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1"/>
  </p:notesMasterIdLst>
  <p:sldIdLst>
    <p:sldId id="256" r:id="rId2"/>
    <p:sldId id="257" r:id="rId3"/>
    <p:sldId id="258" r:id="rId4"/>
    <p:sldId id="259" r:id="rId5"/>
    <p:sldId id="260" r:id="rId6"/>
    <p:sldId id="261" r:id="rId7"/>
    <p:sldId id="262" r:id="rId8"/>
    <p:sldId id="263" r:id="rId9"/>
    <p:sldId id="265" r:id="rId10"/>
    <p:sldId id="266" r:id="rId11"/>
    <p:sldId id="267" r:id="rId12"/>
    <p:sldId id="269" r:id="rId13"/>
    <p:sldId id="270" r:id="rId14"/>
    <p:sldId id="272" r:id="rId15"/>
    <p:sldId id="276" r:id="rId16"/>
    <p:sldId id="274" r:id="rId17"/>
    <p:sldId id="275"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Lst>
  <p:sldSz cx="9144000" cy="5143500" type="screen16x9"/>
  <p:notesSz cx="6858000" cy="9144000"/>
  <p:embeddedFontLst>
    <p:embeddedFont>
      <p:font typeface="Lora" pitchFamily="2" charset="0"/>
      <p:regular r:id="rId32"/>
      <p:bold r:id="rId33"/>
      <p:italic r:id="rId34"/>
      <p:boldItalic r:id="rId35"/>
    </p:embeddedFont>
    <p:embeddedFont>
      <p:font typeface="Roboto" panose="02000000000000000000" pitchFamily="2" charset="0"/>
      <p:regular r:id="rId36"/>
      <p:bold r:id="rId37"/>
      <p:italic r:id="rId38"/>
      <p:boldItalic r:id="rId39"/>
    </p:embeddedFont>
    <p:embeddedFont>
      <p:font typeface="Titillium Web" panose="00000500000000000000" pitchFamily="2"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EE0F044-A9A4-4875-989F-2E0884E29939}">
  <a:tblStyle styleId="{2EE0F044-A9A4-4875-989F-2E0884E29939}"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7" autoAdjust="0"/>
    <p:restoredTop sz="86385" autoAdjust="0"/>
  </p:normalViewPr>
  <p:slideViewPr>
    <p:cSldViewPr snapToGrid="0">
      <p:cViewPr varScale="1">
        <p:scale>
          <a:sx n="108" d="100"/>
          <a:sy n="108" d="100"/>
        </p:scale>
        <p:origin x="120" y="468"/>
      </p:cViewPr>
      <p:guideLst>
        <p:guide orient="horz" pos="1620"/>
        <p:guide pos="2880"/>
      </p:guideLst>
    </p:cSldViewPr>
  </p:slideViewPr>
  <p:outlineViewPr>
    <p:cViewPr>
      <p:scale>
        <a:sx n="33" d="100"/>
        <a:sy n="33" d="100"/>
      </p:scale>
      <p:origin x="0" y="-346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font" Target="fonts/font12.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226b8e1540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1226b8e1540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226b8e154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226b8e154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226b8e1540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1226b8e1540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1226b8e1540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1226b8e1540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226b8e1540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226b8e1540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226b8e1540_0_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1226b8e1540_0_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226b8e1540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226b8e1540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226b8e1540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226b8e1540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226b8e1540_0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226b8e1540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1226b8e1540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1226b8e1540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edb30de6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edb30de6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264b6eea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264b6eea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1264b6eea1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1264b6eea1c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1264b6eea1c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1264b6eea1c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264b6eea1c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264b6eea1c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1264b6eea1c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1264b6eea1c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1264b6eea1c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1264b6eea1c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1264b6eea1c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1264b6eea1c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1264b6eea1c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1264b6eea1c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1226b8e1188_1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1226b8e1188_1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1622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25bd10e003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25bd10e003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226b8e1540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226b8e1540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226b8e1540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1226b8e1540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226b8e1540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226b8e1540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226b8e1540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226b8e154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226b8e1540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226b8e1540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226b8e1540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226b8e1540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buildings&#10;"/>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3345150"/>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3239900"/>
            <a:ext cx="9144000" cy="2662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7</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Entrepreneurship: Starting A Business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grpSp>
        <p:nvGrpSpPr>
          <p:cNvPr id="145" name="Google Shape;145;p23">
            <a:extLst>
              <a:ext uri="{C183D7F6-B498-43B3-948B-1728B52AA6E4}">
                <adec:decorative xmlns:adec="http://schemas.microsoft.com/office/drawing/2017/decorative" val="1"/>
              </a:ext>
            </a:extLst>
          </p:cNvPr>
          <p:cNvGrpSpPr/>
          <p:nvPr/>
        </p:nvGrpSpPr>
        <p:grpSpPr>
          <a:xfrm rot="5400000">
            <a:off x="-153203" y="271919"/>
            <a:ext cx="1225349" cy="918932"/>
            <a:chOff x="3341100" y="508125"/>
            <a:chExt cx="2691300" cy="2063625"/>
          </a:xfrm>
        </p:grpSpPr>
        <p:sp>
          <p:nvSpPr>
            <p:cNvPr id="146" name="Google Shape;146;p2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 name="Google Shape;148;p23"/>
          <p:cNvSpPr txBox="1">
            <a:spLocks noGrp="1"/>
          </p:cNvSpPr>
          <p:nvPr>
            <p:ph type="title"/>
          </p:nvPr>
        </p:nvSpPr>
        <p:spPr>
          <a:xfrm>
            <a:off x="918925" y="118700"/>
            <a:ext cx="8225100" cy="100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Advantages – Small Business Ownership </a:t>
            </a:r>
            <a:endParaRPr sz="4000" b="1" dirty="0">
              <a:latin typeface="Titillium Web"/>
              <a:ea typeface="Titillium Web"/>
              <a:cs typeface="Titillium Web"/>
              <a:sym typeface="Titillium Web"/>
            </a:endParaRPr>
          </a:p>
        </p:txBody>
      </p:sp>
      <p:sp>
        <p:nvSpPr>
          <p:cNvPr id="149" name="Google Shape;149;p23"/>
          <p:cNvSpPr txBox="1"/>
          <p:nvPr/>
        </p:nvSpPr>
        <p:spPr>
          <a:xfrm>
            <a:off x="289829" y="1320362"/>
            <a:ext cx="8539126" cy="3877954"/>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Independence</a:t>
            </a:r>
            <a:r>
              <a:rPr lang="en" sz="1600" dirty="0">
                <a:solidFill>
                  <a:srgbClr val="1E1919"/>
                </a:solidFill>
                <a:latin typeface="Titillium Web"/>
                <a:ea typeface="Titillium Web"/>
                <a:cs typeface="Titillium Web"/>
                <a:sym typeface="Titillium Web"/>
              </a:rPr>
              <a:t>.As a business owner, you’re your own boss. You can’t get fired. More importantly, you have the freedom to make the decisions that are crucial to your own business success.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 Lifestyle.Owning a small business gives you certain lifestyle advantages. Because you’re in charge, you decide when and where you want to work.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Financial rewards</a:t>
            </a:r>
            <a:r>
              <a:rPr lang="en" sz="1600" dirty="0">
                <a:solidFill>
                  <a:srgbClr val="1E1919"/>
                </a:solidFill>
                <a:latin typeface="Titillium Web"/>
                <a:ea typeface="Titillium Web"/>
                <a:cs typeface="Titillium Web"/>
                <a:sym typeface="Titillium Web"/>
              </a:rPr>
              <a:t>. In spite of high financial risk, running your own business gives you a chance to make more money than if you were employed by someone else. You benefit from your own hard work.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Learning opportunities.</a:t>
            </a:r>
            <a:r>
              <a:rPr lang="en" sz="1600" dirty="0">
                <a:solidFill>
                  <a:srgbClr val="1E1919"/>
                </a:solidFill>
                <a:latin typeface="Titillium Web"/>
                <a:ea typeface="Titillium Web"/>
                <a:cs typeface="Titillium Web"/>
                <a:sym typeface="Titillium Web"/>
              </a:rPr>
              <a:t> As a business owner, you’ll be involved in all aspects of your business. This situation creates numerous opportunities to gain a thorough understanding of the various business functions.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Creative freedom and personal satisfaction.</a:t>
            </a:r>
            <a:r>
              <a:rPr lang="en" sz="1600" dirty="0">
                <a:solidFill>
                  <a:srgbClr val="1E1919"/>
                </a:solidFill>
                <a:latin typeface="Titillium Web"/>
                <a:ea typeface="Titillium Web"/>
                <a:cs typeface="Titillium Web"/>
                <a:sym typeface="Titillium Web"/>
              </a:rPr>
              <a:t>As a business owner, you’ll be able to work in a field that you really enjoy. You’ll be able to put your skills and knowledge to use, and you’ll gain personal satisfaction from implementing your ideas, working directly with customers, and watching your business succeed</a:t>
            </a:r>
            <a:endParaRPr sz="1600" dirty="0">
              <a:latin typeface="Titillium Web"/>
              <a:ea typeface="Titillium Web"/>
              <a:cs typeface="Titillium Web"/>
              <a:sym typeface="Titillium We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grpSp>
        <p:nvGrpSpPr>
          <p:cNvPr id="154" name="Google Shape;154;p24">
            <a:extLst>
              <a:ext uri="{C183D7F6-B498-43B3-948B-1728B52AA6E4}">
                <adec:decorative xmlns:adec="http://schemas.microsoft.com/office/drawing/2017/decorative" val="1"/>
              </a:ext>
            </a:extLst>
          </p:cNvPr>
          <p:cNvGrpSpPr/>
          <p:nvPr/>
        </p:nvGrpSpPr>
        <p:grpSpPr>
          <a:xfrm rot="5400000">
            <a:off x="-153203" y="153219"/>
            <a:ext cx="1225349" cy="918932"/>
            <a:chOff x="3341100" y="508125"/>
            <a:chExt cx="2691300" cy="2063625"/>
          </a:xfrm>
        </p:grpSpPr>
        <p:sp>
          <p:nvSpPr>
            <p:cNvPr id="155" name="Google Shape;155;p2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7" name="Google Shape;157;p24"/>
          <p:cNvSpPr txBox="1">
            <a:spLocks noGrp="1"/>
          </p:cNvSpPr>
          <p:nvPr>
            <p:ph type="title"/>
          </p:nvPr>
        </p:nvSpPr>
        <p:spPr>
          <a:xfrm>
            <a:off x="918925" y="0"/>
            <a:ext cx="8225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Disadvantages – Small Business Ownership</a:t>
            </a:r>
            <a:endParaRPr sz="4000" b="1" dirty="0">
              <a:latin typeface="Titillium Web"/>
              <a:ea typeface="Titillium Web"/>
              <a:cs typeface="Titillium Web"/>
              <a:sym typeface="Titillium Web"/>
            </a:endParaRPr>
          </a:p>
        </p:txBody>
      </p:sp>
      <p:sp>
        <p:nvSpPr>
          <p:cNvPr id="158" name="Google Shape;158;p24"/>
          <p:cNvSpPr txBox="1"/>
          <p:nvPr/>
        </p:nvSpPr>
        <p:spPr>
          <a:xfrm>
            <a:off x="339290" y="1225350"/>
            <a:ext cx="8520401" cy="3647122"/>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500" b="1" dirty="0">
                <a:solidFill>
                  <a:srgbClr val="1E1919"/>
                </a:solidFill>
                <a:latin typeface="Titillium Web"/>
                <a:ea typeface="Titillium Web"/>
                <a:cs typeface="Titillium Web"/>
                <a:sym typeface="Titillium Web"/>
              </a:rPr>
              <a:t>Financial risk. </a:t>
            </a:r>
            <a:r>
              <a:rPr lang="en" sz="1500" dirty="0">
                <a:solidFill>
                  <a:srgbClr val="1E1919"/>
                </a:solidFill>
                <a:latin typeface="Titillium Web"/>
                <a:ea typeface="Titillium Web"/>
                <a:cs typeface="Titillium Web"/>
                <a:sym typeface="Titillium Web"/>
              </a:rPr>
              <a:t>The financial resources needed to start and grow a business can be extensive. You may need to commit most of your savings or even go into debt to get started. If things don’t go well, you may face substantial financial loss. In addition, there’s no guaranteed income. There might be times, especially in the first few years, when the business isn’t generating enough cash for you to live on.</a:t>
            </a:r>
            <a:endParaRPr sz="15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500" dirty="0">
                <a:solidFill>
                  <a:srgbClr val="1E1919"/>
                </a:solidFill>
                <a:latin typeface="Titillium Web"/>
                <a:ea typeface="Titillium Web"/>
                <a:cs typeface="Titillium Web"/>
                <a:sym typeface="Titillium Web"/>
              </a:rPr>
              <a:t> </a:t>
            </a:r>
            <a:r>
              <a:rPr lang="en" sz="1500" b="1" dirty="0">
                <a:solidFill>
                  <a:srgbClr val="1E1919"/>
                </a:solidFill>
                <a:latin typeface="Titillium Web"/>
                <a:ea typeface="Titillium Web"/>
                <a:cs typeface="Titillium Web"/>
                <a:sym typeface="Titillium Web"/>
              </a:rPr>
              <a:t>Stress.</a:t>
            </a:r>
            <a:r>
              <a:rPr lang="en" sz="1500" dirty="0">
                <a:solidFill>
                  <a:srgbClr val="1E1919"/>
                </a:solidFill>
                <a:latin typeface="Titillium Web"/>
                <a:ea typeface="Titillium Web"/>
                <a:cs typeface="Titillium Web"/>
                <a:sym typeface="Titillium Web"/>
              </a:rPr>
              <a:t> As a business owner, you are the business. There’s a bewildering array of things to worry about—competition, employees, bills, equipment breakdowns, etc.. As the owner, you’re also responsible for the well-being of your employees. </a:t>
            </a:r>
            <a:endParaRPr sz="15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500" b="1" dirty="0">
                <a:solidFill>
                  <a:srgbClr val="1E1919"/>
                </a:solidFill>
                <a:latin typeface="Titillium Web"/>
                <a:ea typeface="Titillium Web"/>
                <a:cs typeface="Titillium Web"/>
                <a:sym typeface="Titillium Web"/>
              </a:rPr>
              <a:t>Time commitment. </a:t>
            </a:r>
            <a:r>
              <a:rPr lang="en" sz="1500" dirty="0">
                <a:solidFill>
                  <a:srgbClr val="1E1919"/>
                </a:solidFill>
                <a:latin typeface="Titillium Web"/>
                <a:ea typeface="Titillium Web"/>
                <a:cs typeface="Titillium Web"/>
                <a:sym typeface="Titillium Web"/>
              </a:rPr>
              <a:t>People often start businesses so that they’ll have more time to spend with their families. Unfortunately, running a business is extremely time-consuming. In theory, you have the freedom to take time off, but in reality, you may not be able to get away. </a:t>
            </a:r>
            <a:endParaRPr sz="15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500" b="1" dirty="0">
                <a:solidFill>
                  <a:srgbClr val="1E1919"/>
                </a:solidFill>
                <a:latin typeface="Titillium Web"/>
                <a:ea typeface="Titillium Web"/>
                <a:cs typeface="Titillium Web"/>
                <a:sym typeface="Titillium Web"/>
              </a:rPr>
              <a:t>Undesirable duties. </a:t>
            </a:r>
            <a:r>
              <a:rPr lang="en" sz="1500" dirty="0">
                <a:solidFill>
                  <a:srgbClr val="1E1919"/>
                </a:solidFill>
                <a:latin typeface="Titillium Web"/>
                <a:ea typeface="Titillium Web"/>
                <a:cs typeface="Titillium Web"/>
                <a:sym typeface="Titillium Web"/>
              </a:rPr>
              <a:t>When you start up, you’ll undoubtedly be responsible for either doing or overseeing just about everything that needs to be done. You can get bogged down in detail work that you don’t enjoy. As a business owner, you’ll probably have to perform some unpleasant tasks, like firing people</a:t>
            </a:r>
            <a:endParaRPr sz="1500" dirty="0">
              <a:latin typeface="Titillium Web"/>
              <a:ea typeface="Titillium Web"/>
              <a:cs typeface="Titillium Web"/>
              <a:sym typeface="Titillium We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grpSp>
        <p:nvGrpSpPr>
          <p:cNvPr id="173" name="Google Shape;173;p2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74" name="Google Shape;174;p2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6" name="Google Shape;176;p26"/>
          <p:cNvSpPr txBox="1">
            <a:spLocks noGrp="1"/>
          </p:cNvSpPr>
          <p:nvPr>
            <p:ph type="title"/>
          </p:nvPr>
        </p:nvSpPr>
        <p:spPr>
          <a:xfrm>
            <a:off x="1048275"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Next steps – Focus on What </a:t>
            </a:r>
            <a:endParaRPr sz="4000" b="1" dirty="0">
              <a:latin typeface="Titillium Web"/>
              <a:ea typeface="Titillium Web"/>
              <a:cs typeface="Titillium Web"/>
              <a:sym typeface="Titillium Web"/>
            </a:endParaRPr>
          </a:p>
        </p:txBody>
      </p:sp>
      <p:sp>
        <p:nvSpPr>
          <p:cNvPr id="177" name="Google Shape;177;p26"/>
          <p:cNvSpPr txBox="1"/>
          <p:nvPr/>
        </p:nvSpPr>
        <p:spPr>
          <a:xfrm>
            <a:off x="468640" y="1344050"/>
            <a:ext cx="7212259"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Want to start a business, here are the basic questions you’ll need to address: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What, exactly, is my business idea? Is it feasible? </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What industry do I want to enter? </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What will be my competitive advantage? </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Do I want to start a new business, buy an existing one, or buy a franchise? </a:t>
            </a:r>
            <a:endParaRPr sz="1600" dirty="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What form of business organization do I want?</a:t>
            </a:r>
            <a:endParaRPr sz="1600" dirty="0">
              <a:latin typeface="Titillium Web"/>
              <a:ea typeface="Titillium Web"/>
              <a:cs typeface="Titillium Web"/>
              <a:sym typeface="Titillium Web"/>
            </a:endParaRPr>
          </a:p>
        </p:txBody>
      </p:sp>
      <p:sp>
        <p:nvSpPr>
          <p:cNvPr id="178" name="Google Shape;178;p26"/>
          <p:cNvSpPr/>
          <p:nvPr/>
        </p:nvSpPr>
        <p:spPr>
          <a:xfrm>
            <a:off x="2567400" y="4303654"/>
            <a:ext cx="4009200" cy="637179"/>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t>Gaps, Trends and problems </a:t>
            </a:r>
            <a:endParaRPr dirty="0"/>
          </a:p>
          <a:p>
            <a:pPr marL="0" lvl="0" indent="0" algn="ctr" rtl="0">
              <a:spcBef>
                <a:spcPts val="0"/>
              </a:spcBef>
              <a:spcAft>
                <a:spcPts val="0"/>
              </a:spcAft>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grpSp>
        <p:nvGrpSpPr>
          <p:cNvPr id="183" name="Google Shape;183;p2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84" name="Google Shape;184;p2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27"/>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Small Business Can Be Strenuous</a:t>
            </a:r>
            <a:endParaRPr sz="4000" b="1" dirty="0">
              <a:latin typeface="Titillium Web"/>
              <a:ea typeface="Titillium Web"/>
              <a:cs typeface="Titillium Web"/>
              <a:sym typeface="Titillium Web"/>
            </a:endParaRPr>
          </a:p>
        </p:txBody>
      </p:sp>
      <p:sp>
        <p:nvSpPr>
          <p:cNvPr id="187" name="Google Shape;187;p27"/>
          <p:cNvSpPr txBox="1"/>
          <p:nvPr/>
        </p:nvSpPr>
        <p:spPr>
          <a:xfrm>
            <a:off x="468641" y="1350547"/>
            <a:ext cx="77139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dirty="0">
                <a:solidFill>
                  <a:srgbClr val="1E1919"/>
                </a:solidFill>
                <a:latin typeface="Titillium Web"/>
                <a:ea typeface="Titillium Web"/>
                <a:cs typeface="Titillium Web"/>
                <a:sym typeface="Titillium Web"/>
              </a:rPr>
              <a:t>SBA studies have found that about 50% of new businesses fail within 5 years. Why?</a:t>
            </a:r>
            <a:endParaRPr sz="1600" dirty="0">
              <a:latin typeface="Titillium Web"/>
              <a:ea typeface="Titillium Web"/>
              <a:cs typeface="Titillium Web"/>
              <a:sym typeface="Titillium Web"/>
            </a:endParaRPr>
          </a:p>
        </p:txBody>
      </p:sp>
      <p:sp>
        <p:nvSpPr>
          <p:cNvPr id="188" name="Google Shape;188;p27"/>
          <p:cNvSpPr txBox="1"/>
          <p:nvPr/>
        </p:nvSpPr>
        <p:spPr>
          <a:xfrm>
            <a:off x="419179" y="2008869"/>
            <a:ext cx="6635400" cy="2401200"/>
          </a:xfrm>
          <a:prstGeom prst="rect">
            <a:avLst/>
          </a:prstGeom>
          <a:noFill/>
          <a:ln>
            <a:noFill/>
          </a:ln>
        </p:spPr>
        <p:txBody>
          <a:bodyPr spcFirstLastPara="1" wrap="square" lIns="91425" tIns="91425" rIns="91425" bIns="91425" anchor="t" anchorCtr="0">
            <a:spAutoFit/>
          </a:bodyPr>
          <a:lstStyle/>
          <a:p>
            <a:pPr marL="457200" lvl="0" indent="-330200"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 lack of formal planning</a:t>
            </a:r>
            <a:endParaRPr sz="1600" dirty="0">
              <a:solidFill>
                <a:srgbClr val="1E1919"/>
              </a:solidFill>
              <a:latin typeface="Titillium Web"/>
              <a:ea typeface="Titillium Web"/>
              <a:cs typeface="Titillium Web"/>
              <a:sym typeface="Titillium Web"/>
            </a:endParaRPr>
          </a:p>
          <a:p>
            <a:pPr marL="457200" lvl="0" indent="0"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Insufficient market analysis</a:t>
            </a:r>
            <a:endParaRPr sz="1600" dirty="0">
              <a:solidFill>
                <a:srgbClr val="1E1919"/>
              </a:solidFill>
              <a:latin typeface="Titillium Web"/>
              <a:ea typeface="Titillium Web"/>
              <a:cs typeface="Titillium Web"/>
              <a:sym typeface="Titillium Web"/>
            </a:endParaRPr>
          </a:p>
          <a:p>
            <a:pPr marL="457200" lvl="0" indent="0"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Undercapitalization</a:t>
            </a:r>
            <a:endParaRPr sz="1600" dirty="0">
              <a:solidFill>
                <a:srgbClr val="1E1919"/>
              </a:solidFill>
              <a:latin typeface="Titillium Web"/>
              <a:ea typeface="Titillium Web"/>
              <a:cs typeface="Titillium Web"/>
              <a:sym typeface="Titillium Web"/>
            </a:endParaRPr>
          </a:p>
          <a:p>
            <a:pPr marL="457200" lvl="0" indent="0"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Insufficient organization structure </a:t>
            </a:r>
            <a:endParaRPr sz="1600" dirty="0">
              <a:solidFill>
                <a:srgbClr val="1E1919"/>
              </a:solidFill>
              <a:latin typeface="Titillium Web"/>
              <a:ea typeface="Titillium Web"/>
              <a:cs typeface="Titillium Web"/>
              <a:sym typeface="Titillium Web"/>
            </a:endParaRPr>
          </a:p>
          <a:p>
            <a:pPr marL="457200" lvl="0" indent="0"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Lack of formal policies and procedures</a:t>
            </a:r>
            <a:endParaRPr sz="1600" dirty="0">
              <a:latin typeface="Titillium Web"/>
              <a:ea typeface="Titillium Web"/>
              <a:cs typeface="Titillium Web"/>
              <a:sym typeface="Titillium We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grpSp>
        <p:nvGrpSpPr>
          <p:cNvPr id="202" name="Google Shape;202;p2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03" name="Google Shape;203;p2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5" name="Google Shape;205;p2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Entrepreneurship Outlets </a:t>
            </a:r>
            <a:endParaRPr sz="4000" b="1" dirty="0">
              <a:latin typeface="Titillium Web"/>
              <a:ea typeface="Titillium Web"/>
              <a:cs typeface="Titillium Web"/>
              <a:sym typeface="Titillium Web"/>
            </a:endParaRPr>
          </a:p>
        </p:txBody>
      </p:sp>
      <p:sp>
        <p:nvSpPr>
          <p:cNvPr id="206" name="Google Shape;206;p29"/>
          <p:cNvSpPr txBox="1"/>
          <p:nvPr/>
        </p:nvSpPr>
        <p:spPr>
          <a:xfrm>
            <a:off x="375125" y="1636125"/>
            <a:ext cx="7352700" cy="29244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Home-based business</a:t>
            </a:r>
            <a:endParaRPr sz="160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Internet business</a:t>
            </a:r>
            <a:endParaRPr sz="160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Small, one-person business (ex. service)</a:t>
            </a:r>
            <a:endParaRPr sz="160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Small, traditional business (ex. retail)</a:t>
            </a:r>
            <a:endParaRPr sz="160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Small, untraditional business (ex.______?)</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800">
                <a:solidFill>
                  <a:srgbClr val="FF0000"/>
                </a:solidFill>
                <a:latin typeface="Titillium Web"/>
                <a:ea typeface="Titillium Web"/>
                <a:cs typeface="Titillium Web"/>
                <a:sym typeface="Titillium Web"/>
              </a:rPr>
              <a:t>Large businesses started as small businesses</a:t>
            </a:r>
            <a:endParaRPr sz="1800">
              <a:solidFill>
                <a:srgbClr val="FF0000"/>
              </a:solidFill>
              <a:latin typeface="Titillium Web"/>
              <a:ea typeface="Titillium Web"/>
              <a:cs typeface="Titillium Web"/>
              <a:sym typeface="Titillium We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grpSp>
        <p:nvGrpSpPr>
          <p:cNvPr id="238" name="Google Shape;238;p33">
            <a:extLst>
              <a:ext uri="{C183D7F6-B498-43B3-948B-1728B52AA6E4}">
                <adec:decorative xmlns:adec="http://schemas.microsoft.com/office/drawing/2017/decorative" val="1"/>
              </a:ext>
            </a:extLst>
          </p:cNvPr>
          <p:cNvGrpSpPr/>
          <p:nvPr/>
        </p:nvGrpSpPr>
        <p:grpSpPr>
          <a:xfrm rot="5400000">
            <a:off x="-153203" y="271919"/>
            <a:ext cx="1225349" cy="918932"/>
            <a:chOff x="3341100" y="508125"/>
            <a:chExt cx="2691300" cy="2063625"/>
          </a:xfrm>
        </p:grpSpPr>
        <p:sp>
          <p:nvSpPr>
            <p:cNvPr id="239" name="Google Shape;239;p3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 name="Google Shape;241;p33"/>
          <p:cNvSpPr txBox="1">
            <a:spLocks noGrp="1"/>
          </p:cNvSpPr>
          <p:nvPr>
            <p:ph type="title"/>
          </p:nvPr>
        </p:nvSpPr>
        <p:spPr>
          <a:xfrm>
            <a:off x="918925" y="333875"/>
            <a:ext cx="8225100" cy="79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Long Term Survival Rate of U.S Businesses </a:t>
            </a:r>
            <a:endParaRPr sz="4000" b="1" dirty="0">
              <a:latin typeface="Titillium Web"/>
              <a:ea typeface="Titillium Web"/>
              <a:cs typeface="Titillium Web"/>
              <a:sym typeface="Titillium Web"/>
            </a:endParaRPr>
          </a:p>
        </p:txBody>
      </p:sp>
      <p:pic>
        <p:nvPicPr>
          <p:cNvPr id="242" name="Google Shape;242;p33" descr="A line graph of the percentage of business survival rate over time. The x-axis shows the year, beginning from Year 0 to Year 12 in one year increments. The y-axis shows percentages from 0% to 100% in increments of 20%. At Year 0, the percentage is at 100%. By Year 4, the percentage has decreased to just below 50%. At Year 7, the percentage has decreased to 40%, and it keeps declining until Year 12, where it is around 30%."/>
          <p:cNvPicPr preferRelativeResize="0"/>
          <p:nvPr/>
        </p:nvPicPr>
        <p:blipFill>
          <a:blip r:embed="rId3">
            <a:alphaModFix/>
          </a:blip>
          <a:stretch>
            <a:fillRect/>
          </a:stretch>
        </p:blipFill>
        <p:spPr>
          <a:xfrm>
            <a:off x="1614225" y="1669075"/>
            <a:ext cx="5421058" cy="319307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3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21" name="Google Shape;221;p3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 name="Google Shape;223;p31"/>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The Business Plan </a:t>
            </a:r>
            <a:endParaRPr sz="4000" b="1" dirty="0">
              <a:latin typeface="Titillium Web"/>
              <a:ea typeface="Titillium Web"/>
              <a:cs typeface="Titillium Web"/>
              <a:sym typeface="Titillium Web"/>
            </a:endParaRPr>
          </a:p>
        </p:txBody>
      </p:sp>
      <p:sp>
        <p:nvSpPr>
          <p:cNvPr id="224" name="Google Shape;224;p31"/>
          <p:cNvSpPr txBox="1"/>
          <p:nvPr/>
        </p:nvSpPr>
        <p:spPr>
          <a:xfrm>
            <a:off x="419179" y="1491695"/>
            <a:ext cx="7352700" cy="264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What?</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Business start-up on paper</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Why?</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Makes you do your homework</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To decide if venture is wise</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Improve chances of success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Required for outside fund</a:t>
            </a:r>
            <a:endParaRPr sz="1600" dirty="0">
              <a:latin typeface="Titillium Web"/>
              <a:ea typeface="Titillium Web"/>
              <a:cs typeface="Titillium Web"/>
              <a:sym typeface="Titillium We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grpSp>
        <p:nvGrpSpPr>
          <p:cNvPr id="229" name="Google Shape;229;p32">
            <a:extLst>
              <a:ext uri="{C183D7F6-B498-43B3-948B-1728B52AA6E4}">
                <adec:decorative xmlns:adec="http://schemas.microsoft.com/office/drawing/2017/decorative" val="1"/>
              </a:ext>
            </a:extLst>
          </p:cNvPr>
          <p:cNvGrpSpPr/>
          <p:nvPr/>
        </p:nvGrpSpPr>
        <p:grpSpPr>
          <a:xfrm rot="5400000">
            <a:off x="-153203" y="153219"/>
            <a:ext cx="1225349" cy="918932"/>
            <a:chOff x="3341100" y="508125"/>
            <a:chExt cx="2691300" cy="2063625"/>
          </a:xfrm>
        </p:grpSpPr>
        <p:sp>
          <p:nvSpPr>
            <p:cNvPr id="230" name="Google Shape;230;p3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2" name="Google Shape;232;p32"/>
          <p:cNvSpPr txBox="1">
            <a:spLocks noGrp="1"/>
          </p:cNvSpPr>
          <p:nvPr>
            <p:ph type="title"/>
          </p:nvPr>
        </p:nvSpPr>
        <p:spPr>
          <a:xfrm>
            <a:off x="1089475" y="2207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Business Plan Structure</a:t>
            </a:r>
            <a:endParaRPr sz="4000" b="1" dirty="0">
              <a:latin typeface="Titillium Web"/>
              <a:ea typeface="Titillium Web"/>
              <a:cs typeface="Titillium Web"/>
              <a:sym typeface="Titillium Web"/>
            </a:endParaRPr>
          </a:p>
        </p:txBody>
      </p:sp>
      <p:sp>
        <p:nvSpPr>
          <p:cNvPr id="233" name="Google Shape;233;p32"/>
          <p:cNvSpPr txBox="1"/>
          <p:nvPr/>
        </p:nvSpPr>
        <p:spPr>
          <a:xfrm>
            <a:off x="339291" y="1362832"/>
            <a:ext cx="7352700" cy="3417000"/>
          </a:xfrm>
          <a:prstGeom prst="rect">
            <a:avLst/>
          </a:prstGeom>
          <a:noFill/>
          <a:ln>
            <a:noFill/>
          </a:ln>
        </p:spPr>
        <p:txBody>
          <a:bodyPr spcFirstLastPara="1" wrap="square" lIns="91425" tIns="91425" rIns="91425" bIns="91425" anchor="t" anchorCtr="0">
            <a:spAutoFit/>
          </a:bodyPr>
          <a:lstStyle/>
          <a:p>
            <a:pPr marL="457200" lvl="0" indent="-361950" algn="l" rtl="0">
              <a:spcBef>
                <a:spcPts val="0"/>
              </a:spcBef>
              <a:spcAft>
                <a:spcPts val="0"/>
              </a:spcAft>
              <a:buClr>
                <a:srgbClr val="1E1919"/>
              </a:buClr>
              <a:buSzPts val="2100"/>
              <a:buFont typeface="Roboto"/>
              <a:buAutoNum type="arabicPeriod"/>
            </a:pPr>
            <a:r>
              <a:rPr lang="en" sz="2100" dirty="0">
                <a:solidFill>
                  <a:srgbClr val="1E1919"/>
                </a:solidFill>
                <a:latin typeface="Roboto"/>
                <a:ea typeface="Roboto"/>
                <a:cs typeface="Roboto"/>
                <a:sym typeface="Roboto"/>
              </a:rPr>
              <a:t>Introduction</a:t>
            </a:r>
            <a:endParaRPr sz="2100" dirty="0">
              <a:solidFill>
                <a:srgbClr val="1E1919"/>
              </a:solidFill>
              <a:latin typeface="Roboto"/>
              <a:ea typeface="Roboto"/>
              <a:cs typeface="Roboto"/>
              <a:sym typeface="Roboto"/>
            </a:endParaRPr>
          </a:p>
          <a:p>
            <a:pPr marL="457200" lvl="0" indent="-361950" algn="l" rtl="0">
              <a:spcBef>
                <a:spcPts val="0"/>
              </a:spcBef>
              <a:spcAft>
                <a:spcPts val="0"/>
              </a:spcAft>
              <a:buClr>
                <a:srgbClr val="1E1919"/>
              </a:buClr>
              <a:buSzPts val="2100"/>
              <a:buFont typeface="Roboto"/>
              <a:buAutoNum type="arabicPeriod"/>
            </a:pPr>
            <a:r>
              <a:rPr lang="en" sz="2100" dirty="0">
                <a:solidFill>
                  <a:srgbClr val="1E1919"/>
                </a:solidFill>
                <a:latin typeface="Roboto"/>
                <a:ea typeface="Roboto"/>
                <a:cs typeface="Roboto"/>
                <a:sym typeface="Roboto"/>
              </a:rPr>
              <a:t>Marketing Plana.</a:t>
            </a:r>
            <a:endParaRPr sz="2100" dirty="0">
              <a:solidFill>
                <a:srgbClr val="1E1919"/>
              </a:solidFill>
              <a:latin typeface="Roboto"/>
              <a:ea typeface="Roboto"/>
              <a:cs typeface="Roboto"/>
              <a:sym typeface="Roboto"/>
            </a:endParaRPr>
          </a:p>
          <a:p>
            <a:pPr marL="914400" lvl="1" indent="-361950" algn="l" rtl="0">
              <a:spcBef>
                <a:spcPts val="0"/>
              </a:spcBef>
              <a:spcAft>
                <a:spcPts val="0"/>
              </a:spcAft>
              <a:buClr>
                <a:srgbClr val="1E1919"/>
              </a:buClr>
              <a:buSzPts val="2100"/>
              <a:buFont typeface="Roboto"/>
              <a:buAutoNum type="alphaLcPeriod"/>
            </a:pPr>
            <a:r>
              <a:rPr lang="en" sz="2100" dirty="0">
                <a:solidFill>
                  <a:srgbClr val="1E1919"/>
                </a:solidFill>
                <a:latin typeface="Roboto"/>
                <a:ea typeface="Roboto"/>
                <a:cs typeface="Roboto"/>
                <a:sym typeface="Roboto"/>
              </a:rPr>
              <a:t>Market Analysis.</a:t>
            </a:r>
            <a:endParaRPr sz="2100" dirty="0">
              <a:solidFill>
                <a:srgbClr val="1E1919"/>
              </a:solidFill>
              <a:latin typeface="Roboto"/>
              <a:ea typeface="Roboto"/>
              <a:cs typeface="Roboto"/>
              <a:sym typeface="Roboto"/>
            </a:endParaRPr>
          </a:p>
          <a:p>
            <a:pPr marL="914400" lvl="1" indent="-361950" algn="l" rtl="0">
              <a:spcBef>
                <a:spcPts val="0"/>
              </a:spcBef>
              <a:spcAft>
                <a:spcPts val="0"/>
              </a:spcAft>
              <a:buClr>
                <a:srgbClr val="1E1919"/>
              </a:buClr>
              <a:buSzPts val="2100"/>
              <a:buFont typeface="Roboto"/>
              <a:buAutoNum type="alphaLcPeriod"/>
            </a:pPr>
            <a:r>
              <a:rPr lang="en" sz="2100" dirty="0">
                <a:solidFill>
                  <a:srgbClr val="1E1919"/>
                </a:solidFill>
                <a:latin typeface="Roboto"/>
                <a:ea typeface="Roboto"/>
                <a:cs typeface="Roboto"/>
                <a:sym typeface="Roboto"/>
              </a:rPr>
              <a:t>Marketing Strategies</a:t>
            </a:r>
            <a:endParaRPr sz="2100" dirty="0">
              <a:solidFill>
                <a:srgbClr val="1E1919"/>
              </a:solidFill>
              <a:latin typeface="Roboto"/>
              <a:ea typeface="Roboto"/>
              <a:cs typeface="Roboto"/>
              <a:sym typeface="Roboto"/>
            </a:endParaRPr>
          </a:p>
          <a:p>
            <a:pPr marL="457200" lvl="0" indent="-361950" algn="l" rtl="0">
              <a:spcBef>
                <a:spcPts val="0"/>
              </a:spcBef>
              <a:spcAft>
                <a:spcPts val="0"/>
              </a:spcAft>
              <a:buClr>
                <a:srgbClr val="1E1919"/>
              </a:buClr>
              <a:buSzPts val="2100"/>
              <a:buFont typeface="Roboto"/>
              <a:buAutoNum type="arabicPeriod"/>
            </a:pPr>
            <a:r>
              <a:rPr lang="en" sz="2100" dirty="0">
                <a:solidFill>
                  <a:srgbClr val="1E1919"/>
                </a:solidFill>
                <a:latin typeface="Roboto"/>
                <a:ea typeface="Roboto"/>
                <a:cs typeface="Roboto"/>
                <a:sym typeface="Roboto"/>
              </a:rPr>
              <a:t>Management Plan</a:t>
            </a:r>
            <a:endParaRPr sz="2100" dirty="0">
              <a:solidFill>
                <a:srgbClr val="1E1919"/>
              </a:solidFill>
              <a:latin typeface="Roboto"/>
              <a:ea typeface="Roboto"/>
              <a:cs typeface="Roboto"/>
              <a:sym typeface="Roboto"/>
            </a:endParaRPr>
          </a:p>
          <a:p>
            <a:pPr marL="914400" lvl="1" indent="-361950" algn="l" rtl="0">
              <a:spcBef>
                <a:spcPts val="0"/>
              </a:spcBef>
              <a:spcAft>
                <a:spcPts val="0"/>
              </a:spcAft>
              <a:buClr>
                <a:srgbClr val="1E1919"/>
              </a:buClr>
              <a:buSzPts val="2100"/>
              <a:buFont typeface="Roboto"/>
              <a:buAutoNum type="alphaLcPeriod"/>
            </a:pPr>
            <a:r>
              <a:rPr lang="en" sz="2100" dirty="0">
                <a:solidFill>
                  <a:srgbClr val="1E1919"/>
                </a:solidFill>
                <a:latin typeface="Roboto"/>
                <a:ea typeface="Roboto"/>
                <a:cs typeface="Roboto"/>
                <a:sym typeface="Roboto"/>
              </a:rPr>
              <a:t>Ownership</a:t>
            </a:r>
            <a:endParaRPr sz="2100" dirty="0">
              <a:solidFill>
                <a:srgbClr val="1E1919"/>
              </a:solidFill>
              <a:latin typeface="Roboto"/>
              <a:ea typeface="Roboto"/>
              <a:cs typeface="Roboto"/>
              <a:sym typeface="Roboto"/>
            </a:endParaRPr>
          </a:p>
          <a:p>
            <a:pPr marL="914400" lvl="1" indent="-361950" algn="l" rtl="0">
              <a:spcBef>
                <a:spcPts val="0"/>
              </a:spcBef>
              <a:spcAft>
                <a:spcPts val="0"/>
              </a:spcAft>
              <a:buClr>
                <a:srgbClr val="1E1919"/>
              </a:buClr>
              <a:buSzPts val="2100"/>
              <a:buFont typeface="Roboto"/>
              <a:buAutoNum type="alphaLcPeriod"/>
            </a:pPr>
            <a:r>
              <a:rPr lang="en" sz="2100" dirty="0">
                <a:solidFill>
                  <a:srgbClr val="1E1919"/>
                </a:solidFill>
                <a:latin typeface="Roboto"/>
                <a:ea typeface="Roboto"/>
                <a:cs typeface="Roboto"/>
                <a:sym typeface="Roboto"/>
              </a:rPr>
              <a:t>Operations Plan</a:t>
            </a:r>
            <a:endParaRPr sz="2100" dirty="0">
              <a:solidFill>
                <a:srgbClr val="1E1919"/>
              </a:solidFill>
              <a:latin typeface="Roboto"/>
              <a:ea typeface="Roboto"/>
              <a:cs typeface="Roboto"/>
              <a:sym typeface="Roboto"/>
            </a:endParaRPr>
          </a:p>
          <a:p>
            <a:pPr marL="0" lvl="0" indent="0" algn="l" rtl="0">
              <a:spcBef>
                <a:spcPts val="0"/>
              </a:spcBef>
              <a:spcAft>
                <a:spcPts val="0"/>
              </a:spcAft>
              <a:buNone/>
            </a:pPr>
            <a:r>
              <a:rPr lang="en" sz="2100" dirty="0">
                <a:solidFill>
                  <a:srgbClr val="1E1919"/>
                </a:solidFill>
                <a:latin typeface="Roboto"/>
                <a:ea typeface="Roboto"/>
                <a:cs typeface="Roboto"/>
                <a:sym typeface="Roboto"/>
              </a:rPr>
              <a:t>4.  Financial Plana </a:t>
            </a:r>
            <a:endParaRPr sz="2100" dirty="0">
              <a:solidFill>
                <a:srgbClr val="1E1919"/>
              </a:solidFill>
              <a:latin typeface="Roboto"/>
              <a:ea typeface="Roboto"/>
              <a:cs typeface="Roboto"/>
              <a:sym typeface="Roboto"/>
            </a:endParaRPr>
          </a:p>
          <a:p>
            <a:pPr marL="0" lvl="0" indent="457200" algn="l" rtl="0">
              <a:spcBef>
                <a:spcPts val="0"/>
              </a:spcBef>
              <a:spcAft>
                <a:spcPts val="0"/>
              </a:spcAft>
              <a:buNone/>
            </a:pPr>
            <a:r>
              <a:rPr lang="en" sz="2100" dirty="0">
                <a:solidFill>
                  <a:srgbClr val="1E1919"/>
                </a:solidFill>
                <a:latin typeface="Roboto"/>
                <a:ea typeface="Roboto"/>
                <a:cs typeface="Roboto"/>
                <a:sym typeface="Roboto"/>
              </a:rPr>
              <a:t>a.Start up costs, sources of funding</a:t>
            </a:r>
            <a:endParaRPr sz="2100" dirty="0">
              <a:solidFill>
                <a:srgbClr val="1E1919"/>
              </a:solidFill>
              <a:latin typeface="Roboto"/>
              <a:ea typeface="Roboto"/>
              <a:cs typeface="Roboto"/>
              <a:sym typeface="Roboto"/>
            </a:endParaRPr>
          </a:p>
          <a:p>
            <a:pPr marL="0" lvl="0" indent="457200" algn="l" rtl="0">
              <a:spcBef>
                <a:spcPts val="0"/>
              </a:spcBef>
              <a:spcAft>
                <a:spcPts val="0"/>
              </a:spcAft>
              <a:buNone/>
            </a:pPr>
            <a:r>
              <a:rPr lang="en" sz="2100" dirty="0">
                <a:solidFill>
                  <a:srgbClr val="1E1919"/>
                </a:solidFill>
                <a:latin typeface="Roboto"/>
                <a:ea typeface="Roboto"/>
                <a:cs typeface="Roboto"/>
                <a:sym typeface="Roboto"/>
              </a:rPr>
              <a:t>b.Financial sustainability: financial project</a:t>
            </a:r>
            <a:endParaRPr sz="1600" dirty="0">
              <a:latin typeface="Titillium Web"/>
              <a:ea typeface="Titillium Web"/>
              <a:cs typeface="Titillium Web"/>
              <a:sym typeface="Titillium We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grpSp>
        <p:nvGrpSpPr>
          <p:cNvPr id="247" name="Google Shape;247;p3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48" name="Google Shape;248;p3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0" name="Google Shape;250;p34"/>
          <p:cNvSpPr txBox="1">
            <a:spLocks noGrp="1"/>
          </p:cNvSpPr>
          <p:nvPr>
            <p:ph type="title"/>
          </p:nvPr>
        </p:nvSpPr>
        <p:spPr>
          <a:xfrm>
            <a:off x="12536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Introduction </a:t>
            </a:r>
            <a:endParaRPr sz="4000" b="1" dirty="0">
              <a:latin typeface="Titillium Web"/>
              <a:ea typeface="Titillium Web"/>
              <a:cs typeface="Titillium Web"/>
              <a:sym typeface="Titillium Web"/>
            </a:endParaRPr>
          </a:p>
        </p:txBody>
      </p:sp>
      <p:sp>
        <p:nvSpPr>
          <p:cNvPr id="251" name="Google Shape;251;p34"/>
          <p:cNvSpPr txBox="1"/>
          <p:nvPr/>
        </p:nvSpPr>
        <p:spPr>
          <a:xfrm>
            <a:off x="398575" y="1617450"/>
            <a:ext cx="7352700" cy="19086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Vision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What business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Start-up versus Buy</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Mission</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Product</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Service</a:t>
            </a:r>
            <a:endParaRPr sz="1600">
              <a:latin typeface="Titillium Web"/>
              <a:ea typeface="Titillium Web"/>
              <a:cs typeface="Titillium Web"/>
              <a:sym typeface="Titillium Web"/>
            </a:endParaRPr>
          </a:p>
          <a:p>
            <a:pPr marL="0" lvl="0" indent="0" algn="l" rtl="0">
              <a:spcBef>
                <a:spcPts val="0"/>
              </a:spcBef>
              <a:spcAft>
                <a:spcPts val="0"/>
              </a:spcAft>
              <a:buNone/>
            </a:pPr>
            <a:endParaRPr sz="1600">
              <a:latin typeface="Titillium Web"/>
              <a:ea typeface="Titillium Web"/>
              <a:cs typeface="Titillium Web"/>
              <a:sym typeface="Titillium Web"/>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grpSp>
        <p:nvGrpSpPr>
          <p:cNvPr id="256" name="Google Shape;256;p3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57" name="Google Shape;257;p3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9" name="Google Shape;259;p35"/>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Market Analysis</a:t>
            </a:r>
            <a:endParaRPr sz="4000" b="1" dirty="0">
              <a:latin typeface="Titillium Web"/>
              <a:ea typeface="Titillium Web"/>
              <a:cs typeface="Titillium Web"/>
              <a:sym typeface="Titillium Web"/>
            </a:endParaRPr>
          </a:p>
        </p:txBody>
      </p:sp>
      <p:sp>
        <p:nvSpPr>
          <p:cNvPr id="260" name="Google Shape;260;p35"/>
          <p:cNvSpPr txBox="1"/>
          <p:nvPr/>
        </p:nvSpPr>
        <p:spPr>
          <a:xfrm>
            <a:off x="492350" y="1617450"/>
            <a:ext cx="7352700" cy="19086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dirty="0">
                <a:latin typeface="Titillium Web"/>
                <a:ea typeface="Titillium Web"/>
                <a:cs typeface="Titillium Web"/>
                <a:sym typeface="Titillium Web"/>
              </a:rPr>
              <a:t>To answer: will people buy what I have for sale </a:t>
            </a:r>
            <a:endParaRPr sz="1600" dirty="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Industry Analysis</a:t>
            </a:r>
            <a:endParaRPr sz="1600" dirty="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Market Definition </a:t>
            </a:r>
            <a:endParaRPr sz="1600" dirty="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Customer Segmentation/Profile</a:t>
            </a:r>
            <a:endParaRPr sz="1600" dirty="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Target Market </a:t>
            </a:r>
            <a:endParaRPr sz="1600" dirty="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Competitor </a:t>
            </a:r>
            <a:endParaRPr sz="1600" dirty="0">
              <a:latin typeface="Titillium Web"/>
              <a:ea typeface="Titillium Web"/>
              <a:cs typeface="Titillium Web"/>
              <a:sym typeface="Titillium Web"/>
            </a:endParaRPr>
          </a:p>
          <a:p>
            <a:pPr marL="0" lvl="0" indent="0" algn="l" rtl="0">
              <a:spcBef>
                <a:spcPts val="0"/>
              </a:spcBef>
              <a:spcAft>
                <a:spcPts val="0"/>
              </a:spcAft>
              <a:buNone/>
            </a:pPr>
            <a:endParaRPr sz="1600" dirty="0">
              <a:latin typeface="Titillium Web"/>
              <a:ea typeface="Titillium Web"/>
              <a:cs typeface="Titillium Web"/>
              <a:sym typeface="Titillium We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1253625" y="360600"/>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Objectives</a:t>
            </a:r>
            <a:endParaRPr sz="4000" b="1" dirty="0">
              <a:solidFill>
                <a:schemeClr val="lt1"/>
              </a:solidFill>
              <a:latin typeface="Titillium Web"/>
              <a:ea typeface="Titillium Web"/>
              <a:cs typeface="Titillium Web"/>
              <a:sym typeface="Titillium Web"/>
            </a:endParaRPr>
          </a:p>
        </p:txBody>
      </p:sp>
      <p:sp>
        <p:nvSpPr>
          <p:cNvPr id="63" name="Google Shape;63;p14"/>
          <p:cNvSpPr txBox="1">
            <a:spLocks noGrp="1"/>
          </p:cNvSpPr>
          <p:nvPr>
            <p:ph type="body" idx="1"/>
          </p:nvPr>
        </p:nvSpPr>
        <p:spPr>
          <a:xfrm>
            <a:off x="395739" y="1311419"/>
            <a:ext cx="8317955" cy="3144300"/>
          </a:xfrm>
          <a:prstGeom prst="rect">
            <a:avLst/>
          </a:prstGeom>
        </p:spPr>
        <p:txBody>
          <a:bodyPr spcFirstLastPara="1" wrap="square" lIns="91425" tIns="91425" rIns="91425" bIns="91425" anchor="t" anchorCtr="0">
            <a:noAutofit/>
          </a:bodyPr>
          <a:lstStyle/>
          <a:p>
            <a:pPr marL="457200" lvl="0" indent="-330200" algn="l" rtl="0">
              <a:lnSpc>
                <a:spcPct val="100000"/>
              </a:lnSpc>
              <a:spcBef>
                <a:spcPts val="1200"/>
              </a:spcBef>
              <a:spcAft>
                <a:spcPts val="0"/>
              </a:spcAft>
              <a:buClr>
                <a:srgbClr val="FFFFFF"/>
              </a:buClr>
              <a:buSzPts val="1600"/>
              <a:buFont typeface="Titillium Web"/>
              <a:buChar char="●"/>
            </a:pPr>
            <a:r>
              <a:rPr lang="en" sz="1600" dirty="0">
                <a:solidFill>
                  <a:srgbClr val="FFFFFF"/>
                </a:solidFill>
                <a:latin typeface="Titillium Web"/>
                <a:ea typeface="Titillium Web"/>
                <a:cs typeface="Titillium Web"/>
                <a:sym typeface="Titillium Web"/>
              </a:rPr>
              <a:t>Define entrepreneur and describe the three characteristics of entrepreneurial activity.</a:t>
            </a:r>
            <a:endParaRPr sz="1600" dirty="0">
              <a:solidFill>
                <a:srgbClr val="FFFFFF"/>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rgbClr val="FFFFFF"/>
              </a:buClr>
              <a:buSzPts val="1600"/>
              <a:buFont typeface="Titillium Web"/>
              <a:buChar char="●"/>
            </a:pPr>
            <a:r>
              <a:rPr lang="en" sz="1600" dirty="0">
                <a:solidFill>
                  <a:srgbClr val="FFFFFF"/>
                </a:solidFill>
                <a:latin typeface="Titillium Web"/>
                <a:ea typeface="Titillium Web"/>
                <a:cs typeface="Titillium Web"/>
                <a:sym typeface="Titillium Web"/>
              </a:rPr>
              <a:t>Identify five potential advantages to starting your own business</a:t>
            </a:r>
            <a:endParaRPr sz="1600" dirty="0">
              <a:solidFill>
                <a:srgbClr val="FFFFFF"/>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rgbClr val="FFFFFF"/>
              </a:buClr>
              <a:buSzPts val="1600"/>
              <a:buFont typeface="Titillium Web"/>
              <a:buChar char="●"/>
            </a:pPr>
            <a:r>
              <a:rPr lang="en" sz="1600" dirty="0">
                <a:solidFill>
                  <a:srgbClr val="FFFFFF"/>
                </a:solidFill>
                <a:latin typeface="Titillium Web"/>
                <a:ea typeface="Titillium Web"/>
                <a:cs typeface="Titillium Web"/>
                <a:sym typeface="Titillium Web"/>
              </a:rPr>
              <a:t>Define a small business and explain the importance of small businesses to the U.S. economy.</a:t>
            </a:r>
            <a:endParaRPr sz="1600" dirty="0">
              <a:solidFill>
                <a:srgbClr val="FFFFFF"/>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rgbClr val="FFFFFF"/>
              </a:buClr>
              <a:buSzPts val="1600"/>
              <a:buFont typeface="Titillium Web"/>
              <a:buChar char="●"/>
            </a:pPr>
            <a:r>
              <a:rPr lang="en" sz="1600" dirty="0">
                <a:solidFill>
                  <a:srgbClr val="FFFFFF"/>
                </a:solidFill>
                <a:latin typeface="Titillium Web"/>
                <a:ea typeface="Titillium Web"/>
                <a:cs typeface="Titillium Web"/>
                <a:sym typeface="Titillium Web"/>
              </a:rPr>
              <a:t>Explain why small businesses tend to foster innovation more effectively than large ones.</a:t>
            </a:r>
            <a:endParaRPr sz="1600" dirty="0">
              <a:solidFill>
                <a:srgbClr val="FFFFFF"/>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rgbClr val="FFFFFF"/>
              </a:buClr>
              <a:buSzPts val="1600"/>
              <a:buFont typeface="Titillium Web"/>
              <a:buChar char="●"/>
            </a:pPr>
            <a:r>
              <a:rPr lang="en" sz="1600" dirty="0">
                <a:solidFill>
                  <a:srgbClr val="FFFFFF"/>
                </a:solidFill>
                <a:latin typeface="Titillium Web"/>
                <a:ea typeface="Titillium Web"/>
                <a:cs typeface="Titillium Web"/>
                <a:sym typeface="Titillium Web"/>
              </a:rPr>
              <a:t>Describe the goods-producing and service-producing sectors of an economy.</a:t>
            </a:r>
            <a:endParaRPr sz="1600" dirty="0">
              <a:solidFill>
                <a:srgbClr val="FFFFFF"/>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rgbClr val="FFFFFF"/>
              </a:buClr>
              <a:buSzPts val="1600"/>
              <a:buFont typeface="Titillium Web"/>
              <a:buChar char="●"/>
            </a:pPr>
            <a:r>
              <a:rPr lang="en" sz="1600" dirty="0">
                <a:solidFill>
                  <a:srgbClr val="FFFFFF"/>
                </a:solidFill>
                <a:latin typeface="Titillium Web"/>
                <a:ea typeface="Titillium Web"/>
                <a:cs typeface="Titillium Web"/>
                <a:sym typeface="Titillium Web"/>
              </a:rPr>
              <a:t>Explain what it takes to start a business and evaluate the advantages and disadvantages starting a business from scratch, buying an existing business, or obtaining a franchise.</a:t>
            </a:r>
            <a:endParaRPr sz="1600" dirty="0">
              <a:solidFill>
                <a:srgbClr val="FFFFFF"/>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rgbClr val="FFFFFF"/>
              </a:buClr>
              <a:buSzPts val="1600"/>
              <a:buFont typeface="Titillium Web"/>
              <a:buChar char="●"/>
            </a:pPr>
            <a:r>
              <a:rPr lang="en" sz="1600" dirty="0">
                <a:solidFill>
                  <a:srgbClr val="FFFFFF"/>
                </a:solidFill>
                <a:latin typeface="Titillium Web"/>
                <a:ea typeface="Titillium Web"/>
                <a:cs typeface="Titillium Web"/>
                <a:sym typeface="Titillium Web"/>
              </a:rPr>
              <a:t>Explain why some businesses fail.</a:t>
            </a:r>
            <a:endParaRPr sz="1600" dirty="0">
              <a:solidFill>
                <a:srgbClr val="FFFFFF"/>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rgbClr val="FFFFFF"/>
              </a:buClr>
              <a:buSzPts val="1600"/>
              <a:buFont typeface="Titillium Web"/>
              <a:buChar char="●"/>
            </a:pPr>
            <a:r>
              <a:rPr lang="en" sz="1600" dirty="0">
                <a:solidFill>
                  <a:srgbClr val="FFFFFF"/>
                </a:solidFill>
                <a:latin typeface="Titillium Web"/>
                <a:ea typeface="Titillium Web"/>
                <a:cs typeface="Titillium Web"/>
                <a:sym typeface="Titillium Web"/>
              </a:rPr>
              <a:t>Identify sources of small business assistance from the Small Business Administration</a:t>
            </a:r>
            <a:endParaRPr sz="1600" dirty="0">
              <a:solidFill>
                <a:srgbClr val="FFFFFF"/>
              </a:solidFill>
              <a:latin typeface="Titillium Web"/>
              <a:ea typeface="Titillium Web"/>
              <a:cs typeface="Titillium Web"/>
              <a:sym typeface="Titillium Web"/>
            </a:endParaRPr>
          </a:p>
        </p:txBody>
      </p:sp>
      <p:grpSp>
        <p:nvGrpSpPr>
          <p:cNvPr id="64" name="Google Shape;64;p14">
            <a:extLst>
              <a:ext uri="{C183D7F6-B498-43B3-948B-1728B52AA6E4}">
                <adec:decorative xmlns:adec="http://schemas.microsoft.com/office/drawing/2017/decorative" val="1"/>
              </a:ext>
            </a:extLst>
          </p:cNvPr>
          <p:cNvGrpSpPr/>
          <p:nvPr/>
        </p:nvGrpSpPr>
        <p:grpSpPr>
          <a:xfrm rot="5400000">
            <a:off x="34792" y="249856"/>
            <a:ext cx="1061180" cy="918932"/>
            <a:chOff x="3341100" y="508125"/>
            <a:chExt cx="2691300" cy="2063625"/>
          </a:xfrm>
        </p:grpSpPr>
        <p:sp>
          <p:nvSpPr>
            <p:cNvPr id="65" name="Google Shape;65;p14"/>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grpSp>
        <p:nvGrpSpPr>
          <p:cNvPr id="265" name="Google Shape;265;p3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66" name="Google Shape;266;p3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8" name="Google Shape;268;p36"/>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Marketing Strategies </a:t>
            </a:r>
            <a:endParaRPr sz="4000" b="1" dirty="0">
              <a:latin typeface="Titillium Web"/>
              <a:ea typeface="Titillium Web"/>
              <a:cs typeface="Titillium Web"/>
              <a:sym typeface="Titillium Web"/>
            </a:endParaRPr>
          </a:p>
        </p:txBody>
      </p:sp>
      <p:sp>
        <p:nvSpPr>
          <p:cNvPr id="269" name="Google Shape;269;p36"/>
          <p:cNvSpPr txBox="1"/>
          <p:nvPr/>
        </p:nvSpPr>
        <p:spPr>
          <a:xfrm>
            <a:off x="257900" y="1617450"/>
            <a:ext cx="4126500" cy="19086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a:latin typeface="Titillium Web"/>
                <a:ea typeface="Titillium Web"/>
                <a:cs typeface="Titillium Web"/>
                <a:sym typeface="Titillium Web"/>
              </a:rPr>
              <a:t>Product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Price</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Promotion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Place/ location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People</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Referral Strategies</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Relationship Marketing</a:t>
            </a:r>
            <a:endParaRPr sz="1600">
              <a:latin typeface="Titillium Web"/>
              <a:ea typeface="Titillium Web"/>
              <a:cs typeface="Titillium Web"/>
              <a:sym typeface="Titillium We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grpSp>
        <p:nvGrpSpPr>
          <p:cNvPr id="274" name="Google Shape;274;p3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75" name="Google Shape;275;p3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7" name="Google Shape;277;p37"/>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Management Plan</a:t>
            </a:r>
            <a:endParaRPr sz="4000" b="1" dirty="0">
              <a:latin typeface="Titillium Web"/>
              <a:ea typeface="Titillium Web"/>
              <a:cs typeface="Titillium Web"/>
              <a:sym typeface="Titillium Web"/>
            </a:endParaRPr>
          </a:p>
        </p:txBody>
      </p:sp>
      <p:sp>
        <p:nvSpPr>
          <p:cNvPr id="278" name="Google Shape;278;p37"/>
          <p:cNvSpPr txBox="1"/>
          <p:nvPr/>
        </p:nvSpPr>
        <p:spPr>
          <a:xfrm>
            <a:off x="515800" y="1740600"/>
            <a:ext cx="7352700" cy="16623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a:latin typeface="Titillium Web"/>
                <a:ea typeface="Titillium Web"/>
                <a:cs typeface="Titillium Web"/>
                <a:sym typeface="Titillium Web"/>
              </a:rPr>
              <a:t>Ownership</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Legal structure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Management Structure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Organizational Chart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Exit plan</a:t>
            </a:r>
            <a:endParaRPr sz="1600">
              <a:latin typeface="Titillium Web"/>
              <a:ea typeface="Titillium Web"/>
              <a:cs typeface="Titillium Web"/>
              <a:sym typeface="Titillium Web"/>
            </a:endParaRPr>
          </a:p>
          <a:p>
            <a:pPr marL="0" lvl="0" indent="0" algn="l" rtl="0">
              <a:spcBef>
                <a:spcPts val="0"/>
              </a:spcBef>
              <a:spcAft>
                <a:spcPts val="0"/>
              </a:spcAft>
              <a:buNone/>
            </a:pPr>
            <a:endParaRPr sz="1600">
              <a:latin typeface="Titillium Web"/>
              <a:ea typeface="Titillium Web"/>
              <a:cs typeface="Titillium Web"/>
              <a:sym typeface="Titillium We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grpSp>
        <p:nvGrpSpPr>
          <p:cNvPr id="283" name="Google Shape;283;p3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84" name="Google Shape;284;p3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6" name="Google Shape;286;p3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Operational Plan</a:t>
            </a:r>
            <a:endParaRPr sz="4000" b="1" dirty="0">
              <a:latin typeface="Titillium Web"/>
              <a:ea typeface="Titillium Web"/>
              <a:cs typeface="Titillium Web"/>
              <a:sym typeface="Titillium Web"/>
            </a:endParaRPr>
          </a:p>
        </p:txBody>
      </p:sp>
      <p:sp>
        <p:nvSpPr>
          <p:cNvPr id="287" name="Google Shape;287;p38"/>
          <p:cNvSpPr txBox="1"/>
          <p:nvPr/>
        </p:nvSpPr>
        <p:spPr>
          <a:xfrm>
            <a:off x="586150" y="1542325"/>
            <a:ext cx="7352700" cy="26475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a:latin typeface="Titillium Web"/>
                <a:ea typeface="Titillium Web"/>
                <a:cs typeface="Titillium Web"/>
                <a:sym typeface="Titillium Web"/>
              </a:rPr>
              <a:t>Staffing plan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Job description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Pay rates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Positions</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Work schedule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Hours of operation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Accounting/payroll</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Insurance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Vendors/suppliers</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Daily routine</a:t>
            </a:r>
            <a:endParaRPr sz="1600">
              <a:latin typeface="Titillium Web"/>
              <a:ea typeface="Titillium Web"/>
              <a:cs typeface="Titillium Web"/>
              <a:sym typeface="Titillium We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grpSp>
        <p:nvGrpSpPr>
          <p:cNvPr id="292" name="Google Shape;292;p3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93" name="Google Shape;293;p3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5" name="Google Shape;295;p3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Financial Plan</a:t>
            </a:r>
            <a:endParaRPr sz="4000" b="1" dirty="0">
              <a:latin typeface="Titillium Web"/>
              <a:ea typeface="Titillium Web"/>
              <a:cs typeface="Titillium Web"/>
              <a:sym typeface="Titillium Web"/>
            </a:endParaRPr>
          </a:p>
        </p:txBody>
      </p:sp>
      <p:sp>
        <p:nvSpPr>
          <p:cNvPr id="296" name="Google Shape;296;p39"/>
          <p:cNvSpPr txBox="1"/>
          <p:nvPr/>
        </p:nvSpPr>
        <p:spPr>
          <a:xfrm>
            <a:off x="351675" y="1495425"/>
            <a:ext cx="73527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latin typeface="Titillium Web"/>
                <a:ea typeface="Titillium Web"/>
                <a:cs typeface="Titillium Web"/>
                <a:sym typeface="Titillium Web"/>
              </a:rPr>
              <a:t>Start-Up Costs </a:t>
            </a:r>
            <a:endParaRPr sz="1600">
              <a:latin typeface="Titillium Web"/>
              <a:ea typeface="Titillium Web"/>
              <a:cs typeface="Titillium Web"/>
              <a:sym typeface="Titillium Web"/>
            </a:endParaRPr>
          </a:p>
          <a:p>
            <a:pPr marL="0" lvl="0" indent="0" algn="l" rtl="0">
              <a:spcBef>
                <a:spcPts val="0"/>
              </a:spcBef>
              <a:spcAft>
                <a:spcPts val="0"/>
              </a:spcAft>
              <a:buNone/>
            </a:pP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Sources and Uses of Funds</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Loan Term or Investment expectations</a:t>
            </a:r>
            <a:endParaRPr sz="1600">
              <a:latin typeface="Titillium Web"/>
              <a:ea typeface="Titillium Web"/>
              <a:cs typeface="Titillium Web"/>
              <a:sym typeface="Titillium Web"/>
            </a:endParaRPr>
          </a:p>
          <a:p>
            <a:pPr marL="0" lvl="0" indent="0" algn="l" rtl="0">
              <a:spcBef>
                <a:spcPts val="0"/>
              </a:spcBef>
              <a:spcAft>
                <a:spcPts val="0"/>
              </a:spcAft>
              <a:buNone/>
            </a:pPr>
            <a:endParaRPr sz="1600">
              <a:latin typeface="Titillium Web"/>
              <a:ea typeface="Titillium Web"/>
              <a:cs typeface="Titillium Web"/>
              <a:sym typeface="Titillium Web"/>
            </a:endParaRPr>
          </a:p>
          <a:p>
            <a:pPr marL="0" lvl="0" indent="0" algn="l" rtl="0">
              <a:spcBef>
                <a:spcPts val="0"/>
              </a:spcBef>
              <a:spcAft>
                <a:spcPts val="0"/>
              </a:spcAft>
              <a:buNone/>
            </a:pPr>
            <a:r>
              <a:rPr lang="en" sz="1600">
                <a:latin typeface="Titillium Web"/>
                <a:ea typeface="Titillium Web"/>
                <a:cs typeface="Titillium Web"/>
                <a:sym typeface="Titillium Web"/>
              </a:rPr>
              <a:t>Financial Sustainability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Cash Flow Projections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Income Statement Pro-Forma</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Balance Sheet Proforma</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Break Even Analysis</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Return on Investment </a:t>
            </a:r>
            <a:endParaRPr sz="1600">
              <a:latin typeface="Titillium Web"/>
              <a:ea typeface="Titillium Web"/>
              <a:cs typeface="Titillium Web"/>
              <a:sym typeface="Titillium We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grpSp>
        <p:nvGrpSpPr>
          <p:cNvPr id="301" name="Google Shape;301;p4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02" name="Google Shape;302;p4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4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4" name="Google Shape;304;p40"/>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Financing The Business </a:t>
            </a:r>
            <a:endParaRPr sz="4000" b="1" dirty="0">
              <a:latin typeface="Titillium Web"/>
              <a:ea typeface="Titillium Web"/>
              <a:cs typeface="Titillium Web"/>
              <a:sym typeface="Titillium Web"/>
            </a:endParaRPr>
          </a:p>
        </p:txBody>
      </p:sp>
      <p:sp>
        <p:nvSpPr>
          <p:cNvPr id="305" name="Google Shape;305;p40"/>
          <p:cNvSpPr txBox="1"/>
          <p:nvPr/>
        </p:nvSpPr>
        <p:spPr>
          <a:xfrm>
            <a:off x="468900" y="1531625"/>
            <a:ext cx="7352700" cy="314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latin typeface="Titillium Web"/>
                <a:ea typeface="Titillium Web"/>
                <a:cs typeface="Titillium Web"/>
                <a:sym typeface="Titillium Web"/>
              </a:rPr>
              <a:t>Debt Versus Equity </a:t>
            </a:r>
            <a:endParaRPr sz="1600">
              <a:latin typeface="Titillium Web"/>
              <a:ea typeface="Titillium Web"/>
              <a:cs typeface="Titillium Web"/>
              <a:sym typeface="Titillium Web"/>
            </a:endParaRPr>
          </a:p>
          <a:p>
            <a:pPr marL="0" lvl="0" indent="0" algn="l" rtl="0">
              <a:spcBef>
                <a:spcPts val="0"/>
              </a:spcBef>
              <a:spcAft>
                <a:spcPts val="0"/>
              </a:spcAft>
              <a:buNone/>
            </a:pP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Investors: Angels, Venture Capital, Crowdfunding </a:t>
            </a:r>
            <a:endParaRPr sz="1600">
              <a:latin typeface="Titillium Web"/>
              <a:ea typeface="Titillium Web"/>
              <a:cs typeface="Titillium Web"/>
              <a:sym typeface="Titillium Web"/>
            </a:endParaRPr>
          </a:p>
          <a:p>
            <a:pPr marL="0" lvl="0" indent="0" algn="l" rtl="0">
              <a:spcBef>
                <a:spcPts val="0"/>
              </a:spcBef>
              <a:spcAft>
                <a:spcPts val="0"/>
              </a:spcAft>
              <a:buNone/>
            </a:pPr>
            <a:endParaRPr sz="1600">
              <a:latin typeface="Titillium Web"/>
              <a:ea typeface="Titillium Web"/>
              <a:cs typeface="Titillium Web"/>
              <a:sym typeface="Titillium Web"/>
            </a:endParaRPr>
          </a:p>
          <a:p>
            <a:pPr marL="0" lvl="0" indent="0" algn="l" rtl="0">
              <a:spcBef>
                <a:spcPts val="0"/>
              </a:spcBef>
              <a:spcAft>
                <a:spcPts val="0"/>
              </a:spcAft>
              <a:buNone/>
            </a:pPr>
            <a:r>
              <a:rPr lang="en" sz="1600">
                <a:latin typeface="Titillium Web"/>
                <a:ea typeface="Titillium Web"/>
                <a:cs typeface="Titillium Web"/>
                <a:sym typeface="Titillium Web"/>
              </a:rPr>
              <a:t>Loans:</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Six C’s of Credit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Capital, Coverage, Capacity, Conditions, Collateral, Character </a:t>
            </a:r>
            <a:endParaRPr sz="1600">
              <a:latin typeface="Titillium Web"/>
              <a:ea typeface="Titillium Web"/>
              <a:cs typeface="Titillium Web"/>
              <a:sym typeface="Titillium Web"/>
            </a:endParaRPr>
          </a:p>
          <a:p>
            <a:pPr marL="914400" lvl="0" indent="0" algn="l" rtl="0">
              <a:spcBef>
                <a:spcPts val="0"/>
              </a:spcBef>
              <a:spcAft>
                <a:spcPts val="0"/>
              </a:spcAft>
              <a:buNone/>
            </a:pPr>
            <a:endParaRPr sz="1600">
              <a:latin typeface="Titillium Web"/>
              <a:ea typeface="Titillium Web"/>
              <a:cs typeface="Titillium Web"/>
              <a:sym typeface="Titillium Web"/>
            </a:endParaRPr>
          </a:p>
          <a:p>
            <a:pPr marL="0" lvl="0" indent="0" algn="l" rtl="0">
              <a:spcBef>
                <a:spcPts val="0"/>
              </a:spcBef>
              <a:spcAft>
                <a:spcPts val="0"/>
              </a:spcAft>
              <a:buNone/>
            </a:pPr>
            <a:r>
              <a:rPr lang="en" sz="1600">
                <a:latin typeface="Titillium Web"/>
                <a:ea typeface="Titillium Web"/>
                <a:cs typeface="Titillium Web"/>
                <a:sym typeface="Titillium Web"/>
              </a:rPr>
              <a:t>SBA-Small Business Administration </a:t>
            </a:r>
            <a:endParaRPr sz="1600">
              <a:latin typeface="Titillium Web"/>
              <a:ea typeface="Titillium Web"/>
              <a:cs typeface="Titillium Web"/>
              <a:sym typeface="Titillium Web"/>
            </a:endParaRPr>
          </a:p>
          <a:p>
            <a:pPr marL="0" lvl="0" indent="0" algn="l" rtl="0">
              <a:spcBef>
                <a:spcPts val="0"/>
              </a:spcBef>
              <a:spcAft>
                <a:spcPts val="0"/>
              </a:spcAft>
              <a:buNone/>
            </a:pPr>
            <a:r>
              <a:rPr lang="en" sz="1600">
                <a:latin typeface="Titillium Web"/>
                <a:ea typeface="Titillium Web"/>
                <a:cs typeface="Titillium Web"/>
                <a:sym typeface="Titillium Web"/>
              </a:rPr>
              <a:t>Family &amp; Friends </a:t>
            </a:r>
            <a:endParaRPr sz="1600">
              <a:latin typeface="Titillium Web"/>
              <a:ea typeface="Titillium Web"/>
              <a:cs typeface="Titillium Web"/>
              <a:sym typeface="Titillium Web"/>
            </a:endParaRPr>
          </a:p>
          <a:p>
            <a:pPr marL="0" lvl="0" indent="0" algn="l" rtl="0">
              <a:spcBef>
                <a:spcPts val="0"/>
              </a:spcBef>
              <a:spcAft>
                <a:spcPts val="0"/>
              </a:spcAft>
              <a:buNone/>
            </a:pPr>
            <a:r>
              <a:rPr lang="en" sz="1600">
                <a:latin typeface="Titillium Web"/>
                <a:ea typeface="Titillium Web"/>
                <a:cs typeface="Titillium Web"/>
                <a:sym typeface="Titillium Web"/>
              </a:rPr>
              <a:t>Micro Loan Programs </a:t>
            </a:r>
            <a:endParaRPr sz="1600">
              <a:latin typeface="Titillium Web"/>
              <a:ea typeface="Titillium Web"/>
              <a:cs typeface="Titillium Web"/>
              <a:sym typeface="Titillium Web"/>
            </a:endParaRPr>
          </a:p>
          <a:p>
            <a:pPr marL="0" lvl="0" indent="0" algn="l" rtl="0">
              <a:spcBef>
                <a:spcPts val="0"/>
              </a:spcBef>
              <a:spcAft>
                <a:spcPts val="0"/>
              </a:spcAft>
              <a:buNone/>
            </a:pPr>
            <a:r>
              <a:rPr lang="en" sz="1600">
                <a:latin typeface="Titillium Web"/>
                <a:ea typeface="Titillium Web"/>
                <a:cs typeface="Titillium Web"/>
                <a:sym typeface="Titillium Web"/>
              </a:rPr>
              <a:t>Minority Programs </a:t>
            </a:r>
            <a:endParaRPr sz="1600">
              <a:latin typeface="Titillium Web"/>
              <a:ea typeface="Titillium Web"/>
              <a:cs typeface="Titillium Web"/>
              <a:sym typeface="Titillium Web"/>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grpSp>
        <p:nvGrpSpPr>
          <p:cNvPr id="310" name="Google Shape;310;p4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11" name="Google Shape;311;p4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4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3" name="Google Shape;313;p41"/>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Don’t Go At It Alone</a:t>
            </a:r>
            <a:endParaRPr sz="4000" b="1" dirty="0">
              <a:latin typeface="Titillium Web"/>
              <a:ea typeface="Titillium Web"/>
              <a:cs typeface="Titillium Web"/>
              <a:sym typeface="Titillium Web"/>
            </a:endParaRPr>
          </a:p>
        </p:txBody>
      </p:sp>
      <p:sp>
        <p:nvSpPr>
          <p:cNvPr id="314" name="Google Shape;314;p41"/>
          <p:cNvSpPr txBox="1"/>
          <p:nvPr/>
        </p:nvSpPr>
        <p:spPr>
          <a:xfrm>
            <a:off x="419179" y="1514747"/>
            <a:ext cx="7352700" cy="240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latin typeface="Titillium Web"/>
                <a:ea typeface="Titillium Web"/>
                <a:cs typeface="Titillium Web"/>
                <a:sym typeface="Titillium Web"/>
              </a:rPr>
              <a:t>Term of Consultants </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Small Business Development Center </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Lawyer</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Accounting </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Banker</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Small Business Administrations (SBA)</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Insuring Agent </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Real Estate Agent </a:t>
            </a:r>
            <a:endParaRPr sz="1600" dirty="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dirty="0">
                <a:latin typeface="Titillium Web"/>
                <a:ea typeface="Titillium Web"/>
                <a:cs typeface="Titillium Web"/>
                <a:sym typeface="Titillium Web"/>
              </a:rPr>
              <a:t>Mentor</a:t>
            </a:r>
            <a:endParaRPr sz="1600" dirty="0">
              <a:latin typeface="Titillium Web"/>
              <a:ea typeface="Titillium Web"/>
              <a:cs typeface="Titillium Web"/>
              <a:sym typeface="Titillium We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grpSp>
        <p:nvGrpSpPr>
          <p:cNvPr id="319" name="Google Shape;319;p4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20" name="Google Shape;320;p4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2" name="Google Shape;322;p42"/>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Registering The Business </a:t>
            </a:r>
            <a:endParaRPr sz="4000" b="1" dirty="0">
              <a:latin typeface="Titillium Web"/>
              <a:ea typeface="Titillium Web"/>
              <a:cs typeface="Titillium Web"/>
              <a:sym typeface="Titillium Web"/>
            </a:endParaRPr>
          </a:p>
        </p:txBody>
      </p:sp>
      <p:sp>
        <p:nvSpPr>
          <p:cNvPr id="323" name="Google Shape;323;p42"/>
          <p:cNvSpPr txBox="1"/>
          <p:nvPr/>
        </p:nvSpPr>
        <p:spPr>
          <a:xfrm>
            <a:off x="539275" y="1740600"/>
            <a:ext cx="7352700" cy="16623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a:latin typeface="Titillium Web"/>
                <a:ea typeface="Titillium Web"/>
                <a:cs typeface="Titillium Web"/>
                <a:sym typeface="Titillium Web"/>
              </a:rPr>
              <a:t>State Corporation Commission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IRS- From Employer Identification Number (EIN)</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Virginia Department of Taxation</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Virginia Employment Commission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Possibly other state Agencies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Local Business License– if required </a:t>
            </a:r>
            <a:endParaRPr sz="1600">
              <a:latin typeface="Titillium Web"/>
              <a:ea typeface="Titillium Web"/>
              <a:cs typeface="Titillium Web"/>
              <a:sym typeface="Titillium We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grpSp>
        <p:nvGrpSpPr>
          <p:cNvPr id="328" name="Google Shape;328;p4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329" name="Google Shape;329;p4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4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1" name="Google Shape;331;p43"/>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Opening The Business </a:t>
            </a:r>
            <a:endParaRPr sz="4000" b="1" dirty="0">
              <a:latin typeface="Titillium Web"/>
              <a:ea typeface="Titillium Web"/>
              <a:cs typeface="Titillium Web"/>
              <a:sym typeface="Titillium Web"/>
            </a:endParaRPr>
          </a:p>
        </p:txBody>
      </p:sp>
      <p:sp>
        <p:nvSpPr>
          <p:cNvPr id="332" name="Google Shape;332;p43"/>
          <p:cNvSpPr txBox="1"/>
          <p:nvPr/>
        </p:nvSpPr>
        <p:spPr>
          <a:xfrm>
            <a:off x="468900" y="1617450"/>
            <a:ext cx="7352700" cy="19086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a:latin typeface="Titillium Web"/>
                <a:ea typeface="Titillium Web"/>
                <a:cs typeface="Titillium Web"/>
                <a:sym typeface="Titillium Web"/>
              </a:rPr>
              <a:t>Opening bank account(s)</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Obtaining utilities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Preparing the location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Buying equipment and furniture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Hiring Staff</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Supplies and Inventory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Training staff</a:t>
            </a:r>
            <a:endParaRPr sz="1600">
              <a:latin typeface="Titillium Web"/>
              <a:ea typeface="Titillium Web"/>
              <a:cs typeface="Titillium Web"/>
              <a:sym typeface="Titillium Web"/>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336"/>
        <p:cNvGrpSpPr/>
        <p:nvPr/>
      </p:nvGrpSpPr>
      <p:grpSpPr>
        <a:xfrm>
          <a:off x="0" y="0"/>
          <a:ext cx="0" cy="0"/>
          <a:chOff x="0" y="0"/>
          <a:chExt cx="0" cy="0"/>
        </a:xfrm>
      </p:grpSpPr>
      <p:sp>
        <p:nvSpPr>
          <p:cNvPr id="337" name="Google Shape;337;p44"/>
          <p:cNvSpPr txBox="1">
            <a:spLocks noGrp="1"/>
          </p:cNvSpPr>
          <p:nvPr>
            <p:ph type="title"/>
          </p:nvPr>
        </p:nvSpPr>
        <p:spPr>
          <a:xfrm>
            <a:off x="933125" y="170900"/>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338" name="Google Shape;338;p44"/>
          <p:cNvSpPr txBox="1">
            <a:spLocks noGrp="1"/>
          </p:cNvSpPr>
          <p:nvPr>
            <p:ph type="body" idx="1"/>
          </p:nvPr>
        </p:nvSpPr>
        <p:spPr>
          <a:xfrm>
            <a:off x="445475" y="811994"/>
            <a:ext cx="8507100" cy="3905700"/>
          </a:xfrm>
          <a:prstGeom prst="rect">
            <a:avLst/>
          </a:prstGeom>
        </p:spPr>
        <p:txBody>
          <a:bodyPr spcFirstLastPara="1" wrap="square" lIns="91425" tIns="91425" rIns="91425" bIns="91425" anchor="t" anchorCtr="0">
            <a:noAutofit/>
          </a:bodyPr>
          <a:lstStyle/>
          <a:p>
            <a:pPr marL="457200" lvl="0" indent="-330200" algn="l" rtl="0">
              <a:lnSpc>
                <a:spcPct val="150000"/>
              </a:lnSpc>
              <a:spcBef>
                <a:spcPts val="140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The three characteristics of entrepreneurial activity are innovating, running a business, and risk taking</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An entrepreneur is someone who identifies a business opportunity and assumes the risk of creating and running a business to take advantage of it.</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An industry is a group of companies that compete with one another to sell similar products. There are two broad types of industries, or sectors: the goods-producing sector and the service-producing sector.</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Once you decide to start a business, you’ll need to create a business plan—a document that identifies the goals of your proposed business and explains how it will achieve them.</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The Small Business Administration (SBA) is a government agency that provides many kinds of support for small businesses, including information and funding assistance.</a:t>
            </a:r>
            <a:endParaRPr sz="1600" dirty="0">
              <a:solidFill>
                <a:schemeClr val="lt1"/>
              </a:solidFill>
              <a:latin typeface="Titillium Web"/>
              <a:ea typeface="Titillium Web"/>
              <a:cs typeface="Titillium Web"/>
              <a:sym typeface="Titillium Web"/>
            </a:endParaRPr>
          </a:p>
          <a:p>
            <a:pPr marL="0" lvl="0" indent="0" algn="l" rtl="0">
              <a:lnSpc>
                <a:spcPct val="150000"/>
              </a:lnSpc>
              <a:spcBef>
                <a:spcPts val="1400"/>
              </a:spcBef>
              <a:spcAft>
                <a:spcPts val="0"/>
              </a:spcAft>
              <a:buNone/>
            </a:pPr>
            <a:endParaRPr sz="1350" dirty="0">
              <a:solidFill>
                <a:schemeClr val="dk1"/>
              </a:solidFill>
              <a:highlight>
                <a:srgbClr val="E8CEB9"/>
              </a:highlight>
              <a:latin typeface="Lora"/>
              <a:ea typeface="Lora"/>
              <a:cs typeface="Lora"/>
              <a:sym typeface="Lora"/>
            </a:endParaRPr>
          </a:p>
          <a:p>
            <a:pPr marL="0" lvl="0" indent="0" algn="l" rtl="0">
              <a:lnSpc>
                <a:spcPct val="150000"/>
              </a:lnSpc>
              <a:spcBef>
                <a:spcPts val="1400"/>
              </a:spcBef>
              <a:spcAft>
                <a:spcPts val="1000"/>
              </a:spcAft>
              <a:buNone/>
            </a:pPr>
            <a:endParaRPr sz="1600" dirty="0">
              <a:solidFill>
                <a:schemeClr val="lt1"/>
              </a:solidFill>
              <a:latin typeface="Titillium Web"/>
              <a:ea typeface="Titillium Web"/>
              <a:cs typeface="Titillium Web"/>
              <a:sym typeface="Titillium Web"/>
            </a:endParaRPr>
          </a:p>
        </p:txBody>
      </p:sp>
      <p:grpSp>
        <p:nvGrpSpPr>
          <p:cNvPr id="339" name="Google Shape;339;p44">
            <a:extLst>
              <a:ext uri="{C183D7F6-B498-43B3-948B-1728B52AA6E4}">
                <adec:decorative xmlns:adec="http://schemas.microsoft.com/office/drawing/2017/decorative" val="1"/>
              </a:ext>
            </a:extLst>
          </p:cNvPr>
          <p:cNvGrpSpPr/>
          <p:nvPr/>
        </p:nvGrpSpPr>
        <p:grpSpPr>
          <a:xfrm rot="5400000">
            <a:off x="-28410" y="276665"/>
            <a:ext cx="983401" cy="667789"/>
            <a:chOff x="3341100" y="508125"/>
            <a:chExt cx="2691300" cy="2063625"/>
          </a:xfrm>
        </p:grpSpPr>
        <p:sp>
          <p:nvSpPr>
            <p:cNvPr id="340" name="Google Shape;340;p44"/>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44"/>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buildings&#10;&#10;"/>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1186426"/>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1240349"/>
            <a:ext cx="9144000" cy="2662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7</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Q&amp;A</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extLst>
      <p:ext uri="{BB962C8B-B14F-4D97-AF65-F5344CB8AC3E}">
        <p14:creationId xmlns:p14="http://schemas.microsoft.com/office/powerpoint/2010/main" val="1364283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1" name="Google Shape;71;p1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72" name="Google Shape;72;p1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15"/>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Entrepreneur</a:t>
            </a:r>
            <a:endParaRPr sz="4000" b="1" dirty="0">
              <a:latin typeface="Titillium Web"/>
              <a:ea typeface="Titillium Web"/>
              <a:cs typeface="Titillium Web"/>
              <a:sym typeface="Titillium Web"/>
            </a:endParaRPr>
          </a:p>
        </p:txBody>
      </p:sp>
      <p:sp>
        <p:nvSpPr>
          <p:cNvPr id="75" name="Google Shape;75;p15"/>
          <p:cNvSpPr txBox="1"/>
          <p:nvPr/>
        </p:nvSpPr>
        <p:spPr>
          <a:xfrm>
            <a:off x="375125" y="1514538"/>
            <a:ext cx="7352700" cy="9234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1E1919"/>
              </a:buClr>
              <a:buSzPts val="1600"/>
              <a:buFont typeface="Titillium Web"/>
              <a:buChar char="●"/>
            </a:pPr>
            <a:r>
              <a:rPr lang="en" sz="1600">
                <a:latin typeface="Titillium Web"/>
                <a:ea typeface="Titillium Web"/>
                <a:cs typeface="Titillium Web"/>
                <a:sym typeface="Titillium Web"/>
              </a:rPr>
              <a:t>One who starts a business </a:t>
            </a:r>
            <a:endParaRPr sz="1600">
              <a:latin typeface="Titillium Web"/>
              <a:ea typeface="Titillium Web"/>
              <a:cs typeface="Titillium Web"/>
              <a:sym typeface="Titillium Web"/>
            </a:endParaRPr>
          </a:p>
          <a:p>
            <a:pPr marL="457200" lvl="0" indent="0" algn="l" rtl="0">
              <a:spcBef>
                <a:spcPts val="0"/>
              </a:spcBef>
              <a:spcAft>
                <a:spcPts val="0"/>
              </a:spcAft>
              <a:buNone/>
            </a:pP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Usually they start a small business </a:t>
            </a:r>
            <a:endParaRPr sz="1600">
              <a:latin typeface="Titillium Web"/>
              <a:ea typeface="Titillium Web"/>
              <a:cs typeface="Titillium Web"/>
              <a:sym typeface="Titillium We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grpSp>
        <p:nvGrpSpPr>
          <p:cNvPr id="80" name="Google Shape;80;p1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81" name="Google Shape;81;p1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 name="Google Shape;83;p16"/>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Entrepreneurship</a:t>
            </a:r>
            <a:endParaRPr sz="4000" b="1" dirty="0">
              <a:latin typeface="Titillium Web"/>
              <a:ea typeface="Titillium Web"/>
              <a:cs typeface="Titillium Web"/>
              <a:sym typeface="Titillium Web"/>
            </a:endParaRPr>
          </a:p>
        </p:txBody>
      </p:sp>
      <p:sp>
        <p:nvSpPr>
          <p:cNvPr id="84" name="Google Shape;84;p16"/>
          <p:cNvSpPr txBox="1"/>
          <p:nvPr/>
        </p:nvSpPr>
        <p:spPr>
          <a:xfrm>
            <a:off x="269550" y="1472000"/>
            <a:ext cx="8604900" cy="240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Three characteristics of entrepreneurial activity</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1) </a:t>
            </a:r>
            <a:r>
              <a:rPr lang="en" sz="1600" b="1" dirty="0">
                <a:solidFill>
                  <a:srgbClr val="1E1919"/>
                </a:solidFill>
                <a:latin typeface="Titillium Web"/>
                <a:ea typeface="Titillium Web"/>
                <a:cs typeface="Titillium Web"/>
                <a:sym typeface="Titillium Web"/>
              </a:rPr>
              <a:t>Innovation</a:t>
            </a:r>
            <a:r>
              <a:rPr lang="en" sz="1600" dirty="0">
                <a:solidFill>
                  <a:srgbClr val="1E1919"/>
                </a:solidFill>
                <a:latin typeface="Titillium Web"/>
                <a:ea typeface="Titillium Web"/>
                <a:cs typeface="Titillium Web"/>
                <a:sym typeface="Titillium Web"/>
              </a:rPr>
              <a:t>. Entrepreneurship generally means offering a new product, applying a new technique or technology, opening a new market, or developing a new form of organization for the purpose of producing or enhancing a product.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2) </a:t>
            </a:r>
            <a:r>
              <a:rPr lang="en" sz="1600" b="1" dirty="0">
                <a:solidFill>
                  <a:srgbClr val="1E1919"/>
                </a:solidFill>
                <a:latin typeface="Titillium Web"/>
                <a:ea typeface="Titillium Web"/>
                <a:cs typeface="Titillium Web"/>
                <a:sym typeface="Titillium Web"/>
              </a:rPr>
              <a:t>Running a business. </a:t>
            </a:r>
            <a:r>
              <a:rPr lang="en" sz="1600" dirty="0">
                <a:solidFill>
                  <a:srgbClr val="1E1919"/>
                </a:solidFill>
                <a:latin typeface="Titillium Web"/>
                <a:ea typeface="Titillium Web"/>
                <a:cs typeface="Titillium Web"/>
                <a:sym typeface="Titillium Web"/>
              </a:rPr>
              <a:t>Entrepreneurship means setting up a business to make a profit.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3) </a:t>
            </a:r>
            <a:r>
              <a:rPr lang="en" sz="1600" b="1" dirty="0">
                <a:solidFill>
                  <a:srgbClr val="1E1919"/>
                </a:solidFill>
                <a:latin typeface="Titillium Web"/>
                <a:ea typeface="Titillium Web"/>
                <a:cs typeface="Titillium Web"/>
                <a:sym typeface="Titillium Web"/>
              </a:rPr>
              <a:t>Risk taking.</a:t>
            </a:r>
            <a:r>
              <a:rPr lang="en" sz="1600" dirty="0">
                <a:solidFill>
                  <a:srgbClr val="1E1919"/>
                </a:solidFill>
                <a:latin typeface="Titillium Web"/>
                <a:ea typeface="Titillium Web"/>
                <a:cs typeface="Titillium Web"/>
                <a:sym typeface="Titillium Web"/>
              </a:rPr>
              <a:t> The term risk means that the outcome of the entrepreneurial venture can’t be known</a:t>
            </a:r>
            <a:endParaRPr sz="1600" dirty="0">
              <a:latin typeface="Titillium Web"/>
              <a:ea typeface="Titillium Web"/>
              <a:cs typeface="Titillium Web"/>
              <a:sym typeface="Titillium Web"/>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grpSp>
        <p:nvGrpSpPr>
          <p:cNvPr id="89" name="Google Shape;89;p1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90" name="Google Shape;90;p1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17"/>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Should You Make The Leap</a:t>
            </a:r>
            <a:endParaRPr sz="4000" b="1" dirty="0">
              <a:latin typeface="Titillium Web"/>
              <a:ea typeface="Titillium Web"/>
              <a:cs typeface="Titillium Web"/>
              <a:sym typeface="Titillium Web"/>
            </a:endParaRPr>
          </a:p>
        </p:txBody>
      </p:sp>
      <p:sp>
        <p:nvSpPr>
          <p:cNvPr id="93" name="Google Shape;93;p17"/>
          <p:cNvSpPr txBox="1"/>
          <p:nvPr/>
        </p:nvSpPr>
        <p:spPr>
          <a:xfrm>
            <a:off x="257925" y="1518875"/>
            <a:ext cx="83703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The most common reasons for starting a business are the following:</a:t>
            </a:r>
            <a:endParaRPr sz="16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To be your own boss</a:t>
            </a:r>
            <a:endParaRPr sz="1600">
              <a:solidFill>
                <a:srgbClr val="1E1919"/>
              </a:solidFill>
              <a:latin typeface="Titillium Web"/>
              <a:ea typeface="Titillium Web"/>
              <a:cs typeface="Titillium Web"/>
              <a:sym typeface="Titillium Web"/>
            </a:endParaRPr>
          </a:p>
          <a:p>
            <a:pPr marL="9144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To accommodate a desired lifestyle</a:t>
            </a:r>
            <a:endParaRPr sz="1600">
              <a:solidFill>
                <a:srgbClr val="1E1919"/>
              </a:solidFill>
              <a:latin typeface="Titillium Web"/>
              <a:ea typeface="Titillium Web"/>
              <a:cs typeface="Titillium Web"/>
              <a:sym typeface="Titillium Web"/>
            </a:endParaRPr>
          </a:p>
          <a:p>
            <a:pPr marL="9144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To achieve financial independence</a:t>
            </a:r>
            <a:endParaRPr sz="1600">
              <a:solidFill>
                <a:srgbClr val="1E1919"/>
              </a:solidFill>
              <a:latin typeface="Titillium Web"/>
              <a:ea typeface="Titillium Web"/>
              <a:cs typeface="Titillium Web"/>
              <a:sym typeface="Titillium Web"/>
            </a:endParaRPr>
          </a:p>
          <a:p>
            <a:pPr marL="9144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To enjoy creative freedom</a:t>
            </a:r>
            <a:endParaRPr sz="1600">
              <a:solidFill>
                <a:srgbClr val="1E1919"/>
              </a:solidFill>
              <a:latin typeface="Titillium Web"/>
              <a:ea typeface="Titillium Web"/>
              <a:cs typeface="Titillium Web"/>
              <a:sym typeface="Titillium Web"/>
            </a:endParaRPr>
          </a:p>
          <a:p>
            <a:pPr marL="9144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To use your skills and knowledge</a:t>
            </a:r>
            <a:endParaRPr sz="1600">
              <a:latin typeface="Titillium Web"/>
              <a:ea typeface="Titillium Web"/>
              <a:cs typeface="Titillium Web"/>
              <a:sym typeface="Titillium We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grpSp>
        <p:nvGrpSpPr>
          <p:cNvPr id="98" name="Google Shape;98;p1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99" name="Google Shape;99;p1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 name="Google Shape;101;p1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Entrepreneurship </a:t>
            </a:r>
            <a:endParaRPr sz="4000" b="1" dirty="0">
              <a:latin typeface="Titillium Web"/>
              <a:ea typeface="Titillium Web"/>
              <a:cs typeface="Titillium Web"/>
              <a:sym typeface="Titillium Web"/>
            </a:endParaRPr>
          </a:p>
        </p:txBody>
      </p:sp>
      <p:sp>
        <p:nvSpPr>
          <p:cNvPr id="102" name="Google Shape;102;p18"/>
          <p:cNvSpPr txBox="1"/>
          <p:nvPr/>
        </p:nvSpPr>
        <p:spPr>
          <a:xfrm>
            <a:off x="234475" y="1448575"/>
            <a:ext cx="7352700" cy="314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Thinking about becoming an Entrepreneur? Reflection on the following will help</a:t>
            </a:r>
            <a:endParaRPr sz="16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 </a:t>
            </a:r>
            <a:endParaRPr sz="1600" b="1">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How do I come up with a business idea?</a:t>
            </a:r>
            <a:endParaRPr sz="160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Should I build a business from scratch, buy an existing business, or invest in a franchise?</a:t>
            </a:r>
            <a:endParaRPr sz="160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What steps are involved in developing a business plan?</a:t>
            </a:r>
            <a:endParaRPr sz="160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Where could I find help in getting my business started?</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How can I increase the likelihood that I’ll succeed?</a:t>
            </a:r>
            <a:endParaRPr sz="1600">
              <a:latin typeface="Titillium Web"/>
              <a:ea typeface="Titillium Web"/>
              <a:cs typeface="Titillium Web"/>
              <a:sym typeface="Titillium Web"/>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grpSp>
        <p:nvGrpSpPr>
          <p:cNvPr id="107" name="Google Shape;107;p1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08" name="Google Shape;108;p1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 name="Google Shape;110;p1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Finding Sources </a:t>
            </a:r>
            <a:endParaRPr sz="4000" b="1" dirty="0">
              <a:latin typeface="Titillium Web"/>
              <a:ea typeface="Titillium Web"/>
              <a:cs typeface="Titillium Web"/>
              <a:sym typeface="Titillium Web"/>
            </a:endParaRPr>
          </a:p>
        </p:txBody>
      </p:sp>
      <p:sp>
        <p:nvSpPr>
          <p:cNvPr id="111" name="Google Shape;111;p19"/>
          <p:cNvSpPr txBox="1"/>
          <p:nvPr/>
        </p:nvSpPr>
        <p:spPr>
          <a:xfrm>
            <a:off x="419179" y="1344060"/>
            <a:ext cx="8475300" cy="363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Before you make the leap and commitment, there has to be some thoughts into funding of the idea –short term and long term. Short term –own money, family loans, etc. …</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Crowd Funding</a:t>
            </a:r>
            <a:r>
              <a:rPr lang="en" sz="1600" dirty="0">
                <a:solidFill>
                  <a:srgbClr val="1E1919"/>
                </a:solidFill>
                <a:latin typeface="Titillium Web"/>
                <a:ea typeface="Titillium Web"/>
                <a:cs typeface="Titillium Web"/>
                <a:sym typeface="Titillium Web"/>
              </a:rPr>
              <a:t> A more common as a means of raising capital. An entrepreneur may utilize a crowdfunding platform like Kickstarter to attract investors. The entrepreneur might </a:t>
            </a:r>
            <a:r>
              <a:rPr lang="en" sz="1600" b="1" u="sng" dirty="0">
                <a:solidFill>
                  <a:srgbClr val="1E1919"/>
                </a:solidFill>
                <a:latin typeface="Titillium Web"/>
                <a:ea typeface="Titillium Web"/>
                <a:cs typeface="Titillium Web"/>
                <a:sym typeface="Titillium Web"/>
              </a:rPr>
              <a:t>offer tokens of appreciation in exchange for funds</a:t>
            </a:r>
            <a:r>
              <a:rPr lang="en" sz="1600" dirty="0">
                <a:solidFill>
                  <a:srgbClr val="1E1919"/>
                </a:solidFill>
                <a:latin typeface="Titillium Web"/>
                <a:ea typeface="Titillium Web"/>
                <a:cs typeface="Titillium Web"/>
                <a:sym typeface="Titillium Web"/>
              </a:rPr>
              <a:t>, or perhaps might offer an ownership stake for a substantial enough investment.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Angel Investors </a:t>
            </a:r>
            <a:r>
              <a:rPr lang="en" sz="1600" b="1" u="sng" dirty="0">
                <a:solidFill>
                  <a:srgbClr val="1E1919"/>
                </a:solidFill>
                <a:latin typeface="Titillium Web"/>
                <a:ea typeface="Titillium Web"/>
                <a:cs typeface="Titillium Web"/>
                <a:sym typeface="Titillium Web"/>
              </a:rPr>
              <a:t>Affluent investors </a:t>
            </a:r>
            <a:r>
              <a:rPr lang="en" sz="1600" dirty="0">
                <a:solidFill>
                  <a:srgbClr val="1E1919"/>
                </a:solidFill>
                <a:latin typeface="Titillium Web"/>
                <a:ea typeface="Titillium Web"/>
                <a:cs typeface="Titillium Web"/>
                <a:sym typeface="Titillium Web"/>
              </a:rPr>
              <a:t>who provide capital to start-ups in </a:t>
            </a:r>
            <a:r>
              <a:rPr lang="en" sz="1600" b="1" u="sng" dirty="0">
                <a:solidFill>
                  <a:srgbClr val="1E1919"/>
                </a:solidFill>
                <a:latin typeface="Titillium Web"/>
                <a:ea typeface="Titillium Web"/>
                <a:cs typeface="Titillium Web"/>
                <a:sym typeface="Titillium Web"/>
              </a:rPr>
              <a:t>exchange for an ownership position in the company. </a:t>
            </a:r>
            <a:r>
              <a:rPr lang="en" sz="1600" dirty="0">
                <a:solidFill>
                  <a:srgbClr val="1E1919"/>
                </a:solidFill>
                <a:latin typeface="Titillium Web"/>
                <a:ea typeface="Titillium Web"/>
                <a:cs typeface="Titillium Web"/>
                <a:sym typeface="Titillium Web"/>
              </a:rPr>
              <a:t>Many angels are successful entrepreneurs themselves and invest not only to make money, but also to help other aspiring business owners to succeed.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b="1" dirty="0">
                <a:solidFill>
                  <a:srgbClr val="1E1919"/>
                </a:solidFill>
                <a:latin typeface="Titillium Web"/>
                <a:ea typeface="Titillium Web"/>
                <a:cs typeface="Titillium Web"/>
                <a:sym typeface="Titillium Web"/>
              </a:rPr>
              <a:t>Venture Capital </a:t>
            </a:r>
            <a:r>
              <a:rPr lang="en" sz="1600" dirty="0">
                <a:solidFill>
                  <a:srgbClr val="1E1919"/>
                </a:solidFill>
                <a:latin typeface="Titillium Web"/>
                <a:ea typeface="Titillium Web"/>
                <a:cs typeface="Titillium Web"/>
                <a:sym typeface="Titillium Web"/>
              </a:rPr>
              <a:t>Like angels, venture firms also take an ownership position in the company. They tend to </a:t>
            </a:r>
            <a:r>
              <a:rPr lang="en" sz="1600" b="1" u="sng" dirty="0">
                <a:solidFill>
                  <a:srgbClr val="1E1919"/>
                </a:solidFill>
                <a:latin typeface="Titillium Web"/>
                <a:ea typeface="Titillium Web"/>
                <a:cs typeface="Titillium Web"/>
                <a:sym typeface="Titillium Web"/>
              </a:rPr>
              <a:t>have a higher expectation of making a return</a:t>
            </a:r>
            <a:r>
              <a:rPr lang="en" sz="1600" dirty="0">
                <a:solidFill>
                  <a:srgbClr val="1E1919"/>
                </a:solidFill>
                <a:latin typeface="Titillium Web"/>
                <a:ea typeface="Titillium Web"/>
                <a:cs typeface="Titillium Web"/>
                <a:sym typeface="Titillium Web"/>
              </a:rPr>
              <a:t> on their money than do angel investors. Usually are brought in later in the funds search</a:t>
            </a:r>
            <a:endParaRPr sz="1600" dirty="0">
              <a:latin typeface="Titillium Web"/>
              <a:ea typeface="Titillium Web"/>
              <a:cs typeface="Titillium Web"/>
              <a:sym typeface="Titillium We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grpSp>
        <p:nvGrpSpPr>
          <p:cNvPr id="116" name="Google Shape;116;p2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17" name="Google Shape;117;p2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20"/>
          <p:cNvSpPr txBox="1">
            <a:spLocks noGrp="1"/>
          </p:cNvSpPr>
          <p:nvPr>
            <p:ph type="title"/>
          </p:nvPr>
        </p:nvSpPr>
        <p:spPr>
          <a:xfrm>
            <a:off x="1242650" y="339425"/>
            <a:ext cx="79014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Entrepreneurs and Small Business </a:t>
            </a:r>
            <a:endParaRPr sz="4000" b="1" dirty="0">
              <a:latin typeface="Titillium Web"/>
              <a:ea typeface="Titillium Web"/>
              <a:cs typeface="Titillium Web"/>
              <a:sym typeface="Titillium Web"/>
            </a:endParaRPr>
          </a:p>
        </p:txBody>
      </p:sp>
      <p:sp>
        <p:nvSpPr>
          <p:cNvPr id="120" name="Google Shape;120;p20"/>
          <p:cNvSpPr txBox="1"/>
          <p:nvPr/>
        </p:nvSpPr>
        <p:spPr>
          <a:xfrm>
            <a:off x="1048288" y="895143"/>
            <a:ext cx="7352700" cy="677100"/>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None/>
            </a:pPr>
            <a:r>
              <a:rPr lang="en" sz="1600" b="1">
                <a:solidFill>
                  <a:srgbClr val="1E1919"/>
                </a:solidFill>
                <a:latin typeface="Titillium Web"/>
                <a:ea typeface="Titillium Web"/>
                <a:cs typeface="Titillium Web"/>
                <a:sym typeface="Titillium Web"/>
              </a:rPr>
              <a:t>Most Entrepreneurial ventures begin as small businesses; however, not all small business </a:t>
            </a:r>
            <a:endParaRPr sz="1600" b="1">
              <a:latin typeface="Titillium Web"/>
              <a:ea typeface="Titillium Web"/>
              <a:cs typeface="Titillium Web"/>
              <a:sym typeface="Titillium Web"/>
            </a:endParaRPr>
          </a:p>
        </p:txBody>
      </p:sp>
      <p:sp>
        <p:nvSpPr>
          <p:cNvPr id="121" name="Google Shape;121;p20"/>
          <p:cNvSpPr txBox="1"/>
          <p:nvPr/>
        </p:nvSpPr>
        <p:spPr>
          <a:xfrm>
            <a:off x="129356" y="1446959"/>
            <a:ext cx="8440500" cy="314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Entrepreneurs are: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Innovators who start companies to create new or improved products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Strive to meet a need that’s not being met</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Goal is to grow the business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Eventually expand into other markets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People either start or buy small businesses for the sole purpose of providing an income for themselves and their families. They do not intend to be particularly innovative, nor do they plan to expand significantly. This desire to operate is what’s sometimes called a</a:t>
            </a:r>
            <a:r>
              <a:rPr lang="en" sz="1600" b="1" dirty="0">
                <a:solidFill>
                  <a:srgbClr val="1E1919"/>
                </a:solidFill>
                <a:latin typeface="Titillium Web"/>
                <a:ea typeface="Titillium Web"/>
                <a:cs typeface="Titillium Web"/>
                <a:sym typeface="Titillium Web"/>
              </a:rPr>
              <a:t> “lifestyle business.”</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The neighborhood pizza parlor or beauty shop, the self-employed consultant who works out of the home, and even a local printing company—many of these are typically lifestyle businesses</a:t>
            </a:r>
            <a:endParaRPr sz="1600" dirty="0">
              <a:latin typeface="Titillium Web"/>
              <a:ea typeface="Titillium Web"/>
              <a:cs typeface="Titillium Web"/>
              <a:sym typeface="Titillium Web"/>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grpSp>
        <p:nvGrpSpPr>
          <p:cNvPr id="135" name="Google Shape;135;p2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36" name="Google Shape;136;p2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 name="Google Shape;138;p22"/>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Small Business – By Industry</a:t>
            </a:r>
            <a:endParaRPr sz="4000" b="1" dirty="0">
              <a:latin typeface="Titillium Web"/>
              <a:ea typeface="Titillium Web"/>
              <a:cs typeface="Titillium Web"/>
              <a:sym typeface="Titillium Web"/>
            </a:endParaRPr>
          </a:p>
        </p:txBody>
      </p:sp>
      <p:pic>
        <p:nvPicPr>
          <p:cNvPr id="139" name="Google Shape;139;p22" descr="A pie chart of percentages of small businesses separated by industry in 2017. Listed in order from largest percentage to smallest percentage: Professional, scientific, and technical services (12.92%), health care and social assistance (11.42%), other services (except public administration (11.18%), retail trade (11.14%), construction (10.84%), accommodation and food services (9.13%), admin, support, waste management, remediation services (5.45%), real estate and rental leasing (5.20%), wholesale trade (5.16%), finance and insurance (4.48%), manufacturing (3.96%), transportation and warehousing (2.99%), arts, entertainment, and recreation (2.06%), educational services (1.5%), information (1.37%), agriculture, forestry, fishing, and hunting (0.35%), mining, quarrying, and oil and gas extraction (0.32%), management of companies and enterprises (0.31%), utilities (0.12%), industries not classified (0.10%)."/>
          <p:cNvPicPr preferRelativeResize="0"/>
          <p:nvPr/>
        </p:nvPicPr>
        <p:blipFill>
          <a:blip r:embed="rId3">
            <a:alphaModFix/>
          </a:blip>
          <a:stretch>
            <a:fillRect/>
          </a:stretch>
        </p:blipFill>
        <p:spPr>
          <a:xfrm>
            <a:off x="0" y="1605338"/>
            <a:ext cx="5519973" cy="2907326"/>
          </a:xfrm>
          <a:prstGeom prst="rect">
            <a:avLst/>
          </a:prstGeom>
          <a:noFill/>
          <a:ln>
            <a:noFill/>
          </a:ln>
        </p:spPr>
      </p:pic>
      <p:sp>
        <p:nvSpPr>
          <p:cNvPr id="140" name="Google Shape;140;p22"/>
          <p:cNvSpPr txBox="1"/>
          <p:nvPr/>
        </p:nvSpPr>
        <p:spPr>
          <a:xfrm>
            <a:off x="5519975" y="955400"/>
            <a:ext cx="3624000" cy="412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Goods-producing sector </a:t>
            </a:r>
            <a:endParaRPr sz="16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includes all businesses that produce tangible goods. Examples: Manufacturing, construction, and agriculture. </a:t>
            </a:r>
            <a:r>
              <a:rPr lang="en" sz="1600" b="1">
                <a:solidFill>
                  <a:srgbClr val="1E1919"/>
                </a:solidFill>
                <a:latin typeface="Titillium Web"/>
                <a:ea typeface="Titillium Web"/>
                <a:cs typeface="Titillium Web"/>
                <a:sym typeface="Titillium Web"/>
              </a:rPr>
              <a:t>Service-producing sector</a:t>
            </a:r>
            <a:endParaRPr sz="16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 </a:t>
            </a:r>
            <a:r>
              <a:rPr lang="en" sz="1600">
                <a:solidFill>
                  <a:srgbClr val="1E1919"/>
                </a:solidFill>
                <a:latin typeface="Titillium Web"/>
                <a:ea typeface="Titillium Web"/>
                <a:cs typeface="Titillium Web"/>
                <a:sym typeface="Titillium Web"/>
              </a:rPr>
              <a:t>includes all businesses that provide services but don’t make tangible goods. Examples: Retail and wholesale trade, transportation, finance, entertainment, recreation, accommodations, food service, and any number of other ventures. </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About </a:t>
            </a:r>
            <a:r>
              <a:rPr lang="en" sz="1600" b="1" u="sng">
                <a:solidFill>
                  <a:srgbClr val="1E1919"/>
                </a:solidFill>
                <a:latin typeface="Titillium Web"/>
                <a:ea typeface="Titillium Web"/>
                <a:cs typeface="Titillium Web"/>
                <a:sym typeface="Titillium Web"/>
              </a:rPr>
              <a:t>20% of small businesses </a:t>
            </a:r>
            <a:r>
              <a:rPr lang="en" sz="1600">
                <a:solidFill>
                  <a:srgbClr val="1E1919"/>
                </a:solidFill>
                <a:latin typeface="Titillium Web"/>
                <a:ea typeface="Titillium Web"/>
                <a:cs typeface="Titillium Web"/>
                <a:sym typeface="Titillium Web"/>
              </a:rPr>
              <a:t>in the United States are concentrated in the goods-producing sector. </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The remaining </a:t>
            </a:r>
            <a:r>
              <a:rPr lang="en" sz="1600" b="1" u="sng">
                <a:solidFill>
                  <a:srgbClr val="1E1919"/>
                </a:solidFill>
                <a:latin typeface="Titillium Web"/>
                <a:ea typeface="Titillium Web"/>
                <a:cs typeface="Titillium Web"/>
                <a:sym typeface="Titillium Web"/>
              </a:rPr>
              <a:t>80% are in the service</a:t>
            </a:r>
            <a:endParaRPr sz="1600" b="1" u="sng">
              <a:latin typeface="Titillium Web"/>
              <a:ea typeface="Titillium Web"/>
              <a:cs typeface="Titillium Web"/>
              <a:sym typeface="Titillium Web"/>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1859</Words>
  <Application>Microsoft Office PowerPoint</Application>
  <PresentationFormat>On-screen Show (16:9)</PresentationFormat>
  <Paragraphs>243</Paragraphs>
  <Slides>29</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Titillium Web</vt:lpstr>
      <vt:lpstr>Lora</vt:lpstr>
      <vt:lpstr>Arial</vt:lpstr>
      <vt:lpstr>Roboto</vt:lpstr>
      <vt:lpstr>Simple Light</vt:lpstr>
      <vt:lpstr>Chapter 7  Entrepreneurship: Starting A Business  </vt:lpstr>
      <vt:lpstr>Objectives</vt:lpstr>
      <vt:lpstr>Entrepreneur</vt:lpstr>
      <vt:lpstr>Entrepreneurship</vt:lpstr>
      <vt:lpstr>Should You Make The Leap</vt:lpstr>
      <vt:lpstr>Entrepreneurship </vt:lpstr>
      <vt:lpstr>Finding Sources </vt:lpstr>
      <vt:lpstr>Entrepreneurs and Small Business </vt:lpstr>
      <vt:lpstr>Small Business – By Industry</vt:lpstr>
      <vt:lpstr>Advantages – Small Business Ownership </vt:lpstr>
      <vt:lpstr>Disadvantages – Small Business Ownership</vt:lpstr>
      <vt:lpstr>Next steps – Focus on What </vt:lpstr>
      <vt:lpstr>Small Business Can Be Strenuous</vt:lpstr>
      <vt:lpstr>Entrepreneurship Outlets </vt:lpstr>
      <vt:lpstr>Long Term Survival Rate of U.S Businesses </vt:lpstr>
      <vt:lpstr>The Business Plan </vt:lpstr>
      <vt:lpstr>Business Plan Structure</vt:lpstr>
      <vt:lpstr>Introduction </vt:lpstr>
      <vt:lpstr>Market Analysis</vt:lpstr>
      <vt:lpstr>Marketing Strategies </vt:lpstr>
      <vt:lpstr>Management Plan</vt:lpstr>
      <vt:lpstr>Operational Plan</vt:lpstr>
      <vt:lpstr>Financial Plan</vt:lpstr>
      <vt:lpstr>Financing The Business </vt:lpstr>
      <vt:lpstr>Don’t Go At It Alone</vt:lpstr>
      <vt:lpstr>Registering The Business </vt:lpstr>
      <vt:lpstr>Opening The Business </vt:lpstr>
      <vt:lpstr>Takeaways</vt:lpstr>
      <vt:lpstr>Chapter 7  Q&amp;A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Blicher, Heather</cp:lastModifiedBy>
  <cp:revision>3</cp:revision>
  <dcterms:modified xsi:type="dcterms:W3CDTF">2023-08-08T16:49:22Z</dcterms:modified>
</cp:coreProperties>
</file>