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handoutMasterIdLst>
    <p:handoutMasterId r:id="rId11"/>
  </p:handoutMasterIdLst>
  <p:sldIdLst>
    <p:sldId id="256" r:id="rId2"/>
    <p:sldId id="352" r:id="rId3"/>
    <p:sldId id="356" r:id="rId4"/>
    <p:sldId id="357" r:id="rId5"/>
    <p:sldId id="358" r:id="rId6"/>
    <p:sldId id="359" r:id="rId7"/>
    <p:sldId id="360" r:id="rId8"/>
    <p:sldId id="361" r:id="rId9"/>
  </p:sldIdLst>
  <p:sldSz cx="9144000" cy="5143500" type="screen16x9"/>
  <p:notesSz cx="6858000" cy="9144000"/>
  <p:embeddedFontLst>
    <p:embeddedFont>
      <p:font typeface="Comfortaa" pitchFamily="2" charset="0"/>
      <p:regular r:id="rId12"/>
      <p:bold r:id="rId13"/>
    </p:embeddedFont>
    <p:embeddedFont>
      <p:font typeface="Karla" pitchFamily="2"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urel Rozema" initials="" lastIdx="2" clrIdx="0"/>
  <p:cmAuthor id="1" name="Katelyn Brown" initials="" lastIdx="3" clrIdx="1"/>
  <p:cmAuthor id="2" name="Kathryn Walters"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08590"/>
    <a:srgbClr val="F7F8F8"/>
    <a:srgbClr val="E5E1E6"/>
    <a:srgbClr val="861F41"/>
    <a:srgbClr val="FF6600"/>
    <a:srgbClr val="642667"/>
    <a:srgbClr val="2CD5C4"/>
    <a:srgbClr val="003C71"/>
    <a:srgbClr val="F7EA48"/>
    <a:srgbClr val="D7D2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942"/>
    <p:restoredTop sz="91429"/>
  </p:normalViewPr>
  <p:slideViewPr>
    <p:cSldViewPr snapToGrid="0" snapToObjects="1">
      <p:cViewPr>
        <p:scale>
          <a:sx n="140" d="100"/>
          <a:sy n="140" d="100"/>
        </p:scale>
        <p:origin x="400" y="7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109" d="100"/>
          <a:sy n="109" d="100"/>
        </p:scale>
        <p:origin x="4736"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font" Target="fonts/font4.fntdata"/><Relationship Id="rId10" Type="http://schemas.openxmlformats.org/officeDocument/2006/relationships/notesMaster" Target="notesMasters/notesMaster1.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02C5FD9-4745-AF48-8C25-FBCFECAFD91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Acherus Grotesque" panose="02000505000000020004" pitchFamily="2" charset="77"/>
            </a:endParaRPr>
          </a:p>
        </p:txBody>
      </p:sp>
      <p:sp>
        <p:nvSpPr>
          <p:cNvPr id="3" name="Date Placeholder 2">
            <a:extLst>
              <a:ext uri="{FF2B5EF4-FFF2-40B4-BE49-F238E27FC236}">
                <a16:creationId xmlns:a16="http://schemas.microsoft.com/office/drawing/2014/main" id="{9D8CEB24-09C8-104E-B6A7-04A98B50896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6F9F92-D64B-BD4C-AFC5-68D22A5BAF37}" type="datetimeFigureOut">
              <a:rPr lang="en-US" smtClean="0">
                <a:latin typeface="Acherus Grotesque" panose="02000505000000020004" pitchFamily="2" charset="77"/>
              </a:rPr>
              <a:t>3/23/18</a:t>
            </a:fld>
            <a:endParaRPr lang="en-US">
              <a:latin typeface="Acherus Grotesque" panose="02000505000000020004" pitchFamily="2" charset="77"/>
            </a:endParaRPr>
          </a:p>
        </p:txBody>
      </p:sp>
      <p:sp>
        <p:nvSpPr>
          <p:cNvPr id="4" name="Footer Placeholder 3">
            <a:extLst>
              <a:ext uri="{FF2B5EF4-FFF2-40B4-BE49-F238E27FC236}">
                <a16:creationId xmlns:a16="http://schemas.microsoft.com/office/drawing/2014/main" id="{0E682E5A-1D50-D847-BC28-E603FDA5B04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Acherus Grotesque" panose="02000505000000020004" pitchFamily="2" charset="77"/>
            </a:endParaRPr>
          </a:p>
        </p:txBody>
      </p:sp>
      <p:sp>
        <p:nvSpPr>
          <p:cNvPr id="5" name="Slide Number Placeholder 4">
            <a:extLst>
              <a:ext uri="{FF2B5EF4-FFF2-40B4-BE49-F238E27FC236}">
                <a16:creationId xmlns:a16="http://schemas.microsoft.com/office/drawing/2014/main" id="{95257A28-DCC2-A64E-B922-D9A17B57A9E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E17BF73-BCBB-6640-B38F-716541CF3C3D}" type="slidenum">
              <a:rPr lang="en-US" smtClean="0">
                <a:latin typeface="Acherus Grotesque" panose="02000505000000020004" pitchFamily="2" charset="77"/>
              </a:rPr>
              <a:t>‹#›</a:t>
            </a:fld>
            <a:endParaRPr lang="en-US">
              <a:latin typeface="Acherus Grotesque" panose="02000505000000020004" pitchFamily="2" charset="77"/>
            </a:endParaRPr>
          </a:p>
        </p:txBody>
      </p:sp>
    </p:spTree>
    <p:extLst>
      <p:ext uri="{BB962C8B-B14F-4D97-AF65-F5344CB8AC3E}">
        <p14:creationId xmlns:p14="http://schemas.microsoft.com/office/powerpoint/2010/main" val="408432808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cherus Grotesque (null)" panose="02000505000000020004" pitchFamily="2" charset="77"/>
        <a:ea typeface="Acherus Grotesque (null)" panose="02000505000000020004"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Good morning.</a:t>
            </a:r>
          </a:p>
          <a:p>
            <a:endParaRPr lang="en-US" dirty="0"/>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My talk today will be about work I’ve don’t partnering with Virginia Tech’s Cultural and Community Centers. I’ll share some examples of the exhibits and events I’ve done to support different traditionally marginalized communities and to strengthen the archives’ relationship with them. For my portion, I’m working with a definition of Whiteness that encompasses all traditionally privileged groups: White, Male, Cisgender, Heterosexual, Christian, and Temporarily-Abled.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First, a little about me and my role at Tech</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In addition to my MLIS, I have a Bachelor’s in Community Studies from UMass Boston which gives me a little insight into how to work with and support communities.</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At Tech, I’m the Community Collections Archivist. Generally, my job requires the ability to not be a jerk. Part of my job is to improve relationships with traditionally marginalized groups. The ultimate intention of improving those relationships is to increase representation of these groups in our Special Collections which are heavily white, male, heterosexual, cisgender, and Christian.</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There is so much complexity involved in working with the variety of groups at Virginia Tech and in the New River Valley of Virginia that I have to approach it fresh every time and just be respectful - or at least endeavor to not be a jerk - by listening to the community’s needs and putting those before the desires of our institutional archives.</a:t>
            </a:r>
          </a:p>
        </p:txBody>
      </p:sp>
    </p:spTree>
    <p:extLst>
      <p:ext uri="{BB962C8B-B14F-4D97-AF65-F5344CB8AC3E}">
        <p14:creationId xmlns:p14="http://schemas.microsoft.com/office/powerpoint/2010/main" val="1257597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In approaching this work, there was a natural partner on our campus: the Community and Cultural Centers in the Division of Student Affairs.</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Starting our outreach with these centers is like wading into the kiddie pool. It’s a first step toward eventually being able to dive into the deep end by engaging with the broader community beyond the University.</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The centers provide places for community engagement and support for the Indigenous, Asian, Black,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Latinx</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and LGBTQ+ communities. They also partner regularly with the Women’s Center, the Hillel Center, the Muslim Student Union and other on-campus and off-campus groups that exist to support these communities.</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Working with the centers has allowed me to begin navigating some of the historic tensions between the University Libraries - Special Collections specifically - and these communities.</a:t>
            </a:r>
          </a:p>
        </p:txBody>
      </p:sp>
    </p:spTree>
    <p:extLst>
      <p:ext uri="{BB962C8B-B14F-4D97-AF65-F5344CB8AC3E}">
        <p14:creationId xmlns:p14="http://schemas.microsoft.com/office/powerpoint/2010/main" val="3990454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My first foray into building relationships with these communities was something I inherited. I took over the Latino Americans: 500 Years of History ALA Public Programs Office grant when the grant director left.</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This wasn’t an archival project but it was focused on a PBS documentary that incorporated archival holdings to tell the story of Latino Americans in America. Most of the events related to the grant were extremely academic and already planned. The final event was meant to incorporate the community and the Students of Hip-Hop Legacy group on campus. That event fell through and I had to come up with something fast.</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 reached out to the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Latinx</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Advocate in the Intercultural Engagement Center (the precursor to the Community and Cultural Centers) and invited her to be part of planning our new final event.</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As a final cap to the series of lectures and documentary viewings we had already done, I wanted to invite the community in for something fun. We decided to hold a fiesta. We showed the documentary on the wall, hired local musicians, brought in food from a local business, and invited a local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Latinx</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dance troupe.</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Overall, we had about 75 attendees with minimal promotion. The partnership with the Intercultural Engagement Center was invaluable. Their support connected us to the community and gave the event legitimacy so that community members actually showed up.</a:t>
            </a:r>
          </a:p>
        </p:txBody>
      </p:sp>
    </p:spTree>
    <p:extLst>
      <p:ext uri="{BB962C8B-B14F-4D97-AF65-F5344CB8AC3E}">
        <p14:creationId xmlns:p14="http://schemas.microsoft.com/office/powerpoint/2010/main" val="34654495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 followed up the Latino Americans grant with another from the ALA Public Programs office. This was a touring exhibit highlighting an oral history project by the National Library of Medicine.</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 brought in the American Indian and Indigenous Advocate from the beginning – when we were working on the grant proposal. He was helpful in identifying key stakeholders in the area.</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We held multiple events including Indigenous faculty and community members discussing health topics from an Indigenous perspective. Working on this project helped to strengthen not only Special Collections ties with the community but those of the university itself – helping to set the stage for the creation of an annual Pow-Wow and a summit to discuss the needs of the various tribal nations in Virginia and how the university can serve those needs.</a:t>
            </a:r>
          </a:p>
        </p:txBody>
      </p:sp>
    </p:spTree>
    <p:extLst>
      <p:ext uri="{BB962C8B-B14F-4D97-AF65-F5344CB8AC3E}">
        <p14:creationId xmlns:p14="http://schemas.microsoft.com/office/powerpoint/2010/main" val="752885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Since then, I’ve worked on multiple projects with the Black Cultural Center and the LGBTQ+ Resource Center.</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 was approached by the Black Cultural Center for help finding a Martin Luther King, Jr. document in our collections that they could highlight for Martin Luther King, Jr. day and Black History Month. I worked with their student employee to select a document. She then chose passages to highlight and provided commentary on them. I then helped design some posters with high-resolution images of the documents and got them printed for the center.</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Following that, I helped put together an author visit for the Black community on campus. It was only peripherally related to our collections - tying in with our Speculative Fiction collection which is not one of our current collecting focuses. I did it mostly as an effort to strengthen our relationship with the community. I headed the project and gathered support from various departments to bring author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Nnedi</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Okorafor</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to campus. It was a big success, with over 100 attendees and a lot of support from the community.</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Following these events, I did get some material donations to our archives from the Black Organizations Council - an umbrella organization for the Black student groups on campus.</a:t>
            </a:r>
          </a:p>
        </p:txBody>
      </p:sp>
    </p:spTree>
    <p:extLst>
      <p:ext uri="{BB962C8B-B14F-4D97-AF65-F5344CB8AC3E}">
        <p14:creationId xmlns:p14="http://schemas.microsoft.com/office/powerpoint/2010/main" val="991092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For the LGBTQ+ Resource Center, I’ve done a few things. The center, and the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HokiePRIDE</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student group, have requested a few one-shot exhibits and I’ve happily put them together. I also became an instructor for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SafeZone</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sessions on campus which brought me into the planning meetings for things like Pride Week and LGBTQ+ History Month.</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Our archives worked with the History department on an oral history project focused on LGBTQ+ history at Virginia Tech and in Southwest Virginia. We invited the community to our launch of a related online timeline and had extensive exhibits of the limited material we did have.</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Working with the center, I arranged to display one of the ONE Archives Foundation’s “Traveling Exhibits” about the History of the LGBTQ Civil Rights Movement - since our own holdings are limited and focused on Virginia Tech. The center helped with some funding but the bulk of the costs were paid by Special Collections. </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I was able to take advantage of some trends in the library: vinyl stickers for wall displays, a desire to use more library wall space, and an effort to do better marketing for events and exhibits.</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We printed the exhibit on removable vinyl and put the posters on display for 9 weeks. It was one of the most visited exhibits we’ve done with over 6,000 students exposed to it. We received tons of great feedback and will likely try to bring in another exhibit from ONE Archives in the future.</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Following the exhibit, we let the Center retain the posters so that they can reuse them whenever they want to put up the exhibit in the future.</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My support for this community has led to </a:t>
            </a:r>
            <a:r>
              <a:rPr lang="en-US" sz="1100" b="0" i="0" u="none" strike="noStrike" cap="none" dirty="0" err="1">
                <a:solidFill>
                  <a:srgbClr val="000000"/>
                </a:solidFill>
                <a:effectLst/>
                <a:latin typeface="Acherus Grotesque (null)" panose="02000505000000020004" pitchFamily="2" charset="77"/>
                <a:ea typeface="Acherus Grotesque (null)" panose="02000505000000020004" pitchFamily="2" charset="77"/>
                <a:cs typeface="Arial"/>
                <a:sym typeface="Arial"/>
              </a:rPr>
              <a:t>HokiePRIDE</a:t>
            </a:r>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 donating their records to the University Archives.</a:t>
            </a:r>
          </a:p>
          <a:p>
            <a:endPar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endParaRPr>
          </a:p>
          <a:p>
            <a:r>
              <a:rPr lang="en-US" sz="1100" b="0" i="0" u="none" strike="noStrike" cap="none" dirty="0">
                <a:solidFill>
                  <a:srgbClr val="000000"/>
                </a:solidFill>
                <a:effectLst/>
                <a:latin typeface="Acherus Grotesque (null)" panose="02000505000000020004" pitchFamily="2" charset="77"/>
                <a:ea typeface="Acherus Grotesque (null)" panose="02000505000000020004" pitchFamily="2" charset="77"/>
                <a:cs typeface="Arial"/>
                <a:sym typeface="Arial"/>
              </a:rPr>
              <a:t>Overall, I’ve had success in engaging these communities by focusing on community support rather than focusing on the community’s records and materials. For the communities where the relationships are becoming stronger, I’m beginning to receive donated records. For other communities, there is more work to be done before I expect to see material donations.</a:t>
            </a:r>
          </a:p>
        </p:txBody>
      </p:sp>
    </p:spTree>
    <p:extLst>
      <p:ext uri="{BB962C8B-B14F-4D97-AF65-F5344CB8AC3E}">
        <p14:creationId xmlns:p14="http://schemas.microsoft.com/office/powerpoint/2010/main" val="540036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r>
              <a:rPr lang="en-US" dirty="0"/>
              <a:t>Questions?</a:t>
            </a:r>
          </a:p>
        </p:txBody>
      </p:sp>
    </p:spTree>
    <p:extLst>
      <p:ext uri="{BB962C8B-B14F-4D97-AF65-F5344CB8AC3E}">
        <p14:creationId xmlns:p14="http://schemas.microsoft.com/office/powerpoint/2010/main" val="29524993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b="0" i="0">
                <a:latin typeface="Acherus Grotesque" panose="02000505000000020004" pitchFamily="2" charset="77"/>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dirty="0"/>
          </a:p>
        </p:txBody>
      </p:sp>
      <p:sp>
        <p:nvSpPr>
          <p:cNvPr id="11" name="Shape 11"/>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b="0" i="0">
                <a:latin typeface="Acherus Grotesque" panose="02000505000000020004" pitchFamily="2" charset="77"/>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dirty="0"/>
          </a:p>
        </p:txBody>
      </p:sp>
      <p:sp>
        <p:nvSpPr>
          <p:cNvPr id="12" name="Shape 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b="0" i="0">
                <a:latin typeface="Acherus Grotesque" panose="02000505000000020004" pitchFamily="2" charset="77"/>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b="0" i="0">
                <a:latin typeface="Acherus Grotesque" panose="02000505000000020004" pitchFamily="2" charset="77"/>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dirty="0"/>
          </a:p>
        </p:txBody>
      </p:sp>
      <p:sp>
        <p:nvSpPr>
          <p:cNvPr id="18" name="Shape 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b="0" i="0">
                <a:latin typeface="Acherus Grotesque" panose="02000505000000020004" pitchFamily="2" charset="77"/>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dirty="0"/>
          </a:p>
        </p:txBody>
      </p:sp>
      <p:sp>
        <p:nvSpPr>
          <p:cNvPr id="19" name="Shape 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spcBef>
                <a:spcPts val="0"/>
              </a:spcBef>
              <a:buNone/>
              <a:defRPr b="0" i="0">
                <a:latin typeface="Acherus Grotesque" panose="02000505000000020004" pitchFamily="2" charset="77"/>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fld id="{00000000-1234-1234-1234-123412341234}" type="slidenum">
              <a:rPr lang="en" smtClean="0"/>
              <a:pPr/>
              <a:t>‹#›</a:t>
            </a:fld>
            <a:endParaRPr lang="en"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4">
            <a:alphaModFix/>
          </a:blip>
          <a:stretch>
            <a:fillRect/>
          </a:stretch>
        </a:blip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dirty="0"/>
          </a:p>
        </p:txBody>
      </p:sp>
      <p:sp>
        <p:nvSpPr>
          <p:cNvPr id="7" name="Shape 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dirty="0"/>
          </a:p>
        </p:txBody>
      </p:sp>
      <p:sp>
        <p:nvSpPr>
          <p:cNvPr id="8" name="Shape 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spcBef>
                <a:spcPts val="0"/>
              </a:spcBef>
              <a:buNone/>
              <a:defRPr sz="1000" b="0" i="0">
                <a:solidFill>
                  <a:schemeClr val="dk2"/>
                </a:solidFill>
                <a:latin typeface="Acherus Grotesque" panose="02000505000000020004" pitchFamily="2" charset="77"/>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fld id="{00000000-1234-1234-1234-123412341234}" type="slidenum">
              <a:rPr lang="en" smtClean="0"/>
              <a:pPr/>
              <a:t>‹#›</a:t>
            </a:fld>
            <a:endParaRPr lang="en" dirty="0"/>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cherus Grotesque" panose="02000505000000020004" pitchFamily="2" charset="77"/>
          <a:ea typeface="Acherus Grotesque" panose="02000505000000020004"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cherus Grotesque" panose="02000505000000020004" pitchFamily="2" charset="77"/>
          <a:ea typeface="Acherus Grotesque" panose="02000505000000020004"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23" name="Oval 22">
            <a:extLst>
              <a:ext uri="{FF2B5EF4-FFF2-40B4-BE49-F238E27FC236}">
                <a16:creationId xmlns:a16="http://schemas.microsoft.com/office/drawing/2014/main" id="{1F0408AA-D3EE-DA45-9466-1FBE3F4AA59C}"/>
              </a:ext>
            </a:extLst>
          </p:cNvPr>
          <p:cNvSpPr>
            <a:spLocks noChangeAspect="1"/>
          </p:cNvSpPr>
          <p:nvPr/>
        </p:nvSpPr>
        <p:spPr>
          <a:xfrm>
            <a:off x="5890779" y="-1857480"/>
            <a:ext cx="5159993" cy="5159993"/>
          </a:xfrm>
          <a:prstGeom prst="ellipse">
            <a:avLst/>
          </a:prstGeom>
          <a:noFill/>
          <a:ln w="38100">
            <a:solidFill>
              <a:srgbClr val="5085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14" name="Freeform 13">
            <a:extLst>
              <a:ext uri="{FF2B5EF4-FFF2-40B4-BE49-F238E27FC236}">
                <a16:creationId xmlns:a16="http://schemas.microsoft.com/office/drawing/2014/main" id="{A6FC4F66-94CA-6348-B5CD-D949437B7433}"/>
              </a:ext>
            </a:extLst>
          </p:cNvPr>
          <p:cNvSpPr/>
          <p:nvPr/>
        </p:nvSpPr>
        <p:spPr>
          <a:xfrm>
            <a:off x="1854802" y="4344214"/>
            <a:ext cx="7296285" cy="823209"/>
          </a:xfrm>
          <a:custGeom>
            <a:avLst/>
            <a:gdLst>
              <a:gd name="connsiteX0" fmla="*/ 49618 w 7208874"/>
              <a:gd name="connsiteY0" fmla="*/ 0 h 1481470"/>
              <a:gd name="connsiteX1" fmla="*/ 2232837 w 7208874"/>
              <a:gd name="connsiteY1" fmla="*/ 411126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32837 w 7208874"/>
              <a:gd name="connsiteY1" fmla="*/ 411126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32837 w 7208874"/>
              <a:gd name="connsiteY1" fmla="*/ 411126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32837 w 7208874"/>
              <a:gd name="connsiteY1" fmla="*/ 411126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446568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0214 w 7208874"/>
              <a:gd name="connsiteY3" fmla="*/ 326066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11126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46568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46568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46568 h 1481470"/>
              <a:gd name="connsiteX5" fmla="*/ 7201786 w 7208874"/>
              <a:gd name="connsiteY5" fmla="*/ 57415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46568 h 1481470"/>
              <a:gd name="connsiteX5" fmla="*/ 7201786 w 7208874"/>
              <a:gd name="connsiteY5" fmla="*/ 645043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74922 h 1481470"/>
              <a:gd name="connsiteX5" fmla="*/ 7201786 w 7208874"/>
              <a:gd name="connsiteY5" fmla="*/ 645043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74922 h 1481470"/>
              <a:gd name="connsiteX5" fmla="*/ 7201786 w 7208874"/>
              <a:gd name="connsiteY5" fmla="*/ 645043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74922 h 1481470"/>
              <a:gd name="connsiteX5" fmla="*/ 7201786 w 7208874"/>
              <a:gd name="connsiteY5" fmla="*/ 645043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74922 h 1481470"/>
              <a:gd name="connsiteX5" fmla="*/ 7194697 w 7208874"/>
              <a:gd name="connsiteY5" fmla="*/ 616689 h 1481470"/>
              <a:gd name="connsiteX6" fmla="*/ 7208874 w 7208874"/>
              <a:gd name="connsiteY6" fmla="*/ 1481470 h 1481470"/>
              <a:gd name="connsiteX7" fmla="*/ 0 w 7208874"/>
              <a:gd name="connsiteY7" fmla="*/ 1460205 h 1481470"/>
              <a:gd name="connsiteX8" fmla="*/ 49618 w 7208874"/>
              <a:gd name="connsiteY8" fmla="*/ 0 h 1481470"/>
              <a:gd name="connsiteX0" fmla="*/ 49618 w 7208874"/>
              <a:gd name="connsiteY0" fmla="*/ 0 h 1481470"/>
              <a:gd name="connsiteX1" fmla="*/ 2225749 w 7208874"/>
              <a:gd name="connsiteY1" fmla="*/ 552893 h 1481470"/>
              <a:gd name="connsiteX2" fmla="*/ 3664688 w 7208874"/>
              <a:gd name="connsiteY2" fmla="*/ 382772 h 1481470"/>
              <a:gd name="connsiteX3" fmla="*/ 4997303 w 7208874"/>
              <a:gd name="connsiteY3" fmla="*/ 226828 h 1481470"/>
              <a:gd name="connsiteX4" fmla="*/ 6641804 w 7208874"/>
              <a:gd name="connsiteY4" fmla="*/ 474922 h 1481470"/>
              <a:gd name="connsiteX5" fmla="*/ 7194697 w 7208874"/>
              <a:gd name="connsiteY5" fmla="*/ 616689 h 1481470"/>
              <a:gd name="connsiteX6" fmla="*/ 7208874 w 7208874"/>
              <a:gd name="connsiteY6" fmla="*/ 1481470 h 1481470"/>
              <a:gd name="connsiteX7" fmla="*/ 0 w 7208874"/>
              <a:gd name="connsiteY7" fmla="*/ 1460205 h 1481470"/>
              <a:gd name="connsiteX8" fmla="*/ 49618 w 7208874"/>
              <a:gd name="connsiteY8" fmla="*/ 0 h 1481470"/>
              <a:gd name="connsiteX0" fmla="*/ 99538 w 7258794"/>
              <a:gd name="connsiteY0" fmla="*/ 0 h 1481470"/>
              <a:gd name="connsiteX1" fmla="*/ 2275669 w 7258794"/>
              <a:gd name="connsiteY1" fmla="*/ 552893 h 1481470"/>
              <a:gd name="connsiteX2" fmla="*/ 3714608 w 7258794"/>
              <a:gd name="connsiteY2" fmla="*/ 382772 h 1481470"/>
              <a:gd name="connsiteX3" fmla="*/ 5047223 w 7258794"/>
              <a:gd name="connsiteY3" fmla="*/ 226828 h 1481470"/>
              <a:gd name="connsiteX4" fmla="*/ 6691724 w 7258794"/>
              <a:gd name="connsiteY4" fmla="*/ 474922 h 1481470"/>
              <a:gd name="connsiteX5" fmla="*/ 7244617 w 7258794"/>
              <a:gd name="connsiteY5" fmla="*/ 616689 h 1481470"/>
              <a:gd name="connsiteX6" fmla="*/ 7258794 w 7258794"/>
              <a:gd name="connsiteY6" fmla="*/ 1481470 h 1481470"/>
              <a:gd name="connsiteX7" fmla="*/ 49920 w 7258794"/>
              <a:gd name="connsiteY7" fmla="*/ 1460205 h 1481470"/>
              <a:gd name="connsiteX8" fmla="*/ 99538 w 7258794"/>
              <a:gd name="connsiteY8" fmla="*/ 0 h 1481470"/>
              <a:gd name="connsiteX0" fmla="*/ 99538 w 7258794"/>
              <a:gd name="connsiteY0" fmla="*/ 0 h 1481470"/>
              <a:gd name="connsiteX1" fmla="*/ 2275669 w 7258794"/>
              <a:gd name="connsiteY1" fmla="*/ 552893 h 1481470"/>
              <a:gd name="connsiteX2" fmla="*/ 3714608 w 7258794"/>
              <a:gd name="connsiteY2" fmla="*/ 382772 h 1481470"/>
              <a:gd name="connsiteX3" fmla="*/ 5047223 w 7258794"/>
              <a:gd name="connsiteY3" fmla="*/ 226828 h 1481470"/>
              <a:gd name="connsiteX4" fmla="*/ 6691724 w 7258794"/>
              <a:gd name="connsiteY4" fmla="*/ 474922 h 1481470"/>
              <a:gd name="connsiteX5" fmla="*/ 7251699 w 7258794"/>
              <a:gd name="connsiteY5" fmla="*/ 857694 h 1481470"/>
              <a:gd name="connsiteX6" fmla="*/ 7258794 w 7258794"/>
              <a:gd name="connsiteY6" fmla="*/ 1481470 h 1481470"/>
              <a:gd name="connsiteX7" fmla="*/ 49920 w 7258794"/>
              <a:gd name="connsiteY7" fmla="*/ 1460205 h 1481470"/>
              <a:gd name="connsiteX8" fmla="*/ 99538 w 7258794"/>
              <a:gd name="connsiteY8" fmla="*/ 0 h 1481470"/>
              <a:gd name="connsiteX0" fmla="*/ 99538 w 7258794"/>
              <a:gd name="connsiteY0" fmla="*/ 0 h 1481470"/>
              <a:gd name="connsiteX1" fmla="*/ 2275669 w 7258794"/>
              <a:gd name="connsiteY1" fmla="*/ 552893 h 1481470"/>
              <a:gd name="connsiteX2" fmla="*/ 3714608 w 7258794"/>
              <a:gd name="connsiteY2" fmla="*/ 382772 h 1481470"/>
              <a:gd name="connsiteX3" fmla="*/ 5047223 w 7258794"/>
              <a:gd name="connsiteY3" fmla="*/ 226828 h 1481470"/>
              <a:gd name="connsiteX4" fmla="*/ 6705888 w 7258794"/>
              <a:gd name="connsiteY4" fmla="*/ 723015 h 1481470"/>
              <a:gd name="connsiteX5" fmla="*/ 7251699 w 7258794"/>
              <a:gd name="connsiteY5" fmla="*/ 857694 h 1481470"/>
              <a:gd name="connsiteX6" fmla="*/ 7258794 w 7258794"/>
              <a:gd name="connsiteY6" fmla="*/ 1481470 h 1481470"/>
              <a:gd name="connsiteX7" fmla="*/ 49920 w 7258794"/>
              <a:gd name="connsiteY7" fmla="*/ 1460205 h 1481470"/>
              <a:gd name="connsiteX8" fmla="*/ 99538 w 7258794"/>
              <a:gd name="connsiteY8" fmla="*/ 0 h 1481470"/>
              <a:gd name="connsiteX0" fmla="*/ 99538 w 7258794"/>
              <a:gd name="connsiteY0" fmla="*/ 0 h 1481470"/>
              <a:gd name="connsiteX1" fmla="*/ 2275669 w 7258794"/>
              <a:gd name="connsiteY1" fmla="*/ 552893 h 1481470"/>
              <a:gd name="connsiteX2" fmla="*/ 3714608 w 7258794"/>
              <a:gd name="connsiteY2" fmla="*/ 382772 h 1481470"/>
              <a:gd name="connsiteX3" fmla="*/ 5075549 w 7258794"/>
              <a:gd name="connsiteY3" fmla="*/ 645042 h 1481470"/>
              <a:gd name="connsiteX4" fmla="*/ 6705888 w 7258794"/>
              <a:gd name="connsiteY4" fmla="*/ 723015 h 1481470"/>
              <a:gd name="connsiteX5" fmla="*/ 7251699 w 7258794"/>
              <a:gd name="connsiteY5" fmla="*/ 857694 h 1481470"/>
              <a:gd name="connsiteX6" fmla="*/ 7258794 w 7258794"/>
              <a:gd name="connsiteY6" fmla="*/ 1481470 h 1481470"/>
              <a:gd name="connsiteX7" fmla="*/ 49920 w 7258794"/>
              <a:gd name="connsiteY7" fmla="*/ 1460205 h 1481470"/>
              <a:gd name="connsiteX8" fmla="*/ 99538 w 7258794"/>
              <a:gd name="connsiteY8" fmla="*/ 0 h 1481470"/>
              <a:gd name="connsiteX0" fmla="*/ 99538 w 7258794"/>
              <a:gd name="connsiteY0" fmla="*/ 0 h 1481470"/>
              <a:gd name="connsiteX1" fmla="*/ 2275669 w 7258794"/>
              <a:gd name="connsiteY1" fmla="*/ 552893 h 1481470"/>
              <a:gd name="connsiteX2" fmla="*/ 3728771 w 7258794"/>
              <a:gd name="connsiteY2" fmla="*/ 765544 h 1481470"/>
              <a:gd name="connsiteX3" fmla="*/ 5075549 w 7258794"/>
              <a:gd name="connsiteY3" fmla="*/ 645042 h 1481470"/>
              <a:gd name="connsiteX4" fmla="*/ 6705888 w 7258794"/>
              <a:gd name="connsiteY4" fmla="*/ 723015 h 1481470"/>
              <a:gd name="connsiteX5" fmla="*/ 7251699 w 7258794"/>
              <a:gd name="connsiteY5" fmla="*/ 857694 h 1481470"/>
              <a:gd name="connsiteX6" fmla="*/ 7258794 w 7258794"/>
              <a:gd name="connsiteY6" fmla="*/ 1481470 h 1481470"/>
              <a:gd name="connsiteX7" fmla="*/ 49920 w 7258794"/>
              <a:gd name="connsiteY7" fmla="*/ 1460205 h 1481470"/>
              <a:gd name="connsiteX8" fmla="*/ 99538 w 7258794"/>
              <a:gd name="connsiteY8" fmla="*/ 0 h 1481470"/>
              <a:gd name="connsiteX0" fmla="*/ 99538 w 7258794"/>
              <a:gd name="connsiteY0" fmla="*/ 0 h 1481470"/>
              <a:gd name="connsiteX1" fmla="*/ 2254425 w 7258794"/>
              <a:gd name="connsiteY1" fmla="*/ 779721 h 1481470"/>
              <a:gd name="connsiteX2" fmla="*/ 3728771 w 7258794"/>
              <a:gd name="connsiteY2" fmla="*/ 765544 h 1481470"/>
              <a:gd name="connsiteX3" fmla="*/ 5075549 w 7258794"/>
              <a:gd name="connsiteY3" fmla="*/ 645042 h 1481470"/>
              <a:gd name="connsiteX4" fmla="*/ 6705888 w 7258794"/>
              <a:gd name="connsiteY4" fmla="*/ 723015 h 1481470"/>
              <a:gd name="connsiteX5" fmla="*/ 7251699 w 7258794"/>
              <a:gd name="connsiteY5" fmla="*/ 857694 h 1481470"/>
              <a:gd name="connsiteX6" fmla="*/ 7258794 w 7258794"/>
              <a:gd name="connsiteY6" fmla="*/ 1481470 h 1481470"/>
              <a:gd name="connsiteX7" fmla="*/ 49920 w 7258794"/>
              <a:gd name="connsiteY7" fmla="*/ 1460205 h 1481470"/>
              <a:gd name="connsiteX8" fmla="*/ 99538 w 7258794"/>
              <a:gd name="connsiteY8" fmla="*/ 0 h 1481470"/>
              <a:gd name="connsiteX0" fmla="*/ 87373 w 7289118"/>
              <a:gd name="connsiteY0" fmla="*/ 334701 h 837976"/>
              <a:gd name="connsiteX1" fmla="*/ 2284749 w 7289118"/>
              <a:gd name="connsiteY1" fmla="*/ 136227 h 837976"/>
              <a:gd name="connsiteX2" fmla="*/ 3759095 w 7289118"/>
              <a:gd name="connsiteY2" fmla="*/ 122050 h 837976"/>
              <a:gd name="connsiteX3" fmla="*/ 5105873 w 7289118"/>
              <a:gd name="connsiteY3" fmla="*/ 1548 h 837976"/>
              <a:gd name="connsiteX4" fmla="*/ 6736212 w 7289118"/>
              <a:gd name="connsiteY4" fmla="*/ 79521 h 837976"/>
              <a:gd name="connsiteX5" fmla="*/ 7282023 w 7289118"/>
              <a:gd name="connsiteY5" fmla="*/ 214200 h 837976"/>
              <a:gd name="connsiteX6" fmla="*/ 7289118 w 7289118"/>
              <a:gd name="connsiteY6" fmla="*/ 837976 h 837976"/>
              <a:gd name="connsiteX7" fmla="*/ 80244 w 7289118"/>
              <a:gd name="connsiteY7" fmla="*/ 816711 h 837976"/>
              <a:gd name="connsiteX8" fmla="*/ 87373 w 7289118"/>
              <a:gd name="connsiteY8" fmla="*/ 334701 h 837976"/>
              <a:gd name="connsiteX0" fmla="*/ 87373 w 7289118"/>
              <a:gd name="connsiteY0" fmla="*/ 333953 h 837228"/>
              <a:gd name="connsiteX1" fmla="*/ 2284749 w 7289118"/>
              <a:gd name="connsiteY1" fmla="*/ 135479 h 837228"/>
              <a:gd name="connsiteX2" fmla="*/ 3759095 w 7289118"/>
              <a:gd name="connsiteY2" fmla="*/ 163832 h 837228"/>
              <a:gd name="connsiteX3" fmla="*/ 5105873 w 7289118"/>
              <a:gd name="connsiteY3" fmla="*/ 800 h 837228"/>
              <a:gd name="connsiteX4" fmla="*/ 6736212 w 7289118"/>
              <a:gd name="connsiteY4" fmla="*/ 78773 h 837228"/>
              <a:gd name="connsiteX5" fmla="*/ 7282023 w 7289118"/>
              <a:gd name="connsiteY5" fmla="*/ 213452 h 837228"/>
              <a:gd name="connsiteX6" fmla="*/ 7289118 w 7289118"/>
              <a:gd name="connsiteY6" fmla="*/ 837228 h 837228"/>
              <a:gd name="connsiteX7" fmla="*/ 80244 w 7289118"/>
              <a:gd name="connsiteY7" fmla="*/ 815963 h 837228"/>
              <a:gd name="connsiteX8" fmla="*/ 87373 w 7289118"/>
              <a:gd name="connsiteY8" fmla="*/ 333953 h 837228"/>
              <a:gd name="connsiteX0" fmla="*/ 87373 w 7289118"/>
              <a:gd name="connsiteY0" fmla="*/ 319934 h 823209"/>
              <a:gd name="connsiteX1" fmla="*/ 2284749 w 7289118"/>
              <a:gd name="connsiteY1" fmla="*/ 121460 h 823209"/>
              <a:gd name="connsiteX2" fmla="*/ 3759095 w 7289118"/>
              <a:gd name="connsiteY2" fmla="*/ 149813 h 823209"/>
              <a:gd name="connsiteX3" fmla="*/ 5134200 w 7289118"/>
              <a:gd name="connsiteY3" fmla="*/ 957 h 823209"/>
              <a:gd name="connsiteX4" fmla="*/ 6736212 w 7289118"/>
              <a:gd name="connsiteY4" fmla="*/ 64754 h 823209"/>
              <a:gd name="connsiteX5" fmla="*/ 7282023 w 7289118"/>
              <a:gd name="connsiteY5" fmla="*/ 199433 h 823209"/>
              <a:gd name="connsiteX6" fmla="*/ 7289118 w 7289118"/>
              <a:gd name="connsiteY6" fmla="*/ 823209 h 823209"/>
              <a:gd name="connsiteX7" fmla="*/ 80244 w 7289118"/>
              <a:gd name="connsiteY7" fmla="*/ 801944 h 823209"/>
              <a:gd name="connsiteX8" fmla="*/ 87373 w 7289118"/>
              <a:gd name="connsiteY8" fmla="*/ 319934 h 823209"/>
              <a:gd name="connsiteX0" fmla="*/ 87373 w 7289118"/>
              <a:gd name="connsiteY0" fmla="*/ 319934 h 823209"/>
              <a:gd name="connsiteX1" fmla="*/ 2284749 w 7289118"/>
              <a:gd name="connsiteY1" fmla="*/ 121460 h 823209"/>
              <a:gd name="connsiteX2" fmla="*/ 3759095 w 7289118"/>
              <a:gd name="connsiteY2" fmla="*/ 149813 h 823209"/>
              <a:gd name="connsiteX3" fmla="*/ 5134200 w 7289118"/>
              <a:gd name="connsiteY3" fmla="*/ 957 h 823209"/>
              <a:gd name="connsiteX4" fmla="*/ 6729131 w 7289118"/>
              <a:gd name="connsiteY4" fmla="*/ 114373 h 823209"/>
              <a:gd name="connsiteX5" fmla="*/ 7282023 w 7289118"/>
              <a:gd name="connsiteY5" fmla="*/ 199433 h 823209"/>
              <a:gd name="connsiteX6" fmla="*/ 7289118 w 7289118"/>
              <a:gd name="connsiteY6" fmla="*/ 823209 h 823209"/>
              <a:gd name="connsiteX7" fmla="*/ 80244 w 7289118"/>
              <a:gd name="connsiteY7" fmla="*/ 801944 h 823209"/>
              <a:gd name="connsiteX8" fmla="*/ 87373 w 7289118"/>
              <a:gd name="connsiteY8" fmla="*/ 319934 h 823209"/>
              <a:gd name="connsiteX0" fmla="*/ 87373 w 7289118"/>
              <a:gd name="connsiteY0" fmla="*/ 319934 h 823209"/>
              <a:gd name="connsiteX1" fmla="*/ 2284749 w 7289118"/>
              <a:gd name="connsiteY1" fmla="*/ 121460 h 823209"/>
              <a:gd name="connsiteX2" fmla="*/ 3759095 w 7289118"/>
              <a:gd name="connsiteY2" fmla="*/ 149813 h 823209"/>
              <a:gd name="connsiteX3" fmla="*/ 5134200 w 7289118"/>
              <a:gd name="connsiteY3" fmla="*/ 957 h 823209"/>
              <a:gd name="connsiteX4" fmla="*/ 6729131 w 7289118"/>
              <a:gd name="connsiteY4" fmla="*/ 114373 h 823209"/>
              <a:gd name="connsiteX5" fmla="*/ 7282023 w 7289118"/>
              <a:gd name="connsiteY5" fmla="*/ 234875 h 823209"/>
              <a:gd name="connsiteX6" fmla="*/ 7289118 w 7289118"/>
              <a:gd name="connsiteY6" fmla="*/ 823209 h 823209"/>
              <a:gd name="connsiteX7" fmla="*/ 80244 w 7289118"/>
              <a:gd name="connsiteY7" fmla="*/ 801944 h 823209"/>
              <a:gd name="connsiteX8" fmla="*/ 87373 w 7289118"/>
              <a:gd name="connsiteY8" fmla="*/ 319934 h 823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89118" h="823209">
                <a:moveTo>
                  <a:pt x="87373" y="319934"/>
                </a:moveTo>
                <a:cubicBezTo>
                  <a:pt x="383146" y="386093"/>
                  <a:pt x="1528656" y="55301"/>
                  <a:pt x="2284749" y="121460"/>
                </a:cubicBezTo>
                <a:cubicBezTo>
                  <a:pt x="2847094" y="161628"/>
                  <a:pt x="3303076" y="265590"/>
                  <a:pt x="3759095" y="149813"/>
                </a:cubicBezTo>
                <a:cubicBezTo>
                  <a:pt x="4200937" y="52939"/>
                  <a:pt x="4720711" y="-8495"/>
                  <a:pt x="5134200" y="957"/>
                </a:cubicBezTo>
                <a:cubicBezTo>
                  <a:pt x="5684730" y="15133"/>
                  <a:pt x="6178601" y="15137"/>
                  <a:pt x="6729131" y="114373"/>
                </a:cubicBezTo>
                <a:cubicBezTo>
                  <a:pt x="7015029" y="178168"/>
                  <a:pt x="7095362" y="178168"/>
                  <a:pt x="7282023" y="234875"/>
                </a:cubicBezTo>
                <a:cubicBezTo>
                  <a:pt x="7284386" y="537312"/>
                  <a:pt x="7286755" y="520772"/>
                  <a:pt x="7289118" y="823209"/>
                </a:cubicBezTo>
                <a:lnTo>
                  <a:pt x="80244" y="801944"/>
                </a:lnTo>
                <a:cubicBezTo>
                  <a:pt x="96783" y="315209"/>
                  <a:pt x="-113282" y="792492"/>
                  <a:pt x="87373" y="319934"/>
                </a:cubicBezTo>
                <a:close/>
              </a:path>
            </a:pathLst>
          </a:custGeom>
          <a:solidFill>
            <a:srgbClr val="E5E1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17" name="Freeform 16">
            <a:extLst>
              <a:ext uri="{FF2B5EF4-FFF2-40B4-BE49-F238E27FC236}">
                <a16:creationId xmlns:a16="http://schemas.microsoft.com/office/drawing/2014/main" id="{908CED84-F494-D342-887F-3ACCAC46F53E}"/>
              </a:ext>
            </a:extLst>
          </p:cNvPr>
          <p:cNvSpPr/>
          <p:nvPr/>
        </p:nvSpPr>
        <p:spPr>
          <a:xfrm>
            <a:off x="4033284" y="4498129"/>
            <a:ext cx="5110716" cy="669294"/>
          </a:xfrm>
          <a:custGeom>
            <a:avLst/>
            <a:gdLst>
              <a:gd name="connsiteX0" fmla="*/ 0 w 5110716"/>
              <a:gd name="connsiteY0" fmla="*/ 694661 h 708837"/>
              <a:gd name="connsiteX1" fmla="*/ 2381693 w 5110716"/>
              <a:gd name="connsiteY1" fmla="*/ 212651 h 708837"/>
              <a:gd name="connsiteX2" fmla="*/ 3289004 w 5110716"/>
              <a:gd name="connsiteY2" fmla="*/ 0 h 708837"/>
              <a:gd name="connsiteX3" fmla="*/ 4600353 w 5110716"/>
              <a:gd name="connsiteY3" fmla="*/ 170121 h 708837"/>
              <a:gd name="connsiteX4" fmla="*/ 5103628 w 5110716"/>
              <a:gd name="connsiteY4" fmla="*/ 340242 h 708837"/>
              <a:gd name="connsiteX5" fmla="*/ 5110716 w 5110716"/>
              <a:gd name="connsiteY5" fmla="*/ 708837 h 708837"/>
              <a:gd name="connsiteX6" fmla="*/ 0 w 5110716"/>
              <a:gd name="connsiteY6" fmla="*/ 694661 h 708837"/>
              <a:gd name="connsiteX0" fmla="*/ 0 w 5110716"/>
              <a:gd name="connsiteY0" fmla="*/ 652131 h 666307"/>
              <a:gd name="connsiteX1" fmla="*/ 2381693 w 5110716"/>
              <a:gd name="connsiteY1" fmla="*/ 170121 h 666307"/>
              <a:gd name="connsiteX2" fmla="*/ 3296093 w 5110716"/>
              <a:gd name="connsiteY2" fmla="*/ 0 h 666307"/>
              <a:gd name="connsiteX3" fmla="*/ 4600353 w 5110716"/>
              <a:gd name="connsiteY3" fmla="*/ 127591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2131 h 666307"/>
              <a:gd name="connsiteX1" fmla="*/ 2381693 w 5110716"/>
              <a:gd name="connsiteY1" fmla="*/ 170121 h 666307"/>
              <a:gd name="connsiteX2" fmla="*/ 3296093 w 5110716"/>
              <a:gd name="connsiteY2" fmla="*/ 0 h 666307"/>
              <a:gd name="connsiteX3" fmla="*/ 4600353 w 5110716"/>
              <a:gd name="connsiteY3" fmla="*/ 92149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2131 h 666307"/>
              <a:gd name="connsiteX1" fmla="*/ 2346251 w 5110716"/>
              <a:gd name="connsiteY1" fmla="*/ 120502 h 666307"/>
              <a:gd name="connsiteX2" fmla="*/ 3296093 w 5110716"/>
              <a:gd name="connsiteY2" fmla="*/ 0 h 666307"/>
              <a:gd name="connsiteX3" fmla="*/ 4600353 w 5110716"/>
              <a:gd name="connsiteY3" fmla="*/ 92149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2131 h 666307"/>
              <a:gd name="connsiteX1" fmla="*/ 2346251 w 5110716"/>
              <a:gd name="connsiteY1" fmla="*/ 120502 h 666307"/>
              <a:gd name="connsiteX2" fmla="*/ 3296093 w 5110716"/>
              <a:gd name="connsiteY2" fmla="*/ 0 h 666307"/>
              <a:gd name="connsiteX3" fmla="*/ 4600353 w 5110716"/>
              <a:gd name="connsiteY3" fmla="*/ 92149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2131 h 666307"/>
              <a:gd name="connsiteX1" fmla="*/ 2346251 w 5110716"/>
              <a:gd name="connsiteY1" fmla="*/ 120502 h 666307"/>
              <a:gd name="connsiteX2" fmla="*/ 3296093 w 5110716"/>
              <a:gd name="connsiteY2" fmla="*/ 0 h 666307"/>
              <a:gd name="connsiteX3" fmla="*/ 4600353 w 5110716"/>
              <a:gd name="connsiteY3" fmla="*/ 92149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2131 h 666307"/>
              <a:gd name="connsiteX1" fmla="*/ 2346251 w 5110716"/>
              <a:gd name="connsiteY1" fmla="*/ 120502 h 666307"/>
              <a:gd name="connsiteX2" fmla="*/ 3296093 w 5110716"/>
              <a:gd name="connsiteY2" fmla="*/ 0 h 666307"/>
              <a:gd name="connsiteX3" fmla="*/ 4600353 w 5110716"/>
              <a:gd name="connsiteY3" fmla="*/ 92149 h 666307"/>
              <a:gd name="connsiteX4" fmla="*/ 5103628 w 5110716"/>
              <a:gd name="connsiteY4" fmla="*/ 297712 h 666307"/>
              <a:gd name="connsiteX5" fmla="*/ 5110716 w 5110716"/>
              <a:gd name="connsiteY5" fmla="*/ 666307 h 666307"/>
              <a:gd name="connsiteX6" fmla="*/ 0 w 5110716"/>
              <a:gd name="connsiteY6" fmla="*/ 652131 h 666307"/>
              <a:gd name="connsiteX0" fmla="*/ 0 w 5110716"/>
              <a:gd name="connsiteY0" fmla="*/ 653408 h 667584"/>
              <a:gd name="connsiteX1" fmla="*/ 2346251 w 5110716"/>
              <a:gd name="connsiteY1" fmla="*/ 121779 h 667584"/>
              <a:gd name="connsiteX2" fmla="*/ 3296093 w 5110716"/>
              <a:gd name="connsiteY2" fmla="*/ 1277 h 667584"/>
              <a:gd name="connsiteX3" fmla="*/ 4600353 w 5110716"/>
              <a:gd name="connsiteY3" fmla="*/ 93426 h 667584"/>
              <a:gd name="connsiteX4" fmla="*/ 5103628 w 5110716"/>
              <a:gd name="connsiteY4" fmla="*/ 298989 h 667584"/>
              <a:gd name="connsiteX5" fmla="*/ 5110716 w 5110716"/>
              <a:gd name="connsiteY5" fmla="*/ 667584 h 667584"/>
              <a:gd name="connsiteX6" fmla="*/ 0 w 5110716"/>
              <a:gd name="connsiteY6" fmla="*/ 653408 h 667584"/>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03628 w 5110716"/>
              <a:gd name="connsiteY4" fmla="*/ 299407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03628 w 5110716"/>
              <a:gd name="connsiteY4" fmla="*/ 299407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03628 w 5110716"/>
              <a:gd name="connsiteY4" fmla="*/ 299407 h 668002"/>
              <a:gd name="connsiteX5" fmla="*/ 5110716 w 5110716"/>
              <a:gd name="connsiteY5" fmla="*/ 668002 h 668002"/>
              <a:gd name="connsiteX6" fmla="*/ 0 w 5110716"/>
              <a:gd name="connsiteY6" fmla="*/ 653826 h 668002"/>
              <a:gd name="connsiteX0" fmla="*/ 0 w 5254071"/>
              <a:gd name="connsiteY0" fmla="*/ 653826 h 668002"/>
              <a:gd name="connsiteX1" fmla="*/ 2346251 w 5254071"/>
              <a:gd name="connsiteY1" fmla="*/ 122197 h 668002"/>
              <a:gd name="connsiteX2" fmla="*/ 3296093 w 5254071"/>
              <a:gd name="connsiteY2" fmla="*/ 1695 h 668002"/>
              <a:gd name="connsiteX3" fmla="*/ 4600353 w 5254071"/>
              <a:gd name="connsiteY3" fmla="*/ 93844 h 668002"/>
              <a:gd name="connsiteX4" fmla="*/ 5103628 w 5254071"/>
              <a:gd name="connsiteY4" fmla="*/ 299407 h 668002"/>
              <a:gd name="connsiteX5" fmla="*/ 5110716 w 5254071"/>
              <a:gd name="connsiteY5" fmla="*/ 668002 h 668002"/>
              <a:gd name="connsiteX6" fmla="*/ 0 w 5254071"/>
              <a:gd name="connsiteY6" fmla="*/ 653826 h 668002"/>
              <a:gd name="connsiteX0" fmla="*/ 0 w 5254071"/>
              <a:gd name="connsiteY0" fmla="*/ 653826 h 668002"/>
              <a:gd name="connsiteX1" fmla="*/ 2346251 w 5254071"/>
              <a:gd name="connsiteY1" fmla="*/ 122197 h 668002"/>
              <a:gd name="connsiteX2" fmla="*/ 3296093 w 5254071"/>
              <a:gd name="connsiteY2" fmla="*/ 1695 h 668002"/>
              <a:gd name="connsiteX3" fmla="*/ 4600353 w 5254071"/>
              <a:gd name="connsiteY3" fmla="*/ 93844 h 668002"/>
              <a:gd name="connsiteX4" fmla="*/ 5103628 w 5254071"/>
              <a:gd name="connsiteY4" fmla="*/ 228523 h 668002"/>
              <a:gd name="connsiteX5" fmla="*/ 5110716 w 5254071"/>
              <a:gd name="connsiteY5" fmla="*/ 668002 h 668002"/>
              <a:gd name="connsiteX6" fmla="*/ 0 w 5254071"/>
              <a:gd name="connsiteY6" fmla="*/ 653826 h 668002"/>
              <a:gd name="connsiteX0" fmla="*/ 0 w 5254071"/>
              <a:gd name="connsiteY0" fmla="*/ 653826 h 668002"/>
              <a:gd name="connsiteX1" fmla="*/ 2346251 w 5254071"/>
              <a:gd name="connsiteY1" fmla="*/ 122197 h 668002"/>
              <a:gd name="connsiteX2" fmla="*/ 3296093 w 5254071"/>
              <a:gd name="connsiteY2" fmla="*/ 1695 h 668002"/>
              <a:gd name="connsiteX3" fmla="*/ 4600353 w 5254071"/>
              <a:gd name="connsiteY3" fmla="*/ 93844 h 668002"/>
              <a:gd name="connsiteX4" fmla="*/ 5103628 w 5254071"/>
              <a:gd name="connsiteY4" fmla="*/ 228523 h 668002"/>
              <a:gd name="connsiteX5" fmla="*/ 5110716 w 5254071"/>
              <a:gd name="connsiteY5" fmla="*/ 668002 h 668002"/>
              <a:gd name="connsiteX6" fmla="*/ 0 w 5254071"/>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03628 w 5110716"/>
              <a:gd name="connsiteY4" fmla="*/ 228523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10716 w 5110716"/>
              <a:gd name="connsiteY4" fmla="*/ 235612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10716 w 5110716"/>
              <a:gd name="connsiteY4" fmla="*/ 108021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10716 w 5110716"/>
              <a:gd name="connsiteY4" fmla="*/ 108021 h 668002"/>
              <a:gd name="connsiteX5" fmla="*/ 5110716 w 5110716"/>
              <a:gd name="connsiteY5" fmla="*/ 668002 h 668002"/>
              <a:gd name="connsiteX6" fmla="*/ 0 w 5110716"/>
              <a:gd name="connsiteY6" fmla="*/ 653826 h 668002"/>
              <a:gd name="connsiteX0" fmla="*/ 0 w 5110716"/>
              <a:gd name="connsiteY0" fmla="*/ 653826 h 668002"/>
              <a:gd name="connsiteX1" fmla="*/ 2346251 w 5110716"/>
              <a:gd name="connsiteY1" fmla="*/ 122197 h 668002"/>
              <a:gd name="connsiteX2" fmla="*/ 3296093 w 5110716"/>
              <a:gd name="connsiteY2" fmla="*/ 1695 h 668002"/>
              <a:gd name="connsiteX3" fmla="*/ 4600353 w 5110716"/>
              <a:gd name="connsiteY3" fmla="*/ 93844 h 668002"/>
              <a:gd name="connsiteX4" fmla="*/ 5110716 w 5110716"/>
              <a:gd name="connsiteY4" fmla="*/ 108021 h 668002"/>
              <a:gd name="connsiteX5" fmla="*/ 5110716 w 5110716"/>
              <a:gd name="connsiteY5" fmla="*/ 668002 h 668002"/>
              <a:gd name="connsiteX6" fmla="*/ 0 w 5110716"/>
              <a:gd name="connsiteY6" fmla="*/ 653826 h 668002"/>
              <a:gd name="connsiteX0" fmla="*/ 0 w 5110716"/>
              <a:gd name="connsiteY0" fmla="*/ 655118 h 669294"/>
              <a:gd name="connsiteX1" fmla="*/ 2346251 w 5110716"/>
              <a:gd name="connsiteY1" fmla="*/ 123489 h 669294"/>
              <a:gd name="connsiteX2" fmla="*/ 3296093 w 5110716"/>
              <a:gd name="connsiteY2" fmla="*/ 2987 h 669294"/>
              <a:gd name="connsiteX3" fmla="*/ 4600353 w 5110716"/>
              <a:gd name="connsiteY3" fmla="*/ 66783 h 669294"/>
              <a:gd name="connsiteX4" fmla="*/ 5110716 w 5110716"/>
              <a:gd name="connsiteY4" fmla="*/ 109313 h 669294"/>
              <a:gd name="connsiteX5" fmla="*/ 5110716 w 5110716"/>
              <a:gd name="connsiteY5" fmla="*/ 669294 h 669294"/>
              <a:gd name="connsiteX6" fmla="*/ 0 w 5110716"/>
              <a:gd name="connsiteY6" fmla="*/ 655118 h 669294"/>
              <a:gd name="connsiteX0" fmla="*/ 0 w 5110716"/>
              <a:gd name="connsiteY0" fmla="*/ 655118 h 669294"/>
              <a:gd name="connsiteX1" fmla="*/ 2346251 w 5110716"/>
              <a:gd name="connsiteY1" fmla="*/ 123489 h 669294"/>
              <a:gd name="connsiteX2" fmla="*/ 3296093 w 5110716"/>
              <a:gd name="connsiteY2" fmla="*/ 2987 h 669294"/>
              <a:gd name="connsiteX3" fmla="*/ 4600353 w 5110716"/>
              <a:gd name="connsiteY3" fmla="*/ 66783 h 669294"/>
              <a:gd name="connsiteX4" fmla="*/ 5110716 w 5110716"/>
              <a:gd name="connsiteY4" fmla="*/ 109313 h 669294"/>
              <a:gd name="connsiteX5" fmla="*/ 5110716 w 5110716"/>
              <a:gd name="connsiteY5" fmla="*/ 669294 h 669294"/>
              <a:gd name="connsiteX6" fmla="*/ 0 w 5110716"/>
              <a:gd name="connsiteY6" fmla="*/ 655118 h 669294"/>
              <a:gd name="connsiteX0" fmla="*/ 0 w 5110716"/>
              <a:gd name="connsiteY0" fmla="*/ 655118 h 669294"/>
              <a:gd name="connsiteX1" fmla="*/ 2346251 w 5110716"/>
              <a:gd name="connsiteY1" fmla="*/ 123489 h 669294"/>
              <a:gd name="connsiteX2" fmla="*/ 3296093 w 5110716"/>
              <a:gd name="connsiteY2" fmla="*/ 2987 h 669294"/>
              <a:gd name="connsiteX3" fmla="*/ 4600353 w 5110716"/>
              <a:gd name="connsiteY3" fmla="*/ 66783 h 669294"/>
              <a:gd name="connsiteX4" fmla="*/ 5110716 w 5110716"/>
              <a:gd name="connsiteY4" fmla="*/ 109313 h 669294"/>
              <a:gd name="connsiteX5" fmla="*/ 5110716 w 5110716"/>
              <a:gd name="connsiteY5" fmla="*/ 669294 h 669294"/>
              <a:gd name="connsiteX6" fmla="*/ 0 w 5110716"/>
              <a:gd name="connsiteY6" fmla="*/ 655118 h 669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0716" h="669294">
                <a:moveTo>
                  <a:pt x="0" y="655118"/>
                </a:moveTo>
                <a:cubicBezTo>
                  <a:pt x="782084" y="477908"/>
                  <a:pt x="1514548" y="286523"/>
                  <a:pt x="2346251" y="123489"/>
                </a:cubicBezTo>
                <a:cubicBezTo>
                  <a:pt x="2691219" y="47880"/>
                  <a:pt x="2944037" y="14801"/>
                  <a:pt x="3296093" y="2987"/>
                </a:cubicBezTo>
                <a:cubicBezTo>
                  <a:pt x="3752111" y="-8827"/>
                  <a:pt x="4151423" y="14802"/>
                  <a:pt x="4600353" y="66783"/>
                </a:cubicBezTo>
                <a:cubicBezTo>
                  <a:pt x="4867348" y="92774"/>
                  <a:pt x="4914604" y="97500"/>
                  <a:pt x="5110716" y="109313"/>
                </a:cubicBezTo>
                <a:cubicBezTo>
                  <a:pt x="5105992" y="345593"/>
                  <a:pt x="5108353" y="546429"/>
                  <a:pt x="5110716" y="669294"/>
                </a:cubicBezTo>
                <a:lnTo>
                  <a:pt x="0" y="655118"/>
                </a:lnTo>
                <a:close/>
              </a:path>
            </a:pathLst>
          </a:custGeom>
          <a:solidFill>
            <a:srgbClr val="5085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6" name="Freeform 5">
            <a:extLst>
              <a:ext uri="{FF2B5EF4-FFF2-40B4-BE49-F238E27FC236}">
                <a16:creationId xmlns:a16="http://schemas.microsoft.com/office/drawing/2014/main" id="{12C51A19-66E1-C145-8994-9A653C3CF2C3}"/>
              </a:ext>
            </a:extLst>
          </p:cNvPr>
          <p:cNvSpPr/>
          <p:nvPr/>
        </p:nvSpPr>
        <p:spPr>
          <a:xfrm>
            <a:off x="-7088" y="2620038"/>
            <a:ext cx="9151773" cy="2603839"/>
          </a:xfrm>
          <a:custGeom>
            <a:avLst/>
            <a:gdLst>
              <a:gd name="connsiteX0" fmla="*/ 7088 w 9158176"/>
              <a:gd name="connsiteY0" fmla="*/ 0 h 2544726"/>
              <a:gd name="connsiteX1" fmla="*/ 3444948 w 9158176"/>
              <a:gd name="connsiteY1" fmla="*/ 1460205 h 2544726"/>
              <a:gd name="connsiteX2" fmla="*/ 7223051 w 9158176"/>
              <a:gd name="connsiteY2" fmla="*/ 985284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3459125 w 9158176"/>
              <a:gd name="connsiteY1" fmla="*/ 1325526 h 2544726"/>
              <a:gd name="connsiteX2" fmla="*/ 7223051 w 9158176"/>
              <a:gd name="connsiteY2" fmla="*/ 985284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3459125 w 9158176"/>
              <a:gd name="connsiteY1" fmla="*/ 1325526 h 2544726"/>
              <a:gd name="connsiteX2" fmla="*/ 7223051 w 9158176"/>
              <a:gd name="connsiteY2" fmla="*/ 985284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3459125 w 9158176"/>
              <a:gd name="connsiteY1" fmla="*/ 1325526 h 2544726"/>
              <a:gd name="connsiteX2" fmla="*/ 7223051 w 9158176"/>
              <a:gd name="connsiteY2" fmla="*/ 985284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223051 w 9158176"/>
              <a:gd name="connsiteY2" fmla="*/ 985284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93512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892596 h 2544726"/>
              <a:gd name="connsiteX2" fmla="*/ 7095460 w 9158176"/>
              <a:gd name="connsiteY2" fmla="*/ 1566530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176"/>
              <a:gd name="connsiteY0" fmla="*/ 0 h 2544726"/>
              <a:gd name="connsiteX1" fmla="*/ 4557823 w 9158176"/>
              <a:gd name="connsiteY1" fmla="*/ 1892596 h 2544726"/>
              <a:gd name="connsiteX2" fmla="*/ 7052898 w 9158176"/>
              <a:gd name="connsiteY2" fmla="*/ 2247013 h 2544726"/>
              <a:gd name="connsiteX3" fmla="*/ 9151088 w 9158176"/>
              <a:gd name="connsiteY3" fmla="*/ 1800447 h 2544726"/>
              <a:gd name="connsiteX4" fmla="*/ 9158176 w 9158176"/>
              <a:gd name="connsiteY4" fmla="*/ 2544726 h 2544726"/>
              <a:gd name="connsiteX5" fmla="*/ 0 w 9158176"/>
              <a:gd name="connsiteY5" fmla="*/ 2523461 h 2544726"/>
              <a:gd name="connsiteX6" fmla="*/ 7088 w 9158176"/>
              <a:gd name="connsiteY6" fmla="*/ 0 h 2544726"/>
              <a:gd name="connsiteX0" fmla="*/ 7088 w 9158862"/>
              <a:gd name="connsiteY0" fmla="*/ 0 h 2603839"/>
              <a:gd name="connsiteX1" fmla="*/ 4557823 w 9158862"/>
              <a:gd name="connsiteY1" fmla="*/ 189259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7823 w 9158862"/>
              <a:gd name="connsiteY1" fmla="*/ 193512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7823 w 9158862"/>
              <a:gd name="connsiteY1" fmla="*/ 193512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7823 w 9158862"/>
              <a:gd name="connsiteY1" fmla="*/ 193512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52898 w 9158862"/>
              <a:gd name="connsiteY2" fmla="*/ 2247013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50729 w 9158862"/>
              <a:gd name="connsiteY1" fmla="*/ 1977656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45803 w 9158862"/>
              <a:gd name="connsiteY2" fmla="*/ 2360427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38710 w 9158862"/>
              <a:gd name="connsiteY2" fmla="*/ 2388780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38710 w 9158862"/>
              <a:gd name="connsiteY2" fmla="*/ 2388780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 name="connsiteX0" fmla="*/ 7088 w 9158862"/>
              <a:gd name="connsiteY0" fmla="*/ 0 h 2603839"/>
              <a:gd name="connsiteX1" fmla="*/ 4536541 w 9158862"/>
              <a:gd name="connsiteY1" fmla="*/ 2027275 h 2603839"/>
              <a:gd name="connsiteX2" fmla="*/ 7038710 w 9158862"/>
              <a:gd name="connsiteY2" fmla="*/ 2388780 h 2603839"/>
              <a:gd name="connsiteX3" fmla="*/ 9158181 w 9158862"/>
              <a:gd name="connsiteY3" fmla="*/ 2530550 h 2603839"/>
              <a:gd name="connsiteX4" fmla="*/ 9158176 w 9158862"/>
              <a:gd name="connsiteY4" fmla="*/ 2544726 h 2603839"/>
              <a:gd name="connsiteX5" fmla="*/ 0 w 9158862"/>
              <a:gd name="connsiteY5" fmla="*/ 2523461 h 2603839"/>
              <a:gd name="connsiteX6" fmla="*/ 7088 w 9158862"/>
              <a:gd name="connsiteY6" fmla="*/ 0 h 260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58862" h="2603839">
                <a:moveTo>
                  <a:pt x="7088" y="0"/>
                </a:moveTo>
                <a:cubicBezTo>
                  <a:pt x="1157767" y="441842"/>
                  <a:pt x="2804785" y="1705935"/>
                  <a:pt x="4536541" y="2027275"/>
                </a:cubicBezTo>
                <a:cubicBezTo>
                  <a:pt x="5403695" y="2187945"/>
                  <a:pt x="6199904" y="2313171"/>
                  <a:pt x="7038710" y="2388780"/>
                </a:cubicBezTo>
                <a:cubicBezTo>
                  <a:pt x="7780649" y="2466752"/>
                  <a:pt x="8472972" y="2452578"/>
                  <a:pt x="9158181" y="2530550"/>
                </a:cubicBezTo>
                <a:cubicBezTo>
                  <a:pt x="9160544" y="2778643"/>
                  <a:pt x="9155813" y="2296633"/>
                  <a:pt x="9158176" y="2544726"/>
                </a:cubicBezTo>
                <a:lnTo>
                  <a:pt x="0" y="2523461"/>
                </a:lnTo>
                <a:cubicBezTo>
                  <a:pt x="2363" y="1682307"/>
                  <a:pt x="4725" y="841154"/>
                  <a:pt x="7088" y="0"/>
                </a:cubicBezTo>
                <a:close/>
              </a:path>
            </a:pathLst>
          </a:custGeom>
          <a:solidFill>
            <a:srgbClr val="86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6" name="L-Shape 25">
            <a:extLst>
              <a:ext uri="{FF2B5EF4-FFF2-40B4-BE49-F238E27FC236}">
                <a16:creationId xmlns:a16="http://schemas.microsoft.com/office/drawing/2014/main" id="{C6FB6DB1-FFDE-A54F-9739-3379A0B9F406}"/>
              </a:ext>
            </a:extLst>
          </p:cNvPr>
          <p:cNvSpPr/>
          <p:nvPr/>
        </p:nvSpPr>
        <p:spPr>
          <a:xfrm rot="5400000">
            <a:off x="1099694" y="825472"/>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7" name="L-Shape 26">
            <a:extLst>
              <a:ext uri="{FF2B5EF4-FFF2-40B4-BE49-F238E27FC236}">
                <a16:creationId xmlns:a16="http://schemas.microsoft.com/office/drawing/2014/main" id="{95BC07B4-704A-3943-AFA4-F5A56194C410}"/>
              </a:ext>
            </a:extLst>
          </p:cNvPr>
          <p:cNvSpPr/>
          <p:nvPr/>
        </p:nvSpPr>
        <p:spPr>
          <a:xfrm rot="16200000">
            <a:off x="7400759" y="3062008"/>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4" name="Picture 3">
            <a:extLst>
              <a:ext uri="{FF2B5EF4-FFF2-40B4-BE49-F238E27FC236}">
                <a16:creationId xmlns:a16="http://schemas.microsoft.com/office/drawing/2014/main" id="{4B6A7000-00D5-9943-A478-B7BCB7F22294}"/>
              </a:ext>
            </a:extLst>
          </p:cNvPr>
          <p:cNvPicPr>
            <a:picLocks noChangeAspect="1"/>
          </p:cNvPicPr>
          <p:nvPr/>
        </p:nvPicPr>
        <p:blipFill>
          <a:blip r:embed="rId3"/>
          <a:stretch>
            <a:fillRect/>
          </a:stretch>
        </p:blipFill>
        <p:spPr>
          <a:xfrm>
            <a:off x="7780411" y="4653668"/>
            <a:ext cx="1156832" cy="363746"/>
          </a:xfrm>
          <a:prstGeom prst="rect">
            <a:avLst/>
          </a:prstGeom>
        </p:spPr>
      </p:pic>
      <p:sp>
        <p:nvSpPr>
          <p:cNvPr id="9" name="Rectangle 8">
            <a:extLst>
              <a:ext uri="{FF2B5EF4-FFF2-40B4-BE49-F238E27FC236}">
                <a16:creationId xmlns:a16="http://schemas.microsoft.com/office/drawing/2014/main" id="{0F021628-EB19-AD48-A12B-1753ED7D1A2F}"/>
              </a:ext>
            </a:extLst>
          </p:cNvPr>
          <p:cNvSpPr/>
          <p:nvPr/>
        </p:nvSpPr>
        <p:spPr>
          <a:xfrm>
            <a:off x="5657850" y="3747265"/>
            <a:ext cx="3479006" cy="246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latin typeface="+mj-lt"/>
              </a:rPr>
              <a:t>ANTHONY WRIGHT DE HERNANDEZ</a:t>
            </a:r>
          </a:p>
        </p:txBody>
      </p:sp>
      <p:sp>
        <p:nvSpPr>
          <p:cNvPr id="18" name="Rectangle 17">
            <a:extLst>
              <a:ext uri="{FF2B5EF4-FFF2-40B4-BE49-F238E27FC236}">
                <a16:creationId xmlns:a16="http://schemas.microsoft.com/office/drawing/2014/main" id="{213CDCC5-F791-1A44-AE16-11712677A329}"/>
              </a:ext>
            </a:extLst>
          </p:cNvPr>
          <p:cNvSpPr/>
          <p:nvPr/>
        </p:nvSpPr>
        <p:spPr>
          <a:xfrm>
            <a:off x="1360967" y="1056163"/>
            <a:ext cx="6280298" cy="22470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861F41"/>
                </a:solidFill>
                <a:latin typeface="Acherus Grotesque" panose="02000505000000020004" pitchFamily="2" charset="77"/>
                <a:ea typeface="Karla"/>
                <a:cs typeface="Karla"/>
                <a:sym typeface="Karla"/>
              </a:rPr>
              <a:t>PARTNERSHIP WITH CULTURAL AND COMMUNITY CENTERS</a:t>
            </a:r>
          </a:p>
          <a:p>
            <a:pPr algn="ctr"/>
            <a:endParaRPr lang="en-US" sz="2400" dirty="0">
              <a:solidFill>
                <a:srgbClr val="861F41"/>
              </a:solidFill>
              <a:latin typeface="Acherus Grotesque" panose="02000505000000020004" pitchFamily="2" charset="77"/>
              <a:ea typeface="Karla"/>
              <a:cs typeface="Karla"/>
              <a:sym typeface="Karla"/>
            </a:endParaRPr>
          </a:p>
          <a:p>
            <a:pPr algn="ctr"/>
            <a:endParaRPr lang="en-US" sz="2400" dirty="0">
              <a:latin typeface="Acherus Grotesque (null)" panose="02000505000000020004" pitchFamily="2" charset="77"/>
            </a:endParaRPr>
          </a:p>
        </p:txBody>
      </p:sp>
      <p:sp>
        <p:nvSpPr>
          <p:cNvPr id="19" name="TextBox 18">
            <a:extLst>
              <a:ext uri="{FF2B5EF4-FFF2-40B4-BE49-F238E27FC236}">
                <a16:creationId xmlns:a16="http://schemas.microsoft.com/office/drawing/2014/main" id="{04938A80-EAB0-A148-8A30-2B14B2DA7D46}"/>
              </a:ext>
            </a:extLst>
          </p:cNvPr>
          <p:cNvSpPr txBox="1"/>
          <p:nvPr/>
        </p:nvSpPr>
        <p:spPr>
          <a:xfrm>
            <a:off x="1757075" y="2314567"/>
            <a:ext cx="5629851" cy="646331"/>
          </a:xfrm>
          <a:prstGeom prst="rect">
            <a:avLst/>
          </a:prstGeom>
          <a:noFill/>
        </p:spPr>
        <p:txBody>
          <a:bodyPr wrap="square" rtlCol="0">
            <a:spAutoFit/>
          </a:bodyPr>
          <a:lstStyle/>
          <a:p>
            <a:pPr algn="ctr"/>
            <a:r>
              <a:rPr lang="en-US" sz="1800" dirty="0">
                <a:solidFill>
                  <a:srgbClr val="508590"/>
                </a:solidFill>
                <a:latin typeface="Acherus Grotesque" panose="02000505000000020004" pitchFamily="2" charset="77"/>
              </a:rPr>
              <a:t>De-Centering Whiteness in Archives</a:t>
            </a:r>
          </a:p>
          <a:p>
            <a:pPr algn="ctr"/>
            <a:r>
              <a:rPr lang="en-US" sz="1800" dirty="0">
                <a:solidFill>
                  <a:srgbClr val="508590"/>
                </a:solidFill>
                <a:latin typeface="Acherus Grotesque" panose="02000505000000020004" pitchFamily="2" charset="77"/>
              </a:rPr>
              <a:t>Midwest Archives Conference, Chicago, Illinois</a:t>
            </a:r>
          </a:p>
        </p:txBody>
      </p:sp>
      <p:cxnSp>
        <p:nvCxnSpPr>
          <p:cNvPr id="20" name="Straight Connector 19">
            <a:extLst>
              <a:ext uri="{FF2B5EF4-FFF2-40B4-BE49-F238E27FC236}">
                <a16:creationId xmlns:a16="http://schemas.microsoft.com/office/drawing/2014/main" id="{A1CF8A11-7CEA-D445-AB14-627BB677884D}"/>
              </a:ext>
            </a:extLst>
          </p:cNvPr>
          <p:cNvCxnSpPr>
            <a:cxnSpLocks/>
          </p:cNvCxnSpPr>
          <p:nvPr/>
        </p:nvCxnSpPr>
        <p:spPr>
          <a:xfrm flipH="1">
            <a:off x="5657850" y="4014141"/>
            <a:ext cx="3486150"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6596B7B-1240-3242-A552-5F07AFB95272}"/>
              </a:ext>
            </a:extLst>
          </p:cNvPr>
          <p:cNvCxnSpPr>
            <a:cxnSpLocks/>
          </p:cNvCxnSpPr>
          <p:nvPr/>
        </p:nvCxnSpPr>
        <p:spPr>
          <a:xfrm flipH="1">
            <a:off x="6765131" y="4066525"/>
            <a:ext cx="2378869"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DAE07C0D-E81A-5A4A-BCC9-3D3E2DEA347D}"/>
              </a:ext>
            </a:extLst>
          </p:cNvPr>
          <p:cNvSpPr/>
          <p:nvPr/>
        </p:nvSpPr>
        <p:spPr>
          <a:xfrm>
            <a:off x="120133" y="4867052"/>
            <a:ext cx="2644332" cy="150362"/>
          </a:xfrm>
          <a:prstGeom prst="rect">
            <a:avLst/>
          </a:prstGeom>
          <a:solidFill>
            <a:srgbClr val="861F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E5E1E6"/>
                </a:solidFill>
                <a:latin typeface="Gineso Cond" panose="02000506040000020004" pitchFamily="2" charset="77"/>
              </a:rPr>
              <a:t>MARCH 24, 2018 · #MAC2018 · #s503 · @</a:t>
            </a:r>
            <a:r>
              <a:rPr lang="en-US" sz="1000" dirty="0" err="1">
                <a:solidFill>
                  <a:srgbClr val="E5E1E6"/>
                </a:solidFill>
                <a:latin typeface="Gineso Cond" panose="02000506040000020004" pitchFamily="2" charset="77"/>
              </a:rPr>
              <a:t>RoganWright</a:t>
            </a:r>
            <a:endParaRPr lang="en-US" sz="1000" dirty="0">
              <a:solidFill>
                <a:srgbClr val="E5E1E6"/>
              </a:solidFill>
              <a:latin typeface="Gineso Cond" panose="02000506040000020004" pitchFamily="2" charset="77"/>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2" name="Oval 11">
            <a:extLst>
              <a:ext uri="{FF2B5EF4-FFF2-40B4-BE49-F238E27FC236}">
                <a16:creationId xmlns:a16="http://schemas.microsoft.com/office/drawing/2014/main" id="{E62BBE03-CB24-5744-AEB5-E92024398868}"/>
              </a:ext>
            </a:extLst>
          </p:cNvPr>
          <p:cNvSpPr>
            <a:spLocks noChangeAspect="1"/>
          </p:cNvSpPr>
          <p:nvPr/>
        </p:nvSpPr>
        <p:spPr>
          <a:xfrm>
            <a:off x="-729838" y="2309270"/>
            <a:ext cx="3338359" cy="3338359"/>
          </a:xfrm>
          <a:prstGeom prst="ellipse">
            <a:avLst/>
          </a:prstGeom>
          <a:noFill/>
          <a:ln w="38100">
            <a:solidFill>
              <a:srgbClr val="5085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CD5C4"/>
              </a:solidFill>
              <a:latin typeface="Acherus Grotesque (null)" panose="02000505000000020004" pitchFamily="2" charset="77"/>
            </a:endParaRPr>
          </a:p>
        </p:txBody>
      </p:sp>
      <p:sp>
        <p:nvSpPr>
          <p:cNvPr id="3" name="Oval 2">
            <a:extLst>
              <a:ext uri="{FF2B5EF4-FFF2-40B4-BE49-F238E27FC236}">
                <a16:creationId xmlns:a16="http://schemas.microsoft.com/office/drawing/2014/main" id="{ACC2F928-9AD9-B34E-9A08-15B8D1C9C4C9}"/>
              </a:ext>
            </a:extLst>
          </p:cNvPr>
          <p:cNvSpPr>
            <a:spLocks noChangeAspect="1"/>
          </p:cNvSpPr>
          <p:nvPr/>
        </p:nvSpPr>
        <p:spPr>
          <a:xfrm>
            <a:off x="5890779" y="-1857480"/>
            <a:ext cx="5159993" cy="5159993"/>
          </a:xfrm>
          <a:prstGeom prst="ellipse">
            <a:avLst/>
          </a:prstGeom>
          <a:noFill/>
          <a:ln w="38100">
            <a:solidFill>
              <a:srgbClr val="5085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 name="Rectangle 1">
            <a:extLst>
              <a:ext uri="{FF2B5EF4-FFF2-40B4-BE49-F238E27FC236}">
                <a16:creationId xmlns:a16="http://schemas.microsoft.com/office/drawing/2014/main" id="{5747699F-B17C-A445-8734-E36C5F74A1CF}"/>
              </a:ext>
            </a:extLst>
          </p:cNvPr>
          <p:cNvSpPr/>
          <p:nvPr/>
        </p:nvSpPr>
        <p:spPr>
          <a:xfrm>
            <a:off x="1360967" y="806688"/>
            <a:ext cx="6280298" cy="3530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861F41"/>
                </a:solidFill>
                <a:latin typeface="Acherus Grotesque" panose="02000505000000020004" pitchFamily="2" charset="77"/>
                <a:ea typeface="Karla"/>
                <a:cs typeface="Karla"/>
                <a:sym typeface="Karla"/>
              </a:rPr>
              <a:t>About me</a:t>
            </a:r>
          </a:p>
          <a:p>
            <a:endParaRPr lang="en-US" sz="1800" dirty="0">
              <a:solidFill>
                <a:schemeClr val="tx1"/>
              </a:solidFill>
              <a:latin typeface="Acherus Grotesque" panose="02000505000000020004" pitchFamily="2" charset="77"/>
              <a:ea typeface="Karla"/>
              <a:sym typeface="Karla"/>
            </a:endParaRPr>
          </a:p>
          <a:p>
            <a:r>
              <a:rPr lang="en-US" sz="1800" dirty="0">
                <a:solidFill>
                  <a:schemeClr val="tx1"/>
                </a:solidFill>
                <a:latin typeface="Acherus Grotesque (null)" panose="02000505000000020004" pitchFamily="2" charset="77"/>
              </a:rPr>
              <a:t>Anthony Wright de Hernandez</a:t>
            </a:r>
          </a:p>
          <a:p>
            <a:pPr marL="285750" indent="-285750">
              <a:buClr>
                <a:srgbClr val="FF6600"/>
              </a:buClr>
              <a:buFont typeface="Wingdings" pitchFamily="2" charset="2"/>
              <a:buChar char="§"/>
            </a:pPr>
            <a:r>
              <a:rPr lang="en-US" sz="1600" dirty="0">
                <a:solidFill>
                  <a:schemeClr val="tx1"/>
                </a:solidFill>
                <a:latin typeface="Acherus Grotesque (null)" panose="02000505000000020004" pitchFamily="2" charset="77"/>
              </a:rPr>
              <a:t>MLIS, University of Washington</a:t>
            </a:r>
          </a:p>
          <a:p>
            <a:pPr marL="285750" indent="-285750">
              <a:buClr>
                <a:srgbClr val="FF6600"/>
              </a:buClr>
              <a:buFont typeface="Wingdings" pitchFamily="2" charset="2"/>
              <a:buChar char="§"/>
            </a:pPr>
            <a:r>
              <a:rPr lang="en-US" sz="1600" dirty="0">
                <a:solidFill>
                  <a:schemeClr val="tx1"/>
                </a:solidFill>
                <a:latin typeface="Acherus Grotesque (null)" panose="02000505000000020004" pitchFamily="2" charset="77"/>
              </a:rPr>
              <a:t>BA in Community Studies, UMass Boston</a:t>
            </a:r>
          </a:p>
          <a:p>
            <a:endParaRPr lang="en-US" sz="1800" dirty="0">
              <a:solidFill>
                <a:schemeClr val="tx1"/>
              </a:solidFill>
              <a:latin typeface="Acherus Grotesque (null)" panose="02000505000000020004" pitchFamily="2" charset="77"/>
            </a:endParaRPr>
          </a:p>
          <a:p>
            <a:r>
              <a:rPr lang="en-US" sz="1800" dirty="0">
                <a:solidFill>
                  <a:schemeClr val="tx1"/>
                </a:solidFill>
                <a:latin typeface="Acherus Grotesque (null)" panose="02000505000000020004" pitchFamily="2" charset="77"/>
              </a:rPr>
              <a:t>Community Collections Archivist</a:t>
            </a:r>
          </a:p>
          <a:p>
            <a:pPr marL="285750" indent="-285750">
              <a:buClr>
                <a:srgbClr val="FF6600"/>
              </a:buClr>
              <a:buFont typeface="Wingdings" pitchFamily="2" charset="2"/>
              <a:buChar char="§"/>
            </a:pPr>
            <a:r>
              <a:rPr lang="en-US" sz="1600" dirty="0">
                <a:solidFill>
                  <a:schemeClr val="tx1"/>
                </a:solidFill>
                <a:latin typeface="Acherus Grotesque (null)" panose="02000505000000020004" pitchFamily="2" charset="77"/>
              </a:rPr>
              <a:t>Improve relationships with traditionally marginalized communities</a:t>
            </a:r>
          </a:p>
          <a:p>
            <a:pPr marL="285750" indent="-285750">
              <a:buClr>
                <a:srgbClr val="FF6600"/>
              </a:buClr>
              <a:buFont typeface="Wingdings" pitchFamily="2" charset="2"/>
              <a:buChar char="§"/>
            </a:pPr>
            <a:r>
              <a:rPr lang="en-US" sz="1600" dirty="0">
                <a:solidFill>
                  <a:schemeClr val="tx1"/>
                </a:solidFill>
                <a:latin typeface="Acherus Grotesque (null)" panose="02000505000000020004" pitchFamily="2" charset="77"/>
              </a:rPr>
              <a:t>Increase representation of those communities in the archival record</a:t>
            </a:r>
          </a:p>
          <a:p>
            <a:pPr marL="285750" indent="-285750">
              <a:buClr>
                <a:srgbClr val="FF6600"/>
              </a:buClr>
              <a:buFont typeface="Wingdings" pitchFamily="2" charset="2"/>
              <a:buChar char="§"/>
            </a:pPr>
            <a:r>
              <a:rPr lang="en-US" sz="1600" dirty="0">
                <a:solidFill>
                  <a:schemeClr val="tx1"/>
                </a:solidFill>
                <a:latin typeface="Acherus Grotesque (null)" panose="02000505000000020004" pitchFamily="2" charset="77"/>
              </a:rPr>
              <a:t>Identify ways the archives can support these communities</a:t>
            </a:r>
            <a:endParaRPr lang="en-US" sz="1800" dirty="0">
              <a:solidFill>
                <a:schemeClr val="tx1"/>
              </a:solidFill>
              <a:latin typeface="Acherus Grotesque (null)" panose="02000505000000020004" pitchFamily="2" charset="77"/>
            </a:endParaRPr>
          </a:p>
        </p:txBody>
      </p:sp>
      <p:sp>
        <p:nvSpPr>
          <p:cNvPr id="26" name="L-Shape 25">
            <a:extLst>
              <a:ext uri="{FF2B5EF4-FFF2-40B4-BE49-F238E27FC236}">
                <a16:creationId xmlns:a16="http://schemas.microsoft.com/office/drawing/2014/main" id="{C6FB6DB1-FFDE-A54F-9739-3379A0B9F406}"/>
              </a:ext>
            </a:extLst>
          </p:cNvPr>
          <p:cNvSpPr/>
          <p:nvPr/>
        </p:nvSpPr>
        <p:spPr>
          <a:xfrm rot="5400000">
            <a:off x="1099694" y="561151"/>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7" name="L-Shape 26">
            <a:extLst>
              <a:ext uri="{FF2B5EF4-FFF2-40B4-BE49-F238E27FC236}">
                <a16:creationId xmlns:a16="http://schemas.microsoft.com/office/drawing/2014/main" id="{95BC07B4-704A-3943-AFA4-F5A56194C410}"/>
              </a:ext>
            </a:extLst>
          </p:cNvPr>
          <p:cNvSpPr/>
          <p:nvPr/>
        </p:nvSpPr>
        <p:spPr>
          <a:xfrm rot="16200000">
            <a:off x="7400759" y="4090715"/>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1" name="Picture 10">
            <a:extLst>
              <a:ext uri="{FF2B5EF4-FFF2-40B4-BE49-F238E27FC236}">
                <a16:creationId xmlns:a16="http://schemas.microsoft.com/office/drawing/2014/main" id="{FAC2A0E1-32A6-434E-B59D-92A032BA5198}"/>
              </a:ext>
            </a:extLst>
          </p:cNvPr>
          <p:cNvPicPr>
            <a:picLocks noChangeAspect="1"/>
          </p:cNvPicPr>
          <p:nvPr/>
        </p:nvPicPr>
        <p:blipFill>
          <a:blip r:embed="rId3"/>
          <a:stretch>
            <a:fillRect/>
          </a:stretch>
        </p:blipFill>
        <p:spPr>
          <a:xfrm>
            <a:off x="7780411" y="4653668"/>
            <a:ext cx="1156832" cy="363746"/>
          </a:xfrm>
          <a:prstGeom prst="rect">
            <a:avLst/>
          </a:prstGeom>
        </p:spPr>
      </p:pic>
      <p:sp>
        <p:nvSpPr>
          <p:cNvPr id="13" name="Rectangle 12">
            <a:extLst>
              <a:ext uri="{FF2B5EF4-FFF2-40B4-BE49-F238E27FC236}">
                <a16:creationId xmlns:a16="http://schemas.microsoft.com/office/drawing/2014/main" id="{73F039B5-E8AB-5C41-8556-D27ACC678090}"/>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2110896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28242D95-CF8C-EA42-8C27-D625F0F1D937}"/>
              </a:ext>
            </a:extLst>
          </p:cNvPr>
          <p:cNvSpPr/>
          <p:nvPr/>
        </p:nvSpPr>
        <p:spPr>
          <a:xfrm>
            <a:off x="5316059" y="0"/>
            <a:ext cx="3827941" cy="5143500"/>
          </a:xfrm>
          <a:prstGeom prst="rect">
            <a:avLst/>
          </a:prstGeom>
          <a:solidFill>
            <a:srgbClr val="F7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D696133-63FB-B64E-844E-9C00588F6B46}"/>
              </a:ext>
            </a:extLst>
          </p:cNvPr>
          <p:cNvPicPr>
            <a:picLocks noChangeAspect="1"/>
          </p:cNvPicPr>
          <p:nvPr/>
        </p:nvPicPr>
        <p:blipFill>
          <a:blip r:embed="rId3"/>
          <a:stretch>
            <a:fillRect/>
          </a:stretch>
        </p:blipFill>
        <p:spPr>
          <a:xfrm>
            <a:off x="5615418" y="867641"/>
            <a:ext cx="3528582" cy="3408218"/>
          </a:xfrm>
          <a:prstGeom prst="rect">
            <a:avLst/>
          </a:prstGeom>
        </p:spPr>
      </p:pic>
      <p:sp>
        <p:nvSpPr>
          <p:cNvPr id="8" name="Rectangle 7">
            <a:extLst>
              <a:ext uri="{FF2B5EF4-FFF2-40B4-BE49-F238E27FC236}">
                <a16:creationId xmlns:a16="http://schemas.microsoft.com/office/drawing/2014/main" id="{B2EEF4F9-70E1-5D4F-B7EF-C6E2C4872D81}"/>
              </a:ext>
            </a:extLst>
          </p:cNvPr>
          <p:cNvSpPr/>
          <p:nvPr/>
        </p:nvSpPr>
        <p:spPr>
          <a:xfrm>
            <a:off x="261257" y="457674"/>
            <a:ext cx="5370850" cy="3653821"/>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Aft>
                <a:spcPts val="1800"/>
              </a:spcAft>
            </a:pPr>
            <a:r>
              <a:rPr lang="en-US" sz="2400" dirty="0">
                <a:solidFill>
                  <a:srgbClr val="861F41"/>
                </a:solidFill>
                <a:latin typeface="Acherus Grotesque" panose="02000505000000020004" pitchFamily="2" charset="77"/>
                <a:ea typeface="Comfortaa"/>
                <a:cs typeface="Comfortaa"/>
                <a:sym typeface="Comfortaa"/>
              </a:rPr>
              <a:t>About the Cultural and Community Centers</a:t>
            </a:r>
          </a:p>
          <a:p>
            <a:pPr marL="114300" lvl="0">
              <a:lnSpc>
                <a:spcPct val="115000"/>
              </a:lnSpc>
              <a:buClr>
                <a:schemeClr val="tx1"/>
              </a:buClr>
              <a:buSzPts val="1800"/>
            </a:pPr>
            <a:r>
              <a:rPr lang="en-US" sz="1800" dirty="0">
                <a:solidFill>
                  <a:schemeClr val="tx1"/>
                </a:solidFill>
                <a:latin typeface="Acherus Grotesque" panose="02000505000000020004" pitchFamily="2" charset="77"/>
                <a:ea typeface="Comfortaa"/>
                <a:cs typeface="Comfortaa"/>
                <a:sym typeface="Comfortaa"/>
              </a:rPr>
              <a:t>Part of the Division of Student Affairs</a:t>
            </a:r>
          </a:p>
          <a:p>
            <a:pPr marL="114300" lvl="0">
              <a:lnSpc>
                <a:spcPct val="115000"/>
              </a:lnSpc>
              <a:buClr>
                <a:schemeClr val="tx1"/>
              </a:buClr>
              <a:buSzPts val="1800"/>
            </a:pPr>
            <a:r>
              <a:rPr lang="en-US" sz="1800" dirty="0">
                <a:solidFill>
                  <a:schemeClr val="tx1"/>
                </a:solidFill>
                <a:latin typeface="Acherus Grotesque" panose="02000505000000020004" pitchFamily="2" charset="77"/>
                <a:sym typeface="Comfortaa"/>
              </a:rPr>
              <a:t>Includes:</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American Indian &amp; Indigenous Community Center</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Asian Cultural Engagement Center</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Black Cultural Center</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El Centro</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Intercultural Engagement Center</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LGBTQ+ Resource Center</a:t>
            </a:r>
            <a:endParaRPr lang="en-US" sz="1800" dirty="0">
              <a:latin typeface="Acherus Grotesque" panose="02000505000000020004" pitchFamily="2" charset="77"/>
            </a:endParaRPr>
          </a:p>
        </p:txBody>
      </p:sp>
      <p:cxnSp>
        <p:nvCxnSpPr>
          <p:cNvPr id="9" name="Straight Connector 8">
            <a:extLst>
              <a:ext uri="{FF2B5EF4-FFF2-40B4-BE49-F238E27FC236}">
                <a16:creationId xmlns:a16="http://schemas.microsoft.com/office/drawing/2014/main" id="{CE17B36D-0CCD-384D-9402-85F6EE13FA93}"/>
              </a:ext>
            </a:extLst>
          </p:cNvPr>
          <p:cNvCxnSpPr>
            <a:cxnSpLocks/>
          </p:cNvCxnSpPr>
          <p:nvPr/>
        </p:nvCxnSpPr>
        <p:spPr>
          <a:xfrm flipH="1">
            <a:off x="0" y="1246226"/>
            <a:ext cx="6096000" cy="0"/>
          </a:xfrm>
          <a:prstGeom prst="line">
            <a:avLst/>
          </a:prstGeom>
          <a:ln w="9525">
            <a:solidFill>
              <a:srgbClr val="FF6600"/>
            </a:solidFill>
            <a:prstDash val="dash"/>
          </a:ln>
        </p:spPr>
        <p:style>
          <a:lnRef idx="1">
            <a:schemeClr val="accent1"/>
          </a:lnRef>
          <a:fillRef idx="0">
            <a:schemeClr val="accent1"/>
          </a:fillRef>
          <a:effectRef idx="0">
            <a:schemeClr val="accent1"/>
          </a:effectRef>
          <a:fontRef idx="minor">
            <a:schemeClr val="tx1"/>
          </a:fontRef>
        </p:style>
      </p:cxnSp>
      <p:sp>
        <p:nvSpPr>
          <p:cNvPr id="10" name="L-Shape 9">
            <a:extLst>
              <a:ext uri="{FF2B5EF4-FFF2-40B4-BE49-F238E27FC236}">
                <a16:creationId xmlns:a16="http://schemas.microsoft.com/office/drawing/2014/main" id="{722158A7-2EB9-D949-9DA4-EF5968F38FCE}"/>
              </a:ext>
            </a:extLst>
          </p:cNvPr>
          <p:cNvSpPr>
            <a:spLocks noChangeAspect="1"/>
          </p:cNvSpPr>
          <p:nvPr/>
        </p:nvSpPr>
        <p:spPr>
          <a:xfrm rot="5400000" flipV="1">
            <a:off x="5478258" y="328070"/>
            <a:ext cx="274320" cy="274320"/>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cxnSp>
        <p:nvCxnSpPr>
          <p:cNvPr id="11" name="Straight Connector 10">
            <a:extLst>
              <a:ext uri="{FF2B5EF4-FFF2-40B4-BE49-F238E27FC236}">
                <a16:creationId xmlns:a16="http://schemas.microsoft.com/office/drawing/2014/main" id="{BE30C65F-E5C9-5244-BDA9-C91FA8660FC9}"/>
              </a:ext>
            </a:extLst>
          </p:cNvPr>
          <p:cNvCxnSpPr>
            <a:cxnSpLocks/>
          </p:cNvCxnSpPr>
          <p:nvPr/>
        </p:nvCxnSpPr>
        <p:spPr>
          <a:xfrm flipH="1">
            <a:off x="0" y="4385052"/>
            <a:ext cx="6095999"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BFD5C12-0286-3145-BF28-D49C4E6386D8}"/>
              </a:ext>
            </a:extLst>
          </p:cNvPr>
          <p:cNvCxnSpPr>
            <a:cxnSpLocks/>
          </p:cNvCxnSpPr>
          <p:nvPr/>
        </p:nvCxnSpPr>
        <p:spPr>
          <a:xfrm flipH="1">
            <a:off x="0" y="4494452"/>
            <a:ext cx="3756837"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E6B84F70-385C-094C-B989-755C0B908FB7}"/>
              </a:ext>
            </a:extLst>
          </p:cNvPr>
          <p:cNvSpPr>
            <a:spLocks noChangeAspect="1"/>
          </p:cNvSpPr>
          <p:nvPr/>
        </p:nvSpPr>
        <p:spPr>
          <a:xfrm>
            <a:off x="178887" y="1177646"/>
            <a:ext cx="137160" cy="137160"/>
          </a:xfrm>
          <a:prstGeom prst="rect">
            <a:avLst/>
          </a:prstGeom>
          <a:no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7" name="Picture 16">
            <a:extLst>
              <a:ext uri="{FF2B5EF4-FFF2-40B4-BE49-F238E27FC236}">
                <a16:creationId xmlns:a16="http://schemas.microsoft.com/office/drawing/2014/main" id="{105820B7-0951-9247-8EA0-D1E7510B4462}"/>
              </a:ext>
            </a:extLst>
          </p:cNvPr>
          <p:cNvPicPr>
            <a:picLocks noChangeAspect="1"/>
          </p:cNvPicPr>
          <p:nvPr/>
        </p:nvPicPr>
        <p:blipFill>
          <a:blip r:embed="rId4"/>
          <a:stretch>
            <a:fillRect/>
          </a:stretch>
        </p:blipFill>
        <p:spPr>
          <a:xfrm>
            <a:off x="7780411" y="4653668"/>
            <a:ext cx="1156832" cy="363746"/>
          </a:xfrm>
          <a:prstGeom prst="rect">
            <a:avLst/>
          </a:prstGeom>
        </p:spPr>
      </p:pic>
      <p:sp>
        <p:nvSpPr>
          <p:cNvPr id="16" name="Rectangle 15">
            <a:extLst>
              <a:ext uri="{FF2B5EF4-FFF2-40B4-BE49-F238E27FC236}">
                <a16:creationId xmlns:a16="http://schemas.microsoft.com/office/drawing/2014/main" id="{B11DD14B-5554-954A-9C7D-F575268F444F}"/>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3972428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pic>
        <p:nvPicPr>
          <p:cNvPr id="14" name="Picture Placeholder 7">
            <a:extLst>
              <a:ext uri="{FF2B5EF4-FFF2-40B4-BE49-F238E27FC236}">
                <a16:creationId xmlns:a16="http://schemas.microsoft.com/office/drawing/2014/main" id="{11D02A47-48AB-E748-B836-C771CE891A37}"/>
              </a:ext>
            </a:extLst>
          </p:cNvPr>
          <p:cNvPicPr>
            <a:picLocks noChangeAspect="1"/>
          </p:cNvPicPr>
          <p:nvPr/>
        </p:nvPicPr>
        <p:blipFill rotWithShape="1">
          <a:blip r:embed="rId3"/>
          <a:srcRect l="22303" t="-73" r="29475" b="16650"/>
          <a:stretch/>
        </p:blipFill>
        <p:spPr>
          <a:xfrm>
            <a:off x="1" y="-4499"/>
            <a:ext cx="3967438" cy="5147999"/>
          </a:xfrm>
          <a:prstGeom prst="rect">
            <a:avLst/>
          </a:prstGeom>
          <a:noFill/>
          <a:ln>
            <a:noFill/>
          </a:ln>
        </p:spPr>
      </p:pic>
      <p:sp>
        <p:nvSpPr>
          <p:cNvPr id="5" name="Rectangle 4">
            <a:extLst>
              <a:ext uri="{FF2B5EF4-FFF2-40B4-BE49-F238E27FC236}">
                <a16:creationId xmlns:a16="http://schemas.microsoft.com/office/drawing/2014/main" id="{C4F0D031-E0E1-A740-AE3F-4FB5943704D2}"/>
              </a:ext>
            </a:extLst>
          </p:cNvPr>
          <p:cNvSpPr/>
          <p:nvPr/>
        </p:nvSpPr>
        <p:spPr>
          <a:xfrm>
            <a:off x="3363402" y="929455"/>
            <a:ext cx="5497569" cy="2903789"/>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861F41"/>
                </a:solidFill>
                <a:latin typeface="Acherus Grotesque" panose="02000505000000020004" pitchFamily="2" charset="77"/>
              </a:rPr>
              <a:t>Latino Americans Grant</a:t>
            </a:r>
          </a:p>
          <a:p>
            <a:endParaRPr lang="en-US" dirty="0">
              <a:solidFill>
                <a:srgbClr val="861F41"/>
              </a:solidFill>
              <a:latin typeface="Acherus Grotesque" panose="02000505000000020004" pitchFamily="2" charset="77"/>
            </a:endParaRPr>
          </a:p>
          <a:p>
            <a:pPr>
              <a:spcAft>
                <a:spcPts val="600"/>
              </a:spcAft>
            </a:pPr>
            <a:r>
              <a:rPr lang="en-US" sz="1800" dirty="0">
                <a:solidFill>
                  <a:schemeClr val="tx1"/>
                </a:solidFill>
                <a:latin typeface="Acherus Grotesque" panose="02000505000000020004" pitchFamily="2" charset="77"/>
              </a:rPr>
              <a:t>ALA Public Programs Office Grant</a:t>
            </a:r>
          </a:p>
          <a:p>
            <a:pPr>
              <a:spcAft>
                <a:spcPts val="600"/>
              </a:spcAft>
            </a:pPr>
            <a:r>
              <a:rPr lang="en-US" sz="1800" dirty="0">
                <a:solidFill>
                  <a:schemeClr val="tx1"/>
                </a:solidFill>
                <a:latin typeface="Acherus Grotesque" panose="02000505000000020004" pitchFamily="2" charset="77"/>
              </a:rPr>
              <a:t>Partnered with Intercultural Engagement Center</a:t>
            </a:r>
          </a:p>
          <a:p>
            <a:r>
              <a:rPr lang="en-US" sz="1800" dirty="0">
                <a:solidFill>
                  <a:schemeClr val="tx1"/>
                </a:solidFill>
                <a:latin typeface="Acherus Grotesque" panose="02000505000000020004" pitchFamily="2" charset="77"/>
              </a:rPr>
              <a:t>Hosted fiesta at end of grant to engage community</a:t>
            </a:r>
          </a:p>
          <a:p>
            <a:pPr marL="285750" indent="-285750">
              <a:buClr>
                <a:srgbClr val="FF6600"/>
              </a:buClr>
              <a:buFont typeface="Wingdings" pitchFamily="2" charset="2"/>
              <a:buChar char="§"/>
            </a:pPr>
            <a:r>
              <a:rPr lang="en-US" sz="1600" dirty="0">
                <a:solidFill>
                  <a:schemeClr val="tx1"/>
                </a:solidFill>
                <a:latin typeface="Acherus Grotesque" panose="02000505000000020004" pitchFamily="2" charset="77"/>
              </a:rPr>
              <a:t>Hired local musicians</a:t>
            </a:r>
          </a:p>
          <a:p>
            <a:pPr marL="285750" indent="-285750">
              <a:buClr>
                <a:srgbClr val="FF6600"/>
              </a:buClr>
              <a:buFont typeface="Wingdings" pitchFamily="2" charset="2"/>
              <a:buChar char="§"/>
            </a:pPr>
            <a:r>
              <a:rPr lang="en-US" sz="1600" dirty="0">
                <a:solidFill>
                  <a:schemeClr val="tx1"/>
                </a:solidFill>
                <a:latin typeface="Acherus Grotesque" panose="02000505000000020004" pitchFamily="2" charset="77"/>
              </a:rPr>
              <a:t>Catered by local businesses</a:t>
            </a:r>
          </a:p>
          <a:p>
            <a:pPr marL="285750" indent="-285750">
              <a:buClr>
                <a:srgbClr val="FF6600"/>
              </a:buClr>
              <a:buFont typeface="Wingdings" pitchFamily="2" charset="2"/>
              <a:buChar char="§"/>
            </a:pPr>
            <a:r>
              <a:rPr lang="en-US" sz="1600" dirty="0">
                <a:solidFill>
                  <a:schemeClr val="tx1"/>
                </a:solidFill>
                <a:latin typeface="Acherus Grotesque" panose="02000505000000020004" pitchFamily="2" charset="77"/>
              </a:rPr>
              <a:t>Invited local </a:t>
            </a:r>
            <a:r>
              <a:rPr lang="en-US" sz="1600" dirty="0" err="1">
                <a:solidFill>
                  <a:schemeClr val="tx1"/>
                </a:solidFill>
                <a:latin typeface="Acherus Grotesque" panose="02000505000000020004" pitchFamily="2" charset="77"/>
              </a:rPr>
              <a:t>Latinx</a:t>
            </a:r>
            <a:r>
              <a:rPr lang="en-US" sz="1600" dirty="0">
                <a:solidFill>
                  <a:schemeClr val="tx1"/>
                </a:solidFill>
                <a:latin typeface="Acherus Grotesque" panose="02000505000000020004" pitchFamily="2" charset="77"/>
              </a:rPr>
              <a:t> dance groups</a:t>
            </a:r>
          </a:p>
        </p:txBody>
      </p:sp>
      <p:cxnSp>
        <p:nvCxnSpPr>
          <p:cNvPr id="6" name="Straight Connector 5">
            <a:extLst>
              <a:ext uri="{FF2B5EF4-FFF2-40B4-BE49-F238E27FC236}">
                <a16:creationId xmlns:a16="http://schemas.microsoft.com/office/drawing/2014/main" id="{028F50BC-8F90-D045-97D3-0D296F6ED5DF}"/>
              </a:ext>
            </a:extLst>
          </p:cNvPr>
          <p:cNvCxnSpPr>
            <a:cxnSpLocks/>
          </p:cNvCxnSpPr>
          <p:nvPr/>
        </p:nvCxnSpPr>
        <p:spPr>
          <a:xfrm flipH="1">
            <a:off x="3363403" y="1337313"/>
            <a:ext cx="5780597" cy="0"/>
          </a:xfrm>
          <a:prstGeom prst="line">
            <a:avLst/>
          </a:prstGeom>
          <a:ln w="9525">
            <a:solidFill>
              <a:srgbClr val="FF66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A6000C8-4447-124B-ACB6-F817BE2382F0}"/>
              </a:ext>
            </a:extLst>
          </p:cNvPr>
          <p:cNvCxnSpPr>
            <a:cxnSpLocks/>
          </p:cNvCxnSpPr>
          <p:nvPr/>
        </p:nvCxnSpPr>
        <p:spPr>
          <a:xfrm flipH="1">
            <a:off x="3363402" y="4187195"/>
            <a:ext cx="5780598"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EB04925-5240-9C4A-BA5F-5A39A8E17BA8}"/>
              </a:ext>
            </a:extLst>
          </p:cNvPr>
          <p:cNvCxnSpPr>
            <a:cxnSpLocks/>
          </p:cNvCxnSpPr>
          <p:nvPr/>
        </p:nvCxnSpPr>
        <p:spPr>
          <a:xfrm flipH="1">
            <a:off x="5004392" y="4339595"/>
            <a:ext cx="4139608"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6" name="L-Shape 15">
            <a:extLst>
              <a:ext uri="{FF2B5EF4-FFF2-40B4-BE49-F238E27FC236}">
                <a16:creationId xmlns:a16="http://schemas.microsoft.com/office/drawing/2014/main" id="{1F2043F4-97CD-FC4D-B971-9A365049B8EC}"/>
              </a:ext>
            </a:extLst>
          </p:cNvPr>
          <p:cNvSpPr>
            <a:spLocks noChangeAspect="1"/>
          </p:cNvSpPr>
          <p:nvPr/>
        </p:nvSpPr>
        <p:spPr>
          <a:xfrm rot="5400000">
            <a:off x="3226242" y="777056"/>
            <a:ext cx="274320" cy="274320"/>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13" name="Rectangle 12">
            <a:extLst>
              <a:ext uri="{FF2B5EF4-FFF2-40B4-BE49-F238E27FC236}">
                <a16:creationId xmlns:a16="http://schemas.microsoft.com/office/drawing/2014/main" id="{99598D84-9CDF-8840-819F-8AA589B00DBC}"/>
              </a:ext>
            </a:extLst>
          </p:cNvPr>
          <p:cNvSpPr>
            <a:spLocks noChangeAspect="1"/>
          </p:cNvSpPr>
          <p:nvPr/>
        </p:nvSpPr>
        <p:spPr>
          <a:xfrm>
            <a:off x="8776788" y="1265744"/>
            <a:ext cx="137160" cy="137160"/>
          </a:xfrm>
          <a:prstGeom prst="rect">
            <a:avLst/>
          </a:prstGeom>
          <a:no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1" name="Picture 10">
            <a:extLst>
              <a:ext uri="{FF2B5EF4-FFF2-40B4-BE49-F238E27FC236}">
                <a16:creationId xmlns:a16="http://schemas.microsoft.com/office/drawing/2014/main" id="{D7D111F4-6136-764F-8661-67AC8DADCC5F}"/>
              </a:ext>
            </a:extLst>
          </p:cNvPr>
          <p:cNvPicPr>
            <a:picLocks noChangeAspect="1"/>
          </p:cNvPicPr>
          <p:nvPr/>
        </p:nvPicPr>
        <p:blipFill>
          <a:blip r:embed="rId4"/>
          <a:stretch>
            <a:fillRect/>
          </a:stretch>
        </p:blipFill>
        <p:spPr>
          <a:xfrm>
            <a:off x="7780411" y="4653668"/>
            <a:ext cx="1156832" cy="363746"/>
          </a:xfrm>
          <a:prstGeom prst="rect">
            <a:avLst/>
          </a:prstGeom>
        </p:spPr>
      </p:pic>
      <p:sp>
        <p:nvSpPr>
          <p:cNvPr id="18" name="Rectangle 17">
            <a:extLst>
              <a:ext uri="{FF2B5EF4-FFF2-40B4-BE49-F238E27FC236}">
                <a16:creationId xmlns:a16="http://schemas.microsoft.com/office/drawing/2014/main" id="{1878E72A-F98C-C444-9DFE-CA17B7B73B91}"/>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27076500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2" name="Rectangle 1">
            <a:extLst>
              <a:ext uri="{FF2B5EF4-FFF2-40B4-BE49-F238E27FC236}">
                <a16:creationId xmlns:a16="http://schemas.microsoft.com/office/drawing/2014/main" id="{EC521A54-12F5-AA48-8227-F3EC2631896A}"/>
              </a:ext>
            </a:extLst>
          </p:cNvPr>
          <p:cNvSpPr/>
          <p:nvPr/>
        </p:nvSpPr>
        <p:spPr>
          <a:xfrm>
            <a:off x="5060097" y="0"/>
            <a:ext cx="4083904"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10CFCA5-0F4D-0941-81EB-DF4DD1256260}"/>
              </a:ext>
            </a:extLst>
          </p:cNvPr>
          <p:cNvPicPr>
            <a:picLocks noChangeAspect="1"/>
          </p:cNvPicPr>
          <p:nvPr/>
        </p:nvPicPr>
        <p:blipFill>
          <a:blip r:embed="rId3"/>
          <a:stretch>
            <a:fillRect/>
          </a:stretch>
        </p:blipFill>
        <p:spPr>
          <a:xfrm>
            <a:off x="5060097" y="121408"/>
            <a:ext cx="4083903" cy="4900685"/>
          </a:xfrm>
          <a:prstGeom prst="rect">
            <a:avLst/>
          </a:prstGeom>
        </p:spPr>
      </p:pic>
      <p:sp>
        <p:nvSpPr>
          <p:cNvPr id="9" name="Rectangle 8">
            <a:extLst>
              <a:ext uri="{FF2B5EF4-FFF2-40B4-BE49-F238E27FC236}">
                <a16:creationId xmlns:a16="http://schemas.microsoft.com/office/drawing/2014/main" id="{DC0A6D1F-11C9-184F-BDF3-BA50E85BAE13}"/>
              </a:ext>
            </a:extLst>
          </p:cNvPr>
          <p:cNvSpPr/>
          <p:nvPr/>
        </p:nvSpPr>
        <p:spPr>
          <a:xfrm>
            <a:off x="261258" y="1046355"/>
            <a:ext cx="5834742" cy="292729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Aft>
                <a:spcPts val="1800"/>
              </a:spcAft>
            </a:pPr>
            <a:r>
              <a:rPr lang="en-US" sz="2400" dirty="0">
                <a:solidFill>
                  <a:srgbClr val="861F41"/>
                </a:solidFill>
                <a:latin typeface="Acherus Grotesque" panose="02000505000000020004" pitchFamily="2" charset="77"/>
                <a:ea typeface="Comfortaa"/>
                <a:cs typeface="Comfortaa"/>
                <a:sym typeface="Comfortaa"/>
              </a:rPr>
              <a:t>Native Voices</a:t>
            </a:r>
          </a:p>
          <a:p>
            <a:pPr marL="114300" lvl="0">
              <a:lnSpc>
                <a:spcPct val="115000"/>
              </a:lnSpc>
              <a:buClr>
                <a:schemeClr val="tx1"/>
              </a:buClr>
              <a:buSzPts val="1800"/>
            </a:pPr>
            <a:r>
              <a:rPr lang="en-US" sz="1800" dirty="0">
                <a:solidFill>
                  <a:schemeClr val="tx1"/>
                </a:solidFill>
                <a:latin typeface="Acherus Grotesque" panose="02000505000000020004" pitchFamily="2" charset="77"/>
                <a:ea typeface="Comfortaa"/>
                <a:cs typeface="Comfortaa"/>
                <a:sym typeface="Comfortaa"/>
              </a:rPr>
              <a:t>ALA Public Programs Office Touring Exhibit</a:t>
            </a:r>
          </a:p>
          <a:p>
            <a:pPr marL="114300" lvl="0">
              <a:lnSpc>
                <a:spcPct val="115000"/>
              </a:lnSpc>
              <a:buClr>
                <a:schemeClr val="tx1"/>
              </a:buClr>
              <a:buSzPts val="1800"/>
            </a:pPr>
            <a:r>
              <a:rPr lang="en-US" sz="1800" dirty="0">
                <a:solidFill>
                  <a:schemeClr val="tx1"/>
                </a:solidFill>
                <a:latin typeface="Acherus Grotesque" panose="02000505000000020004" pitchFamily="2" charset="77"/>
                <a:sym typeface="Comfortaa"/>
              </a:rPr>
              <a:t>Partnered with Intercultural Engagement Center, American Indian Studies Program, and the </a:t>
            </a:r>
            <a:r>
              <a:rPr lang="en-US" sz="1800" dirty="0" err="1">
                <a:solidFill>
                  <a:schemeClr val="tx1"/>
                </a:solidFill>
                <a:latin typeface="Acherus Grotesque" panose="02000505000000020004" pitchFamily="2" charset="77"/>
                <a:sym typeface="Comfortaa"/>
              </a:rPr>
              <a:t>Carilion</a:t>
            </a:r>
            <a:r>
              <a:rPr lang="en-US" sz="1800" dirty="0">
                <a:solidFill>
                  <a:schemeClr val="tx1"/>
                </a:solidFill>
                <a:latin typeface="Acherus Grotesque" panose="02000505000000020004" pitchFamily="2" charset="77"/>
                <a:sym typeface="Comfortaa"/>
              </a:rPr>
              <a:t> School of Medicine among others</a:t>
            </a:r>
          </a:p>
          <a:p>
            <a:pPr marL="114300" lvl="0">
              <a:lnSpc>
                <a:spcPct val="115000"/>
              </a:lnSpc>
              <a:buClr>
                <a:schemeClr val="tx1"/>
              </a:buClr>
              <a:buSzPts val="1800"/>
            </a:pPr>
            <a:r>
              <a:rPr lang="en-US" sz="1800" dirty="0">
                <a:solidFill>
                  <a:schemeClr val="tx1"/>
                </a:solidFill>
                <a:latin typeface="Acherus Grotesque" panose="02000505000000020004" pitchFamily="2" charset="77"/>
                <a:sym typeface="Comfortaa"/>
              </a:rPr>
              <a:t>Worked with the Intercultural Engagement Center from the beginning to plan events useful to the community</a:t>
            </a:r>
            <a:endParaRPr lang="en-US" sz="1800" dirty="0">
              <a:latin typeface="Acherus Grotesque" panose="02000505000000020004" pitchFamily="2" charset="77"/>
            </a:endParaRPr>
          </a:p>
        </p:txBody>
      </p:sp>
      <p:cxnSp>
        <p:nvCxnSpPr>
          <p:cNvPr id="3" name="Straight Connector 2">
            <a:extLst>
              <a:ext uri="{FF2B5EF4-FFF2-40B4-BE49-F238E27FC236}">
                <a16:creationId xmlns:a16="http://schemas.microsoft.com/office/drawing/2014/main" id="{8A14E66B-C33D-814A-BBF2-07C34B9E20C5}"/>
              </a:ext>
            </a:extLst>
          </p:cNvPr>
          <p:cNvCxnSpPr>
            <a:cxnSpLocks/>
          </p:cNvCxnSpPr>
          <p:nvPr/>
        </p:nvCxnSpPr>
        <p:spPr>
          <a:xfrm flipH="1">
            <a:off x="0" y="1480493"/>
            <a:ext cx="6096000" cy="0"/>
          </a:xfrm>
          <a:prstGeom prst="line">
            <a:avLst/>
          </a:prstGeom>
          <a:ln w="9525">
            <a:solidFill>
              <a:srgbClr val="FF6600"/>
            </a:solidFill>
            <a:prstDash val="dash"/>
          </a:ln>
        </p:spPr>
        <p:style>
          <a:lnRef idx="1">
            <a:schemeClr val="accent1"/>
          </a:lnRef>
          <a:fillRef idx="0">
            <a:schemeClr val="accent1"/>
          </a:fillRef>
          <a:effectRef idx="0">
            <a:schemeClr val="accent1"/>
          </a:effectRef>
          <a:fontRef idx="minor">
            <a:schemeClr val="tx1"/>
          </a:fontRef>
        </p:style>
      </p:cxnSp>
      <p:sp>
        <p:nvSpPr>
          <p:cNvPr id="10" name="L-Shape 9">
            <a:extLst>
              <a:ext uri="{FF2B5EF4-FFF2-40B4-BE49-F238E27FC236}">
                <a16:creationId xmlns:a16="http://schemas.microsoft.com/office/drawing/2014/main" id="{092F72B7-0B58-8249-8C01-E0E017E8F099}"/>
              </a:ext>
            </a:extLst>
          </p:cNvPr>
          <p:cNvSpPr>
            <a:spLocks noChangeAspect="1"/>
          </p:cNvSpPr>
          <p:nvPr/>
        </p:nvSpPr>
        <p:spPr>
          <a:xfrm rot="5400000" flipV="1">
            <a:off x="5958840" y="909195"/>
            <a:ext cx="274320" cy="274320"/>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cxnSp>
        <p:nvCxnSpPr>
          <p:cNvPr id="12" name="Straight Connector 11">
            <a:extLst>
              <a:ext uri="{FF2B5EF4-FFF2-40B4-BE49-F238E27FC236}">
                <a16:creationId xmlns:a16="http://schemas.microsoft.com/office/drawing/2014/main" id="{C90F765C-64EE-9942-B809-B9EA2DF16C6D}"/>
              </a:ext>
            </a:extLst>
          </p:cNvPr>
          <p:cNvCxnSpPr>
            <a:cxnSpLocks/>
          </p:cNvCxnSpPr>
          <p:nvPr/>
        </p:nvCxnSpPr>
        <p:spPr>
          <a:xfrm flipH="1">
            <a:off x="1" y="4324597"/>
            <a:ext cx="6095999"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6BB186-D84C-7D46-9030-CE0AD2438B79}"/>
              </a:ext>
            </a:extLst>
          </p:cNvPr>
          <p:cNvCxnSpPr>
            <a:cxnSpLocks/>
          </p:cNvCxnSpPr>
          <p:nvPr/>
        </p:nvCxnSpPr>
        <p:spPr>
          <a:xfrm flipH="1">
            <a:off x="0" y="4441554"/>
            <a:ext cx="3756837"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DF76C23-5E36-9348-8802-246E122662C3}"/>
              </a:ext>
            </a:extLst>
          </p:cNvPr>
          <p:cNvSpPr>
            <a:spLocks noChangeAspect="1"/>
          </p:cNvSpPr>
          <p:nvPr/>
        </p:nvSpPr>
        <p:spPr>
          <a:xfrm>
            <a:off x="178887" y="1411913"/>
            <a:ext cx="137160" cy="137160"/>
          </a:xfrm>
          <a:prstGeom prst="rect">
            <a:avLst/>
          </a:prstGeom>
          <a:no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9" name="Picture 18">
            <a:extLst>
              <a:ext uri="{FF2B5EF4-FFF2-40B4-BE49-F238E27FC236}">
                <a16:creationId xmlns:a16="http://schemas.microsoft.com/office/drawing/2014/main" id="{7254248D-01F9-A445-A090-3452D7495331}"/>
              </a:ext>
            </a:extLst>
          </p:cNvPr>
          <p:cNvPicPr>
            <a:picLocks noChangeAspect="1"/>
          </p:cNvPicPr>
          <p:nvPr/>
        </p:nvPicPr>
        <p:blipFill>
          <a:blip r:embed="rId4"/>
          <a:stretch>
            <a:fillRect/>
          </a:stretch>
        </p:blipFill>
        <p:spPr>
          <a:xfrm>
            <a:off x="7780411" y="4653668"/>
            <a:ext cx="1156832" cy="363746"/>
          </a:xfrm>
          <a:prstGeom prst="rect">
            <a:avLst/>
          </a:prstGeom>
        </p:spPr>
      </p:pic>
      <p:sp>
        <p:nvSpPr>
          <p:cNvPr id="17" name="Rectangle 16">
            <a:extLst>
              <a:ext uri="{FF2B5EF4-FFF2-40B4-BE49-F238E27FC236}">
                <a16:creationId xmlns:a16="http://schemas.microsoft.com/office/drawing/2014/main" id="{7593F28F-DAF1-E24C-8EB5-0CADE9CD310A}"/>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379535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 name="Rectangle 7">
            <a:extLst>
              <a:ext uri="{FF2B5EF4-FFF2-40B4-BE49-F238E27FC236}">
                <a16:creationId xmlns:a16="http://schemas.microsoft.com/office/drawing/2014/main" id="{3843C435-75F3-574E-8690-F9650FE94D75}"/>
              </a:ext>
            </a:extLst>
          </p:cNvPr>
          <p:cNvSpPr>
            <a:spLocks noChangeAspect="1"/>
          </p:cNvSpPr>
          <p:nvPr/>
        </p:nvSpPr>
        <p:spPr>
          <a:xfrm>
            <a:off x="0" y="-184"/>
            <a:ext cx="5151242" cy="5151242"/>
          </a:xfrm>
          <a:prstGeom prst="rect">
            <a:avLst/>
          </a:prstGeom>
          <a:blipFill dpi="0" rotWithShape="1">
            <a:blip r:embed="rId3">
              <a:extLst>
                <a:ext uri="{28A0092B-C50C-407E-A947-70E740481C1C}">
                  <a14:useLocalDpi xmlns:a14="http://schemas.microsoft.com/office/drawing/2010/main" val="0"/>
                </a:ext>
              </a:extLst>
            </a:blip>
            <a:srcRect/>
            <a:stretch>
              <a:fillRect l="-1182" t="-37128" r="1182" b="-128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F4AEAA65-555F-5A43-8A51-F13A7120D8DA}"/>
              </a:ext>
            </a:extLst>
          </p:cNvPr>
          <p:cNvSpPr>
            <a:spLocks noChangeAspect="1"/>
          </p:cNvSpPr>
          <p:nvPr/>
        </p:nvSpPr>
        <p:spPr>
          <a:xfrm>
            <a:off x="0" y="98057"/>
            <a:ext cx="5078505" cy="5078505"/>
          </a:xfrm>
          <a:prstGeom prst="rtTriangle">
            <a:avLst/>
          </a:prstGeom>
          <a:blipFill dpi="0" rotWithShape="1">
            <a:blip r:embed="rId4">
              <a:extLst>
                <a:ext uri="{28A0092B-C50C-407E-A947-70E740481C1C}">
                  <a14:useLocalDpi xmlns:a14="http://schemas.microsoft.com/office/drawing/2010/main" val="0"/>
                </a:ext>
              </a:extLst>
            </a:blip>
            <a:srcRect/>
            <a:stretch>
              <a:fillRect l="-27019" t="-358" r="-50159" b="35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4F0D031-E0E1-A740-AE3F-4FB5943704D2}"/>
              </a:ext>
            </a:extLst>
          </p:cNvPr>
          <p:cNvSpPr/>
          <p:nvPr/>
        </p:nvSpPr>
        <p:spPr>
          <a:xfrm>
            <a:off x="3363402" y="929455"/>
            <a:ext cx="5497569" cy="2903789"/>
          </a:xfrm>
          <a:prstGeom prst="rect">
            <a:avLst/>
          </a:prstGeom>
          <a:solidFill>
            <a:schemeClr val="bg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861F41"/>
                </a:solidFill>
                <a:latin typeface="Acherus Grotesque" panose="02000505000000020004" pitchFamily="2" charset="77"/>
              </a:rPr>
              <a:t>Black Cultural Center</a:t>
            </a:r>
          </a:p>
          <a:p>
            <a:endParaRPr lang="en-US" dirty="0">
              <a:solidFill>
                <a:srgbClr val="861F41"/>
              </a:solidFill>
              <a:latin typeface="Acherus Grotesque" panose="02000505000000020004" pitchFamily="2" charset="77"/>
            </a:endParaRPr>
          </a:p>
          <a:p>
            <a:pPr>
              <a:spcAft>
                <a:spcPts val="600"/>
              </a:spcAft>
            </a:pPr>
            <a:r>
              <a:rPr lang="en-US" sz="1800" dirty="0">
                <a:solidFill>
                  <a:schemeClr val="tx1"/>
                </a:solidFill>
                <a:latin typeface="Acherus Grotesque" panose="02000505000000020004" pitchFamily="2" charset="77"/>
              </a:rPr>
              <a:t>Martin Luther King, Jr. Day Exhibit</a:t>
            </a:r>
          </a:p>
          <a:p>
            <a:pPr marL="342900" indent="-342900">
              <a:buClr>
                <a:srgbClr val="FF6600"/>
              </a:buClr>
              <a:buFont typeface="Wingdings" pitchFamily="2" charset="2"/>
              <a:buChar char="§"/>
            </a:pPr>
            <a:r>
              <a:rPr lang="en-US" sz="1600" dirty="0">
                <a:solidFill>
                  <a:schemeClr val="tx1"/>
                </a:solidFill>
                <a:latin typeface="Acherus Grotesque" panose="02000505000000020004" pitchFamily="2" charset="77"/>
              </a:rPr>
              <a:t>Selected a document to highlight</a:t>
            </a:r>
          </a:p>
          <a:p>
            <a:pPr marL="342900" indent="-342900">
              <a:spcAft>
                <a:spcPts val="600"/>
              </a:spcAft>
              <a:buClr>
                <a:srgbClr val="FF6600"/>
              </a:buClr>
              <a:buFont typeface="Wingdings" pitchFamily="2" charset="2"/>
              <a:buChar char="§"/>
            </a:pPr>
            <a:r>
              <a:rPr lang="en-US" sz="1600" dirty="0">
                <a:solidFill>
                  <a:schemeClr val="tx1"/>
                </a:solidFill>
                <a:latin typeface="Acherus Grotesque" panose="02000505000000020004" pitchFamily="2" charset="77"/>
              </a:rPr>
              <a:t>Helped design and print posters</a:t>
            </a:r>
          </a:p>
          <a:p>
            <a:pPr>
              <a:spcAft>
                <a:spcPts val="600"/>
              </a:spcAft>
            </a:pPr>
            <a:r>
              <a:rPr lang="en-US" sz="1800" dirty="0">
                <a:solidFill>
                  <a:schemeClr val="tx1"/>
                </a:solidFill>
                <a:latin typeface="Acherus Grotesque" panose="02000505000000020004" pitchFamily="2" charset="77"/>
              </a:rPr>
              <a:t>Invited Author: </a:t>
            </a:r>
            <a:r>
              <a:rPr lang="en-US" sz="1800" dirty="0" err="1">
                <a:solidFill>
                  <a:schemeClr val="tx1"/>
                </a:solidFill>
                <a:latin typeface="Acherus Grotesque" panose="02000505000000020004" pitchFamily="2" charset="77"/>
              </a:rPr>
              <a:t>Nnedi</a:t>
            </a:r>
            <a:r>
              <a:rPr lang="en-US" sz="1800" dirty="0">
                <a:solidFill>
                  <a:schemeClr val="tx1"/>
                </a:solidFill>
                <a:latin typeface="Acherus Grotesque" panose="02000505000000020004" pitchFamily="2" charset="77"/>
              </a:rPr>
              <a:t> </a:t>
            </a:r>
            <a:r>
              <a:rPr lang="en-US" sz="1800" dirty="0" err="1">
                <a:solidFill>
                  <a:schemeClr val="tx1"/>
                </a:solidFill>
                <a:latin typeface="Acherus Grotesque" panose="02000505000000020004" pitchFamily="2" charset="77"/>
              </a:rPr>
              <a:t>Okorafor</a:t>
            </a:r>
            <a:endParaRPr lang="en-US" sz="1800" dirty="0">
              <a:solidFill>
                <a:schemeClr val="tx1"/>
              </a:solidFill>
              <a:latin typeface="Acherus Grotesque" panose="02000505000000020004" pitchFamily="2" charset="77"/>
            </a:endParaRPr>
          </a:p>
          <a:p>
            <a:pPr marL="285750" indent="-285750">
              <a:buClr>
                <a:srgbClr val="FF6600"/>
              </a:buClr>
              <a:buFont typeface="Wingdings" pitchFamily="2" charset="2"/>
              <a:buChar char="§"/>
            </a:pPr>
            <a:r>
              <a:rPr lang="en-US" sz="1600" dirty="0">
                <a:solidFill>
                  <a:schemeClr val="tx1"/>
                </a:solidFill>
                <a:latin typeface="Acherus Grotesque" panose="02000505000000020004" pitchFamily="2" charset="77"/>
              </a:rPr>
              <a:t>Worked with numerous departments to bring author</a:t>
            </a:r>
          </a:p>
          <a:p>
            <a:pPr marL="285750" indent="-285750">
              <a:buClr>
                <a:srgbClr val="FF6600"/>
              </a:buClr>
              <a:buFont typeface="Wingdings" pitchFamily="2" charset="2"/>
              <a:buChar char="§"/>
            </a:pPr>
            <a:r>
              <a:rPr lang="en-US" sz="1600" dirty="0">
                <a:solidFill>
                  <a:schemeClr val="tx1"/>
                </a:solidFill>
                <a:latin typeface="Acherus Grotesque" panose="02000505000000020004" pitchFamily="2" charset="77"/>
              </a:rPr>
              <a:t>Project headed by Special Collections faculty even though not directly related to our holdings</a:t>
            </a:r>
          </a:p>
        </p:txBody>
      </p:sp>
      <p:cxnSp>
        <p:nvCxnSpPr>
          <p:cNvPr id="6" name="Straight Connector 5">
            <a:extLst>
              <a:ext uri="{FF2B5EF4-FFF2-40B4-BE49-F238E27FC236}">
                <a16:creationId xmlns:a16="http://schemas.microsoft.com/office/drawing/2014/main" id="{028F50BC-8F90-D045-97D3-0D296F6ED5DF}"/>
              </a:ext>
            </a:extLst>
          </p:cNvPr>
          <p:cNvCxnSpPr>
            <a:cxnSpLocks/>
          </p:cNvCxnSpPr>
          <p:nvPr/>
        </p:nvCxnSpPr>
        <p:spPr>
          <a:xfrm flipH="1">
            <a:off x="3363403" y="1337313"/>
            <a:ext cx="5780597" cy="0"/>
          </a:xfrm>
          <a:prstGeom prst="line">
            <a:avLst/>
          </a:prstGeom>
          <a:ln w="9525">
            <a:solidFill>
              <a:srgbClr val="FF66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A6000C8-4447-124B-ACB6-F817BE2382F0}"/>
              </a:ext>
            </a:extLst>
          </p:cNvPr>
          <p:cNvCxnSpPr>
            <a:cxnSpLocks/>
          </p:cNvCxnSpPr>
          <p:nvPr/>
        </p:nvCxnSpPr>
        <p:spPr>
          <a:xfrm flipH="1">
            <a:off x="3363402" y="4187195"/>
            <a:ext cx="5780598"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8EB04925-5240-9C4A-BA5F-5A39A8E17BA8}"/>
              </a:ext>
            </a:extLst>
          </p:cNvPr>
          <p:cNvCxnSpPr>
            <a:cxnSpLocks/>
          </p:cNvCxnSpPr>
          <p:nvPr/>
        </p:nvCxnSpPr>
        <p:spPr>
          <a:xfrm flipH="1">
            <a:off x="5004392" y="4339595"/>
            <a:ext cx="4139608"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6" name="L-Shape 15">
            <a:extLst>
              <a:ext uri="{FF2B5EF4-FFF2-40B4-BE49-F238E27FC236}">
                <a16:creationId xmlns:a16="http://schemas.microsoft.com/office/drawing/2014/main" id="{1F2043F4-97CD-FC4D-B971-9A365049B8EC}"/>
              </a:ext>
            </a:extLst>
          </p:cNvPr>
          <p:cNvSpPr>
            <a:spLocks noChangeAspect="1"/>
          </p:cNvSpPr>
          <p:nvPr/>
        </p:nvSpPr>
        <p:spPr>
          <a:xfrm rot="5400000">
            <a:off x="3226242" y="777056"/>
            <a:ext cx="274320" cy="274320"/>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13" name="Rectangle 12">
            <a:extLst>
              <a:ext uri="{FF2B5EF4-FFF2-40B4-BE49-F238E27FC236}">
                <a16:creationId xmlns:a16="http://schemas.microsoft.com/office/drawing/2014/main" id="{99598D84-9CDF-8840-819F-8AA589B00DBC}"/>
              </a:ext>
            </a:extLst>
          </p:cNvPr>
          <p:cNvSpPr>
            <a:spLocks noChangeAspect="1"/>
          </p:cNvSpPr>
          <p:nvPr/>
        </p:nvSpPr>
        <p:spPr>
          <a:xfrm>
            <a:off x="8776788" y="1265744"/>
            <a:ext cx="137160" cy="137160"/>
          </a:xfrm>
          <a:prstGeom prst="rect">
            <a:avLst/>
          </a:prstGeom>
          <a:no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1" name="Picture 10">
            <a:extLst>
              <a:ext uri="{FF2B5EF4-FFF2-40B4-BE49-F238E27FC236}">
                <a16:creationId xmlns:a16="http://schemas.microsoft.com/office/drawing/2014/main" id="{D7D111F4-6136-764F-8661-67AC8DADCC5F}"/>
              </a:ext>
            </a:extLst>
          </p:cNvPr>
          <p:cNvPicPr>
            <a:picLocks noChangeAspect="1"/>
          </p:cNvPicPr>
          <p:nvPr/>
        </p:nvPicPr>
        <p:blipFill>
          <a:blip r:embed="rId5"/>
          <a:stretch>
            <a:fillRect/>
          </a:stretch>
        </p:blipFill>
        <p:spPr>
          <a:xfrm>
            <a:off x="7780411" y="4653668"/>
            <a:ext cx="1156832" cy="363746"/>
          </a:xfrm>
          <a:prstGeom prst="rect">
            <a:avLst/>
          </a:prstGeom>
        </p:spPr>
      </p:pic>
      <p:sp>
        <p:nvSpPr>
          <p:cNvPr id="14" name="Rectangle 13">
            <a:extLst>
              <a:ext uri="{FF2B5EF4-FFF2-40B4-BE49-F238E27FC236}">
                <a16:creationId xmlns:a16="http://schemas.microsoft.com/office/drawing/2014/main" id="{E83E992C-02FE-1A42-AE6E-2FEF84FE6F87}"/>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20991261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11" name="Right Triangle 7">
            <a:extLst>
              <a:ext uri="{FF2B5EF4-FFF2-40B4-BE49-F238E27FC236}">
                <a16:creationId xmlns:a16="http://schemas.microsoft.com/office/drawing/2014/main" id="{D0F8F25C-2F42-5543-AC55-16CF05BE778C}"/>
              </a:ext>
            </a:extLst>
          </p:cNvPr>
          <p:cNvSpPr>
            <a:spLocks noChangeAspect="1"/>
          </p:cNvSpPr>
          <p:nvPr/>
        </p:nvSpPr>
        <p:spPr>
          <a:xfrm>
            <a:off x="3990109" y="0"/>
            <a:ext cx="5153891" cy="5152559"/>
          </a:xfrm>
          <a:custGeom>
            <a:avLst/>
            <a:gdLst>
              <a:gd name="connsiteX0" fmla="*/ 0 w 914400"/>
              <a:gd name="connsiteY0" fmla="*/ 914400 h 914400"/>
              <a:gd name="connsiteX1" fmla="*/ 0 w 914400"/>
              <a:gd name="connsiteY1" fmla="*/ 0 h 914400"/>
              <a:gd name="connsiteX2" fmla="*/ 914400 w 914400"/>
              <a:gd name="connsiteY2" fmla="*/ 914400 h 914400"/>
              <a:gd name="connsiteX3" fmla="*/ 0 w 914400"/>
              <a:gd name="connsiteY3" fmla="*/ 914400 h 914400"/>
              <a:gd name="connsiteX0" fmla="*/ 903642 w 914400"/>
              <a:gd name="connsiteY0" fmla="*/ 0 h 914400"/>
              <a:gd name="connsiteX1" fmla="*/ 0 w 914400"/>
              <a:gd name="connsiteY1" fmla="*/ 0 h 914400"/>
              <a:gd name="connsiteX2" fmla="*/ 914400 w 914400"/>
              <a:gd name="connsiteY2" fmla="*/ 914400 h 914400"/>
              <a:gd name="connsiteX3" fmla="*/ 903642 w 914400"/>
              <a:gd name="connsiteY3" fmla="*/ 0 h 914400"/>
              <a:gd name="connsiteX0" fmla="*/ 917341 w 917341"/>
              <a:gd name="connsiteY0" fmla="*/ 0 h 914400"/>
              <a:gd name="connsiteX1" fmla="*/ 0 w 917341"/>
              <a:gd name="connsiteY1" fmla="*/ 0 h 914400"/>
              <a:gd name="connsiteX2" fmla="*/ 914400 w 917341"/>
              <a:gd name="connsiteY2" fmla="*/ 914400 h 914400"/>
              <a:gd name="connsiteX3" fmla="*/ 917341 w 917341"/>
              <a:gd name="connsiteY3" fmla="*/ 0 h 914400"/>
              <a:gd name="connsiteX0" fmla="*/ 913916 w 914636"/>
              <a:gd name="connsiteY0" fmla="*/ 0 h 914400"/>
              <a:gd name="connsiteX1" fmla="*/ 0 w 914636"/>
              <a:gd name="connsiteY1" fmla="*/ 0 h 914400"/>
              <a:gd name="connsiteX2" fmla="*/ 914400 w 914636"/>
              <a:gd name="connsiteY2" fmla="*/ 914400 h 914400"/>
              <a:gd name="connsiteX3" fmla="*/ 913916 w 914636"/>
              <a:gd name="connsiteY3" fmla="*/ 0 h 914400"/>
              <a:gd name="connsiteX0" fmla="*/ 913916 w 914636"/>
              <a:gd name="connsiteY0" fmla="*/ 3425 h 914400"/>
              <a:gd name="connsiteX1" fmla="*/ 0 w 914636"/>
              <a:gd name="connsiteY1" fmla="*/ 0 h 914400"/>
              <a:gd name="connsiteX2" fmla="*/ 914400 w 914636"/>
              <a:gd name="connsiteY2" fmla="*/ 914400 h 914400"/>
              <a:gd name="connsiteX3" fmla="*/ 913916 w 914636"/>
              <a:gd name="connsiteY3" fmla="*/ 3425 h 914400"/>
              <a:gd name="connsiteX0" fmla="*/ 913916 w 914636"/>
              <a:gd name="connsiteY0" fmla="*/ 0 h 914400"/>
              <a:gd name="connsiteX1" fmla="*/ 0 w 914636"/>
              <a:gd name="connsiteY1" fmla="*/ 0 h 914400"/>
              <a:gd name="connsiteX2" fmla="*/ 914400 w 914636"/>
              <a:gd name="connsiteY2" fmla="*/ 914400 h 914400"/>
              <a:gd name="connsiteX3" fmla="*/ 913916 w 914636"/>
              <a:gd name="connsiteY3" fmla="*/ 0 h 914400"/>
            </a:gdLst>
            <a:ahLst/>
            <a:cxnLst>
              <a:cxn ang="0">
                <a:pos x="connsiteX0" y="connsiteY0"/>
              </a:cxn>
              <a:cxn ang="0">
                <a:pos x="connsiteX1" y="connsiteY1"/>
              </a:cxn>
              <a:cxn ang="0">
                <a:pos x="connsiteX2" y="connsiteY2"/>
              </a:cxn>
              <a:cxn ang="0">
                <a:pos x="connsiteX3" y="connsiteY3"/>
              </a:cxn>
            </a:cxnLst>
            <a:rect l="l" t="t" r="r" b="b"/>
            <a:pathLst>
              <a:path w="914636" h="914400">
                <a:moveTo>
                  <a:pt x="913916" y="0"/>
                </a:moveTo>
                <a:lnTo>
                  <a:pt x="0" y="0"/>
                </a:lnTo>
                <a:lnTo>
                  <a:pt x="914400" y="914400"/>
                </a:lnTo>
                <a:cubicBezTo>
                  <a:pt x="915380" y="609600"/>
                  <a:pt x="912936" y="304800"/>
                  <a:pt x="913916" y="0"/>
                </a:cubicBezTo>
                <a:close/>
              </a:path>
            </a:pathLst>
          </a:custGeom>
          <a:blipFill dpi="0" rotWithShape="1">
            <a:blip r:embed="rId3">
              <a:extLst>
                <a:ext uri="{28A0092B-C50C-407E-A947-70E740481C1C}">
                  <a14:useLocalDpi xmlns:a14="http://schemas.microsoft.com/office/drawing/2010/main" val="0"/>
                </a:ext>
              </a:extLst>
            </a:blip>
            <a:srcRect/>
            <a:stretch>
              <a:fillRect l="-30245" t="-17012" r="-45361" b="-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Triangle 14">
            <a:extLst>
              <a:ext uri="{FF2B5EF4-FFF2-40B4-BE49-F238E27FC236}">
                <a16:creationId xmlns:a16="http://schemas.microsoft.com/office/drawing/2014/main" id="{2FAA8024-24DC-7E4F-ABBF-4C7C74224966}"/>
              </a:ext>
            </a:extLst>
          </p:cNvPr>
          <p:cNvSpPr>
            <a:spLocks noChangeAspect="1"/>
          </p:cNvSpPr>
          <p:nvPr/>
        </p:nvSpPr>
        <p:spPr>
          <a:xfrm>
            <a:off x="3986911" y="0"/>
            <a:ext cx="5157089" cy="5157089"/>
          </a:xfrm>
          <a:prstGeom prst="rtTriangle">
            <a:avLst/>
          </a:prstGeom>
          <a:blipFill dpi="0" rotWithShape="1">
            <a:blip r:embed="rId4">
              <a:extLst>
                <a:ext uri="{28A0092B-C50C-407E-A947-70E740481C1C}">
                  <a14:useLocalDpi xmlns:a14="http://schemas.microsoft.com/office/drawing/2010/main" val="0"/>
                </a:ext>
              </a:extLst>
            </a:blip>
            <a:srcRect/>
            <a:stretch>
              <a:fillRect l="-111599" r="-1" b="-5804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C0A6D1F-11C9-184F-BDF3-BA50E85BAE13}"/>
              </a:ext>
            </a:extLst>
          </p:cNvPr>
          <p:cNvSpPr/>
          <p:nvPr/>
        </p:nvSpPr>
        <p:spPr>
          <a:xfrm>
            <a:off x="261258" y="1054384"/>
            <a:ext cx="5834742" cy="2986819"/>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Aft>
                <a:spcPts val="1800"/>
              </a:spcAft>
            </a:pPr>
            <a:r>
              <a:rPr lang="en-US" sz="2400" dirty="0">
                <a:solidFill>
                  <a:srgbClr val="861F41"/>
                </a:solidFill>
                <a:latin typeface="Acherus Grotesque" panose="02000505000000020004" pitchFamily="2" charset="77"/>
                <a:ea typeface="Comfortaa"/>
                <a:cs typeface="Comfortaa"/>
                <a:sym typeface="Comfortaa"/>
              </a:rPr>
              <a:t>LGBTQ+ Resource Center</a:t>
            </a:r>
          </a:p>
          <a:p>
            <a:pPr marL="114300" lvl="0">
              <a:lnSpc>
                <a:spcPct val="115000"/>
              </a:lnSpc>
              <a:spcAft>
                <a:spcPts val="600"/>
              </a:spcAft>
              <a:buClr>
                <a:schemeClr val="tx1"/>
              </a:buClr>
              <a:buSzPts val="1800"/>
            </a:pPr>
            <a:r>
              <a:rPr lang="en-US" sz="1800" dirty="0">
                <a:solidFill>
                  <a:schemeClr val="tx1"/>
                </a:solidFill>
                <a:latin typeface="Acherus Grotesque" panose="02000505000000020004" pitchFamily="2" charset="77"/>
                <a:ea typeface="Comfortaa"/>
                <a:cs typeface="Comfortaa"/>
                <a:sym typeface="Comfortaa"/>
              </a:rPr>
              <a:t>LGBTQ+ history exhibits</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sym typeface="Comfortaa"/>
              </a:rPr>
              <a:t>Sharing Our Voices - oral history project exhibit</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rPr>
              <a:t>LGBTQ+ History at Virginia Tech</a:t>
            </a:r>
          </a:p>
          <a:p>
            <a:pPr marL="400050" lvl="0" indent="-285750">
              <a:lnSpc>
                <a:spcPct val="115000"/>
              </a:lnSpc>
              <a:spcAft>
                <a:spcPts val="600"/>
              </a:spcAft>
              <a:buClr>
                <a:srgbClr val="FF6600"/>
              </a:buClr>
              <a:buSzPts val="1800"/>
              <a:buFont typeface="Wingdings" pitchFamily="2" charset="2"/>
              <a:buChar char="§"/>
            </a:pPr>
            <a:r>
              <a:rPr lang="en-US" sz="1600" dirty="0">
                <a:solidFill>
                  <a:schemeClr val="tx1"/>
                </a:solidFill>
                <a:latin typeface="Acherus Grotesque" panose="02000505000000020004" pitchFamily="2" charset="77"/>
              </a:rPr>
              <a:t>LGBTQ+ Student Groups at Virginia Tech</a:t>
            </a:r>
            <a:endParaRPr lang="en-US" sz="1800" dirty="0">
              <a:solidFill>
                <a:schemeClr val="tx1"/>
              </a:solidFill>
              <a:latin typeface="Acherus Grotesque" panose="02000505000000020004" pitchFamily="2" charset="77"/>
            </a:endParaRPr>
          </a:p>
          <a:p>
            <a:pPr marL="114300" lvl="0">
              <a:lnSpc>
                <a:spcPct val="115000"/>
              </a:lnSpc>
              <a:spcAft>
                <a:spcPts val="600"/>
              </a:spcAft>
              <a:buClr>
                <a:schemeClr val="tx1"/>
              </a:buClr>
              <a:buSzPts val="1800"/>
            </a:pPr>
            <a:r>
              <a:rPr lang="en-US" sz="1800" dirty="0">
                <a:solidFill>
                  <a:schemeClr val="tx1"/>
                </a:solidFill>
                <a:latin typeface="Acherus Grotesque" panose="02000505000000020004" pitchFamily="2" charset="77"/>
              </a:rPr>
              <a:t>Bringing in outside content</a:t>
            </a:r>
          </a:p>
          <a:p>
            <a:pPr marL="400050" lvl="0" indent="-285750">
              <a:lnSpc>
                <a:spcPct val="115000"/>
              </a:lnSpc>
              <a:buClr>
                <a:srgbClr val="FF6600"/>
              </a:buClr>
              <a:buSzPts val="1800"/>
              <a:buFont typeface="Wingdings" pitchFamily="2" charset="2"/>
              <a:buChar char="§"/>
            </a:pPr>
            <a:r>
              <a:rPr lang="en-US" sz="1600" dirty="0">
                <a:solidFill>
                  <a:schemeClr val="tx1"/>
                </a:solidFill>
                <a:latin typeface="Acherus Grotesque" panose="02000505000000020004" pitchFamily="2" charset="77"/>
              </a:rPr>
              <a:t>ONE Archives Foundation exhibit</a:t>
            </a:r>
          </a:p>
          <a:p>
            <a:pPr marL="400050" lvl="0" indent="-285750">
              <a:lnSpc>
                <a:spcPct val="115000"/>
              </a:lnSpc>
              <a:spcAft>
                <a:spcPts val="600"/>
              </a:spcAft>
              <a:buClr>
                <a:srgbClr val="FF6600"/>
              </a:buClr>
              <a:buSzPts val="1800"/>
              <a:buFont typeface="Wingdings" pitchFamily="2" charset="2"/>
              <a:buChar char="§"/>
            </a:pPr>
            <a:r>
              <a:rPr lang="en-US" sz="1600" dirty="0">
                <a:solidFill>
                  <a:schemeClr val="tx1"/>
                </a:solidFill>
                <a:latin typeface="Acherus Grotesque" panose="02000505000000020004" pitchFamily="2" charset="77"/>
              </a:rPr>
              <a:t>Taking advantage of Library changes</a:t>
            </a:r>
            <a:endParaRPr lang="en-US" sz="1800" dirty="0">
              <a:solidFill>
                <a:schemeClr val="tx1"/>
              </a:solidFill>
              <a:latin typeface="Acherus Grotesque" panose="02000505000000020004" pitchFamily="2" charset="77"/>
            </a:endParaRPr>
          </a:p>
        </p:txBody>
      </p:sp>
      <p:cxnSp>
        <p:nvCxnSpPr>
          <p:cNvPr id="3" name="Straight Connector 2">
            <a:extLst>
              <a:ext uri="{FF2B5EF4-FFF2-40B4-BE49-F238E27FC236}">
                <a16:creationId xmlns:a16="http://schemas.microsoft.com/office/drawing/2014/main" id="{8A14E66B-C33D-814A-BBF2-07C34B9E20C5}"/>
              </a:ext>
            </a:extLst>
          </p:cNvPr>
          <p:cNvCxnSpPr>
            <a:cxnSpLocks/>
          </p:cNvCxnSpPr>
          <p:nvPr/>
        </p:nvCxnSpPr>
        <p:spPr>
          <a:xfrm flipH="1">
            <a:off x="0" y="1480493"/>
            <a:ext cx="6096000" cy="0"/>
          </a:xfrm>
          <a:prstGeom prst="line">
            <a:avLst/>
          </a:prstGeom>
          <a:ln w="9525">
            <a:solidFill>
              <a:srgbClr val="FF6600"/>
            </a:solidFill>
            <a:prstDash val="dash"/>
          </a:ln>
        </p:spPr>
        <p:style>
          <a:lnRef idx="1">
            <a:schemeClr val="accent1"/>
          </a:lnRef>
          <a:fillRef idx="0">
            <a:schemeClr val="accent1"/>
          </a:fillRef>
          <a:effectRef idx="0">
            <a:schemeClr val="accent1"/>
          </a:effectRef>
          <a:fontRef idx="minor">
            <a:schemeClr val="tx1"/>
          </a:fontRef>
        </p:style>
      </p:cxnSp>
      <p:sp>
        <p:nvSpPr>
          <p:cNvPr id="10" name="L-Shape 9">
            <a:extLst>
              <a:ext uri="{FF2B5EF4-FFF2-40B4-BE49-F238E27FC236}">
                <a16:creationId xmlns:a16="http://schemas.microsoft.com/office/drawing/2014/main" id="{092F72B7-0B58-8249-8C01-E0E017E8F099}"/>
              </a:ext>
            </a:extLst>
          </p:cNvPr>
          <p:cNvSpPr>
            <a:spLocks noChangeAspect="1"/>
          </p:cNvSpPr>
          <p:nvPr/>
        </p:nvSpPr>
        <p:spPr>
          <a:xfrm rot="5400000" flipV="1">
            <a:off x="5958840" y="909195"/>
            <a:ext cx="274320" cy="274320"/>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cxnSp>
        <p:nvCxnSpPr>
          <p:cNvPr id="12" name="Straight Connector 11">
            <a:extLst>
              <a:ext uri="{FF2B5EF4-FFF2-40B4-BE49-F238E27FC236}">
                <a16:creationId xmlns:a16="http://schemas.microsoft.com/office/drawing/2014/main" id="{C90F765C-64EE-9942-B809-B9EA2DF16C6D}"/>
              </a:ext>
            </a:extLst>
          </p:cNvPr>
          <p:cNvCxnSpPr>
            <a:cxnSpLocks/>
          </p:cNvCxnSpPr>
          <p:nvPr/>
        </p:nvCxnSpPr>
        <p:spPr>
          <a:xfrm flipH="1">
            <a:off x="1" y="4271698"/>
            <a:ext cx="6095999" cy="0"/>
          </a:xfrm>
          <a:prstGeom prst="line">
            <a:avLst/>
          </a:prstGeom>
          <a:ln w="12700">
            <a:solidFill>
              <a:srgbClr val="50859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96BB186-D84C-7D46-9030-CE0AD2438B79}"/>
              </a:ext>
            </a:extLst>
          </p:cNvPr>
          <p:cNvCxnSpPr>
            <a:cxnSpLocks/>
          </p:cNvCxnSpPr>
          <p:nvPr/>
        </p:nvCxnSpPr>
        <p:spPr>
          <a:xfrm flipH="1">
            <a:off x="0" y="4418883"/>
            <a:ext cx="3756837" cy="0"/>
          </a:xfrm>
          <a:prstGeom prst="line">
            <a:avLst/>
          </a:prstGeom>
          <a:ln w="12700">
            <a:solidFill>
              <a:srgbClr val="508590"/>
            </a:solidFill>
            <a:prstDash val="soli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9DF76C23-5E36-9348-8802-246E122662C3}"/>
              </a:ext>
            </a:extLst>
          </p:cNvPr>
          <p:cNvSpPr>
            <a:spLocks noChangeAspect="1"/>
          </p:cNvSpPr>
          <p:nvPr/>
        </p:nvSpPr>
        <p:spPr>
          <a:xfrm>
            <a:off x="178887" y="1411913"/>
            <a:ext cx="137160" cy="137160"/>
          </a:xfrm>
          <a:prstGeom prst="rect">
            <a:avLst/>
          </a:prstGeom>
          <a:no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6" name="Picture 15">
            <a:extLst>
              <a:ext uri="{FF2B5EF4-FFF2-40B4-BE49-F238E27FC236}">
                <a16:creationId xmlns:a16="http://schemas.microsoft.com/office/drawing/2014/main" id="{862B8F30-FC7B-EC43-B390-AACBA9BC4335}"/>
              </a:ext>
            </a:extLst>
          </p:cNvPr>
          <p:cNvPicPr>
            <a:picLocks noChangeAspect="1"/>
          </p:cNvPicPr>
          <p:nvPr/>
        </p:nvPicPr>
        <p:blipFill>
          <a:blip r:embed="rId5"/>
          <a:stretch>
            <a:fillRect/>
          </a:stretch>
        </p:blipFill>
        <p:spPr>
          <a:xfrm>
            <a:off x="7780411" y="4653668"/>
            <a:ext cx="1156832" cy="363746"/>
          </a:xfrm>
          <a:prstGeom prst="rect">
            <a:avLst/>
          </a:prstGeom>
        </p:spPr>
      </p:pic>
      <p:sp>
        <p:nvSpPr>
          <p:cNvPr id="17" name="Rectangle 16">
            <a:extLst>
              <a:ext uri="{FF2B5EF4-FFF2-40B4-BE49-F238E27FC236}">
                <a16:creationId xmlns:a16="http://schemas.microsoft.com/office/drawing/2014/main" id="{8DCFA9B9-A926-F24D-92A5-5F4FA9CB602B}"/>
              </a:ext>
            </a:extLst>
          </p:cNvPr>
          <p:cNvSpPr/>
          <p:nvPr/>
        </p:nvSpPr>
        <p:spPr>
          <a:xfrm>
            <a:off x="120134" y="4848447"/>
            <a:ext cx="3420508" cy="1753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ANTHONY WRIGHT DE HERNANDEZ · @</a:t>
            </a:r>
            <a:r>
              <a:rPr lang="en-US" sz="1000" dirty="0" err="1">
                <a:solidFill>
                  <a:srgbClr val="508590"/>
                </a:solidFill>
                <a:latin typeface="Gineso Cond" panose="02000506040000020004" pitchFamily="2" charset="77"/>
              </a:rPr>
              <a:t>RoganWright</a:t>
            </a:r>
            <a:r>
              <a:rPr lang="en-US" sz="1000" dirty="0">
                <a:solidFill>
                  <a:srgbClr val="508590"/>
                </a:solidFill>
                <a:latin typeface="Gineso Cond" panose="02000506040000020004" pitchFamily="2" charset="77"/>
              </a:rPr>
              <a:t> · #MAC2018 · #s503</a:t>
            </a:r>
          </a:p>
        </p:txBody>
      </p:sp>
    </p:spTree>
    <p:extLst>
      <p:ext uri="{BB962C8B-B14F-4D97-AF65-F5344CB8AC3E}">
        <p14:creationId xmlns:p14="http://schemas.microsoft.com/office/powerpoint/2010/main" val="2798808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12" name="Oval 11">
            <a:extLst>
              <a:ext uri="{FF2B5EF4-FFF2-40B4-BE49-F238E27FC236}">
                <a16:creationId xmlns:a16="http://schemas.microsoft.com/office/drawing/2014/main" id="{E62BBE03-CB24-5744-AEB5-E92024398868}"/>
              </a:ext>
            </a:extLst>
          </p:cNvPr>
          <p:cNvSpPr>
            <a:spLocks noChangeAspect="1"/>
          </p:cNvSpPr>
          <p:nvPr/>
        </p:nvSpPr>
        <p:spPr>
          <a:xfrm>
            <a:off x="-729838" y="2309270"/>
            <a:ext cx="3338359" cy="3338359"/>
          </a:xfrm>
          <a:prstGeom prst="ellipse">
            <a:avLst/>
          </a:prstGeom>
          <a:noFill/>
          <a:ln w="38100">
            <a:solidFill>
              <a:srgbClr val="5085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CD5C4"/>
              </a:solidFill>
              <a:latin typeface="Acherus Grotesque (null)" panose="02000505000000020004" pitchFamily="2" charset="77"/>
            </a:endParaRPr>
          </a:p>
        </p:txBody>
      </p:sp>
      <p:sp>
        <p:nvSpPr>
          <p:cNvPr id="3" name="Oval 2">
            <a:extLst>
              <a:ext uri="{FF2B5EF4-FFF2-40B4-BE49-F238E27FC236}">
                <a16:creationId xmlns:a16="http://schemas.microsoft.com/office/drawing/2014/main" id="{ACC2F928-9AD9-B34E-9A08-15B8D1C9C4C9}"/>
              </a:ext>
            </a:extLst>
          </p:cNvPr>
          <p:cNvSpPr>
            <a:spLocks noChangeAspect="1"/>
          </p:cNvSpPr>
          <p:nvPr/>
        </p:nvSpPr>
        <p:spPr>
          <a:xfrm>
            <a:off x="5890779" y="-1857480"/>
            <a:ext cx="5159993" cy="5159993"/>
          </a:xfrm>
          <a:prstGeom prst="ellipse">
            <a:avLst/>
          </a:prstGeom>
          <a:noFill/>
          <a:ln w="38100">
            <a:solidFill>
              <a:srgbClr val="50859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 name="Rectangle 1">
            <a:extLst>
              <a:ext uri="{FF2B5EF4-FFF2-40B4-BE49-F238E27FC236}">
                <a16:creationId xmlns:a16="http://schemas.microsoft.com/office/drawing/2014/main" id="{5747699F-B17C-A445-8734-E36C5F74A1CF}"/>
              </a:ext>
            </a:extLst>
          </p:cNvPr>
          <p:cNvSpPr/>
          <p:nvPr/>
        </p:nvSpPr>
        <p:spPr>
          <a:xfrm>
            <a:off x="1360967" y="1240325"/>
            <a:ext cx="6280298" cy="24987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rgbClr val="861F41"/>
                </a:solidFill>
                <a:latin typeface="Acherus Grotesque" panose="02000505000000020004" pitchFamily="2" charset="77"/>
                <a:ea typeface="Karla"/>
                <a:cs typeface="Karla"/>
                <a:sym typeface="Karla"/>
              </a:rPr>
              <a:t>Thank you</a:t>
            </a:r>
          </a:p>
          <a:p>
            <a:endParaRPr lang="en-US" sz="1800" dirty="0">
              <a:solidFill>
                <a:schemeClr val="tx1"/>
              </a:solidFill>
              <a:latin typeface="Acherus Grotesque" panose="02000505000000020004" pitchFamily="2" charset="77"/>
              <a:ea typeface="Karla"/>
              <a:sym typeface="Karla"/>
            </a:endParaRPr>
          </a:p>
          <a:p>
            <a:r>
              <a:rPr lang="en-US" sz="1800" dirty="0">
                <a:solidFill>
                  <a:schemeClr val="tx1"/>
                </a:solidFill>
                <a:latin typeface="Acherus Grotesque (null)" panose="02000505000000020004" pitchFamily="2" charset="77"/>
              </a:rPr>
              <a:t>Anthony Wright de Hernandez, MLIS</a:t>
            </a:r>
          </a:p>
          <a:p>
            <a:r>
              <a:rPr lang="en-US" sz="1800" dirty="0">
                <a:solidFill>
                  <a:schemeClr val="tx1"/>
                </a:solidFill>
                <a:latin typeface="Acherus Grotesque (null)" panose="02000505000000020004" pitchFamily="2" charset="77"/>
              </a:rPr>
              <a:t>Community Collections Archivist</a:t>
            </a:r>
          </a:p>
          <a:p>
            <a:r>
              <a:rPr lang="en-US" sz="1800" dirty="0">
                <a:solidFill>
                  <a:schemeClr val="tx1"/>
                </a:solidFill>
                <a:latin typeface="Acherus Grotesque (null)" panose="02000505000000020004" pitchFamily="2" charset="77"/>
              </a:rPr>
              <a:t>Virginia Tech</a:t>
            </a:r>
          </a:p>
          <a:p>
            <a:r>
              <a:rPr lang="en-US" sz="1800" dirty="0" err="1">
                <a:solidFill>
                  <a:schemeClr val="tx1"/>
                </a:solidFill>
                <a:latin typeface="Acherus Grotesque (null)" panose="02000505000000020004" pitchFamily="2" charset="77"/>
              </a:rPr>
              <a:t>antwri@vt.edu</a:t>
            </a:r>
            <a:endParaRPr lang="en-US" sz="1800" dirty="0">
              <a:solidFill>
                <a:schemeClr val="tx1"/>
              </a:solidFill>
              <a:latin typeface="Acherus Grotesque (null)" panose="02000505000000020004" pitchFamily="2" charset="77"/>
            </a:endParaRPr>
          </a:p>
          <a:p>
            <a:r>
              <a:rPr lang="en-US" sz="1800" dirty="0">
                <a:solidFill>
                  <a:schemeClr val="tx1"/>
                </a:solidFill>
                <a:latin typeface="Acherus Grotesque (null)" panose="02000505000000020004" pitchFamily="2" charset="77"/>
              </a:rPr>
              <a:t>@</a:t>
            </a:r>
            <a:r>
              <a:rPr lang="en-US" sz="1800" dirty="0" err="1">
                <a:solidFill>
                  <a:schemeClr val="tx1"/>
                </a:solidFill>
                <a:latin typeface="Acherus Grotesque (null)" panose="02000505000000020004" pitchFamily="2" charset="77"/>
              </a:rPr>
              <a:t>RoganWright</a:t>
            </a:r>
            <a:endParaRPr lang="en-US" sz="1800" dirty="0">
              <a:solidFill>
                <a:schemeClr val="tx1"/>
              </a:solidFill>
              <a:latin typeface="Acherus Grotesque (null)" panose="02000505000000020004" pitchFamily="2" charset="77"/>
            </a:endParaRPr>
          </a:p>
        </p:txBody>
      </p:sp>
      <p:sp>
        <p:nvSpPr>
          <p:cNvPr id="26" name="L-Shape 25">
            <a:extLst>
              <a:ext uri="{FF2B5EF4-FFF2-40B4-BE49-F238E27FC236}">
                <a16:creationId xmlns:a16="http://schemas.microsoft.com/office/drawing/2014/main" id="{C6FB6DB1-FFDE-A54F-9739-3379A0B9F406}"/>
              </a:ext>
            </a:extLst>
          </p:cNvPr>
          <p:cNvSpPr/>
          <p:nvPr/>
        </p:nvSpPr>
        <p:spPr>
          <a:xfrm rot="5400000">
            <a:off x="1124754" y="1006607"/>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sp>
        <p:nvSpPr>
          <p:cNvPr id="27" name="L-Shape 26">
            <a:extLst>
              <a:ext uri="{FF2B5EF4-FFF2-40B4-BE49-F238E27FC236}">
                <a16:creationId xmlns:a16="http://schemas.microsoft.com/office/drawing/2014/main" id="{95BC07B4-704A-3943-AFA4-F5A56194C410}"/>
              </a:ext>
            </a:extLst>
          </p:cNvPr>
          <p:cNvSpPr/>
          <p:nvPr/>
        </p:nvSpPr>
        <p:spPr>
          <a:xfrm rot="16200000">
            <a:off x="7400759" y="3500675"/>
            <a:ext cx="481012" cy="481012"/>
          </a:xfrm>
          <a:prstGeom prst="corner">
            <a:avLst>
              <a:gd name="adj1" fmla="val 15545"/>
              <a:gd name="adj2" fmla="val 1474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cherus Grotesque (null)" panose="02000505000000020004" pitchFamily="2" charset="77"/>
            </a:endParaRPr>
          </a:p>
        </p:txBody>
      </p:sp>
      <p:pic>
        <p:nvPicPr>
          <p:cNvPr id="11" name="Picture 10">
            <a:extLst>
              <a:ext uri="{FF2B5EF4-FFF2-40B4-BE49-F238E27FC236}">
                <a16:creationId xmlns:a16="http://schemas.microsoft.com/office/drawing/2014/main" id="{FAC2A0E1-32A6-434E-B59D-92A032BA5198}"/>
              </a:ext>
            </a:extLst>
          </p:cNvPr>
          <p:cNvPicPr>
            <a:picLocks noChangeAspect="1"/>
          </p:cNvPicPr>
          <p:nvPr/>
        </p:nvPicPr>
        <p:blipFill>
          <a:blip r:embed="rId3"/>
          <a:stretch>
            <a:fillRect/>
          </a:stretch>
        </p:blipFill>
        <p:spPr>
          <a:xfrm>
            <a:off x="7780411" y="4653668"/>
            <a:ext cx="1156832" cy="363746"/>
          </a:xfrm>
          <a:prstGeom prst="rect">
            <a:avLst/>
          </a:prstGeom>
        </p:spPr>
      </p:pic>
      <p:sp>
        <p:nvSpPr>
          <p:cNvPr id="10" name="Rectangle 9">
            <a:extLst>
              <a:ext uri="{FF2B5EF4-FFF2-40B4-BE49-F238E27FC236}">
                <a16:creationId xmlns:a16="http://schemas.microsoft.com/office/drawing/2014/main" id="{7AC4A434-C761-884D-8C91-619AABDAAF4C}"/>
              </a:ext>
            </a:extLst>
          </p:cNvPr>
          <p:cNvSpPr/>
          <p:nvPr/>
        </p:nvSpPr>
        <p:spPr>
          <a:xfrm>
            <a:off x="120133" y="4867052"/>
            <a:ext cx="2644332" cy="150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rgbClr val="508590"/>
                </a:solidFill>
                <a:latin typeface="Gineso Cond" panose="02000506040000020004" pitchFamily="2" charset="77"/>
              </a:rPr>
              <a:t>MARCH 24, 2018 · #MAC2018 · #s503 · @</a:t>
            </a:r>
            <a:r>
              <a:rPr lang="en-US" sz="1000" dirty="0" err="1">
                <a:solidFill>
                  <a:srgbClr val="508590"/>
                </a:solidFill>
                <a:latin typeface="Gineso Cond" panose="02000506040000020004" pitchFamily="2" charset="77"/>
              </a:rPr>
              <a:t>RoganWright</a:t>
            </a:r>
            <a:endParaRPr lang="en-US" sz="1000" dirty="0">
              <a:solidFill>
                <a:srgbClr val="508590"/>
              </a:solidFill>
              <a:latin typeface="Gineso Cond" panose="02000506040000020004" pitchFamily="2" charset="77"/>
            </a:endParaRPr>
          </a:p>
        </p:txBody>
      </p:sp>
    </p:spTree>
    <p:extLst>
      <p:ext uri="{BB962C8B-B14F-4D97-AF65-F5344CB8AC3E}">
        <p14:creationId xmlns:p14="http://schemas.microsoft.com/office/powerpoint/2010/main" val="1857100686"/>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Test">
      <a:majorFont>
        <a:latin typeface="Acherus Grotesque"/>
        <a:ea typeface=""/>
        <a:cs typeface=""/>
      </a:majorFont>
      <a:minorFont>
        <a:latin typeface="Gines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2084</TotalTime>
  <Words>1582</Words>
  <Application>Microsoft Macintosh PowerPoint</Application>
  <PresentationFormat>On-screen Show (16:9)</PresentationFormat>
  <Paragraphs>120</Paragraphs>
  <Slides>8</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Acherus Grotesque (null)</vt:lpstr>
      <vt:lpstr>Comfortaa</vt:lpstr>
      <vt:lpstr>Gineso</vt:lpstr>
      <vt:lpstr>Karla</vt:lpstr>
      <vt:lpstr>Acherus Grotesque</vt:lpstr>
      <vt:lpstr>Gineso Cond</vt:lpstr>
      <vt:lpstr>Arial</vt:lpstr>
      <vt:lpstr>Wingdings</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much do you know about women’s history?</dc:title>
  <cp:lastModifiedBy>Wright de Hernandez, Anthony</cp:lastModifiedBy>
  <cp:revision>174</cp:revision>
  <cp:lastPrinted>2018-03-02T21:25:48Z</cp:lastPrinted>
  <dcterms:modified xsi:type="dcterms:W3CDTF">2018-03-23T16:54:45Z</dcterms:modified>
</cp:coreProperties>
</file>