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3.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4.xml" ContentType="application/vnd.openxmlformats-officedocument.drawingml.chart+xml"/>
  <Override PartName="/ppt/notesSlides/notesSlide29.xml" ContentType="application/vnd.openxmlformats-officedocument.presentationml.notesSlide+xml"/>
  <Override PartName="/ppt/charts/chart5.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4" r:id="rId1"/>
  </p:sldMasterIdLst>
  <p:notesMasterIdLst>
    <p:notesMasterId r:id="rId40"/>
  </p:notesMasterIdLst>
  <p:handoutMasterIdLst>
    <p:handoutMasterId r:id="rId41"/>
  </p:handoutMasterIdLst>
  <p:sldIdLst>
    <p:sldId id="294" r:id="rId2"/>
    <p:sldId id="256" r:id="rId3"/>
    <p:sldId id="267" r:id="rId4"/>
    <p:sldId id="268" r:id="rId5"/>
    <p:sldId id="260" r:id="rId6"/>
    <p:sldId id="284" r:id="rId7"/>
    <p:sldId id="285" r:id="rId8"/>
    <p:sldId id="257" r:id="rId9"/>
    <p:sldId id="289" r:id="rId10"/>
    <p:sldId id="290" r:id="rId11"/>
    <p:sldId id="298" r:id="rId12"/>
    <p:sldId id="273" r:id="rId13"/>
    <p:sldId id="272" r:id="rId14"/>
    <p:sldId id="280" r:id="rId15"/>
    <p:sldId id="286" r:id="rId16"/>
    <p:sldId id="276" r:id="rId17"/>
    <p:sldId id="287" r:id="rId18"/>
    <p:sldId id="301" r:id="rId19"/>
    <p:sldId id="303" r:id="rId20"/>
    <p:sldId id="304" r:id="rId21"/>
    <p:sldId id="305" r:id="rId22"/>
    <p:sldId id="306" r:id="rId23"/>
    <p:sldId id="307" r:id="rId24"/>
    <p:sldId id="308" r:id="rId25"/>
    <p:sldId id="300" r:id="rId26"/>
    <p:sldId id="277" r:id="rId27"/>
    <p:sldId id="278" r:id="rId28"/>
    <p:sldId id="283" r:id="rId29"/>
    <p:sldId id="282" r:id="rId30"/>
    <p:sldId id="293" r:id="rId31"/>
    <p:sldId id="264" r:id="rId32"/>
    <p:sldId id="263" r:id="rId33"/>
    <p:sldId id="259" r:id="rId34"/>
    <p:sldId id="288" r:id="rId35"/>
    <p:sldId id="292" r:id="rId36"/>
    <p:sldId id="291" r:id="rId37"/>
    <p:sldId id="299" r:id="rId38"/>
    <p:sldId id="309"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75" autoAdjust="0"/>
    <p:restoredTop sz="50704" autoAdjust="0"/>
  </p:normalViewPr>
  <p:slideViewPr>
    <p:cSldViewPr snapToGrid="0" snapToObjects="1">
      <p:cViewPr>
        <p:scale>
          <a:sx n="75" d="100"/>
          <a:sy n="75" d="100"/>
        </p:scale>
        <p:origin x="-3104" y="-5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328"/>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Desktop:OASFasof2015012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Desktop:OASFasof2015012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34758904"/>
        <c:axId val="-2134755928"/>
      </c:barChart>
      <c:catAx>
        <c:axId val="-2134758904"/>
        <c:scaling>
          <c:orientation val="minMax"/>
        </c:scaling>
        <c:delete val="0"/>
        <c:axPos val="l"/>
        <c:majorTickMark val="out"/>
        <c:minorTickMark val="none"/>
        <c:tickLblPos val="nextTo"/>
        <c:crossAx val="-2134755928"/>
        <c:crosses val="autoZero"/>
        <c:auto val="1"/>
        <c:lblAlgn val="ctr"/>
        <c:lblOffset val="100"/>
        <c:noMultiLvlLbl val="0"/>
      </c:catAx>
      <c:valAx>
        <c:axId val="-2134755928"/>
        <c:scaling>
          <c:orientation val="minMax"/>
        </c:scaling>
        <c:delete val="1"/>
        <c:axPos val="b"/>
        <c:majorGridlines/>
        <c:numFmt formatCode="0%" sourceLinked="1"/>
        <c:majorTickMark val="out"/>
        <c:minorTickMark val="none"/>
        <c:tickLblPos val="nextTo"/>
        <c:crossAx val="-2134758904"/>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122047208"/>
        <c:axId val="2122050264"/>
      </c:barChart>
      <c:catAx>
        <c:axId val="2122047208"/>
        <c:scaling>
          <c:orientation val="minMax"/>
        </c:scaling>
        <c:delete val="0"/>
        <c:axPos val="l"/>
        <c:majorTickMark val="out"/>
        <c:minorTickMark val="none"/>
        <c:tickLblPos val="nextTo"/>
        <c:crossAx val="2122050264"/>
        <c:crosses val="autoZero"/>
        <c:auto val="1"/>
        <c:lblAlgn val="ctr"/>
        <c:lblOffset val="100"/>
        <c:noMultiLvlLbl val="0"/>
      </c:catAx>
      <c:valAx>
        <c:axId val="2122050264"/>
        <c:scaling>
          <c:orientation val="minMax"/>
        </c:scaling>
        <c:delete val="1"/>
        <c:axPos val="b"/>
        <c:majorGridlines/>
        <c:numFmt formatCode="0%" sourceLinked="1"/>
        <c:majorTickMark val="out"/>
        <c:minorTickMark val="none"/>
        <c:tickLblPos val="nextTo"/>
        <c:crossAx val="2122047208"/>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invertIfNegative val="0"/>
          <c:cat>
            <c:strRef>
              <c:f>classification!$M$2:$M$11</c:f>
              <c:strCache>
                <c:ptCount val="10"/>
                <c:pt idx="0">
                  <c:v>Biologist</c:v>
                </c:pt>
                <c:pt idx="1">
                  <c:v>Adjuncts </c:v>
                </c:pt>
                <c:pt idx="2">
                  <c:v>Undergrad</c:v>
                </c:pt>
                <c:pt idx="3">
                  <c:v>Res Assoc</c:v>
                </c:pt>
                <c:pt idx="4">
                  <c:v>Emeritus </c:v>
                </c:pt>
                <c:pt idx="5">
                  <c:v>Post Doc</c:v>
                </c:pt>
                <c:pt idx="6">
                  <c:v>Prof</c:v>
                </c:pt>
                <c:pt idx="7">
                  <c:v>Asso Prof</c:v>
                </c:pt>
                <c:pt idx="8">
                  <c:v>Grad Students</c:v>
                </c:pt>
                <c:pt idx="9">
                  <c:v>Asst Prof </c:v>
                </c:pt>
              </c:strCache>
            </c:strRef>
          </c:cat>
          <c:val>
            <c:numRef>
              <c:f>classification!$N$2:$N$11</c:f>
              <c:numCache>
                <c:formatCode>_-"$"* #,##0_-;\-"$"* #,##0_-;_-"$"* "-"??_-;_-@_-</c:formatCode>
                <c:ptCount val="10"/>
                <c:pt idx="0">
                  <c:v>375.0</c:v>
                </c:pt>
                <c:pt idx="1">
                  <c:v>654.1666666666666</c:v>
                </c:pt>
                <c:pt idx="2">
                  <c:v>978.3333333333332</c:v>
                </c:pt>
                <c:pt idx="3">
                  <c:v>1191.666666666667</c:v>
                </c:pt>
                <c:pt idx="4">
                  <c:v>1725.0</c:v>
                </c:pt>
                <c:pt idx="5">
                  <c:v>1762.5</c:v>
                </c:pt>
                <c:pt idx="6">
                  <c:v>4239.0</c:v>
                </c:pt>
                <c:pt idx="7">
                  <c:v>6876.8</c:v>
                </c:pt>
                <c:pt idx="8">
                  <c:v>8156.3</c:v>
                </c:pt>
                <c:pt idx="9">
                  <c:v>8445.233333333333</c:v>
                </c:pt>
              </c:numCache>
            </c:numRef>
          </c:val>
        </c:ser>
        <c:dLbls>
          <c:showLegendKey val="0"/>
          <c:showVal val="1"/>
          <c:showCatName val="0"/>
          <c:showSerName val="0"/>
          <c:showPercent val="0"/>
          <c:showBubbleSize val="0"/>
        </c:dLbls>
        <c:gapWidth val="150"/>
        <c:axId val="-2135506584"/>
        <c:axId val="-2135513704"/>
      </c:barChart>
      <c:catAx>
        <c:axId val="-2135506584"/>
        <c:scaling>
          <c:orientation val="minMax"/>
        </c:scaling>
        <c:delete val="0"/>
        <c:axPos val="l"/>
        <c:majorTickMark val="out"/>
        <c:minorTickMark val="none"/>
        <c:tickLblPos val="nextTo"/>
        <c:crossAx val="-2135513704"/>
        <c:crosses val="autoZero"/>
        <c:auto val="1"/>
        <c:lblAlgn val="ctr"/>
        <c:lblOffset val="100"/>
        <c:noMultiLvlLbl val="0"/>
      </c:catAx>
      <c:valAx>
        <c:axId val="-2135513704"/>
        <c:scaling>
          <c:orientation val="minMax"/>
        </c:scaling>
        <c:delete val="1"/>
        <c:axPos val="b"/>
        <c:numFmt formatCode="_-&quot;$&quot;* #,##0_-;\-&quot;$&quot;* #,##0_-;_-&quot;$&quot;* &quot;-&quot;??_-;_-@_-" sourceLinked="1"/>
        <c:majorTickMark val="out"/>
        <c:minorTickMark val="none"/>
        <c:tickLblPos val="nextTo"/>
        <c:crossAx val="-2135506584"/>
        <c:crosses val="autoZero"/>
        <c:crossBetween val="between"/>
      </c:valAx>
    </c:plotArea>
    <c:plotVisOnly val="1"/>
    <c:dispBlanksAs val="gap"/>
    <c:showDLblsOverMax val="0"/>
  </c:chart>
  <c:spPr>
    <a:ln>
      <a:noFill/>
    </a:ln>
  </c:spPr>
  <c:txPr>
    <a:bodyPr/>
    <a:lstStyle/>
    <a:p>
      <a:pPr>
        <a:defRPr sz="1600">
          <a:latin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3185527289858"/>
          <c:y val="0.262952719300899"/>
          <c:w val="0.549109967023353"/>
          <c:h val="0.649494683349227"/>
        </c:manualLayout>
      </c:layout>
      <c:pieChart>
        <c:varyColors val="1"/>
        <c:ser>
          <c:idx val="0"/>
          <c:order val="0"/>
          <c:dPt>
            <c:idx val="71"/>
            <c:bubble3D val="0"/>
            <c:spPr>
              <a:solidFill>
                <a:schemeClr val="accent4">
                  <a:lumMod val="20000"/>
                  <a:lumOff val="80000"/>
                </a:schemeClr>
              </a:solidFill>
            </c:spPr>
          </c:dPt>
          <c:dPt>
            <c:idx val="85"/>
            <c:bubble3D val="0"/>
            <c:spPr>
              <a:solidFill>
                <a:schemeClr val="bg2">
                  <a:lumMod val="90000"/>
                </a:schemeClr>
              </a:solidFill>
            </c:spPr>
          </c:dPt>
          <c:dLbls>
            <c:dLbl>
              <c:idx val="0"/>
              <c:layout>
                <c:manualLayout>
                  <c:x val="0.0210864363351269"/>
                  <c:y val="0.0200857859555649"/>
                </c:manualLayout>
              </c:layout>
              <c:showLegendKey val="0"/>
              <c:showVal val="0"/>
              <c:showCatName val="1"/>
              <c:showSerName val="0"/>
              <c:showPercent val="1"/>
              <c:showBubbleSize val="0"/>
            </c:dLbl>
            <c:dLbl>
              <c:idx val="32"/>
              <c:layout>
                <c:manualLayout>
                  <c:x val="0.048976659194253"/>
                  <c:y val="-0.0947566000472099"/>
                </c:manualLayout>
              </c:layout>
              <c:showLegendKey val="0"/>
              <c:showVal val="0"/>
              <c:showCatName val="1"/>
              <c:showSerName val="0"/>
              <c:showPercent val="1"/>
              <c:showBubbleSize val="0"/>
            </c:dLbl>
            <c:dLbl>
              <c:idx val="48"/>
              <c:layout>
                <c:manualLayout>
                  <c:x val="-0.0721047291735035"/>
                  <c:y val="-0.10223256749363"/>
                </c:manualLayout>
              </c:layout>
              <c:showLegendKey val="0"/>
              <c:showVal val="0"/>
              <c:showCatName val="1"/>
              <c:showSerName val="0"/>
              <c:showPercent val="1"/>
              <c:showBubbleSize val="0"/>
            </c:dLbl>
            <c:txPr>
              <a:bodyPr/>
              <a:lstStyle/>
              <a:p>
                <a:pPr>
                  <a:defRPr sz="1600">
                    <a:latin typeface="Arial"/>
                    <a:cs typeface="Arial"/>
                  </a:defRPr>
                </a:pPr>
                <a:endParaRPr lang="en-US"/>
              </a:p>
            </c:txPr>
            <c:showLegendKey val="0"/>
            <c:showVal val="0"/>
            <c:showCatName val="1"/>
            <c:showSerName val="0"/>
            <c:showPercent val="1"/>
            <c:showBubbleSize val="0"/>
            <c:showLeaderLines val="1"/>
          </c:dLbls>
          <c:cat>
            <c:strRef>
              <c:f>Sheet2!$J$2:$J$87</c:f>
              <c:strCache>
                <c:ptCount val="86"/>
                <c:pt idx="0">
                  <c:v>Ag/Life Sci</c:v>
                </c:pt>
                <c:pt idx="32">
                  <c:v>Engineering</c:v>
                </c:pt>
                <c:pt idx="48">
                  <c:v>Science</c:v>
                </c:pt>
                <c:pt idx="67">
                  <c:v>Interdiscip</c:v>
                </c:pt>
                <c:pt idx="71">
                  <c:v>Bioinform</c:v>
                </c:pt>
                <c:pt idx="77">
                  <c:v>Vet Med</c:v>
                </c:pt>
                <c:pt idx="85">
                  <c:v>Carillion</c:v>
                </c:pt>
              </c:strCache>
            </c:strRef>
          </c:cat>
          <c:val>
            <c:numRef>
              <c:f>Sheet2!$K$2:$K$87</c:f>
              <c:numCache>
                <c:formatCode>General</c:formatCode>
                <c:ptCount val="86"/>
                <c:pt idx="0" formatCode="_-&quot;$&quot;* #,##0.00_-;\-&quot;$&quot;* #,##0.00_-;_-&quot;$&quot;* &quot;-&quot;??_-;_-@_-">
                  <c:v>9849.199999999983</c:v>
                </c:pt>
                <c:pt idx="32" formatCode="_-&quot;$&quot;* #,##0.00_-;\-&quot;$&quot;* #,##0.00_-;_-&quot;$&quot;* &quot;-&quot;??_-;_-@_-">
                  <c:v>6083.0</c:v>
                </c:pt>
                <c:pt idx="48" formatCode="_-&quot;$&quot;* #,##0.00_-;\-&quot;$&quot;* #,##0.00_-;_-&quot;$&quot;* &quot;-&quot;??_-;_-@_-">
                  <c:v>9126.799999999987</c:v>
                </c:pt>
                <c:pt idx="67" formatCode="_-&quot;$&quot;* #,##0.00_-;\-&quot;$&quot;* #,##0.00_-;_-&quot;$&quot;* &quot;-&quot;??_-;_-@_-">
                  <c:v>2287.5</c:v>
                </c:pt>
                <c:pt idx="71" formatCode="_-&quot;$&quot;* #,##0.00_-;\-&quot;$&quot;* #,##0.00_-;_-&quot;$&quot;* &quot;-&quot;??_-;_-@_-">
                  <c:v>3607.5</c:v>
                </c:pt>
                <c:pt idx="77" formatCode="_-&quot;$&quot;* #,##0.00_-;\-&quot;$&quot;* #,##0.00_-;_-&quot;$&quot;* &quot;-&quot;??_-;_-@_-">
                  <c:v>2700.0</c:v>
                </c:pt>
                <c:pt idx="85" formatCode="_-&quot;$&quot;* #,##0.00_-;\-&quot;$&quot;* #,##0.00_-;_-&quot;$&quot;* &quot;-&quot;??_-;_-@_-">
                  <c:v>750.0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485E6A-4705-BB4A-8AEF-70572C8F37BE}" type="datetimeFigureOut">
              <a:rPr lang="en-US" smtClean="0"/>
              <a:t>2/9/15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AE8830-76DC-C54D-B749-483FE10332D6}" type="slidenum">
              <a:rPr lang="en-US" smtClean="0"/>
              <a:t>‹#›</a:t>
            </a:fld>
            <a:endParaRPr lang="en-US"/>
          </a:p>
        </p:txBody>
      </p:sp>
    </p:spTree>
    <p:extLst>
      <p:ext uri="{BB962C8B-B14F-4D97-AF65-F5344CB8AC3E}">
        <p14:creationId xmlns:p14="http://schemas.microsoft.com/office/powerpoint/2010/main" val="626383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03A107-5AD5-B645-B303-DCB29336281E}" type="datetimeFigureOut">
              <a:rPr lang="en-US" smtClean="0"/>
              <a:t>2/9/15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E737A0-AA48-D74C-BE2E-4392C3B312CD}" type="slidenum">
              <a:rPr lang="en-US" smtClean="0"/>
              <a:t>‹#›</a:t>
            </a:fld>
            <a:endParaRPr lang="en-US"/>
          </a:p>
        </p:txBody>
      </p:sp>
    </p:spTree>
    <p:extLst>
      <p:ext uri="{BB962C8B-B14F-4D97-AF65-F5344CB8AC3E}">
        <p14:creationId xmlns:p14="http://schemas.microsoft.com/office/powerpoint/2010/main" val="22997408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Open_access_(publishing)" TargetMode="External"/><Relationship Id="rId4" Type="http://schemas.openxmlformats.org/officeDocument/2006/relationships/hyperlink" Target="http://en.wikipedia.org/wiki/Berkman_Center_for_Internet_&amp;_Society" TargetMode="External"/><Relationship Id="rId5" Type="http://schemas.openxmlformats.org/officeDocument/2006/relationships/hyperlink" Target="http://bit.ly/petersuber" TargetMode="External"/><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University_of_Nottingham" TargetMode="External"/><Relationship Id="rId4" Type="http://schemas.openxmlformats.org/officeDocument/2006/relationships/hyperlink" Target="http://en.wikipedia.org/wiki/SHERPA_(organisation)%23cite_note-1" TargetMode="External"/><Relationship Id="rId5" Type="http://schemas.openxmlformats.org/officeDocument/2006/relationships/hyperlink" Target="http://www.ulrichsweb.com/ulrichsweb/" TargetMode="External"/><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www.ulrichsweb.com/"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 Id="rId3" Type="http://schemas.openxmlformats.org/officeDocument/2006/relationships/hyperlink" Target="https://sustainingknowledgecommons.files.wordpress.com/2014/10/oa-apcs-article-2014-october-171.pdf"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 Id="rId3" Type="http://schemas.openxmlformats.org/officeDocument/2006/relationships/hyperlink" Target="http://www.lib.vt.edu/openaccess/discounts.html"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creativecommons.org/" TargetMode="External"/><Relationship Id="rId4" Type="http://schemas.openxmlformats.org/officeDocument/2006/relationships/hyperlink" Target="http://www.oapen.org/home" TargetMode="External"/><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law.cornell.edu/uscode/html/uscode17/usc_sup_01_17.html"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Life cycle of information</a:t>
            </a:r>
          </a:p>
          <a:p>
            <a:endParaRPr lang="en-US" dirty="0" smtClean="0"/>
          </a:p>
          <a:p>
            <a:r>
              <a:rPr lang="en-US" b="1" dirty="0" smtClean="0"/>
              <a:t>101 </a:t>
            </a:r>
            <a:r>
              <a:rPr lang="en-US" b="1" dirty="0" smtClean="0"/>
              <a:t>Innovations in Scholarly Communication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Part of a “Poster presented at Force 2015 https://www.force11.org/meetings/force2015</a:t>
            </a:r>
            <a:r>
              <a:rPr lang="en-US" baseline="0" dirty="0" smtClean="0"/>
              <a:t> </a:t>
            </a:r>
            <a:r>
              <a:rPr lang="en-US" dirty="0" smtClean="0"/>
              <a:t>In the fast developing world of scholarly communication it is good to take a step back and look at the patterns and processes of innovation in this field. To this end, we have selected 101 innovations (in the form of tools &amp; sites) and graphically displayed them by year and also according to 6 phases of the research workflow…” logos in each, representing digital tools and products</a:t>
            </a:r>
          </a:p>
          <a:p>
            <a:endParaRPr lang="en-US" dirty="0" smtClean="0"/>
          </a:p>
          <a:p>
            <a:r>
              <a:rPr lang="en-US" dirty="0" smtClean="0"/>
              <a:t>Explanatory article: https://</a:t>
            </a:r>
            <a:r>
              <a:rPr lang="en-US" dirty="0" err="1" smtClean="0"/>
              <a:t>www.insidehighered.com</a:t>
            </a:r>
            <a:r>
              <a:rPr lang="en-US" dirty="0" smtClean="0"/>
              <a:t>/views/2015/01/28/report-101-innovations-scholarly-communication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a:t>
            </a:fld>
            <a:endParaRPr lang="en-US"/>
          </a:p>
        </p:txBody>
      </p:sp>
    </p:spTree>
    <p:extLst>
      <p:ext uri="{BB962C8B-B14F-4D97-AF65-F5344CB8AC3E}">
        <p14:creationId xmlns:p14="http://schemas.microsoft.com/office/powerpoint/2010/main" val="102718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Image source: http://education-</a:t>
            </a:r>
            <a:r>
              <a:rPr lang="en-US" i="1" dirty="0" err="1" smtClean="0"/>
              <a:t>copyright.org</a:t>
            </a:r>
            <a:r>
              <a:rPr lang="en-US" i="1" dirty="0" smtClean="0"/>
              <a:t>/</a:t>
            </a:r>
            <a:r>
              <a:rPr lang="en-US" b="1" i="1" dirty="0" smtClean="0"/>
              <a:t>creative</a:t>
            </a:r>
            <a:r>
              <a:rPr lang="en-US" i="1" dirty="0" smtClean="0"/>
              <a:t>-</a:t>
            </a:r>
            <a:r>
              <a:rPr lang="en-US" b="1" i="1" dirty="0" smtClean="0"/>
              <a:t>commons</a:t>
            </a:r>
            <a:r>
              <a:rPr lang="en-US" i="1"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6 license options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t>
            </a:r>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is expressed in three forms:</a:t>
            </a:r>
          </a:p>
          <a:p>
            <a:pPr marL="171450" indent="-171450">
              <a:buFont typeface="Arial"/>
              <a:buChar char="•"/>
            </a:pPr>
            <a:r>
              <a:rPr lang="en-US" sz="1200" b="0" i="0" u="none" strike="noStrike" kern="1200" baseline="0" dirty="0" smtClean="0">
                <a:solidFill>
                  <a:schemeClr val="tx1"/>
                </a:solidFill>
                <a:latin typeface="+mn-lt"/>
                <a:ea typeface="+mn-ea"/>
                <a:cs typeface="+mn-cs"/>
              </a:rPr>
              <a:t>the legal code (the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itself);</a:t>
            </a:r>
          </a:p>
          <a:p>
            <a:pPr marL="171450" indent="-171450">
              <a:buFont typeface="Arial"/>
              <a:buChar char="•"/>
            </a:pPr>
            <a:r>
              <a:rPr lang="en-US" sz="1200" b="0" i="0" u="none" strike="noStrike" kern="1200" baseline="0" dirty="0" smtClean="0">
                <a:solidFill>
                  <a:schemeClr val="tx1"/>
                </a:solidFill>
                <a:latin typeface="+mn-lt"/>
                <a:ea typeface="+mn-ea"/>
                <a:cs typeface="+mn-cs"/>
              </a:rPr>
              <a:t>human-readable deed </a:t>
            </a:r>
            <a:r>
              <a:rPr lang="en-US" sz="1200" b="0" i="0" u="none" strike="noStrike" kern="1200" baseline="0" dirty="0" err="1" smtClean="0">
                <a:solidFill>
                  <a:schemeClr val="tx1"/>
                </a:solidFill>
                <a:latin typeface="+mn-lt"/>
                <a:ea typeface="+mn-ea"/>
                <a:cs typeface="+mn-cs"/>
              </a:rPr>
              <a:t>summarising</a:t>
            </a:r>
            <a:r>
              <a:rPr lang="en-US" sz="1200" b="0" i="0" u="none" strike="noStrike" kern="1200" baseline="0" dirty="0" smtClean="0">
                <a:solidFill>
                  <a:schemeClr val="tx1"/>
                </a:solidFill>
                <a:latin typeface="+mn-lt"/>
                <a:ea typeface="+mn-ea"/>
                <a:cs typeface="+mn-cs"/>
              </a:rPr>
              <a:t> the principal terms and conditions of 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a:t>
            </a:r>
          </a:p>
          <a:p>
            <a:pPr marL="171450" indent="-171450">
              <a:buFont typeface="Arial"/>
              <a:buChar char="•"/>
            </a:pPr>
            <a:r>
              <a:rPr lang="en-US" sz="1200" b="0" i="0" u="none" strike="noStrike" kern="1200" baseline="0" dirty="0" smtClean="0">
                <a:solidFill>
                  <a:schemeClr val="tx1"/>
                </a:solidFill>
                <a:latin typeface="+mn-lt"/>
                <a:ea typeface="+mn-ea"/>
                <a:cs typeface="+mn-cs"/>
              </a:rPr>
              <a:t>machine-readable form that computers can parse to identify the key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features.” http://</a:t>
            </a:r>
            <a:r>
              <a:rPr lang="en-US" sz="1200" b="0" i="0" u="none" strike="noStrike" kern="1200" baseline="0" dirty="0" err="1" smtClean="0">
                <a:solidFill>
                  <a:schemeClr val="tx1"/>
                </a:solidFill>
                <a:latin typeface="+mn-lt"/>
                <a:ea typeface="+mn-ea"/>
                <a:cs typeface="+mn-cs"/>
              </a:rPr>
              <a:t>oapen-uk.jiscebooks.org</a:t>
            </a:r>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ccguide</a:t>
            </a:r>
            <a:r>
              <a:rPr lang="en-US" sz="1200" b="0" i="0" u="none" strike="noStrike" kern="1200" baseline="0" dirty="0" smtClean="0">
                <a:solidFill>
                  <a:schemeClr val="tx1"/>
                </a:solidFill>
                <a:latin typeface="+mn-lt"/>
                <a:ea typeface="+mn-ea"/>
                <a:cs typeface="+mn-cs"/>
              </a:rPr>
              <a:t>/</a:t>
            </a:r>
          </a:p>
          <a:p>
            <a:pPr marL="171450" indent="-171450">
              <a:buFont typeface="Arial"/>
              <a:buChar char="•"/>
            </a:pPr>
            <a:endParaRPr lang="en-US" sz="1200" b="0" i="0" u="none" strike="noStrike" kern="1200" baseline="0" dirty="0" smtClean="0">
              <a:solidFill>
                <a:schemeClr val="tx1"/>
              </a:solidFill>
              <a:latin typeface="+mn-lt"/>
              <a:ea typeface="+mn-ea"/>
              <a:cs typeface="+mn-cs"/>
            </a:endParaRPr>
          </a:p>
          <a:p>
            <a:pPr marL="0" indent="0">
              <a:buFont typeface="Arial"/>
              <a:buNone/>
            </a:pPr>
            <a:r>
              <a:rPr lang="en-US" sz="1200" b="0" i="0" u="none" strike="noStrike" kern="1200" baseline="0" dirty="0" smtClean="0">
                <a:solidFill>
                  <a:schemeClr val="tx1"/>
                </a:solidFill>
                <a:latin typeface="+mn-lt"/>
                <a:ea typeface="+mn-ea"/>
                <a:cs typeface="+mn-cs"/>
              </a:rPr>
              <a:t>Who’s using these licenses? State of the Commons link https://</a:t>
            </a:r>
            <a:r>
              <a:rPr lang="en-US" sz="1200" b="0" i="0" u="none" strike="noStrike" kern="1200" baseline="0" dirty="0" err="1" smtClean="0">
                <a:solidFill>
                  <a:schemeClr val="tx1"/>
                </a:solidFill>
                <a:latin typeface="+mn-lt"/>
                <a:ea typeface="+mn-ea"/>
                <a:cs typeface="+mn-cs"/>
              </a:rPr>
              <a:t>stateof.creativecommons.org</a:t>
            </a:r>
            <a:r>
              <a:rPr lang="en-US" sz="1200" b="0" i="0" u="none" strike="noStrike" kern="1200" baseline="0" dirty="0" smtClean="0">
                <a:solidFill>
                  <a:schemeClr val="tx1"/>
                </a:solidFill>
                <a:latin typeface="+mn-lt"/>
                <a:ea typeface="+mn-ea"/>
                <a:cs typeface="+mn-cs"/>
              </a:rPr>
              <a: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10</a:t>
            </a:fld>
            <a:endParaRPr lang="en-US"/>
          </a:p>
        </p:txBody>
      </p:sp>
    </p:spTree>
    <p:extLst>
      <p:ext uri="{BB962C8B-B14F-4D97-AF65-F5344CB8AC3E}">
        <p14:creationId xmlns:p14="http://schemas.microsoft.com/office/powerpoint/2010/main" val="2172651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Balance means a</a:t>
            </a:r>
            <a:r>
              <a:rPr lang="en-US" baseline="0" dirty="0" smtClean="0"/>
              <a:t> model like this where </a:t>
            </a:r>
            <a:r>
              <a:rPr lang="en-US" dirty="0" smtClean="0"/>
              <a:t>publishing and</a:t>
            </a:r>
            <a:r>
              <a:rPr lang="en-US" baseline="0" dirty="0" smtClean="0"/>
              <a:t> copyright = scholarly communication in the 21</a:t>
            </a:r>
            <a:r>
              <a:rPr lang="en-US" baseline="30000" dirty="0" smtClean="0"/>
              <a:t>st</a:t>
            </a:r>
            <a:r>
              <a:rPr lang="en-US" baseline="0" dirty="0" smtClean="0"/>
              <a:t> Century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Sometimes necessary to negotiate with the publisher. But try; I’ve always been successful.</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Help is available from </a:t>
            </a:r>
            <a:r>
              <a:rPr lang="en-US" sz="1200" b="0" i="0" u="none" strike="noStrike" kern="1200" baseline="0" dirty="0" smtClean="0">
                <a:solidFill>
                  <a:schemeClr val="tx1"/>
                </a:solidFill>
                <a:latin typeface="+mn-lt"/>
                <a:ea typeface="+mn-ea"/>
                <a:cs typeface="+mn-cs"/>
              </a:rPr>
              <a:t>SPARC (the Scholarly Publishing and Academic Resources Coalition) http://</a:t>
            </a:r>
            <a:r>
              <a:rPr lang="en-US" sz="1200" b="0" i="0" u="none" strike="noStrike" kern="1200" baseline="0" dirty="0" err="1" smtClean="0">
                <a:solidFill>
                  <a:schemeClr val="tx1"/>
                </a:solidFill>
                <a:latin typeface="+mn-lt"/>
                <a:ea typeface="+mn-ea"/>
                <a:cs typeface="+mn-cs"/>
              </a:rPr>
              <a:t>www.sparc.arl.org</a:t>
            </a:r>
            <a:r>
              <a:rPr lang="en-US" sz="1200" b="0" i="0" u="none" strike="noStrike" kern="1200" baseline="0" dirty="0" smtClean="0">
                <a:solidFill>
                  <a:schemeClr val="tx1"/>
                </a:solidFill>
                <a:latin typeface="+mn-lt"/>
                <a:ea typeface="+mn-ea"/>
                <a:cs typeface="+mn-cs"/>
              </a:rPr>
              <a:t>/resources/authors/addendum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When you retain copyright, then you have options.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11</a:t>
            </a:fld>
            <a:endParaRPr lang="en-US"/>
          </a:p>
        </p:txBody>
      </p:sp>
    </p:spTree>
    <p:extLst>
      <p:ext uri="{BB962C8B-B14F-4D97-AF65-F5344CB8AC3E}">
        <p14:creationId xmlns:p14="http://schemas.microsoft.com/office/powerpoint/2010/main" val="640021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Peter </a:t>
            </a:r>
            <a:r>
              <a:rPr lang="en-US" dirty="0" err="1" smtClean="0"/>
              <a:t>Suber</a:t>
            </a:r>
            <a:r>
              <a:rPr lang="en-US" dirty="0" smtClean="0"/>
              <a:t> is as a leading voice in the </a:t>
            </a:r>
            <a:r>
              <a:rPr lang="en-US" dirty="0" smtClean="0">
                <a:hlinkClick r:id="rId3" tooltip="Open access (publishing)"/>
              </a:rPr>
              <a:t>open access</a:t>
            </a:r>
            <a:r>
              <a:rPr lang="en-US" dirty="0" smtClean="0"/>
              <a:t> movement</a:t>
            </a:r>
            <a:r>
              <a:rPr lang="en-US" baseline="0" dirty="0" smtClean="0"/>
              <a:t> for over a decade. He is </a:t>
            </a:r>
            <a:r>
              <a:rPr lang="en-US" dirty="0" smtClean="0"/>
              <a:t>a philosopher specializing in the philosophy of law.</a:t>
            </a:r>
            <a:r>
              <a:rPr lang="en-US" baseline="0" dirty="0" smtClean="0"/>
              <a:t> </a:t>
            </a:r>
            <a:r>
              <a:rPr lang="en-US" dirty="0" smtClean="0"/>
              <a:t>He is and director of the Harvard Office for Scholarly Communication and fellow at the </a:t>
            </a:r>
            <a:r>
              <a:rPr lang="en-US" dirty="0" smtClean="0">
                <a:hlinkClick r:id="rId4" tooltip="Berkman Center for Internet &amp; Society"/>
              </a:rPr>
              <a:t>Berkman Center for Internet &amp; Society</a:t>
            </a:r>
            <a:r>
              <a:rPr lang="en-US" dirty="0" smtClean="0"/>
              <a:t> 	</a:t>
            </a:r>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OA offers a potential unprecedented public good, building on the capacity of the Internet for free sharing </a:t>
            </a:r>
            <a:r>
              <a:rPr lang="en-US" sz="1200" b="0" i="0" u="none" strike="noStrike" kern="1200" baseline="0" dirty="0" smtClean="0">
                <a:solidFill>
                  <a:schemeClr val="tx1"/>
                </a:solidFill>
                <a:latin typeface="+mn-lt"/>
                <a:ea typeface="+mn-ea"/>
                <a:cs typeface="+mn-cs"/>
              </a:rPr>
              <a:t>with everyone and the scholarly tradition of giving away academic articles and peer review services (BOAI). Also as described in BOAI</a:t>
            </a:r>
            <a:r>
              <a:rPr lang="en-US" sz="1200" b="1" i="0" u="none" strike="noStrike" kern="1200" baseline="0" dirty="0" smtClean="0">
                <a:solidFill>
                  <a:schemeClr val="tx1"/>
                </a:solidFill>
                <a:latin typeface="+mn-lt"/>
                <a:ea typeface="+mn-ea"/>
                <a:cs typeface="+mn-cs"/>
              </a:rPr>
              <a:t>, there are two basic approaches to open access, via archiving and publishing.</a:t>
            </a:r>
            <a:r>
              <a:rPr lang="en-US" sz="1200" b="0" i="0" u="none" strike="noStrike" kern="1200" baseline="0" dirty="0" smtClean="0">
                <a:solidFill>
                  <a:schemeClr val="tx1"/>
                </a:solidFill>
                <a:latin typeface="+mn-lt"/>
                <a:ea typeface="+mn-ea"/>
                <a:cs typeface="+mn-cs"/>
              </a:rPr>
              <a:t> There are compelling arguments for pursuing both approaches at the same time (</a:t>
            </a:r>
            <a:r>
              <a:rPr lang="en-US" sz="1200" b="0" i="0" u="none" strike="noStrike" kern="1200" baseline="0" dirty="0" err="1" smtClean="0">
                <a:solidFill>
                  <a:schemeClr val="tx1"/>
                </a:solidFill>
                <a:latin typeface="+mn-lt"/>
                <a:ea typeface="+mn-ea"/>
                <a:cs typeface="+mn-cs"/>
              </a:rPr>
              <a:t>Guédon</a:t>
            </a:r>
            <a:r>
              <a:rPr lang="en-US" sz="1200" b="0" i="0" u="none" strike="noStrike" kern="1200" baseline="0" dirty="0" smtClean="0">
                <a:solidFill>
                  <a:schemeClr val="tx1"/>
                </a:solidFill>
                <a:latin typeface="+mn-lt"/>
                <a:ea typeface="+mn-ea"/>
                <a:cs typeface="+mn-cs"/>
              </a:rPr>
              <a:t>, 2008).” oa-apcs-artcile-2014-october-171.pdf</a:t>
            </a:r>
          </a:p>
          <a:p>
            <a:r>
              <a:rPr lang="en-US" sz="1200" b="0" i="0" u="none" strike="noStrike" kern="1200" baseline="0" dirty="0" smtClean="0">
                <a:solidFill>
                  <a:schemeClr val="tx1"/>
                </a:solidFill>
                <a:latin typeface="+mn-lt"/>
                <a:ea typeface="+mn-ea"/>
                <a:cs typeface="+mn-cs"/>
              </a:rPr>
              <a:t>	Open access article processing charges: DOAJ survey May 2014 Authors: Heather Morrison, </a:t>
            </a:r>
            <a:r>
              <a:rPr lang="en-US" sz="1200" b="0" i="0" u="none" strike="noStrike" kern="1200" baseline="0" dirty="0" err="1" smtClean="0">
                <a:solidFill>
                  <a:schemeClr val="tx1"/>
                </a:solidFill>
                <a:latin typeface="+mn-lt"/>
                <a:ea typeface="+mn-ea"/>
                <a:cs typeface="+mn-cs"/>
              </a:rPr>
              <a:t>Jihane</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Salhab</a:t>
            </a:r>
            <a:r>
              <a:rPr lang="en-US" sz="1200" b="0" i="0" u="none" strike="noStrike" kern="1200" baseline="0" dirty="0" smtClean="0">
                <a:solidFill>
                  <a:schemeClr val="tx1"/>
                </a:solidFill>
                <a:latin typeface="+mn-lt"/>
                <a:ea typeface="+mn-ea"/>
                <a:cs typeface="+mn-cs"/>
              </a:rPr>
              <a:t>, Alexis </a:t>
            </a:r>
            <a:r>
              <a:rPr lang="en-US" sz="1200" b="0" i="0" u="none" strike="noStrike" kern="1200" baseline="0" dirty="0" err="1" smtClean="0">
                <a:solidFill>
                  <a:schemeClr val="tx1"/>
                </a:solidFill>
                <a:latin typeface="+mn-lt"/>
                <a:ea typeface="+mn-ea"/>
                <a:cs typeface="+mn-cs"/>
              </a:rPr>
              <a:t>Calvé-Genest</a:t>
            </a:r>
            <a:r>
              <a:rPr lang="en-US" sz="1200" b="0" i="0" u="none" strike="noStrike" kern="1200" baseline="0" dirty="0" smtClean="0">
                <a:solidFill>
                  <a:schemeClr val="tx1"/>
                </a:solidFill>
                <a:latin typeface="+mn-lt"/>
                <a:ea typeface="+mn-ea"/>
                <a:cs typeface="+mn-cs"/>
              </a:rPr>
              <a:t> &amp; Tony </a:t>
            </a:r>
            <a:r>
              <a:rPr lang="en-US" sz="1200" b="0" i="0" u="none" strike="noStrike" kern="1200" baseline="0" dirty="0" err="1" smtClean="0">
                <a:solidFill>
                  <a:schemeClr val="tx1"/>
                </a:solidFill>
                <a:latin typeface="+mn-lt"/>
                <a:ea typeface="+mn-ea"/>
                <a:cs typeface="+mn-cs"/>
              </a:rPr>
              <a:t>Horava</a:t>
            </a:r>
            <a:r>
              <a:rPr lang="en-US" sz="1200" b="0" i="0" u="none" strike="noStrike" kern="1200" baseline="0" dirty="0" smtClean="0">
                <a:solidFill>
                  <a:schemeClr val="tx1"/>
                </a:solidFill>
                <a:latin typeface="+mn-lt"/>
                <a:ea typeface="+mn-ea"/>
                <a:cs typeface="+mn-cs"/>
              </a:rPr>
              <a:t> </a:t>
            </a:r>
            <a:r>
              <a:rPr lang="en-US" dirty="0" smtClean="0"/>
              <a:t>http://</a:t>
            </a:r>
            <a:r>
              <a:rPr lang="en-US" dirty="0" err="1" smtClean="0"/>
              <a:t>sustainingknowledgecommons.org</a:t>
            </a:r>
            <a:r>
              <a:rPr lang="en-US" dirty="0" smtClean="0"/>
              <a:t>/?</a:t>
            </a:r>
            <a:r>
              <a:rPr lang="en-US" dirty="0" err="1" smtClean="0"/>
              <a:t>attachment_id</a:t>
            </a:r>
            <a:r>
              <a:rPr lang="en-US" dirty="0" smtClean="0"/>
              <a:t>=257</a:t>
            </a:r>
          </a:p>
          <a:p>
            <a:endParaRPr lang="en-US" dirty="0" smtClean="0"/>
          </a:p>
          <a:p>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The only aim of scholarly communication should be the widest possible distribution of knowledge and scholarly results</a:t>
            </a:r>
            <a:r>
              <a:rPr lang="en-US" sz="1200" b="0" i="0" u="none" strike="noStrike" kern="1200" baseline="0" dirty="0" smtClean="0">
                <a:solidFill>
                  <a:schemeClr val="tx1"/>
                </a:solidFill>
                <a:latin typeface="+mn-lt"/>
                <a:ea typeface="+mn-ea"/>
                <a:cs typeface="+mn-cs"/>
              </a:rPr>
              <a:t>. In order for this to be possible, published research ... should be open access. ...“gratis” open access (free to access) isn’t enough; only “</a:t>
            </a:r>
            <a:r>
              <a:rPr lang="en-US" sz="1200" b="0" i="0" u="none" strike="noStrike" kern="1200" baseline="0" dirty="0" err="1" smtClean="0">
                <a:solidFill>
                  <a:schemeClr val="tx1"/>
                </a:solidFill>
                <a:latin typeface="+mn-lt"/>
                <a:ea typeface="+mn-ea"/>
                <a:cs typeface="+mn-cs"/>
              </a:rPr>
              <a:t>libre</a:t>
            </a:r>
            <a:r>
              <a:rPr lang="en-US" sz="1200" b="0" i="0" u="none" strike="noStrike" kern="1200" baseline="0" dirty="0" smtClean="0">
                <a:solidFill>
                  <a:schemeClr val="tx1"/>
                </a:solidFill>
                <a:latin typeface="+mn-lt"/>
                <a:ea typeface="+mn-ea"/>
                <a:cs typeface="+mn-cs"/>
              </a:rPr>
              <a:t>” open access, which removes permission barriers, allows the widest distribution of knowledge.” [from </a:t>
            </a:r>
            <a:r>
              <a:rPr lang="en-US" dirty="0" smtClean="0"/>
              <a:t>Graf, K, Thatcher, S. (2012). Point &amp; Counterpoint: Is CC BY the Best Open Access License?. </a:t>
            </a:r>
            <a:r>
              <a:rPr lang="en-US" i="1" dirty="0" smtClean="0"/>
              <a:t>Journal of Librarianship and Scholarly Communication</a:t>
            </a:r>
            <a:r>
              <a:rPr lang="en-US" dirty="0" smtClean="0"/>
              <a:t> 1(1):eP1043. http://</a:t>
            </a:r>
            <a:r>
              <a:rPr lang="en-US" dirty="0" err="1" smtClean="0"/>
              <a:t>dx.doi.org</a:t>
            </a:r>
            <a:r>
              <a:rPr lang="en-US" dirty="0" smtClean="0"/>
              <a:t>/10.7710/2162-3309.1043</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legacy.earlham.edu</a:t>
            </a:r>
            <a:r>
              <a:rPr lang="en-US" dirty="0" smtClean="0"/>
              <a:t>/~peters/</a:t>
            </a:r>
            <a:r>
              <a:rPr lang="en-US" dirty="0" err="1" smtClean="0"/>
              <a:t>fos</a:t>
            </a:r>
            <a:r>
              <a:rPr lang="en-US" dirty="0" smtClean="0"/>
              <a:t>/</a:t>
            </a:r>
            <a:r>
              <a:rPr lang="en-US" dirty="0" err="1" smtClean="0"/>
              <a:t>brief.htm</a:t>
            </a:r>
            <a:r>
              <a:rPr lang="en-US" dirty="0" smtClean="0"/>
              <a:t>, </a:t>
            </a:r>
            <a:r>
              <a:rPr lang="en-US" sz="1200" b="1" kern="1200" dirty="0" smtClean="0">
                <a:solidFill>
                  <a:schemeClr val="tx1"/>
                </a:solidFill>
                <a:latin typeface="+mn-lt"/>
                <a:ea typeface="+mn-ea"/>
                <a:cs typeface="+mn-cs"/>
              </a:rPr>
              <a:t>A Very Brief Introduction to Open Access</a:t>
            </a:r>
            <a:r>
              <a:rPr lang="en-US" sz="1200" b="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a:t>
            </a:r>
            <a:r>
              <a:rPr lang="en-US" sz="1200" kern="1200" dirty="0" smtClean="0">
                <a:solidFill>
                  <a:schemeClr val="tx1"/>
                </a:solidFill>
                <a:latin typeface="+mn-lt"/>
                <a:ea typeface="+mn-ea"/>
                <a:cs typeface="+mn-cs"/>
                <a:hlinkClick r:id="rId5"/>
              </a:rPr>
              <a:t>Peter Suber</a:t>
            </a: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12</a:t>
            </a:fld>
            <a:endParaRPr lang="en-US"/>
          </a:p>
        </p:txBody>
      </p:sp>
    </p:spTree>
    <p:extLst>
      <p:ext uri="{BB962C8B-B14F-4D97-AF65-F5344CB8AC3E}">
        <p14:creationId xmlns:p14="http://schemas.microsoft.com/office/powerpoint/2010/main" val="1691581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i="0" u="none" strike="noStrike" kern="1200" baseline="0" dirty="0" smtClean="0">
              <a:solidFill>
                <a:schemeClr val="tx1"/>
              </a:solidFill>
              <a:latin typeface="Times"/>
              <a:ea typeface="+mn-ea"/>
              <a:cs typeface="Times"/>
            </a:endParaRPr>
          </a:p>
          <a:p>
            <a:r>
              <a:rPr lang="fr-FR" sz="1100" b="1" dirty="0" err="1" smtClean="0">
                <a:latin typeface="Times"/>
                <a:cs typeface="Times"/>
              </a:rPr>
              <a:t>When</a:t>
            </a:r>
            <a:r>
              <a:rPr lang="fr-FR" sz="1100" b="1" dirty="0" smtClean="0">
                <a:latin typeface="Times"/>
                <a:cs typeface="Times"/>
              </a:rPr>
              <a:t> </a:t>
            </a:r>
            <a:r>
              <a:rPr lang="fr-FR" sz="1100" b="1" dirty="0" err="1" smtClean="0">
                <a:latin typeface="Times"/>
                <a:cs typeface="Times"/>
              </a:rPr>
              <a:t>you</a:t>
            </a:r>
            <a:r>
              <a:rPr lang="fr-FR" sz="1100" b="1" dirty="0" smtClean="0">
                <a:latin typeface="Times"/>
                <a:cs typeface="Times"/>
              </a:rPr>
              <a:t> </a:t>
            </a:r>
            <a:r>
              <a:rPr lang="fr-FR" sz="1100" b="1" dirty="0" err="1" smtClean="0">
                <a:latin typeface="Times"/>
                <a:cs typeface="Times"/>
              </a:rPr>
              <a:t>retain</a:t>
            </a:r>
            <a:r>
              <a:rPr lang="fr-FR" sz="1100" b="1" dirty="0" smtClean="0">
                <a:latin typeface="Times"/>
                <a:cs typeface="Times"/>
              </a:rPr>
              <a:t> the copyright,</a:t>
            </a:r>
            <a:r>
              <a:rPr lang="fr-FR" sz="1100" b="1" baseline="0" dirty="0" smtClean="0">
                <a:latin typeface="Times"/>
                <a:cs typeface="Times"/>
              </a:rPr>
              <a:t> </a:t>
            </a:r>
            <a:r>
              <a:rPr lang="fr-FR" sz="1100" b="1" baseline="0" dirty="0" err="1" smtClean="0">
                <a:latin typeface="Times"/>
                <a:cs typeface="Times"/>
              </a:rPr>
              <a:t>you</a:t>
            </a:r>
            <a:r>
              <a:rPr lang="fr-FR" sz="1100" b="1" baseline="0" dirty="0" smtClean="0">
                <a:latin typeface="Times"/>
                <a:cs typeface="Times"/>
              </a:rPr>
              <a:t> </a:t>
            </a:r>
            <a:r>
              <a:rPr lang="fr-FR" sz="1100" b="1" baseline="0" dirty="0" err="1" smtClean="0">
                <a:latin typeface="Times"/>
                <a:cs typeface="Times"/>
              </a:rPr>
              <a:t>can</a:t>
            </a:r>
            <a:r>
              <a:rPr lang="fr-FR" sz="1100" b="1" baseline="0" dirty="0" smtClean="0">
                <a:latin typeface="Times"/>
                <a:cs typeface="Times"/>
              </a:rPr>
              <a:t> </a:t>
            </a:r>
            <a:r>
              <a:rPr lang="fr-FR" sz="1100" b="1" baseline="0" dirty="0" err="1" smtClean="0">
                <a:latin typeface="Times"/>
                <a:cs typeface="Times"/>
              </a:rPr>
              <a:t>make</a:t>
            </a:r>
            <a:r>
              <a:rPr lang="fr-FR" sz="1100" b="1" baseline="0" dirty="0" smtClean="0">
                <a:latin typeface="Times"/>
                <a:cs typeface="Times"/>
              </a:rPr>
              <a:t> </a:t>
            </a:r>
            <a:r>
              <a:rPr lang="fr-FR" sz="1100" b="1" baseline="0" dirty="0" err="1" smtClean="0">
                <a:latin typeface="Times"/>
                <a:cs typeface="Times"/>
              </a:rPr>
              <a:t>your</a:t>
            </a:r>
            <a:r>
              <a:rPr lang="fr-FR" sz="1100" b="1" baseline="0" dirty="0" smtClean="0">
                <a:latin typeface="Times"/>
                <a:cs typeface="Times"/>
              </a:rPr>
              <a:t> </a:t>
            </a:r>
            <a:r>
              <a:rPr lang="fr-FR" sz="1100" b="1" baseline="0" dirty="0" err="1" smtClean="0">
                <a:latin typeface="Times"/>
                <a:cs typeface="Times"/>
              </a:rPr>
              <a:t>works</a:t>
            </a:r>
            <a:r>
              <a:rPr lang="fr-FR" sz="1100" b="1" baseline="0" dirty="0" smtClean="0">
                <a:latin typeface="Times"/>
                <a:cs typeface="Times"/>
              </a:rPr>
              <a:t> OPENLY ACCESSIBLE. This </a:t>
            </a:r>
            <a:r>
              <a:rPr lang="fr-FR" sz="1100" b="1" baseline="0" dirty="0" err="1" smtClean="0">
                <a:latin typeface="Times"/>
                <a:cs typeface="Times"/>
              </a:rPr>
              <a:t>will</a:t>
            </a:r>
            <a:endParaRPr lang="fr-FR" sz="1100" b="1" baseline="0" dirty="0" smtClean="0">
              <a:latin typeface="Times"/>
              <a:cs typeface="Times"/>
            </a:endParaRPr>
          </a:p>
          <a:p>
            <a:endParaRPr lang="fr-FR" sz="1100" dirty="0" smtClean="0">
              <a:latin typeface="Times"/>
              <a:cs typeface="Times"/>
            </a:endParaRPr>
          </a:p>
          <a:p>
            <a:pPr lvl="1" eaLnBrk="1" hangingPunct="1">
              <a:lnSpc>
                <a:spcPct val="90000"/>
              </a:lnSpc>
              <a:spcBef>
                <a:spcPct val="20000"/>
              </a:spcBef>
              <a:buFont typeface="Times" charset="0"/>
              <a:buAutoNum type="arabicPeriod"/>
            </a:pPr>
            <a:r>
              <a:rPr lang="fr-FR" sz="1100" b="0" dirty="0" smtClean="0">
                <a:latin typeface="Times"/>
                <a:cs typeface="Times"/>
              </a:rPr>
              <a:t>M</a:t>
            </a:r>
            <a:r>
              <a:rPr lang="fr-FR" sz="1100" b="1" dirty="0" smtClean="0">
                <a:latin typeface="Times"/>
                <a:cs typeface="Times"/>
              </a:rPr>
              <a:t>aximise</a:t>
            </a:r>
            <a:r>
              <a:rPr lang="fr-FR" sz="1100" dirty="0" smtClean="0">
                <a:latin typeface="Times"/>
                <a:cs typeface="Times"/>
              </a:rPr>
              <a:t> the </a:t>
            </a:r>
            <a:r>
              <a:rPr lang="fr-FR" sz="1100" dirty="0" err="1" smtClean="0">
                <a:latin typeface="Times"/>
                <a:cs typeface="Times"/>
              </a:rPr>
              <a:t>uptake</a:t>
            </a:r>
            <a:r>
              <a:rPr lang="fr-FR" sz="1100" dirty="0" smtClean="0">
                <a:latin typeface="Times"/>
                <a:cs typeface="Times"/>
              </a:rPr>
              <a:t>, usage, applications and impact of the </a:t>
            </a:r>
            <a:r>
              <a:rPr lang="fr-FR" sz="1100" dirty="0" err="1" smtClean="0">
                <a:latin typeface="Times"/>
                <a:cs typeface="Times"/>
              </a:rPr>
              <a:t>research</a:t>
            </a:r>
            <a:r>
              <a:rPr lang="fr-FR" sz="1100" dirty="0" smtClean="0">
                <a:latin typeface="Times"/>
                <a:cs typeface="Times"/>
              </a:rPr>
              <a:t> output of </a:t>
            </a:r>
            <a:r>
              <a:rPr lang="fr-FR" sz="1100" dirty="0" err="1" smtClean="0">
                <a:latin typeface="Times"/>
                <a:cs typeface="Times"/>
              </a:rPr>
              <a:t>your</a:t>
            </a:r>
            <a:r>
              <a:rPr lang="fr-FR" sz="1100" dirty="0" smtClean="0">
                <a:latin typeface="Times"/>
                <a:cs typeface="Times"/>
              </a:rPr>
              <a:t> </a:t>
            </a:r>
            <a:r>
              <a:rPr lang="fr-FR" sz="1100" dirty="0" err="1" smtClean="0">
                <a:latin typeface="Times"/>
                <a:cs typeface="Times"/>
              </a:rPr>
              <a:t>university</a:t>
            </a:r>
            <a:endParaRPr lang="fr-FR" sz="1100" dirty="0" smtClean="0">
              <a:latin typeface="Times"/>
              <a:cs typeface="Times"/>
            </a:endParaRPr>
          </a:p>
          <a:p>
            <a:pPr eaLnBrk="1" hangingPunct="1">
              <a:lnSpc>
                <a:spcPct val="90000"/>
              </a:lnSpc>
              <a:spcBef>
                <a:spcPct val="20000"/>
              </a:spcBef>
              <a:buFont typeface="Times" charset="0"/>
              <a:buAutoNum type="arabicPeriod"/>
            </a:pPr>
            <a:endParaRPr lang="fr-FR" sz="1100" dirty="0" smtClean="0">
              <a:latin typeface="Times"/>
              <a:cs typeface="Times"/>
            </a:endParaRPr>
          </a:p>
          <a:p>
            <a:pPr lvl="1" eaLnBrk="1" hangingPunct="1">
              <a:lnSpc>
                <a:spcPct val="90000"/>
              </a:lnSpc>
              <a:spcBef>
                <a:spcPct val="20000"/>
              </a:spcBef>
              <a:buFont typeface="Times" charset="0"/>
              <a:buAutoNum type="arabicPeriod"/>
            </a:pPr>
            <a:r>
              <a:rPr lang="fr-FR" sz="1100" b="1" baseline="0" dirty="0" smtClean="0">
                <a:latin typeface="Times"/>
                <a:cs typeface="Times"/>
              </a:rPr>
              <a:t> </a:t>
            </a:r>
            <a:r>
              <a:rPr lang="fr-FR" sz="1100" b="1" baseline="0" dirty="0" err="1" smtClean="0">
                <a:latin typeface="Times"/>
                <a:cs typeface="Times"/>
              </a:rPr>
              <a:t>M</a:t>
            </a:r>
            <a:r>
              <a:rPr lang="fr-FR" sz="1100" b="1" dirty="0" err="1" smtClean="0">
                <a:latin typeface="Times"/>
                <a:cs typeface="Times"/>
              </a:rPr>
              <a:t>easuree</a:t>
            </a:r>
            <a:r>
              <a:rPr lang="fr-FR" sz="1100" b="1" dirty="0" smtClean="0">
                <a:latin typeface="Times"/>
                <a:cs typeface="Times"/>
              </a:rPr>
              <a:t> and </a:t>
            </a:r>
            <a:r>
              <a:rPr lang="fr-FR" sz="1100" b="1" dirty="0" err="1" smtClean="0">
                <a:latin typeface="Times"/>
                <a:cs typeface="Times"/>
              </a:rPr>
              <a:t>rewarded</a:t>
            </a:r>
            <a:r>
              <a:rPr lang="fr-FR" sz="1100" b="1" dirty="0" smtClean="0">
                <a:latin typeface="Times"/>
                <a:cs typeface="Times"/>
              </a:rPr>
              <a:t> for</a:t>
            </a:r>
            <a:r>
              <a:rPr lang="fr-FR" sz="1100" b="1" baseline="0" dirty="0" smtClean="0">
                <a:latin typeface="Times"/>
                <a:cs typeface="Times"/>
              </a:rPr>
              <a:t> </a:t>
            </a:r>
            <a:r>
              <a:rPr lang="fr-FR" sz="1100" dirty="0" smtClean="0">
                <a:latin typeface="Times"/>
                <a:cs typeface="Times"/>
              </a:rPr>
              <a:t> the </a:t>
            </a:r>
            <a:r>
              <a:rPr lang="fr-FR" sz="1100" dirty="0" err="1" smtClean="0">
                <a:latin typeface="Times"/>
                <a:cs typeface="Times"/>
              </a:rPr>
              <a:t>uptake</a:t>
            </a:r>
            <a:r>
              <a:rPr lang="fr-FR" sz="1100" dirty="0" smtClean="0">
                <a:latin typeface="Times"/>
                <a:cs typeface="Times"/>
              </a:rPr>
              <a:t>, usage, applications and impact of the </a:t>
            </a:r>
            <a:r>
              <a:rPr lang="fr-FR" sz="1100" dirty="0" err="1" smtClean="0">
                <a:latin typeface="Times"/>
                <a:cs typeface="Times"/>
              </a:rPr>
              <a:t>research</a:t>
            </a:r>
            <a:r>
              <a:rPr lang="fr-FR" sz="1100" dirty="0" smtClean="0">
                <a:latin typeface="Times"/>
                <a:cs typeface="Times"/>
              </a:rPr>
              <a:t> output of </a:t>
            </a:r>
            <a:r>
              <a:rPr lang="fr-FR" sz="1100" dirty="0" err="1" smtClean="0">
                <a:latin typeface="Times"/>
                <a:cs typeface="Times"/>
              </a:rPr>
              <a:t>your</a:t>
            </a:r>
            <a:r>
              <a:rPr lang="fr-FR" sz="1100" dirty="0" smtClean="0">
                <a:latin typeface="Times"/>
                <a:cs typeface="Times"/>
              </a:rPr>
              <a:t> </a:t>
            </a:r>
            <a:r>
              <a:rPr lang="fr-FR" sz="1100" dirty="0" err="1" smtClean="0">
                <a:latin typeface="Times"/>
                <a:cs typeface="Times"/>
              </a:rPr>
              <a:t>university</a:t>
            </a:r>
            <a:r>
              <a:rPr lang="fr-FR" sz="1100" dirty="0" smtClean="0">
                <a:latin typeface="Times"/>
                <a:cs typeface="Times"/>
              </a:rPr>
              <a:t> (</a:t>
            </a:r>
            <a:r>
              <a:rPr lang="fr-FR" sz="1100" dirty="0" err="1" smtClean="0">
                <a:latin typeface="Times"/>
                <a:cs typeface="Times"/>
              </a:rPr>
              <a:t>research</a:t>
            </a:r>
            <a:r>
              <a:rPr lang="fr-FR" sz="1100" dirty="0" smtClean="0">
                <a:latin typeface="Times"/>
                <a:cs typeface="Times"/>
              </a:rPr>
              <a:t> </a:t>
            </a:r>
            <a:r>
              <a:rPr lang="fr-FR" sz="1100" dirty="0" err="1" smtClean="0">
                <a:latin typeface="Times"/>
                <a:cs typeface="Times"/>
              </a:rPr>
              <a:t>metrics</a:t>
            </a:r>
            <a:r>
              <a:rPr lang="fr-FR" sz="1100" dirty="0" smtClean="0">
                <a:latin typeface="Times"/>
                <a:cs typeface="Times"/>
              </a:rPr>
              <a:t>)</a:t>
            </a:r>
          </a:p>
          <a:p>
            <a:pPr eaLnBrk="1" hangingPunct="1">
              <a:lnSpc>
                <a:spcPct val="90000"/>
              </a:lnSpc>
              <a:spcBef>
                <a:spcPct val="20000"/>
              </a:spcBef>
              <a:buFont typeface="Times" charset="0"/>
              <a:buAutoNum type="arabicPeriod"/>
            </a:pPr>
            <a:endParaRPr lang="fr-FR" sz="1100" dirty="0" smtClean="0">
              <a:latin typeface="Times"/>
              <a:cs typeface="Times"/>
            </a:endParaRPr>
          </a:p>
          <a:p>
            <a:pPr lvl="1" eaLnBrk="1" hangingPunct="1">
              <a:lnSpc>
                <a:spcPct val="90000"/>
              </a:lnSpc>
              <a:spcBef>
                <a:spcPct val="20000"/>
              </a:spcBef>
              <a:buFont typeface="Times" charset="0"/>
              <a:buAutoNum type="arabicPeriod"/>
            </a:pPr>
            <a:r>
              <a:rPr lang="fr-FR" sz="1100" b="0" dirty="0" smtClean="0">
                <a:latin typeface="Times"/>
                <a:cs typeface="Times"/>
              </a:rPr>
              <a:t>There</a:t>
            </a:r>
            <a:r>
              <a:rPr lang="fr-FR" sz="1100" b="0" baseline="0" dirty="0" smtClean="0">
                <a:latin typeface="Times"/>
                <a:cs typeface="Times"/>
              </a:rPr>
              <a:t> are new </a:t>
            </a:r>
            <a:r>
              <a:rPr lang="fr-FR" sz="1100" b="0" baseline="0" dirty="0" err="1" smtClean="0">
                <a:latin typeface="Times"/>
                <a:cs typeface="Times"/>
              </a:rPr>
              <a:t>ways</a:t>
            </a:r>
            <a:r>
              <a:rPr lang="fr-FR" sz="1100" b="0" baseline="0" dirty="0" smtClean="0">
                <a:latin typeface="Times"/>
                <a:cs typeface="Times"/>
              </a:rPr>
              <a:t> to </a:t>
            </a:r>
            <a:r>
              <a:rPr lang="fr-FR" sz="1100" b="0" baseline="0" dirty="0" err="1" smtClean="0">
                <a:latin typeface="Times"/>
                <a:cs typeface="Times"/>
              </a:rPr>
              <a:t>c</a:t>
            </a:r>
            <a:r>
              <a:rPr lang="fr-FR" sz="1100" b="1" dirty="0" err="1" smtClean="0">
                <a:latin typeface="Times"/>
                <a:cs typeface="Times"/>
              </a:rPr>
              <a:t>ollect</a:t>
            </a:r>
            <a:r>
              <a:rPr lang="fr-FR" sz="1100" b="1" dirty="0" smtClean="0">
                <a:latin typeface="Times"/>
                <a:cs typeface="Times"/>
              </a:rPr>
              <a:t>, manage and </a:t>
            </a:r>
            <a:r>
              <a:rPr lang="fr-FR" sz="1100" b="1" dirty="0" err="1" smtClean="0">
                <a:latin typeface="Times"/>
                <a:cs typeface="Times"/>
              </a:rPr>
              <a:t>showcase</a:t>
            </a:r>
            <a:r>
              <a:rPr lang="fr-FR" sz="1100" dirty="0" smtClean="0">
                <a:latin typeface="Times"/>
                <a:cs typeface="Times"/>
              </a:rPr>
              <a:t> a permanent record of the </a:t>
            </a:r>
            <a:r>
              <a:rPr lang="fr-FR" sz="1100" dirty="0" err="1" smtClean="0">
                <a:latin typeface="Times"/>
                <a:cs typeface="Times"/>
              </a:rPr>
              <a:t>research</a:t>
            </a:r>
            <a:r>
              <a:rPr lang="fr-FR" sz="1100" dirty="0" smtClean="0">
                <a:latin typeface="Times"/>
                <a:cs typeface="Times"/>
              </a:rPr>
              <a:t> output and impact of </a:t>
            </a:r>
            <a:r>
              <a:rPr lang="fr-FR" sz="1100" dirty="0" err="1" smtClean="0">
                <a:latin typeface="Times"/>
                <a:cs typeface="Times"/>
              </a:rPr>
              <a:t>your</a:t>
            </a:r>
            <a:r>
              <a:rPr lang="fr-FR" sz="1100" dirty="0" smtClean="0">
                <a:latin typeface="Times"/>
                <a:cs typeface="Times"/>
              </a:rPr>
              <a:t> </a:t>
            </a:r>
            <a:r>
              <a:rPr lang="fr-FR" sz="1100" dirty="0" err="1" smtClean="0">
                <a:latin typeface="Times"/>
                <a:cs typeface="Times"/>
              </a:rPr>
              <a:t>university</a:t>
            </a:r>
            <a:endParaRPr lang="fr-FR" sz="1100" dirty="0" smtClean="0">
              <a:latin typeface="Times"/>
              <a:cs typeface="Times"/>
            </a:endParaRPr>
          </a:p>
          <a:p>
            <a:pPr eaLnBrk="1" hangingPunct="1">
              <a:lnSpc>
                <a:spcPct val="90000"/>
              </a:lnSpc>
              <a:spcBef>
                <a:spcPct val="20000"/>
              </a:spcBef>
            </a:pPr>
            <a:endParaRPr lang="en-US" sz="1100" b="1" dirty="0" smtClean="0">
              <a:latin typeface="Times"/>
              <a:cs typeface="Times"/>
            </a:endParaRPr>
          </a:p>
          <a:p>
            <a:pPr eaLnBrk="1" hangingPunct="1">
              <a:lnSpc>
                <a:spcPct val="90000"/>
              </a:lnSpc>
              <a:spcBef>
                <a:spcPct val="20000"/>
              </a:spcBef>
            </a:pPr>
            <a:r>
              <a:rPr lang="en-US" sz="1100" b="1" dirty="0" smtClean="0">
                <a:latin typeface="Times"/>
                <a:cs typeface="Times"/>
              </a:rPr>
              <a:t>There are 2 roads to Open Access…</a:t>
            </a:r>
          </a:p>
          <a:p>
            <a:pPr eaLnBrk="1" hangingPunct="1">
              <a:lnSpc>
                <a:spcPct val="90000"/>
              </a:lnSpc>
              <a:spcBef>
                <a:spcPct val="20000"/>
              </a:spcBef>
            </a:pPr>
            <a:endParaRPr lang="en-US" sz="1100" b="1" dirty="0" smtClean="0">
              <a:latin typeface="Times"/>
              <a:cs typeface="Times"/>
            </a:endParaRPr>
          </a:p>
          <a:p>
            <a:pPr eaLnBrk="1" hangingPunct="1">
              <a:lnSpc>
                <a:spcPct val="90000"/>
              </a:lnSpc>
              <a:spcBef>
                <a:spcPct val="20000"/>
              </a:spcBef>
            </a:pPr>
            <a:r>
              <a:rPr lang="en-US" sz="1100" b="1" dirty="0" smtClean="0">
                <a:latin typeface="Times"/>
                <a:cs typeface="Times"/>
              </a:rPr>
              <a:t>SHERPA</a:t>
            </a:r>
            <a:r>
              <a:rPr lang="en-US" sz="1100" dirty="0" smtClean="0">
                <a:latin typeface="Times"/>
                <a:cs typeface="Times"/>
              </a:rPr>
              <a:t> (</a:t>
            </a:r>
            <a:r>
              <a:rPr lang="en-US" sz="1100" b="1" dirty="0" smtClean="0">
                <a:latin typeface="Times"/>
                <a:cs typeface="Times"/>
              </a:rPr>
              <a:t>Securing a Hybrid Environment for Research Preservation and Access</a:t>
            </a:r>
            <a:r>
              <a:rPr lang="en-US" sz="1100" dirty="0" smtClean="0">
                <a:latin typeface="Times"/>
                <a:cs typeface="Times"/>
              </a:rPr>
              <a:t>)</a:t>
            </a:r>
          </a:p>
          <a:p>
            <a:pPr lvl="1" eaLnBrk="1" hangingPunct="1">
              <a:lnSpc>
                <a:spcPct val="90000"/>
              </a:lnSpc>
              <a:spcBef>
                <a:spcPct val="20000"/>
              </a:spcBef>
            </a:pPr>
            <a:r>
              <a:rPr lang="en-US" sz="1100" dirty="0" smtClean="0">
                <a:latin typeface="Times"/>
                <a:cs typeface="Times"/>
              </a:rPr>
              <a:t>staff team based at the </a:t>
            </a:r>
            <a:r>
              <a:rPr lang="en-US" sz="1100" dirty="0" smtClean="0">
                <a:latin typeface="Times"/>
                <a:cs typeface="Times"/>
                <a:hlinkClick r:id="rId3" tooltip="University of Nottingham"/>
              </a:rPr>
              <a:t>University of Nottingham</a:t>
            </a:r>
            <a:r>
              <a:rPr lang="en-US" sz="1100" dirty="0" smtClean="0">
                <a:latin typeface="Times"/>
                <a:cs typeface="Times"/>
              </a:rPr>
              <a:t>, 33 research institutions and </a:t>
            </a:r>
            <a:r>
              <a:rPr lang="en-US" sz="1100" dirty="0" err="1" smtClean="0">
                <a:latin typeface="Times"/>
                <a:cs typeface="Times"/>
              </a:rPr>
              <a:t>organisations</a:t>
            </a:r>
            <a:r>
              <a:rPr lang="en-US" sz="1100" dirty="0" smtClean="0">
                <a:latin typeface="Times"/>
                <a:cs typeface="Times"/>
              </a:rPr>
              <a:t> comprise the SHERPA Partnership.</a:t>
            </a:r>
            <a:r>
              <a:rPr lang="en-US" sz="1100" baseline="30000" dirty="0" smtClean="0">
                <a:latin typeface="Times"/>
                <a:cs typeface="Times"/>
                <a:hlinkClick r:id="rId4"/>
              </a:rPr>
              <a:t>[1</a:t>
            </a:r>
            <a:r>
              <a:rPr lang="en-US" sz="1100" baseline="30000" dirty="0" smtClean="0">
                <a:latin typeface="Times"/>
                <a:cs typeface="Times"/>
                <a:hlinkClick r:id="rId4"/>
              </a:rPr>
              <a:t>]</a:t>
            </a:r>
            <a:endParaRPr lang="en-US" sz="1100" baseline="30000" dirty="0" smtClean="0">
              <a:latin typeface="Times"/>
              <a:cs typeface="Times"/>
            </a:endParaRPr>
          </a:p>
          <a:p>
            <a:pPr lvl="1" eaLnBrk="1" hangingPunct="1">
              <a:lnSpc>
                <a:spcPct val="90000"/>
              </a:lnSpc>
              <a:spcBef>
                <a:spcPct val="20000"/>
              </a:spcBef>
            </a:pPr>
            <a:endParaRPr lang="fr-FR" sz="1100" b="1" dirty="0" smtClean="0">
              <a:latin typeface="Times"/>
              <a:cs typeface="Times"/>
            </a:endParaRPr>
          </a:p>
          <a:p>
            <a:pPr eaLnBrk="1" hangingPunct="1">
              <a:lnSpc>
                <a:spcPct val="90000"/>
              </a:lnSpc>
              <a:spcBef>
                <a:spcPct val="20000"/>
              </a:spcBef>
            </a:pPr>
            <a:r>
              <a:rPr lang="fr-FR" sz="1100" b="1" dirty="0" err="1" smtClean="0">
                <a:latin typeface="Times"/>
                <a:cs typeface="Times"/>
              </a:rPr>
              <a:t>Harnad</a:t>
            </a:r>
            <a:r>
              <a:rPr lang="fr-FR" sz="1100" b="1" dirty="0" smtClean="0">
                <a:latin typeface="Times"/>
                <a:cs typeface="Times"/>
              </a:rPr>
              <a:t>: </a:t>
            </a:r>
            <a:r>
              <a:rPr lang="fr-FR" sz="1100" b="1" dirty="0" err="1" smtClean="0">
                <a:latin typeface="Times"/>
                <a:cs typeface="Times"/>
              </a:rPr>
              <a:t>only</a:t>
            </a:r>
            <a:r>
              <a:rPr lang="fr-FR" sz="1100" b="1" dirty="0" smtClean="0">
                <a:latin typeface="Times"/>
                <a:cs typeface="Times"/>
              </a:rPr>
              <a:t> 15% of </a:t>
            </a:r>
            <a:r>
              <a:rPr lang="fr-FR" sz="1100" b="1" dirty="0" err="1" smtClean="0">
                <a:latin typeface="Times"/>
                <a:cs typeface="Times"/>
              </a:rPr>
              <a:t>faculty</a:t>
            </a:r>
            <a:r>
              <a:rPr lang="fr-FR" sz="1100" b="1" dirty="0" smtClean="0">
                <a:latin typeface="Times"/>
                <a:cs typeface="Times"/>
              </a:rPr>
              <a:t> self-archive</a:t>
            </a:r>
          </a:p>
          <a:p>
            <a:pPr eaLnBrk="1" hangingPunct="1">
              <a:lnSpc>
                <a:spcPct val="90000"/>
              </a:lnSpc>
              <a:spcBef>
                <a:spcPct val="20000"/>
              </a:spcBef>
            </a:pPr>
            <a:endParaRPr lang="fr-FR" sz="1100" b="1" dirty="0" smtClean="0">
              <a:latin typeface="Times"/>
              <a:cs typeface="Times"/>
            </a:endParaRPr>
          </a:p>
          <a:p>
            <a:endParaRPr lang="en-US" sz="1100" dirty="0" smtClean="0">
              <a:latin typeface="Times"/>
              <a:cs typeface="Times"/>
            </a:endParaRPr>
          </a:p>
          <a:p>
            <a:endParaRPr lang="en-US" sz="1100" baseline="0" dirty="0" smtClean="0">
              <a:latin typeface="Times"/>
              <a:cs typeface="Times"/>
            </a:endParaRPr>
          </a:p>
          <a:p>
            <a:pPr marL="609600" indent="-609600" eaLnBrk="1" hangingPunct="1">
              <a:buFont typeface="Times" charset="0"/>
              <a:buNone/>
            </a:pPr>
            <a:r>
              <a:rPr lang="en-US" sz="1100" baseline="0" dirty="0" smtClean="0">
                <a:latin typeface="Times"/>
                <a:cs typeface="Times"/>
              </a:rPr>
              <a:t>Sources of OA Journals: </a:t>
            </a:r>
            <a:r>
              <a:rPr lang="en-US" sz="1100" baseline="0" dirty="0" err="1" smtClean="0">
                <a:latin typeface="Times"/>
                <a:cs typeface="Times"/>
              </a:rPr>
              <a:t>www.doaj.org</a:t>
            </a:r>
            <a:r>
              <a:rPr lang="en-US" sz="1100" baseline="0" dirty="0" smtClean="0">
                <a:latin typeface="Times"/>
                <a:cs typeface="Times"/>
              </a:rPr>
              <a:t> ,  </a:t>
            </a:r>
            <a:r>
              <a:rPr lang="en-US" sz="1100" b="1" dirty="0" smtClean="0">
                <a:solidFill>
                  <a:srgbClr val="000000"/>
                </a:solidFill>
                <a:latin typeface="Times"/>
                <a:ea typeface="ＭＳ Ｐゴシック" charset="0"/>
                <a:cs typeface="Times"/>
                <a:hlinkClick r:id="rId5"/>
              </a:rPr>
              <a:t>http://www.ulrichsweb.com/ulrichsweb/</a:t>
            </a:r>
            <a:r>
              <a:rPr lang="en-US" sz="1100" b="1" dirty="0" smtClean="0">
                <a:solidFill>
                  <a:srgbClr val="000000"/>
                </a:solidFill>
                <a:latin typeface="Times"/>
                <a:ea typeface="ＭＳ Ｐゴシック" charset="0"/>
                <a:cs typeface="Times"/>
              </a:rPr>
              <a:t> </a:t>
            </a:r>
            <a:endParaRPr lang="en-US" sz="1100" dirty="0" smtClean="0">
              <a:latin typeface="Times"/>
              <a:ea typeface="ＭＳ Ｐゴシック" charset="0"/>
              <a:cs typeface="Times"/>
            </a:endParaRPr>
          </a:p>
          <a:p>
            <a:pPr marL="609600" indent="-609600" eaLnBrk="1" hangingPunct="1">
              <a:buFontTx/>
              <a:buNone/>
            </a:pPr>
            <a:endParaRPr lang="en-US" sz="2000" dirty="0" smtClean="0">
              <a:latin typeface="Times"/>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13</a:t>
            </a:fld>
            <a:endParaRPr lang="en-US"/>
          </a:p>
        </p:txBody>
      </p:sp>
    </p:spTree>
    <p:extLst>
      <p:ext uri="{BB962C8B-B14F-4D97-AF65-F5344CB8AC3E}">
        <p14:creationId xmlns:p14="http://schemas.microsoft.com/office/powerpoint/2010/main" val="1485740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a:ea typeface="+mn-ea"/>
                <a:cs typeface="Times"/>
              </a:rPr>
              <a:t>Some of you are probably think: I don’t remember what the contracts I signed said. </a:t>
            </a:r>
          </a:p>
          <a:p>
            <a:endParaRPr lang="en-US" sz="1200" b="0" i="0" u="none" strike="noStrike" kern="1200" baseline="0" dirty="0" smtClean="0">
              <a:solidFill>
                <a:schemeClr val="tx1"/>
              </a:solidFill>
              <a:latin typeface="Times"/>
              <a:ea typeface="+mn-ea"/>
              <a:cs typeface="Times"/>
            </a:endParaRPr>
          </a:p>
          <a:p>
            <a:r>
              <a:rPr lang="en-US" sz="1200" b="0" i="0" u="none" strike="noStrike" kern="1200" baseline="0" dirty="0" smtClean="0">
                <a:solidFill>
                  <a:schemeClr val="tx1"/>
                </a:solidFill>
                <a:latin typeface="Times"/>
                <a:ea typeface="+mn-ea"/>
                <a:cs typeface="Times"/>
              </a:rPr>
              <a:t>You can go to Sherpa/</a:t>
            </a:r>
            <a:r>
              <a:rPr lang="en-US" sz="1200" b="0" i="0" u="none" strike="noStrike" kern="1200" baseline="0" dirty="0" err="1" smtClean="0">
                <a:solidFill>
                  <a:schemeClr val="tx1"/>
                </a:solidFill>
                <a:latin typeface="Times"/>
                <a:ea typeface="+mn-ea"/>
                <a:cs typeface="Times"/>
              </a:rPr>
              <a:t>RoMEO</a:t>
            </a:r>
            <a:r>
              <a:rPr lang="en-US" sz="1200" b="0" i="0" u="none" strike="noStrike" kern="1200" baseline="0" dirty="0" smtClean="0">
                <a:solidFill>
                  <a:schemeClr val="tx1"/>
                </a:solidFill>
                <a:latin typeface="Times"/>
                <a:ea typeface="+mn-ea"/>
                <a:cs typeface="Times"/>
              </a:rPr>
              <a:t> and find out about their policies</a:t>
            </a:r>
          </a:p>
          <a:p>
            <a:r>
              <a:rPr lang="en-US" sz="1200" b="0" i="0" u="none" strike="noStrike" kern="1200" baseline="0" dirty="0" smtClean="0">
                <a:solidFill>
                  <a:schemeClr val="tx1"/>
                </a:solidFill>
                <a:latin typeface="Times"/>
                <a:ea typeface="+mn-ea"/>
                <a:cs typeface="Times"/>
              </a:rPr>
              <a:t>	</a:t>
            </a:r>
          </a:p>
          <a:p>
            <a:endParaRPr lang="en-US" sz="1200" b="0" i="0" u="none" strike="noStrike" kern="1200" baseline="0" dirty="0" smtClean="0">
              <a:solidFill>
                <a:schemeClr val="tx1"/>
              </a:solidFill>
              <a:latin typeface="Times"/>
              <a:ea typeface="+mn-ea"/>
              <a:cs typeface="Times"/>
            </a:endParaRPr>
          </a:p>
          <a:p>
            <a:endParaRPr lang="en-US" sz="1200" dirty="0" smtClean="0">
              <a:latin typeface="Times"/>
              <a:cs typeface="Times"/>
            </a:endParaRP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14</a:t>
            </a:fld>
            <a:endParaRPr lang="en-US"/>
          </a:p>
        </p:txBody>
      </p:sp>
    </p:spTree>
    <p:extLst>
      <p:ext uri="{BB962C8B-B14F-4D97-AF65-F5344CB8AC3E}">
        <p14:creationId xmlns:p14="http://schemas.microsoft.com/office/powerpoint/2010/main" val="2848480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GREEN repository</a:t>
            </a:r>
            <a:r>
              <a:rPr lang="en-US" baseline="0" dirty="0" smtClean="0"/>
              <a:t> is a GOLD OA publisher/journal</a:t>
            </a:r>
          </a:p>
          <a:p>
            <a:endParaRPr lang="en-US" baseline="0" dirty="0" smtClean="0"/>
          </a:p>
          <a:p>
            <a:r>
              <a:rPr lang="en-US" baseline="0" dirty="0" smtClean="0"/>
              <a:t>Do some samples searches: logo is hot linked to Sherpa/Romeo URL</a:t>
            </a:r>
          </a:p>
          <a:p>
            <a:r>
              <a:rPr lang="en-US" baseline="0" dirty="0" smtClean="0"/>
              <a:t>	philosophy</a:t>
            </a:r>
          </a:p>
          <a:p>
            <a:r>
              <a:rPr lang="en-US" baseline="0" dirty="0" smtClean="0"/>
              <a:t>	business</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15</a:t>
            </a:fld>
            <a:endParaRPr lang="en-US"/>
          </a:p>
        </p:txBody>
      </p:sp>
    </p:spTree>
    <p:extLst>
      <p:ext uri="{BB962C8B-B14F-4D97-AF65-F5344CB8AC3E}">
        <p14:creationId xmlns:p14="http://schemas.microsoft.com/office/powerpoint/2010/main" val="2848480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According to Steven </a:t>
            </a:r>
            <a:r>
              <a:rPr lang="en-US" dirty="0" err="1" smtClean="0"/>
              <a:t>Harnad</a:t>
            </a:r>
            <a:r>
              <a:rPr lang="en-US" dirty="0" smtClean="0"/>
              <a:t>  About 25,000 peer-reviewed journals are published worldwide, in all disciplines and all languages=2.5 mil articles/annually</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err="1" smtClean="0"/>
              <a:t>Ulrichsweb</a:t>
            </a:r>
            <a:r>
              <a:rPr lang="en-US" sz="1200" dirty="0" smtClean="0"/>
              <a:t> </a:t>
            </a:r>
            <a:r>
              <a:rPr lang="en-US" sz="1200" dirty="0" smtClean="0">
                <a:hlinkClick r:id="rId3"/>
              </a:rPr>
              <a:t>http://www.ulrichsweb.com/</a:t>
            </a:r>
            <a:endParaRPr lang="en-US" sz="120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16</a:t>
            </a:fld>
            <a:endParaRPr lang="en-US"/>
          </a:p>
        </p:txBody>
      </p:sp>
    </p:spTree>
    <p:extLst>
      <p:ext uri="{BB962C8B-B14F-4D97-AF65-F5344CB8AC3E}">
        <p14:creationId xmlns:p14="http://schemas.microsoft.com/office/powerpoint/2010/main" val="893102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Avoiding predatory publishers:</a:t>
            </a:r>
          </a:p>
          <a:p>
            <a:pPr marL="171450" indent="-171450">
              <a:buFont typeface="Arial"/>
              <a:buChar char="•"/>
            </a:pPr>
            <a:r>
              <a:rPr lang="en-US" dirty="0" smtClean="0">
                <a:latin typeface="Times"/>
                <a:ea typeface="ＭＳ Ｐゴシック" charset="0"/>
                <a:cs typeface="ＭＳ Ｐゴシック" charset="0"/>
              </a:rPr>
              <a:t>Assess website, articles, editorial board</a:t>
            </a:r>
          </a:p>
          <a:p>
            <a:pPr marL="171450" indent="-171450">
              <a:buFont typeface="Arial"/>
              <a:buChar char="•"/>
            </a:pPr>
            <a:r>
              <a:rPr lang="en-US" dirty="0" smtClean="0">
                <a:latin typeface="Times"/>
                <a:ea typeface="ＭＳ Ｐゴシック" charset="0"/>
                <a:cs typeface="ＭＳ Ｐゴシック" charset="0"/>
              </a:rPr>
              <a:t>Red flags: multiple journals launched at once, irregular publishing, lack of focus, few articles published, high fees</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Criteria for Determining Predatory Open-Access Publishers </a:t>
            </a:r>
            <a:r>
              <a:rPr lang="en-US" sz="1200" b="0" i="0" u="none" strike="noStrike" kern="1200" baseline="0" dirty="0" smtClean="0">
                <a:solidFill>
                  <a:schemeClr val="tx1"/>
                </a:solidFill>
                <a:latin typeface="+mn-lt"/>
                <a:ea typeface="+mn-ea"/>
                <a:cs typeface="+mn-cs"/>
              </a:rPr>
              <a:t>For more information on predatory publishers, including lists of publishers and standalone journals that meet these criteria, please visit http://</a:t>
            </a:r>
            <a:r>
              <a:rPr lang="en-US" sz="1200" b="0" i="0" u="none" strike="noStrike" kern="1200" baseline="0" dirty="0" err="1" smtClean="0">
                <a:solidFill>
                  <a:schemeClr val="tx1"/>
                </a:solidFill>
                <a:latin typeface="+mn-lt"/>
                <a:ea typeface="+mn-ea"/>
                <a:cs typeface="+mn-cs"/>
              </a:rPr>
              <a:t>scholarlyoa.com</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By </a:t>
            </a:r>
            <a:r>
              <a:rPr lang="en-US" sz="1200" b="0" i="0" u="none" strike="noStrike" kern="1200" baseline="0" dirty="0" smtClean="0">
                <a:solidFill>
                  <a:schemeClr val="tx1"/>
                </a:solidFill>
                <a:latin typeface="+mn-lt"/>
                <a:ea typeface="+mn-ea"/>
                <a:cs typeface="+mn-cs"/>
              </a:rPr>
              <a:t>Jeffrey </a:t>
            </a:r>
            <a:r>
              <a:rPr lang="en-US" sz="1200" b="0" i="0" u="none" strike="noStrike" kern="1200" baseline="0" dirty="0" err="1" smtClean="0">
                <a:solidFill>
                  <a:schemeClr val="tx1"/>
                </a:solidFill>
                <a:latin typeface="+mn-lt"/>
                <a:ea typeface="+mn-ea"/>
                <a:cs typeface="+mn-cs"/>
              </a:rPr>
              <a:t>Beall</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3rd edition / January 1, 2015 </a:t>
            </a:r>
          </a:p>
          <a:p>
            <a:r>
              <a:rPr lang="en-US" sz="1200" b="0" i="0" u="none" strike="noStrike" kern="1200" baseline="0" dirty="0" smtClean="0">
                <a:solidFill>
                  <a:schemeClr val="tx1"/>
                </a:solidFill>
                <a:latin typeface="+mn-lt"/>
                <a:ea typeface="+mn-ea"/>
                <a:cs typeface="+mn-cs"/>
              </a:rPr>
              <a:t>The criteria below are intended to provide a framework for analyzing scholarly open-access publishers and journals. The criteria recognize two documents published by the Committee on Publication Ethics (COPE): </a:t>
            </a:r>
          </a:p>
          <a:p>
            <a:r>
              <a:rPr lang="en-US" sz="1200" b="0" i="0" u="none" strike="noStrike" kern="1200" baseline="0" dirty="0" smtClean="0">
                <a:solidFill>
                  <a:schemeClr val="tx1"/>
                </a:solidFill>
                <a:latin typeface="+mn-lt"/>
                <a:ea typeface="+mn-ea"/>
                <a:cs typeface="+mn-cs"/>
              </a:rPr>
              <a:t>Code of Conduct for Journal Publishers </a:t>
            </a:r>
          </a:p>
          <a:p>
            <a:r>
              <a:rPr lang="en-US" sz="1200" b="0" i="0" u="none" strike="noStrike" kern="1200" baseline="0" dirty="0" smtClean="0">
                <a:solidFill>
                  <a:schemeClr val="tx1"/>
                </a:solidFill>
                <a:latin typeface="+mn-lt"/>
                <a:ea typeface="+mn-ea"/>
                <a:cs typeface="+mn-cs"/>
              </a:rPr>
              <a:t>Principles of Transparency and Best Practice in Scholarly Publishing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17</a:t>
            </a:fld>
            <a:endParaRPr lang="en-US"/>
          </a:p>
        </p:txBody>
      </p:sp>
    </p:spTree>
    <p:extLst>
      <p:ext uri="{BB962C8B-B14F-4D97-AF65-F5344CB8AC3E}">
        <p14:creationId xmlns:p14="http://schemas.microsoft.com/office/powerpoint/2010/main" val="3094647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2011 Social Sciences and Humanities journal editors and press directors</a:t>
            </a:r>
          </a:p>
          <a:p>
            <a:r>
              <a:rPr lang="en-US" dirty="0" smtClean="0"/>
              <a:t>2012 Science journal editors</a:t>
            </a:r>
          </a:p>
          <a:p>
            <a:endParaRPr lang="en-US" dirty="0" smtClean="0"/>
          </a:p>
          <a:p>
            <a:r>
              <a:rPr lang="en-US" dirty="0" smtClean="0">
                <a:latin typeface="Times" charset="0"/>
                <a:ea typeface="Times" charset="0"/>
                <a:cs typeface="Times" charset="0"/>
              </a:rPr>
              <a:t>The Primary Research Question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18</a:t>
            </a:fld>
            <a:endParaRPr lang="en-US" dirty="0"/>
          </a:p>
        </p:txBody>
      </p:sp>
    </p:spTree>
    <p:extLst>
      <p:ext uri="{BB962C8B-B14F-4D97-AF65-F5344CB8AC3E}">
        <p14:creationId xmlns:p14="http://schemas.microsoft.com/office/powerpoint/2010/main" val="2592030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the results of the combined journal editors’ and university press directors’ responses.</a:t>
            </a:r>
            <a:endParaRPr lang="en-US" dirty="0" smtClean="0"/>
          </a:p>
          <a:p>
            <a:endParaRPr lang="en-US" dirty="0" smtClean="0"/>
          </a:p>
          <a:p>
            <a:r>
              <a:rPr lang="en-US" dirty="0" smtClean="0"/>
              <a:t>89% want to consider Mss.</a:t>
            </a:r>
            <a:r>
              <a:rPr lang="en-US" baseline="0" dirty="0" smtClean="0"/>
              <a:t> based on OA ETDs.</a:t>
            </a:r>
          </a:p>
          <a:p>
            <a:endParaRPr lang="en-US" baseline="0" dirty="0" smtClean="0"/>
          </a:p>
          <a:p>
            <a:r>
              <a:rPr lang="en-US" baseline="0" dirty="0" smtClean="0"/>
              <a:t>Only 4% said don’t bother sending us your </a:t>
            </a:r>
            <a:r>
              <a:rPr lang="en-US" dirty="0" smtClean="0"/>
              <a:t>Mss.</a:t>
            </a:r>
            <a:r>
              <a:rPr lang="en-US" baseline="0" dirty="0" smtClean="0"/>
              <a:t> based on OA ETDs.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a:t>
            </a:r>
            <a:r>
              <a:rPr lang="en-US" sz="1200" dirty="0" err="1" smtClean="0"/>
              <a:t>scholar.lib.vt.edu</a:t>
            </a:r>
            <a:r>
              <a:rPr lang="en-US" sz="1200" dirty="0" smtClean="0"/>
              <a:t>/copyright/</a:t>
            </a:r>
            <a:r>
              <a:rPr lang="en-US" sz="1200" dirty="0" err="1" smtClean="0"/>
              <a:t>cprtetd.html</a:t>
            </a:r>
            <a:endParaRPr lang="en-US" sz="1200" dirty="0" smtClean="0"/>
          </a:p>
          <a:p>
            <a:endParaRPr lang="en-US" dirty="0" smtClean="0"/>
          </a:p>
          <a:p>
            <a:r>
              <a:rPr lang="en-US" dirty="0" smtClean="0"/>
              <a:t>This study specifically</a:t>
            </a:r>
            <a:r>
              <a:rPr lang="en-US" baseline="0" dirty="0" smtClean="0"/>
              <a:t> </a:t>
            </a:r>
            <a:r>
              <a:rPr lang="en-US" dirty="0" smtClean="0"/>
              <a:t>investigated university press director’s and journal editors in the social sciences, arts, and</a:t>
            </a:r>
            <a:r>
              <a:rPr lang="en-US" baseline="0" dirty="0" smtClean="0"/>
              <a:t> </a:t>
            </a:r>
            <a:r>
              <a:rPr lang="en-US" dirty="0" smtClean="0"/>
              <a:t>humanities to learn about their attitudes toward publicly accessible, online</a:t>
            </a:r>
            <a:r>
              <a:rPr lang="en-US" baseline="0" dirty="0" smtClean="0"/>
              <a:t> </a:t>
            </a:r>
            <a:r>
              <a:rPr lang="en-US" dirty="0" smtClean="0"/>
              <a:t>theses and dissertations.</a:t>
            </a:r>
          </a:p>
          <a:p>
            <a:endParaRPr lang="en-US" dirty="0" smtClean="0"/>
          </a:p>
          <a:p>
            <a:r>
              <a:rPr lang="en-US" sz="1200" b="0" i="0" u="none" strike="noStrike" kern="1200" baseline="0" dirty="0" smtClean="0">
                <a:solidFill>
                  <a:schemeClr val="tx1"/>
                </a:solidFill>
                <a:latin typeface="+mn-lt"/>
                <a:ea typeface="+mn-ea"/>
                <a:cs typeface="+mn-cs"/>
              </a:rPr>
              <a:t>We </a:t>
            </a:r>
            <a:r>
              <a:rPr lang="en-US" dirty="0" smtClean="0"/>
              <a:t>conducted our </a:t>
            </a:r>
            <a:r>
              <a:rPr lang="en-US" sz="1200" b="0" i="0" u="none" strike="noStrike" kern="1200" baseline="0" dirty="0" smtClean="0">
                <a:solidFill>
                  <a:schemeClr val="tx1"/>
                </a:solidFill>
                <a:latin typeface="+mn-lt"/>
                <a:ea typeface="+mn-ea"/>
                <a:cs typeface="+mn-cs"/>
              </a:rPr>
              <a:t>study from May 17 - June 16, 2011, and was distributed to 615 journal editors and 131 university press directors via Survey Monkey.</a:t>
            </a:r>
          </a:p>
          <a:p>
            <a:endParaRPr lang="en-US" dirty="0" smtClean="0"/>
          </a:p>
          <a:p>
            <a:r>
              <a:rPr lang="en-US" dirty="0" smtClean="0"/>
              <a:t>80% of our respondents were Journal Editors and Editors-in-Chief.</a:t>
            </a:r>
          </a:p>
          <a:p>
            <a:endParaRPr lang="en-US" dirty="0" smtClean="0"/>
          </a:p>
          <a:p>
            <a:r>
              <a:rPr lang="en-US" dirty="0" smtClean="0"/>
              <a:t>88% were Directors and Associate Directors of university presses.</a:t>
            </a:r>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19</a:t>
            </a:fld>
            <a:endParaRPr lang="en-US" dirty="0"/>
          </a:p>
        </p:txBody>
      </p:sp>
    </p:spTree>
    <p:extLst>
      <p:ext uri="{BB962C8B-B14F-4D97-AF65-F5344CB8AC3E}">
        <p14:creationId xmlns:p14="http://schemas.microsoft.com/office/powerpoint/2010/main" val="854388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coming, taking the time from your busy day.</a:t>
            </a:r>
            <a:r>
              <a:rPr lang="en-US" baseline="0" dirty="0" smtClean="0"/>
              <a:t> I hope you’re here to share your thoughts on scholarly </a:t>
            </a:r>
            <a:r>
              <a:rPr lang="en-US" baseline="0" dirty="0" err="1" smtClean="0"/>
              <a:t>communicationor</a:t>
            </a:r>
            <a:r>
              <a:rPr lang="en-US" baseline="0" dirty="0" smtClean="0"/>
              <a:t> scholarly publishing—I tend </a:t>
            </a:r>
            <a:r>
              <a:rPr lang="en-US" baseline="0" dirty="0" err="1" smtClean="0"/>
              <a:t>touse</a:t>
            </a:r>
            <a:r>
              <a:rPr lang="en-US" baseline="0" dirty="0" smtClean="0"/>
              <a:t> both </a:t>
            </a:r>
            <a:r>
              <a:rPr lang="en-US" baseline="0" dirty="0" err="1" smtClean="0"/>
              <a:t>interchangebly</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Scholarly Communication is a dynamic topic and these are dynamic times: we’re living and learning as we do it. I have the perspective of 25 years of (online) scholarly communication experience. Are you in the New World or is it still Business as Usual for you?</a:t>
            </a:r>
          </a:p>
          <a:p>
            <a:endParaRPr lang="en-US" dirty="0" smtClean="0"/>
          </a:p>
          <a:p>
            <a:r>
              <a:rPr lang="en-US" dirty="0" smtClean="0"/>
              <a:t>About me and what I’ve been doing for 25 years: Scholarly Communication. </a:t>
            </a:r>
            <a:r>
              <a:rPr lang="en-US" dirty="0" smtClean="0"/>
              <a:t>[</a:t>
            </a:r>
            <a:r>
              <a:rPr lang="en-US" baseline="0" dirty="0" smtClean="0"/>
              <a:t>http</a:t>
            </a:r>
            <a:r>
              <a:rPr lang="en-US" baseline="0" dirty="0" smtClean="0"/>
              <a:t>://</a:t>
            </a:r>
            <a:r>
              <a:rPr lang="en-US" baseline="0" dirty="0" err="1" smtClean="0"/>
              <a:t>scholar.lib.vt.edu</a:t>
            </a:r>
            <a:r>
              <a:rPr lang="en-US" baseline="0" dirty="0" smtClean="0"/>
              <a:t>]</a:t>
            </a:r>
            <a:endParaRPr lang="en-US" dirty="0" smtClean="0"/>
          </a:p>
          <a:p>
            <a:endParaRPr lang="en-US" dirty="0" smtClean="0"/>
          </a:p>
          <a:p>
            <a:r>
              <a:rPr lang="en-US" dirty="0" smtClean="0"/>
              <a:t>Who is in the audience? Please introduce yourselves. What particular aspect of SC are you interested in</a:t>
            </a:r>
            <a:r>
              <a:rPr lang="en-US" dirty="0" smtClean="0"/>
              <a:t>?</a:t>
            </a:r>
            <a:endParaRPr lang="en-US" baseline="0" dirty="0" smtClean="0"/>
          </a:p>
          <a:p>
            <a:endParaRPr lang="en-US" baseline="0" dirty="0" smtClean="0"/>
          </a:p>
          <a:p>
            <a:r>
              <a:rPr lang="en-US" baseline="0" dirty="0" smtClean="0"/>
              <a:t>Why do we publish?</a:t>
            </a:r>
          </a:p>
          <a:p>
            <a:pPr marL="171450" indent="-171450">
              <a:buFont typeface="Arial"/>
              <a:buChar char="•"/>
            </a:pPr>
            <a:r>
              <a:rPr lang="en-US" dirty="0" smtClean="0"/>
              <a:t>Get tenure/promoted</a:t>
            </a:r>
          </a:p>
          <a:p>
            <a:pPr marL="171450" indent="-171450">
              <a:buFont typeface="Arial"/>
              <a:buChar char="•"/>
            </a:pPr>
            <a:r>
              <a:rPr lang="en-US" dirty="0" smtClean="0"/>
              <a:t>Share knowledge/information</a:t>
            </a:r>
          </a:p>
          <a:p>
            <a:pPr marL="171450" indent="-171450">
              <a:buFont typeface="Arial"/>
              <a:buChar char="•"/>
            </a:pPr>
            <a:r>
              <a:rPr lang="en-US" dirty="0" smtClean="0"/>
              <a:t>It’s in our job description.</a:t>
            </a:r>
          </a:p>
          <a:p>
            <a:pPr marL="171450" indent="-171450">
              <a:buFont typeface="Arial"/>
              <a:buChar char="•"/>
            </a:pPr>
            <a:r>
              <a:rPr lang="en-US" dirty="0" smtClean="0"/>
              <a:t>University mission/values</a:t>
            </a:r>
          </a:p>
          <a:p>
            <a:pPr marL="171450" indent="-171450">
              <a:buFont typeface="Arial"/>
              <a:buChar char="•"/>
            </a:pPr>
            <a:r>
              <a:rPr lang="en-US" dirty="0" smtClean="0"/>
              <a:t>Other reasons?</a:t>
            </a:r>
          </a:p>
          <a:p>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2</a:t>
            </a:fld>
            <a:endParaRPr lang="en-US"/>
          </a:p>
        </p:txBody>
      </p:sp>
    </p:spTree>
    <p:extLst>
      <p:ext uri="{BB962C8B-B14F-4D97-AF65-F5344CB8AC3E}">
        <p14:creationId xmlns:p14="http://schemas.microsoft.com/office/powerpoint/2010/main" val="3685653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t>
            </a:r>
            <a:r>
              <a:rPr lang="en-US" sz="1100" dirty="0" smtClean="0">
                <a:latin typeface="Times" charset="0"/>
                <a:ea typeface="ＭＳ Ｐゴシック" charset="0"/>
                <a:cs typeface="Times" charset="0"/>
              </a:rPr>
              <a:t>is a look at journal editors’ and press directors’ responses in 2011</a:t>
            </a:r>
            <a:r>
              <a:rPr lang="en-US" altLang="ja-JP" sz="1100" dirty="0" smtClean="0">
                <a:latin typeface="Times" charset="0"/>
                <a:ea typeface="ＭＳ Ｐゴシック" charset="0"/>
                <a:cs typeface="Times" charset="0"/>
              </a:rPr>
              <a:t>.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a:t>
            </a:r>
            <a:r>
              <a:rPr lang="en-US" altLang="ja-JP" sz="1100" dirty="0" smtClean="0">
                <a:latin typeface="Times" charset="0"/>
                <a:ea typeface="ＭＳ Ｐゴシック" charset="0"/>
                <a:cs typeface="Times" charset="0"/>
              </a:rPr>
              <a:t>ETDs. 66% said they always welcome Mss. derived</a:t>
            </a:r>
            <a:r>
              <a:rPr lang="en-US" altLang="ja-JP" sz="1100" baseline="0" dirty="0" smtClean="0">
                <a:latin typeface="Times" charset="0"/>
                <a:ea typeface="ＭＳ Ｐゴシック" charset="0"/>
                <a:cs typeface="Times" charset="0"/>
              </a:rPr>
              <a:t> from ETDs, but only a few press directors agreed.</a:t>
            </a:r>
          </a:p>
          <a:p>
            <a:pPr eaLnBrk="1" hangingPunct="1">
              <a:spcBef>
                <a:spcPct val="0"/>
              </a:spcBef>
            </a:pP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a:t>
            </a:r>
            <a:r>
              <a:rPr lang="en-US" altLang="ja-JP" sz="1100" dirty="0" smtClean="0">
                <a:latin typeface="Times" charset="0"/>
                <a:ea typeface="ＭＳ Ｐゴシック" charset="0"/>
                <a:cs typeface="Times" charset="0"/>
              </a:rPr>
              <a:t>More</a:t>
            </a:r>
            <a:r>
              <a:rPr lang="en-US" altLang="ja-JP" sz="1100" baseline="0" dirty="0" smtClean="0">
                <a:latin typeface="Times" charset="0"/>
                <a:ea typeface="ＭＳ Ｐゴシック" charset="0"/>
                <a:cs typeface="Times" charset="0"/>
              </a:rPr>
              <a:t> than </a:t>
            </a:r>
            <a:r>
              <a:rPr lang="en-US" altLang="ja-JP" sz="1100" dirty="0" smtClean="0">
                <a:latin typeface="Times" charset="0"/>
                <a:ea typeface="ＭＳ Ｐゴシック" charset="0"/>
                <a:cs typeface="Times" charset="0"/>
              </a:rPr>
              <a:t>half welcome or consider </a:t>
            </a:r>
            <a:r>
              <a:rPr lang="en-US" altLang="ja-JP" sz="1100" dirty="0">
                <a:latin typeface="Times" charset="0"/>
                <a:ea typeface="ＭＳ Ｐゴシック" charset="0"/>
                <a:cs typeface="Times" charset="0"/>
              </a:rPr>
              <a:t>ETD-based </a:t>
            </a:r>
            <a:r>
              <a:rPr lang="en-US" altLang="ja-JP" sz="1100" dirty="0" smtClean="0">
                <a:latin typeface="Times" charset="0"/>
                <a:ea typeface="ＭＳ Ｐゴシック" charset="0"/>
                <a:cs typeface="Times" charset="0"/>
              </a:rPr>
              <a:t>Mss.</a:t>
            </a:r>
            <a:r>
              <a:rPr lang="en-US" altLang="ja-JP" sz="1100" baseline="0" dirty="0" smtClean="0">
                <a:latin typeface="Times" charset="0"/>
                <a:ea typeface="ＭＳ Ｐゴシック" charset="0"/>
                <a:cs typeface="Times" charset="0"/>
              </a:rPr>
              <a:t> </a:t>
            </a:r>
            <a:r>
              <a:rPr lang="en-US" altLang="ja-JP" sz="1100" dirty="0" smtClean="0">
                <a:latin typeface="Times" charset="0"/>
                <a:ea typeface="ＭＳ Ｐゴシック" charset="0"/>
                <a:cs typeface="Times" charset="0"/>
              </a:rPr>
              <a:t>submissions </a:t>
            </a:r>
            <a:r>
              <a:rPr lang="en-US" altLang="ja-JP" sz="1100" dirty="0">
                <a:latin typeface="Times" charset="0"/>
                <a:ea typeface="ＭＳ Ｐゴシック" charset="0"/>
                <a:cs typeface="Times" charset="0"/>
              </a:rPr>
              <a:t>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altLang="ja-JP" sz="1100" dirty="0" smtClean="0">
                <a:latin typeface="Times" charset="0"/>
                <a:ea typeface="ＭＳ Ｐゴシック" charset="0"/>
                <a:cs typeface="Times" charset="0"/>
              </a:rPr>
              <a:t>Only </a:t>
            </a:r>
            <a:r>
              <a:rPr lang="en-US" altLang="ja-JP" sz="1100" dirty="0">
                <a:latin typeface="Times" charset="0"/>
                <a:ea typeface="ＭＳ Ｐゴシック" charset="0"/>
                <a:cs typeface="Times" charset="0"/>
              </a:rPr>
              <a:t>university </a:t>
            </a:r>
            <a:r>
              <a:rPr lang="en-US" altLang="ja-JP" sz="1100" dirty="0" smtClean="0">
                <a:latin typeface="Times" charset="0"/>
                <a:ea typeface="ＭＳ Ｐゴシック" charset="0"/>
                <a:cs typeface="Times" charset="0"/>
              </a:rPr>
              <a:t>press directors </a:t>
            </a:r>
            <a:r>
              <a:rPr lang="en-US" altLang="ja-JP" sz="1100" dirty="0">
                <a:latin typeface="Times" charset="0"/>
                <a:ea typeface="ＭＳ Ｐゴシック" charset="0"/>
                <a:cs typeface="Times" charset="0"/>
              </a:rPr>
              <a:t>find access restrictions </a:t>
            </a:r>
            <a:r>
              <a:rPr lang="en-US" altLang="ja-JP" sz="1100" dirty="0" smtClean="0">
                <a:latin typeface="Times" charset="0"/>
                <a:ea typeface="ＭＳ Ｐゴシック" charset="0"/>
                <a:cs typeface="Times" charset="0"/>
              </a:rPr>
              <a:t>necessary, which is interesting to me because it is in response to journal editors that we made limiting access to ETDs at VT an option.</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But over 80% of the journal editors and the press directors will consider Mss. based on</a:t>
            </a:r>
            <a:r>
              <a:rPr lang="en-US" baseline="0" dirty="0" smtClean="0">
                <a:latin typeface="Times" charset="0"/>
                <a:ea typeface="ＭＳ Ｐゴシック" charset="0"/>
                <a:cs typeface="Times" charset="0"/>
              </a:rPr>
              <a:t> </a:t>
            </a:r>
            <a:r>
              <a:rPr lang="en-US" baseline="0" dirty="0" smtClean="0">
                <a:latin typeface="Times" charset="0"/>
                <a:ea typeface="ＭＳ Ｐゴシック" charset="0"/>
                <a:cs typeface="Times" charset="0"/>
              </a:rPr>
              <a:t>OA </a:t>
            </a:r>
            <a:r>
              <a:rPr lang="en-US" baseline="0" dirty="0" smtClean="0">
                <a:latin typeface="Times" charset="0"/>
                <a:ea typeface="ＭＳ Ｐゴシック" charset="0"/>
                <a:cs typeface="Times" charset="0"/>
              </a:rPr>
              <a:t>ETDs.</a:t>
            </a:r>
          </a:p>
          <a:p>
            <a:pPr eaLnBrk="1" hangingPunct="1">
              <a:lnSpc>
                <a:spcPct val="90000"/>
              </a:lnSpc>
              <a:spcBef>
                <a:spcPct val="0"/>
              </a:spcBef>
            </a:pPr>
            <a:endParaRPr lang="en-US" sz="1100" dirty="0">
              <a:latin typeface="Times" charset="0"/>
              <a:ea typeface="ＭＳ Ｐゴシック" charset="0"/>
              <a:cs typeface="Times" charset="0"/>
            </a:endParaRPr>
          </a:p>
          <a:p>
            <a:pPr eaLnBrk="1" hangingPunct="1">
              <a:lnSpc>
                <a:spcPct val="90000"/>
              </a:lnSpc>
              <a:spcBef>
                <a:spcPct val="0"/>
              </a:spcBef>
            </a:pPr>
            <a:r>
              <a:rPr lang="en-US" sz="1100" dirty="0" smtClean="0">
                <a:latin typeface="Times" charset="0"/>
                <a:ea typeface="ＭＳ Ｐゴシック" charset="0"/>
                <a:cs typeface="Times" charset="0"/>
              </a:rPr>
              <a:t>The subject areas of </a:t>
            </a:r>
            <a:r>
              <a:rPr lang="en-US" sz="1100" dirty="0" smtClean="0">
                <a:latin typeface="Times" charset="0"/>
                <a:ea typeface="ＭＳ Ｐゴシック" charset="0"/>
                <a:cs typeface="Times" charset="0"/>
              </a:rPr>
              <a:t>the </a:t>
            </a:r>
            <a:r>
              <a:rPr lang="en-US" sz="1100" dirty="0" smtClean="0">
                <a:latin typeface="Times" charset="0"/>
                <a:ea typeface="ＭＳ Ｐゴシック" charset="0"/>
                <a:cs typeface="Times" charset="0"/>
              </a:rPr>
              <a:t>majority of press directors who responded that they would </a:t>
            </a:r>
            <a:r>
              <a:rPr lang="en-US" sz="1100" i="1" dirty="0" smtClean="0">
                <a:latin typeface="Times" charset="0"/>
                <a:ea typeface="ＭＳ Ｐゴシック" charset="0"/>
                <a:cs typeface="Times" charset="0"/>
              </a:rPr>
              <a:t>never</a:t>
            </a:r>
            <a:r>
              <a:rPr lang="en-US" sz="1100" dirty="0" smtClean="0">
                <a:latin typeface="Times" charset="0"/>
                <a:ea typeface="ＭＳ Ｐゴシック" charset="0"/>
                <a:cs typeface="Times" charset="0"/>
              </a:rPr>
              <a:t> consider ETD-based manuscripts were: romance literature, applied and social psychology, and mathematical methods in the social sciences.</a:t>
            </a: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20</a:t>
            </a:fld>
            <a:endParaRPr lang="en-US" sz="1200"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t>
            </a:r>
            <a:r>
              <a:rPr lang="en-US" altLang="ja-JP" dirty="0" smtClean="0">
                <a:latin typeface="Times" charset="0"/>
                <a:ea typeface="ＭＳ Ｐゴシック" charset="0"/>
                <a:cs typeface="Times" charset="0"/>
              </a:rPr>
              <a:t>comments and they are perhaps as telling as the numbers.</a:t>
            </a: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hangingPunct="1">
              <a:spcBef>
                <a:spcPct val="0"/>
              </a:spcBef>
            </a:pPr>
            <a:r>
              <a:rPr lang="en-US" altLang="ja-JP" dirty="0" smtClean="0">
                <a:latin typeface="Times" charset="0"/>
                <a:ea typeface="ＭＳ Ｐゴシック" charset="0"/>
                <a:cs typeface="Times" charset="0"/>
              </a:rPr>
              <a:t>A frequent comment was that a T or D would need to be revised prior to submission to a university press or a journal in order to fit their publications’ guidelines. And, the rhetoric used in a T or D is usually not the appropriate writing style for a journal or the broader readership of a book. </a:t>
            </a:r>
            <a:endParaRPr lang="en-US" altLang="ja-JP"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smtClean="0">
                <a:latin typeface="Times" charset="0"/>
                <a:ea typeface="ＭＳ Ｐゴシック" charset="0"/>
                <a:cs typeface="Times" charset="0"/>
              </a:rPr>
              <a:t>A journal editor commented: “We treat Ts and Ds as unpub’d material… Readers will consider our article to be the version of record, the version they should read and cite, because (a) it will have been vetted by our double-blind peer review process, (b) it will have been professionally edited, and (c)  it will be the most up-to-date version of the material.”</a:t>
            </a:r>
            <a:endParaRPr lang="en-US" altLang="ja-JP" dirty="0" smtClean="0">
              <a:latin typeface="Times" charset="0"/>
              <a:ea typeface="ＭＳ Ｐゴシック" charset="0"/>
              <a:cs typeface="Times" charset="0"/>
            </a:endParaRPr>
          </a:p>
          <a:p>
            <a:pPr eaLnBrk="1" hangingPunct="1">
              <a:spcBef>
                <a:spcPct val="0"/>
              </a:spcBef>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21</a:t>
            </a:fld>
            <a:endParaRPr lang="en-US" sz="1200"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 = </a:t>
            </a:r>
            <a:r>
              <a:rPr lang="en-US" dirty="0" smtClean="0"/>
              <a:t>293</a:t>
            </a:r>
          </a:p>
          <a:p>
            <a:endParaRPr lang="en-US" dirty="0" smtClean="0"/>
          </a:p>
          <a:p>
            <a:r>
              <a:rPr lang="en-US" dirty="0" smtClean="0"/>
              <a:t>Conducted Aug. 9 – 28, and Sept. 7-14.</a:t>
            </a:r>
          </a:p>
          <a:p>
            <a:endParaRPr lang="en-US" dirty="0" smtClean="0"/>
          </a:p>
          <a:p>
            <a:r>
              <a:rPr lang="en-US" dirty="0" smtClean="0"/>
              <a:t>Much better response rate because the NDLTD funded hiring student to call non-respondents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22</a:t>
            </a:fld>
            <a:endParaRPr lang="en-US" dirty="0"/>
          </a:p>
        </p:txBody>
      </p:sp>
    </p:spTree>
    <p:extLst>
      <p:ext uri="{BB962C8B-B14F-4D97-AF65-F5344CB8AC3E}">
        <p14:creationId xmlns:p14="http://schemas.microsoft.com/office/powerpoint/2010/main" val="26780753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23</a:t>
            </a:fld>
            <a:endParaRPr lang="en-US" sz="1200" dirty="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survey respondents will</a:t>
            </a:r>
            <a:r>
              <a:rPr lang="en-US" sz="1200" dirty="0" smtClean="0">
                <a:latin typeface="Times" charset="0"/>
                <a:ea typeface="ＭＳ Ｐゴシック" charset="0"/>
                <a:cs typeface="Times" charset="0"/>
              </a:rPr>
              <a:t>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Uni Presses and J eds vary among </a:t>
            </a:r>
            <a:r>
              <a:rPr lang="en-US" dirty="0" smtClean="0">
                <a:latin typeface="Times" charset="0"/>
                <a:ea typeface="ＭＳ Ｐゴシック" charset="0"/>
                <a:cs typeface="Times" charset="0"/>
              </a:rPr>
              <a:t>the options the survey offered.</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24</a:t>
            </a:fld>
            <a:endParaRPr lang="en-US" sz="1200"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charset="0"/>
                <a:ea typeface="ＭＳ Ｐゴシック" charset="0"/>
                <a:cs typeface="Times" charset="0"/>
              </a:rPr>
              <a:t>there </a:t>
            </a:r>
            <a:r>
              <a:rPr lang="en-US" dirty="0">
                <a:latin typeface="Times" charset="0"/>
                <a:ea typeface="ＭＳ Ｐゴシック" charset="0"/>
                <a:cs typeface="Times" charset="0"/>
              </a:rPr>
              <a:t>is very little </a:t>
            </a:r>
            <a:r>
              <a:rPr lang="en-US" b="0" dirty="0">
                <a:latin typeface="Times" charset="0"/>
                <a:ea typeface="ＭＳ Ｐゴシック" charset="0"/>
                <a:cs typeface="Times" charset="0"/>
              </a:rPr>
              <a:t>data</a:t>
            </a:r>
            <a:r>
              <a:rPr lang="en-US" dirty="0">
                <a:latin typeface="Times" charset="0"/>
                <a:ea typeface="ＭＳ Ｐゴシック" charset="0"/>
                <a:cs typeface="Times" charset="0"/>
              </a:rPr>
              <a:t>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about ETDs. </a:t>
            </a:r>
            <a:r>
              <a:rPr lang="en-US" altLang="ja-JP" b="1" dirty="0">
                <a:latin typeface="Times" charset="0"/>
                <a:ea typeface="ＭＳ Ｐゴシック" charset="0"/>
                <a:cs typeface="Times" charset="0"/>
              </a:rPr>
              <a:t>Most of the </a:t>
            </a:r>
            <a:r>
              <a:rPr lang="en-US" altLang="ja-JP" b="1" dirty="0" smtClean="0">
                <a:latin typeface="Times" charset="0"/>
                <a:ea typeface="ＭＳ Ｐゴシック" charset="0"/>
                <a:cs typeface="Times" charset="0"/>
              </a:rPr>
              <a:t>media coverage of this </a:t>
            </a:r>
            <a:r>
              <a:rPr lang="en-US" altLang="ja-JP" b="1" dirty="0">
                <a:latin typeface="Times" charset="0"/>
                <a:ea typeface="ＭＳ Ｐゴシック" charset="0"/>
                <a:cs typeface="Times" charset="0"/>
              </a:rPr>
              <a:t>topic </a:t>
            </a:r>
            <a:r>
              <a:rPr lang="en-US" altLang="ja-JP" b="1" dirty="0" smtClean="0">
                <a:latin typeface="Times" charset="0"/>
                <a:ea typeface="ＭＳ Ｐゴシック" charset="0"/>
                <a:cs typeface="Times" charset="0"/>
              </a:rPr>
              <a:t>reports </a:t>
            </a:r>
            <a:r>
              <a:rPr lang="en-US" altLang="ja-JP" b="1" i="1" dirty="0" smtClean="0">
                <a:latin typeface="Times" charset="0"/>
                <a:ea typeface="ＭＳ Ｐゴシック" charset="0"/>
                <a:cs typeface="Times" charset="0"/>
              </a:rPr>
              <a:t>perceptions</a:t>
            </a:r>
            <a:r>
              <a:rPr lang="en-US" altLang="ja-JP" b="1" dirty="0" smtClean="0">
                <a:latin typeface="Times" charset="0"/>
                <a:ea typeface="ＭＳ Ｐゴシック" charset="0"/>
                <a:cs typeface="Times" charset="0"/>
              </a:rPr>
              <a:t> </a:t>
            </a:r>
            <a:r>
              <a:rPr lang="en-US" altLang="ja-JP" b="1" dirty="0">
                <a:latin typeface="Times" charset="0"/>
                <a:ea typeface="ＭＳ Ｐゴシック" charset="0"/>
                <a:cs typeface="Times" charset="0"/>
              </a:rPr>
              <a:t>of publishers</a:t>
            </a:r>
            <a:r>
              <a:rPr lang="ja-JP" altLang="en-US" b="1" dirty="0">
                <a:latin typeface="Times" charset="0"/>
                <a:ea typeface="ＭＳ Ｐゴシック" charset="0"/>
                <a:cs typeface="Times" charset="0"/>
              </a:rPr>
              <a:t>’</a:t>
            </a:r>
            <a:r>
              <a:rPr lang="en-US" altLang="ja-JP" b="1" dirty="0">
                <a:latin typeface="Times" charset="0"/>
                <a:ea typeface="ＭＳ Ｐゴシック" charset="0"/>
                <a:cs typeface="Times" charset="0"/>
              </a:rPr>
              <a:t> </a:t>
            </a:r>
            <a:r>
              <a:rPr lang="en-US" altLang="ja-JP" b="1" dirty="0" smtClean="0">
                <a:latin typeface="Times" charset="0"/>
                <a:ea typeface="ＭＳ Ｐゴシック" charset="0"/>
                <a:cs typeface="Times" charset="0"/>
              </a:rPr>
              <a:t>attitudes and anecdotes.</a:t>
            </a:r>
          </a:p>
          <a:p>
            <a:endParaRPr lang="en-US" altLang="ja-JP" b="1" dirty="0" smtClean="0">
              <a:latin typeface="Times" charset="0"/>
              <a:ea typeface="ＭＳ Ｐゴシック" charset="0"/>
              <a:cs typeface="Times" charset="0"/>
            </a:endParaRPr>
          </a:p>
          <a:p>
            <a:pPr>
              <a:defRPr/>
            </a:pPr>
            <a:r>
              <a:rPr lang="en-US" dirty="0" smtClean="0">
                <a:latin typeface="Times" charset="0"/>
                <a:ea typeface="ＭＳ Ｐゴシック" charset="0"/>
                <a:cs typeface="Times" charset="0"/>
              </a:rPr>
              <a:t>I’m very disappointed in </a:t>
            </a:r>
            <a:r>
              <a:rPr lang="en-US" b="1" dirty="0" smtClean="0">
                <a:latin typeface="Times" charset="0"/>
                <a:ea typeface="ＭＳ Ｐゴシック" charset="0"/>
                <a:cs typeface="Times" charset="0"/>
              </a:rPr>
              <a:t>the American</a:t>
            </a:r>
            <a:r>
              <a:rPr lang="en-US" b="1" baseline="0" dirty="0" smtClean="0">
                <a:latin typeface="Times" charset="0"/>
                <a:ea typeface="ＭＳ Ｐゴシック" charset="0"/>
                <a:cs typeface="Times" charset="0"/>
              </a:rPr>
              <a:t> History Association </a:t>
            </a:r>
            <a:r>
              <a:rPr lang="en-US" baseline="0" dirty="0" smtClean="0">
                <a:latin typeface="Times" charset="0"/>
                <a:ea typeface="ＭＳ Ｐゴシック" charset="0"/>
                <a:cs typeface="Times" charset="0"/>
              </a:rPr>
              <a:t>and the </a:t>
            </a:r>
            <a:r>
              <a:rPr lang="en-US" b="1" baseline="0" dirty="0" smtClean="0">
                <a:latin typeface="Times" charset="0"/>
                <a:ea typeface="ＭＳ Ｐゴシック" charset="0"/>
                <a:cs typeface="Times" charset="0"/>
              </a:rPr>
              <a:t>Association of Writers and Writing </a:t>
            </a:r>
            <a:r>
              <a:rPr lang="en-US" b="1" baseline="0" dirty="0" smtClean="0">
                <a:latin typeface="Times" charset="0"/>
                <a:ea typeface="ＭＳ Ｐゴシック" charset="0"/>
                <a:cs typeface="Times" charset="0"/>
              </a:rPr>
              <a:t>Programs </a:t>
            </a:r>
            <a:r>
              <a:rPr lang="en-US" dirty="0" smtClean="0">
                <a:latin typeface="Times" charset="0"/>
                <a:ea typeface="ＭＳ Ｐゴシック" charset="0"/>
                <a:cs typeface="Times" charset="0"/>
              </a:rPr>
              <a:t>because</a:t>
            </a:r>
            <a:r>
              <a:rPr lang="en-US" baseline="0" dirty="0" smtClean="0">
                <a:latin typeface="Times" charset="0"/>
                <a:ea typeface="ＭＳ Ｐゴシック" charset="0"/>
                <a:cs typeface="Times" charset="0"/>
              </a:rPr>
              <a:t> </a:t>
            </a:r>
            <a:r>
              <a:rPr lang="en-US" baseline="0" dirty="0" smtClean="0">
                <a:latin typeface="Times" charset="0"/>
                <a:ea typeface="ＭＳ Ｐゴシック" charset="0"/>
                <a:cs typeface="Times" charset="0"/>
              </a:rPr>
              <a:t>they do not provide any data to substantiate their recommendations. I think it is very harmful for them to make embargo recommendations based only on anecdotes and perceptions of publishing policies. </a:t>
            </a: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contemporary data as well as that from a decade ago clearly contradict these perceptions. </a:t>
            </a:r>
            <a:endParaRPr lang="en-US" altLang="ja-JP" dirty="0" smtClean="0">
              <a:latin typeface="Times" charset="0"/>
              <a:ea typeface="ＭＳ Ｐゴシック" charset="0"/>
              <a:cs typeface="Times" charset="0"/>
            </a:endParaRPr>
          </a:p>
          <a:p>
            <a:pPr>
              <a:defRPr/>
            </a:pPr>
            <a:endParaRPr lang="en-US" altLang="ja-JP" dirty="0">
              <a:latin typeface="Times" charset="0"/>
              <a:ea typeface="ＭＳ Ｐゴシック" charset="0"/>
              <a:cs typeface="Times" charset="0"/>
            </a:endParaRPr>
          </a:p>
          <a:p>
            <a:pPr>
              <a:defRPr/>
            </a:pPr>
            <a:r>
              <a:rPr lang="en-US" altLang="ja-JP" b="1" dirty="0" smtClean="0">
                <a:latin typeface="Times" charset="0"/>
                <a:ea typeface="ＭＳ Ｐゴシック" charset="0"/>
                <a:cs typeface="Times" charset="0"/>
              </a:rPr>
              <a:t>It is important that our students are informed about policies and practices at a variety of levels from the institution’s ETDs to the publishers’. Let’s encourage them not to wait until late in the ETD process to select several potential</a:t>
            </a:r>
            <a:r>
              <a:rPr lang="en-US" altLang="ja-JP" b="1" baseline="0" dirty="0" smtClean="0">
                <a:latin typeface="Times" charset="0"/>
                <a:ea typeface="ＭＳ Ｐゴシック" charset="0"/>
                <a:cs typeface="Times" charset="0"/>
              </a:rPr>
              <a:t> publishers and investigate their copyright and OA policies.</a:t>
            </a:r>
            <a:endParaRPr lang="en-US" altLang="ja-JP" b="1" dirty="0" smtClean="0">
              <a:latin typeface="Times" charset="0"/>
              <a:ea typeface="ＭＳ Ｐゴシック" charset="0"/>
              <a:cs typeface="Times" charset="0"/>
            </a:endParaRPr>
          </a:p>
          <a:p>
            <a:pPr>
              <a:defRPr/>
            </a:pPr>
            <a:endParaRPr lang="en-US" altLang="ja-JP" dirty="0">
              <a:latin typeface="Times" charset="0"/>
              <a:ea typeface="ＭＳ Ｐゴシック" charset="0"/>
              <a:cs typeface="Times" charset="0"/>
            </a:endParaRPr>
          </a:p>
          <a:p>
            <a:pPr>
              <a:defRPr/>
            </a:pPr>
            <a:r>
              <a:rPr lang="en-US" altLang="ja-JP" dirty="0" smtClean="0">
                <a:latin typeface="Times" charset="0"/>
                <a:ea typeface="ＭＳ Ｐゴシック" charset="0"/>
                <a:cs typeface="Times" charset="0"/>
              </a:rPr>
              <a:t>Do you have an option for a manuscript ETD? You</a:t>
            </a:r>
            <a:r>
              <a:rPr lang="en-US" altLang="ja-JP" baseline="0" dirty="0" smtClean="0">
                <a:latin typeface="Times" charset="0"/>
                <a:ea typeface="ＭＳ Ｐゴシック" charset="0"/>
                <a:cs typeface="Times" charset="0"/>
              </a:rPr>
              <a:t> can</a:t>
            </a:r>
            <a:r>
              <a:rPr lang="en-US" altLang="ja-JP" dirty="0" smtClean="0">
                <a:latin typeface="Times" charset="0"/>
                <a:ea typeface="ＭＳ Ｐゴシック" charset="0"/>
                <a:cs typeface="Times" charset="0"/>
              </a:rPr>
              <a:t> publish your work before you complete your ETD, of course, retaining copyright.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Times" charset="0"/>
              <a:ea typeface="ＭＳ Ｐゴシック" charset="0"/>
              <a:cs typeface="Times" charset="0"/>
            </a:endParaRPr>
          </a:p>
          <a:p>
            <a:endParaRPr lang="en-US" altLang="ja-JP" dirty="0" smtClean="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25</a:t>
            </a:fld>
            <a:endParaRPr lang="en-US" sz="1200" dirty="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Times"/>
                <a:cs typeface="Times"/>
              </a:rPr>
              <a:t>Here are 2 models: A business</a:t>
            </a:r>
            <a:r>
              <a:rPr lang="en-US" sz="1200" baseline="0" dirty="0" smtClean="0">
                <a:latin typeface="Times"/>
                <a:cs typeface="Times"/>
              </a:rPr>
              <a:t> model that is gaining traction is </a:t>
            </a:r>
            <a:r>
              <a:rPr lang="en-US" sz="1200" dirty="0" smtClean="0">
                <a:latin typeface="Times"/>
                <a:cs typeface="Times"/>
              </a:rPr>
              <a:t>shifting </a:t>
            </a:r>
            <a:r>
              <a:rPr lang="en-US" sz="1200" baseline="0" dirty="0" smtClean="0">
                <a:latin typeface="Times"/>
                <a:cs typeface="Times"/>
              </a:rPr>
              <a:t>from demand-side to supply side, from user pays to author or institution pays</a:t>
            </a:r>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average cost per article for an open access publishing system were </a:t>
            </a:r>
            <a:r>
              <a:rPr lang="en-US" sz="1200" b="1" i="0" u="none" strike="noStrike" kern="1200" baseline="0" dirty="0" smtClean="0">
                <a:solidFill>
                  <a:schemeClr val="tx1"/>
                </a:solidFill>
                <a:latin typeface="+mn-lt"/>
                <a:ea typeface="+mn-ea"/>
                <a:cs typeface="+mn-cs"/>
              </a:rPr>
              <a:t>$188 as reported by Edgar and </a:t>
            </a:r>
            <a:r>
              <a:rPr lang="en-US" sz="1200" b="1" i="0" u="none" strike="noStrike" kern="1200" baseline="0" dirty="0" err="1" smtClean="0">
                <a:solidFill>
                  <a:schemeClr val="tx1"/>
                </a:solidFill>
                <a:latin typeface="+mn-lt"/>
                <a:ea typeface="+mn-ea"/>
                <a:cs typeface="+mn-cs"/>
              </a:rPr>
              <a:t>Willinsky</a:t>
            </a:r>
            <a:r>
              <a:rPr lang="en-US" sz="1200" b="1" i="0" u="none" strike="noStrike" kern="1200" baseline="0" dirty="0" smtClean="0">
                <a:solidFill>
                  <a:schemeClr val="tx1"/>
                </a:solidFill>
                <a:latin typeface="+mn-lt"/>
                <a:ea typeface="+mn-ea"/>
                <a:cs typeface="+mn-cs"/>
              </a:rPr>
              <a:t> (2010) in a survey of</a:t>
            </a:r>
          </a:p>
          <a:p>
            <a:r>
              <a:rPr lang="en-US" sz="1200" b="1" i="0" u="none" strike="noStrike" kern="1200" baseline="0" dirty="0" smtClean="0">
                <a:solidFill>
                  <a:schemeClr val="tx1"/>
                </a:solidFill>
                <a:latin typeface="+mn-lt"/>
                <a:ea typeface="+mn-ea"/>
                <a:cs typeface="+mn-cs"/>
              </a:rPr>
              <a:t>over 900 journals using Open Journal Systems,</a:t>
            </a:r>
            <a:r>
              <a:rPr lang="en-US" sz="1200" b="0" i="0" u="none" strike="noStrike" kern="1200" baseline="0" dirty="0" smtClean="0">
                <a:solidFill>
                  <a:schemeClr val="tx1"/>
                </a:solidFill>
                <a:latin typeface="+mn-lt"/>
                <a:ea typeface="+mn-ea"/>
                <a:cs typeface="+mn-cs"/>
              </a:rPr>
              <a:t>” </a:t>
            </a:r>
            <a:endParaRPr lang="en-US" dirty="0" smtClean="0"/>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high average OA APC, for example the </a:t>
            </a:r>
            <a:r>
              <a:rPr lang="en-US" sz="1200" b="1" i="0" u="none" strike="noStrike" kern="1200" baseline="0" dirty="0" smtClean="0">
                <a:solidFill>
                  <a:schemeClr val="tx1"/>
                </a:solidFill>
                <a:latin typeface="+mn-lt"/>
                <a:ea typeface="+mn-ea"/>
                <a:cs typeface="+mn-cs"/>
              </a:rPr>
              <a:t>$5,000 charged by Elsevier’s Cell Press” </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average APC for </a:t>
            </a:r>
            <a:r>
              <a:rPr lang="en-US" sz="1200" b="1" i="0" u="none" strike="noStrike" kern="1200" baseline="0" dirty="0" smtClean="0">
                <a:solidFill>
                  <a:schemeClr val="tx1"/>
                </a:solidFill>
                <a:latin typeface="+mn-lt"/>
                <a:ea typeface="+mn-ea"/>
                <a:cs typeface="+mn-cs"/>
              </a:rPr>
              <a:t>hybrid subscription / open access journals of $2,727 </a:t>
            </a:r>
            <a:r>
              <a:rPr lang="en-US" sz="1200" b="0" i="0" u="none" strike="noStrike" kern="1200" baseline="0" dirty="0" smtClean="0">
                <a:solidFill>
                  <a:schemeClr val="tx1"/>
                </a:solidFill>
                <a:latin typeface="+mn-lt"/>
                <a:ea typeface="+mn-ea"/>
                <a:cs typeface="+mn-cs"/>
              </a:rPr>
              <a:t>reported by Outsell (2013). </a:t>
            </a:r>
          </a:p>
          <a:p>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Sustaining Knowledge Commons:</a:t>
            </a:r>
            <a:r>
              <a:rPr lang="en-US" baseline="0" dirty="0" smtClean="0"/>
              <a:t> </a:t>
            </a:r>
            <a:r>
              <a:rPr lang="en-US" dirty="0" smtClean="0"/>
              <a:t>http://</a:t>
            </a:r>
            <a:r>
              <a:rPr lang="en-US" dirty="0" err="1" smtClean="0"/>
              <a:t>sustainingknowledgecommons.org</a:t>
            </a:r>
            <a:r>
              <a:rPr lang="en-US" dirty="0" smtClean="0"/>
              <a:t>/?</a:t>
            </a:r>
            <a:r>
              <a:rPr lang="en-US" dirty="0" err="1" smtClean="0"/>
              <a:t>attachment_id</a:t>
            </a:r>
            <a:r>
              <a:rPr lang="en-US" dirty="0" smtClean="0"/>
              <a:t>=257</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OA APCs article 2014 October 17</a:t>
            </a:r>
            <a:r>
              <a:rPr lang="en-US" dirty="0" smtClean="0"/>
              <a:t>, Heather Morrison</a:t>
            </a:r>
            <a:r>
              <a:rPr lang="en-US" baseline="0" dirty="0" smtClean="0"/>
              <a:t> [et al.?]</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APC can be handled in a variety of ways</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26</a:t>
            </a:fld>
            <a:endParaRPr lang="en-US"/>
          </a:p>
        </p:txBody>
      </p:sp>
    </p:spTree>
    <p:extLst>
      <p:ext uri="{BB962C8B-B14F-4D97-AF65-F5344CB8AC3E}">
        <p14:creationId xmlns:p14="http://schemas.microsoft.com/office/powerpoint/2010/main" val="27626051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year pilot</a:t>
            </a:r>
            <a:r>
              <a:rPr lang="en-US" baseline="0" dirty="0" smtClean="0"/>
              <a:t> project: $8,000 from Provost, VP Research, Lib Dean</a:t>
            </a:r>
          </a:p>
          <a:p>
            <a:r>
              <a:rPr lang="en-US" baseline="0" dirty="0" smtClean="0"/>
              <a:t>FY2015 added to annual budget allocation: $20,000 Provost, $30,000 Lib Dean</a:t>
            </a:r>
          </a:p>
          <a:p>
            <a:endParaRPr lang="en-US" dirty="0" smtClean="0"/>
          </a:p>
          <a:p>
            <a:r>
              <a:rPr lang="en-US" dirty="0" smtClean="0"/>
              <a:t>open access (OA) subvention fund </a:t>
            </a:r>
            <a:r>
              <a:rPr lang="en-US" b="1" dirty="0" smtClean="0"/>
              <a:t>to subsidize article processing fees for scholarly peer-reviewed articles accepted for publication in open access or hybrid OA journals</a:t>
            </a:r>
            <a:r>
              <a:rPr lang="en-US" dirty="0" smtClean="0"/>
              <a:t>.</a:t>
            </a:r>
          </a:p>
          <a:p>
            <a:endParaRPr lang="en-US" dirty="0" smtClean="0"/>
          </a:p>
          <a:p>
            <a:r>
              <a:rPr lang="en-US" b="1" dirty="0" smtClean="0"/>
              <a:t>A primary goal of the program is to enable authors to engage in new transformational open publishing environments</a:t>
            </a:r>
            <a:r>
              <a:rPr lang="en-US" dirty="0" smtClean="0"/>
              <a:t>. We hope to raise awareness among Virginia Tech authors of the benefits of open publishing and to encourage new ways of thinking about digital scholarship and information access.</a:t>
            </a:r>
          </a:p>
          <a:p>
            <a:r>
              <a:rPr lang="en-US" dirty="0" smtClean="0"/>
              <a:t>The program aligns with the University Libraries strategic direction to support the research endeavors of our faculty and students, including the process of providing unrestricted access to digital research and scholarship.</a:t>
            </a:r>
          </a:p>
          <a:p>
            <a:r>
              <a:rPr lang="en-US" dirty="0" smtClean="0"/>
              <a:t>OA fees are often reduced through </a:t>
            </a:r>
            <a:r>
              <a:rPr lang="en-US" dirty="0" smtClean="0">
                <a:hlinkClick r:id="rId3"/>
              </a:rPr>
              <a:t>discounts</a:t>
            </a:r>
            <a:r>
              <a:rPr lang="en-US" dirty="0" smtClean="0"/>
              <a:t> offered by University Libraries' memberships and subscriptions.</a:t>
            </a:r>
          </a:p>
        </p:txBody>
      </p:sp>
      <p:sp>
        <p:nvSpPr>
          <p:cNvPr id="4" name="Slide Number Placeholder 3"/>
          <p:cNvSpPr>
            <a:spLocks noGrp="1"/>
          </p:cNvSpPr>
          <p:nvPr>
            <p:ph type="sldNum" sz="quarter" idx="10"/>
          </p:nvPr>
        </p:nvSpPr>
        <p:spPr/>
        <p:txBody>
          <a:bodyPr/>
          <a:lstStyle/>
          <a:p>
            <a:fld id="{86E737A0-AA48-D74C-BE2E-4392C3B312CD}" type="slidenum">
              <a:rPr lang="en-US" smtClean="0"/>
              <a:t>27</a:t>
            </a:fld>
            <a:endParaRPr lang="en-US"/>
          </a:p>
        </p:txBody>
      </p:sp>
    </p:spTree>
    <p:extLst>
      <p:ext uri="{BB962C8B-B14F-4D97-AF65-F5344CB8AC3E}">
        <p14:creationId xmlns:p14="http://schemas.microsoft.com/office/powerpoint/2010/main" val="1651987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far this fiscal year, Virginia Tech Libraries have </a:t>
            </a:r>
            <a:r>
              <a:rPr lang="en-US" dirty="0" err="1" smtClean="0"/>
              <a:t>unded</a:t>
            </a:r>
            <a:r>
              <a:rPr lang="en-US" dirty="0" smtClean="0"/>
              <a:t> </a:t>
            </a:r>
            <a:r>
              <a:rPr lang="en-US" dirty="0" smtClean="0"/>
              <a:t>78 individuals (10 funded</a:t>
            </a:r>
            <a:r>
              <a:rPr lang="en-US" baseline="0" dirty="0" smtClean="0"/>
              <a:t> 2-3 times)</a:t>
            </a:r>
          </a:p>
          <a:p>
            <a:r>
              <a:rPr lang="en-US" baseline="0" dirty="0" smtClean="0"/>
              <a:t>	37 non-VT co-authors</a:t>
            </a:r>
          </a:p>
          <a:p>
            <a:endParaRPr lang="en-US" baseline="0" dirty="0" smtClean="0"/>
          </a:p>
          <a:p>
            <a:r>
              <a:rPr lang="en-US" dirty="0" smtClean="0"/>
              <a:t>No one has reached the funding limit: $3000 for 2 articles.</a:t>
            </a:r>
          </a:p>
          <a:p>
            <a:endParaRPr lang="en-US" dirty="0" smtClean="0"/>
          </a:p>
          <a:p>
            <a:r>
              <a:rPr lang="en-US" dirty="0" smtClean="0"/>
              <a:t>Smallest request: $148.50</a:t>
            </a:r>
          </a:p>
          <a:p>
            <a:r>
              <a:rPr lang="en-US" dirty="0" smtClean="0"/>
              <a:t>Largest – maximum funded: $1500</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28</a:t>
            </a:fld>
            <a:endParaRPr lang="en-US"/>
          </a:p>
        </p:txBody>
      </p:sp>
    </p:spTree>
    <p:extLst>
      <p:ext uri="{BB962C8B-B14F-4D97-AF65-F5344CB8AC3E}">
        <p14:creationId xmlns:p14="http://schemas.microsoft.com/office/powerpoint/2010/main" val="22766841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Funded 28 articles, $34,459 (requested $41,186)</a:t>
            </a:r>
          </a:p>
          <a:p>
            <a:r>
              <a:rPr lang="en-US" dirty="0" smtClean="0"/>
              <a:t>	About $1230/article</a:t>
            </a:r>
          </a:p>
          <a:p>
            <a:endParaRPr lang="en-US" dirty="0" smtClean="0"/>
          </a:p>
          <a:p>
            <a:r>
              <a:rPr lang="en-US" dirty="0" smtClean="0"/>
              <a:t>Not funded: 21 articles: $26, 000 (requested $42,000)</a:t>
            </a:r>
          </a:p>
          <a:p>
            <a:endParaRPr lang="en-US" u="sng" dirty="0" smtClean="0"/>
          </a:p>
          <a:p>
            <a:r>
              <a:rPr lang="en-US" u="sng" dirty="0" smtClean="0"/>
              <a:t>Categories			# Articles	Not Funded</a:t>
            </a:r>
          </a:p>
          <a:p>
            <a:r>
              <a:rPr lang="en-US" dirty="0" smtClean="0"/>
              <a:t>Submitted; not accepted	5		24%</a:t>
            </a:r>
          </a:p>
          <a:p>
            <a:r>
              <a:rPr lang="en-US" dirty="0" smtClean="0"/>
              <a:t>Hybrid; no discount		10		48%</a:t>
            </a:r>
          </a:p>
          <a:p>
            <a:r>
              <a:rPr lang="en-US" dirty="0" smtClean="0"/>
              <a:t>Predatory publisher		2		10%</a:t>
            </a:r>
          </a:p>
          <a:p>
            <a:r>
              <a:rPr lang="en-US" dirty="0" smtClean="0"/>
              <a:t>Duplicate			1		5%</a:t>
            </a:r>
          </a:p>
          <a:p>
            <a:r>
              <a:rPr lang="en-US" dirty="0" smtClean="0"/>
              <a:t>Not OA			1		5%</a:t>
            </a:r>
          </a:p>
          <a:p>
            <a:r>
              <a:rPr lang="en-US" dirty="0" smtClean="0"/>
              <a:t>Other funding		2		10%</a:t>
            </a:r>
          </a:p>
          <a:p>
            <a:r>
              <a:rPr lang="en-US" dirty="0" smtClean="0"/>
              <a:t>				21		100%</a:t>
            </a:r>
          </a:p>
          <a:p>
            <a:endParaRPr lang="en-US" dirty="0" smtClean="0"/>
          </a:p>
          <a:p>
            <a:r>
              <a:rPr lang="en-US" dirty="0" smtClean="0"/>
              <a:t>The College of Business has not applied for funds.</a:t>
            </a:r>
          </a:p>
          <a:p>
            <a:endParaRPr lang="en-US" dirty="0" smtClean="0"/>
          </a:p>
          <a:p>
            <a:r>
              <a:rPr lang="en-US" dirty="0" smtClean="0"/>
              <a:t>The College</a:t>
            </a:r>
            <a:r>
              <a:rPr lang="en-US" baseline="0" dirty="0" smtClean="0"/>
              <a:t> of Liberal Arts and Human Sciences these </a:t>
            </a:r>
            <a:r>
              <a:rPr lang="en-US" baseline="0" dirty="0" smtClean="0"/>
              <a:t>faculty, staff and </a:t>
            </a:r>
            <a:r>
              <a:rPr lang="en-US" baseline="0" dirty="0" smtClean="0"/>
              <a:t>students are also supported through </a:t>
            </a:r>
            <a:r>
              <a:rPr lang="en-US" baseline="0" dirty="0" smtClean="0"/>
              <a:t>some other open models:</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29</a:t>
            </a:fld>
            <a:endParaRPr lang="en-US"/>
          </a:p>
        </p:txBody>
      </p:sp>
    </p:spTree>
    <p:extLst>
      <p:ext uri="{BB962C8B-B14F-4D97-AF65-F5344CB8AC3E}">
        <p14:creationId xmlns:p14="http://schemas.microsoft.com/office/powerpoint/2010/main" val="1058610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Sometimes the mission of the university</a:t>
            </a:r>
            <a:r>
              <a:rPr lang="en-US" baseline="0" dirty="0" smtClean="0"/>
              <a:t> is very explicit, like Virginia Tech’s. </a:t>
            </a:r>
            <a:r>
              <a:rPr lang="en-US" dirty="0" smtClean="0"/>
              <a:t>An important fact</a:t>
            </a:r>
            <a:r>
              <a:rPr lang="en-US" baseline="0" dirty="0" smtClean="0"/>
              <a:t> of scholarly research is that the work is not complete until the results have been fully communicated and openly available for others to build upon. (Heather Joseph re Berlin Open Access Convergence, C&amp;RL News, Feb. 2012, . 84)</a:t>
            </a:r>
            <a:endParaRPr lang="en-US"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dirty="0"/>
          </a:p>
        </p:txBody>
      </p:sp>
    </p:spTree>
    <p:extLst>
      <p:ext uri="{BB962C8B-B14F-4D97-AF65-F5344CB8AC3E}">
        <p14:creationId xmlns:p14="http://schemas.microsoft.com/office/powerpoint/2010/main" val="13270376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Arial"/>
                <a:cs typeface="Arial"/>
              </a:rPr>
              <a:t>A troubled market (from KU slides http://</a:t>
            </a:r>
            <a:r>
              <a:rPr lang="en-US" sz="1100" dirty="0" err="1" smtClean="0">
                <a:latin typeface="Arial"/>
                <a:cs typeface="Arial"/>
              </a:rPr>
              <a:t>www.</a:t>
            </a:r>
            <a:r>
              <a:rPr lang="en-US" sz="1100" b="1" dirty="0" err="1" smtClean="0">
                <a:latin typeface="Arial"/>
                <a:cs typeface="Arial"/>
              </a:rPr>
              <a:t>knowledgeunlatched</a:t>
            </a:r>
            <a:r>
              <a:rPr lang="en-US" sz="1100" dirty="0" err="1" smtClean="0">
                <a:latin typeface="Arial"/>
                <a:cs typeface="Arial"/>
              </a:rPr>
              <a:t>.org</a:t>
            </a:r>
            <a:r>
              <a:rPr lang="en-US" sz="1100" dirty="0" smtClean="0">
                <a:latin typeface="Arial"/>
                <a:cs typeface="Arial"/>
              </a:rPr>
              <a:t>/about/how-it-works/)</a:t>
            </a:r>
          </a:p>
          <a:p>
            <a:r>
              <a:rPr lang="en-US" sz="1100" dirty="0" smtClean="0">
                <a:latin typeface="Arial"/>
                <a:cs typeface="Arial"/>
              </a:rPr>
              <a:t>Sales of</a:t>
            </a:r>
            <a:r>
              <a:rPr lang="en-US" sz="1100" baseline="0" dirty="0" smtClean="0">
                <a:latin typeface="Arial"/>
                <a:cs typeface="Arial"/>
              </a:rPr>
              <a:t> </a:t>
            </a:r>
            <a:r>
              <a:rPr lang="en-US" sz="1100" dirty="0" smtClean="0">
                <a:latin typeface="Arial"/>
                <a:cs typeface="Arial"/>
              </a:rPr>
              <a:t>academic monographs have declined by 90% over 20 years:</a:t>
            </a:r>
            <a:r>
              <a:rPr lang="en-US" sz="1100" baseline="0" dirty="0" smtClean="0">
                <a:latin typeface="Arial"/>
                <a:cs typeface="Arial"/>
              </a:rPr>
              <a:t> </a:t>
            </a:r>
            <a:r>
              <a:rPr lang="en-US" sz="1100" dirty="0" smtClean="0">
                <a:latin typeface="Arial"/>
                <a:cs typeface="Arial"/>
              </a:rPr>
              <a:t>no. titles has increased and no. in the print run has</a:t>
            </a:r>
            <a:r>
              <a:rPr lang="en-US" sz="1100" baseline="0" dirty="0" smtClean="0">
                <a:latin typeface="Arial"/>
                <a:cs typeface="Arial"/>
              </a:rPr>
              <a:t> decreased</a:t>
            </a:r>
            <a:endParaRPr lang="en-US" sz="1100" dirty="0" smtClean="0">
              <a:latin typeface="Arial"/>
              <a:cs typeface="Arial"/>
            </a:endParaRPr>
          </a:p>
          <a:p>
            <a:pPr marL="171450" indent="-171450">
              <a:buFont typeface="Arial"/>
              <a:buChar char="•"/>
            </a:pPr>
            <a:r>
              <a:rPr lang="en-US" sz="1100" dirty="0" smtClean="0">
                <a:latin typeface="Arial"/>
                <a:cs typeface="Arial"/>
              </a:rPr>
              <a:t>Prices</a:t>
            </a:r>
            <a:r>
              <a:rPr lang="en-US" sz="1100" baseline="0" dirty="0" smtClean="0">
                <a:latin typeface="Arial"/>
                <a:cs typeface="Arial"/>
              </a:rPr>
              <a:t> have increased beyond inflation</a:t>
            </a:r>
          </a:p>
          <a:p>
            <a:pPr marL="171450" indent="-171450">
              <a:buFont typeface="Arial"/>
              <a:buChar char="•"/>
            </a:pPr>
            <a:r>
              <a:rPr lang="en-US" sz="1100" baseline="0" dirty="0" smtClean="0">
                <a:latin typeface="Arial"/>
                <a:cs typeface="Arial"/>
              </a:rPr>
              <a:t>Publishers are struggling to cover their costs</a:t>
            </a:r>
          </a:p>
          <a:p>
            <a:pPr marL="171450" indent="-171450">
              <a:buFont typeface="Arial"/>
              <a:buChar char="•"/>
            </a:pPr>
            <a:r>
              <a:rPr lang="en-US" sz="1100" baseline="0" dirty="0" smtClean="0">
                <a:latin typeface="Arial"/>
                <a:cs typeface="Arial"/>
              </a:rPr>
              <a:t>Libraries struggle to afford books</a:t>
            </a:r>
          </a:p>
          <a:p>
            <a:pPr marL="171450" indent="-171450">
              <a:buFont typeface="Arial"/>
              <a:buChar char="•"/>
            </a:pPr>
            <a:r>
              <a:rPr lang="en-US" sz="1100" baseline="0" dirty="0" smtClean="0">
                <a:latin typeface="Arial"/>
                <a:cs typeface="Arial"/>
              </a:rPr>
              <a:t>Academics struggle to get published</a:t>
            </a:r>
          </a:p>
          <a:p>
            <a:pPr marL="171450" indent="-171450">
              <a:buFont typeface="Arial"/>
              <a:buChar char="•"/>
            </a:pPr>
            <a:r>
              <a:rPr lang="en-US" sz="1100" baseline="0" dirty="0" smtClean="0">
                <a:latin typeface="Arial"/>
                <a:cs typeface="Arial"/>
              </a:rPr>
              <a:t>Readers have limited access to the books they want</a:t>
            </a:r>
          </a:p>
          <a:p>
            <a:r>
              <a:rPr lang="en-US" sz="1100" baseline="0" dirty="0" smtClean="0">
                <a:latin typeface="Arial"/>
                <a:cs typeface="Arial"/>
              </a:rPr>
              <a:t>Libraries are paying the costs one way or another. WE want to support </a:t>
            </a:r>
            <a:r>
              <a:rPr lang="en-US" sz="1100" dirty="0" smtClean="0">
                <a:latin typeface="Arial"/>
                <a:cs typeface="Arial"/>
              </a:rPr>
              <a:t>sustainable OA </a:t>
            </a:r>
            <a:r>
              <a:rPr lang="en-US" sz="1100" dirty="0" err="1" smtClean="0">
                <a:latin typeface="Arial"/>
                <a:cs typeface="Arial"/>
              </a:rPr>
              <a:t>momograph</a:t>
            </a:r>
            <a:r>
              <a:rPr lang="en-US" sz="1100" dirty="0" smtClean="0">
                <a:latin typeface="Arial"/>
                <a:cs typeface="Arial"/>
              </a:rPr>
              <a:t>/book publishing in the Hum/</a:t>
            </a:r>
            <a:r>
              <a:rPr lang="en-US" sz="1100" dirty="0" err="1" smtClean="0">
                <a:latin typeface="Arial"/>
                <a:cs typeface="Arial"/>
              </a:rPr>
              <a:t>SoSci</a:t>
            </a:r>
            <a:r>
              <a:rPr lang="en-US" sz="1100" dirty="0" smtClean="0">
                <a:latin typeface="Arial"/>
                <a:cs typeface="Arial"/>
              </a:rPr>
              <a:t> also</a:t>
            </a:r>
          </a:p>
          <a:p>
            <a:endParaRPr lang="en-US" sz="1100" dirty="0" smtClean="0">
              <a:latin typeface="Arial"/>
              <a:cs typeface="Arial"/>
            </a:endParaRPr>
          </a:p>
          <a:p>
            <a:r>
              <a:rPr lang="en-US" sz="1100" dirty="0" smtClean="0">
                <a:latin typeface="Arial"/>
                <a:cs typeface="Arial"/>
              </a:rPr>
              <a:t>The </a:t>
            </a:r>
            <a:r>
              <a:rPr lang="en-US" sz="1100" b="1" dirty="0" smtClean="0">
                <a:latin typeface="Arial"/>
                <a:cs typeface="Arial"/>
              </a:rPr>
              <a:t>Knowledge Unlatched </a:t>
            </a:r>
            <a:r>
              <a:rPr lang="en-US" sz="1100" dirty="0" smtClean="0">
                <a:latin typeface="Arial"/>
                <a:cs typeface="Arial"/>
              </a:rPr>
              <a:t>model depends on many libraries from around the world sharing the payment of a single Title Fee to a publisher, in return for a book being made available on a </a:t>
            </a:r>
            <a:r>
              <a:rPr lang="en-US" sz="1100" dirty="0" smtClean="0">
                <a:latin typeface="Arial"/>
                <a:cs typeface="Arial"/>
                <a:hlinkClick r:id="rId3"/>
              </a:rPr>
              <a:t>Creative Commons</a:t>
            </a:r>
            <a:r>
              <a:rPr lang="en-US" sz="1100" dirty="0" smtClean="0">
                <a:latin typeface="Arial"/>
                <a:cs typeface="Arial"/>
              </a:rPr>
              <a:t> </a:t>
            </a:r>
            <a:r>
              <a:rPr lang="en-US" sz="1100" dirty="0" err="1" smtClean="0">
                <a:latin typeface="Arial"/>
                <a:cs typeface="Arial"/>
              </a:rPr>
              <a:t>licence</a:t>
            </a:r>
            <a:r>
              <a:rPr lang="en-US" sz="1100" dirty="0" smtClean="0">
                <a:latin typeface="Arial"/>
                <a:cs typeface="Arial"/>
              </a:rPr>
              <a:t> via </a:t>
            </a:r>
            <a:r>
              <a:rPr lang="en-US" sz="1100" dirty="0" smtClean="0">
                <a:latin typeface="Arial"/>
                <a:cs typeface="Arial"/>
                <a:hlinkClick r:id="rId4"/>
              </a:rPr>
              <a:t>OAPEN</a:t>
            </a:r>
            <a:r>
              <a:rPr lang="en-US" sz="1100" dirty="0" smtClean="0">
                <a:latin typeface="Arial"/>
                <a:cs typeface="Arial"/>
              </a:rPr>
              <a:t> and </a:t>
            </a:r>
            <a:r>
              <a:rPr lang="en-US" sz="1100" dirty="0" err="1" smtClean="0">
                <a:latin typeface="Arial"/>
                <a:cs typeface="Arial"/>
              </a:rPr>
              <a:t>HathiTrust</a:t>
            </a:r>
            <a:r>
              <a:rPr lang="en-US" sz="1100" dirty="0" smtClean="0">
                <a:latin typeface="Arial"/>
                <a:cs typeface="Arial"/>
              </a:rPr>
              <a:t> as a fully downloadable PDF.</a:t>
            </a:r>
          </a:p>
          <a:p>
            <a:pPr marL="171450" indent="-171450">
              <a:buFont typeface="Arial"/>
              <a:buChar char="•"/>
            </a:pPr>
            <a:r>
              <a:rPr lang="en-US" sz="1100" dirty="0" smtClean="0">
                <a:latin typeface="Arial"/>
                <a:cs typeface="Arial"/>
              </a:rPr>
              <a:t>297 libraries from 24 countries shared the cost of ‘unlatching’ 28 newly published Humanities and Social Sciences research titles, provided by 13 well-known scholarly publishers. After 24 weeks of the Collection being online, the number of downloads was recorded at 12,763 from 138 countries.</a:t>
            </a:r>
          </a:p>
          <a:p>
            <a:pPr marL="171450" indent="-171450">
              <a:buFont typeface="Arial"/>
              <a:buChar char="•"/>
            </a:pPr>
            <a:r>
              <a:rPr lang="en-US" sz="1100" dirty="0" smtClean="0">
                <a:latin typeface="Arial"/>
                <a:cs typeface="Arial"/>
              </a:rPr>
              <a:t>If a title costs $10,000</a:t>
            </a:r>
            <a:r>
              <a:rPr lang="en-US" sz="1100" baseline="0" dirty="0" smtClean="0">
                <a:latin typeface="Arial"/>
                <a:cs typeface="Arial"/>
              </a:rPr>
              <a:t> and 250 libraries contribute $40/each.</a:t>
            </a:r>
          </a:p>
          <a:p>
            <a:pPr marL="171450" indent="-171450">
              <a:buFont typeface="Arial"/>
              <a:buChar char="•"/>
            </a:pPr>
            <a:r>
              <a:rPr lang="en-US" sz="1100" baseline="0" dirty="0" smtClean="0">
                <a:latin typeface="Arial"/>
                <a:cs typeface="Arial"/>
              </a:rPr>
              <a:t>Many academic Presses (Purdue, Rutgers, Temple, </a:t>
            </a:r>
            <a:r>
              <a:rPr lang="en-US" sz="1100" baseline="0" dirty="0" err="1" smtClean="0">
                <a:latin typeface="Arial"/>
                <a:cs typeface="Arial"/>
              </a:rPr>
              <a:t>Mich</a:t>
            </a:r>
            <a:r>
              <a:rPr lang="en-US" sz="1100" baseline="0" dirty="0" smtClean="0">
                <a:latin typeface="Arial"/>
                <a:cs typeface="Arial"/>
              </a:rPr>
              <a:t>, Duke, Edinburgh, Liverpool, Cambridge</a:t>
            </a:r>
          </a:p>
          <a:p>
            <a:endParaRPr lang="en-US" sz="1100" baseline="0" dirty="0" smtClean="0">
              <a:latin typeface="Arial"/>
              <a:cs typeface="Arial"/>
            </a:endParaRPr>
          </a:p>
          <a:p>
            <a:r>
              <a:rPr lang="en-US" sz="1100" dirty="0" smtClean="0">
                <a:latin typeface="Arial"/>
                <a:cs typeface="Arial"/>
              </a:rPr>
              <a:t>A study was recently done by the </a:t>
            </a:r>
            <a:r>
              <a:rPr lang="en-US" sz="1100" b="1" dirty="0" smtClean="0">
                <a:latin typeface="Arial"/>
                <a:cs typeface="Arial"/>
              </a:rPr>
              <a:t>OAPEN</a:t>
            </a:r>
            <a:r>
              <a:rPr lang="en-US" sz="1100" dirty="0" smtClean="0">
                <a:latin typeface="Arial"/>
                <a:cs typeface="Arial"/>
              </a:rPr>
              <a:t> Foundation, a non-profit dedicated to Open Access publishing of academic books, mainly in the Humanities and Social Sciences. </a:t>
            </a:r>
            <a:endParaRPr lang="en-GB" sz="1100" kern="1200" dirty="0" smtClean="0">
              <a:solidFill>
                <a:schemeClr val="tx1"/>
              </a:solidFill>
              <a:effectLst/>
              <a:latin typeface="Arial"/>
              <a:ea typeface="+mn-ea"/>
              <a:cs typeface="Arial"/>
            </a:endParaRPr>
          </a:p>
          <a:p>
            <a:pPr marL="171450" indent="-171450">
              <a:buFont typeface="Arial"/>
              <a:buChar char="•"/>
            </a:pPr>
            <a:r>
              <a:rPr lang="en-GB" sz="1100" kern="1200" baseline="0" dirty="0" smtClean="0">
                <a:solidFill>
                  <a:schemeClr val="tx1"/>
                </a:solidFill>
                <a:effectLst/>
                <a:latin typeface="Arial"/>
                <a:ea typeface="+mn-ea"/>
                <a:cs typeface="Arial"/>
              </a:rPr>
              <a:t>European publishers from 2010 to 2012. </a:t>
            </a:r>
            <a:r>
              <a:rPr lang="en-GB" sz="1100" kern="1200" dirty="0" smtClean="0">
                <a:solidFill>
                  <a:schemeClr val="tx1"/>
                </a:solidFill>
                <a:effectLst/>
                <a:latin typeface="Arial"/>
                <a:ea typeface="+mn-ea"/>
                <a:cs typeface="Arial"/>
              </a:rPr>
              <a:t>50 academic books were published Open Access. For comparison, the publishers provided a similar title that was published in the conventional way.  </a:t>
            </a:r>
            <a:r>
              <a:rPr lang="en-US" sz="1100" kern="1200" dirty="0" smtClean="0">
                <a:solidFill>
                  <a:schemeClr val="tx1"/>
                </a:solidFill>
                <a:effectLst/>
                <a:latin typeface="Arial"/>
                <a:ea typeface="+mn-ea"/>
                <a:cs typeface="Arial"/>
              </a:rPr>
              <a:t>The result? “</a:t>
            </a:r>
            <a:r>
              <a:rPr lang="en-GB" sz="1100" b="1" kern="1200" dirty="0" smtClean="0">
                <a:solidFill>
                  <a:schemeClr val="tx1"/>
                </a:solidFill>
                <a:effectLst/>
                <a:latin typeface="Arial"/>
                <a:ea typeface="+mn-ea"/>
                <a:cs typeface="Arial"/>
              </a:rPr>
              <a:t>Open Access publishing [had] no negative effect on book sales, and [increased] online usage and discovery considerably.” </a:t>
            </a:r>
            <a:r>
              <a:rPr lang="en-GB" sz="1100" b="0" kern="1200" dirty="0" smtClean="0">
                <a:solidFill>
                  <a:schemeClr val="tx1"/>
                </a:solidFill>
                <a:effectLst/>
                <a:latin typeface="Arial"/>
                <a:ea typeface="+mn-ea"/>
                <a:cs typeface="Arial"/>
              </a:rPr>
              <a:t>[http://</a:t>
            </a:r>
            <a:r>
              <a:rPr lang="en-GB" sz="1100" b="0" kern="1200" dirty="0" err="1" smtClean="0">
                <a:solidFill>
                  <a:schemeClr val="tx1"/>
                </a:solidFill>
                <a:effectLst/>
                <a:latin typeface="Arial"/>
                <a:ea typeface="+mn-ea"/>
                <a:cs typeface="Arial"/>
              </a:rPr>
              <a:t>www.oapen.nl</a:t>
            </a:r>
            <a:r>
              <a:rPr lang="en-GB" sz="1100" b="0" kern="1200" dirty="0" smtClean="0">
                <a:solidFill>
                  <a:schemeClr val="tx1"/>
                </a:solidFill>
                <a:effectLst/>
                <a:latin typeface="Arial"/>
                <a:ea typeface="+mn-ea"/>
                <a:cs typeface="Arial"/>
              </a:rPr>
              <a:t>/</a:t>
            </a:r>
            <a:r>
              <a:rPr lang="en-GB" sz="1100" b="0" kern="1200" dirty="0" err="1" smtClean="0">
                <a:solidFill>
                  <a:schemeClr val="tx1"/>
                </a:solidFill>
                <a:effectLst/>
                <a:latin typeface="Arial"/>
                <a:ea typeface="+mn-ea"/>
                <a:cs typeface="Arial"/>
              </a:rPr>
              <a:t>index.php?option</a:t>
            </a:r>
            <a:r>
              <a:rPr lang="en-GB" sz="1100" b="0" kern="1200" dirty="0" smtClean="0">
                <a:solidFill>
                  <a:schemeClr val="tx1"/>
                </a:solidFill>
                <a:effectLst/>
                <a:latin typeface="Arial"/>
                <a:ea typeface="+mn-ea"/>
                <a:cs typeface="Arial"/>
              </a:rPr>
              <a:t>=</a:t>
            </a:r>
            <a:r>
              <a:rPr lang="en-GB" sz="1100" b="0" kern="1200" dirty="0" err="1" smtClean="0">
                <a:solidFill>
                  <a:schemeClr val="tx1"/>
                </a:solidFill>
                <a:effectLst/>
                <a:latin typeface="Arial"/>
                <a:ea typeface="+mn-ea"/>
                <a:cs typeface="Arial"/>
              </a:rPr>
              <a:t>com_content&amp;view</a:t>
            </a:r>
            <a:r>
              <a:rPr lang="en-GB" sz="1100" b="0" kern="1200" dirty="0" smtClean="0">
                <a:solidFill>
                  <a:schemeClr val="tx1"/>
                </a:solidFill>
                <a:effectLst/>
                <a:latin typeface="Arial"/>
                <a:ea typeface="+mn-ea"/>
                <a:cs typeface="Arial"/>
              </a:rPr>
              <a:t>=</a:t>
            </a:r>
            <a:r>
              <a:rPr lang="en-GB" sz="1100" b="0" kern="1200" dirty="0" err="1" smtClean="0">
                <a:solidFill>
                  <a:schemeClr val="tx1"/>
                </a:solidFill>
                <a:effectLst/>
                <a:latin typeface="Arial"/>
                <a:ea typeface="+mn-ea"/>
                <a:cs typeface="Arial"/>
              </a:rPr>
              <a:t>article&amp;id</a:t>
            </a:r>
            <a:r>
              <a:rPr lang="en-GB" sz="1100" b="0" kern="1200" dirty="0" smtClean="0">
                <a:solidFill>
                  <a:schemeClr val="tx1"/>
                </a:solidFill>
                <a:effectLst/>
                <a:latin typeface="Arial"/>
                <a:ea typeface="+mn-ea"/>
                <a:cs typeface="Arial"/>
              </a:rPr>
              <a:t>=58&amp;Itemid=63]</a:t>
            </a:r>
          </a:p>
          <a:p>
            <a:r>
              <a:rPr lang="en-GB" sz="1100" b="1" kern="1200" dirty="0" smtClean="0">
                <a:solidFill>
                  <a:schemeClr val="tx1"/>
                </a:solidFill>
                <a:effectLst/>
                <a:latin typeface="Arial"/>
                <a:ea typeface="+mn-ea"/>
                <a:cs typeface="Arial"/>
              </a:rPr>
              <a:t> </a:t>
            </a:r>
            <a:r>
              <a:rPr lang="en-US" sz="1100" kern="1200" dirty="0" smtClean="0">
                <a:solidFill>
                  <a:schemeClr val="tx1">
                    <a:lumMod val="50000"/>
                    <a:lumOff val="50000"/>
                  </a:schemeClr>
                </a:solidFill>
                <a:effectLst/>
                <a:latin typeface="Arial"/>
                <a:ea typeface="+mn-ea"/>
                <a:cs typeface="Arial"/>
              </a:rPr>
              <a:t>Books with Open Access editions were sold in the same amounts as the conventional books in the control group. [p.5]</a:t>
            </a:r>
          </a:p>
          <a:p>
            <a:r>
              <a:rPr lang="en-US" sz="1100" kern="1200" dirty="0" smtClean="0">
                <a:solidFill>
                  <a:schemeClr val="tx1">
                    <a:lumMod val="50000"/>
                    <a:lumOff val="50000"/>
                  </a:schemeClr>
                </a:solidFill>
                <a:effectLst/>
                <a:latin typeface="Arial"/>
                <a:ea typeface="+mn-ea"/>
                <a:cs typeface="Arial"/>
              </a:rPr>
              <a:t> </a:t>
            </a:r>
          </a:p>
          <a:p>
            <a:r>
              <a:rPr lang="en-US" sz="1100" b="1" kern="1200" dirty="0" smtClean="0">
                <a:solidFill>
                  <a:schemeClr val="tx1"/>
                </a:solidFill>
                <a:effectLst/>
                <a:latin typeface="Arial"/>
                <a:ea typeface="+mn-ea"/>
                <a:cs typeface="Arial"/>
              </a:rPr>
              <a:t>There was a clear effect on online usage. Online usage – measured through Book visits and Page views in Google Books – improved for the Open Access books. On average, discovery of Open Access books, measured as Book visits in Google Books, increased by 142%, and online usage, measured as Page views in Google books, increased by 209%. The effect of Open Access on online discovery and usage is also very clear when comparing average sales to average downloads for all Open Access books: 144 copies sold versus 2800 downloads. [p.5]</a:t>
            </a:r>
          </a:p>
          <a:p>
            <a:endParaRPr lang="en-US" sz="1100" dirty="0" smtClean="0">
              <a:latin typeface="Arial"/>
              <a:cs typeface="Arial"/>
            </a:endParaRPr>
          </a:p>
          <a:p>
            <a:r>
              <a:rPr lang="en-US" sz="1100" b="1" dirty="0" smtClean="0">
                <a:latin typeface="Arial"/>
                <a:cs typeface="Arial"/>
              </a:rPr>
              <a:t>Open Library of the Humanities</a:t>
            </a:r>
            <a:r>
              <a:rPr lang="en-US" sz="1100" dirty="0" smtClean="0">
                <a:latin typeface="Arial"/>
                <a:cs typeface="Arial"/>
              </a:rPr>
              <a:t>: </a:t>
            </a:r>
            <a:r>
              <a:rPr lang="en-US" sz="1100" dirty="0" smtClean="0">
                <a:effectLst/>
                <a:latin typeface="Arial"/>
                <a:cs typeface="Arial"/>
              </a:rPr>
              <a:t>proposed alternative is a system of Library Partnership Subsidy. Libraries support an </a:t>
            </a:r>
            <a:r>
              <a:rPr lang="en-US" sz="1100" i="1" dirty="0" smtClean="0">
                <a:effectLst/>
                <a:latin typeface="Arial"/>
                <a:cs typeface="Arial"/>
              </a:rPr>
              <a:t>infrastructure</a:t>
            </a:r>
            <a:r>
              <a:rPr lang="en-US" sz="1100" dirty="0" smtClean="0">
                <a:effectLst/>
                <a:latin typeface="Arial"/>
                <a:cs typeface="Arial"/>
              </a:rPr>
              <a:t> to get economies of scale</a:t>
            </a:r>
            <a:r>
              <a:rPr lang="en-US" sz="1100" dirty="0" smtClean="0">
                <a:effectLst/>
                <a:latin typeface="Arial"/>
                <a:cs typeface="Arial"/>
              </a:rPr>
              <a:t>. [https://</a:t>
            </a:r>
            <a:r>
              <a:rPr lang="en-US" sz="1100" dirty="0" err="1" smtClean="0">
                <a:effectLst/>
                <a:latin typeface="Arial"/>
                <a:cs typeface="Arial"/>
              </a:rPr>
              <a:t>www.openlibhums.org</a:t>
            </a:r>
            <a:r>
              <a:rPr lang="en-US" sz="1100" dirty="0" smtClean="0">
                <a:effectLst/>
                <a:latin typeface="Arial"/>
                <a:cs typeface="Arial"/>
              </a:rPr>
              <a:t>/2014/04/07/library-partnership-subsidies-</a:t>
            </a:r>
            <a:r>
              <a:rPr lang="en-US" sz="1100" dirty="0" err="1" smtClean="0">
                <a:effectLst/>
                <a:latin typeface="Arial"/>
                <a:cs typeface="Arial"/>
              </a:rPr>
              <a:t>lps</a:t>
            </a:r>
            <a:r>
              <a:rPr lang="en-US" sz="1100" dirty="0" smtClean="0">
                <a:effectLst/>
                <a:latin typeface="Arial"/>
                <a:cs typeface="Arial"/>
              </a:rPr>
              <a:t>/]  …”t</a:t>
            </a:r>
            <a:r>
              <a:rPr lang="en-US" sz="1100" dirty="0" smtClean="0">
                <a:effectLst/>
              </a:rPr>
              <a:t>he OLH model of sustainability takes its cue from the previously successful efforts of the PLOS. PLOS is a non-profit organization dedicated to publishing excellent, </a:t>
            </a:r>
            <a:r>
              <a:rPr lang="en-US" sz="1100" i="1" dirty="0" smtClean="0">
                <a:effectLst/>
              </a:rPr>
              <a:t>thoroughly peer reviewed scientific research under Open Access conditions at a financially fair rate.</a:t>
            </a:r>
            <a:r>
              <a:rPr lang="en-US" sz="1100" dirty="0" smtClean="0">
                <a:effectLst/>
                <a:latin typeface="Arial"/>
                <a:cs typeface="Arial"/>
              </a:rPr>
              <a:t>“ “</a:t>
            </a:r>
            <a:r>
              <a:rPr lang="en-US" sz="1200" b="0" i="0" u="none" strike="noStrike" kern="1200" baseline="0" dirty="0" smtClean="0">
                <a:solidFill>
                  <a:schemeClr val="tx1"/>
                </a:solidFill>
                <a:latin typeface="+mn-lt"/>
                <a:ea typeface="+mn-ea"/>
                <a:cs typeface="+mn-cs"/>
              </a:rPr>
              <a:t>The Open Library of Humanities (OLH) is a gold open access, peer-reviewed, </a:t>
            </a:r>
            <a:r>
              <a:rPr lang="en-US" sz="1200" b="0" i="0" u="none" strike="noStrike" kern="1200" baseline="0" dirty="0" err="1" smtClean="0">
                <a:solidFill>
                  <a:schemeClr val="tx1"/>
                </a:solidFill>
                <a:latin typeface="+mn-lt"/>
                <a:ea typeface="+mn-ea"/>
                <a:cs typeface="+mn-cs"/>
              </a:rPr>
              <a:t>internationallysupported</a:t>
            </a:r>
            <a:r>
              <a:rPr lang="en-US" sz="1200" b="0" i="0" u="none" strike="noStrike" kern="1200" baseline="0" dirty="0" smtClean="0">
                <a:solidFill>
                  <a:schemeClr val="tx1"/>
                </a:solidFill>
                <a:latin typeface="+mn-lt"/>
                <a:ea typeface="+mn-ea"/>
                <a:cs typeface="+mn-cs"/>
              </a:rPr>
              <a:t>, academic-led, not-for-profit, mega-journal, multi-journal and books platform for the humanities. It is funded by an international library consortium and so has no author-facing charges.” </a:t>
            </a:r>
            <a:endParaRPr lang="en-US" sz="1100" dirty="0" smtClean="0">
              <a:effectLst/>
              <a:latin typeface="Arial"/>
              <a:cs typeface="Arial"/>
            </a:endParaRPr>
          </a:p>
          <a:p>
            <a:r>
              <a:rPr lang="en-US" sz="1100" dirty="0" smtClean="0">
                <a:effectLst/>
                <a:latin typeface="Arial"/>
                <a:cs typeface="Arial"/>
              </a:rPr>
              <a:t>“</a:t>
            </a:r>
            <a:r>
              <a:rPr lang="en-US" sz="1100" dirty="0" smtClean="0">
                <a:effectLst/>
              </a:rPr>
              <a:t>funded through cooperation, not through competition” </a:t>
            </a:r>
            <a:r>
              <a:rPr lang="en-US" sz="1100" dirty="0" smtClean="0">
                <a:effectLst/>
                <a:latin typeface="Arial"/>
                <a:cs typeface="Arial"/>
              </a:rPr>
              <a:t>fund </a:t>
            </a:r>
            <a:r>
              <a:rPr lang="en-US" sz="1100" dirty="0" smtClean="0">
                <a:effectLst/>
                <a:latin typeface="Arial"/>
                <a:cs typeface="Arial"/>
              </a:rPr>
              <a:t>an operation publishing 250 articles and 12 books in partnership with reputable presses per year;</a:t>
            </a:r>
            <a:r>
              <a:rPr lang="en-US" sz="1100" dirty="0" smtClean="0">
                <a:latin typeface="Arial"/>
                <a:cs typeface="Arial"/>
              </a:rPr>
              <a:t> preliminary discussions to publish a series of open-access books in partnership with Cambridge University Press, Harvard University Press, Open Book Publishers and Oxford University Press. </a:t>
            </a:r>
            <a:endParaRPr lang="en-US" sz="1100" dirty="0">
              <a:latin typeface="Arial"/>
              <a:cs typeface="Arial"/>
            </a:endParaRPr>
          </a:p>
        </p:txBody>
      </p:sp>
      <p:sp>
        <p:nvSpPr>
          <p:cNvPr id="4" name="Slide Number Placeholder 3"/>
          <p:cNvSpPr>
            <a:spLocks noGrp="1"/>
          </p:cNvSpPr>
          <p:nvPr>
            <p:ph type="sldNum" sz="quarter" idx="10"/>
          </p:nvPr>
        </p:nvSpPr>
        <p:spPr/>
        <p:txBody>
          <a:bodyPr/>
          <a:lstStyle/>
          <a:p>
            <a:fld id="{86E737A0-AA48-D74C-BE2E-4392C3B312CD}" type="slidenum">
              <a:rPr lang="en-US" smtClean="0"/>
              <a:t>30</a:t>
            </a:fld>
            <a:endParaRPr lang="en-US"/>
          </a:p>
        </p:txBody>
      </p:sp>
    </p:spTree>
    <p:extLst>
      <p:ext uri="{BB962C8B-B14F-4D97-AF65-F5344CB8AC3E}">
        <p14:creationId xmlns:p14="http://schemas.microsoft.com/office/powerpoint/2010/main" val="21709877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www.unesco.org</a:t>
            </a:r>
            <a:r>
              <a:rPr lang="en-US" dirty="0" smtClean="0"/>
              <a:t>/</a:t>
            </a:r>
            <a:r>
              <a:rPr lang="en-US" dirty="0" err="1" smtClean="0"/>
              <a:t>webworld</a:t>
            </a:r>
            <a:r>
              <a:rPr lang="en-US" dirty="0" smtClean="0"/>
              <a:t>/download/</a:t>
            </a:r>
            <a:r>
              <a:rPr lang="en-US" dirty="0" err="1" smtClean="0"/>
              <a:t>oer</a:t>
            </a:r>
            <a:r>
              <a:rPr lang="en-US" dirty="0" smtClean="0"/>
              <a:t>/EN/oer_logo_EN_2_CMYK.jpg</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31</a:t>
            </a:fld>
            <a:endParaRPr lang="en-US"/>
          </a:p>
        </p:txBody>
      </p:sp>
    </p:spTree>
    <p:extLst>
      <p:ext uri="{BB962C8B-B14F-4D97-AF65-F5344CB8AC3E}">
        <p14:creationId xmlns:p14="http://schemas.microsoft.com/office/powerpoint/2010/main" val="21485705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Monday, Volume 18, Number 1 - 7 Jan. 2013 http://</a:t>
            </a:r>
            <a:r>
              <a:rPr lang="en-US" dirty="0" err="1" smtClean="0"/>
              <a:t>firstmonday.org</a:t>
            </a:r>
            <a:r>
              <a:rPr lang="en-US" dirty="0" smtClean="0"/>
              <a:t>/</a:t>
            </a:r>
            <a:r>
              <a:rPr lang="en-US" dirty="0" err="1" smtClean="0"/>
              <a:t>ojs</a:t>
            </a:r>
            <a:r>
              <a:rPr lang="en-US" dirty="0" smtClean="0"/>
              <a:t>/</a:t>
            </a:r>
            <a:r>
              <a:rPr lang="en-US" dirty="0" err="1" smtClean="0"/>
              <a:t>index.php</a:t>
            </a:r>
            <a:r>
              <a:rPr lang="en-US" dirty="0" smtClean="0"/>
              <a:t>/</a:t>
            </a:r>
            <a:r>
              <a:rPr lang="en-US" dirty="0" err="1" smtClean="0"/>
              <a:t>fm</a:t>
            </a:r>
            <a:r>
              <a:rPr lang="en-US" dirty="0" smtClean="0"/>
              <a:t>/article/view/3972/3383</a:t>
            </a:r>
          </a:p>
          <a:p>
            <a:r>
              <a:rPr lang="en-US" dirty="0" smtClean="0"/>
              <a:t>    “The cost and quality of open textbooks: Perceptions of community college faculty and students by TJ Bliss, John Hilton III, David Wiley, and Kim </a:t>
            </a:r>
            <a:r>
              <a:rPr lang="en-US" dirty="0" err="1" smtClean="0"/>
              <a:t>Thanos</a:t>
            </a:r>
            <a:r>
              <a:rPr lang="en-US" dirty="0" smtClean="0"/>
              <a:t>”</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[Rice http://</a:t>
            </a:r>
            <a:r>
              <a:rPr lang="en-US" sz="1200" dirty="0" err="1" smtClean="0"/>
              <a:t>openstaxcollege.org</a:t>
            </a:r>
            <a:r>
              <a:rPr lang="en-US" sz="1200" dirty="0" smtClean="0"/>
              <a:t>/books]</a:t>
            </a: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32</a:t>
            </a:fld>
            <a:endParaRPr lang="en-US"/>
          </a:p>
        </p:txBody>
      </p:sp>
    </p:spTree>
    <p:extLst>
      <p:ext uri="{BB962C8B-B14F-4D97-AF65-F5344CB8AC3E}">
        <p14:creationId xmlns:p14="http://schemas.microsoft.com/office/powerpoint/2010/main" val="1539979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Publishers</a:t>
            </a:r>
            <a:r>
              <a:rPr lang="en-US" sz="1200" baseline="0" dirty="0" smtClean="0">
                <a:solidFill>
                  <a:schemeClr val="tx1"/>
                </a:solidFill>
                <a:latin typeface="Arial Bold" charset="0"/>
                <a:cs typeface="Arial Bold" charset="0"/>
              </a:rPr>
              <a:t> (</a:t>
            </a:r>
            <a:r>
              <a:rPr lang="en-US" sz="1200" dirty="0" smtClean="0">
                <a:solidFill>
                  <a:schemeClr val="tx1"/>
                </a:solidFill>
                <a:latin typeface="Arial Bold" charset="0"/>
                <a:cs typeface="Arial Bold" charset="0"/>
              </a:rPr>
              <a:t>such as PLOS, </a:t>
            </a:r>
            <a:r>
              <a:rPr lang="en-US" sz="1200" dirty="0" err="1" smtClean="0">
                <a:solidFill>
                  <a:schemeClr val="tx1"/>
                </a:solidFill>
                <a:latin typeface="Arial Bold" charset="0"/>
                <a:cs typeface="Arial Bold" charset="0"/>
              </a:rPr>
              <a:t>BioMed</a:t>
            </a:r>
            <a:r>
              <a:rPr lang="en-US" sz="1200" dirty="0" smtClean="0">
                <a:solidFill>
                  <a:schemeClr val="tx1"/>
                </a:solidFill>
                <a:latin typeface="Arial Bold" charset="0"/>
                <a:cs typeface="Arial Bold" charset="0"/>
              </a:rPr>
              <a:t> Central, and </a:t>
            </a:r>
            <a:r>
              <a:rPr lang="en-US" sz="1200" dirty="0" err="1" smtClean="0">
                <a:solidFill>
                  <a:schemeClr val="tx1"/>
                </a:solidFill>
                <a:latin typeface="Arial Bold" charset="0"/>
                <a:cs typeface="Arial Bold" charset="0"/>
              </a:rPr>
              <a:t>SageOne</a:t>
            </a:r>
            <a:r>
              <a:rPr lang="en-US" sz="1200" dirty="0" smtClean="0">
                <a:solidFill>
                  <a:schemeClr val="tx1"/>
                </a:solidFill>
                <a:latin typeface="Arial Bold" charset="0"/>
                <a:cs typeface="Arial Bold" charset="0"/>
              </a:rPr>
              <a:t>) are already displaying </a:t>
            </a:r>
            <a:r>
              <a:rPr lang="en-US" sz="1200" b="1" dirty="0" smtClean="0">
                <a:solidFill>
                  <a:schemeClr val="tx1"/>
                </a:solidFill>
                <a:latin typeface="Arial Bold" charset="0"/>
                <a:cs typeface="Arial Bold" charset="0"/>
              </a:rPr>
              <a:t>Article-Level metrics</a:t>
            </a:r>
            <a:r>
              <a:rPr lang="en-US" sz="1200" dirty="0" smtClean="0">
                <a:solidFill>
                  <a:schemeClr val="tx1"/>
                </a:solidFill>
                <a:latin typeface="Arial Bold" charset="0"/>
                <a:cs typeface="Arial Bold" charset="0"/>
              </a:rPr>
              <a:t>.</a:t>
            </a:r>
            <a:endParaRPr lang="en-US" sz="1200" dirty="0" smtClean="0">
              <a:solidFill>
                <a:schemeClr val="tx1"/>
              </a:solidFill>
              <a:latin typeface="Arial Bold" charset="0"/>
            </a:endParaRPr>
          </a:p>
          <a:p>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Citation advantage: many are  Subject specific studies</a:t>
            </a:r>
          </a:p>
          <a:p>
            <a:r>
              <a:rPr lang="fr-FR" sz="1200" u="sng" dirty="0" err="1" smtClean="0">
                <a:latin typeface="Times"/>
                <a:ea typeface="ＭＳ Ｐゴシック" charset="0"/>
                <a:cs typeface="ＭＳ Ｐゴシック" charset="0"/>
              </a:rPr>
              <a:t>Metrics</a:t>
            </a:r>
            <a:r>
              <a:rPr lang="fr-FR" sz="1200" dirty="0" smtClean="0">
                <a:latin typeface="Times"/>
                <a:ea typeface="ＭＳ Ｐゴシック" charset="0"/>
                <a:cs typeface="ＭＳ Ｐゴシック" charset="0"/>
              </a:rPr>
              <a:t> </a:t>
            </a:r>
            <a:r>
              <a:rPr lang="fr-FR" sz="1200" dirty="0" smtClean="0">
                <a:latin typeface="Times"/>
                <a:ea typeface="ＭＳ Ｐゴシック" charset="0"/>
                <a:cs typeface="ＭＳ Ｐゴシック" charset="0"/>
              </a:rPr>
              <a:t>of </a:t>
            </a:r>
            <a:r>
              <a:rPr lang="fr-FR" sz="1200" dirty="0" err="1" smtClean="0">
                <a:latin typeface="Times"/>
                <a:ea typeface="ＭＳ Ｐゴシック" charset="0"/>
                <a:cs typeface="ＭＳ Ｐゴシック" charset="0"/>
              </a:rPr>
              <a:t>research</a:t>
            </a:r>
            <a:r>
              <a:rPr lang="fr-FR" sz="1200" dirty="0" smtClean="0">
                <a:latin typeface="Times"/>
                <a:ea typeface="ＭＳ Ｐゴシック" charset="0"/>
                <a:cs typeface="ＭＳ Ｐゴシック" charset="0"/>
              </a:rPr>
              <a:t> usage and impact </a:t>
            </a:r>
            <a:r>
              <a:rPr lang="fr-FR" sz="1200" dirty="0" err="1" smtClean="0">
                <a:latin typeface="Times"/>
                <a:ea typeface="ＭＳ Ｐゴシック" charset="0"/>
                <a:cs typeface="ＭＳ Ｐゴシック" charset="0"/>
              </a:rPr>
              <a:t>quantify</a:t>
            </a:r>
            <a:r>
              <a:rPr lang="fr-FR" sz="1200" dirty="0" smtClean="0">
                <a:latin typeface="Times"/>
                <a:ea typeface="ＭＳ Ｐゴシック" charset="0"/>
                <a:cs typeface="ＭＳ Ｐゴシック" charset="0"/>
              </a:rPr>
              <a:t>, </a:t>
            </a:r>
            <a:r>
              <a:rPr lang="fr-FR" sz="1200" dirty="0" err="1" smtClean="0">
                <a:latin typeface="Times"/>
                <a:ea typeface="ＭＳ Ｐゴシック" charset="0"/>
                <a:cs typeface="ＭＳ Ｐゴシック" charset="0"/>
              </a:rPr>
              <a:t>evaluate</a:t>
            </a:r>
            <a:r>
              <a:rPr lang="fr-FR" sz="1200" dirty="0" smtClean="0">
                <a:latin typeface="Times"/>
                <a:ea typeface="ＭＳ Ｐゴシック" charset="0"/>
                <a:cs typeface="ＭＳ Ｐゴシック" charset="0"/>
              </a:rPr>
              <a:t>, </a:t>
            </a:r>
            <a:r>
              <a:rPr lang="fr-FR" sz="1200" dirty="0" err="1" smtClean="0">
                <a:latin typeface="Times"/>
                <a:ea typeface="ＭＳ Ｐゴシック" charset="0"/>
                <a:cs typeface="ＭＳ Ｐゴシック" charset="0"/>
              </a:rPr>
              <a:t>navigate</a:t>
            </a:r>
            <a:r>
              <a:rPr lang="fr-FR" sz="1200" dirty="0" smtClean="0">
                <a:latin typeface="Times"/>
                <a:ea typeface="ＭＳ Ｐゴシック" charset="0"/>
                <a:cs typeface="ＭＳ Ｐゴシック" charset="0"/>
              </a:rPr>
              <a:t>, </a:t>
            </a:r>
            <a:r>
              <a:rPr lang="fr-FR" sz="1200" dirty="0" err="1" smtClean="0">
                <a:latin typeface="Times"/>
                <a:ea typeface="ＭＳ Ｐゴシック" charset="0"/>
                <a:cs typeface="ＭＳ Ｐゴシック" charset="0"/>
              </a:rPr>
              <a:t>propagate</a:t>
            </a:r>
            <a:r>
              <a:rPr lang="fr-FR" sz="1200" dirty="0" smtClean="0">
                <a:latin typeface="Times"/>
                <a:ea typeface="ＭＳ Ｐゴシック" charset="0"/>
                <a:cs typeface="ＭＳ Ｐゴシック" charset="0"/>
              </a:rPr>
              <a:t> and </a:t>
            </a:r>
            <a:r>
              <a:rPr lang="fr-FR" sz="1200" dirty="0" err="1" smtClean="0">
                <a:latin typeface="Times"/>
                <a:ea typeface="ＭＳ Ｐゴシック" charset="0"/>
                <a:cs typeface="ＭＳ Ｐゴシック" charset="0"/>
              </a:rPr>
              <a:t>reward</a:t>
            </a:r>
            <a:r>
              <a:rPr lang="fr-FR" sz="1200" dirty="0" smtClean="0">
                <a:latin typeface="Times"/>
                <a:ea typeface="ＭＳ Ｐゴシック" charset="0"/>
                <a:cs typeface="ＭＳ Ｐゴシック" charset="0"/>
              </a:rPr>
              <a:t> the fruits of OA self-</a:t>
            </a:r>
            <a:r>
              <a:rPr lang="fr-FR" sz="1200" dirty="0" err="1" smtClean="0">
                <a:latin typeface="Times"/>
                <a:ea typeface="ＭＳ Ｐゴシック" charset="0"/>
                <a:cs typeface="ＭＳ Ｐゴシック" charset="0"/>
              </a:rPr>
              <a:t>archiving</a:t>
            </a:r>
            <a:r>
              <a:rPr lang="fr-FR" sz="1200" dirty="0" smtClean="0">
                <a:latin typeface="Times"/>
                <a:ea typeface="ＭＳ Ｐゴシック" charset="0"/>
                <a:cs typeface="ＭＳ Ｐゴシック" charset="0"/>
              </a:rPr>
              <a:t>, </a:t>
            </a:r>
            <a:r>
              <a:rPr lang="fr-FR" sz="1200" dirty="0" err="1" smtClean="0">
                <a:latin typeface="Times"/>
                <a:ea typeface="ＭＳ Ｐゴシック" charset="0"/>
                <a:cs typeface="ＭＳ Ｐゴシック" charset="0"/>
              </a:rPr>
              <a:t>motivating</a:t>
            </a:r>
            <a:r>
              <a:rPr lang="fr-FR" sz="1200" dirty="0" smtClean="0">
                <a:latin typeface="Times"/>
                <a:ea typeface="ＭＳ Ｐゴシック" charset="0"/>
                <a:cs typeface="ＭＳ Ｐゴシック" charset="0"/>
              </a:rPr>
              <a:t> </a:t>
            </a:r>
            <a:r>
              <a:rPr lang="fr-FR" sz="1200" b="1" dirty="0" smtClean="0">
                <a:solidFill>
                  <a:srgbClr val="0FC133"/>
                </a:solidFill>
                <a:latin typeface="Times"/>
                <a:ea typeface="ＭＳ Ｐゴシック" charset="0"/>
                <a:cs typeface="ＭＳ Ｐゴシック" charset="0"/>
              </a:rPr>
              <a:t>Green</a:t>
            </a:r>
            <a:r>
              <a:rPr lang="fr-FR" sz="1200" dirty="0" smtClean="0">
                <a:latin typeface="Times"/>
                <a:ea typeface="ＭＳ Ｐゴシック" charset="0"/>
                <a:cs typeface="ＭＳ Ｐゴシック" charset="0"/>
              </a:rPr>
              <a:t> OA </a:t>
            </a:r>
            <a:r>
              <a:rPr lang="fr-FR" sz="1200" u="sng" dirty="0" smtClean="0">
                <a:latin typeface="Times"/>
                <a:ea typeface="ＭＳ Ｐゴシック" charset="0"/>
                <a:cs typeface="ＭＳ Ｐゴシック" charset="0"/>
              </a:rPr>
              <a:t>Mandates</a:t>
            </a:r>
            <a:r>
              <a:rPr lang="fr-FR" sz="1200" dirty="0" smtClean="0">
                <a:latin typeface="Times"/>
                <a:ea typeface="ＭＳ Ｐゴシック" charset="0"/>
                <a:cs typeface="ＭＳ Ｐゴシック" charset="0"/>
              </a:rPr>
              <a:t>.</a:t>
            </a:r>
          </a:p>
          <a:p>
            <a:endParaRPr lang="en-US" dirty="0" smtClean="0"/>
          </a:p>
          <a:p>
            <a:r>
              <a:rPr lang="en-US" dirty="0" err="1" smtClean="0"/>
              <a:t>Altmetrics</a:t>
            </a:r>
            <a:r>
              <a:rPr lang="en-US" dirty="0" smtClean="0"/>
              <a:t>: “socialization” of scholarship, tracking timely usage, mentions, and other signals of general circulation among an engaged, online audience. http://</a:t>
            </a:r>
            <a:r>
              <a:rPr lang="en-US" dirty="0" err="1" smtClean="0"/>
              <a:t>crln.acrl.org</a:t>
            </a:r>
            <a:r>
              <a:rPr lang="en-US" dirty="0" smtClean="0"/>
              <a:t>/content/75/10/542.full</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33</a:t>
            </a:fld>
            <a:endParaRPr lang="en-US"/>
          </a:p>
        </p:txBody>
      </p:sp>
    </p:spTree>
    <p:extLst>
      <p:ext uri="{BB962C8B-B14F-4D97-AF65-F5344CB8AC3E}">
        <p14:creationId xmlns:p14="http://schemas.microsoft.com/office/powerpoint/2010/main" val="18110070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‘Today academic scholarship is shared, discussed, and valued in our networked digital environment (e.g. Cohen 2012). These digital acts of disseminating and sharing scholarly and academic production leave traces of impact, in things like download and view counts, links and mentions in citation management tools, and content sharing across social networks. These traces are being collected, examined, and considered under the umbrella term </a:t>
            </a:r>
            <a:r>
              <a:rPr lang="en-US" sz="1200" b="0" i="0" u="none" strike="noStrike" kern="1200" baseline="0" dirty="0" err="1" smtClean="0">
                <a:solidFill>
                  <a:schemeClr val="tx1"/>
                </a:solidFill>
                <a:latin typeface="+mn-lt"/>
                <a:ea typeface="+mn-ea"/>
                <a:cs typeface="+mn-cs"/>
              </a:rPr>
              <a:t>altmetrics</a:t>
            </a:r>
            <a:r>
              <a:rPr lang="en-US" sz="1200" b="0" i="0" u="none" strike="noStrike" kern="1200" baseline="0" dirty="0" smtClean="0">
                <a:solidFill>
                  <a:schemeClr val="tx1"/>
                </a:solidFill>
                <a:latin typeface="+mn-lt"/>
                <a:ea typeface="+mn-ea"/>
                <a:cs typeface="+mn-cs"/>
              </a:rPr>
              <a:t>,’</a:t>
            </a:r>
          </a:p>
          <a:p>
            <a:r>
              <a:rPr lang="en-US" sz="1200" b="0" i="0" u="none" strike="noStrike" kern="1200" baseline="0" dirty="0" smtClean="0">
                <a:solidFill>
                  <a:schemeClr val="tx1"/>
                </a:solidFill>
                <a:latin typeface="+mn-lt"/>
                <a:ea typeface="+mn-ea"/>
                <a:cs typeface="+mn-cs"/>
              </a:rPr>
              <a:t>	 </a:t>
            </a:r>
            <a:r>
              <a:rPr lang="en-US" dirty="0" smtClean="0"/>
              <a:t>Rodgers, E.P. and S. </a:t>
            </a:r>
            <a:r>
              <a:rPr lang="en-US" dirty="0" err="1" smtClean="0"/>
              <a:t>Barbrow</a:t>
            </a:r>
            <a:r>
              <a:rPr lang="en-US" dirty="0" smtClean="0"/>
              <a:t>. A look at </a:t>
            </a:r>
            <a:r>
              <a:rPr lang="en-US" dirty="0" err="1" smtClean="0"/>
              <a:t>altmetrics</a:t>
            </a:r>
            <a:r>
              <a:rPr lang="en-US" dirty="0" smtClean="0"/>
              <a:t> and its growing significance to research libraries. The University of Michigan University Library. 2013. &lt;http://</a:t>
            </a:r>
            <a:r>
              <a:rPr lang="en-US" dirty="0" err="1" smtClean="0"/>
              <a:t>hdl.handle.net</a:t>
            </a:r>
            <a:r>
              <a:rPr lang="en-US" dirty="0" smtClean="0"/>
              <a:t>/2027.42/99709&gt; p. 3.</a:t>
            </a:r>
          </a:p>
          <a:p>
            <a:endParaRPr lang="en-US" dirty="0" smtClean="0"/>
          </a:p>
          <a:p>
            <a:r>
              <a:rPr lang="en-US" baseline="0" dirty="0" smtClean="0"/>
              <a:t>ALTMETRICS phrase first coined by Jason </a:t>
            </a:r>
            <a:r>
              <a:rPr lang="en-US" baseline="0" dirty="0" err="1" smtClean="0"/>
              <a:t>Priem</a:t>
            </a:r>
            <a:r>
              <a:rPr lang="en-US" baseline="0" dirty="0" smtClean="0"/>
              <a:t> in a tweet on Sept. 28, 2010. He is one of a growing number who advocate b</a:t>
            </a:r>
            <a:r>
              <a:rPr lang="en-US" dirty="0" smtClean="0"/>
              <a:t>uilding a reward system that values and encourages new forms of web-native scholarship.</a:t>
            </a:r>
          </a:p>
          <a:p>
            <a:endParaRPr lang="en-US" dirty="0" smtClean="0"/>
          </a:p>
          <a:p>
            <a:r>
              <a:rPr lang="en-US" dirty="0" smtClean="0"/>
              <a:t>blog post mentions, Twitter citations, use of an article within citation managers like </a:t>
            </a:r>
            <a:r>
              <a:rPr lang="en-US" dirty="0" err="1" smtClean="0"/>
              <a:t>Mendeley</a:t>
            </a:r>
            <a:r>
              <a:rPr lang="en-US" dirty="0" smtClean="0"/>
              <a:t> and </a:t>
            </a:r>
            <a:r>
              <a:rPr lang="en-US" dirty="0" err="1" smtClean="0"/>
              <a:t>Zotero</a:t>
            </a:r>
            <a:r>
              <a:rPr lang="en-US" dirty="0" smtClean="0"/>
              <a:t>, user downloads on data-sharing platforms like </a:t>
            </a:r>
            <a:r>
              <a:rPr lang="en-US" dirty="0" err="1" smtClean="0"/>
              <a:t>figshare</a:t>
            </a:r>
            <a:endParaRPr lang="en-US" dirty="0" smtClean="0"/>
          </a:p>
          <a:p>
            <a:endParaRPr lang="en-US" dirty="0" smtClean="0"/>
          </a:p>
          <a:p>
            <a:r>
              <a:rPr lang="en-US" dirty="0" err="1" smtClean="0"/>
              <a:t>ImpactStory</a:t>
            </a:r>
            <a:r>
              <a:rPr lang="en-US" dirty="0" smtClean="0"/>
              <a:t>, </a:t>
            </a:r>
            <a:r>
              <a:rPr lang="en-US" dirty="0" err="1" smtClean="0"/>
              <a:t>Altmetrics</a:t>
            </a:r>
            <a:r>
              <a:rPr lang="en-US" dirty="0" smtClean="0"/>
              <a:t>,</a:t>
            </a:r>
            <a:r>
              <a:rPr lang="en-US" baseline="0" dirty="0" smtClean="0"/>
              <a:t> </a:t>
            </a:r>
            <a:r>
              <a:rPr lang="en-US" baseline="0" dirty="0" err="1" smtClean="0"/>
              <a:t>PlumAnalytics</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34</a:t>
            </a:fld>
            <a:endParaRPr lang="en-US"/>
          </a:p>
        </p:txBody>
      </p:sp>
    </p:spTree>
    <p:extLst>
      <p:ext uri="{BB962C8B-B14F-4D97-AF65-F5344CB8AC3E}">
        <p14:creationId xmlns:p14="http://schemas.microsoft.com/office/powerpoint/2010/main" val="30181825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By looking at some of the computer mediated social networks, we can categorize </a:t>
            </a:r>
            <a:r>
              <a:rPr lang="en-US" sz="1200" dirty="0" err="1" smtClean="0"/>
              <a:t>Altmetrics</a:t>
            </a:r>
            <a:r>
              <a:rPr lang="en-US" sz="1200" dirty="0" smtClean="0"/>
              <a:t> into these sources</a:t>
            </a:r>
            <a:r>
              <a:rPr lang="en-US" sz="1200" baseline="0" dirty="0" smtClean="0"/>
              <a:t> [Richard Cave, IT Director at PLOS</a:t>
            </a:r>
          </a:p>
          <a:p>
            <a:endParaRPr lang="en-US" sz="1200" baseline="0" dirty="0" smtClean="0"/>
          </a:p>
          <a:p>
            <a:r>
              <a:rPr lang="en-US" dirty="0" err="1" smtClean="0"/>
              <a:t>fig</a:t>
            </a:r>
            <a:r>
              <a:rPr lang="en-US" b="1" dirty="0" err="1" smtClean="0"/>
              <a:t>share</a:t>
            </a:r>
            <a:r>
              <a:rPr lang="en-US" dirty="0" smtClean="0"/>
              <a:t> is a repository where users can make all of their research outputs available in a citable, shareable and discoverable manner. </a:t>
            </a:r>
          </a:p>
          <a:p>
            <a:r>
              <a:rPr lang="en-US" dirty="0" err="1" smtClean="0"/>
              <a:t>fig</a:t>
            </a:r>
            <a:r>
              <a:rPr lang="en-US" b="1" dirty="0" err="1" smtClean="0"/>
              <a:t>share</a:t>
            </a:r>
            <a:r>
              <a:rPr lang="en-US" dirty="0" smtClean="0"/>
              <a:t> allows users to upload any file format to be made </a:t>
            </a:r>
            <a:r>
              <a:rPr lang="en-US" dirty="0" err="1" smtClean="0"/>
              <a:t>visualisable</a:t>
            </a:r>
            <a:r>
              <a:rPr lang="en-US" dirty="0" smtClean="0"/>
              <a:t> in the browser so that figures, datasets, media, papers, posters, presentations and </a:t>
            </a:r>
            <a:r>
              <a:rPr lang="en-US" dirty="0" err="1" smtClean="0"/>
              <a:t>filesets</a:t>
            </a:r>
            <a:r>
              <a:rPr lang="en-US" dirty="0" smtClean="0"/>
              <a:t> can be disseminated in a way that the current scholarly publishing model does not allow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conclusion: </a:t>
            </a:r>
            <a:endParaRPr lang="en-US" baseline="0" dirty="0" smtClean="0"/>
          </a:p>
          <a:p>
            <a:endParaRPr lang="en-US" baseline="0" dirty="0" smtClean="0"/>
          </a:p>
          <a:p>
            <a:r>
              <a:rPr lang="en-US" baseline="0" dirty="0" err="1" smtClean="0"/>
              <a:t>Altmetrics</a:t>
            </a:r>
            <a:r>
              <a:rPr lang="en-US" baseline="0" dirty="0" smtClean="0"/>
              <a:t> and traditional </a:t>
            </a:r>
            <a:r>
              <a:rPr lang="en-US" baseline="0" dirty="0" err="1" smtClean="0"/>
              <a:t>bibliometrics</a:t>
            </a:r>
            <a:r>
              <a:rPr lang="en-US" baseline="0" dirty="0" smtClean="0"/>
              <a:t> are complementary tools presenting a multidimensional view of multiple research impacts at multiple time scales.</a:t>
            </a:r>
          </a:p>
          <a:p>
            <a:endParaRPr lang="en-US" baseline="0" dirty="0" smtClean="0"/>
          </a:p>
          <a:p>
            <a:r>
              <a:rPr lang="en-US" baseline="0" dirty="0" err="1" smtClean="0"/>
              <a:t>Altmetrics</a:t>
            </a:r>
            <a:r>
              <a:rPr lang="en-US" baseline="0" dirty="0" smtClean="0"/>
              <a:t> tools:</a:t>
            </a:r>
          </a:p>
          <a:p>
            <a:endParaRPr lang="en-US" baseline="0" dirty="0" smtClean="0"/>
          </a:p>
          <a:p>
            <a:r>
              <a:rPr lang="en-US" baseline="0" dirty="0" err="1" smtClean="0"/>
              <a:t>ImpactStory</a:t>
            </a:r>
            <a:r>
              <a:rPr lang="en-US" baseline="0" dirty="0" smtClean="0"/>
              <a:t>: https://</a:t>
            </a:r>
            <a:r>
              <a:rPr lang="en-US" baseline="0" dirty="0" err="1" smtClean="0"/>
              <a:t>impactstory.org</a:t>
            </a:r>
            <a:r>
              <a:rPr lang="en-US" baseline="0" dirty="0" smtClean="0"/>
              <a:t>/about: </a:t>
            </a:r>
            <a:r>
              <a:rPr lang="en-US" dirty="0" err="1" smtClean="0"/>
              <a:t>Impactstory</a:t>
            </a:r>
            <a:r>
              <a:rPr lang="en-US" dirty="0" smtClean="0"/>
              <a:t> is an open-source, web-based tool that helps scientists explore and share the diverse impacts of all their research products—from traditional ones like journal articles, to emerging products like blog posts, datasets, and software. By </a:t>
            </a:r>
            <a:r>
              <a:rPr lang="en-US" b="1" dirty="0" smtClean="0"/>
              <a:t>helping scientists tell data-driven stories about their impacts</a:t>
            </a:r>
            <a:r>
              <a:rPr lang="en-US" dirty="0" smtClean="0"/>
              <a:t>, we're helping to build </a:t>
            </a:r>
            <a:r>
              <a:rPr lang="en-US" b="1" dirty="0" smtClean="0"/>
              <a:t>a new scholarly reward system that values and encourages web-native scholarship. </a:t>
            </a:r>
            <a:r>
              <a:rPr lang="en-US" dirty="0" smtClean="0"/>
              <a:t>We’re funded by the NSF and the Alfred P. Sloan Foundation;</a:t>
            </a:r>
            <a:r>
              <a:rPr lang="en-US" baseline="0" dirty="0" smtClean="0"/>
              <a:t> IS is a </a:t>
            </a:r>
            <a:r>
              <a:rPr lang="en-US" dirty="0" smtClean="0"/>
              <a:t>501(c)(3) nonprofit corp. </a:t>
            </a:r>
            <a:endParaRPr lang="en-US" baseline="0" dirty="0" smtClean="0"/>
          </a:p>
          <a:p>
            <a:endParaRPr lang="en-US" baseline="0" dirty="0" smtClean="0"/>
          </a:p>
          <a:p>
            <a:r>
              <a:rPr lang="en-US" baseline="0" dirty="0" smtClean="0"/>
              <a:t>Plum </a:t>
            </a:r>
            <a:r>
              <a:rPr lang="en-US" baseline="0" dirty="0" err="1" smtClean="0"/>
              <a:t>Analytics:http</a:t>
            </a:r>
            <a:r>
              <a:rPr lang="en-US" baseline="0" dirty="0" smtClean="0"/>
              <a:t>://</a:t>
            </a:r>
            <a:r>
              <a:rPr lang="en-US" baseline="0" dirty="0" err="1" smtClean="0"/>
              <a:t>www.plumanalytics.com</a:t>
            </a:r>
            <a:r>
              <a:rPr lang="en-US" baseline="0" dirty="0" smtClean="0"/>
              <a:t>/: </a:t>
            </a:r>
            <a:r>
              <a:rPr lang="en-US" dirty="0" smtClean="0"/>
              <a:t>tracks more than 20 different types of artifacts, including journal articles, books, videos, presentations, conference proceedings, datasets, source code, cases, and more. We founded Plum™ Analytics to give researchers and funders a data advantage when it come to conveying a more comprehensive and time impact of their output. We not only measure individual research artifacts, but also amass metrics for labs, departments and other meaningful groups.</a:t>
            </a:r>
          </a:p>
          <a:p>
            <a:endParaRPr lang="en-US" baseline="0" dirty="0" smtClean="0"/>
          </a:p>
        </p:txBody>
      </p:sp>
      <p:sp>
        <p:nvSpPr>
          <p:cNvPr id="4" name="Slide Number Placeholder 3"/>
          <p:cNvSpPr>
            <a:spLocks noGrp="1"/>
          </p:cNvSpPr>
          <p:nvPr>
            <p:ph type="sldNum" sz="quarter" idx="10"/>
          </p:nvPr>
        </p:nvSpPr>
        <p:spPr/>
        <p:txBody>
          <a:bodyPr/>
          <a:lstStyle/>
          <a:p>
            <a:fld id="{4653A257-49F3-6149-BFBD-62DA6778D536}"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737A0-AA48-D74C-BE2E-4392C3B312CD}" type="slidenum">
              <a:rPr lang="en-US" smtClean="0"/>
              <a:t>37</a:t>
            </a:fld>
            <a:endParaRPr lang="en-US"/>
          </a:p>
        </p:txBody>
      </p:sp>
    </p:spTree>
    <p:extLst>
      <p:ext uri="{BB962C8B-B14F-4D97-AF65-F5344CB8AC3E}">
        <p14:creationId xmlns:p14="http://schemas.microsoft.com/office/powerpoint/2010/main" val="9461576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to Anita </a:t>
            </a:r>
            <a:r>
              <a:rPr lang="en-US" dirty="0" err="1" smtClean="0"/>
              <a:t>Walz</a:t>
            </a:r>
            <a:r>
              <a:rPr lang="en-US" dirty="0" smtClean="0"/>
              <a:t> and Philip Young, my colleagues at Virginia Tech Libraries. Their work in OER/Cc</a:t>
            </a:r>
            <a:r>
              <a:rPr lang="en-US" baseline="0" dirty="0" smtClean="0"/>
              <a:t> and OA, respectively, helped tremendously to inform me for this presentation. See their presentations in </a:t>
            </a:r>
            <a:r>
              <a:rPr lang="en-US" baseline="0" dirty="0" err="1" smtClean="0"/>
              <a:t>VTechWorks</a:t>
            </a:r>
            <a:r>
              <a:rPr lang="en-US" baseline="0" dirty="0" smtClean="0"/>
              <a:t> and elsewhere.]</a:t>
            </a:r>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38</a:t>
            </a:fld>
            <a:endParaRPr lang="en-US"/>
          </a:p>
        </p:txBody>
      </p:sp>
    </p:spTree>
    <p:extLst>
      <p:ext uri="{BB962C8B-B14F-4D97-AF65-F5344CB8AC3E}">
        <p14:creationId xmlns:p14="http://schemas.microsoft.com/office/powerpoint/2010/main" val="3685653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4</a:t>
            </a:fld>
            <a:endParaRPr lang="en-US" dirty="0"/>
          </a:p>
        </p:txBody>
      </p:sp>
    </p:spTree>
    <p:extLst>
      <p:ext uri="{BB962C8B-B14F-4D97-AF65-F5344CB8AC3E}">
        <p14:creationId xmlns:p14="http://schemas.microsoft.com/office/powerpoint/2010/main" val="2915724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Richmond’s mission isn’t so explicit,</a:t>
            </a:r>
            <a:r>
              <a:rPr lang="en-US" baseline="0" dirty="0" smtClean="0"/>
              <a:t> but I would argue that you’re not charged with creating new knowledge just to sit on it, and that your collaborations extend beyond your campus colleagues.</a:t>
            </a:r>
          </a:p>
          <a:p>
            <a:endParaRPr lang="en-US" baseline="0" dirty="0" smtClean="0"/>
          </a:p>
          <a:p>
            <a:r>
              <a:rPr lang="en-US" baseline="0" dirty="0" smtClean="0"/>
              <a:t>But who owns the copyright to this new knowledge that we write about in our articles and books?</a:t>
            </a:r>
          </a:p>
          <a:p>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5</a:t>
            </a:fld>
            <a:endParaRPr lang="en-US"/>
          </a:p>
        </p:txBody>
      </p:sp>
    </p:spTree>
    <p:extLst>
      <p:ext uri="{BB962C8B-B14F-4D97-AF65-F5344CB8AC3E}">
        <p14:creationId xmlns:p14="http://schemas.microsoft.com/office/powerpoint/2010/main" val="2300424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Congress shall have power] "To promote the progress of science and useful arts, by securing for limited times to authors and inventors the exclusive right to their respective writings and discoveries.”  - U.S. Constitution, Article I Section 8 Clause 8 </a:t>
            </a:r>
          </a:p>
          <a:p>
            <a:endParaRPr lang="en-US" dirty="0" smtClean="0"/>
          </a:p>
          <a:p>
            <a:r>
              <a:rPr lang="en-US" dirty="0" smtClean="0">
                <a:hlinkClick r:id="rId3"/>
              </a:rPr>
              <a:t>U.S. Code, Title 17.</a:t>
            </a:r>
            <a:endParaRPr lang="en-US" dirty="0" smtClean="0"/>
          </a:p>
          <a:p>
            <a:endParaRPr lang="en-US" dirty="0" smtClean="0"/>
          </a:p>
          <a:p>
            <a:r>
              <a:rPr lang="en-US" baseline="0" dirty="0" smtClean="0"/>
              <a:t>Copyright holders retain the right to</a:t>
            </a:r>
          </a:p>
          <a:p>
            <a:pPr marL="57150" indent="0">
              <a:buNone/>
            </a:pPr>
            <a:r>
              <a:rPr lang="en-US" sz="1200" dirty="0" smtClean="0"/>
              <a:t>1.   Reproduction </a:t>
            </a:r>
            <a:br>
              <a:rPr lang="en-US" sz="1200" dirty="0" smtClean="0"/>
            </a:br>
            <a:r>
              <a:rPr lang="en-US" sz="1200" dirty="0" smtClean="0"/>
              <a:t>2.   Modification</a:t>
            </a:r>
            <a:br>
              <a:rPr lang="en-US" sz="1200" dirty="0" smtClean="0"/>
            </a:br>
            <a:r>
              <a:rPr lang="en-US" sz="1200" dirty="0" smtClean="0"/>
              <a:t>3.   Distribution </a:t>
            </a:r>
            <a:br>
              <a:rPr lang="en-US" sz="1200" dirty="0" smtClean="0"/>
            </a:br>
            <a:r>
              <a:rPr lang="en-US" sz="1200" dirty="0" smtClean="0"/>
              <a:t>4.   Public performance</a:t>
            </a:r>
            <a:br>
              <a:rPr lang="en-US" sz="1200" dirty="0" smtClean="0"/>
            </a:br>
            <a:r>
              <a:rPr lang="en-US" sz="1200" dirty="0" smtClean="0"/>
              <a:t>5.   Public display</a:t>
            </a:r>
          </a:p>
          <a:p>
            <a:pPr marL="57150" indent="0">
              <a:buNone/>
            </a:pPr>
            <a:endParaRPr lang="en-US" sz="1200" dirty="0" smtClean="0"/>
          </a:p>
          <a:p>
            <a:pPr marL="57150" indent="0">
              <a:buNone/>
            </a:pPr>
            <a:r>
              <a:rPr lang="en-US" sz="1200" dirty="0" smtClean="0"/>
              <a:t>Life of the author plus 70 </a:t>
            </a:r>
            <a:r>
              <a:rPr lang="en-US" sz="1200" dirty="0" smtClean="0"/>
              <a:t>year</a:t>
            </a:r>
          </a:p>
          <a:p>
            <a:pPr marL="57150" indent="0">
              <a:buNone/>
            </a:pPr>
            <a:endParaRPr lang="en-US" dirty="0" smtClean="0"/>
          </a:p>
          <a:p>
            <a:r>
              <a:rPr lang="en-US" dirty="0" err="1" smtClean="0"/>
              <a:t>URichmond</a:t>
            </a:r>
            <a:r>
              <a:rPr lang="en-US" dirty="0" smtClean="0"/>
              <a:t> Exceptions: computer</a:t>
            </a:r>
            <a:r>
              <a:rPr lang="en-US" baseline="0" dirty="0" smtClean="0"/>
              <a:t> programs, databases, “works supported by extraordinary allowances, grants or subventions..”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6</a:t>
            </a:fld>
            <a:endParaRPr lang="en-US"/>
          </a:p>
        </p:txBody>
      </p:sp>
    </p:spTree>
    <p:extLst>
      <p:ext uri="{BB962C8B-B14F-4D97-AF65-F5344CB8AC3E}">
        <p14:creationId xmlns:p14="http://schemas.microsoft.com/office/powerpoint/2010/main" val="3429550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a typeface="ＭＳ Ｐゴシック" charset="0"/>
                <a:cs typeface="ＭＳ Ｐゴシック" charset="0"/>
              </a:rPr>
              <a:t>For purposes of this policy creations are divided into two groups: </a:t>
            </a:r>
          </a:p>
          <a:p>
            <a:endParaRPr lang="en-US" dirty="0">
              <a:ea typeface="ＭＳ Ｐゴシック" charset="0"/>
              <a:cs typeface="ＭＳ Ｐゴシック" charset="0"/>
            </a:endParaRPr>
          </a:p>
          <a:p>
            <a:pPr>
              <a:buFontTx/>
              <a:buChar char="•"/>
            </a:pPr>
            <a:r>
              <a:rPr lang="en-US" dirty="0">
                <a:ea typeface="ＭＳ Ｐゴシック" charset="0"/>
                <a:cs typeface="ＭＳ Ｐゴシック" charset="0"/>
              </a:rPr>
              <a:t>The traditional results of academic scholarship, i.e. journal articles, conference proceedings, textbooks, literary works, artistic creations and artifacts.</a:t>
            </a:r>
          </a:p>
          <a:p>
            <a:endParaRPr lang="en-US" dirty="0">
              <a:ea typeface="ＭＳ Ｐゴシック" charset="0"/>
              <a:cs typeface="ＭＳ Ｐゴシック" charset="0"/>
            </a:endParaRPr>
          </a:p>
          <a:p>
            <a:pPr>
              <a:buFontTx/>
              <a:buChar char="•"/>
            </a:pPr>
            <a:r>
              <a:rPr lang="en-US" dirty="0">
                <a:ea typeface="ＭＳ Ｐゴシック" charset="0"/>
                <a:cs typeface="ＭＳ Ｐゴシック" charset="0"/>
              </a:rPr>
              <a:t>and the novel results of research which can be commercialized such as products, processes, machines, software, biological technology, etc.</a:t>
            </a:r>
          </a:p>
          <a:p>
            <a:endParaRPr lang="en-US" b="1" dirty="0" smtClean="0">
              <a:ea typeface="ＭＳ Ｐゴシック" charset="0"/>
              <a:cs typeface="ＭＳ Ｐゴシック" charset="0"/>
            </a:endParaRPr>
          </a:p>
          <a:p>
            <a:r>
              <a:rPr lang="en-US" b="1" dirty="0" smtClean="0">
                <a:ea typeface="ＭＳ Ｐゴシック" charset="0"/>
                <a:cs typeface="ＭＳ Ｐゴシック" charset="0"/>
              </a:rPr>
              <a:t>Our universities concur that we have</a:t>
            </a:r>
            <a:r>
              <a:rPr lang="en-US" b="1" baseline="0" dirty="0" smtClean="0">
                <a:ea typeface="ＭＳ Ｐゴシック" charset="0"/>
                <a:cs typeface="ＭＳ Ｐゴシック" charset="0"/>
              </a:rPr>
              <a:t> the </a:t>
            </a:r>
            <a:r>
              <a:rPr lang="en-US" b="1" dirty="0" smtClean="0">
                <a:ea typeface="ＭＳ Ｐゴシック" charset="0"/>
                <a:cs typeface="ＭＳ Ｐゴシック" charset="0"/>
              </a:rPr>
              <a:t>Rights</a:t>
            </a:r>
            <a:r>
              <a:rPr lang="en-US" b="1" baseline="0" dirty="0" smtClean="0">
                <a:ea typeface="ＭＳ Ｐゴシック" charset="0"/>
                <a:cs typeface="ＭＳ Ｐゴシック" charset="0"/>
              </a:rPr>
              <a:t> of Copyright Holders</a:t>
            </a:r>
          </a:p>
          <a:p>
            <a:pPr>
              <a:buSzPct val="125000"/>
              <a:buFont typeface="Wingdings" charset="0"/>
              <a:buChar char="§"/>
            </a:pPr>
            <a:r>
              <a:rPr lang="en-US" dirty="0" smtClean="0">
                <a:latin typeface="Times New Roman" charset="0"/>
                <a:ea typeface="ＭＳ Ｐゴシック" charset="0"/>
                <a:cs typeface="ＭＳ Ｐゴシック" charset="0"/>
              </a:rPr>
              <a:t>Reproduction</a:t>
            </a:r>
          </a:p>
          <a:p>
            <a:pPr>
              <a:buSzPct val="125000"/>
              <a:buFont typeface="Wingdings" charset="0"/>
              <a:buChar char="§"/>
            </a:pPr>
            <a:r>
              <a:rPr lang="en-US" dirty="0" smtClean="0">
                <a:latin typeface="Times New Roman" charset="0"/>
                <a:ea typeface="ＭＳ Ｐゴシック" charset="0"/>
                <a:cs typeface="ＭＳ Ｐゴシック" charset="0"/>
              </a:rPr>
              <a:t>Modification</a:t>
            </a:r>
          </a:p>
          <a:p>
            <a:pPr>
              <a:buSzPct val="125000"/>
              <a:buFont typeface="Wingdings" charset="0"/>
              <a:buChar char="§"/>
            </a:pPr>
            <a:r>
              <a:rPr lang="en-US" dirty="0" smtClean="0">
                <a:latin typeface="Times New Roman" charset="0"/>
                <a:ea typeface="ＭＳ Ｐゴシック" charset="0"/>
                <a:cs typeface="ＭＳ Ｐゴシック" charset="0"/>
              </a:rPr>
              <a:t>Distribution</a:t>
            </a:r>
          </a:p>
          <a:p>
            <a:pPr>
              <a:buSzPct val="125000"/>
              <a:buFont typeface="Wingdings" charset="0"/>
              <a:buChar char="§"/>
            </a:pPr>
            <a:r>
              <a:rPr lang="en-US" dirty="0" smtClean="0">
                <a:latin typeface="Times New Roman" charset="0"/>
                <a:ea typeface="ＭＳ Ｐゴシック" charset="0"/>
                <a:cs typeface="ＭＳ Ｐゴシック" charset="0"/>
              </a:rPr>
              <a:t>Public performance</a:t>
            </a:r>
          </a:p>
          <a:p>
            <a:pPr>
              <a:buSzPct val="125000"/>
              <a:buFont typeface="Wingdings" charset="0"/>
              <a:buChar char="§"/>
            </a:pPr>
            <a:r>
              <a:rPr lang="en-US" dirty="0" smtClean="0">
                <a:latin typeface="Times New Roman" charset="0"/>
                <a:ea typeface="ＭＳ Ｐゴシック" charset="0"/>
                <a:cs typeface="ＭＳ Ｐゴシック" charset="0"/>
              </a:rPr>
              <a:t>Public display</a:t>
            </a:r>
          </a:p>
          <a:p>
            <a:endParaRPr lang="en-US" b="1" dirty="0" smtClean="0">
              <a:ea typeface="ＭＳ Ｐゴシック" charset="0"/>
              <a:cs typeface="ＭＳ Ｐゴシック" charset="0"/>
            </a:endParaRPr>
          </a:p>
          <a:p>
            <a:r>
              <a:rPr lang="en-US" b="1" dirty="0" smtClean="0">
                <a:ea typeface="ＭＳ Ｐゴシック" charset="0"/>
                <a:cs typeface="ＭＳ Ｐゴシック" charset="0"/>
              </a:rPr>
              <a:t>Which</a:t>
            </a:r>
            <a:r>
              <a:rPr lang="en-US" b="1" baseline="0" dirty="0" smtClean="0">
                <a:ea typeface="ＭＳ Ｐゴシック" charset="0"/>
                <a:cs typeface="ＭＳ Ｐゴシック" charset="0"/>
              </a:rPr>
              <a:t> allows us to give it all away and create this vicious cycle:</a:t>
            </a:r>
            <a:endParaRPr lang="en-US" b="1" dirty="0">
              <a:ea typeface="ＭＳ Ｐゴシック" charset="0"/>
              <a:cs typeface="ＭＳ Ｐゴシック" charset="0"/>
            </a:endParaRPr>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a:solidFill>
                  <a:schemeClr val="tx2"/>
                </a:solidFill>
                <a:latin typeface="Times New Roman" charset="0"/>
                <a:ea typeface="ＭＳ Ｐゴシック" charset="0"/>
                <a:cs typeface="ＭＳ Ｐゴシック" charset="0"/>
              </a:defRPr>
            </a:lvl1pPr>
            <a:lvl2pPr marL="742950" indent="-285750">
              <a:defRPr sz="4000">
                <a:solidFill>
                  <a:schemeClr val="tx2"/>
                </a:solidFill>
                <a:latin typeface="Times New Roman" charset="0"/>
                <a:ea typeface="ＭＳ Ｐゴシック" charset="0"/>
              </a:defRPr>
            </a:lvl2pPr>
            <a:lvl3pPr marL="1143000" indent="-228600">
              <a:defRPr sz="4000">
                <a:solidFill>
                  <a:schemeClr val="tx2"/>
                </a:solidFill>
                <a:latin typeface="Times New Roman" charset="0"/>
                <a:ea typeface="ＭＳ Ｐゴシック" charset="0"/>
              </a:defRPr>
            </a:lvl3pPr>
            <a:lvl4pPr marL="1600200" indent="-228600">
              <a:defRPr sz="4000">
                <a:solidFill>
                  <a:schemeClr val="tx2"/>
                </a:solidFill>
                <a:latin typeface="Times New Roman" charset="0"/>
                <a:ea typeface="ＭＳ Ｐゴシック" charset="0"/>
              </a:defRPr>
            </a:lvl4pPr>
            <a:lvl5pPr marL="2057400" indent="-228600">
              <a:defRPr sz="4000">
                <a:solidFill>
                  <a:schemeClr val="tx2"/>
                </a:solidFill>
                <a:latin typeface="Times New Roman" charset="0"/>
                <a:ea typeface="ＭＳ Ｐゴシック" charset="0"/>
              </a:defRPr>
            </a:lvl5pPr>
            <a:lvl6pPr marL="2514600" indent="-228600" eaLnBrk="0" fontAlgn="base" hangingPunct="0">
              <a:spcBef>
                <a:spcPct val="0"/>
              </a:spcBef>
              <a:spcAft>
                <a:spcPct val="0"/>
              </a:spcAft>
              <a:defRPr sz="4000">
                <a:solidFill>
                  <a:schemeClr val="tx2"/>
                </a:solidFill>
                <a:latin typeface="Times New Roman" charset="0"/>
                <a:ea typeface="ＭＳ Ｐゴシック" charset="0"/>
              </a:defRPr>
            </a:lvl6pPr>
            <a:lvl7pPr marL="2971800" indent="-228600" eaLnBrk="0" fontAlgn="base" hangingPunct="0">
              <a:spcBef>
                <a:spcPct val="0"/>
              </a:spcBef>
              <a:spcAft>
                <a:spcPct val="0"/>
              </a:spcAft>
              <a:defRPr sz="4000">
                <a:solidFill>
                  <a:schemeClr val="tx2"/>
                </a:solidFill>
                <a:latin typeface="Times New Roman" charset="0"/>
                <a:ea typeface="ＭＳ Ｐゴシック" charset="0"/>
              </a:defRPr>
            </a:lvl7pPr>
            <a:lvl8pPr marL="3429000" indent="-228600" eaLnBrk="0" fontAlgn="base" hangingPunct="0">
              <a:spcBef>
                <a:spcPct val="0"/>
              </a:spcBef>
              <a:spcAft>
                <a:spcPct val="0"/>
              </a:spcAft>
              <a:defRPr sz="4000">
                <a:solidFill>
                  <a:schemeClr val="tx2"/>
                </a:solidFill>
                <a:latin typeface="Times New Roman" charset="0"/>
                <a:ea typeface="ＭＳ Ｐゴシック" charset="0"/>
              </a:defRPr>
            </a:lvl8pPr>
            <a:lvl9pPr marL="3886200" indent="-228600" eaLnBrk="0" fontAlgn="base" hangingPunct="0">
              <a:spcBef>
                <a:spcPct val="0"/>
              </a:spcBef>
              <a:spcAft>
                <a:spcPct val="0"/>
              </a:spcAft>
              <a:defRPr sz="4000">
                <a:solidFill>
                  <a:schemeClr val="tx2"/>
                </a:solidFill>
                <a:latin typeface="Times New Roman" charset="0"/>
                <a:ea typeface="ＭＳ Ｐゴシック" charset="0"/>
              </a:defRPr>
            </a:lvl9pPr>
          </a:lstStyle>
          <a:p>
            <a:fld id="{28502D70-5B52-2B4C-9B76-3DC8780F4043}" type="slidenum">
              <a:rPr lang="en-US" sz="1200"/>
              <a:pPr/>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Vicious cycle of scholarly communication. We give away our copyright and lose control of our work</a:t>
            </a:r>
            <a:r>
              <a:rPr lang="en-US" baseline="0" dirty="0" smtClean="0">
                <a:latin typeface="Times"/>
                <a:ea typeface="ＭＳ Ｐゴシック" charset="0"/>
                <a:cs typeface="ＭＳ Ｐゴシック" charset="0"/>
              </a:rPr>
              <a:t>, </a:t>
            </a:r>
            <a:r>
              <a:rPr lang="en-US" baseline="0" dirty="0" err="1" smtClean="0">
                <a:latin typeface="Times"/>
                <a:ea typeface="ＭＳ Ｐゴシック" charset="0"/>
                <a:cs typeface="ＭＳ Ｐゴシック" charset="0"/>
              </a:rPr>
              <a:t>inc.</a:t>
            </a:r>
            <a:r>
              <a:rPr lang="en-US" baseline="0" dirty="0" smtClean="0">
                <a:latin typeface="Times"/>
                <a:ea typeface="ＭＳ Ｐゴシック" charset="0"/>
                <a:cs typeface="ＭＳ Ｐゴシック" charset="0"/>
              </a:rPr>
              <a:t> a</a:t>
            </a:r>
            <a:r>
              <a:rPr lang="en-US" dirty="0" smtClean="0">
                <a:latin typeface="Times"/>
                <a:ea typeface="ＭＳ Ｐゴシック" charset="0"/>
                <a:cs typeface="ＭＳ Ｐゴシック" charset="0"/>
              </a:rPr>
              <a:t>bility to use in teaching</a:t>
            </a:r>
          </a:p>
          <a:p>
            <a:endParaRPr lang="en-US" baseline="0" dirty="0" smtClean="0"/>
          </a:p>
          <a:p>
            <a:r>
              <a:rPr lang="en-US" baseline="0" dirty="0" smtClean="0"/>
              <a:t>Elsevier 2013 profit was larger than Apple’s; up 6% from 2012 http://</a:t>
            </a:r>
            <a:r>
              <a:rPr lang="en-US" baseline="0" dirty="0" err="1" smtClean="0"/>
              <a:t>poeticeconomics.blogspot.com</a:t>
            </a:r>
            <a:r>
              <a:rPr lang="en-US" baseline="0" dirty="0" smtClean="0"/>
              <a:t>/2014/03/</a:t>
            </a:r>
            <a:r>
              <a:rPr lang="en-US" baseline="0" dirty="0" err="1" smtClean="0"/>
              <a:t>elsevier</a:t>
            </a:r>
            <a:r>
              <a:rPr lang="en-US" baseline="0" dirty="0" smtClean="0"/>
              <a:t>-</a:t>
            </a:r>
            <a:r>
              <a:rPr lang="en-US" baseline="0" dirty="0" err="1" smtClean="0"/>
              <a:t>stm</a:t>
            </a:r>
            <a:r>
              <a:rPr lang="en-US" baseline="0" dirty="0" smtClean="0"/>
              <a:t>-publishing-profits-rise-</a:t>
            </a:r>
            <a:r>
              <a:rPr lang="en-US" baseline="0" dirty="0" err="1" smtClean="0"/>
              <a:t>to.html</a:t>
            </a:r>
            <a:endParaRPr lang="en-US" baseline="0" dirty="0" smtClean="0"/>
          </a:p>
          <a:p>
            <a:endParaRPr lang="en-US" baseline="0" dirty="0" smtClean="0"/>
          </a:p>
          <a:p>
            <a:r>
              <a:rPr lang="en-US" baseline="0" dirty="0" smtClean="0"/>
              <a:t>“</a:t>
            </a:r>
            <a:r>
              <a:rPr lang="en-US" dirty="0" smtClean="0"/>
              <a:t>EBSCO’s </a:t>
            </a:r>
            <a:r>
              <a:rPr lang="en-US" dirty="0" err="1" smtClean="0"/>
              <a:t>MasterFILE</a:t>
            </a:r>
            <a:r>
              <a:rPr lang="en-US" dirty="0" smtClean="0"/>
              <a:t> Premier and Academic Search Premier show similar results “http://</a:t>
            </a:r>
            <a:r>
              <a:rPr lang="en-US" dirty="0" err="1" smtClean="0"/>
              <a:t>lj.libraryjournal.com</a:t>
            </a:r>
            <a:r>
              <a:rPr lang="en-US" dirty="0" smtClean="0"/>
              <a:t>/2013/04/publishing/the-winds-of-change-periodicals-price-survey-2013/ Library Journal: </a:t>
            </a:r>
            <a:r>
              <a:rPr lang="en-US" b="1" dirty="0" smtClean="0"/>
              <a:t>The Winds of Change | Periodicals Price Survey 2013</a:t>
            </a:r>
            <a:r>
              <a:rPr lang="en-US" b="1" baseline="0" dirty="0" smtClean="0"/>
              <a:t> </a:t>
            </a:r>
            <a:r>
              <a:rPr lang="en-US" dirty="0" smtClean="0"/>
              <a:t>By Stephen Bosch &amp; </a:t>
            </a:r>
            <a:r>
              <a:rPr lang="en-US" dirty="0" err="1" smtClean="0"/>
              <a:t>Kittie</a:t>
            </a:r>
            <a:r>
              <a:rPr lang="en-US" dirty="0" smtClean="0"/>
              <a:t> Henderson</a:t>
            </a:r>
          </a:p>
          <a:p>
            <a:endParaRPr lang="en-US" dirty="0" smtClean="0"/>
          </a:p>
          <a:p>
            <a:r>
              <a:rPr lang="en-US" dirty="0" smtClean="0">
                <a:latin typeface="Times"/>
                <a:ea typeface="ＭＳ Ｐゴシック" charset="0"/>
                <a:cs typeface="ＭＳ Ｐゴシック" charset="0"/>
              </a:rPr>
              <a:t>What are the costs? Monopoly market;</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Prices rise faster than CPI;</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Large publishers are among the most profitable businesses in the world;</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Journals take up more of library budgets, less money for monograph purchases</a:t>
            </a:r>
          </a:p>
          <a:p>
            <a:endParaRPr lang="en-US" dirty="0" smtClean="0">
              <a:latin typeface="Times"/>
              <a:ea typeface="ＭＳ Ｐゴシック" charset="0"/>
              <a:cs typeface="ＭＳ Ｐゴシック" charset="0"/>
            </a:endParaRPr>
          </a:p>
          <a:p>
            <a:r>
              <a:rPr lang="en-US" dirty="0" smtClean="0">
                <a:latin typeface="Times"/>
                <a:ea typeface="ＭＳ Ｐゴシック" charset="0"/>
                <a:cs typeface="ＭＳ Ｐゴシック" charset="0"/>
              </a:rPr>
              <a:t>Who are we excluding?</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Colleagues	Scholars in the developing world	Independent researchers	Virginia taxpayers	Students who graduate</a:t>
            </a:r>
          </a:p>
          <a:p>
            <a:endParaRPr lang="en-US" dirty="0" smtClean="0">
              <a:latin typeface="Times"/>
              <a:ea typeface="ＭＳ Ｐゴシック" charset="0"/>
              <a:cs typeface="ＭＳ Ｐゴシック" charset="0"/>
            </a:endParaRPr>
          </a:p>
          <a:p>
            <a:r>
              <a:rPr lang="en-US" dirty="0" smtClean="0">
                <a:latin typeface="Times"/>
                <a:ea typeface="ＭＳ Ｐゴシック" charset="0"/>
                <a:cs typeface="ＭＳ Ｐゴシック" charset="0"/>
              </a:rPr>
              <a:t>How can we change</a:t>
            </a:r>
            <a:r>
              <a:rPr lang="en-US" baseline="0" dirty="0" smtClean="0">
                <a:latin typeface="Times"/>
                <a:ea typeface="ＭＳ Ｐゴシック" charset="0"/>
                <a:cs typeface="ＭＳ Ｐゴシック" charset="0"/>
              </a:rPr>
              <a:t> this costly publishing cycle</a:t>
            </a:r>
            <a:r>
              <a:rPr lang="en-US" baseline="0" dirty="0" smtClean="0">
                <a:latin typeface="Times"/>
                <a:ea typeface="ＭＳ Ｐゴシック" charset="0"/>
                <a:cs typeface="ＭＳ Ｐゴシック" charset="0"/>
              </a:rPr>
              <a:t>? An example:  </a:t>
            </a:r>
            <a:r>
              <a:rPr lang="en-US" baseline="0" dirty="0" smtClean="0"/>
              <a:t>Harvard and at least another 100 institutions have OA mandates w/options to opt out</a:t>
            </a:r>
          </a:p>
          <a:p>
            <a:pPr marL="171450" indent="-171450">
              <a:buFont typeface="Arial"/>
              <a:buChar char="•"/>
            </a:pPr>
            <a:r>
              <a:rPr lang="en-US" baseline="0" dirty="0" smtClean="0"/>
              <a:t>~20,000 articles, 4 million downloads</a:t>
            </a:r>
          </a:p>
          <a:p>
            <a:pPr marL="171450" indent="-171450">
              <a:buFont typeface="Arial"/>
              <a:buChar char="•"/>
            </a:pPr>
            <a:r>
              <a:rPr lang="en-US" baseline="0" dirty="0" smtClean="0"/>
              <a:t>http://</a:t>
            </a:r>
            <a:r>
              <a:rPr lang="en-US" baseline="0" dirty="0" err="1" smtClean="0"/>
              <a:t>dash.harvard.edu</a:t>
            </a:r>
            <a:r>
              <a:rPr lang="en-US" baseline="0" dirty="0" smtClean="0"/>
              <a:t>/</a:t>
            </a:r>
            <a:r>
              <a:rPr lang="en-US" baseline="0" dirty="0" err="1" smtClean="0"/>
              <a:t>bitstream</a:t>
            </a:r>
            <a:r>
              <a:rPr lang="en-US" baseline="0" dirty="0" smtClean="0"/>
              <a:t>/handle/1/4322574/</a:t>
            </a:r>
            <a:r>
              <a:rPr lang="en-US" baseline="0" dirty="0" err="1" smtClean="0"/>
              <a:t>suber_harvard.html?sequence</a:t>
            </a:r>
            <a:r>
              <a:rPr lang="en-US" baseline="0" dirty="0" smtClean="0"/>
              <a:t>=1</a:t>
            </a:r>
          </a:p>
          <a:p>
            <a:pPr marL="0" indent="0">
              <a:buFont typeface="Arial"/>
              <a:buNone/>
            </a:pPr>
            <a:endParaRPr lang="en-US" dirty="0" smtClean="0"/>
          </a:p>
          <a:p>
            <a:pPr marL="0" indent="0">
              <a:buFont typeface="Arial"/>
              <a:buNone/>
            </a:pPr>
            <a:r>
              <a:rPr lang="en-US" dirty="0" smtClean="0"/>
              <a:t>But first we have to stop giving our copyrights</a:t>
            </a:r>
            <a:r>
              <a:rPr lang="en-US" baseline="0" dirty="0" smtClean="0"/>
              <a:t> away.</a:t>
            </a:r>
            <a:endParaRPr lang="en-US" dirty="0" smtClean="0"/>
          </a:p>
          <a:p>
            <a:endParaRPr lang="en-US" dirty="0" smtClean="0"/>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8</a:t>
            </a:fld>
            <a:endParaRPr lang="en-US"/>
          </a:p>
        </p:txBody>
      </p:sp>
    </p:spTree>
    <p:extLst>
      <p:ext uri="{BB962C8B-B14F-4D97-AF65-F5344CB8AC3E}">
        <p14:creationId xmlns:p14="http://schemas.microsoft.com/office/powerpoint/2010/main" val="849839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of you are familiar with Creative Commons?</a:t>
            </a:r>
          </a:p>
          <a:p>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9</a:t>
            </a:fld>
            <a:endParaRPr lang="en-US"/>
          </a:p>
        </p:txBody>
      </p:sp>
    </p:spTree>
    <p:extLst>
      <p:ext uri="{BB962C8B-B14F-4D97-AF65-F5344CB8AC3E}">
        <p14:creationId xmlns:p14="http://schemas.microsoft.com/office/powerpoint/2010/main" val="3624350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23B9F5-530C-864F-B3A3-BB4017003AAA}" type="datetimeFigureOut">
              <a:rPr lang="en-US" smtClean="0"/>
              <a:t>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623B9F5-530C-864F-B3A3-BB4017003AAA}" type="datetimeFigureOut">
              <a:rPr lang="en-US" smtClean="0"/>
              <a:t>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623B9F5-530C-864F-B3A3-BB4017003AAA}" type="datetimeFigureOut">
              <a:rPr lang="en-US" smtClean="0"/>
              <a:t>2/9/15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623B9F5-530C-864F-B3A3-BB4017003AAA}" type="datetimeFigureOut">
              <a:rPr lang="en-US" smtClean="0"/>
              <a:t>2/9/15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4623B9F5-530C-864F-B3A3-BB4017003AAA}" type="datetimeFigureOut">
              <a:rPr lang="en-US" smtClean="0"/>
              <a:t>2/9/15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4623B9F5-530C-864F-B3A3-BB4017003AAA}" type="datetimeFigureOut">
              <a:rPr lang="en-US" smtClean="0"/>
              <a:t>2/9/15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7A3CD2CD-318A-464C-BD82-9CB10253544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hyperlink" Target="https://stateof.creativecommons.org/?utm_campaign=2014fund&amp;utm_source=carousel&amp;utm_medium=web"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vimeo.com/6973160" TargetMode="External"/><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hyperlink" Target="http://scholarship.richmond.edu/" TargetMode="External"/><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sherpa.ac.uk/romeo/" TargetMode="External"/><Relationship Id="rId4"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www.sherpa.ac.uk/romeo/" TargetMode="External"/><Relationship Id="rId5"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www.doaj.org" TargetMode="External"/><Relationship Id="rId4" Type="http://schemas.openxmlformats.org/officeDocument/2006/relationships/image" Target="../media/image15.png"/><Relationship Id="rId5" Type="http://schemas.openxmlformats.org/officeDocument/2006/relationships/hyperlink" Target="file://localhost/Ulrichsweb%20http/::www.ulrichsweb.com:" TargetMode="External"/><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publicationethics.org/" TargetMode="External"/><Relationship Id="rId5" Type="http://schemas.openxmlformats.org/officeDocument/2006/relationships/hyperlink" Target="http://scholarlyoa.com/publishers/" TargetMode="External"/><Relationship Id="rId6" Type="http://schemas.openxmlformats.org/officeDocument/2006/relationships/hyperlink" Target="http://scholarlyoa.com/individual-journals/" TargetMode="External"/><Relationship Id="rId7" Type="http://schemas.openxmlformats.org/officeDocument/2006/relationships/hyperlink" Target="http://scholarlyoa.com/" TargetMode="External"/><Relationship Id="rId8"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package" Target="../embeddings/Microsoft_Excel_Sheet1.xlsx"/><Relationship Id="rId5" Type="http://schemas.openxmlformats.org/officeDocument/2006/relationships/image" Target="../media/image18.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chart" Target="../charts/char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hyperlink" Target="http://crl.acrl.org/content/74/4/368.abstract?sid=bedcf9ba-1490-4b70-80af-deb7bfb40214" TargetMode="External"/><Relationship Id="rId4" Type="http://schemas.openxmlformats.org/officeDocument/2006/relationships/hyperlink" Target="http://crl.acrl.org/content/early/2013/10/29/crl13-524.full.pdf+html" TargetMode="External"/><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mailto:https://aqua.lib.vt.edu/oa-subvention.php"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chart" Target="../charts/char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chart" Target="../charts/char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hyperlink" Target="mailto:http://www.knowledgeunlatched.org/about/how-it-works/" TargetMode="External"/><Relationship Id="rId4" Type="http://schemas.openxmlformats.org/officeDocument/2006/relationships/image" Target="../media/image19.png"/><Relationship Id="rId5" Type="http://schemas.openxmlformats.org/officeDocument/2006/relationships/hyperlink" Target="openlibhums.org" TargetMode="External"/><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hyperlink" Target="https://jcr.incites.thomsonreuters.com/" TargetMode="External"/><Relationship Id="rId4" Type="http://schemas.openxmlformats.org/officeDocument/2006/relationships/hyperlink" Target="http://sparceurope.org/oaca_table/"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hyperlink" Target="http://figshare.com/about" TargetMode="External"/><Relationship Id="rId4" Type="http://schemas.openxmlformats.org/officeDocument/2006/relationships/hyperlink" Target="http://www.datadryad.org/pages/repository" TargetMode="External"/><Relationship Id="rId5" Type="http://schemas.openxmlformats.org/officeDocument/2006/relationships/hyperlink" Target="http://www.citeulike.org/group/" TargetMode="External"/><Relationship Id="rId6" Type="http://schemas.openxmlformats.org/officeDocument/2006/relationships/hyperlink" Target="http://www.mendeley.com/" TargetMode="External"/><Relationship Id="rId7" Type="http://schemas.openxmlformats.org/officeDocument/2006/relationships/hyperlink" Target="https://delicious.com/" TargetMode="External"/><Relationship Id="rId8" Type="http://schemas.openxmlformats.org/officeDocument/2006/relationships/hyperlink" Target="http://www.crossref.org/" TargetMode="External"/><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hyperlink" Target="http://www.slideshare.net/rcave/overview-of-the-altmetrics-landscape" TargetMode="External"/><Relationship Id="rId4" Type="http://schemas.openxmlformats.org/officeDocument/2006/relationships/hyperlink" Target="http://link.springer.com/article/10.1007/s11098-013-0236-1" TargetMode="External"/><Relationship Id="rId5" Type="http://schemas.openxmlformats.org/officeDocument/2006/relationships/hyperlink" Target="http://link.springer.com/article/10.1007/s10902-012-9345-3" TargetMode="External"/><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hyperlink" Target="http://scholarship.richmond.edu/" TargetMode="External"/><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grants.richmond.edu/policies/intellectual-property.html"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policies.vt.edu/13000.pdf"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177800"/>
            <a:ext cx="8610600" cy="1011238"/>
          </a:xfrm>
        </p:spPr>
        <p:txBody>
          <a:bodyPr>
            <a:noAutofit/>
          </a:bodyPr>
          <a:lstStyle/>
          <a:p>
            <a:r>
              <a:rPr lang="en-US" sz="3200" b="1" dirty="0"/>
              <a:t>101 Innovations in Scholarly Communication</a:t>
            </a:r>
            <a:br>
              <a:rPr lang="en-US" sz="3200" b="1" dirty="0"/>
            </a:br>
            <a:endParaRPr lang="en-US" sz="3200" dirty="0"/>
          </a:p>
        </p:txBody>
      </p:sp>
      <p:pic>
        <p:nvPicPr>
          <p:cNvPr id="4" name="Content Placeholder 3" descr="Screen Shot 2015-02-02 at 2.37.06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t="2519" b="3269"/>
          <a:stretch/>
        </p:blipFill>
        <p:spPr>
          <a:xfrm>
            <a:off x="749300" y="633730"/>
            <a:ext cx="6997700" cy="5814138"/>
          </a:xfrm>
        </p:spPr>
      </p:pic>
      <p:sp>
        <p:nvSpPr>
          <p:cNvPr id="3" name="Rectangle 2"/>
          <p:cNvSpPr/>
          <p:nvPr/>
        </p:nvSpPr>
        <p:spPr>
          <a:xfrm>
            <a:off x="6254127" y="6118738"/>
            <a:ext cx="2610473" cy="369332"/>
          </a:xfrm>
          <a:prstGeom prst="rect">
            <a:avLst/>
          </a:prstGeom>
        </p:spPr>
        <p:txBody>
          <a:bodyPr wrap="none">
            <a:spAutoFit/>
          </a:bodyPr>
          <a:lstStyle/>
          <a:p>
            <a:r>
              <a:rPr lang="en-US" sz="1400" dirty="0"/>
              <a:t>http://</a:t>
            </a:r>
            <a:r>
              <a:rPr lang="en-US" sz="1400" dirty="0" err="1"/>
              <a:t>innoscholcomm.silk.co</a:t>
            </a:r>
            <a:r>
              <a:rPr lang="en-US" dirty="0"/>
              <a:t>/</a:t>
            </a:r>
          </a:p>
        </p:txBody>
      </p:sp>
    </p:spTree>
    <p:extLst>
      <p:ext uri="{BB962C8B-B14F-4D97-AF65-F5344CB8AC3E}">
        <p14:creationId xmlns:p14="http://schemas.microsoft.com/office/powerpoint/2010/main" val="261769130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descr="Screen Shot 2015-01-31 at 4.25.08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28080" r="-28080"/>
          <a:stretch/>
        </p:blipFill>
        <p:spPr>
          <a:xfrm>
            <a:off x="-1289598" y="1"/>
            <a:ext cx="11195598" cy="6157147"/>
          </a:xfrm>
        </p:spPr>
      </p:pic>
      <p:sp>
        <p:nvSpPr>
          <p:cNvPr id="9" name="Rectangle 8"/>
          <p:cNvSpPr/>
          <p:nvPr/>
        </p:nvSpPr>
        <p:spPr>
          <a:xfrm>
            <a:off x="457200" y="6271427"/>
            <a:ext cx="8229600" cy="369332"/>
          </a:xfrm>
          <a:prstGeom prst="rect">
            <a:avLst/>
          </a:prstGeom>
        </p:spPr>
        <p:txBody>
          <a:bodyPr wrap="square">
            <a:spAutoFit/>
          </a:bodyPr>
          <a:lstStyle/>
          <a:p>
            <a:pPr algn="ctr">
              <a:defRPr/>
            </a:pPr>
            <a:r>
              <a:rPr lang="en-US" dirty="0">
                <a:hlinkClick r:id="rId4"/>
              </a:rPr>
              <a:t>State of the </a:t>
            </a:r>
            <a:r>
              <a:rPr lang="en-US" dirty="0" smtClean="0">
                <a:hlinkClick r:id="rId4"/>
              </a:rPr>
              <a:t>Commons</a:t>
            </a:r>
            <a:endParaRPr lang="en-US" dirty="0"/>
          </a:p>
        </p:txBody>
      </p:sp>
    </p:spTree>
    <p:extLst>
      <p:ext uri="{BB962C8B-B14F-4D97-AF65-F5344CB8AC3E}">
        <p14:creationId xmlns:p14="http://schemas.microsoft.com/office/powerpoint/2010/main" val="385046816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158"/>
            <a:ext cx="8115300" cy="1339850"/>
          </a:xfrm>
        </p:spPr>
        <p:txBody>
          <a:bodyPr>
            <a:normAutofit/>
          </a:bodyPr>
          <a:lstStyle/>
          <a:p>
            <a:r>
              <a:rPr lang="en-US" sz="4000" dirty="0" smtClean="0"/>
              <a:t>Balanced Approach to Copyright</a:t>
            </a:r>
            <a:endParaRPr lang="en-US" sz="4000" dirty="0"/>
          </a:p>
        </p:txBody>
      </p:sp>
      <p:sp>
        <p:nvSpPr>
          <p:cNvPr id="3" name="Content Placeholder 2"/>
          <p:cNvSpPr>
            <a:spLocks noGrp="1"/>
          </p:cNvSpPr>
          <p:nvPr>
            <p:ph idx="1"/>
          </p:nvPr>
        </p:nvSpPr>
        <p:spPr>
          <a:xfrm>
            <a:off x="457200" y="1778000"/>
            <a:ext cx="8559800" cy="4800600"/>
          </a:xfrm>
        </p:spPr>
        <p:txBody>
          <a:bodyPr>
            <a:normAutofit fontScale="92500" lnSpcReduction="20000"/>
          </a:bodyPr>
          <a:lstStyle/>
          <a:p>
            <a:pPr marL="0" indent="0">
              <a:buNone/>
            </a:pPr>
            <a:r>
              <a:rPr lang="en-US" b="1" dirty="0" smtClean="0"/>
              <a:t>Authors: retain some rights</a:t>
            </a:r>
          </a:p>
          <a:p>
            <a:r>
              <a:rPr lang="en-US" dirty="0"/>
              <a:t>D</a:t>
            </a:r>
            <a:r>
              <a:rPr lang="en-US" dirty="0" smtClean="0"/>
              <a:t>eposit in your institutional repository</a:t>
            </a:r>
          </a:p>
          <a:p>
            <a:r>
              <a:rPr lang="en-US" dirty="0" smtClean="0"/>
              <a:t>Use and develop your work without restrictions</a:t>
            </a:r>
          </a:p>
          <a:p>
            <a:r>
              <a:rPr lang="en-US" dirty="0" smtClean="0"/>
              <a:t>Increase access for education/research</a:t>
            </a:r>
          </a:p>
          <a:p>
            <a:r>
              <a:rPr lang="en-US" dirty="0" smtClean="0"/>
              <a:t>Receive proper attribution when your work is used</a:t>
            </a:r>
          </a:p>
          <a:p>
            <a:pPr marL="0" indent="0">
              <a:buNone/>
            </a:pPr>
            <a:r>
              <a:rPr lang="en-US" b="1" dirty="0" smtClean="0"/>
              <a:t>Publishers: receive non-exclusive rights</a:t>
            </a:r>
          </a:p>
          <a:p>
            <a:r>
              <a:rPr lang="en-US" dirty="0"/>
              <a:t>P</a:t>
            </a:r>
            <a:r>
              <a:rPr lang="en-US" dirty="0" smtClean="0"/>
              <a:t>ublish/distribute and receive financial return</a:t>
            </a:r>
          </a:p>
          <a:p>
            <a:r>
              <a:rPr lang="en-US" dirty="0" smtClean="0"/>
              <a:t>Receive proper attribution/citation</a:t>
            </a:r>
          </a:p>
          <a:p>
            <a:r>
              <a:rPr lang="en-US" dirty="0" smtClean="0"/>
              <a:t>Migrate works to future formats; include in collections</a:t>
            </a:r>
          </a:p>
          <a:p>
            <a:pPr marL="0" indent="0">
              <a:buNone/>
            </a:pPr>
            <a:endParaRPr lang="en-US" dirty="0"/>
          </a:p>
        </p:txBody>
      </p:sp>
    </p:spTree>
    <p:extLst>
      <p:ext uri="{BB962C8B-B14F-4D97-AF65-F5344CB8AC3E}">
        <p14:creationId xmlns:p14="http://schemas.microsoft.com/office/powerpoint/2010/main" val="128925157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4158"/>
            <a:ext cx="8331200" cy="1339850"/>
          </a:xfrm>
        </p:spPr>
        <p:txBody>
          <a:bodyPr>
            <a:normAutofit/>
          </a:bodyPr>
          <a:lstStyle/>
          <a:p>
            <a:r>
              <a:rPr lang="en-US" sz="3600" dirty="0" smtClean="0"/>
              <a:t>Open Access Scholarly Communication</a:t>
            </a:r>
            <a:endParaRPr lang="en-US" sz="3600" dirty="0"/>
          </a:p>
        </p:txBody>
      </p:sp>
      <p:sp>
        <p:nvSpPr>
          <p:cNvPr id="3" name="Content Placeholder 2"/>
          <p:cNvSpPr>
            <a:spLocks noGrp="1"/>
          </p:cNvSpPr>
          <p:nvPr>
            <p:ph idx="1"/>
          </p:nvPr>
        </p:nvSpPr>
        <p:spPr>
          <a:xfrm>
            <a:off x="900112" y="1811867"/>
            <a:ext cx="7345363" cy="4622800"/>
          </a:xfrm>
        </p:spPr>
        <p:txBody>
          <a:bodyPr>
            <a:normAutofit fontScale="92500"/>
          </a:bodyPr>
          <a:lstStyle/>
          <a:p>
            <a:pPr>
              <a:buNone/>
            </a:pPr>
            <a:r>
              <a:rPr lang="en-US" dirty="0"/>
              <a:t>Open-access (OA) literature is digital, online, free of charge, and free of most copyright and licensing restrictions. What makes it possible is the internet and the consent of the author or copyright-holder</a:t>
            </a:r>
            <a:r>
              <a:rPr lang="en-US" dirty="0" smtClean="0"/>
              <a:t>.</a:t>
            </a:r>
            <a:r>
              <a:rPr lang="en-US" altLang="ja-JP" dirty="0" smtClean="0">
                <a:latin typeface="Times"/>
                <a:ea typeface="ＭＳ Ｐゴシック" charset="0"/>
                <a:cs typeface="ＭＳ Ｐゴシック" charset="0"/>
              </a:rPr>
              <a:t>	Peter </a:t>
            </a:r>
            <a:r>
              <a:rPr lang="en-US" altLang="ja-JP" dirty="0" err="1" smtClean="0">
                <a:latin typeface="Times"/>
                <a:ea typeface="ＭＳ Ｐゴシック" charset="0"/>
                <a:cs typeface="ＭＳ Ｐゴシック" charset="0"/>
              </a:rPr>
              <a:t>Suber</a:t>
            </a:r>
            <a:endParaRPr lang="en-US" altLang="ja-JP" dirty="0" smtClean="0">
              <a:latin typeface="Times"/>
              <a:ea typeface="ＭＳ Ｐゴシック" charset="0"/>
              <a:cs typeface="ＭＳ Ｐゴシック" charset="0"/>
            </a:endParaRPr>
          </a:p>
          <a:p>
            <a:pPr marL="0" indent="0">
              <a:spcBef>
                <a:spcPts val="0"/>
              </a:spcBef>
              <a:buNone/>
            </a:pPr>
            <a:endParaRPr lang="en-US" dirty="0" smtClean="0"/>
          </a:p>
          <a:p>
            <a:pPr marL="0" indent="0">
              <a:spcBef>
                <a:spcPts val="0"/>
              </a:spcBef>
              <a:buNone/>
            </a:pPr>
            <a:r>
              <a:rPr lang="en-US" dirty="0" smtClean="0">
                <a:hlinkClick r:id="rId3"/>
              </a:rPr>
              <a:t>3 minute video</a:t>
            </a:r>
          </a:p>
          <a:p>
            <a:pPr marL="0" indent="0">
              <a:spcBef>
                <a:spcPts val="0"/>
              </a:spcBef>
              <a:buNone/>
            </a:pPr>
            <a:r>
              <a:rPr lang="en-US" dirty="0" smtClean="0">
                <a:hlinkClick r:id="rId3"/>
              </a:rPr>
              <a:t>http://</a:t>
            </a:r>
            <a:r>
              <a:rPr lang="en-US" dirty="0" err="1" smtClean="0">
                <a:hlinkClick r:id="rId3"/>
              </a:rPr>
              <a:t>vimeo.com</a:t>
            </a:r>
            <a:r>
              <a:rPr lang="en-US" dirty="0" smtClean="0">
                <a:hlinkClick r:id="rId3"/>
              </a:rPr>
              <a:t>/6973160</a:t>
            </a:r>
            <a:endParaRPr lang="en-US" dirty="0" smtClean="0"/>
          </a:p>
          <a:p>
            <a:pPr marL="0" indent="0">
              <a:buNone/>
            </a:pPr>
            <a:endParaRPr lang="en-US" dirty="0" smtClean="0"/>
          </a:p>
          <a:p>
            <a:pPr lvl="1">
              <a:spcBef>
                <a:spcPts val="0"/>
              </a:spcBef>
            </a:pPr>
            <a:r>
              <a:rPr lang="en-US" sz="2400" dirty="0" smtClean="0">
                <a:solidFill>
                  <a:srgbClr val="000000"/>
                </a:solidFill>
              </a:rPr>
              <a:t>Green: </a:t>
            </a:r>
            <a:r>
              <a:rPr lang="en-US" sz="2400" dirty="0" smtClean="0"/>
              <a:t>self-archiving in digital repositories</a:t>
            </a:r>
          </a:p>
          <a:p>
            <a:pPr lvl="1">
              <a:spcBef>
                <a:spcPts val="0"/>
              </a:spcBef>
            </a:pPr>
            <a:r>
              <a:rPr lang="en-US" sz="2400" dirty="0" smtClean="0"/>
              <a:t>Gold: publishing on OA journals</a:t>
            </a:r>
          </a:p>
          <a:p>
            <a:pPr lvl="1">
              <a:spcBef>
                <a:spcPts val="0"/>
              </a:spcBef>
            </a:pPr>
            <a:r>
              <a:rPr lang="en-US" sz="2400" dirty="0" smtClean="0"/>
              <a:t>Gratis: cost-free access</a:t>
            </a:r>
          </a:p>
          <a:p>
            <a:pPr lvl="1">
              <a:spcBef>
                <a:spcPts val="0"/>
              </a:spcBef>
            </a:pPr>
            <a:r>
              <a:rPr lang="en-US" sz="2400" dirty="0" err="1" smtClean="0"/>
              <a:t>Libre</a:t>
            </a:r>
            <a:r>
              <a:rPr lang="en-US" sz="2400" dirty="0" smtClean="0"/>
              <a:t>: free of (permission) barriers</a:t>
            </a:r>
          </a:p>
        </p:txBody>
      </p:sp>
      <p:pic>
        <p:nvPicPr>
          <p:cNvPr id="4" name="Picture 3" descr="Screen Shot 2015-01-29 at 12.35.3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8275" y="5053047"/>
            <a:ext cx="914400" cy="1381620"/>
          </a:xfrm>
          <a:prstGeom prst="rect">
            <a:avLst/>
          </a:prstGeom>
        </p:spPr>
      </p:pic>
    </p:spTree>
    <p:extLst>
      <p:ext uri="{BB962C8B-B14F-4D97-AF65-F5344CB8AC3E}">
        <p14:creationId xmlns:p14="http://schemas.microsoft.com/office/powerpoint/2010/main" val="5409344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Two Roads to Open Access</a:t>
            </a:r>
            <a:endParaRPr lang="en-US" sz="4000" dirty="0"/>
          </a:p>
        </p:txBody>
      </p:sp>
      <p:sp>
        <p:nvSpPr>
          <p:cNvPr id="3" name="Content Placeholder 2"/>
          <p:cNvSpPr>
            <a:spLocks noGrp="1"/>
          </p:cNvSpPr>
          <p:nvPr>
            <p:ph idx="1"/>
          </p:nvPr>
        </p:nvSpPr>
        <p:spPr>
          <a:xfrm>
            <a:off x="457199" y="1803400"/>
            <a:ext cx="8686801" cy="4965700"/>
          </a:xfrm>
        </p:spPr>
        <p:txBody>
          <a:bodyPr>
            <a:normAutofit/>
          </a:bodyPr>
          <a:lstStyle/>
          <a:p>
            <a:r>
              <a:rPr lang="en-US" dirty="0" smtClean="0"/>
              <a:t>OA Repositories</a:t>
            </a:r>
            <a:endParaRPr lang="en-US" dirty="0"/>
          </a:p>
          <a:p>
            <a:pPr lvl="1"/>
            <a:r>
              <a:rPr lang="en-US" dirty="0"/>
              <a:t>Subject </a:t>
            </a:r>
            <a:r>
              <a:rPr lang="en-US" dirty="0" smtClean="0"/>
              <a:t>specialties</a:t>
            </a:r>
          </a:p>
          <a:p>
            <a:pPr lvl="1"/>
            <a:r>
              <a:rPr lang="en-US" dirty="0" smtClean="0"/>
              <a:t>Publisher policies: Sherpa/</a:t>
            </a:r>
            <a:r>
              <a:rPr lang="en-US" dirty="0" err="1" smtClean="0"/>
              <a:t>RoMEO</a:t>
            </a:r>
            <a:endParaRPr lang="en-US" dirty="0" smtClean="0"/>
          </a:p>
          <a:p>
            <a:pPr lvl="1"/>
            <a:endParaRPr lang="en-US" dirty="0"/>
          </a:p>
          <a:p>
            <a:pPr lvl="1"/>
            <a:endParaRPr lang="en-US" dirty="0"/>
          </a:p>
          <a:p>
            <a:pPr marL="0" indent="0">
              <a:buNone/>
            </a:pPr>
            <a:endParaRPr lang="en-US" dirty="0"/>
          </a:p>
          <a:p>
            <a:r>
              <a:rPr lang="en-US" dirty="0" smtClean="0"/>
              <a:t>OA Journals </a:t>
            </a:r>
          </a:p>
          <a:p>
            <a:pPr lvl="1"/>
            <a:r>
              <a:rPr lang="en-US" dirty="0" smtClean="0"/>
              <a:t>Sources, DOAJ, </a:t>
            </a:r>
            <a:r>
              <a:rPr lang="en-US" dirty="0" err="1" smtClean="0"/>
              <a:t>Ulrichs</a:t>
            </a:r>
            <a:r>
              <a:rPr lang="en-US" dirty="0" smtClean="0"/>
              <a:t>, etc.</a:t>
            </a:r>
          </a:p>
          <a:p>
            <a:pPr lvl="1"/>
            <a:r>
              <a:rPr lang="en-US" dirty="0" smtClean="0"/>
              <a:t>New business models</a:t>
            </a:r>
          </a:p>
        </p:txBody>
      </p:sp>
      <p:pic>
        <p:nvPicPr>
          <p:cNvPr id="4" name="Picture 3" descr="Screen Shot 2015-01-29 at 12.35.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3974" y="5025698"/>
            <a:ext cx="883002" cy="1334179"/>
          </a:xfrm>
          <a:prstGeom prst="rect">
            <a:avLst/>
          </a:prstGeom>
        </p:spPr>
      </p:pic>
      <p:pic>
        <p:nvPicPr>
          <p:cNvPr id="5" name="Picture 4" descr="URIR.png">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199" y="3109329"/>
            <a:ext cx="8191502" cy="1501635"/>
          </a:xfrm>
          <a:prstGeom prst="rect">
            <a:avLst/>
          </a:prstGeom>
        </p:spPr>
      </p:pic>
    </p:spTree>
    <p:extLst>
      <p:ext uri="{BB962C8B-B14F-4D97-AF65-F5344CB8AC3E}">
        <p14:creationId xmlns:p14="http://schemas.microsoft.com/office/powerpoint/2010/main" val="389428012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070100"/>
            <a:ext cx="8229600" cy="4202056"/>
          </a:xfrm>
        </p:spPr>
        <p:txBody>
          <a:bodyPr>
            <a:normAutofit/>
          </a:bodyPr>
          <a:lstStyle/>
          <a:p>
            <a:r>
              <a:rPr lang="en-US" dirty="0"/>
              <a:t>Searchable database of publishers’ copyright and self-archiving policies</a:t>
            </a:r>
          </a:p>
          <a:p>
            <a:r>
              <a:rPr lang="en-US" dirty="0" smtClean="0"/>
              <a:t>Find </a:t>
            </a:r>
            <a:r>
              <a:rPr lang="en-US" dirty="0"/>
              <a:t>out </a:t>
            </a:r>
            <a:r>
              <a:rPr lang="en-US" dirty="0" smtClean="0"/>
              <a:t>if a publishers</a:t>
            </a:r>
            <a:r>
              <a:rPr lang="en-US" dirty="0"/>
              <a:t>’ </a:t>
            </a:r>
            <a:r>
              <a:rPr lang="en-US" dirty="0" smtClean="0"/>
              <a:t>copyright policies allow </a:t>
            </a:r>
            <a:r>
              <a:rPr lang="en-US" dirty="0"/>
              <a:t>institutional </a:t>
            </a:r>
            <a:r>
              <a:rPr lang="en-US" dirty="0" smtClean="0"/>
              <a:t>repository deposit</a:t>
            </a:r>
          </a:p>
          <a:p>
            <a:r>
              <a:rPr lang="en-US" dirty="0" smtClean="0"/>
              <a:t>Searchable by: publisher name, journal title, ISSN</a:t>
            </a:r>
          </a:p>
          <a:p>
            <a:r>
              <a:rPr lang="en-US" dirty="0" smtClean="0"/>
              <a:t> </a:t>
            </a:r>
            <a:r>
              <a:rPr lang="en-US" dirty="0" smtClean="0">
                <a:hlinkClick r:id="rId3"/>
              </a:rPr>
              <a:t>http</a:t>
            </a:r>
            <a:r>
              <a:rPr lang="en-US" dirty="0">
                <a:hlinkClick r:id="rId3"/>
              </a:rPr>
              <a:t>://</a:t>
            </a:r>
            <a:r>
              <a:rPr lang="en-US" dirty="0" err="1">
                <a:hlinkClick r:id="rId3"/>
              </a:rPr>
              <a:t>www.sherpa.ac.uk</a:t>
            </a:r>
            <a:r>
              <a:rPr lang="en-US" dirty="0">
                <a:hlinkClick r:id="rId3"/>
              </a:rPr>
              <a:t>/</a:t>
            </a:r>
            <a:r>
              <a:rPr lang="en-US" dirty="0" err="1">
                <a:hlinkClick r:id="rId3"/>
              </a:rPr>
              <a:t>romeo</a:t>
            </a:r>
            <a:r>
              <a:rPr lang="en-US" dirty="0">
                <a:hlinkClick r:id="rId3"/>
              </a:rPr>
              <a:t>/</a:t>
            </a:r>
            <a:endParaRPr lang="en-US" dirty="0"/>
          </a:p>
        </p:txBody>
      </p:sp>
      <p:pic>
        <p:nvPicPr>
          <p:cNvPr id="4" name="Picture 3" descr="SherpaRomeoLogo.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244158"/>
            <a:ext cx="7115600" cy="1241742"/>
          </a:xfrm>
          <a:prstGeom prst="rect">
            <a:avLst/>
          </a:prstGeom>
        </p:spPr>
      </p:pic>
    </p:spTree>
    <p:extLst>
      <p:ext uri="{BB962C8B-B14F-4D97-AF65-F5344CB8AC3E}">
        <p14:creationId xmlns:p14="http://schemas.microsoft.com/office/powerpoint/2010/main" val="36384121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3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1072" b="-11072"/>
          <a:stretch>
            <a:fillRect/>
          </a:stretch>
        </p:blipFill>
        <p:spPr bwMode="auto">
          <a:xfrm>
            <a:off x="591682" y="1968500"/>
            <a:ext cx="7900536"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herpaRomeoLogo.tiff">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682" y="244158"/>
            <a:ext cx="7115600" cy="1241742"/>
          </a:xfrm>
          <a:prstGeom prst="rect">
            <a:avLst/>
          </a:prstGeom>
        </p:spPr>
      </p:pic>
    </p:spTree>
    <p:extLst>
      <p:ext uri="{BB962C8B-B14F-4D97-AF65-F5344CB8AC3E}">
        <p14:creationId xmlns:p14="http://schemas.microsoft.com/office/powerpoint/2010/main" val="26008954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4158"/>
            <a:ext cx="8382000" cy="1339850"/>
          </a:xfrm>
        </p:spPr>
        <p:txBody>
          <a:bodyPr>
            <a:normAutofit/>
          </a:bodyPr>
          <a:lstStyle/>
          <a:p>
            <a:r>
              <a:rPr lang="en-US" sz="4000" dirty="0" smtClean="0"/>
              <a:t>Finding OA Journal Publishers</a:t>
            </a:r>
            <a:endParaRPr lang="en-US" sz="4000" dirty="0"/>
          </a:p>
        </p:txBody>
      </p:sp>
      <p:sp>
        <p:nvSpPr>
          <p:cNvPr id="3" name="Content Placeholder 2"/>
          <p:cNvSpPr>
            <a:spLocks noGrp="1"/>
          </p:cNvSpPr>
          <p:nvPr>
            <p:ph idx="1"/>
          </p:nvPr>
        </p:nvSpPr>
        <p:spPr>
          <a:xfrm>
            <a:off x="546100" y="2133600"/>
            <a:ext cx="8216900" cy="4305300"/>
          </a:xfrm>
        </p:spPr>
        <p:txBody>
          <a:bodyPr>
            <a:normAutofit fontScale="47500" lnSpcReduction="20000"/>
          </a:bodyPr>
          <a:lstStyle/>
          <a:p>
            <a:pPr marL="0" indent="0">
              <a:buNone/>
            </a:pPr>
            <a:endParaRPr lang="en-US" dirty="0" smtClean="0"/>
          </a:p>
          <a:p>
            <a:pPr marL="0" indent="0">
              <a:buNone/>
            </a:pPr>
            <a:r>
              <a:rPr lang="en-US" dirty="0" smtClean="0"/>
              <a:t>		           	</a:t>
            </a:r>
            <a:r>
              <a:rPr lang="en-US" sz="5100" dirty="0" smtClean="0"/>
              <a:t>Directory </a:t>
            </a:r>
            <a:r>
              <a:rPr lang="en-US" sz="5100" dirty="0"/>
              <a:t>of Open Access </a:t>
            </a:r>
            <a:r>
              <a:rPr lang="en-US" sz="5100" dirty="0" smtClean="0"/>
              <a:t>Journals</a:t>
            </a:r>
          </a:p>
          <a:p>
            <a:pPr lvl="1"/>
            <a:r>
              <a:rPr lang="en-US" sz="5100" dirty="0" smtClean="0"/>
              <a:t>&gt;10,000 OA, peer-reviewed journals</a:t>
            </a:r>
          </a:p>
          <a:p>
            <a:pPr lvl="1"/>
            <a:r>
              <a:rPr lang="en-US" sz="5100" dirty="0" smtClean="0"/>
              <a:t>2,450: So </a:t>
            </a:r>
            <a:r>
              <a:rPr lang="en-US" sz="5100" dirty="0" err="1" smtClean="0"/>
              <a:t>Sci</a:t>
            </a:r>
            <a:r>
              <a:rPr lang="en-US" sz="5100" dirty="0" smtClean="0"/>
              <a:t>, Lang/Lit, Ed</a:t>
            </a:r>
          </a:p>
          <a:p>
            <a:pPr lvl="1"/>
            <a:endParaRPr lang="en-US" dirty="0" smtClean="0"/>
          </a:p>
          <a:p>
            <a:endParaRPr lang="en-US" dirty="0" smtClean="0"/>
          </a:p>
          <a:p>
            <a:pPr marL="0" indent="0">
              <a:buNone/>
            </a:pPr>
            <a:r>
              <a:rPr lang="en-US" dirty="0" smtClean="0"/>
              <a:t>		  </a:t>
            </a:r>
          </a:p>
          <a:p>
            <a:pPr lvl="1"/>
            <a:endParaRPr lang="en-US" sz="4900" dirty="0"/>
          </a:p>
          <a:p>
            <a:pPr lvl="1"/>
            <a:endParaRPr lang="en-US" sz="4900" dirty="0" smtClean="0"/>
          </a:p>
          <a:p>
            <a:pPr lvl="1"/>
            <a:r>
              <a:rPr lang="en-US" sz="5100" dirty="0" smtClean="0"/>
              <a:t>33,057 peer reviewed, online</a:t>
            </a:r>
          </a:p>
          <a:p>
            <a:pPr lvl="1"/>
            <a:r>
              <a:rPr lang="en-US" sz="5100" dirty="0" smtClean="0"/>
              <a:t>874 OA Arts/Lit, Ed, Ethnic/gender studies</a:t>
            </a:r>
          </a:p>
          <a:p>
            <a:pPr lvl="1"/>
            <a:r>
              <a:rPr lang="en-US" sz="5100" dirty="0" smtClean="0"/>
              <a:t>OA, online, academic/scholarly, peer reviewed</a:t>
            </a:r>
            <a:endParaRPr lang="en-US" sz="5100" dirty="0"/>
          </a:p>
        </p:txBody>
      </p:sp>
      <p:pic>
        <p:nvPicPr>
          <p:cNvPr id="4" name="Picture 3" descr="Screen Shot 2015-01-29 at 12.10.35 PM.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112" y="1996104"/>
            <a:ext cx="2221311" cy="884592"/>
          </a:xfrm>
          <a:prstGeom prst="rect">
            <a:avLst/>
          </a:prstGeom>
        </p:spPr>
      </p:pic>
      <p:pic>
        <p:nvPicPr>
          <p:cNvPr id="6" name="Picture 5" descr="Screen Shot 2015-02-04 at 5.07.06 PM.png">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812" y="4121150"/>
            <a:ext cx="4979988" cy="1156721"/>
          </a:xfrm>
          <a:prstGeom prst="rect">
            <a:avLst/>
          </a:prstGeom>
        </p:spPr>
      </p:pic>
    </p:spTree>
    <p:extLst>
      <p:ext uri="{BB962C8B-B14F-4D97-AF65-F5344CB8AC3E}">
        <p14:creationId xmlns:p14="http://schemas.microsoft.com/office/powerpoint/2010/main" val="15407484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Where not to publish</a:t>
            </a:r>
            <a:endParaRPr lang="en-US" sz="4000" dirty="0"/>
          </a:p>
        </p:txBody>
      </p:sp>
      <p:sp>
        <p:nvSpPr>
          <p:cNvPr id="3" name="Content Placeholder 2"/>
          <p:cNvSpPr>
            <a:spLocks noGrp="1"/>
          </p:cNvSpPr>
          <p:nvPr>
            <p:ph idx="1"/>
          </p:nvPr>
        </p:nvSpPr>
        <p:spPr>
          <a:xfrm>
            <a:off x="457200" y="1600200"/>
            <a:ext cx="8229600" cy="4889500"/>
          </a:xfrm>
        </p:spPr>
        <p:txBody>
          <a:bodyPr>
            <a:normAutofit/>
          </a:bodyPr>
          <a:lstStyle/>
          <a:p>
            <a:pPr marL="0" indent="0">
              <a:buNone/>
            </a:pPr>
            <a:r>
              <a:rPr lang="en-US" dirty="0" smtClean="0">
                <a:hlinkClick r:id="rId3"/>
              </a:rPr>
              <a:t>OASPA</a:t>
            </a:r>
            <a:r>
              <a:rPr lang="en-US" dirty="0">
                <a:hlinkClick r:id="rId3"/>
              </a:rPr>
              <a:t>: Open Access Scholarly Publishers Association</a:t>
            </a:r>
            <a:r>
              <a:rPr lang="en-US" dirty="0"/>
              <a:t>	</a:t>
            </a:r>
            <a:endParaRPr lang="en-US" dirty="0" smtClean="0"/>
          </a:p>
          <a:p>
            <a:pPr lvl="1"/>
            <a:r>
              <a:rPr lang="en-US" sz="1400" dirty="0" smtClean="0">
                <a:hlinkClick r:id="rId3"/>
              </a:rPr>
              <a:t>http</a:t>
            </a:r>
            <a:r>
              <a:rPr lang="en-US" sz="1400" dirty="0">
                <a:hlinkClick r:id="rId3"/>
              </a:rPr>
              <a:t>://oaspa.org/</a:t>
            </a:r>
            <a:endParaRPr lang="en-US" sz="1400" dirty="0"/>
          </a:p>
          <a:p>
            <a:pPr marL="0" indent="0">
              <a:buNone/>
            </a:pPr>
            <a:r>
              <a:rPr lang="en-US" dirty="0">
                <a:hlinkClick r:id="rId4"/>
              </a:rPr>
              <a:t>COPE: Committee on Publication Ethics</a:t>
            </a:r>
            <a:endParaRPr lang="en-US" dirty="0"/>
          </a:p>
          <a:p>
            <a:pPr lvl="1"/>
            <a:r>
              <a:rPr lang="en-US" sz="1400" dirty="0">
                <a:hlinkClick r:id="rId4"/>
              </a:rPr>
              <a:t>http://publicationethics.org/</a:t>
            </a:r>
            <a:endParaRPr lang="en-US" sz="1400" dirty="0"/>
          </a:p>
          <a:p>
            <a:endParaRPr lang="en-US" dirty="0" smtClean="0"/>
          </a:p>
          <a:p>
            <a:pPr marL="0" indent="0">
              <a:buNone/>
            </a:pPr>
            <a:endParaRPr lang="en-US" dirty="0" smtClean="0"/>
          </a:p>
          <a:p>
            <a:pPr marL="0" indent="0">
              <a:buNone/>
            </a:pPr>
            <a:r>
              <a:rPr lang="en-US" dirty="0" err="1" smtClean="0"/>
              <a:t>Beall’s</a:t>
            </a:r>
            <a:r>
              <a:rPr lang="en-US" dirty="0" smtClean="0"/>
              <a:t> List: </a:t>
            </a:r>
            <a:r>
              <a:rPr lang="en-US" dirty="0"/>
              <a:t>Potential, possible, or </a:t>
            </a:r>
            <a:r>
              <a:rPr lang="en-US" dirty="0" smtClean="0"/>
              <a:t>probable predatory scholarly </a:t>
            </a:r>
            <a:r>
              <a:rPr lang="en-US" dirty="0"/>
              <a:t>open-access </a:t>
            </a:r>
            <a:r>
              <a:rPr lang="en-US" dirty="0" smtClean="0"/>
              <a:t>publishers</a:t>
            </a:r>
          </a:p>
          <a:p>
            <a:pPr lvl="1"/>
            <a:r>
              <a:rPr lang="en-US" sz="1400" dirty="0">
                <a:hlinkClick r:id="rId5"/>
              </a:rPr>
              <a:t>http://scholarlyoa.com/publishers</a:t>
            </a:r>
            <a:r>
              <a:rPr lang="en-US" sz="1400" dirty="0" smtClean="0">
                <a:hlinkClick r:id="rId5"/>
              </a:rPr>
              <a:t>/</a:t>
            </a:r>
            <a:endParaRPr lang="en-US" sz="1400" dirty="0" smtClean="0"/>
          </a:p>
          <a:p>
            <a:pPr lvl="1"/>
            <a:r>
              <a:rPr lang="en-US" sz="1400" dirty="0">
                <a:hlinkClick r:id="rId6"/>
              </a:rPr>
              <a:t>http://scholarlyoa.com/individual-journals</a:t>
            </a:r>
            <a:r>
              <a:rPr lang="en-US" sz="1400" dirty="0" smtClean="0">
                <a:hlinkClick r:id="rId6"/>
              </a:rPr>
              <a:t>/</a:t>
            </a:r>
            <a:endParaRPr lang="en-US" sz="1400" dirty="0"/>
          </a:p>
        </p:txBody>
      </p:sp>
      <p:pic>
        <p:nvPicPr>
          <p:cNvPr id="5" name="Picture 4" descr="Screen Shot 2015-01-29 at 12.41.36 PM.png">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201" y="3551238"/>
            <a:ext cx="7213600" cy="1041400"/>
          </a:xfrm>
          <a:prstGeom prst="rect">
            <a:avLst/>
          </a:prstGeom>
        </p:spPr>
      </p:pic>
    </p:spTree>
    <p:extLst>
      <p:ext uri="{BB962C8B-B14F-4D97-AF65-F5344CB8AC3E}">
        <p14:creationId xmlns:p14="http://schemas.microsoft.com/office/powerpoint/2010/main" val="315956336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ETDs and Future </a:t>
            </a:r>
            <a:r>
              <a:rPr lang="en-US" sz="4400" dirty="0" smtClean="0"/>
              <a:t>Scholars</a:t>
            </a:r>
            <a:r>
              <a:rPr lang="en-US" dirty="0" smtClean="0"/>
              <a:t/>
            </a:r>
            <a:br>
              <a:rPr lang="en-US" dirty="0" smtClean="0"/>
            </a:br>
            <a:r>
              <a:rPr lang="en-US" sz="2800" dirty="0" smtClean="0"/>
              <a:t>2011</a:t>
            </a:r>
            <a:r>
              <a:rPr lang="en-US" sz="2800" dirty="0"/>
              <a:t>-2012 Publishers’ </a:t>
            </a:r>
            <a:r>
              <a:rPr lang="en-US" sz="2800" dirty="0" smtClean="0"/>
              <a:t>Surveys</a:t>
            </a:r>
            <a:endParaRPr lang="en-US" sz="2800" dirty="0"/>
          </a:p>
        </p:txBody>
      </p:sp>
      <p:sp>
        <p:nvSpPr>
          <p:cNvPr id="3" name="Content Placeholder 2"/>
          <p:cNvSpPr>
            <a:spLocks noGrp="1"/>
          </p:cNvSpPr>
          <p:nvPr>
            <p:ph idx="1"/>
          </p:nvPr>
        </p:nvSpPr>
        <p:spPr>
          <a:xfrm>
            <a:off x="520700" y="1765300"/>
            <a:ext cx="8064500" cy="4300221"/>
          </a:xfrm>
        </p:spPr>
        <p:txBody>
          <a:bodyPr>
            <a:noAutofit/>
          </a:bodyPr>
          <a:lstStyle/>
          <a:p>
            <a:pPr marL="0" indent="0">
              <a:buNone/>
            </a:pPr>
            <a:r>
              <a:rPr lang="en-US" dirty="0"/>
              <a:t>Which of the following statements best reflects the editorial policy or practice governing your enterprise? </a:t>
            </a:r>
          </a:p>
          <a:p>
            <a:pPr marL="0" indent="0">
              <a:buNone/>
            </a:pPr>
            <a:r>
              <a:rPr lang="en-US" dirty="0" smtClean="0"/>
              <a:t>Manuscripts </a:t>
            </a:r>
            <a:r>
              <a:rPr lang="en-US" dirty="0"/>
              <a:t>that are revisions derived from openly accessible electronic theses and dissertations (ETDs) are</a:t>
            </a:r>
            <a:r>
              <a:rPr lang="en-US"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24196432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274638"/>
            <a:ext cx="8760543" cy="1198562"/>
          </a:xfrm>
        </p:spPr>
        <p:txBody>
          <a:bodyPr>
            <a:noAutofit/>
          </a:bodyPr>
          <a:lstStyle/>
          <a:p>
            <a:r>
              <a:rPr lang="en-US" sz="2800" dirty="0" smtClean="0"/>
              <a:t>Hum/</a:t>
            </a:r>
            <a:r>
              <a:rPr lang="en-US" sz="2800" dirty="0" err="1" smtClean="0"/>
              <a:t>SoSci</a:t>
            </a:r>
            <a:r>
              <a:rPr lang="en-US" sz="2800" dirty="0" smtClean="0"/>
              <a:t> publishers’ responses: Manuscripts that are revisions derived from openly accessible ETDs are</a:t>
            </a:r>
            <a:endParaRPr lang="en-US" sz="2800" dirty="0"/>
          </a:p>
        </p:txBody>
      </p:sp>
      <p:sp>
        <p:nvSpPr>
          <p:cNvPr id="3" name="Content Placeholder 2"/>
          <p:cNvSpPr>
            <a:spLocks noGrp="1"/>
          </p:cNvSpPr>
          <p:nvPr>
            <p:ph idx="1"/>
          </p:nvPr>
        </p:nvSpPr>
        <p:spPr>
          <a:xfrm>
            <a:off x="457200" y="1803400"/>
            <a:ext cx="8229600" cy="4322763"/>
          </a:xfrm>
        </p:spPr>
        <p:txBody>
          <a:bodyPr/>
          <a:lstStyle/>
          <a:p>
            <a:pPr>
              <a:spcBef>
                <a:spcPts val="0"/>
              </a:spcBef>
            </a:pPr>
            <a:r>
              <a:rPr lang="en-US" sz="2000" dirty="0" smtClean="0"/>
              <a:t>75 (12% of 615) social sciences and arts and humanities journal editors</a:t>
            </a:r>
          </a:p>
          <a:p>
            <a:pPr>
              <a:spcBef>
                <a:spcPts val="0"/>
              </a:spcBef>
            </a:pPr>
            <a:r>
              <a:rPr lang="en-US" sz="2000" dirty="0" smtClean="0"/>
              <a:t>53 (40% of 131) AAUP press directors</a:t>
            </a:r>
          </a:p>
          <a:p>
            <a:pPr>
              <a:spcBef>
                <a:spcPts val="0"/>
              </a:spcBef>
            </a:pPr>
            <a:r>
              <a:rPr lang="en-US" sz="2000" dirty="0" smtClean="0"/>
              <a:t>17% response rate (128/764)</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472771738"/>
              </p:ext>
            </p:extLst>
          </p:nvPr>
        </p:nvGraphicFramePr>
        <p:xfrm>
          <a:off x="2717800" y="2759224"/>
          <a:ext cx="5969000" cy="3766009"/>
        </p:xfrm>
        <a:graphic>
          <a:graphicData uri="http://schemas.openxmlformats.org/presentationml/2006/ole">
            <mc:AlternateContent xmlns:mc="http://schemas.openxmlformats.org/markup-compatibility/2006">
              <mc:Choice xmlns:v="urn:schemas-microsoft-com:vml" Requires="v">
                <p:oleObj spid="_x0000_s2101" name="Worksheet" r:id="rId4" imgW="6159273" imgH="3886057" progId="Excel.Sheet.12">
                  <p:embed/>
                </p:oleObj>
              </mc:Choice>
              <mc:Fallback>
                <p:oleObj name="Worksheet" r:id="rId4" imgW="6159273" imgH="3886057"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7800" y="2759224"/>
                        <a:ext cx="5969000" cy="3766009"/>
                      </a:xfrm>
                      <a:prstGeom prst="rect">
                        <a:avLst/>
                      </a:prstGeom>
                      <a:noFill/>
                      <a:extLst/>
                    </p:spPr>
                  </p:pic>
                </p:oleObj>
              </mc:Fallback>
            </mc:AlternateContent>
          </a:graphicData>
        </a:graphic>
      </p:graphicFrame>
    </p:spTree>
    <p:extLst>
      <p:ext uri="{BB962C8B-B14F-4D97-AF65-F5344CB8AC3E}">
        <p14:creationId xmlns:p14="http://schemas.microsoft.com/office/powerpoint/2010/main" val="34468214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891" y="1382889"/>
            <a:ext cx="8607303" cy="1213555"/>
          </a:xfrm>
        </p:spPr>
        <p:txBody>
          <a:bodyPr>
            <a:noAutofit/>
          </a:bodyPr>
          <a:lstStyle/>
          <a:p>
            <a:r>
              <a:rPr lang="en-US" sz="4800" dirty="0" smtClean="0"/>
              <a:t>The State of Scholarly Publishing</a:t>
            </a:r>
            <a:endParaRPr lang="en-US" sz="4800" dirty="0"/>
          </a:p>
        </p:txBody>
      </p:sp>
      <p:sp>
        <p:nvSpPr>
          <p:cNvPr id="3" name="Subtitle 2"/>
          <p:cNvSpPr>
            <a:spLocks noGrp="1"/>
          </p:cNvSpPr>
          <p:nvPr>
            <p:ph type="subTitle" idx="1"/>
          </p:nvPr>
        </p:nvSpPr>
        <p:spPr/>
        <p:txBody>
          <a:bodyPr>
            <a:normAutofit/>
          </a:bodyPr>
          <a:lstStyle/>
          <a:p>
            <a:r>
              <a:rPr lang="en-US" dirty="0" smtClean="0"/>
              <a:t>Gail McMillan</a:t>
            </a:r>
          </a:p>
          <a:p>
            <a:r>
              <a:rPr lang="en-US" sz="1600" dirty="0" smtClean="0"/>
              <a:t>Professor, Virginia Tech Libraries</a:t>
            </a:r>
          </a:p>
          <a:p>
            <a:r>
              <a:rPr lang="en-US" sz="1600" dirty="0" smtClean="0"/>
              <a:t>Director, </a:t>
            </a:r>
            <a:r>
              <a:rPr lang="en-US" sz="1600" dirty="0" smtClean="0">
                <a:hlinkClick r:id="rId3"/>
              </a:rPr>
              <a:t>Scholarly Communication</a:t>
            </a:r>
            <a:endParaRPr lang="en-US" sz="1600" dirty="0" smtClean="0"/>
          </a:p>
          <a:p>
            <a:r>
              <a:rPr lang="en-US" dirty="0" smtClean="0"/>
              <a:t>University of Richmond, Feb. 6, 2015</a:t>
            </a:r>
            <a:endParaRPr lang="en-US" dirty="0"/>
          </a:p>
        </p:txBody>
      </p:sp>
      <p:pic>
        <p:nvPicPr>
          <p:cNvPr id="5" name="Picture 4" descr="Screen Shot 2015-01-29 at 12.38.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0528" y="5525911"/>
            <a:ext cx="1460500" cy="495300"/>
          </a:xfrm>
          <a:prstGeom prst="rect">
            <a:avLst/>
          </a:prstGeom>
        </p:spPr>
      </p:pic>
    </p:spTree>
    <p:extLst>
      <p:ext uri="{BB962C8B-B14F-4D97-AF65-F5344CB8AC3E}">
        <p14:creationId xmlns:p14="http://schemas.microsoft.com/office/powerpoint/2010/main" val="125911217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smtClean="0">
                <a:solidFill>
                  <a:schemeClr val="bg1"/>
                </a:solidFill>
                <a:latin typeface="Times" charset="0"/>
                <a:ea typeface="Times" charset="0"/>
                <a:cs typeface="Times" charset="0"/>
              </a:rPr>
              <a:t>sible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smtClean="0">
                <a:latin typeface="Times"/>
                <a:cs typeface="Times"/>
              </a:rPr>
              <a:t>Hum/</a:t>
            </a:r>
            <a:r>
              <a:rPr lang="en-US" sz="2400" dirty="0" err="1" smtClean="0">
                <a:latin typeface="Times"/>
                <a:cs typeface="Times"/>
              </a:rPr>
              <a:t>SoSci</a:t>
            </a:r>
            <a:r>
              <a:rPr lang="en-US" sz="2400" dirty="0" smtClean="0">
                <a:latin typeface="Times"/>
                <a:cs typeface="Times"/>
              </a:rPr>
              <a:t> journal and press responses: Manuscripts that are </a:t>
            </a:r>
            <a:r>
              <a:rPr lang="en-US" sz="2400" dirty="0">
                <a:latin typeface="Times"/>
                <a:cs typeface="Times"/>
              </a:rPr>
              <a:t>revisions derived from openly accessible ETDs </a:t>
            </a:r>
            <a:r>
              <a:rPr lang="en-US" sz="2400" dirty="0" smtClean="0">
                <a:latin typeface="Times"/>
                <a:cs typeface="Times"/>
              </a:rPr>
              <a:t>are</a:t>
            </a:r>
            <a:endParaRPr lang="en-US" sz="2400" dirty="0">
              <a:latin typeface="Times"/>
              <a:cs typeface="Times"/>
            </a:endParaRPr>
          </a:p>
        </p:txBody>
      </p:sp>
      <p:graphicFrame>
        <p:nvGraphicFramePr>
          <p:cNvPr id="6" name="Chart 5"/>
          <p:cNvGraphicFramePr/>
          <p:nvPr>
            <p:extLst>
              <p:ext uri="{D42A27DB-BD31-4B8C-83A1-F6EECF244321}">
                <p14:modId xmlns:p14="http://schemas.microsoft.com/office/powerpoint/2010/main" val="1538927551"/>
              </p:ext>
            </p:extLst>
          </p:nvPr>
        </p:nvGraphicFramePr>
        <p:xfrm>
          <a:off x="457201" y="1639017"/>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24271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Humanities/Social </a:t>
            </a:r>
            <a:r>
              <a:rPr lang="en-US" sz="3200" dirty="0" smtClean="0">
                <a:latin typeface="Times" charset="0"/>
                <a:ea typeface="Times" charset="0"/>
                <a:cs typeface="Times" charset="0"/>
              </a:rPr>
              <a:t>Sciences </a:t>
            </a:r>
            <a:r>
              <a:rPr lang="en-US" sz="3200" dirty="0">
                <a:latin typeface="Times" charset="0"/>
                <a:ea typeface="Times" charset="0"/>
                <a:cs typeface="Times" charset="0"/>
              </a:rPr>
              <a:t>Survey</a:t>
            </a:r>
            <a:endParaRPr lang="en-US" sz="3200" b="0" dirty="0" smtClean="0">
              <a:cs typeface="+mj-cs"/>
            </a:endParaRPr>
          </a:p>
        </p:txBody>
      </p:sp>
      <p:sp>
        <p:nvSpPr>
          <p:cNvPr id="35841" name="Content Placeholder 3"/>
          <p:cNvSpPr>
            <a:spLocks noGrp="1"/>
          </p:cNvSpPr>
          <p:nvPr>
            <p:ph idx="1"/>
          </p:nvPr>
        </p:nvSpPr>
        <p:spPr>
          <a:xfrm>
            <a:off x="304801" y="1308100"/>
            <a:ext cx="8495440" cy="5372100"/>
          </a:xfrm>
        </p:spPr>
        <p:txBody>
          <a:bodyPr>
            <a:normAutofit fontScale="85000" lnSpcReduction="20000"/>
          </a:bodyPr>
          <a:lstStyle/>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a:t>
            </a:r>
            <a:r>
              <a:rPr lang="en-US" altLang="ja-JP" b="1" dirty="0">
                <a:latin typeface="Times" charset="0"/>
                <a:ea typeface="ＭＳ Ｐゴシック" charset="0"/>
                <a:cs typeface="Times" charset="0"/>
              </a:rPr>
              <a:t>interested in the quality of the work, how well it fits with our list, and whether it deserves wider dissemination and promotion.</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r>
              <a:rPr lang="en-US" altLang="ja-JP" dirty="0">
                <a:latin typeface="Times" charset="0"/>
                <a:ea typeface="ＭＳ Ｐゴシック" charset="0"/>
                <a:cs typeface="Times" charset="0"/>
              </a:rPr>
              <a:t>	</a:t>
            </a: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smtClean="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a:t>
            </a:r>
            <a:r>
              <a:rPr lang="en-US" altLang="ja-JP" dirty="0" err="1">
                <a:latin typeface="Times" charset="0"/>
                <a:ea typeface="ＭＳ Ｐゴシック" charset="0"/>
                <a:cs typeface="Times" charset="0"/>
              </a:rPr>
              <a:t>pdf</a:t>
            </a:r>
            <a:r>
              <a:rPr lang="en-US" altLang="ja-JP" dirty="0">
                <a:latin typeface="Times" charset="0"/>
                <a:ea typeface="ＭＳ Ｐゴシック" charset="0"/>
                <a:cs typeface="Times" charset="0"/>
              </a:rPr>
              <a:t> of an unpublished work is still an unpublished work.</a:t>
            </a:r>
            <a:r>
              <a:rPr lang="ja-JP" altLang="en-US" dirty="0" smtClean="0">
                <a:latin typeface="Times" charset="0"/>
                <a:ea typeface="ＭＳ Ｐゴシック" charset="0"/>
                <a:cs typeface="Times" charset="0"/>
              </a:rPr>
              <a:t>”</a:t>
            </a:r>
            <a:endParaRPr lang="en-US" altLang="ja-JP" sz="3400" dirty="0">
              <a:ea typeface="ＭＳ Ｐゴシック" charset="0"/>
            </a:endParaRPr>
          </a:p>
          <a:p>
            <a:pPr marL="114300" indent="-4763">
              <a:buSzPct val="100000"/>
              <a:buNone/>
            </a:pPr>
            <a:r>
              <a:rPr lang="en-US" altLang="ja-JP" dirty="0">
                <a:latin typeface="Times" charset="0"/>
                <a:ea typeface="ＭＳ Ｐゴシック" charset="0"/>
                <a:cs typeface="Times" charset="0"/>
              </a:rPr>
              <a:t>“The editorial review and publication process entails substantial</a:t>
            </a:r>
            <a:r>
              <a:rPr lang="en-US" altLang="ja-JP" b="1" dirty="0">
                <a:latin typeface="Times" charset="0"/>
                <a:ea typeface="ＭＳ Ｐゴシック" charset="0"/>
                <a:cs typeface="Times" charset="0"/>
              </a:rPr>
              <a:t> refinement and revision of works </a:t>
            </a:r>
            <a:r>
              <a:rPr lang="en-US" altLang="ja-JP" dirty="0">
                <a:latin typeface="Times" charset="0"/>
                <a:ea typeface="ＭＳ Ｐゴシック" charset="0"/>
                <a:cs typeface="Times" charset="0"/>
              </a:rPr>
              <a:t>that originate as part of doctoral work and thus </a:t>
            </a:r>
            <a:r>
              <a:rPr lang="en-US" altLang="ja-JP" b="1" dirty="0">
                <a:solidFill>
                  <a:srgbClr val="FF0000"/>
                </a:solidFill>
                <a:latin typeface="Times" charset="0"/>
                <a:ea typeface="ＭＳ Ｐゴシック" charset="0"/>
                <a:cs typeface="Times" charset="0"/>
              </a:rPr>
              <a:t>we do not consider raw dissertations as competing with the works eventually published </a:t>
            </a:r>
            <a:r>
              <a:rPr lang="en-US" altLang="ja-JP" dirty="0">
                <a:latin typeface="Times" charset="0"/>
                <a:ea typeface="ＭＳ Ｐゴシック" charset="0"/>
                <a:cs typeface="Times" charset="0"/>
              </a:rPr>
              <a:t>under our imprint.</a:t>
            </a:r>
            <a:r>
              <a:rPr lang="ja-JP" altLang="en-US" dirty="0" smtClean="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a:t>
            </a:r>
            <a:r>
              <a:rPr lang="en-US" altLang="ja-JP" dirty="0">
                <a:latin typeface="Times" charset="0"/>
                <a:ea typeface="ＭＳ Ｐゴシック" charset="0"/>
                <a:cs typeface="Times" charset="0"/>
              </a:rPr>
              <a:t>We normally consider theses or dissertations for publication only if the author is willing to </a:t>
            </a:r>
            <a:r>
              <a:rPr lang="en-US" altLang="ja-JP" b="1" dirty="0">
                <a:latin typeface="Times" charset="0"/>
                <a:ea typeface="ＭＳ Ｐゴシック" charset="0"/>
                <a:cs typeface="Times" charset="0"/>
              </a:rPr>
              <a:t>revise them for a broader audience</a:t>
            </a:r>
            <a:r>
              <a:rPr lang="en-US" altLang="ja-JP" dirty="0">
                <a:latin typeface="Times" charset="0"/>
                <a:ea typeface="ＭＳ Ｐゴシック" charset="0"/>
                <a:cs typeface="Times" charset="0"/>
              </a:rPr>
              <a:t>; this is our practice regardless of the availability of an ETD.”</a:t>
            </a:r>
          </a:p>
          <a:p>
            <a:pPr marL="114300" indent="-4763">
              <a:buSzPct val="100000"/>
              <a:buNone/>
            </a:pPr>
            <a:endParaRPr lang="en-US"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Tree>
    <p:extLst>
      <p:ext uri="{BB962C8B-B14F-4D97-AF65-F5344CB8AC3E}">
        <p14:creationId xmlns:p14="http://schemas.microsoft.com/office/powerpoint/2010/main" val="348227002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274638"/>
            <a:ext cx="8636000" cy="1143000"/>
          </a:xfrm>
        </p:spPr>
        <p:txBody>
          <a:bodyPr>
            <a:noAutofit/>
          </a:bodyPr>
          <a:lstStyle/>
          <a:p>
            <a:pPr algn="l"/>
            <a:r>
              <a:rPr lang="en-US" sz="3000" dirty="0" smtClean="0"/>
              <a:t>Science journal editors</a:t>
            </a:r>
            <a:r>
              <a:rPr lang="en-US" sz="3000" dirty="0"/>
              <a:t>’ </a:t>
            </a:r>
            <a:r>
              <a:rPr lang="en-US" sz="3000" dirty="0">
                <a:latin typeface="Times"/>
                <a:cs typeface="Times"/>
              </a:rPr>
              <a:t>responses: Manuscripts that are revisions derived from openly accessible ETDs are</a:t>
            </a:r>
            <a:endParaRPr lang="en-US" sz="3000" dirty="0"/>
          </a:p>
        </p:txBody>
      </p:sp>
      <p:sp>
        <p:nvSpPr>
          <p:cNvPr id="3" name="Content Placeholder 2"/>
          <p:cNvSpPr>
            <a:spLocks noGrp="1"/>
          </p:cNvSpPr>
          <p:nvPr>
            <p:ph idx="1"/>
          </p:nvPr>
        </p:nvSpPr>
        <p:spPr>
          <a:xfrm>
            <a:off x="392112" y="1854201"/>
            <a:ext cx="7345363" cy="3931920"/>
          </a:xfrm>
        </p:spPr>
        <p:txBody>
          <a:bodyPr/>
          <a:lstStyle/>
          <a:p>
            <a:pPr>
              <a:spcBef>
                <a:spcPts val="0"/>
              </a:spcBef>
            </a:pPr>
            <a:r>
              <a:rPr lang="en-US" sz="2400" dirty="0" smtClean="0"/>
              <a:t>27.9% response rate</a:t>
            </a:r>
          </a:p>
          <a:p>
            <a:pPr lvl="1">
              <a:spcBef>
                <a:spcPts val="0"/>
              </a:spcBef>
            </a:pPr>
            <a:r>
              <a:rPr lang="en-US" sz="2000" dirty="0" smtClean="0"/>
              <a:t>53 original respondents</a:t>
            </a:r>
          </a:p>
          <a:p>
            <a:pPr lvl="1">
              <a:spcBef>
                <a:spcPts val="0"/>
              </a:spcBef>
            </a:pPr>
            <a:r>
              <a:rPr lang="en-US" sz="2000" dirty="0" smtClean="0"/>
              <a:t>28 non-respondents </a:t>
            </a:r>
          </a:p>
          <a:p>
            <a:pPr marL="350838" lvl="1" indent="0">
              <a:spcBef>
                <a:spcPts val="0"/>
              </a:spcBef>
              <a:buNone/>
            </a:pPr>
            <a:r>
              <a:rPr lang="en-US" sz="2000" dirty="0"/>
              <a:t> </a:t>
            </a:r>
            <a:r>
              <a:rPr lang="en-US" sz="2000" dirty="0" smtClean="0"/>
              <a:t>        phone interviews</a:t>
            </a:r>
          </a:p>
        </p:txBody>
      </p:sp>
      <p:graphicFrame>
        <p:nvGraphicFramePr>
          <p:cNvPr id="4" name="Chart 3"/>
          <p:cNvGraphicFramePr/>
          <p:nvPr>
            <p:extLst>
              <p:ext uri="{D42A27DB-BD31-4B8C-83A1-F6EECF244321}">
                <p14:modId xmlns:p14="http://schemas.microsoft.com/office/powerpoint/2010/main" val="3725192263"/>
              </p:ext>
            </p:extLst>
          </p:nvPr>
        </p:nvGraphicFramePr>
        <p:xfrm>
          <a:off x="2400300" y="1663700"/>
          <a:ext cx="7289800" cy="53213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991533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65138"/>
            <a:ext cx="8229600" cy="817562"/>
          </a:xfrm>
        </p:spPr>
        <p:txBody>
          <a:bodyPr>
            <a:normAutofit/>
          </a:bodyPr>
          <a:lstStyle/>
          <a:p>
            <a:pPr>
              <a:defRPr/>
            </a:pPr>
            <a:r>
              <a:rPr lang="en-US" sz="3600" dirty="0" smtClean="0"/>
              <a:t>Comments: Science </a:t>
            </a:r>
            <a:r>
              <a:rPr lang="en-US" sz="3600" b="0" dirty="0" smtClean="0">
                <a:solidFill>
                  <a:schemeClr val="tx1"/>
                </a:solidFill>
              </a:rPr>
              <a:t>Editors’ Surveys</a:t>
            </a:r>
            <a:endParaRPr lang="en-US" sz="3600" b="0" dirty="0">
              <a:solidFill>
                <a:schemeClr val="tx1"/>
              </a:solidFill>
            </a:endParaRPr>
          </a:p>
        </p:txBody>
      </p:sp>
      <p:sp>
        <p:nvSpPr>
          <p:cNvPr id="44034" name="Content Placeholder 1"/>
          <p:cNvSpPr>
            <a:spLocks noGrp="1"/>
          </p:cNvSpPr>
          <p:nvPr>
            <p:ph idx="1"/>
          </p:nvPr>
        </p:nvSpPr>
        <p:spPr>
          <a:xfrm>
            <a:off x="215900" y="1790700"/>
            <a:ext cx="8763000" cy="5435600"/>
          </a:xfrm>
        </p:spPr>
        <p:txBody>
          <a:bodyPr>
            <a:noAutofit/>
          </a:bodyPr>
          <a:lstStyle/>
          <a:p>
            <a:pPr marL="0" indent="0">
              <a:buNone/>
            </a:pPr>
            <a:r>
              <a:rPr lang="ja-JP" altLang="en-US" sz="2000" dirty="0">
                <a:latin typeface="Times" charset="0"/>
                <a:ea typeface="ＭＳ Ｐゴシック" charset="0"/>
              </a:rPr>
              <a:t>“</a:t>
            </a:r>
            <a:r>
              <a:rPr lang="en-US" sz="20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2000" dirty="0">
                <a:latin typeface="Times" charset="0"/>
                <a:ea typeface="ＭＳ Ｐゴシック" charset="0"/>
              </a:rPr>
              <a:t>”</a:t>
            </a:r>
            <a:r>
              <a:rPr lang="en-US" sz="2000" dirty="0">
                <a:latin typeface="Times" charset="0"/>
                <a:ea typeface="ＭＳ Ｐゴシック" charset="0"/>
              </a:rPr>
              <a:t> </a:t>
            </a:r>
            <a:endParaRPr lang="en-US" altLang="ja-JP" sz="2000" dirty="0" smtClean="0">
              <a:latin typeface="Times" charset="0"/>
              <a:ea typeface="ＭＳ Ｐゴシック" charset="0"/>
            </a:endParaRPr>
          </a:p>
          <a:p>
            <a:pPr marL="0" indent="0">
              <a:buNone/>
            </a:pPr>
            <a:r>
              <a:rPr lang="ja-JP" altLang="en-US" sz="2000" dirty="0" smtClean="0">
                <a:latin typeface="Times" charset="0"/>
                <a:ea typeface="ＭＳ Ｐゴシック" charset="0"/>
              </a:rPr>
              <a:t>“</a:t>
            </a:r>
            <a:r>
              <a:rPr lang="en-US" sz="2000" dirty="0">
                <a:latin typeface="Times" charset="0"/>
                <a:ea typeface="ＭＳ Ｐゴシック" charset="0"/>
              </a:rPr>
              <a:t>It is our job to archive and publish the best research. Thus we are </a:t>
            </a:r>
            <a:r>
              <a:rPr lang="en-US" sz="2000" b="1" dirty="0">
                <a:latin typeface="Times" charset="0"/>
                <a:ea typeface="ＭＳ Ｐゴシック" charset="0"/>
              </a:rPr>
              <a:t>quite happy to publish material which otherwise would sit languishing on an online archive</a:t>
            </a:r>
            <a:r>
              <a:rPr lang="en-US" sz="2000" dirty="0">
                <a:latin typeface="Times" charset="0"/>
                <a:ea typeface="ＭＳ Ｐゴシック" charset="0"/>
              </a:rPr>
              <a:t>.</a:t>
            </a:r>
            <a:r>
              <a:rPr lang="ja-JP" altLang="en-US" sz="2000" dirty="0" smtClean="0">
                <a:latin typeface="Times" charset="0"/>
                <a:ea typeface="ＭＳ Ｐゴシック" charset="0"/>
              </a:rPr>
              <a:t>”</a:t>
            </a:r>
            <a:endParaRPr lang="en-US" altLang="ja-JP" sz="2000" dirty="0">
              <a:latin typeface="Times" charset="0"/>
              <a:ea typeface="ＭＳ Ｐゴシック" charset="0"/>
            </a:endParaRPr>
          </a:p>
          <a:p>
            <a:pPr marL="0" indent="0">
              <a:buNone/>
            </a:pPr>
            <a:r>
              <a:rPr lang="ja-JP" altLang="en-US" sz="2000" dirty="0" smtClean="0">
                <a:latin typeface="Times" charset="0"/>
                <a:ea typeface="ＭＳ Ｐゴシック" charset="0"/>
              </a:rPr>
              <a:t>“</a:t>
            </a:r>
            <a:r>
              <a:rPr lang="en-US" sz="2000" dirty="0" smtClean="0">
                <a:latin typeface="Times" charset="0"/>
                <a:ea typeface="ＭＳ Ｐゴシック" charset="0"/>
              </a:rPr>
              <a:t>While we </a:t>
            </a:r>
            <a:r>
              <a:rPr lang="en-US" sz="2000" dirty="0" err="1" smtClean="0">
                <a:latin typeface="Times" charset="0"/>
                <a:ea typeface="ＭＳ Ｐゴシック" charset="0"/>
              </a:rPr>
              <a:t>recognise</a:t>
            </a:r>
            <a:r>
              <a:rPr lang="en-US" sz="2000" dirty="0" smtClean="0">
                <a:latin typeface="Times" charset="0"/>
                <a:ea typeface="ＭＳ Ｐゴシック" charset="0"/>
              </a:rPr>
              <a:t> theses as legitimate and </a:t>
            </a:r>
            <a:r>
              <a:rPr lang="en-US" sz="2000" dirty="0" err="1" smtClean="0">
                <a:latin typeface="Times" charset="0"/>
                <a:ea typeface="ＭＳ Ｐゴシック" charset="0"/>
              </a:rPr>
              <a:t>citeable</a:t>
            </a:r>
            <a:r>
              <a:rPr lang="en-US" sz="2000" dirty="0" smtClean="0">
                <a:latin typeface="Times" charset="0"/>
                <a:ea typeface="ＭＳ Ｐゴシック" charset="0"/>
              </a:rPr>
              <a:t> publications, they are considered gray literature because they do not go through blind external peer review and are not published in a recognized peer reviewed outlet. They are </a:t>
            </a:r>
            <a:r>
              <a:rPr lang="en-US" sz="2000" b="1" dirty="0" smtClean="0">
                <a:latin typeface="Times" charset="0"/>
                <a:ea typeface="ＭＳ Ｐゴシック" charset="0"/>
              </a:rPr>
              <a:t>not considered prepublication</a:t>
            </a:r>
            <a:r>
              <a:rPr lang="en-US" sz="2000" dirty="0" smtClean="0">
                <a:latin typeface="Times" charset="0"/>
                <a:ea typeface="ＭＳ Ｐゴシック" charset="0"/>
              </a:rPr>
              <a:t>...</a:t>
            </a:r>
            <a:r>
              <a:rPr lang="ja-JP" altLang="en-US" sz="2000" dirty="0" smtClean="0">
                <a:latin typeface="Times" charset="0"/>
                <a:ea typeface="ＭＳ Ｐゴシック" charset="0"/>
              </a:rPr>
              <a:t>” </a:t>
            </a:r>
            <a:endParaRPr lang="en-US" altLang="ja-JP" sz="2000" dirty="0">
              <a:latin typeface="Times" charset="0"/>
              <a:ea typeface="ＭＳ Ｐゴシック" charset="0"/>
            </a:endParaRPr>
          </a:p>
          <a:p>
            <a:pPr marL="0" indent="0">
              <a:buNone/>
            </a:pPr>
            <a:r>
              <a:rPr lang="ja-JP" altLang="en-US" sz="2000" b="1" dirty="0">
                <a:latin typeface="Times" charset="0"/>
                <a:ea typeface="ＭＳ Ｐゴシック" charset="0"/>
              </a:rPr>
              <a:t>“</a:t>
            </a:r>
            <a:r>
              <a:rPr lang="en-US" sz="2000" b="1" dirty="0">
                <a:latin typeface="Times" charset="0"/>
                <a:ea typeface="ＭＳ Ｐゴシック" charset="0"/>
              </a:rPr>
              <a:t>Work which has not been published in archival peer reviewed journals is considered appropriate for submission, even if it is accessible elsewhere.</a:t>
            </a:r>
            <a:r>
              <a:rPr lang="ja-JP" altLang="en-US" sz="2000" b="1" dirty="0">
                <a:latin typeface="Times" charset="0"/>
                <a:ea typeface="ＭＳ Ｐゴシック" charset="0"/>
              </a:rPr>
              <a:t>”</a:t>
            </a:r>
            <a:endParaRPr lang="en-US" sz="2000" b="1" dirty="0">
              <a:latin typeface="Times" charset="0"/>
              <a:ea typeface="ＭＳ Ｐゴシック" charset="0"/>
            </a:endParaRPr>
          </a:p>
          <a:p>
            <a:pPr marL="0" indent="0">
              <a:buNone/>
            </a:pPr>
            <a:endParaRPr lang="en-US" altLang="ja-JP" sz="2200" dirty="0" smtClean="0">
              <a:latin typeface="Times" charset="0"/>
              <a:ea typeface="ＭＳ Ｐゴシック" charset="0"/>
            </a:endParaRPr>
          </a:p>
          <a:p>
            <a:pPr marL="0" indent="0">
              <a:buNone/>
            </a:pPr>
            <a:endParaRPr lang="en-US" altLang="ja-JP" sz="2400" dirty="0" smtClean="0">
              <a:latin typeface="Times" charset="0"/>
              <a:ea typeface="ＭＳ Ｐゴシック" charset="0"/>
            </a:endParaRPr>
          </a:p>
        </p:txBody>
      </p:sp>
    </p:spTree>
    <p:extLst>
      <p:ext uri="{BB962C8B-B14F-4D97-AF65-F5344CB8AC3E}">
        <p14:creationId xmlns:p14="http://schemas.microsoft.com/office/powerpoint/2010/main" val="26422412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6" name="Chart 5"/>
          <p:cNvGraphicFramePr/>
          <p:nvPr>
            <p:extLst>
              <p:ext uri="{D42A27DB-BD31-4B8C-83A1-F6EECF244321}">
                <p14:modId xmlns:p14="http://schemas.microsoft.com/office/powerpoint/2010/main" val="2455931977"/>
              </p:ext>
            </p:extLst>
          </p:nvPr>
        </p:nvGraphicFramePr>
        <p:xfrm>
          <a:off x="355500" y="1798638"/>
          <a:ext cx="8949267" cy="44227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26916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sz="3600" b="0" dirty="0" smtClean="0">
                <a:latin typeface="Times"/>
                <a:ea typeface="+mj-ea"/>
                <a:cs typeface="Times"/>
              </a:rPr>
              <a:t>Based on the data </a:t>
            </a:r>
            <a:br>
              <a:rPr lang="en-US" sz="3600" b="0" dirty="0" smtClean="0">
                <a:latin typeface="Times"/>
                <a:ea typeface="+mj-ea"/>
                <a:cs typeface="Times"/>
              </a:rPr>
            </a:br>
            <a:r>
              <a:rPr lang="en-US" sz="3600" b="0" dirty="0" smtClean="0">
                <a:latin typeface="Times"/>
                <a:ea typeface="+mj-ea"/>
                <a:cs typeface="Times"/>
              </a:rPr>
              <a:t>from 2011-2012 editors’/publishers’ surveys</a:t>
            </a:r>
            <a:endParaRPr lang="en-US" sz="3600" b="0" dirty="0">
              <a:latin typeface="Times"/>
              <a:ea typeface="+mj-ea"/>
              <a:cs typeface="Times"/>
            </a:endParaRPr>
          </a:p>
        </p:txBody>
      </p:sp>
      <p:sp>
        <p:nvSpPr>
          <p:cNvPr id="50177" name="Content Placeholder 2"/>
          <p:cNvSpPr>
            <a:spLocks noGrp="1"/>
          </p:cNvSpPr>
          <p:nvPr>
            <p:ph idx="1"/>
          </p:nvPr>
        </p:nvSpPr>
        <p:spPr>
          <a:xfrm>
            <a:off x="320009" y="1727200"/>
            <a:ext cx="8550233" cy="4693268"/>
          </a:xfrm>
        </p:spPr>
        <p:txBody>
          <a:bodyPr>
            <a:normAutofit lnSpcReduction="10000"/>
          </a:bodyPr>
          <a:lstStyle/>
          <a:p>
            <a:pPr eaLnBrk="1" hangingPunct="1">
              <a:buFont typeface="Arial" charset="0"/>
              <a:buNone/>
            </a:pPr>
            <a:r>
              <a:rPr lang="en-US" b="1" dirty="0" smtClean="0">
                <a:latin typeface="Times" charset="0"/>
                <a:ea typeface="ＭＳ Ｐゴシック" charset="0"/>
                <a:cs typeface="Times" charset="0"/>
              </a:rPr>
              <a:t>Authors should submit works based on ETDs.</a:t>
            </a:r>
          </a:p>
          <a:p>
            <a:pPr eaLnBrk="1" hangingPunct="1"/>
            <a:r>
              <a:rPr lang="en-US" dirty="0" smtClean="0">
                <a:latin typeface="Times" charset="0"/>
                <a:ea typeface="ＭＳ Ｐゴシック" charset="0"/>
                <a:cs typeface="Times" charset="0"/>
              </a:rPr>
              <a:t>Most publishers </a:t>
            </a:r>
            <a:r>
              <a:rPr lang="en-US" dirty="0">
                <a:latin typeface="Times" charset="0"/>
                <a:ea typeface="ＭＳ Ｐゴシック" charset="0"/>
                <a:cs typeface="Times" charset="0"/>
              </a:rPr>
              <a:t>will consider them</a:t>
            </a:r>
            <a:r>
              <a:rPr lang="en-US" dirty="0" smtClean="0">
                <a:latin typeface="Times" charset="0"/>
                <a:ea typeface="ＭＳ Ｐゴシック" charset="0"/>
                <a:cs typeface="Times" charset="0"/>
              </a:rPr>
              <a:t>.</a:t>
            </a:r>
          </a:p>
          <a:p>
            <a:pPr lvl="1"/>
            <a:r>
              <a:rPr lang="en-US" sz="2000" dirty="0" smtClean="0">
                <a:latin typeface="Times" charset="0"/>
                <a:ea typeface="ＭＳ Ｐゴシック" charset="0"/>
                <a:cs typeface="Times" charset="0"/>
              </a:rPr>
              <a:t>89% SoSci/Humanities; 80% Sciences</a:t>
            </a:r>
          </a:p>
          <a:p>
            <a:pPr lvl="1"/>
            <a:r>
              <a:rPr lang="en-US" sz="2000" dirty="0" smtClean="0">
                <a:latin typeface="Times" charset="0"/>
                <a:ea typeface="ＭＳ Ｐゴシック" charset="0"/>
                <a:cs typeface="Times" charset="0"/>
              </a:rPr>
              <a:t>Harvard Press acquisitions editor: “If you can’t find it, you can’t sign it.”</a:t>
            </a:r>
            <a:endParaRPr lang="en-US" sz="2000" dirty="0">
              <a:latin typeface="Times" charset="0"/>
              <a:ea typeface="ＭＳ Ｐゴシック" charset="0"/>
              <a:cs typeface="Times" charset="0"/>
            </a:endParaRPr>
          </a:p>
          <a:p>
            <a:pPr eaLnBrk="1" hangingPunct="1"/>
            <a:r>
              <a:rPr lang="en-US" dirty="0" smtClean="0">
                <a:latin typeface="Times" charset="0"/>
                <a:ea typeface="ＭＳ Ｐゴシック" charset="0"/>
                <a:cs typeface="Times" charset="0"/>
              </a:rPr>
              <a:t>Quality is the publishers’ </a:t>
            </a:r>
            <a:r>
              <a:rPr lang="en-US" altLang="ja-JP" dirty="0" smtClean="0">
                <a:latin typeface="Times" charset="0"/>
                <a:ea typeface="ＭＳ Ｐゴシック" charset="0"/>
                <a:cs typeface="Times" charset="0"/>
              </a:rPr>
              <a:t>main concern.</a:t>
            </a:r>
          </a:p>
          <a:p>
            <a:r>
              <a:rPr lang="en-US" dirty="0">
                <a:latin typeface="Times" charset="0"/>
                <a:ea typeface="ＭＳ Ｐゴシック" charset="0"/>
                <a:cs typeface="Times" charset="0"/>
              </a:rPr>
              <a:t>Adapt them for the new readership.</a:t>
            </a:r>
          </a:p>
          <a:p>
            <a:r>
              <a:rPr lang="en-US" dirty="0" smtClean="0">
                <a:latin typeface="Times" charset="0"/>
                <a:ea typeface="ＭＳ Ｐゴシック" charset="0"/>
                <a:cs typeface="Times" charset="0"/>
              </a:rPr>
              <a:t>Peer </a:t>
            </a:r>
            <a:r>
              <a:rPr lang="en-US" dirty="0">
                <a:latin typeface="Times" charset="0"/>
                <a:ea typeface="ＭＳ Ｐゴシック" charset="0"/>
                <a:cs typeface="Times" charset="0"/>
              </a:rPr>
              <a:t>review is radically different.</a:t>
            </a:r>
          </a:p>
          <a:p>
            <a:pPr eaLnBrk="1" hangingPunct="1"/>
            <a:endParaRPr lang="en-US" dirty="0">
              <a:latin typeface="Times" charset="0"/>
              <a:ea typeface="ＭＳ Ｐゴシック" charset="0"/>
              <a:cs typeface="Times" charset="0"/>
            </a:endParaRPr>
          </a:p>
          <a:p>
            <a:pPr marL="0" indent="0">
              <a:spcBef>
                <a:spcPts val="0"/>
              </a:spcBef>
              <a:buNone/>
            </a:pPr>
            <a:r>
              <a:rPr lang="en-US" sz="1500" dirty="0">
                <a:latin typeface="Times" charset="0"/>
                <a:ea typeface="ＭＳ Ｐゴシック" charset="0"/>
                <a:cs typeface="Times" charset="0"/>
                <a:hlinkClick r:id="rId3"/>
              </a:rPr>
              <a:t>http://crl.acrl.org/content/74/4/368.abstract?sid=bedcf9ba-1490-4b70-80af-</a:t>
            </a:r>
            <a:r>
              <a:rPr lang="en-US" sz="1500" dirty="0" smtClean="0">
                <a:latin typeface="Times" charset="0"/>
                <a:ea typeface="ＭＳ Ｐゴシック" charset="0"/>
                <a:cs typeface="Times" charset="0"/>
                <a:hlinkClick r:id="rId3"/>
              </a:rPr>
              <a:t>deb7bfb40214</a:t>
            </a:r>
            <a:endParaRPr lang="en-US" sz="1500" dirty="0" smtClean="0">
              <a:latin typeface="Times" charset="0"/>
              <a:ea typeface="ＭＳ Ｐゴシック" charset="0"/>
              <a:cs typeface="Times" charset="0"/>
            </a:endParaRPr>
          </a:p>
          <a:p>
            <a:pPr marL="0" indent="0">
              <a:spcBef>
                <a:spcPts val="0"/>
              </a:spcBef>
              <a:buNone/>
            </a:pPr>
            <a:r>
              <a:rPr lang="en-US" sz="1500" dirty="0">
                <a:latin typeface="Times" charset="0"/>
                <a:ea typeface="ＭＳ Ｐゴシック" charset="0"/>
                <a:cs typeface="Times" charset="0"/>
                <a:hlinkClick r:id="rId4"/>
              </a:rPr>
              <a:t>http://</a:t>
            </a:r>
            <a:r>
              <a:rPr lang="en-US" sz="1500" dirty="0" err="1">
                <a:latin typeface="Times" charset="0"/>
                <a:ea typeface="ＭＳ Ｐゴシック" charset="0"/>
                <a:cs typeface="Times" charset="0"/>
                <a:hlinkClick r:id="rId4"/>
              </a:rPr>
              <a:t>crl.acrl.org</a:t>
            </a:r>
            <a:r>
              <a:rPr lang="en-US" sz="1500" dirty="0">
                <a:latin typeface="Times" charset="0"/>
                <a:ea typeface="ＭＳ Ｐゴシック" charset="0"/>
                <a:cs typeface="Times" charset="0"/>
                <a:hlinkClick r:id="rId4"/>
              </a:rPr>
              <a:t>/content/early/2013/10/29/crl13-524.full.pdf+html</a:t>
            </a:r>
            <a:endParaRPr lang="en-US" sz="1500" dirty="0">
              <a:latin typeface="Times" charset="0"/>
              <a:ea typeface="ＭＳ Ｐゴシック" charset="0"/>
              <a:cs typeface="Times" charset="0"/>
            </a:endParaRPr>
          </a:p>
          <a:p>
            <a:pPr marL="0" indent="0" eaLnBrk="1" hangingPunct="1">
              <a:buNone/>
            </a:pPr>
            <a:endParaRPr lang="en-US" dirty="0" smtClean="0">
              <a:latin typeface="Times" charset="0"/>
              <a:ea typeface="ＭＳ Ｐゴシック" charset="0"/>
              <a:cs typeface="Times" charset="0"/>
            </a:endParaRPr>
          </a:p>
        </p:txBody>
      </p:sp>
    </p:spTree>
    <p:extLst>
      <p:ext uri="{BB962C8B-B14F-4D97-AF65-F5344CB8AC3E}">
        <p14:creationId xmlns:p14="http://schemas.microsoft.com/office/powerpoint/2010/main" val="5539079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668338"/>
            <a:ext cx="8648700" cy="1143000"/>
          </a:xfrm>
        </p:spPr>
        <p:txBody>
          <a:bodyPr>
            <a:normAutofit fontScale="90000"/>
          </a:bodyPr>
          <a:lstStyle/>
          <a:p>
            <a:pPr>
              <a:spcBef>
                <a:spcPts val="0"/>
              </a:spcBef>
            </a:pPr>
            <a:r>
              <a:rPr lang="en-US" sz="4000" dirty="0" smtClean="0"/>
              <a:t>Changing Business Models</a:t>
            </a:r>
            <a:r>
              <a:rPr lang="en-US" sz="4000" dirty="0"/>
              <a:t/>
            </a:r>
            <a:br>
              <a:rPr lang="en-US" sz="4000" dirty="0"/>
            </a:br>
            <a:r>
              <a:rPr lang="en-US" sz="4000" dirty="0"/>
              <a:t>APCs: Article Processing Charges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a:spcBef>
                <a:spcPts val="0"/>
              </a:spcBef>
            </a:pPr>
            <a:r>
              <a:rPr lang="en-US" sz="2800" b="1" dirty="0" smtClean="0"/>
              <a:t>DOAJ</a:t>
            </a:r>
          </a:p>
          <a:p>
            <a:pPr lvl="1">
              <a:spcBef>
                <a:spcPts val="0"/>
              </a:spcBef>
            </a:pPr>
            <a:r>
              <a:rPr lang="en-US" sz="2400" dirty="0"/>
              <a:t>26% article processing charges: $964 (avg.</a:t>
            </a:r>
            <a:r>
              <a:rPr lang="en-US" sz="2400" dirty="0" smtClean="0"/>
              <a:t>)</a:t>
            </a:r>
            <a:endParaRPr lang="en-US" sz="2400" dirty="0"/>
          </a:p>
          <a:p>
            <a:pPr lvl="2">
              <a:spcBef>
                <a:spcPts val="0"/>
              </a:spcBef>
            </a:pPr>
            <a:r>
              <a:rPr lang="en-US" sz="2400" dirty="0" smtClean="0"/>
              <a:t>61</a:t>
            </a:r>
            <a:r>
              <a:rPr lang="en-US" sz="2400" dirty="0"/>
              <a:t>% commercial </a:t>
            </a:r>
            <a:r>
              <a:rPr lang="en-US" sz="2400" dirty="0" smtClean="0"/>
              <a:t>publishers; 11</a:t>
            </a:r>
            <a:r>
              <a:rPr lang="en-US" sz="2400" dirty="0"/>
              <a:t>% university presses</a:t>
            </a:r>
          </a:p>
          <a:p>
            <a:pPr>
              <a:spcBef>
                <a:spcPts val="0"/>
              </a:spcBef>
            </a:pPr>
            <a:r>
              <a:rPr lang="en-US" sz="2800" b="1" dirty="0" smtClean="0"/>
              <a:t>OASF</a:t>
            </a:r>
          </a:p>
          <a:p>
            <a:pPr lvl="1">
              <a:spcBef>
                <a:spcPts val="0"/>
              </a:spcBef>
            </a:pPr>
            <a:r>
              <a:rPr lang="en-US" sz="2400" dirty="0" smtClean="0"/>
              <a:t>Open Access Subvention Fund</a:t>
            </a:r>
          </a:p>
          <a:p>
            <a:pPr>
              <a:spcBef>
                <a:spcPts val="0"/>
              </a:spcBef>
            </a:pPr>
            <a:r>
              <a:rPr lang="en-US" sz="2800" b="1" dirty="0" err="1"/>
              <a:t>PeerJ</a:t>
            </a:r>
            <a:r>
              <a:rPr lang="en-US" sz="2800" dirty="0"/>
              <a:t> </a:t>
            </a:r>
            <a:endParaRPr lang="en-US" dirty="0" smtClean="0"/>
          </a:p>
          <a:p>
            <a:pPr lvl="1">
              <a:spcBef>
                <a:spcPts val="0"/>
              </a:spcBef>
            </a:pPr>
            <a:r>
              <a:rPr lang="en-US" dirty="0" smtClean="0"/>
              <a:t>Peer</a:t>
            </a:r>
            <a:r>
              <a:rPr lang="en-US" dirty="0"/>
              <a:t>-reviewed journal for the biological, medical and health sciences</a:t>
            </a:r>
          </a:p>
          <a:p>
            <a:pPr lvl="1">
              <a:spcBef>
                <a:spcPts val="0"/>
              </a:spcBef>
            </a:pPr>
            <a:r>
              <a:rPr lang="en-US" dirty="0" smtClean="0"/>
              <a:t>Institutional pre-payment account </a:t>
            </a:r>
            <a:endParaRPr lang="en-US" dirty="0"/>
          </a:p>
          <a:p>
            <a:endParaRPr lang="en-US" dirty="0" smtClean="0"/>
          </a:p>
          <a:p>
            <a:endParaRPr lang="en-US" dirty="0"/>
          </a:p>
        </p:txBody>
      </p:sp>
      <p:pic>
        <p:nvPicPr>
          <p:cNvPr id="4" name="Picture 3" descr="Screen Shot 2015-01-29 at 12.35.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5143840"/>
            <a:ext cx="947701" cy="1431937"/>
          </a:xfrm>
          <a:prstGeom prst="rect">
            <a:avLst/>
          </a:prstGeom>
        </p:spPr>
      </p:pic>
    </p:spTree>
    <p:extLst>
      <p:ext uri="{BB962C8B-B14F-4D97-AF65-F5344CB8AC3E}">
        <p14:creationId xmlns:p14="http://schemas.microsoft.com/office/powerpoint/2010/main" val="385809500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232899" cy="1143000"/>
          </a:xfrm>
        </p:spPr>
        <p:txBody>
          <a:bodyPr>
            <a:noAutofit/>
          </a:bodyPr>
          <a:lstStyle/>
          <a:p>
            <a:r>
              <a:rPr lang="en-US" sz="3400" dirty="0" smtClean="0">
                <a:hlinkClick r:id="rId3"/>
              </a:rPr>
              <a:t>Virginia Tech Open Access Subvention Fund </a:t>
            </a:r>
            <a:endParaRPr lang="en-US" sz="3400" dirty="0"/>
          </a:p>
        </p:txBody>
      </p:sp>
      <p:sp>
        <p:nvSpPr>
          <p:cNvPr id="3" name="Content Placeholder 2"/>
          <p:cNvSpPr>
            <a:spLocks noGrp="1"/>
          </p:cNvSpPr>
          <p:nvPr>
            <p:ph idx="1"/>
          </p:nvPr>
        </p:nvSpPr>
        <p:spPr>
          <a:xfrm>
            <a:off x="245797" y="1803400"/>
            <a:ext cx="8898203" cy="4805404"/>
          </a:xfrm>
        </p:spPr>
        <p:txBody>
          <a:bodyPr>
            <a:normAutofit fontScale="92500" lnSpcReduction="20000"/>
          </a:bodyPr>
          <a:lstStyle/>
          <a:p>
            <a:r>
              <a:rPr lang="en-US" dirty="0" smtClean="0"/>
              <a:t>Open to everyone at VT</a:t>
            </a:r>
          </a:p>
          <a:p>
            <a:r>
              <a:rPr lang="en-US" dirty="0" smtClean="0"/>
              <a:t>For peer</a:t>
            </a:r>
            <a:r>
              <a:rPr lang="en-US" dirty="0"/>
              <a:t>-reviewed articles accepted </a:t>
            </a:r>
            <a:r>
              <a:rPr lang="en-US" dirty="0" smtClean="0"/>
              <a:t>by open </a:t>
            </a:r>
            <a:r>
              <a:rPr lang="en-US" dirty="0"/>
              <a:t>access or hybrid OA </a:t>
            </a:r>
            <a:r>
              <a:rPr lang="en-US" dirty="0" smtClean="0"/>
              <a:t>journals</a:t>
            </a:r>
            <a:endParaRPr lang="en-US" dirty="0"/>
          </a:p>
          <a:p>
            <a:r>
              <a:rPr lang="en-US" dirty="0" smtClean="0"/>
              <a:t>Limited </a:t>
            </a:r>
            <a:r>
              <a:rPr lang="en-US" dirty="0"/>
              <a:t>to $</a:t>
            </a:r>
            <a:r>
              <a:rPr lang="en-US" dirty="0" smtClean="0"/>
              <a:t>1500 </a:t>
            </a:r>
            <a:r>
              <a:rPr lang="en-US" dirty="0"/>
              <a:t>per article and $</a:t>
            </a:r>
            <a:r>
              <a:rPr lang="en-US" dirty="0" smtClean="0"/>
              <a:t>3000 </a:t>
            </a:r>
            <a:r>
              <a:rPr lang="en-US" dirty="0"/>
              <a:t>per author per </a:t>
            </a:r>
            <a:r>
              <a:rPr lang="en-US" dirty="0" smtClean="0"/>
              <a:t>year </a:t>
            </a:r>
          </a:p>
          <a:p>
            <a:r>
              <a:rPr lang="en-US" dirty="0" smtClean="0"/>
              <a:t>Authors have no </a:t>
            </a:r>
            <a:r>
              <a:rPr lang="en-US" dirty="0"/>
              <a:t>other </a:t>
            </a:r>
            <a:r>
              <a:rPr lang="en-US" dirty="0" smtClean="0"/>
              <a:t>funding sources available</a:t>
            </a:r>
            <a:endParaRPr lang="en-US" dirty="0"/>
          </a:p>
          <a:p>
            <a:r>
              <a:rPr lang="en-US" dirty="0" smtClean="0"/>
              <a:t>Publisher complies with OASPA Code of Conduct </a:t>
            </a:r>
          </a:p>
          <a:p>
            <a:r>
              <a:rPr lang="en-US" dirty="0" smtClean="0"/>
              <a:t>Journals </a:t>
            </a:r>
            <a:r>
              <a:rPr lang="en-US" dirty="0"/>
              <a:t>must be registered in an open access </a:t>
            </a:r>
            <a:r>
              <a:rPr lang="en-US" dirty="0" smtClean="0"/>
              <a:t>directory</a:t>
            </a:r>
            <a:endParaRPr lang="en-US" dirty="0"/>
          </a:p>
          <a:p>
            <a:r>
              <a:rPr lang="en-US" dirty="0" smtClean="0"/>
              <a:t>Publishers of hybrid </a:t>
            </a:r>
            <a:r>
              <a:rPr lang="en-US" dirty="0"/>
              <a:t>OA </a:t>
            </a:r>
            <a:r>
              <a:rPr lang="en-US" dirty="0" smtClean="0"/>
              <a:t>journals must reduce institutional subscription prices</a:t>
            </a:r>
          </a:p>
          <a:p>
            <a:r>
              <a:rPr lang="en-US" dirty="0" smtClean="0"/>
              <a:t>Funding limited; disbursed in </a:t>
            </a:r>
            <a:r>
              <a:rPr lang="en-US" dirty="0"/>
              <a:t>the order in which </a:t>
            </a:r>
            <a:r>
              <a:rPr lang="en-US" dirty="0" smtClean="0"/>
              <a:t>requests received</a:t>
            </a:r>
            <a:endParaRPr lang="en-US" dirty="0"/>
          </a:p>
          <a:p>
            <a:endParaRPr lang="en-US" dirty="0"/>
          </a:p>
        </p:txBody>
      </p:sp>
    </p:spTree>
    <p:extLst>
      <p:ext uri="{BB962C8B-B14F-4D97-AF65-F5344CB8AC3E}">
        <p14:creationId xmlns:p14="http://schemas.microsoft.com/office/powerpoint/2010/main" val="28347514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VT OASF Community Supported</a:t>
            </a:r>
            <a:br>
              <a:rPr lang="en-US" sz="4000" dirty="0"/>
            </a:br>
            <a:r>
              <a:rPr lang="en-US" sz="2800" dirty="0"/>
              <a:t>FY15 as of 1/27/</a:t>
            </a:r>
            <a:r>
              <a:rPr lang="en-US" sz="2800" dirty="0" smtClean="0"/>
              <a:t>15</a:t>
            </a:r>
            <a:endParaRPr lang="en-US"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50399925"/>
              </p:ext>
            </p:extLst>
          </p:nvPr>
        </p:nvGraphicFramePr>
        <p:xfrm>
          <a:off x="177520" y="1600199"/>
          <a:ext cx="8753114" cy="51314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474344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VT OASF Community Supported</a:t>
            </a:r>
            <a:br>
              <a:rPr lang="en-US" sz="3600" dirty="0"/>
            </a:br>
            <a:r>
              <a:rPr lang="en-US" sz="2400" dirty="0"/>
              <a:t>FY15 as of 1/27/15</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402357166"/>
              </p:ext>
            </p:extLst>
          </p:nvPr>
        </p:nvGraphicFramePr>
        <p:xfrm>
          <a:off x="-431800" y="528638"/>
          <a:ext cx="9845547" cy="65833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2769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687598" y="244158"/>
            <a:ext cx="7872201" cy="1339850"/>
          </a:xfrm>
        </p:spPr>
        <p:txBody>
          <a:bodyPr>
            <a:normAutofit/>
          </a:bodyPr>
          <a:lstStyle/>
          <a:p>
            <a:pPr eaLnBrk="1" hangingPunct="1"/>
            <a:r>
              <a:rPr lang="en-US" sz="4000" dirty="0"/>
              <a:t>Virginia </a:t>
            </a:r>
            <a:r>
              <a:rPr lang="en-US" sz="4000" dirty="0" smtClean="0"/>
              <a:t>Tech’s </a:t>
            </a:r>
            <a:r>
              <a:rPr lang="en-US" sz="4000" dirty="0"/>
              <a:t>Mission Statement</a:t>
            </a:r>
          </a:p>
        </p:txBody>
      </p:sp>
      <p:sp>
        <p:nvSpPr>
          <p:cNvPr id="44034" name="Content Placeholder 2"/>
          <p:cNvSpPr>
            <a:spLocks noGrp="1"/>
          </p:cNvSpPr>
          <p:nvPr>
            <p:ph idx="1"/>
          </p:nvPr>
        </p:nvSpPr>
        <p:spPr>
          <a:xfrm>
            <a:off x="687599" y="1879600"/>
            <a:ext cx="7772400" cy="4597400"/>
          </a:xfrm>
        </p:spPr>
        <p:txBody>
          <a:bodyPr>
            <a:normAutofit lnSpcReduction="10000"/>
          </a:bodyPr>
          <a:lstStyle/>
          <a:p>
            <a:pPr marL="0" indent="0" eaLnBrk="1" hangingPunct="1">
              <a:buFont typeface="Arial" charset="0"/>
              <a:buNone/>
            </a:pPr>
            <a:r>
              <a:rPr lang="en-US" sz="2400" dirty="0"/>
              <a:t>Virginia Polytechnic Institute and State University is a public land-grant university serving the Commonwealth of Virginia, the nation, and the world community. </a:t>
            </a:r>
            <a:r>
              <a:rPr lang="en-US" sz="2400" b="1" dirty="0"/>
              <a:t>The discovery </a:t>
            </a:r>
            <a:r>
              <a:rPr lang="en-US" sz="2400" b="1" dirty="0">
                <a:solidFill>
                  <a:schemeClr val="tx1"/>
                </a:solidFill>
              </a:rPr>
              <a:t>and</a:t>
            </a:r>
            <a:r>
              <a:rPr lang="en-US" sz="2400" b="1" dirty="0">
                <a:solidFill>
                  <a:srgbClr val="FF0000"/>
                </a:solidFill>
              </a:rPr>
              <a:t> dissemination</a:t>
            </a:r>
            <a:r>
              <a:rPr lang="en-US" sz="2400" b="1" dirty="0"/>
              <a:t> </a:t>
            </a:r>
            <a:r>
              <a:rPr lang="en-US" sz="2400" b="1" dirty="0">
                <a:solidFill>
                  <a:srgbClr val="FF0000"/>
                </a:solidFill>
              </a:rPr>
              <a:t>of new knowledge </a:t>
            </a:r>
            <a:r>
              <a:rPr lang="en-US" sz="2400" b="1" dirty="0"/>
              <a:t>are central to its mission. </a:t>
            </a:r>
            <a:r>
              <a:rPr lang="en-US" sz="2400" dirty="0"/>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r>
              <a:rPr lang="en-US" sz="2400" dirty="0" smtClean="0"/>
              <a:t>.</a:t>
            </a:r>
          </a:p>
          <a:p>
            <a:pPr marL="0" indent="0" eaLnBrk="1" hangingPunct="1">
              <a:buFont typeface="Arial" charset="0"/>
              <a:buNone/>
            </a:pPr>
            <a:endParaRPr lang="en-US" sz="2400" dirty="0" smtClean="0"/>
          </a:p>
          <a:p>
            <a:pPr marL="0" indent="0">
              <a:buNone/>
            </a:pPr>
            <a:r>
              <a:rPr lang="en-US" sz="1400" dirty="0"/>
              <a:t>http://www.president.vt.edu/mission_vision/mission.html</a:t>
            </a:r>
          </a:p>
        </p:txBody>
      </p:sp>
      <p:pic>
        <p:nvPicPr>
          <p:cNvPr id="2" name="Picture 1" descr="Screen Shot 2015-02-02 at 3.01.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0400" y="5775081"/>
            <a:ext cx="3085359" cy="839078"/>
          </a:xfrm>
          <a:prstGeom prst="rect">
            <a:avLst/>
          </a:prstGeom>
        </p:spPr>
      </p:pic>
    </p:spTree>
    <p:extLst>
      <p:ext uri="{BB962C8B-B14F-4D97-AF65-F5344CB8AC3E}">
        <p14:creationId xmlns:p14="http://schemas.microsoft.com/office/powerpoint/2010/main" val="35717780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5-02-02 at 1.52.44 PM.png">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rcRect t="-154371" b="-154371"/>
          <a:stretch>
            <a:fillRect/>
          </a:stretch>
        </p:blipFill>
        <p:spPr>
          <a:xfrm>
            <a:off x="457200" y="244158"/>
            <a:ext cx="8229600" cy="4525963"/>
          </a:xfrm>
        </p:spPr>
      </p:pic>
      <p:pic>
        <p:nvPicPr>
          <p:cNvPr id="6" name="Picture 5" descr="Screen Shot 2015-02-02 at 2.15.48 PM.png">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 y="4417558"/>
            <a:ext cx="6680200" cy="1609018"/>
          </a:xfrm>
          <a:prstGeom prst="rect">
            <a:avLst/>
          </a:prstGeom>
        </p:spPr>
      </p:pic>
      <p:pic>
        <p:nvPicPr>
          <p:cNvPr id="10" name="Picture 9" descr="Screen Shot 2015-02-02 at 3.46.4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170" y="2955290"/>
            <a:ext cx="1892300" cy="1130300"/>
          </a:xfrm>
          <a:prstGeom prst="rect">
            <a:avLst/>
          </a:prstGeom>
        </p:spPr>
      </p:pic>
      <p:sp>
        <p:nvSpPr>
          <p:cNvPr id="3" name="Rectangle 2"/>
          <p:cNvSpPr/>
          <p:nvPr/>
        </p:nvSpPr>
        <p:spPr>
          <a:xfrm>
            <a:off x="598170" y="515938"/>
            <a:ext cx="8088630" cy="707886"/>
          </a:xfrm>
          <a:prstGeom prst="rect">
            <a:avLst/>
          </a:prstGeom>
        </p:spPr>
        <p:txBody>
          <a:bodyPr wrap="square">
            <a:spAutoFit/>
          </a:bodyPr>
          <a:lstStyle/>
          <a:p>
            <a:pPr algn="ctr"/>
            <a:r>
              <a:rPr lang="en-US" sz="4000" dirty="0" smtClean="0"/>
              <a:t>New Business Models</a:t>
            </a:r>
            <a:endParaRPr lang="en-US" sz="4000" dirty="0"/>
          </a:p>
        </p:txBody>
      </p:sp>
    </p:spTree>
    <p:extLst>
      <p:ext uri="{BB962C8B-B14F-4D97-AF65-F5344CB8AC3E}">
        <p14:creationId xmlns:p14="http://schemas.microsoft.com/office/powerpoint/2010/main" val="395221394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300" y="244158"/>
            <a:ext cx="8483600" cy="1339850"/>
          </a:xfrm>
        </p:spPr>
        <p:txBody>
          <a:bodyPr>
            <a:normAutofit/>
          </a:bodyPr>
          <a:lstStyle/>
          <a:p>
            <a:r>
              <a:rPr lang="en-US" sz="4000" dirty="0" smtClean="0"/>
              <a:t>OER: Open Educational Resources</a:t>
            </a:r>
            <a:endParaRPr lang="en-US" sz="4000" dirty="0"/>
          </a:p>
        </p:txBody>
      </p:sp>
      <p:sp>
        <p:nvSpPr>
          <p:cNvPr id="3" name="Content Placeholder 2"/>
          <p:cNvSpPr>
            <a:spLocks noGrp="1"/>
          </p:cNvSpPr>
          <p:nvPr>
            <p:ph idx="1"/>
          </p:nvPr>
        </p:nvSpPr>
        <p:spPr>
          <a:xfrm>
            <a:off x="457200" y="1963738"/>
            <a:ext cx="8229600" cy="3677919"/>
          </a:xfrm>
        </p:spPr>
        <p:txBody>
          <a:bodyPr>
            <a:normAutofit/>
          </a:bodyPr>
          <a:lstStyle/>
          <a:p>
            <a:pPr marL="0" indent="0">
              <a:buNone/>
            </a:pPr>
            <a:r>
              <a:rPr lang="en-US" dirty="0" smtClean="0"/>
              <a:t>“teaching, learning and research resources that reside in the public domain or have been released under an intellectual property license that permits their </a:t>
            </a:r>
            <a:r>
              <a:rPr lang="en-US" b="1" dirty="0" smtClean="0"/>
              <a:t>free use and repurposing </a:t>
            </a:r>
            <a:r>
              <a:rPr lang="en-US" dirty="0" smtClean="0"/>
              <a:t>by others. Open educational resources include full courses, course materials, modules, textbooks, streaming videos, tests, software and any other tools, materials or techniques used to support access to knowledge." </a:t>
            </a:r>
            <a:br>
              <a:rPr lang="en-US" dirty="0" smtClean="0"/>
            </a:br>
            <a:r>
              <a:rPr lang="en-US" i="1" dirty="0" smtClean="0"/>
              <a:t>— </a:t>
            </a:r>
            <a:r>
              <a:rPr lang="en-US" i="1" dirty="0" smtClean="0">
                <a:hlinkClick r:id="rId3"/>
              </a:rPr>
              <a:t>The William and Flora Hewlett Foundation</a:t>
            </a:r>
            <a:endParaRPr lang="en-US" dirty="0"/>
          </a:p>
        </p:txBody>
      </p:sp>
      <p:pic>
        <p:nvPicPr>
          <p:cNvPr id="5" name="Picture 4" descr="Screen Shot 2015-02-02 at 4.48.0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4670392"/>
            <a:ext cx="2514600" cy="1654207"/>
          </a:xfrm>
          <a:prstGeom prst="rect">
            <a:avLst/>
          </a:prstGeom>
        </p:spPr>
      </p:pic>
    </p:spTree>
    <p:extLst>
      <p:ext uri="{BB962C8B-B14F-4D97-AF65-F5344CB8AC3E}">
        <p14:creationId xmlns:p14="http://schemas.microsoft.com/office/powerpoint/2010/main" val="328408231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OER Advantages</a:t>
            </a:r>
            <a:endParaRPr lang="en-US" sz="4000" dirty="0"/>
          </a:p>
        </p:txBody>
      </p:sp>
      <p:sp>
        <p:nvSpPr>
          <p:cNvPr id="3" name="Content Placeholder 2"/>
          <p:cNvSpPr>
            <a:spLocks noGrp="1"/>
          </p:cNvSpPr>
          <p:nvPr>
            <p:ph idx="1"/>
          </p:nvPr>
        </p:nvSpPr>
        <p:spPr>
          <a:xfrm>
            <a:off x="495300" y="1905000"/>
            <a:ext cx="8191500" cy="4419600"/>
          </a:xfrm>
        </p:spPr>
        <p:txBody>
          <a:bodyPr>
            <a:noAutofit/>
          </a:bodyPr>
          <a:lstStyle/>
          <a:p>
            <a:r>
              <a:rPr lang="en-US" sz="2800" dirty="0" smtClean="0"/>
              <a:t>Economic efficiency </a:t>
            </a:r>
          </a:p>
          <a:p>
            <a:r>
              <a:rPr lang="en-US" sz="2800" dirty="0" smtClean="0"/>
              <a:t>Alignment of text content with classroom content</a:t>
            </a:r>
          </a:p>
          <a:p>
            <a:r>
              <a:rPr lang="en-US" sz="2800" dirty="0"/>
              <a:t>O</a:t>
            </a:r>
            <a:r>
              <a:rPr lang="en-US" sz="2800" dirty="0" smtClean="0"/>
              <a:t>nline accessibility</a:t>
            </a:r>
          </a:p>
          <a:p>
            <a:r>
              <a:rPr lang="en-US" sz="2800" dirty="0" smtClean="0"/>
              <a:t>Presentation of the text</a:t>
            </a:r>
          </a:p>
          <a:p>
            <a:pPr lvl="1"/>
            <a:r>
              <a:rPr lang="en-US" sz="2400" dirty="0" smtClean="0"/>
              <a:t>Visually appealing</a:t>
            </a:r>
          </a:p>
          <a:p>
            <a:pPr lvl="1"/>
            <a:r>
              <a:rPr lang="en-US" sz="2400" dirty="0" smtClean="0"/>
              <a:t> </a:t>
            </a:r>
            <a:r>
              <a:rPr lang="en-US" sz="2400" dirty="0"/>
              <a:t>O</a:t>
            </a:r>
            <a:r>
              <a:rPr lang="en-US" sz="2400" dirty="0" smtClean="0"/>
              <a:t>rganization</a:t>
            </a:r>
          </a:p>
          <a:p>
            <a:pPr lvl="1"/>
            <a:r>
              <a:rPr lang="en-US" sz="2400" dirty="0" smtClean="0"/>
              <a:t> Readability</a:t>
            </a:r>
          </a:p>
        </p:txBody>
      </p:sp>
      <p:pic>
        <p:nvPicPr>
          <p:cNvPr id="4" name="Picture 3" descr="Screen Shot 2015-02-02 at 4.48.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1938" y="4584701"/>
            <a:ext cx="2644862" cy="1739899"/>
          </a:xfrm>
          <a:prstGeom prst="rect">
            <a:avLst/>
          </a:prstGeom>
        </p:spPr>
      </p:pic>
    </p:spTree>
    <p:extLst>
      <p:ext uri="{BB962C8B-B14F-4D97-AF65-F5344CB8AC3E}">
        <p14:creationId xmlns:p14="http://schemas.microsoft.com/office/powerpoint/2010/main" val="3107771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Measuring Scholarship</a:t>
            </a:r>
            <a:endParaRPr lang="en-US" sz="4000" dirty="0"/>
          </a:p>
        </p:txBody>
      </p:sp>
      <p:sp>
        <p:nvSpPr>
          <p:cNvPr id="3" name="Content Placeholder 2"/>
          <p:cNvSpPr>
            <a:spLocks noGrp="1"/>
          </p:cNvSpPr>
          <p:nvPr>
            <p:ph idx="1"/>
          </p:nvPr>
        </p:nvSpPr>
        <p:spPr>
          <a:xfrm>
            <a:off x="558800" y="1866900"/>
            <a:ext cx="7686675" cy="4198621"/>
          </a:xfrm>
        </p:spPr>
        <p:txBody>
          <a:bodyPr>
            <a:normAutofit fontScale="92500" lnSpcReduction="20000"/>
          </a:bodyPr>
          <a:lstStyle/>
          <a:p>
            <a:r>
              <a:rPr lang="en-US" dirty="0" smtClean="0"/>
              <a:t>Tenure/Promotion</a:t>
            </a:r>
          </a:p>
          <a:p>
            <a:pPr lvl="1"/>
            <a:r>
              <a:rPr lang="en-US" dirty="0" smtClean="0"/>
              <a:t>Research performance assessment</a:t>
            </a:r>
          </a:p>
          <a:p>
            <a:r>
              <a:rPr lang="en-US" dirty="0" smtClean="0"/>
              <a:t>Impact factors</a:t>
            </a:r>
          </a:p>
          <a:p>
            <a:pPr lvl="1"/>
            <a:r>
              <a:rPr lang="en-US" dirty="0" smtClean="0"/>
              <a:t>Average </a:t>
            </a:r>
            <a:r>
              <a:rPr lang="en-US" dirty="0"/>
              <a:t>number of </a:t>
            </a:r>
            <a:r>
              <a:rPr lang="en-US" dirty="0" smtClean="0"/>
              <a:t>article citations in a journal</a:t>
            </a:r>
          </a:p>
          <a:p>
            <a:pPr lvl="1"/>
            <a:r>
              <a:rPr lang="en-US" dirty="0">
                <a:hlinkClick r:id="rId3"/>
              </a:rPr>
              <a:t>https://</a:t>
            </a:r>
            <a:r>
              <a:rPr lang="en-US" dirty="0" err="1">
                <a:hlinkClick r:id="rId3"/>
              </a:rPr>
              <a:t>jcr.incites.thomsonreuters.com</a:t>
            </a:r>
            <a:r>
              <a:rPr lang="en-US" dirty="0">
                <a:hlinkClick r:id="rId3"/>
              </a:rPr>
              <a:t>/</a:t>
            </a:r>
            <a:endParaRPr lang="en-US" dirty="0" smtClean="0"/>
          </a:p>
          <a:p>
            <a:r>
              <a:rPr lang="en-US" dirty="0"/>
              <a:t>Article-level metrics</a:t>
            </a:r>
          </a:p>
          <a:p>
            <a:r>
              <a:rPr lang="en-US" dirty="0" smtClean="0"/>
              <a:t>Citation advantage w/OA</a:t>
            </a:r>
          </a:p>
          <a:p>
            <a:pPr lvl="1"/>
            <a:r>
              <a:rPr lang="en-US" dirty="0" smtClean="0"/>
              <a:t>80% studies say, “Yes.” </a:t>
            </a:r>
          </a:p>
          <a:p>
            <a:pPr lvl="1"/>
            <a:r>
              <a:rPr lang="en-US" dirty="0" smtClean="0">
                <a:hlinkClick r:id="rId4"/>
              </a:rPr>
              <a:t>http</a:t>
            </a:r>
            <a:r>
              <a:rPr lang="en-US" dirty="0">
                <a:hlinkClick r:id="rId4"/>
              </a:rPr>
              <a:t>://sparceurope.org/oaca_table</a:t>
            </a:r>
            <a:r>
              <a:rPr lang="en-US" dirty="0" smtClean="0">
                <a:hlinkClick r:id="rId4"/>
              </a:rPr>
              <a:t>/</a:t>
            </a:r>
            <a:endParaRPr lang="en-US" dirty="0" smtClean="0"/>
          </a:p>
          <a:p>
            <a:r>
              <a:rPr lang="en-US" dirty="0" err="1" smtClean="0"/>
              <a:t>Altmetrics</a:t>
            </a:r>
            <a:r>
              <a:rPr lang="en-US" dirty="0" smtClean="0"/>
              <a:t>: </a:t>
            </a:r>
            <a:r>
              <a:rPr lang="en-US" dirty="0"/>
              <a:t>alternative scholarly barometers</a:t>
            </a:r>
          </a:p>
          <a:p>
            <a:pPr lvl="1"/>
            <a:endParaRPr lang="en-US" dirty="0"/>
          </a:p>
        </p:txBody>
      </p:sp>
    </p:spTree>
    <p:extLst>
      <p:ext uri="{BB962C8B-B14F-4D97-AF65-F5344CB8AC3E}">
        <p14:creationId xmlns:p14="http://schemas.microsoft.com/office/powerpoint/2010/main" val="121740462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t>Altmetrics</a:t>
            </a:r>
            <a:endParaRPr lang="en-US" sz="4000" dirty="0"/>
          </a:p>
        </p:txBody>
      </p:sp>
      <p:sp>
        <p:nvSpPr>
          <p:cNvPr id="3" name="Content Placeholder 2"/>
          <p:cNvSpPr>
            <a:spLocks noGrp="1"/>
          </p:cNvSpPr>
          <p:nvPr>
            <p:ph idx="1"/>
          </p:nvPr>
        </p:nvSpPr>
        <p:spPr>
          <a:xfrm>
            <a:off x="482600" y="2133601"/>
            <a:ext cx="8128000" cy="3931920"/>
          </a:xfrm>
        </p:spPr>
        <p:txBody>
          <a:bodyPr>
            <a:noAutofit/>
          </a:bodyPr>
          <a:lstStyle/>
          <a:p>
            <a:r>
              <a:rPr lang="en-US" sz="2800" dirty="0" smtClean="0"/>
              <a:t>Study and use of scholarly impact measures based on activity in web</a:t>
            </a:r>
            <a:r>
              <a:rPr lang="en-US" sz="2800" dirty="0"/>
              <a:t>-based </a:t>
            </a:r>
            <a:r>
              <a:rPr lang="en-US" sz="2800" dirty="0" smtClean="0"/>
              <a:t>environments</a:t>
            </a:r>
          </a:p>
          <a:p>
            <a:r>
              <a:rPr lang="en-US" sz="2800" dirty="0" smtClean="0"/>
              <a:t>Leverages </a:t>
            </a:r>
            <a:r>
              <a:rPr lang="en-US" sz="2800" dirty="0"/>
              <a:t>technologies to extend the reach and impact of scholarship</a:t>
            </a:r>
          </a:p>
          <a:p>
            <a:r>
              <a:rPr lang="en-US" sz="2800" dirty="0" smtClean="0"/>
              <a:t>Takes </a:t>
            </a:r>
            <a:r>
              <a:rPr lang="en-US" sz="2800" dirty="0"/>
              <a:t>advantage of today’s faster </a:t>
            </a:r>
            <a:r>
              <a:rPr lang="en-US" sz="2800" dirty="0" smtClean="0"/>
              <a:t>communication</a:t>
            </a:r>
            <a:endParaRPr lang="en-US" sz="2800" dirty="0"/>
          </a:p>
          <a:p>
            <a:r>
              <a:rPr lang="en-US" sz="2800" dirty="0"/>
              <a:t>Scholars reach beyond </a:t>
            </a:r>
            <a:r>
              <a:rPr lang="en-US" sz="2800" dirty="0" smtClean="0"/>
              <a:t>academia (i.e., funded subscribers) to a </a:t>
            </a:r>
            <a:r>
              <a:rPr lang="en-US" sz="2800" dirty="0"/>
              <a:t>wider </a:t>
            </a:r>
            <a:r>
              <a:rPr lang="en-US" sz="2800" dirty="0" smtClean="0"/>
              <a:t>audience.</a:t>
            </a:r>
            <a:endParaRPr lang="en-US" sz="2800" dirty="0"/>
          </a:p>
        </p:txBody>
      </p:sp>
    </p:spTree>
    <p:extLst>
      <p:ext uri="{BB962C8B-B14F-4D97-AF65-F5344CB8AC3E}">
        <p14:creationId xmlns:p14="http://schemas.microsoft.com/office/powerpoint/2010/main" val="369758863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286" y="623962"/>
            <a:ext cx="7688073" cy="731118"/>
          </a:xfrm>
        </p:spPr>
        <p:txBody>
          <a:bodyPr>
            <a:noAutofit/>
          </a:bodyPr>
          <a:lstStyle/>
          <a:p>
            <a:r>
              <a:rPr lang="en-US" sz="4000" dirty="0" smtClean="0"/>
              <a:t>Some Sources of </a:t>
            </a:r>
            <a:r>
              <a:rPr lang="en-US" sz="4000" dirty="0" err="1" smtClean="0"/>
              <a:t>Altmetrics</a:t>
            </a:r>
            <a:endParaRPr lang="en-US" sz="4000" dirty="0"/>
          </a:p>
        </p:txBody>
      </p:sp>
      <p:sp>
        <p:nvSpPr>
          <p:cNvPr id="5" name="Content Placeholder 2"/>
          <p:cNvSpPr>
            <a:spLocks noGrp="1"/>
          </p:cNvSpPr>
          <p:nvPr>
            <p:ph idx="1"/>
          </p:nvPr>
        </p:nvSpPr>
        <p:spPr>
          <a:xfrm>
            <a:off x="469900" y="1828800"/>
            <a:ext cx="8470900" cy="4799013"/>
          </a:xfrm>
        </p:spPr>
        <p:txBody>
          <a:bodyPr>
            <a:normAutofit fontScale="77500" lnSpcReduction="20000"/>
          </a:bodyPr>
          <a:lstStyle/>
          <a:p>
            <a:pPr>
              <a:spcBef>
                <a:spcPts val="600"/>
              </a:spcBef>
            </a:pPr>
            <a:r>
              <a:rPr lang="en-US" sz="3600" b="1" dirty="0" smtClean="0">
                <a:solidFill>
                  <a:srgbClr val="000000"/>
                </a:solidFill>
              </a:rPr>
              <a:t>Usage</a:t>
            </a:r>
          </a:p>
          <a:p>
            <a:pPr lvl="1"/>
            <a:r>
              <a:rPr lang="en-US" sz="2900" dirty="0" smtClean="0">
                <a:solidFill>
                  <a:srgbClr val="000000"/>
                </a:solidFill>
              </a:rPr>
              <a:t>HTML views, PDF downloads (e.g., journal, PubMed Central, </a:t>
            </a:r>
            <a:r>
              <a:rPr lang="en-US" sz="2900" dirty="0" err="1" smtClean="0">
                <a:solidFill>
                  <a:srgbClr val="000000"/>
                </a:solidFill>
                <a:hlinkClick r:id="rId3"/>
              </a:rPr>
              <a:t>FigShare</a:t>
            </a:r>
            <a:r>
              <a:rPr lang="en-US" sz="2900" dirty="0" smtClean="0">
                <a:solidFill>
                  <a:srgbClr val="000000"/>
                </a:solidFill>
              </a:rPr>
              <a:t>, </a:t>
            </a:r>
            <a:r>
              <a:rPr lang="en-US" sz="2900" dirty="0" smtClean="0">
                <a:solidFill>
                  <a:srgbClr val="000000"/>
                </a:solidFill>
                <a:hlinkClick r:id="rId4"/>
              </a:rPr>
              <a:t>Dryad</a:t>
            </a:r>
            <a:r>
              <a:rPr lang="en-US" sz="2900" dirty="0" smtClean="0">
                <a:solidFill>
                  <a:srgbClr val="000000"/>
                </a:solidFill>
              </a:rPr>
              <a:t>, etc.)</a:t>
            </a:r>
          </a:p>
          <a:p>
            <a:pPr>
              <a:spcBef>
                <a:spcPts val="600"/>
              </a:spcBef>
            </a:pPr>
            <a:r>
              <a:rPr lang="en-US" sz="3600" b="1" dirty="0" smtClean="0">
                <a:solidFill>
                  <a:srgbClr val="000000"/>
                </a:solidFill>
              </a:rPr>
              <a:t>Captures</a:t>
            </a:r>
            <a:endParaRPr lang="en-US" sz="3600" b="1" dirty="0">
              <a:solidFill>
                <a:srgbClr val="000000"/>
              </a:solidFill>
            </a:endParaRPr>
          </a:p>
          <a:p>
            <a:pPr lvl="1"/>
            <a:r>
              <a:rPr lang="en-US" sz="2900" dirty="0" err="1" smtClean="0">
                <a:solidFill>
                  <a:srgbClr val="000000"/>
                </a:solidFill>
                <a:hlinkClick r:id="rId5"/>
              </a:rPr>
              <a:t>CiteULike</a:t>
            </a:r>
            <a:r>
              <a:rPr lang="en-US" sz="2900" dirty="0" smtClean="0">
                <a:solidFill>
                  <a:srgbClr val="000000"/>
                </a:solidFill>
              </a:rPr>
              <a:t> bookmarks, </a:t>
            </a:r>
            <a:r>
              <a:rPr lang="en-US" sz="2900" dirty="0" err="1" smtClean="0">
                <a:solidFill>
                  <a:srgbClr val="000000"/>
                </a:solidFill>
                <a:hlinkClick r:id="rId6"/>
              </a:rPr>
              <a:t>Mendeley</a:t>
            </a:r>
            <a:r>
              <a:rPr lang="en-US" sz="2900" dirty="0" smtClean="0">
                <a:solidFill>
                  <a:srgbClr val="000000"/>
                </a:solidFill>
                <a:hlinkClick r:id="rId6"/>
              </a:rPr>
              <a:t> </a:t>
            </a:r>
            <a:r>
              <a:rPr lang="en-US" sz="2900" dirty="0" smtClean="0">
                <a:solidFill>
                  <a:srgbClr val="000000"/>
                </a:solidFill>
              </a:rPr>
              <a:t>readers/groups, </a:t>
            </a:r>
            <a:r>
              <a:rPr lang="en-US" sz="2900" dirty="0" smtClean="0">
                <a:solidFill>
                  <a:srgbClr val="000000"/>
                </a:solidFill>
                <a:hlinkClick r:id="rId7"/>
              </a:rPr>
              <a:t>Delicio.us</a:t>
            </a:r>
            <a:endParaRPr lang="en-US" sz="2900" dirty="0">
              <a:solidFill>
                <a:srgbClr val="000000"/>
              </a:solidFill>
            </a:endParaRPr>
          </a:p>
          <a:p>
            <a:pPr>
              <a:spcBef>
                <a:spcPts val="600"/>
              </a:spcBef>
            </a:pPr>
            <a:r>
              <a:rPr lang="en-US" sz="3600" b="1" dirty="0">
                <a:solidFill>
                  <a:srgbClr val="000000"/>
                </a:solidFill>
              </a:rPr>
              <a:t>Mentions</a:t>
            </a:r>
          </a:p>
          <a:p>
            <a:pPr lvl="1"/>
            <a:r>
              <a:rPr lang="en-US" sz="2900" dirty="0" smtClean="0">
                <a:solidFill>
                  <a:srgbClr val="000000"/>
                </a:solidFill>
              </a:rPr>
              <a:t>Blog posts, news stories, Wikipedia articles, comments, reviews</a:t>
            </a:r>
            <a:endParaRPr lang="en-US" sz="2900" dirty="0">
              <a:solidFill>
                <a:srgbClr val="000000"/>
              </a:solidFill>
            </a:endParaRPr>
          </a:p>
          <a:p>
            <a:pPr>
              <a:spcBef>
                <a:spcPts val="600"/>
              </a:spcBef>
            </a:pPr>
            <a:r>
              <a:rPr lang="en-US" sz="3600" b="1" dirty="0">
                <a:solidFill>
                  <a:srgbClr val="000000"/>
                </a:solidFill>
              </a:rPr>
              <a:t>Social Media</a:t>
            </a:r>
          </a:p>
          <a:p>
            <a:pPr lvl="1"/>
            <a:r>
              <a:rPr lang="en-US" sz="2900" dirty="0" smtClean="0">
                <a:solidFill>
                  <a:srgbClr val="000000"/>
                </a:solidFill>
              </a:rPr>
              <a:t>Tweets, Google+, Facebook likes, shares, ratings</a:t>
            </a:r>
          </a:p>
          <a:p>
            <a:pPr>
              <a:spcBef>
                <a:spcPts val="600"/>
              </a:spcBef>
            </a:pPr>
            <a:r>
              <a:rPr lang="en-US" sz="3600" b="1" dirty="0">
                <a:solidFill>
                  <a:srgbClr val="000000"/>
                </a:solidFill>
              </a:rPr>
              <a:t>Citations</a:t>
            </a:r>
          </a:p>
          <a:p>
            <a:pPr lvl="1"/>
            <a:r>
              <a:rPr lang="en-US" sz="2900" dirty="0" smtClean="0">
                <a:solidFill>
                  <a:srgbClr val="000000"/>
                </a:solidFill>
              </a:rPr>
              <a:t>Web of Science, Scopus, </a:t>
            </a:r>
            <a:r>
              <a:rPr lang="en-US" sz="2900" dirty="0" smtClean="0">
                <a:solidFill>
                  <a:srgbClr val="000000"/>
                </a:solidFill>
                <a:hlinkClick r:id="rId8"/>
              </a:rPr>
              <a:t>CrossRef</a:t>
            </a:r>
            <a:r>
              <a:rPr lang="en-US" sz="2900" dirty="0" smtClean="0">
                <a:solidFill>
                  <a:srgbClr val="000000"/>
                </a:solidFill>
              </a:rPr>
              <a:t>, PubMed Central, Microsoft Academic Search</a:t>
            </a:r>
          </a:p>
        </p:txBody>
      </p:sp>
      <p:sp>
        <p:nvSpPr>
          <p:cNvPr id="4" name="Slide Number Placeholder 3"/>
          <p:cNvSpPr>
            <a:spLocks noGrp="1"/>
          </p:cNvSpPr>
          <p:nvPr>
            <p:ph type="sldNum" sz="quarter" idx="12"/>
          </p:nvPr>
        </p:nvSpPr>
        <p:spPr/>
        <p:txBody>
          <a:bodyPr/>
          <a:lstStyle/>
          <a:p>
            <a:fld id="{324EEA34-3B0E-4C93-BA8E-7610C4C60E27}" type="slidenum">
              <a:rPr lang="en-US" smtClean="0"/>
              <a:pPr/>
              <a:t>35</a:t>
            </a:fld>
            <a:endParaRPr lang="en-US" dirty="0"/>
          </a:p>
        </p:txBody>
      </p:sp>
    </p:spTree>
    <p:extLst>
      <p:ext uri="{BB962C8B-B14F-4D97-AF65-F5344CB8AC3E}">
        <p14:creationId xmlns:p14="http://schemas.microsoft.com/office/powerpoint/2010/main" val="1654390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t>Altmetrics</a:t>
            </a:r>
            <a:r>
              <a:rPr lang="en-US" sz="4000" dirty="0" smtClean="0"/>
              <a:t> can look like this</a:t>
            </a:r>
            <a:endParaRPr lang="en-US" sz="4000" dirty="0"/>
          </a:p>
        </p:txBody>
      </p:sp>
      <p:sp>
        <p:nvSpPr>
          <p:cNvPr id="3" name="Content Placeholder 2"/>
          <p:cNvSpPr>
            <a:spLocks noGrp="1"/>
          </p:cNvSpPr>
          <p:nvPr>
            <p:ph idx="1"/>
          </p:nvPr>
        </p:nvSpPr>
        <p:spPr>
          <a:xfrm>
            <a:off x="330200" y="1917700"/>
            <a:ext cx="8509000" cy="4147821"/>
          </a:xfrm>
        </p:spPr>
        <p:txBody>
          <a:bodyPr>
            <a:normAutofit fontScale="92500"/>
          </a:bodyPr>
          <a:lstStyle/>
          <a:p>
            <a:r>
              <a:rPr lang="en-US" sz="2800" dirty="0" smtClean="0"/>
              <a:t>Cave, Richard. “Overview of the </a:t>
            </a:r>
            <a:r>
              <a:rPr lang="en-US" sz="2800" dirty="0" err="1" smtClean="0"/>
              <a:t>Altmetrics</a:t>
            </a:r>
            <a:r>
              <a:rPr lang="en-US" sz="2800" dirty="0" smtClean="0"/>
              <a:t> Landscape”</a:t>
            </a:r>
          </a:p>
          <a:p>
            <a:pPr marL="400050" lvl="1" indent="0">
              <a:buNone/>
            </a:pPr>
            <a:r>
              <a:rPr lang="en-US" sz="1800" dirty="0" smtClean="0">
                <a:hlinkClick r:id="rId3"/>
              </a:rPr>
              <a:t>http://www.slideshare.net/rcave/overview-of-the-altmetrics-landscape</a:t>
            </a:r>
            <a:endParaRPr lang="en-US" sz="1800" dirty="0" smtClean="0"/>
          </a:p>
          <a:p>
            <a:pPr marL="457200" lvl="1" indent="0">
              <a:buNone/>
            </a:pPr>
            <a:r>
              <a:rPr lang="en-US" dirty="0" smtClean="0"/>
              <a:t>		</a:t>
            </a:r>
            <a:r>
              <a:rPr lang="en-US" dirty="0"/>
              <a:t> </a:t>
            </a:r>
            <a:r>
              <a:rPr lang="en-US" dirty="0" smtClean="0"/>
              <a:t>    </a:t>
            </a:r>
            <a:r>
              <a:rPr lang="en-US" u="sng" dirty="0" smtClean="0"/>
              <a:t>11</a:t>
            </a:r>
            <a:r>
              <a:rPr lang="en-US" u="sng" dirty="0"/>
              <a:t>/10/12</a:t>
            </a:r>
            <a:r>
              <a:rPr lang="en-US" dirty="0" smtClean="0"/>
              <a:t>	     </a:t>
            </a:r>
            <a:r>
              <a:rPr lang="en-US" u="sng" dirty="0" smtClean="0"/>
              <a:t>1/22/2015</a:t>
            </a:r>
          </a:p>
          <a:p>
            <a:pPr lvl="1"/>
            <a:r>
              <a:rPr lang="en-US" dirty="0" smtClean="0"/>
              <a:t>Likes 		14		28</a:t>
            </a:r>
          </a:p>
          <a:p>
            <a:pPr lvl="1"/>
            <a:r>
              <a:rPr lang="en-US" dirty="0" smtClean="0"/>
              <a:t>Downloads 	45		158 </a:t>
            </a:r>
          </a:p>
          <a:p>
            <a:pPr lvl="1"/>
            <a:r>
              <a:rPr lang="en-US" dirty="0" smtClean="0"/>
              <a:t>Embed Views 	240 		543</a:t>
            </a:r>
          </a:p>
          <a:p>
            <a:pPr lvl="1"/>
            <a:r>
              <a:rPr lang="en-US" dirty="0" err="1" smtClean="0"/>
              <a:t>SlideShare</a:t>
            </a:r>
            <a:r>
              <a:rPr lang="en-US" dirty="0" smtClean="0"/>
              <a:t> views 	1,938		8,092</a:t>
            </a:r>
          </a:p>
          <a:p>
            <a:pPr>
              <a:spcBef>
                <a:spcPts val="600"/>
              </a:spcBef>
            </a:pPr>
            <a:r>
              <a:rPr lang="en-US" sz="3000" dirty="0" err="1">
                <a:solidFill>
                  <a:srgbClr val="000000"/>
                </a:solidFill>
              </a:rPr>
              <a:t>SpringerLink</a:t>
            </a:r>
            <a:r>
              <a:rPr lang="en-US" sz="3000" dirty="0">
                <a:solidFill>
                  <a:srgbClr val="000000"/>
                </a:solidFill>
              </a:rPr>
              <a:t> </a:t>
            </a:r>
            <a:r>
              <a:rPr lang="en-US" sz="3000" dirty="0" err="1">
                <a:solidFill>
                  <a:srgbClr val="000000"/>
                </a:solidFill>
              </a:rPr>
              <a:t>ink.springer.com</a:t>
            </a:r>
            <a:r>
              <a:rPr lang="en-US" sz="3000" dirty="0">
                <a:solidFill>
                  <a:srgbClr val="000000"/>
                </a:solidFill>
              </a:rPr>
              <a:t>, for example </a:t>
            </a:r>
          </a:p>
          <a:p>
            <a:pPr lvl="1"/>
            <a:r>
              <a:rPr lang="en-US" sz="1700" dirty="0">
                <a:solidFill>
                  <a:srgbClr val="000000"/>
                </a:solidFill>
                <a:hlinkClick r:id="rId4"/>
              </a:rPr>
              <a:t>http://link.springer.com/article/10.1007/s11098-013-0236-1</a:t>
            </a:r>
            <a:endParaRPr lang="en-US" sz="1700" dirty="0">
              <a:solidFill>
                <a:srgbClr val="000000"/>
              </a:solidFill>
            </a:endParaRPr>
          </a:p>
          <a:p>
            <a:pPr lvl="1"/>
            <a:r>
              <a:rPr lang="en-US" sz="1700" dirty="0">
                <a:solidFill>
                  <a:srgbClr val="000000"/>
                </a:solidFill>
                <a:hlinkClick r:id="rId5"/>
              </a:rPr>
              <a:t>http://link.springer.com/article/10.1007%2Fs10902-012-9345-3</a:t>
            </a:r>
            <a:endParaRPr lang="en-US" sz="1700" dirty="0">
              <a:solidFill>
                <a:srgbClr val="000000"/>
              </a:solidFill>
            </a:endParaRPr>
          </a:p>
          <a:p>
            <a:endParaRPr lang="en-US" dirty="0"/>
          </a:p>
        </p:txBody>
      </p:sp>
    </p:spTree>
    <p:extLst>
      <p:ext uri="{BB962C8B-B14F-4D97-AF65-F5344CB8AC3E}">
        <p14:creationId xmlns:p14="http://schemas.microsoft.com/office/powerpoint/2010/main" val="132276881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330200" y="304800"/>
            <a:ext cx="8585200" cy="927100"/>
          </a:xfrm>
        </p:spPr>
        <p:txBody>
          <a:bodyPr>
            <a:normAutofit/>
          </a:bodyPr>
          <a:lstStyle/>
          <a:p>
            <a:pPr eaLnBrk="1" hangingPunct="1"/>
            <a:r>
              <a:rPr lang="en-US" sz="4000" dirty="0">
                <a:latin typeface="Times New Roman" charset="0"/>
                <a:ea typeface="ＭＳ Ｐゴシック" charset="0"/>
                <a:cs typeface="ＭＳ Ｐゴシック" charset="0"/>
              </a:rPr>
              <a:t>What </a:t>
            </a:r>
            <a:r>
              <a:rPr lang="en-US" sz="4000" dirty="0" smtClean="0">
                <a:latin typeface="Times New Roman" charset="0"/>
                <a:ea typeface="ＭＳ Ｐゴシック" charset="0"/>
                <a:cs typeface="ＭＳ Ｐゴシック" charset="0"/>
              </a:rPr>
              <a:t>You </a:t>
            </a:r>
            <a:r>
              <a:rPr lang="en-US" sz="4000" dirty="0">
                <a:latin typeface="Times New Roman" charset="0"/>
                <a:ea typeface="ＭＳ Ｐゴシック" charset="0"/>
                <a:cs typeface="ＭＳ Ｐゴシック" charset="0"/>
              </a:rPr>
              <a:t>C</a:t>
            </a:r>
            <a:r>
              <a:rPr lang="en-US" sz="4000" dirty="0" smtClean="0">
                <a:latin typeface="Times New Roman" charset="0"/>
                <a:ea typeface="ＭＳ Ｐゴシック" charset="0"/>
                <a:cs typeface="ＭＳ Ｐゴシック" charset="0"/>
              </a:rPr>
              <a:t>an </a:t>
            </a:r>
            <a:r>
              <a:rPr lang="en-US" sz="4000" dirty="0">
                <a:latin typeface="Times New Roman" charset="0"/>
                <a:ea typeface="ＭＳ Ｐゴシック" charset="0"/>
                <a:cs typeface="ＭＳ Ｐゴシック" charset="0"/>
              </a:rPr>
              <a:t>D</a:t>
            </a:r>
            <a:r>
              <a:rPr lang="en-US" sz="4000" dirty="0" smtClean="0">
                <a:latin typeface="Times New Roman" charset="0"/>
                <a:ea typeface="ＭＳ Ｐゴシック" charset="0"/>
                <a:cs typeface="ＭＳ Ｐゴシック" charset="0"/>
              </a:rPr>
              <a:t>o </a:t>
            </a:r>
            <a:r>
              <a:rPr lang="en-US" sz="4000" dirty="0">
                <a:latin typeface="Times New Roman" charset="0"/>
                <a:ea typeface="ＭＳ Ｐゴシック" charset="0"/>
                <a:cs typeface="ＭＳ Ｐゴシック" charset="0"/>
              </a:rPr>
              <a:t>N</a:t>
            </a:r>
            <a:r>
              <a:rPr lang="en-US" sz="4000" dirty="0" smtClean="0">
                <a:latin typeface="Times New Roman" charset="0"/>
                <a:ea typeface="ＭＳ Ｐゴシック" charset="0"/>
                <a:cs typeface="ＭＳ Ｐゴシック" charset="0"/>
              </a:rPr>
              <a:t>ow</a:t>
            </a:r>
            <a:endParaRPr lang="en-US" sz="4000" dirty="0">
              <a:latin typeface="Times New Roman" charset="0"/>
              <a:ea typeface="ＭＳ Ｐゴシック" charset="0"/>
              <a:cs typeface="ＭＳ Ｐゴシック" charset="0"/>
            </a:endParaRPr>
          </a:p>
        </p:txBody>
      </p:sp>
      <p:sp>
        <p:nvSpPr>
          <p:cNvPr id="46082" name="Content Placeholder 2"/>
          <p:cNvSpPr>
            <a:spLocks noGrp="1"/>
          </p:cNvSpPr>
          <p:nvPr>
            <p:ph idx="1"/>
          </p:nvPr>
        </p:nvSpPr>
        <p:spPr>
          <a:xfrm>
            <a:off x="558800" y="1689100"/>
            <a:ext cx="8089900" cy="4940300"/>
          </a:xfrm>
        </p:spPr>
        <p:txBody>
          <a:bodyPr>
            <a:normAutofit fontScale="92500" lnSpcReduction="20000"/>
          </a:bodyPr>
          <a:lstStyle/>
          <a:p>
            <a:pPr eaLnBrk="1" hangingPunct="1"/>
            <a:r>
              <a:rPr lang="en-US" sz="2800" dirty="0">
                <a:latin typeface="Times"/>
                <a:ea typeface="ＭＳ Ｐゴシック" charset="0"/>
                <a:cs typeface="ＭＳ Ｐゴシック" charset="0"/>
              </a:rPr>
              <a:t>Archive your articles, data, presentations, syllabi, reports, white papers </a:t>
            </a:r>
            <a:r>
              <a:rPr lang="en-US" sz="2800" dirty="0" smtClean="0">
                <a:latin typeface="Times"/>
                <a:ea typeface="ＭＳ Ｐゴシック" charset="0"/>
                <a:cs typeface="ＭＳ Ｐゴシック" charset="0"/>
              </a:rPr>
              <a:t>in</a:t>
            </a:r>
          </a:p>
          <a:p>
            <a:pPr eaLnBrk="1" hangingPunct="1"/>
            <a:endParaRPr lang="en-US" sz="2800" dirty="0">
              <a:latin typeface="Times"/>
              <a:ea typeface="ＭＳ Ｐゴシック" charset="0"/>
              <a:cs typeface="ＭＳ Ｐゴシック" charset="0"/>
            </a:endParaRPr>
          </a:p>
          <a:p>
            <a:pPr eaLnBrk="1" hangingPunct="1"/>
            <a:endParaRPr lang="en-US" sz="2800" dirty="0">
              <a:latin typeface="Times"/>
              <a:ea typeface="ＭＳ Ｐゴシック" charset="0"/>
              <a:cs typeface="ＭＳ Ｐゴシック" charset="0"/>
            </a:endParaRPr>
          </a:p>
          <a:p>
            <a:pPr eaLnBrk="1" hangingPunct="1"/>
            <a:r>
              <a:rPr lang="en-US" sz="2800" dirty="0">
                <a:latin typeface="Times"/>
                <a:ea typeface="ＭＳ Ｐゴシック" charset="0"/>
                <a:cs typeface="ＭＳ Ｐゴシック" charset="0"/>
              </a:rPr>
              <a:t>Read contracts and use addenda to gain self-archiving rights</a:t>
            </a:r>
          </a:p>
          <a:p>
            <a:pPr eaLnBrk="1" hangingPunct="1"/>
            <a:r>
              <a:rPr lang="en-US" sz="2800" dirty="0">
                <a:latin typeface="Times"/>
                <a:ea typeface="ＭＳ Ｐゴシック" charset="0"/>
                <a:cs typeface="ＭＳ Ｐゴシック" charset="0"/>
              </a:rPr>
              <a:t>Consider a departmental, college, or university-wide policy on article archiving</a:t>
            </a:r>
          </a:p>
          <a:p>
            <a:pPr eaLnBrk="1" hangingPunct="1"/>
            <a:r>
              <a:rPr lang="en-US" sz="2800" dirty="0">
                <a:latin typeface="Times"/>
                <a:ea typeface="ＭＳ Ｐゴシック" charset="0"/>
                <a:cs typeface="ＭＳ Ｐゴシック" charset="0"/>
              </a:rPr>
              <a:t>Publish </a:t>
            </a:r>
            <a:r>
              <a:rPr lang="en-US" sz="2800" dirty="0" smtClean="0">
                <a:latin typeface="Times"/>
                <a:ea typeface="ＭＳ Ｐゴシック" charset="0"/>
                <a:cs typeface="ＭＳ Ｐゴシック" charset="0"/>
              </a:rPr>
              <a:t>open </a:t>
            </a:r>
            <a:r>
              <a:rPr lang="en-US" sz="2800" dirty="0">
                <a:latin typeface="Times"/>
                <a:ea typeface="ＭＳ Ｐゴシック" charset="0"/>
                <a:cs typeface="ＭＳ Ｐゴシック" charset="0"/>
              </a:rPr>
              <a:t>access </a:t>
            </a:r>
            <a:r>
              <a:rPr lang="en-US" sz="2800" dirty="0" smtClean="0">
                <a:latin typeface="Times"/>
                <a:ea typeface="ＭＳ Ｐゴシック" charset="0"/>
                <a:cs typeface="ＭＳ Ｐゴシック" charset="0"/>
              </a:rPr>
              <a:t>journals</a:t>
            </a:r>
            <a:endParaRPr lang="en-US" sz="2800" dirty="0">
              <a:latin typeface="Times"/>
              <a:ea typeface="ＭＳ Ｐゴシック" charset="0"/>
              <a:cs typeface="ＭＳ Ｐゴシック" charset="0"/>
            </a:endParaRPr>
          </a:p>
          <a:p>
            <a:pPr eaLnBrk="1" hangingPunct="1"/>
            <a:r>
              <a:rPr lang="en-US" sz="2800" dirty="0" smtClean="0">
                <a:latin typeface="Times"/>
                <a:ea typeface="ＭＳ Ｐゴシック" charset="0"/>
                <a:cs typeface="ＭＳ Ｐゴシック" charset="0"/>
              </a:rPr>
              <a:t>Help </a:t>
            </a:r>
            <a:r>
              <a:rPr lang="en-US" sz="2800" dirty="0">
                <a:latin typeface="Times"/>
                <a:ea typeface="ＭＳ Ｐゴシック" charset="0"/>
                <a:cs typeface="ＭＳ Ｐゴシック" charset="0"/>
              </a:rPr>
              <a:t>change </a:t>
            </a:r>
            <a:r>
              <a:rPr lang="en-US" sz="2800" dirty="0" smtClean="0">
                <a:latin typeface="Times"/>
                <a:ea typeface="ＭＳ Ｐゴシック" charset="0"/>
                <a:cs typeface="ＭＳ Ｐゴシック" charset="0"/>
              </a:rPr>
              <a:t>promotion and tenure </a:t>
            </a:r>
            <a:r>
              <a:rPr lang="en-US" sz="2800" dirty="0">
                <a:latin typeface="Times"/>
                <a:ea typeface="ＭＳ Ｐゴシック" charset="0"/>
                <a:cs typeface="ＭＳ Ｐゴシック" charset="0"/>
              </a:rPr>
              <a:t>guidelines</a:t>
            </a:r>
          </a:p>
          <a:p>
            <a:pPr eaLnBrk="1" hangingPunct="1"/>
            <a:endParaRPr lang="en-US" sz="2800" dirty="0">
              <a:latin typeface="Times"/>
              <a:ea typeface="ＭＳ Ｐゴシック" charset="0"/>
              <a:cs typeface="ＭＳ Ｐゴシック" charset="0"/>
            </a:endParaRPr>
          </a:p>
        </p:txBody>
      </p:sp>
      <p:pic>
        <p:nvPicPr>
          <p:cNvPr id="2" name="Picture 1" descr="Screen Shot 2015-02-04 at 4.55.52 PM.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900" y="2653309"/>
            <a:ext cx="7023100" cy="753698"/>
          </a:xfrm>
          <a:prstGeom prst="rect">
            <a:avLst/>
          </a:prstGeom>
        </p:spPr>
      </p:pic>
    </p:spTree>
    <p:extLst>
      <p:ext uri="{BB962C8B-B14F-4D97-AF65-F5344CB8AC3E}">
        <p14:creationId xmlns:p14="http://schemas.microsoft.com/office/powerpoint/2010/main" val="106265934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891" y="1382889"/>
            <a:ext cx="8607303" cy="1213555"/>
          </a:xfrm>
        </p:spPr>
        <p:txBody>
          <a:bodyPr>
            <a:normAutofit fontScale="90000"/>
          </a:bodyPr>
          <a:lstStyle/>
          <a:p>
            <a:r>
              <a:rPr lang="en-US" dirty="0" smtClean="0"/>
              <a:t>The State of </a:t>
            </a:r>
            <a:r>
              <a:rPr lang="en-US" dirty="0"/>
              <a:t>Scholarly </a:t>
            </a:r>
            <a:r>
              <a:rPr lang="en-US" dirty="0" smtClean="0"/>
              <a:t>Publishing</a:t>
            </a:r>
            <a:endParaRPr lang="en-US" dirty="0"/>
          </a:p>
        </p:txBody>
      </p:sp>
      <p:sp>
        <p:nvSpPr>
          <p:cNvPr id="3" name="Subtitle 2"/>
          <p:cNvSpPr>
            <a:spLocks noGrp="1"/>
          </p:cNvSpPr>
          <p:nvPr>
            <p:ph type="subTitle" idx="1"/>
          </p:nvPr>
        </p:nvSpPr>
        <p:spPr/>
        <p:txBody>
          <a:bodyPr/>
          <a:lstStyle/>
          <a:p>
            <a:r>
              <a:rPr lang="en-US" dirty="0" smtClean="0"/>
              <a:t>Gail McMillan</a:t>
            </a:r>
          </a:p>
          <a:p>
            <a:r>
              <a:rPr lang="en-US" sz="1600" dirty="0" smtClean="0"/>
              <a:t>Professor, Virginia Tech Libraries</a:t>
            </a:r>
          </a:p>
          <a:p>
            <a:r>
              <a:rPr lang="en-US" sz="1600" dirty="0" smtClean="0"/>
              <a:t>Director, Scholarly Communication</a:t>
            </a:r>
          </a:p>
          <a:p>
            <a:r>
              <a:rPr lang="en-US" dirty="0" err="1" smtClean="0"/>
              <a:t>gailmac@vt.edu</a:t>
            </a:r>
            <a:endParaRPr lang="en-US" dirty="0"/>
          </a:p>
        </p:txBody>
      </p:sp>
      <p:pic>
        <p:nvPicPr>
          <p:cNvPr id="5" name="Picture 4" descr="Screen Shot 2015-01-29 at 12.38.4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0528" y="5773561"/>
            <a:ext cx="1460500" cy="495300"/>
          </a:xfrm>
          <a:prstGeom prst="rect">
            <a:avLst/>
          </a:prstGeom>
        </p:spPr>
      </p:pic>
    </p:spTree>
    <p:extLst>
      <p:ext uri="{BB962C8B-B14F-4D97-AF65-F5344CB8AC3E}">
        <p14:creationId xmlns:p14="http://schemas.microsoft.com/office/powerpoint/2010/main" val="10998431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University of Virginia</a:t>
            </a:r>
            <a:r>
              <a:rPr lang="en-US" dirty="0" smtClean="0"/>
              <a:t/>
            </a:r>
            <a:br>
              <a:rPr lang="en-US" dirty="0" smtClean="0"/>
            </a:br>
            <a:r>
              <a:rPr lang="en-US" sz="2400" dirty="0" smtClean="0"/>
              <a:t>Statement of Purpose</a:t>
            </a:r>
            <a:endParaRPr lang="en-US" dirty="0"/>
          </a:p>
        </p:txBody>
      </p:sp>
      <p:sp>
        <p:nvSpPr>
          <p:cNvPr id="3" name="Content Placeholder 2"/>
          <p:cNvSpPr>
            <a:spLocks noGrp="1"/>
          </p:cNvSpPr>
          <p:nvPr>
            <p:ph idx="1"/>
          </p:nvPr>
        </p:nvSpPr>
        <p:spPr>
          <a:xfrm>
            <a:off x="584200" y="1672590"/>
            <a:ext cx="7937500" cy="4940300"/>
          </a:xfrm>
        </p:spPr>
        <p:txBody>
          <a:bodyPr>
            <a:normAutofit/>
          </a:bodyPr>
          <a:lstStyle/>
          <a:p>
            <a:pPr marL="0" indent="0">
              <a:buNone/>
            </a:pPr>
            <a:r>
              <a:rPr lang="en-US" dirty="0"/>
              <a:t>The central purpose of the University of Virginia is to enrich the mind by stimulating and sustaining a spirit of free inquiry directed to understanding the nature of the universe and the role of mankind in it. Activities designed to quicken, discipline, and enlarge the intellectual and creative capacities, as well as the aesthetic and ethical awareness, of the members of the University and to record, preserve, and </a:t>
            </a:r>
            <a:r>
              <a:rPr lang="en-US" b="1" dirty="0">
                <a:solidFill>
                  <a:srgbClr val="FF0000"/>
                </a:solidFill>
              </a:rPr>
              <a:t>disseminate</a:t>
            </a:r>
            <a:r>
              <a:rPr lang="en-US" b="1" dirty="0"/>
              <a:t> the results of intellectual discovery and creative endeavor </a:t>
            </a:r>
            <a:r>
              <a:rPr lang="en-US" dirty="0"/>
              <a:t>serve this purpose. In fulfilling it, the University places the highest priority on achieving eminence as a center of higher </a:t>
            </a:r>
            <a:r>
              <a:rPr lang="en-US" dirty="0" smtClean="0"/>
              <a:t>learning.</a:t>
            </a:r>
          </a:p>
          <a:p>
            <a:pPr marL="0" indent="0">
              <a:buNone/>
            </a:pPr>
            <a:r>
              <a:rPr lang="en-US" sz="1400" dirty="0" smtClean="0"/>
              <a:t>http</a:t>
            </a:r>
            <a:r>
              <a:rPr lang="en-US" sz="1400" dirty="0"/>
              <a:t>://</a:t>
            </a:r>
            <a:r>
              <a:rPr lang="en-US" sz="1400" dirty="0" err="1"/>
              <a:t>www.virginia.edu</a:t>
            </a:r>
            <a:r>
              <a:rPr lang="en-US" sz="1400" dirty="0"/>
              <a:t>/</a:t>
            </a:r>
            <a:r>
              <a:rPr lang="en-US" sz="1400" dirty="0" err="1"/>
              <a:t>statementofpurpose</a:t>
            </a:r>
            <a:r>
              <a:rPr lang="en-US" sz="1400" dirty="0"/>
              <a:t>/</a:t>
            </a:r>
            <a:r>
              <a:rPr lang="en-US" sz="1400" dirty="0" err="1"/>
              <a:t>purpose.html</a:t>
            </a:r>
            <a:endParaRPr lang="en-US" sz="1400" dirty="0"/>
          </a:p>
        </p:txBody>
      </p:sp>
      <p:pic>
        <p:nvPicPr>
          <p:cNvPr id="4" name="Picture 3" descr="Screen Shot 2015-02-02 at 3.00.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7540" y="5800090"/>
            <a:ext cx="3060700" cy="774700"/>
          </a:xfrm>
          <a:prstGeom prst="rect">
            <a:avLst/>
          </a:prstGeom>
        </p:spPr>
      </p:pic>
    </p:spTree>
    <p:extLst>
      <p:ext uri="{BB962C8B-B14F-4D97-AF65-F5344CB8AC3E}">
        <p14:creationId xmlns:p14="http://schemas.microsoft.com/office/powerpoint/2010/main" val="29421188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University of Richmond</a:t>
            </a:r>
            <a:endParaRPr lang="en-US" sz="4000" dirty="0"/>
          </a:p>
        </p:txBody>
      </p:sp>
      <p:sp>
        <p:nvSpPr>
          <p:cNvPr id="3" name="Content Placeholder 2"/>
          <p:cNvSpPr>
            <a:spLocks noGrp="1"/>
          </p:cNvSpPr>
          <p:nvPr>
            <p:ph idx="1"/>
          </p:nvPr>
        </p:nvSpPr>
        <p:spPr>
          <a:xfrm>
            <a:off x="900112" y="2133601"/>
            <a:ext cx="7345363" cy="3809999"/>
          </a:xfrm>
        </p:spPr>
        <p:txBody>
          <a:bodyPr>
            <a:normAutofit lnSpcReduction="10000"/>
          </a:bodyPr>
          <a:lstStyle/>
          <a:p>
            <a:pPr marL="0" indent="0">
              <a:buNone/>
            </a:pPr>
            <a:r>
              <a:rPr lang="en-US" dirty="0"/>
              <a:t>The mission of the University of Richmond is to sustain a </a:t>
            </a:r>
            <a:r>
              <a:rPr lang="en-US" b="1" dirty="0"/>
              <a:t>collaborative</a:t>
            </a:r>
            <a:r>
              <a:rPr lang="en-US" dirty="0"/>
              <a:t> learning and research community that supports the personal development of its members and the </a:t>
            </a:r>
            <a:r>
              <a:rPr lang="en-US" b="1" dirty="0"/>
              <a:t>creation of new knowledge</a:t>
            </a:r>
            <a:r>
              <a:rPr lang="en-US" dirty="0"/>
              <a:t>. A Richmond education prepares students to live lives of purpose, thoughtful inquiry, and responsible leadership in a global and pluralistic society.</a:t>
            </a:r>
          </a:p>
          <a:p>
            <a:pPr marL="0" indent="0">
              <a:buNone/>
            </a:pPr>
            <a:endParaRPr lang="en-US" sz="1400" dirty="0" smtClean="0"/>
          </a:p>
          <a:p>
            <a:pPr marL="0" indent="0">
              <a:buNone/>
            </a:pPr>
            <a:endParaRPr lang="en-US" sz="1400" dirty="0" smtClean="0"/>
          </a:p>
          <a:p>
            <a:pPr marL="0" indent="0">
              <a:buNone/>
            </a:pPr>
            <a:r>
              <a:rPr lang="en-US" sz="1400" dirty="0" smtClean="0"/>
              <a:t>http</a:t>
            </a:r>
            <a:r>
              <a:rPr lang="en-US" sz="1400" dirty="0"/>
              <a:t>://</a:t>
            </a:r>
            <a:r>
              <a:rPr lang="en-US" sz="1400" dirty="0" err="1"/>
              <a:t>president.richmond.edu</a:t>
            </a:r>
            <a:r>
              <a:rPr lang="en-US" sz="1400" dirty="0"/>
              <a:t>/university/</a:t>
            </a:r>
          </a:p>
        </p:txBody>
      </p:sp>
      <p:pic>
        <p:nvPicPr>
          <p:cNvPr id="5" name="Picture 4" descr="Screen Shot 2015-02-04 at 4.05.1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727" y="5842000"/>
            <a:ext cx="4200072" cy="635000"/>
          </a:xfrm>
          <a:prstGeom prst="rect">
            <a:avLst/>
          </a:prstGeom>
        </p:spPr>
      </p:pic>
    </p:spTree>
    <p:extLst>
      <p:ext uri="{BB962C8B-B14F-4D97-AF65-F5344CB8AC3E}">
        <p14:creationId xmlns:p14="http://schemas.microsoft.com/office/powerpoint/2010/main" val="38168437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44158"/>
            <a:ext cx="8242299" cy="1339850"/>
          </a:xfrm>
        </p:spPr>
        <p:txBody>
          <a:bodyPr>
            <a:normAutofit/>
          </a:bodyPr>
          <a:lstStyle/>
          <a:p>
            <a:r>
              <a:rPr lang="en-US" sz="4000" dirty="0" smtClean="0"/>
              <a:t>UR Intellectual Property Policy</a:t>
            </a:r>
            <a:br>
              <a:rPr lang="en-US" sz="4000" dirty="0" smtClean="0"/>
            </a:br>
            <a:r>
              <a:rPr lang="en-US" sz="1600" dirty="0">
                <a:hlinkClick r:id="rId3"/>
              </a:rPr>
              <a:t>http://grants.richmond.edu/policies/intellectual-</a:t>
            </a:r>
            <a:r>
              <a:rPr lang="en-US" sz="1600" dirty="0" smtClean="0">
                <a:hlinkClick r:id="rId3"/>
              </a:rPr>
              <a:t>property.html</a:t>
            </a:r>
            <a:endParaRPr lang="en-US" sz="1600" dirty="0"/>
          </a:p>
        </p:txBody>
      </p:sp>
      <p:sp>
        <p:nvSpPr>
          <p:cNvPr id="3" name="Content Placeholder 2"/>
          <p:cNvSpPr>
            <a:spLocks noGrp="1"/>
          </p:cNvSpPr>
          <p:nvPr>
            <p:ph idx="1"/>
          </p:nvPr>
        </p:nvSpPr>
        <p:spPr>
          <a:xfrm>
            <a:off x="457200" y="1600200"/>
            <a:ext cx="8229600" cy="4803786"/>
          </a:xfrm>
        </p:spPr>
        <p:txBody>
          <a:bodyPr>
            <a:normAutofit/>
          </a:bodyPr>
          <a:lstStyle/>
          <a:p>
            <a:r>
              <a:rPr lang="en-US" dirty="0" smtClean="0"/>
              <a:t>Copyright: Chapter 2, II. B. </a:t>
            </a:r>
          </a:p>
          <a:p>
            <a:pPr lvl="1"/>
            <a:r>
              <a:rPr lang="en-US" dirty="0" smtClean="0"/>
              <a:t>UR “…recognizes the longstanding </a:t>
            </a:r>
            <a:r>
              <a:rPr lang="en-US" b="1" dirty="0" smtClean="0"/>
              <a:t>academic tradition of allowing faculty members the right to own their copyrightable works</a:t>
            </a:r>
            <a:r>
              <a:rPr lang="en-US" dirty="0" smtClean="0"/>
              <a:t>.”</a:t>
            </a:r>
          </a:p>
          <a:p>
            <a:pPr lvl="1"/>
            <a:r>
              <a:rPr lang="en-US" dirty="0" smtClean="0"/>
              <a:t>“…faculty </a:t>
            </a:r>
            <a:r>
              <a:rPr lang="en-US" dirty="0"/>
              <a:t>shall be deemed to </a:t>
            </a:r>
            <a:r>
              <a:rPr lang="en-US" b="1" dirty="0"/>
              <a:t>automatically grant to the University a non-exclusive, royalty-free </a:t>
            </a:r>
            <a:r>
              <a:rPr lang="en-US" b="1" dirty="0">
                <a:solidFill>
                  <a:srgbClr val="FF0000"/>
                </a:solidFill>
              </a:rPr>
              <a:t>perpetual license</a:t>
            </a:r>
            <a:r>
              <a:rPr lang="en-US" dirty="0">
                <a:solidFill>
                  <a:srgbClr val="FF0000"/>
                </a:solidFill>
              </a:rPr>
              <a:t> </a:t>
            </a:r>
            <a:r>
              <a:rPr lang="en-US" dirty="0"/>
              <a:t>to materials that are developed for University courses or curriculum for all traditional, customary or reasonable academic uses of the </a:t>
            </a:r>
            <a:r>
              <a:rPr lang="en-US" dirty="0" smtClean="0"/>
              <a:t>material…” </a:t>
            </a:r>
          </a:p>
          <a:p>
            <a:pPr lvl="1"/>
            <a:endParaRPr lang="en-US" dirty="0"/>
          </a:p>
          <a:p>
            <a:pPr marL="0" indent="0">
              <a:buNone/>
            </a:pPr>
            <a:endParaRPr lang="en-US" sz="1400" dirty="0"/>
          </a:p>
        </p:txBody>
      </p:sp>
      <p:pic>
        <p:nvPicPr>
          <p:cNvPr id="4" name="Picture 3" descr="Screen Shot 2015-02-04 at 4.05.1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5893294"/>
            <a:ext cx="3860799" cy="583706"/>
          </a:xfrm>
          <a:prstGeom prst="rect">
            <a:avLst/>
          </a:prstGeom>
        </p:spPr>
      </p:pic>
    </p:spTree>
    <p:extLst>
      <p:ext uri="{BB962C8B-B14F-4D97-AF65-F5344CB8AC3E}">
        <p14:creationId xmlns:p14="http://schemas.microsoft.com/office/powerpoint/2010/main" val="121027887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409662" y="457200"/>
            <a:ext cx="8535901" cy="762000"/>
          </a:xfrm>
        </p:spPr>
        <p:txBody>
          <a:bodyPr>
            <a:normAutofit fontScale="90000"/>
          </a:bodyPr>
          <a:lstStyle/>
          <a:p>
            <a:r>
              <a:rPr lang="en-US" sz="4400" dirty="0">
                <a:latin typeface="Times New Roman" charset="0"/>
                <a:ea typeface="ＭＳ Ｐゴシック" charset="0"/>
                <a:cs typeface="ＭＳ Ｐゴシック" charset="0"/>
              </a:rPr>
              <a:t>VT </a:t>
            </a:r>
            <a:r>
              <a:rPr lang="en-US" sz="4400" dirty="0" smtClean="0">
                <a:latin typeface="Times New Roman" charset="0"/>
                <a:ea typeface="ＭＳ Ｐゴシック" charset="0"/>
                <a:cs typeface="ＭＳ Ｐゴシック" charset="0"/>
              </a:rPr>
              <a:t>Intellectual Property Policy </a:t>
            </a:r>
            <a:r>
              <a:rPr lang="en-US" dirty="0">
                <a:latin typeface="Times New Roman" charset="0"/>
                <a:ea typeface="ＭＳ Ｐゴシック" charset="0"/>
                <a:cs typeface="ＭＳ Ｐゴシック" charset="0"/>
              </a:rPr>
              <a:t/>
            </a:r>
            <a:br>
              <a:rPr lang="en-US" dirty="0">
                <a:latin typeface="Times New Roman" charset="0"/>
                <a:ea typeface="ＭＳ Ｐゴシック" charset="0"/>
                <a:cs typeface="ＭＳ Ｐゴシック" charset="0"/>
              </a:rPr>
            </a:br>
            <a:r>
              <a:rPr lang="en-US" sz="2000" dirty="0">
                <a:latin typeface="Times"/>
                <a:ea typeface="ＭＳ Ｐゴシック" charset="0"/>
                <a:cs typeface="ＭＳ Ｐゴシック" charset="0"/>
                <a:hlinkClick r:id="rId3"/>
              </a:rPr>
              <a:t>http://</a:t>
            </a:r>
            <a:r>
              <a:rPr lang="en-US" sz="2000" dirty="0" err="1">
                <a:latin typeface="Times"/>
                <a:ea typeface="ＭＳ Ｐゴシック" charset="0"/>
                <a:cs typeface="ＭＳ Ｐゴシック" charset="0"/>
                <a:hlinkClick r:id="rId3"/>
              </a:rPr>
              <a:t>www.policies.vt.edu</a:t>
            </a:r>
            <a:r>
              <a:rPr lang="en-US" sz="2000" dirty="0">
                <a:latin typeface="Times"/>
                <a:ea typeface="ＭＳ Ｐゴシック" charset="0"/>
                <a:cs typeface="ＭＳ Ｐゴシック" charset="0"/>
                <a:hlinkClick r:id="rId3"/>
              </a:rPr>
              <a:t>/13000.pdf</a:t>
            </a:r>
            <a:endParaRPr lang="en-US" sz="2000" dirty="0">
              <a:latin typeface="Times New Roman" charset="0"/>
              <a:ea typeface="ＭＳ Ｐゴシック" charset="0"/>
              <a:cs typeface="ＭＳ Ｐゴシック" charset="0"/>
            </a:endParaRPr>
          </a:p>
        </p:txBody>
      </p:sp>
      <p:sp>
        <p:nvSpPr>
          <p:cNvPr id="59394" name="Content Placeholder 2"/>
          <p:cNvSpPr>
            <a:spLocks noGrp="1"/>
          </p:cNvSpPr>
          <p:nvPr>
            <p:ph idx="1"/>
          </p:nvPr>
        </p:nvSpPr>
        <p:spPr>
          <a:xfrm>
            <a:off x="409662" y="1600200"/>
            <a:ext cx="8384419" cy="5029200"/>
          </a:xfrm>
        </p:spPr>
        <p:txBody>
          <a:bodyPr/>
          <a:lstStyle/>
          <a:p>
            <a:r>
              <a:rPr lang="en-US" sz="2400" dirty="0">
                <a:latin typeface="Times"/>
                <a:ea typeface="ＭＳ Ｐゴシック" charset="0"/>
                <a:cs typeface="ＭＳ Ｐゴシック" charset="0"/>
              </a:rPr>
              <a:t>Traditional results of academic scholarship</a:t>
            </a:r>
          </a:p>
          <a:p>
            <a:r>
              <a:rPr lang="en-US" sz="2400" dirty="0">
                <a:latin typeface="Times"/>
                <a:ea typeface="ＭＳ Ｐゴシック" charset="0"/>
                <a:cs typeface="ＭＳ Ｐゴシック" charset="0"/>
              </a:rPr>
              <a:t>Contributes to the </a:t>
            </a:r>
            <a:r>
              <a:rPr lang="ja-JP" altLang="en-US" sz="2400" dirty="0">
                <a:latin typeface="Times"/>
                <a:ea typeface="ＭＳ Ｐゴシック" charset="0"/>
                <a:cs typeface="ＭＳ Ｐゴシック" charset="0"/>
              </a:rPr>
              <a:t>“</a:t>
            </a:r>
            <a:r>
              <a:rPr lang="en-US" altLang="ja-JP" sz="2400" dirty="0">
                <a:latin typeface="Times"/>
                <a:ea typeface="ＭＳ Ｐゴシック" charset="0"/>
                <a:cs typeface="ＭＳ Ｐゴシック" charset="0"/>
              </a:rPr>
              <a:t>university's benefit by its creation and </a:t>
            </a:r>
            <a:r>
              <a:rPr lang="en-US" altLang="ja-JP" sz="2400" i="1" dirty="0">
                <a:latin typeface="Times"/>
                <a:ea typeface="ＭＳ Ｐゴシック" charset="0"/>
                <a:cs typeface="ＭＳ Ｐゴシック" charset="0"/>
              </a:rPr>
              <a:t>by continued use by the university </a:t>
            </a:r>
            <a:r>
              <a:rPr lang="en-US" altLang="ja-JP" sz="2400" dirty="0">
                <a:latin typeface="Times"/>
                <a:ea typeface="ＭＳ Ｐゴシック" charset="0"/>
                <a:cs typeface="ＭＳ Ｐゴシック" charset="0"/>
              </a:rPr>
              <a:t>in teaching, further development, and enhancement of the university's academic stature</a:t>
            </a:r>
            <a:r>
              <a:rPr lang="ja-JP" altLang="en-US" sz="2400" dirty="0">
                <a:latin typeface="Times"/>
                <a:ea typeface="ＭＳ Ｐゴシック" charset="0"/>
                <a:cs typeface="ＭＳ Ｐゴシック" charset="0"/>
              </a:rPr>
              <a:t>”</a:t>
            </a:r>
            <a:endParaRPr lang="en-US" altLang="ja-JP" sz="2400" dirty="0">
              <a:latin typeface="Times"/>
              <a:ea typeface="ＭＳ Ｐゴシック" charset="0"/>
              <a:cs typeface="ＭＳ Ｐゴシック" charset="0"/>
            </a:endParaRPr>
          </a:p>
          <a:p>
            <a:pPr lvl="1"/>
            <a:r>
              <a:rPr lang="en-US" sz="2400" b="1" dirty="0">
                <a:latin typeface="Times"/>
                <a:ea typeface="ＭＳ Ｐゴシック" charset="0"/>
              </a:rPr>
              <a:t>Presumption of ownership is to the author</a:t>
            </a:r>
          </a:p>
          <a:p>
            <a:pPr lvl="2"/>
            <a:r>
              <a:rPr lang="en-US" sz="1800" dirty="0">
                <a:latin typeface="Times"/>
                <a:ea typeface="ＭＳ Ｐゴシック" charset="0"/>
              </a:rPr>
              <a:t>unless there is explicit evidence that the work was specifically commissioned by the university</a:t>
            </a:r>
          </a:p>
          <a:p>
            <a:pPr lvl="1"/>
            <a:r>
              <a:rPr lang="en-US" sz="2400" b="1" dirty="0">
                <a:latin typeface="Times"/>
                <a:ea typeface="ＭＳ Ｐゴシック" charset="0"/>
              </a:rPr>
              <a:t>University</a:t>
            </a:r>
            <a:r>
              <a:rPr lang="ja-JP" altLang="en-US" sz="2400" b="1" dirty="0">
                <a:latin typeface="Times"/>
                <a:ea typeface="ＭＳ Ｐゴシック" charset="0"/>
              </a:rPr>
              <a:t>’</a:t>
            </a:r>
            <a:r>
              <a:rPr lang="en-US" altLang="ja-JP" sz="2400" b="1" dirty="0">
                <a:latin typeface="Times"/>
                <a:ea typeface="ＭＳ Ｐゴシック" charset="0"/>
              </a:rPr>
              <a:t>s rights are limited to free (no cost) use in teaching, research, extension, </a:t>
            </a:r>
            <a:r>
              <a:rPr lang="en-US" altLang="ja-JP" sz="2400" b="1" dirty="0">
                <a:solidFill>
                  <a:srgbClr val="FF0000"/>
                </a:solidFill>
                <a:latin typeface="Times"/>
                <a:ea typeface="ＭＳ Ｐゴシック" charset="0"/>
              </a:rPr>
              <a:t>etc.</a:t>
            </a:r>
            <a:r>
              <a:rPr lang="en-US" altLang="ja-JP" sz="2400" b="1" dirty="0">
                <a:latin typeface="Times"/>
                <a:ea typeface="ＭＳ Ｐゴシック" charset="0"/>
              </a:rPr>
              <a:t> </a:t>
            </a:r>
            <a:r>
              <a:rPr lang="en-US" altLang="ja-JP" sz="2400" b="1" dirty="0">
                <a:solidFill>
                  <a:srgbClr val="FF0000"/>
                </a:solidFill>
                <a:latin typeface="Times"/>
                <a:ea typeface="ＭＳ Ｐゴシック" charset="0"/>
              </a:rPr>
              <a:t>in perpetuity</a:t>
            </a:r>
            <a:r>
              <a:rPr lang="en-US" altLang="ja-JP" sz="2400" b="1" dirty="0">
                <a:latin typeface="Times"/>
                <a:ea typeface="ＭＳ Ｐゴシック" charset="0"/>
              </a:rPr>
              <a:t>. </a:t>
            </a:r>
            <a:endParaRPr lang="en-US" sz="2400" b="1" dirty="0">
              <a:latin typeface="Times"/>
              <a:ea typeface="ＭＳ Ｐゴシック" charset="0"/>
            </a:endParaRPr>
          </a:p>
        </p:txBody>
      </p:sp>
      <p:pic>
        <p:nvPicPr>
          <p:cNvPr id="4" name="Picture 3" descr="Screen Shot 2015-02-02 at 3.01.1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0400" y="5775081"/>
            <a:ext cx="3085359" cy="839078"/>
          </a:xfrm>
          <a:prstGeom prst="rect">
            <a:avLst/>
          </a:prstGeom>
        </p:spPr>
      </p:pic>
    </p:spTree>
    <p:extLst>
      <p:ext uri="{BB962C8B-B14F-4D97-AF65-F5344CB8AC3E}">
        <p14:creationId xmlns:p14="http://schemas.microsoft.com/office/powerpoint/2010/main" val="24065184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Current Publishing Cycle</a:t>
            </a:r>
            <a:endParaRPr lang="en-US" sz="4000" dirty="0"/>
          </a:p>
        </p:txBody>
      </p:sp>
      <p:sp>
        <p:nvSpPr>
          <p:cNvPr id="3" name="Content Placeholder 2"/>
          <p:cNvSpPr>
            <a:spLocks noGrp="1"/>
          </p:cNvSpPr>
          <p:nvPr>
            <p:ph idx="1"/>
          </p:nvPr>
        </p:nvSpPr>
        <p:spPr>
          <a:xfrm>
            <a:off x="317500" y="1714500"/>
            <a:ext cx="8432800" cy="4838700"/>
          </a:xfrm>
        </p:spPr>
        <p:txBody>
          <a:bodyPr>
            <a:normAutofit/>
          </a:bodyPr>
          <a:lstStyle/>
          <a:p>
            <a:r>
              <a:rPr lang="en-US" dirty="0" smtClean="0"/>
              <a:t>Academic faculty research, write, review, edit; give it all away</a:t>
            </a:r>
          </a:p>
          <a:p>
            <a:r>
              <a:rPr lang="en-US" dirty="0" smtClean="0"/>
              <a:t>Commercial publishers charge readers for</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content; authors relinquished copyright</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peer review</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editorial services</a:t>
            </a:r>
          </a:p>
          <a:p>
            <a:r>
              <a:rPr lang="en-US" dirty="0" smtClean="0">
                <a:latin typeface="Times"/>
                <a:ea typeface="ＭＳ Ｐゴシック" charset="0"/>
                <a:cs typeface="ＭＳ Ｐゴシック" charset="0"/>
              </a:rPr>
              <a:t>Libraries/readers buy back content</a:t>
            </a:r>
          </a:p>
          <a:p>
            <a:pPr marL="914400" lvl="1" indent="-514350"/>
            <a:r>
              <a:rPr lang="en-US" dirty="0" smtClean="0">
                <a:latin typeface="Times"/>
                <a:ea typeface="ＭＳ Ｐゴシック" charset="0"/>
              </a:rPr>
              <a:t>Many potential readers excluded</a:t>
            </a:r>
          </a:p>
          <a:p>
            <a:pPr marL="914400" lvl="1" indent="-514350"/>
            <a:r>
              <a:rPr lang="en-US" dirty="0">
                <a:latin typeface="Times"/>
                <a:ea typeface="ＭＳ Ｐゴシック" charset="0"/>
              </a:rPr>
              <a:t>L</a:t>
            </a:r>
            <a:r>
              <a:rPr lang="en-US" dirty="0" smtClean="0">
                <a:latin typeface="Times"/>
                <a:ea typeface="ＭＳ Ｐゴシック" charset="0"/>
              </a:rPr>
              <a:t>ost control over our own work</a:t>
            </a:r>
          </a:p>
          <a:p>
            <a:pPr marL="914400" lvl="1" indent="-514350"/>
            <a:r>
              <a:rPr lang="en-US" dirty="0" smtClean="0"/>
              <a:t>Subscriptions far outpace inflation</a:t>
            </a:r>
          </a:p>
          <a:p>
            <a:r>
              <a:rPr lang="en-US" dirty="0" smtClean="0">
                <a:latin typeface="Times"/>
                <a:ea typeface="ＭＳ Ｐゴシック" charset="0"/>
              </a:rPr>
              <a:t>New models: Open Access</a:t>
            </a:r>
          </a:p>
        </p:txBody>
      </p:sp>
    </p:spTree>
    <p:extLst>
      <p:ext uri="{BB962C8B-B14F-4D97-AF65-F5344CB8AC3E}">
        <p14:creationId xmlns:p14="http://schemas.microsoft.com/office/powerpoint/2010/main" val="380843675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Creative Commons </a:t>
            </a:r>
            <a:endParaRPr lang="en-US" sz="4000" dirty="0"/>
          </a:p>
        </p:txBody>
      </p:sp>
      <p:sp>
        <p:nvSpPr>
          <p:cNvPr id="3" name="Content Placeholder 2"/>
          <p:cNvSpPr>
            <a:spLocks noGrp="1"/>
          </p:cNvSpPr>
          <p:nvPr>
            <p:ph idx="1"/>
          </p:nvPr>
        </p:nvSpPr>
        <p:spPr/>
        <p:txBody>
          <a:bodyPr>
            <a:normAutofit/>
          </a:bodyPr>
          <a:lstStyle/>
          <a:p>
            <a:r>
              <a:rPr lang="en-US" dirty="0" smtClean="0"/>
              <a:t>International </a:t>
            </a:r>
            <a:r>
              <a:rPr lang="en-US" dirty="0"/>
              <a:t>not-for-profit </a:t>
            </a:r>
            <a:r>
              <a:rPr lang="en-US" dirty="0" smtClean="0"/>
              <a:t>organization </a:t>
            </a:r>
          </a:p>
          <a:p>
            <a:pPr lvl="1"/>
            <a:r>
              <a:rPr lang="en-US" dirty="0"/>
              <a:t>I</a:t>
            </a:r>
            <a:r>
              <a:rPr lang="en-US" dirty="0" smtClean="0"/>
              <a:t>mprove </a:t>
            </a:r>
            <a:r>
              <a:rPr lang="en-US" dirty="0"/>
              <a:t>clarity about what people </a:t>
            </a:r>
            <a:r>
              <a:rPr lang="en-US" b="1" dirty="0" smtClean="0"/>
              <a:t>can</a:t>
            </a:r>
            <a:r>
              <a:rPr lang="en-US" dirty="0" smtClean="0"/>
              <a:t> do </a:t>
            </a:r>
            <a:r>
              <a:rPr lang="en-US" dirty="0"/>
              <a:t>with </a:t>
            </a:r>
            <a:r>
              <a:rPr lang="en-US" dirty="0" smtClean="0"/>
              <a:t>copyrighted content</a:t>
            </a:r>
          </a:p>
          <a:p>
            <a:r>
              <a:rPr lang="en-US" dirty="0" smtClean="0"/>
              <a:t>Legal/social </a:t>
            </a:r>
            <a:r>
              <a:rPr lang="en-US" dirty="0"/>
              <a:t>framework in the form of </a:t>
            </a:r>
            <a:r>
              <a:rPr lang="en-US" dirty="0" smtClean="0"/>
              <a:t>licenses</a:t>
            </a:r>
          </a:p>
          <a:p>
            <a:r>
              <a:rPr lang="en-US" dirty="0" smtClean="0">
                <a:hlinkClick r:id="rId3"/>
              </a:rPr>
              <a:t>https</a:t>
            </a:r>
            <a:r>
              <a:rPr lang="en-US" dirty="0">
                <a:hlinkClick r:id="rId3"/>
              </a:rPr>
              <a:t>://www.youtube.com/watch?v=</a:t>
            </a:r>
            <a:r>
              <a:rPr lang="en-US" dirty="0" smtClean="0">
                <a:hlinkClick r:id="rId3"/>
              </a:rPr>
              <a:t>io3BrAQl3so</a:t>
            </a:r>
            <a:r>
              <a:rPr lang="en-US" dirty="0" smtClean="0"/>
              <a:t>     6 </a:t>
            </a:r>
            <a:r>
              <a:rPr lang="en-US" dirty="0"/>
              <a:t>minute </a:t>
            </a:r>
            <a:r>
              <a:rPr lang="en-US" dirty="0" smtClean="0"/>
              <a:t>video</a:t>
            </a:r>
          </a:p>
        </p:txBody>
      </p:sp>
      <p:pic>
        <p:nvPicPr>
          <p:cNvPr id="4" name="Picture 3"/>
          <p:cNvPicPr>
            <a:picLocks noChangeAspect="1"/>
          </p:cNvPicPr>
          <p:nvPr/>
        </p:nvPicPr>
        <p:blipFill>
          <a:blip r:embed="rId4"/>
          <a:stretch>
            <a:fillRect/>
          </a:stretch>
        </p:blipFill>
        <p:spPr>
          <a:xfrm>
            <a:off x="7353300" y="5100638"/>
            <a:ext cx="1270000" cy="1270000"/>
          </a:xfrm>
          <a:prstGeom prst="rect">
            <a:avLst/>
          </a:prstGeom>
        </p:spPr>
      </p:pic>
    </p:spTree>
    <p:extLst>
      <p:ext uri="{BB962C8B-B14F-4D97-AF65-F5344CB8AC3E}">
        <p14:creationId xmlns:p14="http://schemas.microsoft.com/office/powerpoint/2010/main" val="357602881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5245</TotalTime>
  <Words>5001</Words>
  <Application>Microsoft Macintosh PowerPoint</Application>
  <PresentationFormat>On-screen Show (4:3)</PresentationFormat>
  <Paragraphs>558</Paragraphs>
  <Slides>38</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Capital</vt:lpstr>
      <vt:lpstr>Worksheet</vt:lpstr>
      <vt:lpstr>101 Innovations in Scholarly Communication </vt:lpstr>
      <vt:lpstr>The State of Scholarly Publishing</vt:lpstr>
      <vt:lpstr>Virginia Tech’s Mission Statement</vt:lpstr>
      <vt:lpstr>University of Virginia Statement of Purpose</vt:lpstr>
      <vt:lpstr>University of Richmond</vt:lpstr>
      <vt:lpstr>UR Intellectual Property Policy http://grants.richmond.edu/policies/intellectual-property.html</vt:lpstr>
      <vt:lpstr>VT Intellectual Property Policy  http://www.policies.vt.edu/13000.pdf</vt:lpstr>
      <vt:lpstr>Current Publishing Cycle</vt:lpstr>
      <vt:lpstr>Creative Commons </vt:lpstr>
      <vt:lpstr>PowerPoint Presentation</vt:lpstr>
      <vt:lpstr>Balanced Approach to Copyright</vt:lpstr>
      <vt:lpstr>Open Access Scholarly Communication</vt:lpstr>
      <vt:lpstr>Two Roads to Open Access</vt:lpstr>
      <vt:lpstr>PowerPoint Presentation</vt:lpstr>
      <vt:lpstr>PowerPoint Presentation</vt:lpstr>
      <vt:lpstr>Finding OA Journal Publishers</vt:lpstr>
      <vt:lpstr>Where not to publish</vt:lpstr>
      <vt:lpstr>ETDs and Future Scholars 2011-2012 Publishers’ Surveys</vt:lpstr>
      <vt:lpstr>Hum/SoSci publishers’ responses: Manuscripts that are revisions derived from openly accessible ETDs are</vt:lpstr>
      <vt:lpstr>sible ETDs are… </vt:lpstr>
      <vt:lpstr>Comments: Humanities/Social Sciences Survey</vt:lpstr>
      <vt:lpstr>Science journal editors’ responses: Manuscripts that are revisions derived from openly accessible ETDs are</vt:lpstr>
      <vt:lpstr>Comments: Science Editors’ Surveys</vt:lpstr>
      <vt:lpstr>Publishers’ ETD Policies 2011/2012</vt:lpstr>
      <vt:lpstr>Based on the data  from 2011-2012 editors’/publishers’ surveys</vt:lpstr>
      <vt:lpstr>Changing Business Models APCs: Article Processing Charges </vt:lpstr>
      <vt:lpstr>Virginia Tech Open Access Subvention Fund </vt:lpstr>
      <vt:lpstr>VT OASF Community Supported FY15 as of 1/27/15</vt:lpstr>
      <vt:lpstr>VT OASF Community Supported FY15 as of 1/27/15</vt:lpstr>
      <vt:lpstr>PowerPoint Presentation</vt:lpstr>
      <vt:lpstr>OER: Open Educational Resources</vt:lpstr>
      <vt:lpstr>OER Advantages</vt:lpstr>
      <vt:lpstr>Measuring Scholarship</vt:lpstr>
      <vt:lpstr>Altmetrics</vt:lpstr>
      <vt:lpstr>Some Sources of Altmetrics</vt:lpstr>
      <vt:lpstr>Altmetrics can look like this</vt:lpstr>
      <vt:lpstr>What You Can Do Now</vt:lpstr>
      <vt:lpstr>The State of Scholarly Publishing</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State of Scholarly Publishing</dc:title>
  <dc:creator>Gail McMillan</dc:creator>
  <cp:lastModifiedBy>Gail McMillan</cp:lastModifiedBy>
  <cp:revision>154</cp:revision>
  <cp:lastPrinted>2015-02-04T22:27:32Z</cp:lastPrinted>
  <dcterms:created xsi:type="dcterms:W3CDTF">2015-01-24T22:11:35Z</dcterms:created>
  <dcterms:modified xsi:type="dcterms:W3CDTF">2015-02-09T14:28:53Z</dcterms:modified>
</cp:coreProperties>
</file>