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66" r:id="rId3"/>
    <p:sldId id="280" r:id="rId4"/>
    <p:sldId id="267" r:id="rId5"/>
    <p:sldId id="271" r:id="rId6"/>
    <p:sldId id="276" r:id="rId7"/>
    <p:sldId id="272" r:id="rId8"/>
    <p:sldId id="277" r:id="rId9"/>
    <p:sldId id="278" r:id="rId10"/>
    <p:sldId id="268" r:id="rId11"/>
    <p:sldId id="287" r:id="rId12"/>
    <p:sldId id="273" r:id="rId13"/>
    <p:sldId id="274" r:id="rId14"/>
    <p:sldId id="258" r:id="rId15"/>
    <p:sldId id="275" r:id="rId16"/>
    <p:sldId id="281" r:id="rId17"/>
    <p:sldId id="282" r:id="rId18"/>
    <p:sldId id="283" r:id="rId19"/>
    <p:sldId id="284" r:id="rId20"/>
    <p:sldId id="285" r:id="rId21"/>
    <p:sldId id="286" r:id="rId22"/>
    <p:sldId id="259" r:id="rId23"/>
    <p:sldId id="260" r:id="rId24"/>
    <p:sldId id="262" r:id="rId25"/>
    <p:sldId id="264" r:id="rId26"/>
    <p:sldId id="265" r:id="rId27"/>
    <p:sldId id="288" r:id="rId28"/>
    <p:sldId id="257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1" autoAdjust="0"/>
    <p:restoredTop sz="73154" autoAdjust="0"/>
  </p:normalViewPr>
  <p:slideViewPr>
    <p:cSldViewPr>
      <p:cViewPr varScale="1">
        <p:scale>
          <a:sx n="66" d="100"/>
          <a:sy n="66" d="100"/>
        </p:scale>
        <p:origin x="-169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71C0AC-0D36-439F-9EE9-A320F08DD586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FF47B-0150-4EA4-B726-7E4FC5F390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655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5FF47B-0150-4EA4-B726-7E4FC5F390D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908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D5AAE-D379-443F-9C69-4C091AFC11A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5FF47B-0150-4EA4-B726-7E4FC5F390D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2289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5FF47B-0150-4EA4-B726-7E4FC5F390D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4551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5FF47B-0150-4EA4-B726-7E4FC5F390DA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8373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5FF47B-0150-4EA4-B726-7E4FC5F390DA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831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C10B7-4378-4068-B421-7C7FD566F1CB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763B-CEB5-4695-91F1-778FAD573F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768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C10B7-4378-4068-B421-7C7FD566F1CB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763B-CEB5-4695-91F1-778FAD573F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0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C10B7-4378-4068-B421-7C7FD566F1CB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763B-CEB5-4695-91F1-778FAD573F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597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C10B7-4378-4068-B421-7C7FD566F1CB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763B-CEB5-4695-91F1-778FAD573F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150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C10B7-4378-4068-B421-7C7FD566F1CB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763B-CEB5-4695-91F1-778FAD573F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789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C10B7-4378-4068-B421-7C7FD566F1CB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763B-CEB5-4695-91F1-778FAD573F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883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C10B7-4378-4068-B421-7C7FD566F1CB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763B-CEB5-4695-91F1-778FAD573F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616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C10B7-4378-4068-B421-7C7FD566F1CB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763B-CEB5-4695-91F1-778FAD573F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877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C10B7-4378-4068-B421-7C7FD566F1CB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763B-CEB5-4695-91F1-778FAD573F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430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C10B7-4378-4068-B421-7C7FD566F1CB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763B-CEB5-4695-91F1-778FAD573F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024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C10B7-4378-4068-B421-7C7FD566F1CB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763B-CEB5-4695-91F1-778FAD573F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785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5000"/>
            <a:lum/>
          </a:blip>
          <a:srcRect/>
          <a:stretch>
            <a:fillRect t="-48000" b="-4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C10B7-4378-4068-B421-7C7FD566F1CB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7763B-CEB5-4695-91F1-778FAD573F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0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about.me/kiradietz" TargetMode="External"/><Relationship Id="rId2" Type="http://schemas.openxmlformats.org/officeDocument/2006/relationships/hyperlink" Target="mailto:kadietz@vt.edu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2076451"/>
          </a:xfrm>
        </p:spPr>
        <p:txBody>
          <a:bodyPr>
            <a:normAutofit/>
          </a:bodyPr>
          <a:lstStyle/>
          <a:p>
            <a:r>
              <a:rPr lang="en-US" dirty="0"/>
              <a:t>Planting a Melodious Vegetable </a:t>
            </a:r>
            <a:r>
              <a:rPr lang="en-US" dirty="0" smtClean="0"/>
              <a:t>Garden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14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Where the History of Food &amp; Drink Meets a Musical Composition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4800600"/>
            <a:ext cx="3886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Kira A. Dietz</a:t>
            </a:r>
          </a:p>
          <a:p>
            <a:r>
              <a:rPr lang="en-US" dirty="0" smtClean="0"/>
              <a:t>Acquisitions and Processing Archivist</a:t>
            </a:r>
          </a:p>
          <a:p>
            <a:r>
              <a:rPr lang="en-US" sz="1200" dirty="0" smtClean="0"/>
              <a:t>(&amp; Unofficial History of Food &amp; Drink Archivist!)</a:t>
            </a:r>
          </a:p>
          <a:p>
            <a:r>
              <a:rPr lang="en-US" dirty="0" smtClean="0"/>
              <a:t>Special Collections, Virginia Tech</a:t>
            </a:r>
          </a:p>
          <a:p>
            <a:endParaRPr lang="en-US" dirty="0"/>
          </a:p>
          <a:p>
            <a:r>
              <a:rPr lang="en-US" dirty="0" smtClean="0"/>
              <a:t>MARAC Fall 2013</a:t>
            </a:r>
          </a:p>
          <a:p>
            <a:r>
              <a:rPr lang="en-US" dirty="0" smtClean="0"/>
              <a:t>November 8,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895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 Song Cycle is Born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90678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Serendipity</a:t>
            </a:r>
          </a:p>
          <a:p>
            <a:pPr marL="0" indent="0">
              <a:buNone/>
            </a:pPr>
            <a:r>
              <a:rPr lang="en-US" sz="4400" dirty="0" smtClean="0"/>
              <a:t>+</a:t>
            </a:r>
            <a:r>
              <a:rPr lang="en-US" dirty="0" smtClean="0"/>
              <a:t>   An archivist and a pianist</a:t>
            </a:r>
          </a:p>
          <a:p>
            <a:pPr marL="0" indent="0">
              <a:buNone/>
            </a:pPr>
            <a:r>
              <a:rPr lang="en-US" sz="4400" dirty="0" smtClean="0"/>
              <a:t>+</a:t>
            </a:r>
            <a:r>
              <a:rPr lang="en-US" sz="4400" dirty="0"/>
              <a:t> </a:t>
            </a:r>
            <a:r>
              <a:rPr lang="en-US" sz="4400" dirty="0" smtClean="0"/>
              <a:t> </a:t>
            </a:r>
            <a:r>
              <a:rPr lang="en-US" dirty="0" smtClean="0"/>
              <a:t>A composer and a soprano</a:t>
            </a:r>
          </a:p>
          <a:p>
            <a:pPr marL="0" indent="0">
              <a:buNone/>
            </a:pPr>
            <a:r>
              <a:rPr lang="en-US" sz="4400" dirty="0" smtClean="0"/>
              <a:t>+</a:t>
            </a:r>
            <a:r>
              <a:rPr lang="en-US" dirty="0"/>
              <a:t> </a:t>
            </a:r>
            <a:r>
              <a:rPr lang="en-US" dirty="0" smtClean="0"/>
              <a:t>  A bunch of people with a great sense of humor</a:t>
            </a:r>
          </a:p>
          <a:p>
            <a:pPr marL="0" indent="0">
              <a:buNone/>
            </a:pPr>
            <a:r>
              <a:rPr lang="en-US" sz="4400" dirty="0" smtClean="0"/>
              <a:t>=</a:t>
            </a:r>
            <a:r>
              <a:rPr lang="en-US" dirty="0"/>
              <a:t> </a:t>
            </a:r>
            <a:r>
              <a:rPr lang="en-US" dirty="0" smtClean="0"/>
              <a:t>  “Vegetable </a:t>
            </a:r>
            <a:r>
              <a:rPr lang="en-US" dirty="0" err="1" smtClean="0"/>
              <a:t>Verselets</a:t>
            </a:r>
            <a:r>
              <a:rPr lang="en-US" dirty="0" smtClean="0"/>
              <a:t>” (A Song Cycle)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499764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Outreach opportunities for Special Collections, the University Libraries, and the Department of Music</a:t>
            </a:r>
          </a:p>
          <a:p>
            <a:r>
              <a:rPr lang="en-US" dirty="0"/>
              <a:t>A month long </a:t>
            </a:r>
            <a:r>
              <a:rPr lang="en-US" dirty="0" smtClean="0"/>
              <a:t>display in our exhibit cases</a:t>
            </a:r>
          </a:p>
          <a:p>
            <a:r>
              <a:rPr lang="en-US" dirty="0" smtClean="0"/>
              <a:t>A lovely afternoon concert with many laughs</a:t>
            </a:r>
            <a:endParaRPr lang="en-US" dirty="0"/>
          </a:p>
          <a:p>
            <a:r>
              <a:rPr lang="en-US" dirty="0" smtClean="0"/>
              <a:t>A catered reception</a:t>
            </a:r>
          </a:p>
          <a:p>
            <a:r>
              <a:rPr lang="en-US" dirty="0" smtClean="0"/>
              <a:t>An afternoon “hands-on” exhibit</a:t>
            </a:r>
          </a:p>
          <a:p>
            <a:r>
              <a:rPr lang="en-US" dirty="0" smtClean="0"/>
              <a:t>An amazing song cycle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4335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76199"/>
            <a:ext cx="4321201" cy="67256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1352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3" y="0"/>
            <a:ext cx="8905894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3974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“The Regiment”</a:t>
            </a:r>
            <a:endParaRPr lang="en-US" dirty="0"/>
          </a:p>
        </p:txBody>
      </p:sp>
      <p:pic>
        <p:nvPicPr>
          <p:cNvPr id="4" name="The Regiment.wma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4419600" y="5638800"/>
            <a:ext cx="609600" cy="6096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9" b="2840"/>
          <a:stretch/>
        </p:blipFill>
        <p:spPr>
          <a:xfrm>
            <a:off x="4191000" y="1338941"/>
            <a:ext cx="3755136" cy="51380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3000" y="2743200"/>
            <a:ext cx="2438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Please note: the original version of this presentation included a link to an audio clip from the concert recording. For copyright reasons, it was removed by </a:t>
            </a:r>
            <a:r>
              <a:rPr lang="en-US" smtClean="0"/>
              <a:t>the presenter.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407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28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638099"/>
            <a:ext cx="6934200" cy="552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32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Vegetable </a:t>
            </a:r>
            <a:r>
              <a:rPr lang="en-US" dirty="0" err="1" smtClean="0"/>
              <a:t>Verslets</a:t>
            </a:r>
            <a:r>
              <a:rPr lang="en-US" dirty="0" smtClean="0"/>
              <a:t>/History of Food &amp; Drink Collection Exhibit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33272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77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63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6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History of Food &amp; Drink Collection @ Virginia Tech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Established in 1999-2000</a:t>
            </a:r>
          </a:p>
          <a:p>
            <a:r>
              <a:rPr lang="en-US" dirty="0" smtClean="0"/>
              <a:t>Currently </a:t>
            </a:r>
            <a:r>
              <a:rPr lang="en-US" dirty="0"/>
              <a:t>contains more than 4,200+ publications</a:t>
            </a:r>
          </a:p>
          <a:p>
            <a:r>
              <a:rPr lang="en-US" dirty="0"/>
              <a:t>2,800+ of these are housed in Special Collections</a:t>
            </a:r>
          </a:p>
          <a:p>
            <a:r>
              <a:rPr lang="en-US" dirty="0"/>
              <a:t>50+ manuscript collections</a:t>
            </a:r>
          </a:p>
          <a:p>
            <a:pPr lvl="1"/>
            <a:r>
              <a:rPr lang="en-US" dirty="0"/>
              <a:t>Handwritten receipt (recipe) and home remedy books, household account ledgers, faculty papers, pamphlets, and culinary/cocktail ephemera</a:t>
            </a:r>
          </a:p>
        </p:txBody>
      </p:sp>
    </p:spTree>
    <p:extLst>
      <p:ext uri="{BB962C8B-B14F-4D97-AF65-F5344CB8AC3E}">
        <p14:creationId xmlns:p14="http://schemas.microsoft.com/office/powerpoint/2010/main" val="10654406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93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66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Vegetable </a:t>
            </a:r>
            <a:r>
              <a:rPr lang="en-US" dirty="0" err="1" smtClean="0"/>
              <a:t>Verselets</a:t>
            </a:r>
            <a:r>
              <a:rPr lang="en-US" dirty="0" smtClean="0"/>
              <a:t> Reception,</a:t>
            </a:r>
            <a:br>
              <a:rPr lang="en-US" dirty="0" smtClean="0"/>
            </a:br>
            <a:r>
              <a:rPr lang="en-US" dirty="0" smtClean="0"/>
              <a:t>April 29, 2013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524000"/>
            <a:ext cx="70104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21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51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56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3774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2783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Don’t Forget to Eat Your Veggies </a:t>
            </a:r>
            <a:br>
              <a:rPr lang="en-US" dirty="0" smtClean="0"/>
            </a:br>
            <a:r>
              <a:rPr lang="en-US" dirty="0" smtClean="0"/>
              <a:t>(A little advice)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Plan, plan, and plan some more</a:t>
            </a:r>
          </a:p>
          <a:p>
            <a:r>
              <a:rPr lang="en-US" dirty="0" smtClean="0"/>
              <a:t>Be sure to include people from all relevant departments</a:t>
            </a:r>
          </a:p>
          <a:p>
            <a:r>
              <a:rPr lang="en-US" dirty="0" smtClean="0"/>
              <a:t>Communicate often</a:t>
            </a:r>
          </a:p>
          <a:p>
            <a:r>
              <a:rPr lang="en-US" dirty="0" smtClean="0"/>
              <a:t>Take advantage of the unplanned opportunities</a:t>
            </a:r>
          </a:p>
          <a:p>
            <a:r>
              <a:rPr lang="en-US" dirty="0" smtClean="0"/>
              <a:t>Have fun!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9706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52600" y="4876800"/>
            <a:ext cx="5486400" cy="1676400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Kira A. </a:t>
            </a:r>
            <a:r>
              <a:rPr lang="en-US" dirty="0"/>
              <a:t>Dietz</a:t>
            </a:r>
            <a:br>
              <a:rPr lang="en-US" dirty="0"/>
            </a:br>
            <a:r>
              <a:rPr lang="en-US" dirty="0"/>
              <a:t>Special Collections, Virginia </a:t>
            </a:r>
            <a:r>
              <a:rPr lang="en-US" dirty="0" smtClean="0"/>
              <a:t>Tech</a:t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kadietz@vt.edu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about.me/kiradietz</a:t>
            </a:r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" t="5860" r="1237" b="8658"/>
          <a:stretch/>
        </p:blipFill>
        <p:spPr>
          <a:xfrm>
            <a:off x="1066800" y="228600"/>
            <a:ext cx="7012471" cy="4495800"/>
          </a:xfrm>
        </p:spPr>
      </p:pic>
    </p:spTree>
    <p:extLst>
      <p:ext uri="{BB962C8B-B14F-4D97-AF65-F5344CB8AC3E}">
        <p14:creationId xmlns:p14="http://schemas.microsoft.com/office/powerpoint/2010/main" val="125739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Core Collecting Areas</a:t>
            </a:r>
            <a:endParaRPr lang="en-US" sz="31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/>
          </a:bodyPr>
          <a:lstStyle/>
          <a:p>
            <a:pPr lvl="1"/>
            <a:r>
              <a:rPr lang="en-US" dirty="0" smtClean="0"/>
              <a:t>Regional cookbooks </a:t>
            </a:r>
            <a:r>
              <a:rPr lang="en-US" dirty="0"/>
              <a:t>&amp;</a:t>
            </a:r>
            <a:r>
              <a:rPr lang="en-US" dirty="0" smtClean="0"/>
              <a:t> early American imprints</a:t>
            </a:r>
          </a:p>
          <a:p>
            <a:pPr lvl="1"/>
            <a:r>
              <a:rPr lang="en-US" dirty="0" smtClean="0"/>
              <a:t>Community cookbooks (Virginia and Appalachia)</a:t>
            </a:r>
          </a:p>
          <a:p>
            <a:pPr lvl="1"/>
            <a:r>
              <a:rPr lang="en-US" dirty="0" smtClean="0"/>
              <a:t>Brand-name/advertising pamphlets &amp; publications</a:t>
            </a:r>
          </a:p>
          <a:p>
            <a:pPr lvl="1"/>
            <a:r>
              <a:rPr lang="en-US" dirty="0" smtClean="0"/>
              <a:t>Menus, nutrition education, </a:t>
            </a:r>
            <a:r>
              <a:rPr lang="en-US" dirty="0"/>
              <a:t>&amp;</a:t>
            </a:r>
            <a:r>
              <a:rPr lang="en-US" dirty="0" smtClean="0"/>
              <a:t> kitchen planning</a:t>
            </a:r>
          </a:p>
          <a:p>
            <a:pPr lvl="1"/>
            <a:r>
              <a:rPr lang="en-US" dirty="0" smtClean="0"/>
              <a:t>Social, domestic, </a:t>
            </a:r>
            <a:r>
              <a:rPr lang="en-US" dirty="0"/>
              <a:t>&amp;</a:t>
            </a:r>
            <a:r>
              <a:rPr lang="en-US" dirty="0" smtClean="0"/>
              <a:t> economic history; changes in food behavior</a:t>
            </a:r>
            <a:r>
              <a:rPr lang="en-US" dirty="0"/>
              <a:t>,</a:t>
            </a:r>
            <a:r>
              <a:rPr lang="en-US" dirty="0" smtClean="0"/>
              <a:t> food processing, </a:t>
            </a:r>
            <a:r>
              <a:rPr lang="en-US" dirty="0"/>
              <a:t>&amp;</a:t>
            </a:r>
            <a:r>
              <a:rPr lang="en-US" dirty="0" smtClean="0"/>
              <a:t> technology</a:t>
            </a:r>
          </a:p>
          <a:p>
            <a:pPr lvl="1"/>
            <a:r>
              <a:rPr lang="en-US" dirty="0" smtClean="0"/>
              <a:t>Papers </a:t>
            </a:r>
            <a:r>
              <a:rPr lang="en-US" dirty="0"/>
              <a:t>from </a:t>
            </a:r>
            <a:r>
              <a:rPr lang="en-US" dirty="0" smtClean="0"/>
              <a:t>regional faculty</a:t>
            </a:r>
            <a:r>
              <a:rPr lang="en-US" dirty="0"/>
              <a:t>, dieticians, extension/home demonstration agents, </a:t>
            </a:r>
            <a:r>
              <a:rPr lang="en-US" dirty="0" smtClean="0"/>
              <a:t>chefs</a:t>
            </a:r>
          </a:p>
          <a:p>
            <a:pPr lvl="1"/>
            <a:r>
              <a:rPr lang="en-US" dirty="0" smtClean="0"/>
              <a:t>Manuscript receipt/recipe books</a:t>
            </a:r>
          </a:p>
          <a:p>
            <a:pPr lvl="1"/>
            <a:r>
              <a:rPr lang="en-US" dirty="0" smtClean="0"/>
              <a:t>Children’s cookbooks and nutrition literature</a:t>
            </a:r>
          </a:p>
          <a:p>
            <a:pPr lvl="1"/>
            <a:r>
              <a:rPr lang="en-US" dirty="0" smtClean="0"/>
              <a:t>American cocktail history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225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Book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295400"/>
            <a:ext cx="3581400" cy="5265386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r>
              <a:rPr lang="en-US" i="1" dirty="0" smtClean="0"/>
              <a:t>Vegetable </a:t>
            </a:r>
            <a:r>
              <a:rPr lang="en-US" i="1" dirty="0" err="1" smtClean="0"/>
              <a:t>Verselets</a:t>
            </a:r>
            <a:r>
              <a:rPr lang="en-US" i="1" dirty="0" smtClean="0"/>
              <a:t> for Humorous Vegetarians</a:t>
            </a:r>
            <a:r>
              <a:rPr lang="en-US" dirty="0" smtClean="0"/>
              <a:t> </a:t>
            </a:r>
            <a:r>
              <a:rPr lang="en-US" sz="2400" dirty="0" smtClean="0"/>
              <a:t>by Margaret G. Hays; with illustrations by Grace G. </a:t>
            </a:r>
            <a:r>
              <a:rPr lang="en-US" sz="2400" dirty="0" err="1" smtClean="0"/>
              <a:t>Wiederseim</a:t>
            </a:r>
            <a:r>
              <a:rPr lang="en-US" sz="2400" dirty="0" smtClean="0"/>
              <a:t>. </a:t>
            </a:r>
          </a:p>
          <a:p>
            <a:pPr marL="0" indent="0">
              <a:buNone/>
            </a:pPr>
            <a:r>
              <a:rPr lang="en-US" sz="2400" dirty="0" smtClean="0"/>
              <a:t>Philadelphia; London: J. B. Lippincott, 1911. </a:t>
            </a:r>
          </a:p>
          <a:p>
            <a:pPr marL="0" indent="0">
              <a:buNone/>
            </a:pPr>
            <a:endParaRPr lang="en-US" sz="2400" i="1" dirty="0"/>
          </a:p>
          <a:p>
            <a:pPr marL="0" indent="0">
              <a:buNone/>
            </a:pPr>
            <a:r>
              <a:rPr lang="en-US" sz="1600" dirty="0" smtClean="0"/>
              <a:t>(Yes, it out of copyright and available in its entirety online!)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5239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" y="91440"/>
            <a:ext cx="9125712" cy="667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026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" y="97536"/>
            <a:ext cx="8900160" cy="666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479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4" y="56388"/>
            <a:ext cx="8965692" cy="674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35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" y="97536"/>
            <a:ext cx="9128760" cy="666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18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" y="48006"/>
            <a:ext cx="9096756" cy="6761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60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792</TotalTime>
  <Words>394</Words>
  <Application>Microsoft Office PowerPoint</Application>
  <PresentationFormat>On-screen Show (4:3)</PresentationFormat>
  <Paragraphs>62</Paragraphs>
  <Slides>28</Slides>
  <Notes>6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Planting a Melodious Vegetable Garden</vt:lpstr>
      <vt:lpstr>The History of Food &amp; Drink Collection @ Virginia Tech</vt:lpstr>
      <vt:lpstr>Core Collecting Areas</vt:lpstr>
      <vt:lpstr>The Book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a Song Cycle is Born</vt:lpstr>
      <vt:lpstr>The Results</vt:lpstr>
      <vt:lpstr>PowerPoint Presentation</vt:lpstr>
      <vt:lpstr>PowerPoint Presentation</vt:lpstr>
      <vt:lpstr>“The Regiment”</vt:lpstr>
      <vt:lpstr>PowerPoint Presentation</vt:lpstr>
      <vt:lpstr>Vegetable Verslets/History of Food &amp; Drink Collection Exhibit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Vegetable Verselets Reception, April 29, 2013</vt:lpstr>
      <vt:lpstr>PowerPoint Presentation</vt:lpstr>
      <vt:lpstr>PowerPoint Presentation</vt:lpstr>
      <vt:lpstr>PowerPoint Presentation</vt:lpstr>
      <vt:lpstr>PowerPoint Presentation</vt:lpstr>
      <vt:lpstr>Don’t Forget to Eat Your Veggies  (A little advice)</vt:lpstr>
      <vt:lpstr>Kira A. Dietz Special Collections, Virginia Tech kadietz@vt.edu http://about.me/kiradietz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Planting a Melodious Vegetable Garden (or, Promoting a Collection through Collaboration</dc:title>
  <dc:creator>Kira A. Dietz</dc:creator>
  <cp:lastModifiedBy>Kira A. Dietz</cp:lastModifiedBy>
  <cp:revision>24</cp:revision>
  <dcterms:created xsi:type="dcterms:W3CDTF">2013-10-14T20:13:51Z</dcterms:created>
  <dcterms:modified xsi:type="dcterms:W3CDTF">2015-10-02T15:19:01Z</dcterms:modified>
</cp:coreProperties>
</file>