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340" r:id="rId5"/>
    <p:sldId id="341" r:id="rId6"/>
    <p:sldId id="363" r:id="rId7"/>
    <p:sldId id="375" r:id="rId8"/>
    <p:sldId id="361" r:id="rId9"/>
    <p:sldId id="380" r:id="rId10"/>
    <p:sldId id="364" r:id="rId11"/>
    <p:sldId id="365" r:id="rId12"/>
    <p:sldId id="378" r:id="rId13"/>
    <p:sldId id="383" r:id="rId14"/>
    <p:sldId id="379" r:id="rId15"/>
    <p:sldId id="381" r:id="rId16"/>
    <p:sldId id="382" r:id="rId17"/>
    <p:sldId id="360" r:id="rId18"/>
    <p:sldId id="376" r:id="rId19"/>
    <p:sldId id="37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E0B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BD6C37-DF84-701D-323F-4FEA4BB5A9B5}" v="28" dt="2024-12-10T23:18:12.352"/>
  </p1510:revLst>
</p1510:revInfo>
</file>

<file path=ppt/tableStyles.xml><?xml version="1.0" encoding="utf-8"?>
<a:tblStyleLst xmlns:a="http://schemas.openxmlformats.org/drawingml/2006/main" def="{1E171933-4619-4E11-9A3F-F7608DF75F80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82B951-AFFF-3499-FDE3-02A7F0BD15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E5896A-FCE2-110F-B202-A8E435372D6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69F83-204D-4778-AAD0-A0F851A3AEEE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1BFBA0-47AD-543A-6AE4-769D8F86580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8FC355-FEF6-ED8F-8D0E-F362E204A0F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669D59-B021-49CB-887D-52B8FEE1C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69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E3C21-C3CB-4B8D-9033-56C1B3CE75FA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32C3C-A191-48C2-A7E8-9C96AF841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394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32C3C-A191-48C2-A7E8-9C96AF841A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48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732C3C-A191-48C2-A7E8-9C96AF841A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480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phic 14">
            <a:extLst>
              <a:ext uri="{FF2B5EF4-FFF2-40B4-BE49-F238E27FC236}">
                <a16:creationId xmlns:a16="http://schemas.microsoft.com/office/drawing/2014/main" id="{BECDFC6B-0742-962E-44A1-19C9C173BB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0848" y="425303"/>
            <a:ext cx="11305217" cy="6007394"/>
          </a:xfrm>
          <a:prstGeom prst="rect">
            <a:avLst/>
          </a:prstGeom>
          <a:effectLst/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997EA3E-49E5-518D-63DB-0BD43D3ACF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0001" y="633046"/>
            <a:ext cx="10571998" cy="3366198"/>
          </a:xfrm>
          <a:ln>
            <a:noFill/>
          </a:ln>
          <a:effectLst/>
        </p:spPr>
        <p:txBody>
          <a:bodyPr/>
          <a:lstStyle>
            <a:lvl1pPr algn="ctr">
              <a:defRPr sz="7200" b="1" spc="-300" baseline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</a:defRPr>
            </a:lvl1pPr>
          </a:lstStyle>
          <a:p>
            <a:r>
              <a:rPr lang="en-US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23698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Tabl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12B799F-04B8-4A62-EB7D-F17311231B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56500" y="0"/>
            <a:ext cx="4635500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F310BE-5861-E73D-5979-D11A971516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00270" y="487680"/>
            <a:ext cx="6482080" cy="590296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12F5E6-EC22-5E10-94FB-5E546A7B91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95630" y="477518"/>
            <a:ext cx="6482079" cy="5913121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997EA3E-49E5-518D-63DB-0BD43D3ACF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36952" y="477518"/>
            <a:ext cx="3829465" cy="2693887"/>
          </a:xfrm>
          <a:noFill/>
          <a:effectLst/>
        </p:spPr>
        <p:txBody>
          <a:bodyPr anchor="b"/>
          <a:lstStyle>
            <a:lvl1pPr algn="l">
              <a:defRPr sz="3600" spc="0" baseline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3" name="Table Placeholder 12">
            <a:extLst>
              <a:ext uri="{FF2B5EF4-FFF2-40B4-BE49-F238E27FC236}">
                <a16:creationId xmlns:a16="http://schemas.microsoft.com/office/drawing/2014/main" id="{14BBA88A-FAA8-CE13-2A76-BF8B014AE343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952500" y="909638"/>
            <a:ext cx="5578475" cy="5038725"/>
          </a:xfr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0E96890F-0832-5087-193F-70CF33DEE0AD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036953" y="3449781"/>
            <a:ext cx="3829465" cy="2940860"/>
          </a:xfrm>
          <a:effectLst/>
        </p:spPr>
        <p:txBody>
          <a:bodyPr anchor="t"/>
          <a:lstStyle>
            <a:lvl1pPr marL="28575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 marL="742950" indent="-285750">
              <a:lnSpc>
                <a:spcPct val="15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 marL="1143000" indent="-228600">
              <a:lnSpc>
                <a:spcPct val="15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 marL="1600200" indent="-228600">
              <a:lnSpc>
                <a:spcPct val="15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 marL="2057400" indent="-228600">
              <a:lnSpc>
                <a:spcPct val="15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281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59176A3-24B8-086B-739F-2B3DCE8BE0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6999" y="-2654300"/>
            <a:ext cx="6858000" cy="1216660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A96EFAA-0851-646A-8758-C20243901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1000" y="422551"/>
            <a:ext cx="11424920" cy="601014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5997EA3E-49E5-518D-63DB-0BD43D3ACF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8373" y="571501"/>
            <a:ext cx="11139054" cy="1028699"/>
          </a:xfrm>
          <a:effectLst/>
        </p:spPr>
        <p:txBody>
          <a:bodyPr anchor="ctr"/>
          <a:lstStyle>
            <a:lvl1pPr algn="ctr">
              <a:defRPr sz="3600" spc="0" baseline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1" name="Table Placeholder 10">
            <a:extLst>
              <a:ext uri="{FF2B5EF4-FFF2-40B4-BE49-F238E27FC236}">
                <a16:creationId xmlns:a16="http://schemas.microsoft.com/office/drawing/2014/main" id="{E10735F5-6B7D-348D-AC70-8BC10CB5F70A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838200" y="1860550"/>
            <a:ext cx="10515600" cy="4198938"/>
          </a:xfr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912634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2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FDAFCA1-BDD9-1108-8F95-E3FC1A7935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0800000">
            <a:off x="0" y="0"/>
            <a:ext cx="11532896" cy="6858000"/>
            <a:chOff x="659106" y="0"/>
            <a:chExt cx="11532896" cy="68580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4BFDB24-6BE4-2FC0-F772-DC1DE926E485}"/>
                </a:ext>
              </a:extLst>
            </p:cNvPr>
            <p:cNvSpPr/>
            <p:nvPr/>
          </p:nvSpPr>
          <p:spPr>
            <a:xfrm>
              <a:off x="5995086" y="0"/>
              <a:ext cx="6196916" cy="6858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blurRad="254000" dist="508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131EABEA-AB8A-5E4C-A6DD-8F32B70E90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-1353" t="-388" r="-1" b="-254"/>
            <a:stretch/>
          </p:blipFill>
          <p:spPr>
            <a:xfrm flipH="1">
              <a:off x="659106" y="1956391"/>
              <a:ext cx="4878094" cy="2780414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2279AAC-0D81-D3CD-3F0F-E8CEE0F56D43}"/>
                </a:ext>
              </a:extLst>
            </p:cNvPr>
            <p:cNvSpPr/>
            <p:nvPr/>
          </p:nvSpPr>
          <p:spPr>
            <a:xfrm>
              <a:off x="1328303" y="776532"/>
              <a:ext cx="3434316" cy="501821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</p:grpSp>
      <p:sp>
        <p:nvSpPr>
          <p:cNvPr id="9" name="Title 8">
            <a:extLst>
              <a:ext uri="{FF2B5EF4-FFF2-40B4-BE49-F238E27FC236}">
                <a16:creationId xmlns:a16="http://schemas.microsoft.com/office/drawing/2014/main" id="{5997EA3E-49E5-518D-63DB-0BD43D3ACF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7542" y="132080"/>
            <a:ext cx="4928894" cy="6507711"/>
          </a:xfrm>
          <a:noFill/>
          <a:effectLst/>
        </p:spPr>
        <p:txBody>
          <a:bodyPr anchor="ctr"/>
          <a:lstStyle>
            <a:lvl1pPr algn="ctr">
              <a:defRPr sz="3600" spc="0" baseline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0720B2D-C199-57FA-9453-DBFB607BA9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29500" y="992188"/>
            <a:ext cx="3425825" cy="5018087"/>
          </a:xfr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159858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B11222B-29F6-BF2A-09DE-82F659638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6999" y="-2654300"/>
            <a:ext cx="6858000" cy="1216660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35F993-EADB-1C5A-7158-41E510B706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1000" y="422551"/>
            <a:ext cx="11424920" cy="601014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12E34E-DBAF-BA5D-15D9-E69A05535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1000" y="1889759"/>
            <a:ext cx="11424920" cy="454293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5997EA3E-49E5-518D-63DB-0BD43D3ACF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9935" y="571499"/>
            <a:ext cx="11118274" cy="1154114"/>
          </a:xfrm>
          <a:noFill/>
          <a:effectLst/>
        </p:spPr>
        <p:txBody>
          <a:bodyPr anchor="ctr"/>
          <a:lstStyle>
            <a:lvl1pPr algn="ctr">
              <a:defRPr sz="3600" spc="0" baseline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0BF6A552-CE6A-3977-8507-74A1C4C4B5A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41667" y="2461056"/>
            <a:ext cx="3626424" cy="3721535"/>
          </a:xfrm>
          <a:effectLst/>
        </p:spPr>
        <p:txBody>
          <a:bodyPr anchor="t">
            <a:normAutofit/>
          </a:bodyPr>
          <a:lstStyle>
            <a:lvl1pPr marL="285750" indent="-28575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800">
                <a:solidFill>
                  <a:schemeClr val="accent1">
                    <a:lumMod val="50000"/>
                  </a:schemeClr>
                </a:solidFill>
              </a:defRPr>
            </a:lvl1pPr>
            <a:lvl2pPr marL="742950" indent="-285750">
              <a:lnSpc>
                <a:spcPct val="120000"/>
              </a:lnSpc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600">
                <a:solidFill>
                  <a:schemeClr val="accent1">
                    <a:lumMod val="50000"/>
                  </a:schemeClr>
                </a:solidFill>
              </a:defRPr>
            </a:lvl2pPr>
            <a:lvl3pPr marL="1143000" indent="-228600">
              <a:lnSpc>
                <a:spcPct val="120000"/>
              </a:lnSpc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>
                <a:solidFill>
                  <a:schemeClr val="accent1">
                    <a:lumMod val="50000"/>
                  </a:schemeClr>
                </a:solidFill>
              </a:defRPr>
            </a:lvl3pPr>
            <a:lvl4pPr marL="1600200" indent="-228600">
              <a:lnSpc>
                <a:spcPct val="120000"/>
              </a:lnSpc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200">
                <a:solidFill>
                  <a:schemeClr val="accent1">
                    <a:lumMod val="50000"/>
                  </a:schemeClr>
                </a:solidFill>
              </a:defRPr>
            </a:lvl4pPr>
            <a:lvl5pPr marL="2057400" indent="-228600">
              <a:lnSpc>
                <a:spcPct val="120000"/>
              </a:lnSpc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200"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9">
            <a:extLst>
              <a:ext uri="{FF2B5EF4-FFF2-40B4-BE49-F238E27FC236}">
                <a16:creationId xmlns:a16="http://schemas.microsoft.com/office/drawing/2014/main" id="{4C80689F-A123-F6D7-2AA8-9166317EF424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995282" y="2440275"/>
            <a:ext cx="5164553" cy="3721534"/>
          </a:xfrm>
          <a:effectLst/>
        </p:spPr>
        <p:txBody>
          <a:bodyPr anchor="t">
            <a:normAutofit/>
          </a:bodyPr>
          <a:lstStyle>
            <a:lvl1pPr marL="34290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Font typeface="+mj-lt"/>
              <a:buAutoNum type="arabicPeriod"/>
              <a:defRPr sz="1800" b="1">
                <a:solidFill>
                  <a:schemeClr val="accent1">
                    <a:lumMod val="50000"/>
                  </a:schemeClr>
                </a:solidFill>
              </a:defRPr>
            </a:lvl1pPr>
            <a:lvl2pPr marL="347472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None/>
              <a:defRPr sz="1800">
                <a:solidFill>
                  <a:schemeClr val="accent1">
                    <a:lumMod val="50000"/>
                  </a:schemeClr>
                </a:solidFill>
              </a:defRPr>
            </a:lvl2pPr>
            <a:lvl3pPr marL="914400" indent="0">
              <a:lnSpc>
                <a:spcPct val="120000"/>
              </a:lnSpc>
              <a:spcAft>
                <a:spcPts val="600"/>
              </a:spcAft>
              <a:buClr>
                <a:schemeClr val="accent1">
                  <a:lumMod val="50000"/>
                </a:schemeClr>
              </a:buClr>
              <a:buNone/>
              <a:defRPr sz="1800">
                <a:solidFill>
                  <a:schemeClr val="accent1">
                    <a:lumMod val="50000"/>
                  </a:schemeClr>
                </a:solidFill>
              </a:defRPr>
            </a:lvl3pPr>
            <a:lvl4pPr marL="1371600" indent="0">
              <a:lnSpc>
                <a:spcPct val="120000"/>
              </a:lnSpc>
              <a:spcAft>
                <a:spcPts val="600"/>
              </a:spcAft>
              <a:buClr>
                <a:schemeClr val="accent1">
                  <a:lumMod val="50000"/>
                </a:schemeClr>
              </a:buClr>
              <a:buNone/>
              <a:defRPr sz="1800">
                <a:solidFill>
                  <a:schemeClr val="accent1">
                    <a:lumMod val="50000"/>
                  </a:schemeClr>
                </a:solidFill>
              </a:defRPr>
            </a:lvl4pPr>
            <a:lvl5pPr marL="1828800" indent="0">
              <a:lnSpc>
                <a:spcPct val="120000"/>
              </a:lnSpc>
              <a:spcAft>
                <a:spcPts val="600"/>
              </a:spcAft>
              <a:buClr>
                <a:schemeClr val="accent1">
                  <a:lumMod val="50000"/>
                </a:schemeClr>
              </a:buClr>
              <a:buNone/>
              <a:defRPr sz="1800"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18202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F4DCF8-BA15-AB79-2D14-040F5A063B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5935" y="414670"/>
            <a:ext cx="11320130" cy="601802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D22DD7-291D-E347-8A4C-07E31E681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092299" y="-2231063"/>
            <a:ext cx="6007395" cy="11320129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997EA3E-49E5-518D-63DB-0BD43D3ACF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0660" y="1017858"/>
            <a:ext cx="10650681" cy="2719255"/>
          </a:xfrm>
          <a:noFill/>
          <a:effectLst/>
        </p:spPr>
        <p:txBody>
          <a:bodyPr anchor="b"/>
          <a:lstStyle>
            <a:lvl1pPr algn="ctr">
              <a:defRPr sz="7200" spc="-300" baseline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D0FE23B-34E3-BAAF-E01D-BE221B4A94E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0660" y="4042066"/>
            <a:ext cx="10650681" cy="2296843"/>
          </a:xfrm>
          <a:effectLst/>
        </p:spPr>
        <p:txBody>
          <a:bodyPr anchor="t"/>
          <a:lstStyle>
            <a:lvl1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272508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ADBC817-DA57-A518-5544-0D3B819C70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5935" y="414670"/>
            <a:ext cx="11320130" cy="601802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4873FFF3-C7B6-C678-1B03-17FBD0D5AC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6174" y="425303"/>
            <a:ext cx="5379242" cy="5983435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997EA3E-49E5-518D-63DB-0BD43D3ACF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4217" y="924167"/>
            <a:ext cx="4383156" cy="5009322"/>
          </a:xfrm>
          <a:solidFill>
            <a:schemeClr val="accent1">
              <a:lumMod val="50000"/>
            </a:schemeClr>
          </a:solidFill>
          <a:effectLst>
            <a:outerShdw blurRad="254000" dist="50800" dir="2700000" algn="ctr" rotWithShape="0">
              <a:prstClr val="black">
                <a:alpha val="25000"/>
              </a:prstClr>
            </a:outerShdw>
          </a:effectLst>
        </p:spPr>
        <p:txBody>
          <a:bodyPr anchor="ctr"/>
          <a:lstStyle>
            <a:lvl1pPr algn="ctr">
              <a:defRPr sz="3600" spc="0" baseline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D0FE23B-34E3-BAAF-E01D-BE221B4A94E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0" y="924512"/>
            <a:ext cx="4750904" cy="5008977"/>
          </a:xfrm>
        </p:spPr>
        <p:txBody>
          <a:bodyPr/>
          <a:lstStyle>
            <a:lvl1pPr marL="0" indent="0">
              <a:buNone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200150" indent="-285750">
              <a:buFont typeface="Arial" panose="020B0604020202020204" pitchFamily="34" charset="0"/>
              <a:buChar char="•"/>
              <a:defRPr/>
            </a:lvl3pPr>
            <a:lvl4pPr marL="1543050" indent="-171450">
              <a:buFont typeface="Arial" panose="020B0604020202020204" pitchFamily="34" charset="0"/>
              <a:buChar char="•"/>
              <a:defRPr/>
            </a:lvl4pPr>
            <a:lvl5pPr marL="2000250" indent="-1714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79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105E210-05B5-5EA1-C778-30BB3A4942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5935" y="419987"/>
            <a:ext cx="11320130" cy="601802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8792193-1165-3487-6FB9-133CB518C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090924" y="-2235006"/>
            <a:ext cx="6010147" cy="11320132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997EA3E-49E5-518D-63DB-0BD43D3ACF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0001" y="1741064"/>
            <a:ext cx="10571998" cy="1928264"/>
          </a:xfrm>
          <a:ln>
            <a:noFill/>
          </a:ln>
          <a:effectLst/>
        </p:spPr>
        <p:txBody>
          <a:bodyPr/>
          <a:lstStyle>
            <a:lvl1pPr algn="ctr">
              <a:defRPr sz="3600" spc="0" baseline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10000" y="3694102"/>
            <a:ext cx="10572000" cy="896468"/>
          </a:xfrm>
          <a:effectLst/>
        </p:spPr>
        <p:txBody>
          <a:bodyPr anchor="ctr">
            <a:norm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80000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1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905615-9FD2-EBB3-89AB-555B373EBB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23955" y="414670"/>
            <a:ext cx="7132110" cy="601802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B638DB-3E00-7F4B-D4B7-9D7F090563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0459" y="420624"/>
            <a:ext cx="4183496" cy="60167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0EED07-CDD5-9244-28FA-5195E67951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35934" y="422551"/>
            <a:ext cx="4183495" cy="6010146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997EA3E-49E5-518D-63DB-0BD43D3ACF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717" y="924339"/>
            <a:ext cx="3990110" cy="5009322"/>
          </a:xfrm>
          <a:noFill/>
          <a:effectLst/>
        </p:spPr>
        <p:txBody>
          <a:bodyPr anchor="ctr"/>
          <a:lstStyle>
            <a:lvl1pPr algn="ctr">
              <a:defRPr sz="3600" spc="0" baseline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9">
            <a:extLst>
              <a:ext uri="{FF2B5EF4-FFF2-40B4-BE49-F238E27FC236}">
                <a16:creationId xmlns:a16="http://schemas.microsoft.com/office/drawing/2014/main" id="{B5AB4E8D-8B32-8B00-8152-856C592BAB3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346793" y="924340"/>
            <a:ext cx="5684373" cy="5009322"/>
          </a:xfrm>
          <a:effectLst/>
        </p:spPr>
        <p:txBody>
          <a:bodyPr lIns="0" rIns="0" anchor="ctr"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None/>
              <a:defRPr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</a:defRPr>
            </a:lvl1pPr>
            <a:lvl2pPr marL="457200" indent="0">
              <a:lnSpc>
                <a:spcPct val="15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None/>
              <a:defRPr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</a:defRPr>
            </a:lvl2pPr>
            <a:lvl3pPr marL="914400" indent="0">
              <a:lnSpc>
                <a:spcPct val="15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None/>
              <a:defRPr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</a:defRPr>
            </a:lvl3pPr>
            <a:lvl4pPr marL="1371600" indent="0">
              <a:lnSpc>
                <a:spcPct val="15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None/>
              <a:defRPr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</a:defRPr>
            </a:lvl4pPr>
            <a:lvl5pPr marL="1828800" indent="0">
              <a:lnSpc>
                <a:spcPct val="15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None/>
              <a:defRPr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</a:defRPr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37692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 3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F4A700F-42CA-D7A9-D709-C0017521B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5935" y="414670"/>
            <a:ext cx="11320130" cy="6018027"/>
          </a:xfrm>
          <a:prstGeom prst="rect">
            <a:avLst/>
          </a:prstGeom>
          <a:solidFill>
            <a:srgbClr val="F9E0B9"/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61DA139-D8FD-A752-758D-4F836DFB25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353" t="-388" r="-1" b="-254"/>
          <a:stretch/>
        </p:blipFill>
        <p:spPr>
          <a:xfrm rot="16200000" flipH="1">
            <a:off x="210940" y="1589892"/>
            <a:ext cx="5245922" cy="3667583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997EA3E-49E5-518D-63DB-0BD43D3ACF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85516" y="1433219"/>
            <a:ext cx="5695102" cy="2092049"/>
          </a:xfrm>
          <a:noFill/>
          <a:effectLst/>
        </p:spPr>
        <p:txBody>
          <a:bodyPr anchor="b"/>
          <a:lstStyle>
            <a:lvl1pPr algn="ctr">
              <a:defRPr sz="3600" spc="0" baseline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6F37D4-7152-EA75-8D7D-D8F7D6DD9C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50099" y="1974707"/>
            <a:ext cx="2907792" cy="2907792"/>
          </a:xfrm>
          <a:solidFill>
            <a:srgbClr val="F9E0B9"/>
          </a:solidFill>
          <a:effectLst/>
        </p:spPr>
        <p:txBody>
          <a:bodyPr anchor="t"/>
          <a:lstStyle>
            <a:lvl1pPr marL="0" indent="0" algn="ctr">
              <a:buNone/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Content Placeholder 9">
            <a:extLst>
              <a:ext uri="{FF2B5EF4-FFF2-40B4-BE49-F238E27FC236}">
                <a16:creationId xmlns:a16="http://schemas.microsoft.com/office/drawing/2014/main" id="{AFBE5B12-0D10-DA99-093A-2C4FB738B21C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496789" y="3525268"/>
            <a:ext cx="5683829" cy="2595429"/>
          </a:xfrm>
          <a:effectLst/>
        </p:spPr>
        <p:txBody>
          <a:bodyPr anchor="t"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b="1">
                <a:solidFill>
                  <a:schemeClr val="accent1">
                    <a:lumMod val="50000"/>
                  </a:schemeClr>
                </a:solidFill>
              </a:defRPr>
            </a:lvl1pPr>
            <a:lvl2pPr algn="ctr">
              <a:buClr>
                <a:schemeClr val="accent1">
                  <a:lumMod val="50000"/>
                </a:schemeClr>
              </a:buCl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 algn="ctr">
              <a:buClr>
                <a:schemeClr val="accent1">
                  <a:lumMod val="50000"/>
                </a:schemeClr>
              </a:buCl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 algn="ctr">
              <a:buClr>
                <a:schemeClr val="accent1">
                  <a:lumMod val="50000"/>
                </a:schemeClr>
              </a:buCl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 algn="ctr">
              <a:buClr>
                <a:schemeClr val="accent1">
                  <a:lumMod val="50000"/>
                </a:schemeClr>
              </a:buCl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79950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5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1D7C89-8451-1944-C2B3-53AADAC99A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1678" y="422551"/>
            <a:ext cx="4223822" cy="601014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6B15EB-5194-C74B-F881-D3DCBE854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35499" y="422551"/>
            <a:ext cx="7144823" cy="601014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5997EA3E-49E5-518D-63DB-0BD43D3ACF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9935" y="633845"/>
            <a:ext cx="3990110" cy="2192482"/>
          </a:xfrm>
          <a:noFill/>
          <a:effectLst/>
        </p:spPr>
        <p:txBody>
          <a:bodyPr anchor="ctr"/>
          <a:lstStyle>
            <a:lvl1pPr algn="ctr">
              <a:defRPr sz="3600" spc="0" baseline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15614EF-4CFA-2D69-0F78-9D7409E2337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747423" y="3174531"/>
            <a:ext cx="3772622" cy="3122360"/>
          </a:xfrm>
          <a:effectLst/>
        </p:spPr>
        <p:txBody>
          <a:bodyPr rIns="274320" anchor="t"/>
          <a:lstStyle>
            <a:lvl1pPr marL="283464" indent="-283464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 marL="74295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 marL="114300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 marL="160020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 marL="205740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7D6637B-A7C5-34FF-5B51-32392DAEABB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237732" y="946205"/>
            <a:ext cx="5971020" cy="5161655"/>
          </a:xfrm>
        </p:spPr>
        <p:txBody>
          <a:bodyPr/>
          <a:lstStyle/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1640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 2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13E625C-F0A4-564D-CEE2-6B3595CEB0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1889" y="0"/>
            <a:ext cx="6230111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5997EA3E-49E5-518D-63DB-0BD43D3AC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7445" y="157637"/>
            <a:ext cx="4851694" cy="2190705"/>
          </a:xfrm>
          <a:noFill/>
          <a:effectLst/>
        </p:spPr>
        <p:txBody>
          <a:bodyPr anchor="b"/>
          <a:lstStyle>
            <a:lvl1pPr algn="l">
              <a:defRPr sz="3600" spc="0" baseline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4D8C78-00C3-F3D7-17C3-F1667E463E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0999" y="422551"/>
            <a:ext cx="5124893" cy="601014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13E61FD-F54A-5F86-FCED-3BD4C8AA42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353" t="-388" r="-1" b="-254"/>
          <a:stretch/>
        </p:blipFill>
        <p:spPr>
          <a:xfrm flipH="1">
            <a:off x="659106" y="3429000"/>
            <a:ext cx="4589830" cy="278041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9F0290F-2D31-F9FB-AD35-B76947AF14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36863" y="776532"/>
            <a:ext cx="3434316" cy="501821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47A5B6-0F99-C044-C209-F3190EEFA3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36663" y="776288"/>
            <a:ext cx="3433762" cy="5018087"/>
          </a:xfr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0E96890F-0832-5087-193F-70CF33DEE0AD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592615" y="2505979"/>
            <a:ext cx="4837385" cy="3926717"/>
          </a:xfrm>
          <a:effectLst/>
        </p:spPr>
        <p:txBody>
          <a:bodyPr anchor="t"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None/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 marL="742950" indent="-285750">
              <a:lnSpc>
                <a:spcPct val="15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 marL="1143000" indent="-228600">
              <a:lnSpc>
                <a:spcPct val="15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 marL="1600200" indent="-228600">
              <a:lnSpc>
                <a:spcPct val="15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 marL="2057400" indent="-228600">
              <a:lnSpc>
                <a:spcPct val="15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668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 4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36DB3CB-355C-968A-7F5F-71E035040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2" y="0"/>
            <a:ext cx="12192001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1D7C89-8451-1944-C2B3-53AADAC99A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1678" y="422551"/>
            <a:ext cx="4223822" cy="601014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6B15EB-5194-C74B-F881-D3DCBE854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35499" y="422551"/>
            <a:ext cx="7144823" cy="601014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5997EA3E-49E5-518D-63DB-0BD43D3ACF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9935" y="924339"/>
            <a:ext cx="3990110" cy="5009322"/>
          </a:xfrm>
          <a:noFill/>
          <a:effectLst/>
        </p:spPr>
        <p:txBody>
          <a:bodyPr anchor="ctr"/>
          <a:lstStyle>
            <a:lvl1pPr algn="ctr">
              <a:defRPr sz="3600" spc="0" baseline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7D6637B-A7C5-34FF-5B51-32392DAEABB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53836" y="1371602"/>
            <a:ext cx="6177309" cy="1953489"/>
          </a:xfrm>
          <a:effectLst/>
        </p:spPr>
        <p:txBody>
          <a:bodyPr anchor="t"/>
          <a:lstStyle>
            <a:lvl1pPr marL="283464" indent="-283464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742950" indent="-2857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lvl3pPr>
            <a:lvl4pPr marL="1600200" indent="-2286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lvl4pPr>
            <a:lvl5pPr marL="2057400" indent="-2286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087279F-936E-0F41-B533-7990D668D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153836" y="3446156"/>
            <a:ext cx="6177309" cy="0"/>
          </a:xfrm>
          <a:prstGeom prst="line">
            <a:avLst/>
          </a:prstGeom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9">
            <a:extLst>
              <a:ext uri="{FF2B5EF4-FFF2-40B4-BE49-F238E27FC236}">
                <a16:creationId xmlns:a16="http://schemas.microsoft.com/office/drawing/2014/main" id="{CDD03AA1-6D53-FEB1-9B22-57C1066DA33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153836" y="3745924"/>
            <a:ext cx="6177309" cy="2238918"/>
          </a:xfrm>
          <a:effectLst/>
        </p:spPr>
        <p:txBody>
          <a:bodyPr anchor="t"/>
          <a:lstStyle>
            <a:lvl1pPr marL="283464" indent="-283464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742950" indent="-2857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lvl3pPr>
            <a:lvl4pPr marL="1600200" indent="-2286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lvl4pPr>
            <a:lvl5pPr marL="2057400" indent="-2286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69371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59176A3-24B8-086B-739F-2B3DCE8BE0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6999" y="-2654300"/>
            <a:ext cx="6858000" cy="1216660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A96EFAA-0851-646A-8758-C20243901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1000" y="422551"/>
            <a:ext cx="11424920" cy="601014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254000" dist="508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5997EA3E-49E5-518D-63DB-0BD43D3ACF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0001" y="685800"/>
            <a:ext cx="10571998" cy="2983528"/>
          </a:xfrm>
          <a:effectLst/>
        </p:spPr>
        <p:txBody>
          <a:bodyPr/>
          <a:lstStyle>
            <a:lvl1pPr algn="ctr">
              <a:defRPr sz="3600" spc="0" baseline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defRPr>
            </a:lvl1pPr>
          </a:lstStyle>
          <a:p>
            <a:r>
              <a:rPr lang="en-US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2340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6F7BD38-A805-4B2C-9BDF-D56E94387879}" type="datetime1">
              <a:rPr lang="en-US" smtClean="0"/>
              <a:t>12/11/2024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68" r:id="rId2"/>
    <p:sldLayoutId id="2147483669" r:id="rId3"/>
    <p:sldLayoutId id="2147483684" r:id="rId4"/>
    <p:sldLayoutId id="2147483672" r:id="rId5"/>
    <p:sldLayoutId id="2147483687" r:id="rId6"/>
    <p:sldLayoutId id="2147483671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85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 baseline="0">
          <a:ln>
            <a:noFill/>
          </a:ln>
          <a:solidFill>
            <a:srgbClr val="FEFEFE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vtechworks.lib.vt.edu/items/be48d67a-2000-44e9-9848-1f2154f4c6ca" TargetMode="External"/><Relationship Id="rId2" Type="http://schemas.openxmlformats.org/officeDocument/2006/relationships/hyperlink" Target="https://vtechworks.lib.vt.edu/items/9b73b21e-29dc-48b5-831f-8541cd222356" TargetMode="Externa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vtechworks.lib.vt.edu/items/60432e79-0da1-42fd-ba83-42e77eb47985" TargetMode="External"/><Relationship Id="rId4" Type="http://schemas.openxmlformats.org/officeDocument/2006/relationships/hyperlink" Target="https://vtechworks.lib.vt.edu/items/87b6d517-c44d-42c0-b811-2d94b5a061a0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762A4-2E4B-23FB-9F8B-D54C0F90A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633046"/>
            <a:ext cx="10571998" cy="3366198"/>
          </a:xfrm>
        </p:spPr>
        <p:txBody>
          <a:bodyPr/>
          <a:lstStyle/>
          <a:p>
            <a:r>
              <a:rPr lang="en-US" b="0">
                <a:ea typeface="+mj-lt"/>
                <a:cs typeface="+mj-lt"/>
              </a:rPr>
              <a:t>Crisis Events Digital Library: Frontend </a:t>
            </a:r>
            <a:endParaRPr lang="en-US"/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B34BBA70-D098-F527-ED16-81D5378C04EE}"/>
              </a:ext>
            </a:extLst>
          </p:cNvPr>
          <p:cNvSpPr txBox="1"/>
          <p:nvPr/>
        </p:nvSpPr>
        <p:spPr>
          <a:xfrm>
            <a:off x="2849671" y="4070958"/>
            <a:ext cx="6503094" cy="147732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James Hall, Ansh Patel, Ananya Seth</a:t>
            </a:r>
          </a:p>
          <a:p>
            <a:pPr algn="ctr"/>
            <a:r>
              <a:rPr lang="en-US">
                <a:ea typeface="+mn-lt"/>
                <a:cs typeface="+mn-lt"/>
              </a:rPr>
              <a:t>CS4624 - Multimedia, Hypertext, and Information Access</a:t>
            </a:r>
          </a:p>
          <a:p>
            <a:pPr algn="ctr"/>
            <a:r>
              <a:rPr lang="en-US">
                <a:ea typeface="+mn-lt"/>
                <a:cs typeface="+mn-lt"/>
              </a:rPr>
              <a:t>Instructor - Mohamed Farag</a:t>
            </a:r>
          </a:p>
          <a:p>
            <a:pPr algn="ctr"/>
            <a:r>
              <a:rPr lang="en-US">
                <a:ea typeface="+mn-lt"/>
                <a:cs typeface="+mn-lt"/>
              </a:rPr>
              <a:t>Virginia Tech, Blacksburg VA 24061</a:t>
            </a:r>
          </a:p>
          <a:p>
            <a:pPr algn="ctr"/>
            <a:r>
              <a:rPr lang="en-US">
                <a:ea typeface="+mn-lt"/>
                <a:cs typeface="+mn-lt"/>
              </a:rPr>
              <a:t>December 4th, 2024</a:t>
            </a:r>
          </a:p>
        </p:txBody>
      </p:sp>
    </p:spTree>
    <p:extLst>
      <p:ext uri="{BB962C8B-B14F-4D97-AF65-F5344CB8AC3E}">
        <p14:creationId xmlns:p14="http://schemas.microsoft.com/office/powerpoint/2010/main" val="431835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9270B97-9B21-B273-B771-29C2E6A78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307" y="527005"/>
            <a:ext cx="11139054" cy="1028699"/>
          </a:xfrm>
        </p:spPr>
        <p:txBody>
          <a:bodyPr/>
          <a:lstStyle/>
          <a:p>
            <a:r>
              <a:rPr lang="en-US"/>
              <a:t>Database Schema</a:t>
            </a:r>
          </a:p>
        </p:txBody>
      </p:sp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E74D7778-6547-7696-9892-82B269A9F8B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765" t="9404" r="28471" b="41379"/>
          <a:stretch/>
        </p:blipFill>
        <p:spPr>
          <a:xfrm>
            <a:off x="3047418" y="1561162"/>
            <a:ext cx="6684812" cy="477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276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CA31E-ED92-4B85-8A13-7FAB4CA3B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657897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7F53A-F1C4-65F9-F21C-3E77BCBB1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Future Features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5E78ED-BED8-4E2D-1B4C-689DBD489F6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1177" y="2440275"/>
            <a:ext cx="10538658" cy="3721534"/>
          </a:xfrm>
        </p:spPr>
        <p:txBody>
          <a:bodyPr/>
          <a:lstStyle/>
          <a:p>
            <a:r>
              <a:rPr lang="en-US"/>
              <a:t>Optimize back-end further</a:t>
            </a:r>
          </a:p>
          <a:p>
            <a:pPr>
              <a:buClr>
                <a:srgbClr val="00635E"/>
              </a:buClr>
            </a:pPr>
            <a:r>
              <a:rPr lang="en-US"/>
              <a:t>Optimize database</a:t>
            </a:r>
          </a:p>
          <a:p>
            <a:pPr>
              <a:buClr>
                <a:srgbClr val="00635E"/>
              </a:buClr>
            </a:pPr>
            <a:r>
              <a:rPr lang="en-US"/>
              <a:t>Forgot Password Feature </a:t>
            </a:r>
          </a:p>
          <a:p>
            <a:pPr>
              <a:buClr>
                <a:srgbClr val="00635E"/>
              </a:buClr>
            </a:pPr>
            <a:r>
              <a:rPr lang="en-US"/>
              <a:t>Admin Account </a:t>
            </a:r>
          </a:p>
        </p:txBody>
      </p:sp>
    </p:spTree>
    <p:extLst>
      <p:ext uri="{BB962C8B-B14F-4D97-AF65-F5344CB8AC3E}">
        <p14:creationId xmlns:p14="http://schemas.microsoft.com/office/powerpoint/2010/main" val="2676095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7F53A-F1C4-65F9-F21C-3E77BCBB1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Challenges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5E78ED-BED8-4E2D-1B4C-689DBD489F6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1177" y="2440275"/>
            <a:ext cx="11029947" cy="3721534"/>
          </a:xfrm>
        </p:spPr>
        <p:txBody>
          <a:bodyPr/>
          <a:lstStyle/>
          <a:p>
            <a:r>
              <a:rPr lang="en-US">
                <a:ea typeface="+mn-lt"/>
                <a:cs typeface="+mn-lt"/>
              </a:rPr>
              <a:t>Usability while integrating all 4 projects into a single cohesive interface</a:t>
            </a:r>
          </a:p>
          <a:p>
            <a:pPr>
              <a:buClr>
                <a:srgbClr val="00635E"/>
              </a:buClr>
            </a:pPr>
            <a:r>
              <a:rPr lang="en-US">
                <a:ea typeface="+mn-lt"/>
                <a:cs typeface="+mn-lt"/>
              </a:rPr>
              <a:t>Managing and storing data securely</a:t>
            </a:r>
          </a:p>
          <a:p>
            <a:pPr>
              <a:buClr>
                <a:srgbClr val="00635E"/>
              </a:buClr>
            </a:pPr>
            <a:r>
              <a:rPr lang="en-US"/>
              <a:t>Having users easily interact with data</a:t>
            </a:r>
          </a:p>
        </p:txBody>
      </p:sp>
    </p:spTree>
    <p:extLst>
      <p:ext uri="{BB962C8B-B14F-4D97-AF65-F5344CB8AC3E}">
        <p14:creationId xmlns:p14="http://schemas.microsoft.com/office/powerpoint/2010/main" val="2697384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6B33B-39C8-D352-910B-3089ED876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>
                <a:ea typeface="+mj-lt"/>
                <a:cs typeface="+mj-lt"/>
              </a:rPr>
              <a:t>Acknowledgements </a:t>
            </a:r>
            <a:endParaRPr lang="en-US">
              <a:ea typeface="+mj-lt"/>
              <a:cs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7F6321-E6F2-68FC-91BA-B60EAC5B1B61}"/>
              </a:ext>
            </a:extLst>
          </p:cNvPr>
          <p:cNvSpPr txBox="1"/>
          <p:nvPr/>
        </p:nvSpPr>
        <p:spPr>
          <a:xfrm>
            <a:off x="685830" y="1610795"/>
            <a:ext cx="10818394" cy="563231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+mn-lt"/>
                <a:cs typeface="+mn-lt"/>
              </a:rPr>
              <a:t>THANK YOU </a:t>
            </a:r>
            <a:endParaRPr lang="en-US"/>
          </a:p>
          <a:p>
            <a:endParaRPr lang="en-US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DR. MOHAMED FARAG, THE PROFESSOR AND CLIENT</a:t>
            </a:r>
            <a:endParaRPr lang="en-US"/>
          </a:p>
          <a:p>
            <a:endParaRPr lang="en-US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Crisis Events Text Summarization</a:t>
            </a:r>
            <a:endParaRPr lang="en-US"/>
          </a:p>
          <a:p>
            <a:pPr marL="742950" lvl="1" indent="-28575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Francesco Crisafulli </a:t>
            </a:r>
            <a:endParaRPr lang="en-US"/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FFFFFF"/>
                </a:solidFill>
              </a:rPr>
              <a:t>Aniket </a:t>
            </a:r>
            <a:r>
              <a:rPr lang="en-US" err="1">
                <a:solidFill>
                  <a:srgbClr val="FFFFFF"/>
                </a:solidFill>
              </a:rPr>
              <a:t>Sonnakul</a:t>
            </a:r>
            <a:endParaRPr lang="en-US">
              <a:solidFill>
                <a:srgbClr val="FFFFFF"/>
              </a:solidFill>
            </a:endParaRPr>
          </a:p>
          <a:p>
            <a:pPr marL="742950" lvl="1" indent="-285750">
              <a:buFont typeface="Courier New"/>
              <a:buChar char="o"/>
            </a:pPr>
            <a:r>
              <a:rPr lang="en-US"/>
              <a:t>Tarek Shah</a:t>
            </a:r>
          </a:p>
          <a:p>
            <a:pPr marL="742950" lvl="1" indent="-285750">
              <a:buFont typeface="Courier New"/>
              <a:buChar char="o"/>
            </a:pPr>
            <a:r>
              <a:rPr lang="en-US"/>
              <a:t>Farhan Mohammed</a:t>
            </a:r>
          </a:p>
          <a:p>
            <a:pPr marL="742950" lvl="1" indent="-285750">
              <a:buFont typeface="Courier New"/>
              <a:buChar char="o"/>
            </a:pPr>
            <a:r>
              <a:rPr lang="en-US"/>
              <a:t>Santiago </a:t>
            </a:r>
            <a:r>
              <a:rPr lang="en-US" err="1"/>
              <a:t>Guadiamos</a:t>
            </a:r>
            <a:endParaRPr lang="en-US"/>
          </a:p>
          <a:p>
            <a:pPr marL="742950" lvl="1" indent="-285750">
              <a:buFont typeface="Courier New"/>
              <a:buChar char="o"/>
            </a:pPr>
            <a:endParaRPr lang="en-US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Crisis Events Knowledge Graph Generation</a:t>
            </a:r>
            <a:endParaRPr lang="en-US"/>
          </a:p>
          <a:p>
            <a:pPr marL="742950" lvl="1" indent="-285750">
              <a:buFont typeface="Courier New"/>
              <a:buChar char="o"/>
            </a:pPr>
            <a:r>
              <a:rPr lang="en-US"/>
              <a:t>Justin </a:t>
            </a:r>
            <a:r>
              <a:rPr lang="en-US">
                <a:ea typeface="+mn-lt"/>
                <a:cs typeface="+mn-lt"/>
              </a:rPr>
              <a:t>Turkiewicz</a:t>
            </a:r>
            <a:endParaRPr lang="en-US"/>
          </a:p>
          <a:p>
            <a:pPr marL="742950" lvl="1" indent="-285750">
              <a:buFont typeface="Courier New"/>
              <a:buChar char="o"/>
            </a:pPr>
            <a:r>
              <a:rPr lang="en-US"/>
              <a:t>Anthony Tran</a:t>
            </a:r>
          </a:p>
          <a:p>
            <a:pPr marL="742950" lvl="1" indent="-285750">
              <a:buFont typeface="Courier New"/>
              <a:buChar char="o"/>
            </a:pPr>
            <a:r>
              <a:rPr lang="en-US"/>
              <a:t>Geethika Abhilash</a:t>
            </a:r>
          </a:p>
          <a:p>
            <a:pPr marL="742950" lvl="1" indent="-285750">
              <a:buFont typeface="Courier New"/>
              <a:buChar char="o"/>
            </a:pPr>
            <a:r>
              <a:rPr lang="en-US"/>
              <a:t>Matthew Walters</a:t>
            </a:r>
          </a:p>
          <a:p>
            <a:pPr marL="742950" lvl="1" indent="-285750">
              <a:buFont typeface="Courier New"/>
              <a:buChar char="o"/>
            </a:pPr>
            <a:r>
              <a:rPr lang="en-US"/>
              <a:t>James d</a:t>
            </a:r>
            <a:r>
              <a:rPr lang="en-US">
                <a:ea typeface="+mn-lt"/>
                <a:cs typeface="+mn-lt"/>
              </a:rPr>
              <a:t>e </a:t>
            </a:r>
            <a:r>
              <a:rPr lang="en-US" err="1">
                <a:ea typeface="+mn-lt"/>
                <a:cs typeface="+mn-lt"/>
              </a:rPr>
              <a:t>Chutkowski</a:t>
            </a:r>
            <a:endParaRPr lang="en-US" err="1"/>
          </a:p>
          <a:p>
            <a:pPr marL="742950" lvl="1" indent="-285750">
              <a:buFont typeface="Courier New"/>
              <a:buChar char="o"/>
            </a:pPr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2362D2-B542-E66A-3E90-CD689E6AF68F}"/>
              </a:ext>
            </a:extLst>
          </p:cNvPr>
          <p:cNvSpPr txBox="1"/>
          <p:nvPr/>
        </p:nvSpPr>
        <p:spPr>
          <a:xfrm>
            <a:off x="6952425" y="2850465"/>
            <a:ext cx="5234185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Crisis Events News Coverage Analysis</a:t>
            </a:r>
            <a:endParaRPr lang="en-US"/>
          </a:p>
          <a:p>
            <a:pPr marL="742950" lvl="1" indent="-28575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Hiwot Alemu</a:t>
            </a:r>
            <a:endParaRPr lang="en-US"/>
          </a:p>
          <a:p>
            <a:pPr marL="742950" lvl="1" indent="-28575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Rayyan Hashmi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Dylan Harrison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Eric Wallace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Crisis Events Information Extraction</a:t>
            </a:r>
            <a:endParaRPr lang="en-US"/>
          </a:p>
          <a:p>
            <a:pPr marL="742950" lvl="1" indent="-28575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Brianna Brown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Sully Gregory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Nishesh Saikrishna</a:t>
            </a:r>
          </a:p>
          <a:p>
            <a:pPr marL="742950" lvl="1" indent="-285750">
              <a:buFont typeface="Courier New"/>
              <a:buChar char="o"/>
            </a:pPr>
            <a:r>
              <a:rPr lang="en-US" err="1">
                <a:ea typeface="+mn-lt"/>
                <a:cs typeface="+mn-lt"/>
              </a:rPr>
              <a:t>Eitsaam</a:t>
            </a:r>
            <a:r>
              <a:rPr lang="en-US">
                <a:ea typeface="+mn-lt"/>
                <a:cs typeface="+mn-lt"/>
              </a:rPr>
              <a:t> Rabbani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Will Spies</a:t>
            </a:r>
          </a:p>
        </p:txBody>
      </p:sp>
    </p:spTree>
    <p:extLst>
      <p:ext uri="{BB962C8B-B14F-4D97-AF65-F5344CB8AC3E}">
        <p14:creationId xmlns:p14="http://schemas.microsoft.com/office/powerpoint/2010/main" val="65976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902DF-A440-A479-DC52-B0DB8FA6C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290C9D-CA3A-018C-1EBD-2C76587146E9}"/>
              </a:ext>
            </a:extLst>
          </p:cNvPr>
          <p:cNvSpPr txBox="1"/>
          <p:nvPr/>
        </p:nvSpPr>
        <p:spPr>
          <a:xfrm>
            <a:off x="646148" y="1713402"/>
            <a:ext cx="10818394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The past 4 projects:</a:t>
            </a:r>
          </a:p>
          <a:p>
            <a:r>
              <a:rPr lang="en-US">
                <a:ea typeface="+mn-lt"/>
                <a:cs typeface="+mn-lt"/>
                <a:hlinkClick r:id="rId2"/>
              </a:rPr>
              <a:t>https://vtechworks.lib.vt.edu/items/9b73b21e-29dc-48b5-831f-8541cd222356</a:t>
            </a:r>
            <a:endParaRPr lang="en-US">
              <a:ea typeface="+mn-lt"/>
              <a:cs typeface="+mn-lt"/>
            </a:endParaRPr>
          </a:p>
          <a:p>
            <a:r>
              <a:rPr lang="en-US">
                <a:ea typeface="+mn-lt"/>
                <a:cs typeface="+mn-lt"/>
                <a:hlinkClick r:id="rId3"/>
              </a:rPr>
              <a:t>https://vtechworks.lib.vt.edu/items/be48d67a-2000-44e9-9848-1f2154f4c6ca</a:t>
            </a:r>
            <a:endParaRPr lang="en-US">
              <a:ea typeface="+mn-lt"/>
              <a:cs typeface="+mn-lt"/>
            </a:endParaRPr>
          </a:p>
          <a:p>
            <a:r>
              <a:rPr lang="en-US">
                <a:ea typeface="+mn-lt"/>
                <a:cs typeface="+mn-lt"/>
                <a:hlinkClick r:id="rId4"/>
              </a:rPr>
              <a:t>https://vtechworks.lib.vt.edu/items/87b6d517-c44d-42c0-b811-2d94b5a061a0</a:t>
            </a:r>
            <a:endParaRPr lang="en-US">
              <a:ea typeface="+mn-lt"/>
              <a:cs typeface="+mn-lt"/>
            </a:endParaRPr>
          </a:p>
          <a:p>
            <a:r>
              <a:rPr lang="en-US">
                <a:ea typeface="+mn-lt"/>
                <a:cs typeface="+mn-lt"/>
                <a:hlinkClick r:id="rId5"/>
              </a:rPr>
              <a:t>https://vtechworks.lib.vt.edu/items/60432e79-0da1-42fd-ba83-42e77eb47985</a:t>
            </a:r>
            <a:r>
              <a:rPr lang="en-US">
                <a:ea typeface="+mn-lt"/>
                <a:cs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117606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3D4D8-C030-9503-FB03-97C5B943C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508092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B7740-ED88-9F6A-89FF-4B0DFAAC3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217" y="924167"/>
            <a:ext cx="4383156" cy="5009322"/>
          </a:xfrm>
        </p:spPr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A25282-EE8D-71BA-6317-EECFE33238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00800" y="924512"/>
            <a:ext cx="4750904" cy="5008977"/>
          </a:xfrm>
        </p:spPr>
        <p:txBody>
          <a:bodyPr/>
          <a:lstStyle/>
          <a:p>
            <a:pPr marL="285750" indent="-285750">
              <a:buClr>
                <a:srgbClr val="FFFFFF"/>
              </a:buClr>
              <a:buChar char="•"/>
            </a:pPr>
            <a:r>
              <a:rPr lang="en-US"/>
              <a:t>Project Overview </a:t>
            </a:r>
          </a:p>
          <a:p>
            <a:pPr marL="285750" indent="-285750">
              <a:buClr>
                <a:srgbClr val="FFFFFF"/>
              </a:buClr>
              <a:buChar char="•"/>
            </a:pPr>
            <a:r>
              <a:rPr lang="en-US">
                <a:ea typeface="+mn-lt"/>
                <a:cs typeface="+mn-lt"/>
              </a:rPr>
              <a:t>Roles</a:t>
            </a:r>
          </a:p>
          <a:p>
            <a:pPr marL="285750" indent="-285750">
              <a:buClr>
                <a:srgbClr val="FFFFFF"/>
              </a:buClr>
              <a:buChar char="•"/>
            </a:pPr>
            <a:r>
              <a:rPr lang="en-US">
                <a:ea typeface="+mn-lt"/>
                <a:cs typeface="+mn-lt"/>
              </a:rPr>
              <a:t>System Architecture</a:t>
            </a:r>
          </a:p>
          <a:p>
            <a:pPr marL="285750" indent="-285750">
              <a:buClr>
                <a:srgbClr val="FFFFFF"/>
              </a:buClr>
              <a:buChar char="•"/>
            </a:pPr>
            <a:r>
              <a:rPr lang="en-US">
                <a:ea typeface="+mn-lt"/>
                <a:cs typeface="+mn-lt"/>
              </a:rPr>
              <a:t>Front-end</a:t>
            </a:r>
          </a:p>
          <a:p>
            <a:pPr marL="285750" indent="-285750">
              <a:buClr>
                <a:srgbClr val="FFFFFF"/>
              </a:buClr>
              <a:buChar char="•"/>
            </a:pPr>
            <a:r>
              <a:rPr lang="en-US"/>
              <a:t>Back-end</a:t>
            </a:r>
          </a:p>
          <a:p>
            <a:pPr marL="285750" indent="-285750">
              <a:buClr>
                <a:srgbClr val="FFFFFF"/>
              </a:buClr>
              <a:buChar char="•"/>
            </a:pPr>
            <a:r>
              <a:rPr lang="en-US">
                <a:ea typeface="+mn-lt"/>
                <a:cs typeface="+mn-lt"/>
              </a:rPr>
              <a:t>Database Schema</a:t>
            </a:r>
          </a:p>
          <a:p>
            <a:pPr marL="285750" indent="-285750">
              <a:buClr>
                <a:srgbClr val="FFFFFF"/>
              </a:buClr>
              <a:buChar char="•"/>
            </a:pPr>
            <a:r>
              <a:rPr lang="en-US">
                <a:ea typeface="+mn-lt"/>
                <a:cs typeface="+mn-lt"/>
              </a:rPr>
              <a:t>Demo</a:t>
            </a:r>
          </a:p>
          <a:p>
            <a:pPr marL="285750" indent="-285750">
              <a:buChar char="•"/>
            </a:pPr>
            <a:r>
              <a:rPr lang="en-US">
                <a:ea typeface="+mn-lt"/>
                <a:cs typeface="+mn-lt"/>
              </a:rPr>
              <a:t>Future features</a:t>
            </a:r>
          </a:p>
          <a:p>
            <a:pPr marL="285750" indent="-285750">
              <a:buClr>
                <a:srgbClr val="FFFFFF"/>
              </a:buClr>
              <a:buChar char="•"/>
            </a:pPr>
            <a:r>
              <a:rPr lang="en-US">
                <a:ea typeface="+mn-lt"/>
                <a:cs typeface="+mn-lt"/>
              </a:rPr>
              <a:t>Challenges</a:t>
            </a:r>
          </a:p>
          <a:p>
            <a:pPr marL="285750" indent="-285750">
              <a:buChar char="•"/>
            </a:pPr>
            <a:r>
              <a:rPr lang="en-US">
                <a:ea typeface="+mn-lt"/>
                <a:cs typeface="+mn-lt"/>
              </a:rPr>
              <a:t>Acknowledgements</a:t>
            </a:r>
          </a:p>
          <a:p>
            <a:pPr marL="285750" indent="-285750">
              <a:buClr>
                <a:srgbClr val="FFFFFF"/>
              </a:buClr>
              <a:buChar char="•"/>
            </a:pPr>
            <a:r>
              <a:rPr lang="en-US">
                <a:ea typeface="+mn-lt"/>
                <a:cs typeface="+mn-lt"/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909924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B094A-3CC1-837C-BD95-CCB14CE8B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Project Overview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75494A-C0E7-087B-E1F8-2071176087D8}"/>
              </a:ext>
            </a:extLst>
          </p:cNvPr>
          <p:cNvSpPr txBox="1"/>
          <p:nvPr/>
        </p:nvSpPr>
        <p:spPr>
          <a:xfrm>
            <a:off x="863762" y="1839058"/>
            <a:ext cx="10763737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/>
              <a:t>To connect 4 projects into one with a proper functioning front-end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Text Summarization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Knowledge Graph Generation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News Coverage Analysis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Information Extraction</a:t>
            </a:r>
            <a:endParaRPr lang="en-US"/>
          </a:p>
          <a:p>
            <a:pPr marL="742950" lvl="1" indent="-285750">
              <a:buFont typeface="Courier New"/>
              <a:buChar char="o"/>
            </a:pPr>
            <a:endParaRPr lang="en-US"/>
          </a:p>
          <a:p>
            <a:pPr marL="285750" indent="-285750">
              <a:buFont typeface="Arial"/>
              <a:buChar char="•"/>
            </a:pPr>
            <a:r>
              <a:rPr lang="en-US"/>
              <a:t>Main Deliverable</a:t>
            </a:r>
          </a:p>
          <a:p>
            <a:pPr marL="742950" lvl="1" indent="-285750">
              <a:buFont typeface="Courier New"/>
              <a:buChar char="o"/>
            </a:pPr>
            <a:r>
              <a:rPr lang="en-US"/>
              <a:t>A fully functioning website that integrates all 4 projects and uses collections to store and display data</a:t>
            </a:r>
          </a:p>
          <a:p>
            <a:pPr marL="285750" indent="-285750">
              <a:buFont typeface="Arial"/>
              <a:buChar char="•"/>
            </a:pP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701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9270B97-9B21-B273-B771-29C2E6A78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307" y="527005"/>
            <a:ext cx="11139054" cy="1028699"/>
          </a:xfrm>
        </p:spPr>
        <p:txBody>
          <a:bodyPr/>
          <a:lstStyle/>
          <a:p>
            <a:r>
              <a:rPr lang="en-US"/>
              <a:t>Roles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2F2E37-5FFF-03BC-0CE2-D5180BE3465D}"/>
              </a:ext>
            </a:extLst>
          </p:cNvPr>
          <p:cNvSpPr txBox="1"/>
          <p:nvPr/>
        </p:nvSpPr>
        <p:spPr>
          <a:xfrm>
            <a:off x="713587" y="1845223"/>
            <a:ext cx="5805985" cy="502567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/>
              <a:t>James Hall  </a:t>
            </a:r>
          </a:p>
          <a:p>
            <a:pPr marL="742950" lvl="1" indent="-285750">
              <a:lnSpc>
                <a:spcPct val="150000"/>
              </a:lnSpc>
              <a:buFont typeface="Courier New"/>
              <a:buChar char="o"/>
            </a:pPr>
            <a:r>
              <a:rPr lang="en-US"/>
              <a:t>Back-end</a:t>
            </a:r>
          </a:p>
          <a:p>
            <a:pPr marL="742950" lvl="1" indent="-285750">
              <a:lnSpc>
                <a:spcPct val="150000"/>
              </a:lnSpc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Front-end</a:t>
            </a:r>
          </a:p>
          <a:p>
            <a:pPr lvl="1">
              <a:lnSpc>
                <a:spcPct val="150000"/>
              </a:lnSpc>
            </a:pPr>
            <a:endParaRPr lang="en-US">
              <a:ea typeface="+mn-lt"/>
              <a:cs typeface="+mn-lt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Ansh Patel </a:t>
            </a:r>
          </a:p>
          <a:p>
            <a:pPr marL="742950" lvl="1" indent="-285750">
              <a:lnSpc>
                <a:spcPct val="150000"/>
              </a:lnSpc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Front-end </a:t>
            </a:r>
            <a:endParaRPr lang="en-US"/>
          </a:p>
          <a:p>
            <a:pPr lvl="1">
              <a:lnSpc>
                <a:spcPct val="150000"/>
              </a:lnSpc>
            </a:pPr>
            <a:endParaRPr lang="en-US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/>
              <a:t>Ananya Seth </a:t>
            </a:r>
          </a:p>
          <a:p>
            <a:pPr marL="742950" lvl="1" indent="-285750">
              <a:lnSpc>
                <a:spcPct val="150000"/>
              </a:lnSpc>
              <a:buFont typeface="Courier New"/>
              <a:buChar char="o"/>
            </a:pPr>
            <a:r>
              <a:rPr lang="en-US"/>
              <a:t>Front-end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/>
          </a:p>
          <a:p>
            <a:pPr>
              <a:lnSpc>
                <a:spcPct val="150000"/>
              </a:lnSpc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83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69A49-7F60-371B-BF1A-1CC59A881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371" y="571501"/>
            <a:ext cx="11139054" cy="1028699"/>
          </a:xfrm>
        </p:spPr>
        <p:txBody>
          <a:bodyPr/>
          <a:lstStyle/>
          <a:p>
            <a:r>
              <a:rPr lang="en-US"/>
              <a:t>System Architecture (Former pt. 1)</a:t>
            </a:r>
          </a:p>
        </p:txBody>
      </p:sp>
      <p:pic>
        <p:nvPicPr>
          <p:cNvPr id="4" name="Picture 3" descr="A screenshot of a phone&#10;&#10;Description automatically generated">
            <a:extLst>
              <a:ext uri="{FF2B5EF4-FFF2-40B4-BE49-F238E27FC236}">
                <a16:creationId xmlns:a16="http://schemas.microsoft.com/office/drawing/2014/main" id="{470BF79E-3083-C0EA-6B1D-B83C762AD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182" y="1879379"/>
            <a:ext cx="3101416" cy="4289345"/>
          </a:xfrm>
          <a:prstGeom prst="rect">
            <a:avLst/>
          </a:prstGeom>
        </p:spPr>
      </p:pic>
      <p:pic>
        <p:nvPicPr>
          <p:cNvPr id="7" name="Picture 6" descr="A diagram of a software flow&#10;&#10;Description automatically generated">
            <a:extLst>
              <a:ext uri="{FF2B5EF4-FFF2-40B4-BE49-F238E27FC236}">
                <a16:creationId xmlns:a16="http://schemas.microsoft.com/office/drawing/2014/main" id="{5367C039-AEE2-3340-D006-B1D2155F2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4100" y="2164632"/>
            <a:ext cx="6893515" cy="32367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9E97DB3-B5CA-5BF8-8B63-DDC8CB491D90}"/>
              </a:ext>
            </a:extLst>
          </p:cNvPr>
          <p:cNvSpPr txBox="1"/>
          <p:nvPr/>
        </p:nvSpPr>
        <p:spPr>
          <a:xfrm>
            <a:off x="1215279" y="1413676"/>
            <a:ext cx="2828440" cy="37454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Information Extraction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6459FA-8C16-FD4E-586B-9232997EFE55}"/>
              </a:ext>
            </a:extLst>
          </p:cNvPr>
          <p:cNvSpPr txBox="1"/>
          <p:nvPr/>
        </p:nvSpPr>
        <p:spPr>
          <a:xfrm>
            <a:off x="6820188" y="1648950"/>
            <a:ext cx="2743199" cy="36575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8F4609-E3A5-C1B9-4AE7-22D6D1C33D8F}"/>
              </a:ext>
            </a:extLst>
          </p:cNvPr>
          <p:cNvSpPr txBox="1"/>
          <p:nvPr/>
        </p:nvSpPr>
        <p:spPr>
          <a:xfrm>
            <a:off x="6988086" y="1493968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News Coverage</a:t>
            </a:r>
          </a:p>
        </p:txBody>
      </p:sp>
    </p:spTree>
    <p:extLst>
      <p:ext uri="{BB962C8B-B14F-4D97-AF65-F5344CB8AC3E}">
        <p14:creationId xmlns:p14="http://schemas.microsoft.com/office/powerpoint/2010/main" val="63143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69A49-7F60-371B-BF1A-1CC59A881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371" y="424609"/>
            <a:ext cx="11139054" cy="1028699"/>
          </a:xfrm>
        </p:spPr>
        <p:txBody>
          <a:bodyPr/>
          <a:lstStyle/>
          <a:p>
            <a:r>
              <a:rPr lang="en-US"/>
              <a:t>System Architecture (Former pt. 2)</a:t>
            </a:r>
          </a:p>
        </p:txBody>
      </p:sp>
      <p:pic>
        <p:nvPicPr>
          <p:cNvPr id="5" name="Picture 4" descr="A diagram of a software development&#10;&#10;Description automatically generated">
            <a:extLst>
              <a:ext uri="{FF2B5EF4-FFF2-40B4-BE49-F238E27FC236}">
                <a16:creationId xmlns:a16="http://schemas.microsoft.com/office/drawing/2014/main" id="{5715A5E3-B12F-7751-7897-EAA5D2EA0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071" y="1877976"/>
            <a:ext cx="4684965" cy="3519567"/>
          </a:xfrm>
          <a:prstGeom prst="rect">
            <a:avLst/>
          </a:prstGeom>
        </p:spPr>
      </p:pic>
      <p:pic>
        <p:nvPicPr>
          <p:cNvPr id="6" name="Picture 5" descr="A diagram of a computer&#10;&#10;Description automatically generated">
            <a:extLst>
              <a:ext uri="{FF2B5EF4-FFF2-40B4-BE49-F238E27FC236}">
                <a16:creationId xmlns:a16="http://schemas.microsoft.com/office/drawing/2014/main" id="{FC7848C1-67BE-CA26-001B-E56B6CD0D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644" y="1960293"/>
            <a:ext cx="6101924" cy="31990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2E8B12-0A34-D0FD-0513-817A81B08D1B}"/>
              </a:ext>
            </a:extLst>
          </p:cNvPr>
          <p:cNvSpPr txBox="1"/>
          <p:nvPr/>
        </p:nvSpPr>
        <p:spPr>
          <a:xfrm>
            <a:off x="1675248" y="1351433"/>
            <a:ext cx="233006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Text Summarization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B51762-51F8-13B9-DFA0-F85DC2D37D87}"/>
              </a:ext>
            </a:extLst>
          </p:cNvPr>
          <p:cNvSpPr txBox="1"/>
          <p:nvPr/>
        </p:nvSpPr>
        <p:spPr>
          <a:xfrm>
            <a:off x="7162520" y="1351122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Graph Generation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6459FA-8C16-FD4E-586B-9232997EFE55}"/>
              </a:ext>
            </a:extLst>
          </p:cNvPr>
          <p:cNvSpPr txBox="1"/>
          <p:nvPr/>
        </p:nvSpPr>
        <p:spPr>
          <a:xfrm>
            <a:off x="8536983" y="4210372"/>
            <a:ext cx="2743199" cy="36575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977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F4CD2-4271-5AAB-F859-F2CB3E3D3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 Architecture (current)</a:t>
            </a:r>
          </a:p>
        </p:txBody>
      </p:sp>
      <p:pic>
        <p:nvPicPr>
          <p:cNvPr id="3" name="Picture 2" descr="A group of logos on a wall&#10;&#10;Description automatically generated">
            <a:extLst>
              <a:ext uri="{FF2B5EF4-FFF2-40B4-BE49-F238E27FC236}">
                <a16:creationId xmlns:a16="http://schemas.microsoft.com/office/drawing/2014/main" id="{C083E801-D534-64BE-70FA-997A9B2C3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2834" y="1416803"/>
            <a:ext cx="6713349" cy="503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157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9270B97-9B21-B273-B771-29C2E6A78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307" y="527005"/>
            <a:ext cx="11139054" cy="1028699"/>
          </a:xfrm>
        </p:spPr>
        <p:txBody>
          <a:bodyPr/>
          <a:lstStyle/>
          <a:p>
            <a:r>
              <a:rPr lang="en-US"/>
              <a:t>Front-End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2F2E37-5FFF-03BC-0CE2-D5180BE3465D}"/>
              </a:ext>
            </a:extLst>
          </p:cNvPr>
          <p:cNvSpPr txBox="1"/>
          <p:nvPr/>
        </p:nvSpPr>
        <p:spPr>
          <a:xfrm>
            <a:off x="594238" y="1992516"/>
            <a:ext cx="5223711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/>
              <a:t>Key Features:</a:t>
            </a:r>
          </a:p>
          <a:p>
            <a:pPr marL="742950" lvl="1" indent="-285750">
              <a:buFont typeface="Courier New"/>
              <a:buChar char="o"/>
            </a:pPr>
            <a:r>
              <a:rPr lang="en-US"/>
              <a:t>Login/Logout</a:t>
            </a:r>
          </a:p>
          <a:p>
            <a:pPr marL="742950" lvl="1" indent="-285750">
              <a:buFont typeface="Courier New"/>
              <a:buChar char="o"/>
            </a:pPr>
            <a:r>
              <a:rPr lang="en-US"/>
              <a:t>Sign Up</a:t>
            </a:r>
          </a:p>
          <a:p>
            <a:pPr marL="742950" lvl="1" indent="-285750">
              <a:buFont typeface="Courier New"/>
              <a:buChar char="o"/>
            </a:pPr>
            <a:r>
              <a:rPr lang="en-US"/>
              <a:t>Creating Collections</a:t>
            </a:r>
          </a:p>
          <a:p>
            <a:pPr marL="742950" lvl="1" indent="-285750">
              <a:buFont typeface="Courier New"/>
              <a:buChar char="o"/>
            </a:pPr>
            <a:r>
              <a:rPr lang="en-US"/>
              <a:t>Viewing existing collections</a:t>
            </a:r>
          </a:p>
          <a:p>
            <a:pPr marL="742950" lvl="1" indent="-285750">
              <a:buFont typeface="Courier New"/>
              <a:buChar char="o"/>
            </a:pPr>
            <a:r>
              <a:rPr lang="en-US"/>
              <a:t>Viewing results from all 4 projects</a:t>
            </a:r>
          </a:p>
          <a:p>
            <a:pPr marL="742950" lvl="1" indent="-285750">
              <a:buFont typeface="Courier New"/>
              <a:buChar char="o"/>
            </a:pPr>
            <a:r>
              <a:rPr lang="en-US"/>
              <a:t>About Page</a:t>
            </a:r>
          </a:p>
          <a:p>
            <a:pPr marL="285750" indent="-285750">
              <a:buFont typeface="Arial"/>
              <a:buChar char="•"/>
            </a:pPr>
            <a:endParaRPr lang="en-US"/>
          </a:p>
          <a:p>
            <a:endParaRPr lang="en-US"/>
          </a:p>
        </p:txBody>
      </p:sp>
      <p:pic>
        <p:nvPicPr>
          <p:cNvPr id="9" name="Picture 8" descr="Javascript Logo png, Javascript Symbol transparent png 27127463 PNG">
            <a:extLst>
              <a:ext uri="{FF2B5EF4-FFF2-40B4-BE49-F238E27FC236}">
                <a16:creationId xmlns:a16="http://schemas.microsoft.com/office/drawing/2014/main" id="{1278BD4E-EEE6-CA62-AC63-6BBF72379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5207" y="1751357"/>
            <a:ext cx="1541799" cy="1508427"/>
          </a:xfrm>
          <a:prstGeom prst="rect">
            <a:avLst/>
          </a:prstGeom>
        </p:spPr>
      </p:pic>
      <p:pic>
        <p:nvPicPr>
          <p:cNvPr id="11" name="Picture 10" descr="Css - Free brands and logotypes icons">
            <a:extLst>
              <a:ext uri="{FF2B5EF4-FFF2-40B4-BE49-F238E27FC236}">
                <a16:creationId xmlns:a16="http://schemas.microsoft.com/office/drawing/2014/main" id="{3D520565-F689-471B-12BE-F72CA1865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1394" y="1943094"/>
            <a:ext cx="1169812" cy="1127479"/>
          </a:xfrm>
          <a:prstGeom prst="rect">
            <a:avLst/>
          </a:prstGeom>
        </p:spPr>
      </p:pic>
      <p:pic>
        <p:nvPicPr>
          <p:cNvPr id="13" name="Picture 12" descr="File:React-icon.svg - Wikipedia">
            <a:extLst>
              <a:ext uri="{FF2B5EF4-FFF2-40B4-BE49-F238E27FC236}">
                <a16:creationId xmlns:a16="http://schemas.microsoft.com/office/drawing/2014/main" id="{81F7CAFC-13B2-4644-3CBB-07C8F67ED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5355" y="1908663"/>
            <a:ext cx="1314804" cy="1129949"/>
          </a:xfrm>
          <a:prstGeom prst="rect">
            <a:avLst/>
          </a:prstGeom>
        </p:spPr>
      </p:pic>
      <p:pic>
        <p:nvPicPr>
          <p:cNvPr id="2" name="Picture 1" descr="MUI">
            <a:extLst>
              <a:ext uri="{FF2B5EF4-FFF2-40B4-BE49-F238E27FC236}">
                <a16:creationId xmlns:a16="http://schemas.microsoft.com/office/drawing/2014/main" id="{48915B8C-FB7A-0209-D95B-3F002C85D0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9569" y="3430252"/>
            <a:ext cx="1310941" cy="1371099"/>
          </a:xfrm>
          <a:prstGeom prst="rect">
            <a:avLst/>
          </a:prstGeom>
        </p:spPr>
      </p:pic>
      <p:pic>
        <p:nvPicPr>
          <p:cNvPr id="3" name="Picture 2" descr="9 Best JavaScript Techniques for Network Graph Visualization | by Rapidops,  Inc. | Medium">
            <a:extLst>
              <a:ext uri="{FF2B5EF4-FFF2-40B4-BE49-F238E27FC236}">
                <a16:creationId xmlns:a16="http://schemas.microsoft.com/office/drawing/2014/main" id="{6E9F33C3-AD12-285B-0A87-6F36494739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4979" y="3431005"/>
            <a:ext cx="1379622" cy="136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315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9270B97-9B21-B273-B771-29C2E6A78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307" y="527005"/>
            <a:ext cx="11139054" cy="1028699"/>
          </a:xfrm>
        </p:spPr>
        <p:txBody>
          <a:bodyPr/>
          <a:lstStyle/>
          <a:p>
            <a:r>
              <a:rPr lang="en-US"/>
              <a:t>Back-end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2F2E37-5FFF-03BC-0CE2-D5180BE3465D}"/>
              </a:ext>
            </a:extLst>
          </p:cNvPr>
          <p:cNvSpPr txBox="1"/>
          <p:nvPr/>
        </p:nvSpPr>
        <p:spPr>
          <a:xfrm>
            <a:off x="529662" y="1992516"/>
            <a:ext cx="5572422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/>
              <a:t>Flask server with authentication using </a:t>
            </a:r>
            <a:r>
              <a:rPr lang="en-US" err="1"/>
              <a:t>flask_jwt_extended</a:t>
            </a:r>
            <a:r>
              <a:rPr lang="en-US"/>
              <a:t> (auth tokens)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Imports the directories of the 4 projects processing files</a:t>
            </a:r>
          </a:p>
          <a:p>
            <a:pPr marL="742950" lvl="1" indent="-285750">
              <a:buFont typeface="Courier New"/>
              <a:buChar char="o"/>
            </a:pPr>
            <a:r>
              <a:rPr lang="en-US"/>
              <a:t>Run in series when a new collection is created</a:t>
            </a:r>
          </a:p>
          <a:p>
            <a:pPr marL="742950" lvl="1" indent="-285750">
              <a:buFont typeface="Courier New"/>
              <a:buChar char="o"/>
            </a:pPr>
            <a:r>
              <a:rPr lang="en-US"/>
              <a:t>Run individually when an update is requested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Connects to an SQLite database and storages files to  ./storage/[</a:t>
            </a:r>
            <a:r>
              <a:rPr lang="en-US" err="1"/>
              <a:t>collection_id</a:t>
            </a:r>
            <a:r>
              <a:rPr lang="en-US"/>
              <a:t>]</a:t>
            </a:r>
          </a:p>
        </p:txBody>
      </p:sp>
      <p:pic>
        <p:nvPicPr>
          <p:cNvPr id="3" name="Picture 2" descr="A blue and yellow snake logo&#10;&#10;Description automatically generated">
            <a:extLst>
              <a:ext uri="{FF2B5EF4-FFF2-40B4-BE49-F238E27FC236}">
                <a16:creationId xmlns:a16="http://schemas.microsoft.com/office/drawing/2014/main" id="{8BF14937-3B3D-783F-6F22-498067E308F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010" b="9068"/>
          <a:stretch/>
        </p:blipFill>
        <p:spPr>
          <a:xfrm>
            <a:off x="6865588" y="1708607"/>
            <a:ext cx="1844644" cy="18673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18F86DD-EB7A-21DB-B4FC-3683251E1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7620" y="1391780"/>
            <a:ext cx="1845912" cy="2369626"/>
          </a:xfrm>
          <a:prstGeom prst="rect">
            <a:avLst/>
          </a:prstGeom>
        </p:spPr>
      </p:pic>
      <p:pic>
        <p:nvPicPr>
          <p:cNvPr id="6" name="Picture 5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8910F9CF-7D8F-4EF8-58E1-6AAC41C22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8239" y="4460606"/>
            <a:ext cx="1600200" cy="5715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1E8A4CA-3CC6-2E7D-9488-1C3B80F78574}"/>
              </a:ext>
            </a:extLst>
          </p:cNvPr>
          <p:cNvSpPr/>
          <p:nvPr/>
        </p:nvSpPr>
        <p:spPr>
          <a:xfrm>
            <a:off x="8485321" y="4455762"/>
            <a:ext cx="1743559" cy="58118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Summarizer</a:t>
            </a:r>
          </a:p>
        </p:txBody>
      </p:sp>
      <p:pic>
        <p:nvPicPr>
          <p:cNvPr id="10" name="Picture 9" descr="A logo of a company&#10;&#10;Description automatically generated">
            <a:extLst>
              <a:ext uri="{FF2B5EF4-FFF2-40B4-BE49-F238E27FC236}">
                <a16:creationId xmlns:a16="http://schemas.microsoft.com/office/drawing/2014/main" id="{8A1250DA-8B40-5434-C7DE-65CCE99B27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8881" y="5148424"/>
            <a:ext cx="1236473" cy="1197728"/>
          </a:xfrm>
          <a:prstGeom prst="rect">
            <a:avLst/>
          </a:prstGeom>
        </p:spPr>
      </p:pic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E09911C0-81CC-F3DF-0640-AA11A8427B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18745" y="5140918"/>
            <a:ext cx="1120236" cy="1148166"/>
          </a:xfrm>
          <a:prstGeom prst="rect">
            <a:avLst/>
          </a:prstGeom>
        </p:spPr>
      </p:pic>
      <p:pic>
        <p:nvPicPr>
          <p:cNvPr id="12" name="Picture 11" descr="A yellow emoji with hands on it&#10;&#10;Description automatically generated">
            <a:extLst>
              <a:ext uri="{FF2B5EF4-FFF2-40B4-BE49-F238E27FC236}">
                <a16:creationId xmlns:a16="http://schemas.microsoft.com/office/drawing/2014/main" id="{17405324-D2AE-DD04-0025-EB96C4F9D1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2373" y="5135509"/>
            <a:ext cx="1223558" cy="115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2412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11381587_Win32_SL_v6" id="{5005B820-A0B7-49EA-8569-DCF0CD2DBB9D}" vid="{2E48C80D-E25D-44C4-BCFD-F1465E9B6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6695BEB-4861-4F57-B47B-7156F618DFD8}">
  <ds:schemaRefs>
    <ds:schemaRef ds:uri="16c05727-aa75-4e4a-9b5f-8a80a1165891"/>
    <ds:schemaRef ds:uri="230e9df3-be65-4c73-a93b-d1236ebd677e"/>
    <ds:schemaRef ds:uri="71af3243-3dd4-4a8d-8c0d-dd76da1f02a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E96C45C-DB75-420E-8AF3-E934CE3B8485}">
  <ds:schemaRefs>
    <ds:schemaRef ds:uri="230e9df3-be65-4c73-a93b-d1236ebd677e"/>
    <ds:schemaRef ds:uri="71af3243-3dd4-4a8d-8c0d-dd76da1f02a5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0F54F928-5808-4F9A-8810-B3FD2A026416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16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Quotable</vt:lpstr>
      <vt:lpstr>Crisis Events Digital Library: Frontend </vt:lpstr>
      <vt:lpstr>Outline</vt:lpstr>
      <vt:lpstr>Project Overview </vt:lpstr>
      <vt:lpstr>Roles</vt:lpstr>
      <vt:lpstr>System Architecture (Former pt. 1)</vt:lpstr>
      <vt:lpstr>System Architecture (Former pt. 2)</vt:lpstr>
      <vt:lpstr>System Architecture (current)</vt:lpstr>
      <vt:lpstr>Front-End</vt:lpstr>
      <vt:lpstr>Back-end</vt:lpstr>
      <vt:lpstr>Database Schema</vt:lpstr>
      <vt:lpstr>Demo</vt:lpstr>
      <vt:lpstr>Future Features</vt:lpstr>
      <vt:lpstr>Challenges</vt:lpstr>
      <vt:lpstr>Acknowledgements </vt:lpstr>
      <vt:lpstr>References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2</cp:revision>
  <dcterms:created xsi:type="dcterms:W3CDTF">2024-09-24T22:50:24Z</dcterms:created>
  <dcterms:modified xsi:type="dcterms:W3CDTF">2024-12-12T00:06:33Z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