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Montserrat"/>
      <p:regular r:id="rId23"/>
      <p:bold r:id="rId24"/>
      <p:italic r:id="rId25"/>
      <p:boldItalic r:id="rId26"/>
    </p:embeddedFont>
    <p:embeddedFont>
      <p:font typeface="Lat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Montserrat-bold.fntdata"/><Relationship Id="rId23" Type="http://schemas.openxmlformats.org/officeDocument/2006/relationships/font" Target="fonts/Montserrat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Italic.fntdata"/><Relationship Id="rId25" Type="http://schemas.openxmlformats.org/officeDocument/2006/relationships/font" Target="fonts/Montserrat-italic.fntdata"/><Relationship Id="rId28" Type="http://schemas.openxmlformats.org/officeDocument/2006/relationships/font" Target="fonts/Lato-bold.fntdata"/><Relationship Id="rId27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La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Things to show in demo: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- start a run. use QNET. use pre-uploaded executable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- show zip downloading (without executable).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- show an old run. from INET.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	this is because INET has more files.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- show off default exe changing page. show the dropdowns and such. probably dont need to actually use it.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2f40b25c98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2f40b25c98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2f40b25c98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2f40b25c98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2f55a619f6_3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2f55a619f6_3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2f55a619f6_3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2f55a619f6_3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2f40b25c98_0_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22f40b25c98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2f40b25c98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22f40b25c98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april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2f40b25c98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2f40b25c98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2f40b25c98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22f40b25c98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2f55a619f6_3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2f55a619f6_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[sara] Problem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[april] Solution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[april] Stuff actually completed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[jack] User manual/screenshots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[sara] Design/architecture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Implementation details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Frontend part (jack)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Backend part (me)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[nathan] Future work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[april] Lessons learned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[sara?] Acknowledgements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[sara?] references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2f7f9d5d4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2f7f9d5d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2f40b25c98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2f40b25c9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2f40b25c98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2f40b25c98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2f55a619f6_3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2f55a619f6_3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2f7f9d5d46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2f7f9d5d46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2f40b25c98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2f40b25c98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2f40b25c98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2f40b25c98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sites.google.com/a/vt.edu/hrakha/software?authuser=0#h.p_PFphBsaJ3l60" TargetMode="External"/><Relationship Id="rId4" Type="http://schemas.openxmlformats.org/officeDocument/2006/relationships/hyperlink" Target="https://sites.google.com/a/vt.edu/hrakha/software?authuser=0#h.p_PFphBsaJ3l60" TargetMode="External"/><Relationship Id="rId5" Type="http://schemas.openxmlformats.org/officeDocument/2006/relationships/hyperlink" Target="https://sites.google.com/a/vt.edu/hrakha/software?authuser=0#h.p_PFphBsaJ3l60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/>
        </p:nvSpPr>
        <p:spPr>
          <a:xfrm>
            <a:off x="3049575" y="381325"/>
            <a:ext cx="6031500" cy="15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Traffic Simulation Management System</a:t>
            </a:r>
            <a:endParaRPr sz="4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5" name="Google Shape;135;p13"/>
          <p:cNvSpPr txBox="1"/>
          <p:nvPr/>
        </p:nvSpPr>
        <p:spPr>
          <a:xfrm>
            <a:off x="3833325" y="1960225"/>
            <a:ext cx="4464000" cy="7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Nathan Borghese, Sara Grammer, April Monk, Jack Thomas</a:t>
            </a:r>
            <a:endParaRPr sz="23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6" name="Google Shape;136;p13"/>
          <p:cNvSpPr txBox="1"/>
          <p:nvPr/>
        </p:nvSpPr>
        <p:spPr>
          <a:xfrm>
            <a:off x="4179800" y="2900125"/>
            <a:ext cx="44640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CS 4624: Multimedia, Hypertext,</a:t>
            </a:r>
            <a:endParaRPr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and Information Access</a:t>
            </a:r>
            <a:endParaRPr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Dr. Mohamed Farag, Virginia Tech,</a:t>
            </a:r>
            <a:endParaRPr sz="18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Blacksburg VA, 24061</a:t>
            </a:r>
            <a:endParaRPr sz="18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April 18, 2023 </a:t>
            </a:r>
            <a:endParaRPr sz="18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 Implementation</a:t>
            </a:r>
            <a:endParaRPr/>
          </a:p>
        </p:txBody>
      </p:sp>
      <p:sp>
        <p:nvSpPr>
          <p:cNvPr id="202" name="Google Shape;202;p22"/>
          <p:cNvSpPr txBox="1"/>
          <p:nvPr>
            <p:ph idx="1" type="body"/>
          </p:nvPr>
        </p:nvSpPr>
        <p:spPr>
          <a:xfrm>
            <a:off x="1297500" y="1583218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React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‘npx create-react-app’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JSX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Stateful Components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MUI</a:t>
            </a:r>
            <a:endParaRPr sz="1900"/>
          </a:p>
        </p:txBody>
      </p:sp>
      <p:pic>
        <p:nvPicPr>
          <p:cNvPr id="203" name="Google Shape;20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5475" y="1742575"/>
            <a:ext cx="3400925" cy="340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 Implementation - Components</a:t>
            </a:r>
            <a:endParaRPr/>
          </a:p>
        </p:txBody>
      </p:sp>
      <p:sp>
        <p:nvSpPr>
          <p:cNvPr id="209" name="Google Shape;209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MongoDB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Filesystem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Node.js + </a:t>
            </a:r>
            <a:r>
              <a:rPr lang="en" sz="1900"/>
              <a:t>Express.js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4"/>
          <p:cNvSpPr/>
          <p:nvPr/>
        </p:nvSpPr>
        <p:spPr>
          <a:xfrm flipH="1">
            <a:off x="4382450" y="1933375"/>
            <a:ext cx="1835100" cy="767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4"/>
          <p:cNvSpPr txBox="1"/>
          <p:nvPr/>
        </p:nvSpPr>
        <p:spPr>
          <a:xfrm flipH="1">
            <a:off x="4398750" y="1963075"/>
            <a:ext cx="18354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ato"/>
                <a:ea typeface="Lato"/>
                <a:cs typeface="Lato"/>
                <a:sym typeface="Lato"/>
              </a:rPr>
              <a:t>/api/</a:t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ato"/>
                <a:ea typeface="Lato"/>
                <a:cs typeface="Lato"/>
                <a:sym typeface="Lato"/>
              </a:rPr>
              <a:t>upload_input</a:t>
            </a:r>
            <a:endParaRPr sz="17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" name="Google Shape;216;p24"/>
          <p:cNvSpPr/>
          <p:nvPr/>
        </p:nvSpPr>
        <p:spPr>
          <a:xfrm flipH="1">
            <a:off x="4237850" y="3037150"/>
            <a:ext cx="1958700" cy="767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4"/>
          <p:cNvSpPr txBox="1"/>
          <p:nvPr/>
        </p:nvSpPr>
        <p:spPr>
          <a:xfrm flipH="1">
            <a:off x="4216850" y="3066850"/>
            <a:ext cx="20007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ato"/>
                <a:ea typeface="Lato"/>
                <a:cs typeface="Lato"/>
                <a:sym typeface="Lato"/>
              </a:rPr>
              <a:t>/api/</a:t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ato"/>
                <a:ea typeface="Lato"/>
                <a:cs typeface="Lato"/>
                <a:sym typeface="Lato"/>
              </a:rPr>
              <a:t>upload_executable</a:t>
            </a:r>
            <a:endParaRPr sz="17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p24"/>
          <p:cNvSpPr/>
          <p:nvPr/>
        </p:nvSpPr>
        <p:spPr>
          <a:xfrm flipH="1">
            <a:off x="4237850" y="3923550"/>
            <a:ext cx="1958700" cy="767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4"/>
          <p:cNvSpPr txBox="1"/>
          <p:nvPr/>
        </p:nvSpPr>
        <p:spPr>
          <a:xfrm flipH="1">
            <a:off x="4387100" y="4000900"/>
            <a:ext cx="17007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ato"/>
                <a:ea typeface="Lato"/>
                <a:cs typeface="Lato"/>
                <a:sym typeface="Lato"/>
              </a:rPr>
              <a:t>/api/</a:t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ato"/>
                <a:ea typeface="Lato"/>
                <a:cs typeface="Lato"/>
                <a:sym typeface="Lato"/>
              </a:rPr>
              <a:t>list_executables</a:t>
            </a:r>
            <a:endParaRPr sz="17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0" name="Google Shape;220;p24"/>
          <p:cNvSpPr/>
          <p:nvPr/>
        </p:nvSpPr>
        <p:spPr>
          <a:xfrm flipH="1">
            <a:off x="8218825" y="2257250"/>
            <a:ext cx="816600" cy="958800"/>
          </a:xfrm>
          <a:prstGeom prst="can">
            <a:avLst>
              <a:gd fmla="val 25000" name="adj"/>
            </a:avLst>
          </a:prstGeom>
          <a:solidFill>
            <a:srgbClr val="0145AC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1" name="Google Shape;221;p24"/>
          <p:cNvPicPr preferRelativeResize="0"/>
          <p:nvPr/>
        </p:nvPicPr>
        <p:blipFill rotWithShape="1">
          <a:blip r:embed="rId3">
            <a:alphaModFix/>
          </a:blip>
          <a:srcRect b="25951" l="0" r="0" t="19392"/>
          <a:stretch/>
        </p:blipFill>
        <p:spPr>
          <a:xfrm>
            <a:off x="8116675" y="3308400"/>
            <a:ext cx="1020900" cy="958899"/>
          </a:xfrm>
          <a:prstGeom prst="rect">
            <a:avLst/>
          </a:prstGeom>
          <a:noFill/>
          <a:ln cap="flat" cmpd="sng" w="38100">
            <a:solidFill>
              <a:srgbClr val="7890CD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2" name="Google Shape;222;p24"/>
          <p:cNvSpPr/>
          <p:nvPr/>
        </p:nvSpPr>
        <p:spPr>
          <a:xfrm flipH="1">
            <a:off x="7546500" y="2257250"/>
            <a:ext cx="397800" cy="1847100"/>
          </a:xfrm>
          <a:prstGeom prst="rightBracket">
            <a:avLst>
              <a:gd fmla="val 8333" name="adj"/>
            </a:avLst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4"/>
          <p:cNvSpPr/>
          <p:nvPr/>
        </p:nvSpPr>
        <p:spPr>
          <a:xfrm flipH="1" rot="-4585964">
            <a:off x="6690940" y="1962743"/>
            <a:ext cx="364470" cy="96250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24" name="Google Shape;224;p24"/>
          <p:cNvSpPr/>
          <p:nvPr/>
        </p:nvSpPr>
        <p:spPr>
          <a:xfrm flipH="1" rot="-5569767">
            <a:off x="6690988" y="2846436"/>
            <a:ext cx="364645" cy="962609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4"/>
          <p:cNvSpPr/>
          <p:nvPr/>
        </p:nvSpPr>
        <p:spPr>
          <a:xfrm flipH="1" rot="4702552">
            <a:off x="6634763" y="3598280"/>
            <a:ext cx="364781" cy="96272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4"/>
          <p:cNvSpPr/>
          <p:nvPr/>
        </p:nvSpPr>
        <p:spPr>
          <a:xfrm flipH="1" rot="5397171">
            <a:off x="2346895" y="3092950"/>
            <a:ext cx="364500" cy="14514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4"/>
          <p:cNvSpPr/>
          <p:nvPr/>
        </p:nvSpPr>
        <p:spPr>
          <a:xfrm flipH="1">
            <a:off x="142375" y="1816150"/>
            <a:ext cx="1420800" cy="25386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4"/>
          <p:cNvSpPr txBox="1"/>
          <p:nvPr/>
        </p:nvSpPr>
        <p:spPr>
          <a:xfrm flipH="1">
            <a:off x="184975" y="2839150"/>
            <a:ext cx="1335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Frontend</a:t>
            </a:r>
            <a:endParaRPr sz="2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9" name="Google Shape;229;p24"/>
          <p:cNvSpPr txBox="1"/>
          <p:nvPr/>
        </p:nvSpPr>
        <p:spPr>
          <a:xfrm flipH="1" rot="-1380">
            <a:off x="1866375" y="3270250"/>
            <a:ext cx="1494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Input/EXE ID</a:t>
            </a:r>
            <a:endParaRPr sz="17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0" name="Google Shape;230;p24"/>
          <p:cNvSpPr txBox="1"/>
          <p:nvPr/>
        </p:nvSpPr>
        <p:spPr>
          <a:xfrm flipH="1" rot="886191">
            <a:off x="6431318" y="1855675"/>
            <a:ext cx="698996" cy="4464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Files</a:t>
            </a:r>
            <a:endParaRPr sz="17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1" name="Google Shape;231;p24"/>
          <p:cNvSpPr/>
          <p:nvPr/>
        </p:nvSpPr>
        <p:spPr>
          <a:xfrm flipH="1">
            <a:off x="3653050" y="2257250"/>
            <a:ext cx="397800" cy="1929000"/>
          </a:xfrm>
          <a:prstGeom prst="rightBracket">
            <a:avLst>
              <a:gd fmla="val 8333" name="adj"/>
            </a:avLst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4"/>
          <p:cNvSpPr/>
          <p:nvPr/>
        </p:nvSpPr>
        <p:spPr>
          <a:xfrm rot="-5397171">
            <a:off x="2391508" y="2004000"/>
            <a:ext cx="364500" cy="14514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4"/>
          <p:cNvSpPr txBox="1"/>
          <p:nvPr/>
        </p:nvSpPr>
        <p:spPr>
          <a:xfrm flipH="1" rot="-1480">
            <a:off x="1911057" y="2181359"/>
            <a:ext cx="1394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Files</a:t>
            </a:r>
            <a:endParaRPr sz="17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4" name="Google Shape;234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 Implementation - API Design (</a:t>
            </a:r>
            <a:r>
              <a:rPr lang="en"/>
              <a:t>1/2</a:t>
            </a:r>
            <a:r>
              <a:rPr lang="en"/>
              <a:t>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 Implementation - API Design (2/2)</a:t>
            </a:r>
            <a:endParaRPr/>
          </a:p>
        </p:txBody>
      </p:sp>
      <p:sp>
        <p:nvSpPr>
          <p:cNvPr id="240" name="Google Shape;240;p25"/>
          <p:cNvSpPr/>
          <p:nvPr/>
        </p:nvSpPr>
        <p:spPr>
          <a:xfrm flipH="1">
            <a:off x="142375" y="1816150"/>
            <a:ext cx="1420800" cy="25386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5"/>
          <p:cNvSpPr txBox="1"/>
          <p:nvPr/>
        </p:nvSpPr>
        <p:spPr>
          <a:xfrm flipH="1">
            <a:off x="184975" y="2839150"/>
            <a:ext cx="1335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Frontend</a:t>
            </a:r>
            <a:endParaRPr sz="2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2" name="Google Shape;242;p25"/>
          <p:cNvSpPr/>
          <p:nvPr/>
        </p:nvSpPr>
        <p:spPr>
          <a:xfrm rot="-5397171">
            <a:off x="2391508" y="1851600"/>
            <a:ext cx="364500" cy="14514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5"/>
          <p:cNvSpPr txBox="1"/>
          <p:nvPr/>
        </p:nvSpPr>
        <p:spPr>
          <a:xfrm flipH="1" rot="-1478">
            <a:off x="1563225" y="2057275"/>
            <a:ext cx="2093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Input ID and EXE ID</a:t>
            </a:r>
            <a:endParaRPr sz="17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244" name="Google Shape;244;p25"/>
          <p:cNvGrpSpPr/>
          <p:nvPr/>
        </p:nvGrpSpPr>
        <p:grpSpPr>
          <a:xfrm>
            <a:off x="3673149" y="1842600"/>
            <a:ext cx="1420800" cy="1050300"/>
            <a:chOff x="3821749" y="1867075"/>
            <a:chExt cx="1420800" cy="1050300"/>
          </a:xfrm>
        </p:grpSpPr>
        <p:sp>
          <p:nvSpPr>
            <p:cNvPr id="245" name="Google Shape;245;p25"/>
            <p:cNvSpPr/>
            <p:nvPr/>
          </p:nvSpPr>
          <p:spPr>
            <a:xfrm flipH="1">
              <a:off x="3821749" y="1867075"/>
              <a:ext cx="1420800" cy="1050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5"/>
            <p:cNvSpPr txBox="1"/>
            <p:nvPr/>
          </p:nvSpPr>
          <p:spPr>
            <a:xfrm flipH="1">
              <a:off x="4143202" y="2022775"/>
              <a:ext cx="7779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Lato"/>
                  <a:ea typeface="Lato"/>
                  <a:cs typeface="Lato"/>
                  <a:sym typeface="Lato"/>
                </a:rPr>
                <a:t>/api</a:t>
              </a:r>
              <a:r>
                <a:rPr lang="en" sz="1800">
                  <a:latin typeface="Lato"/>
                  <a:ea typeface="Lato"/>
                  <a:cs typeface="Lato"/>
                  <a:sym typeface="Lato"/>
                </a:rPr>
                <a:t>/</a:t>
              </a:r>
              <a:endParaRPr sz="1800"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Lato"/>
                  <a:ea typeface="Lato"/>
                  <a:cs typeface="Lato"/>
                  <a:sym typeface="Lato"/>
                </a:rPr>
                <a:t>doit</a:t>
              </a:r>
              <a:endParaRPr sz="1800"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47" name="Google Shape;247;p25"/>
          <p:cNvSpPr/>
          <p:nvPr/>
        </p:nvSpPr>
        <p:spPr>
          <a:xfrm flipH="1">
            <a:off x="7601450" y="1816150"/>
            <a:ext cx="816600" cy="958800"/>
          </a:xfrm>
          <a:prstGeom prst="can">
            <a:avLst>
              <a:gd fmla="val 25000" name="adj"/>
            </a:avLst>
          </a:prstGeom>
          <a:solidFill>
            <a:srgbClr val="0145AC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8" name="Google Shape;248;p25"/>
          <p:cNvPicPr preferRelativeResize="0"/>
          <p:nvPr/>
        </p:nvPicPr>
        <p:blipFill rotWithShape="1">
          <a:blip r:embed="rId3">
            <a:alphaModFix/>
          </a:blip>
          <a:srcRect b="25951" l="0" r="0" t="19392"/>
          <a:stretch/>
        </p:blipFill>
        <p:spPr>
          <a:xfrm>
            <a:off x="7499300" y="2867300"/>
            <a:ext cx="1020900" cy="958899"/>
          </a:xfrm>
          <a:prstGeom prst="rect">
            <a:avLst/>
          </a:prstGeom>
          <a:noFill/>
          <a:ln cap="flat" cmpd="sng" w="38100">
            <a:solidFill>
              <a:srgbClr val="7890CD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49" name="Google Shape;249;p25"/>
          <p:cNvSpPr/>
          <p:nvPr/>
        </p:nvSpPr>
        <p:spPr>
          <a:xfrm flipH="1">
            <a:off x="6929125" y="1816150"/>
            <a:ext cx="397800" cy="1847100"/>
          </a:xfrm>
          <a:prstGeom prst="rightBracket">
            <a:avLst>
              <a:gd fmla="val 8333" name="adj"/>
            </a:avLst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5"/>
          <p:cNvSpPr/>
          <p:nvPr/>
        </p:nvSpPr>
        <p:spPr>
          <a:xfrm flipH="1" rot="-5402829">
            <a:off x="5856903" y="1941925"/>
            <a:ext cx="364500" cy="12210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51" name="Google Shape;251;p25"/>
          <p:cNvSpPr txBox="1"/>
          <p:nvPr/>
        </p:nvSpPr>
        <p:spPr>
          <a:xfrm flipH="1" rot="-772">
            <a:off x="5263488" y="2000975"/>
            <a:ext cx="1335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Prepare run</a:t>
            </a:r>
            <a:endParaRPr sz="17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52" name="Google Shape;25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1175" y="3235225"/>
            <a:ext cx="2145575" cy="190827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5"/>
          <p:cNvSpPr/>
          <p:nvPr/>
        </p:nvSpPr>
        <p:spPr>
          <a:xfrm flipH="1" rot="-2371303">
            <a:off x="4634736" y="2865524"/>
            <a:ext cx="364410" cy="96244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54" name="Google Shape;254;p25"/>
          <p:cNvSpPr txBox="1"/>
          <p:nvPr/>
        </p:nvSpPr>
        <p:spPr>
          <a:xfrm flipH="1" rot="3030204">
            <a:off x="3725308" y="3274774"/>
            <a:ext cx="1260785" cy="708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Start Integration</a:t>
            </a:r>
            <a:endParaRPr sz="17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5" name="Google Shape;255;p25"/>
          <p:cNvSpPr/>
          <p:nvPr/>
        </p:nvSpPr>
        <p:spPr>
          <a:xfrm rot="4592126">
            <a:off x="2418697" y="2460396"/>
            <a:ext cx="364622" cy="145141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5"/>
          <p:cNvSpPr txBox="1"/>
          <p:nvPr/>
        </p:nvSpPr>
        <p:spPr>
          <a:xfrm flipH="1" rot="-1176864">
            <a:off x="2020028" y="3257353"/>
            <a:ext cx="1290483" cy="4463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Run ID</a:t>
            </a:r>
            <a:endParaRPr sz="17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</a:t>
            </a:r>
            <a:r>
              <a:rPr lang="en"/>
              <a:t>Future Work</a:t>
            </a:r>
            <a:endParaRPr/>
          </a:p>
        </p:txBody>
      </p:sp>
      <p:sp>
        <p:nvSpPr>
          <p:cNvPr id="262" name="Google Shape;262;p2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Full u</a:t>
            </a:r>
            <a:r>
              <a:rPr lang="en" sz="1800"/>
              <a:t>ser accounts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Reuse input files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Select from list of road networks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Modify in browser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Unix-like OS support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grpSp>
        <p:nvGrpSpPr>
          <p:cNvPr id="268" name="Google Shape;268;p27"/>
          <p:cNvGrpSpPr/>
          <p:nvPr/>
        </p:nvGrpSpPr>
        <p:grpSpPr>
          <a:xfrm>
            <a:off x="6309337" y="1644800"/>
            <a:ext cx="2333897" cy="2374974"/>
            <a:chOff x="6235504" y="1644791"/>
            <a:chExt cx="1591800" cy="1854000"/>
          </a:xfrm>
        </p:grpSpPr>
        <p:sp>
          <p:nvSpPr>
            <p:cNvPr id="269" name="Google Shape;269;p27"/>
            <p:cNvSpPr/>
            <p:nvPr/>
          </p:nvSpPr>
          <p:spPr>
            <a:xfrm>
              <a:off x="6235504" y="1644791"/>
              <a:ext cx="1591800" cy="1854000"/>
            </a:xfrm>
            <a:prstGeom prst="ellipse">
              <a:avLst/>
            </a:prstGeom>
            <a:solidFill>
              <a:srgbClr val="82C7A5"/>
            </a:solidFill>
            <a:ln cap="flat" cmpd="sng" w="28575">
              <a:solidFill>
                <a:srgbClr val="0145A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27"/>
            <p:cNvSpPr txBox="1"/>
            <p:nvPr/>
          </p:nvSpPr>
          <p:spPr>
            <a:xfrm>
              <a:off x="6631023" y="2311087"/>
              <a:ext cx="934200" cy="521400"/>
            </a:xfrm>
            <a:prstGeom prst="rect">
              <a:avLst/>
            </a:prstGeom>
            <a:solidFill>
              <a:srgbClr val="82C7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Git and </a:t>
              </a:r>
              <a:endParaRPr b="1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Teamwork</a:t>
              </a:r>
              <a:endParaRPr b="1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71" name="Google Shape;271;p27"/>
          <p:cNvGrpSpPr/>
          <p:nvPr/>
        </p:nvGrpSpPr>
        <p:grpSpPr>
          <a:xfrm>
            <a:off x="4455900" y="1644749"/>
            <a:ext cx="2334001" cy="2374974"/>
            <a:chOff x="4455905" y="1644751"/>
            <a:chExt cx="1854000" cy="1854000"/>
          </a:xfrm>
        </p:grpSpPr>
        <p:sp>
          <p:nvSpPr>
            <p:cNvPr id="272" name="Google Shape;272;p27"/>
            <p:cNvSpPr/>
            <p:nvPr/>
          </p:nvSpPr>
          <p:spPr>
            <a:xfrm>
              <a:off x="4455905" y="1644751"/>
              <a:ext cx="1854000" cy="1854000"/>
            </a:xfrm>
            <a:prstGeom prst="ellipse">
              <a:avLst/>
            </a:prstGeom>
            <a:solidFill>
              <a:srgbClr val="82C7A5"/>
            </a:solidFill>
            <a:ln cap="flat" cmpd="sng" w="28575">
              <a:solidFill>
                <a:srgbClr val="0145A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27"/>
            <p:cNvSpPr txBox="1"/>
            <p:nvPr/>
          </p:nvSpPr>
          <p:spPr>
            <a:xfrm>
              <a:off x="4819555" y="2311087"/>
              <a:ext cx="1323900" cy="521400"/>
            </a:xfrm>
            <a:prstGeom prst="rect">
              <a:avLst/>
            </a:prstGeom>
            <a:solidFill>
              <a:srgbClr val="82C7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MERN Stack and JavaScript</a:t>
              </a:r>
              <a:endParaRPr b="1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74" name="Google Shape;274;p27"/>
          <p:cNvGrpSpPr/>
          <p:nvPr/>
        </p:nvGrpSpPr>
        <p:grpSpPr>
          <a:xfrm>
            <a:off x="2579700" y="1644796"/>
            <a:ext cx="2334001" cy="2374974"/>
            <a:chOff x="2834102" y="1644762"/>
            <a:chExt cx="1854000" cy="1854000"/>
          </a:xfrm>
        </p:grpSpPr>
        <p:sp>
          <p:nvSpPr>
            <p:cNvPr id="275" name="Google Shape;275;p27"/>
            <p:cNvSpPr/>
            <p:nvPr/>
          </p:nvSpPr>
          <p:spPr>
            <a:xfrm>
              <a:off x="2834102" y="1644762"/>
              <a:ext cx="1854000" cy="1854000"/>
            </a:xfrm>
            <a:prstGeom prst="ellipse">
              <a:avLst/>
            </a:prstGeom>
            <a:solidFill>
              <a:srgbClr val="82C7A5"/>
            </a:solidFill>
            <a:ln cap="flat" cmpd="sng" w="28575">
              <a:solidFill>
                <a:srgbClr val="0145A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27"/>
            <p:cNvSpPr txBox="1"/>
            <p:nvPr/>
          </p:nvSpPr>
          <p:spPr>
            <a:xfrm>
              <a:off x="3220570" y="2214918"/>
              <a:ext cx="1272900" cy="713700"/>
            </a:xfrm>
            <a:prstGeom prst="rect">
              <a:avLst/>
            </a:prstGeom>
            <a:solidFill>
              <a:srgbClr val="82C7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Testing Regularly as </a:t>
              </a:r>
              <a:endParaRPr b="1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we Worked</a:t>
              </a:r>
              <a:endParaRPr b="1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77" name="Google Shape;277;p27"/>
          <p:cNvGrpSpPr/>
          <p:nvPr/>
        </p:nvGrpSpPr>
        <p:grpSpPr>
          <a:xfrm>
            <a:off x="732218" y="1644790"/>
            <a:ext cx="2334001" cy="2374974"/>
            <a:chOff x="1212300" y="1644762"/>
            <a:chExt cx="1854000" cy="1854000"/>
          </a:xfrm>
        </p:grpSpPr>
        <p:sp>
          <p:nvSpPr>
            <p:cNvPr id="278" name="Google Shape;278;p27"/>
            <p:cNvSpPr/>
            <p:nvPr/>
          </p:nvSpPr>
          <p:spPr>
            <a:xfrm>
              <a:off x="1212300" y="1644762"/>
              <a:ext cx="1854000" cy="1854000"/>
            </a:xfrm>
            <a:prstGeom prst="ellipse">
              <a:avLst/>
            </a:prstGeom>
            <a:solidFill>
              <a:srgbClr val="82C7A5"/>
            </a:solidFill>
            <a:ln cap="flat" cmpd="sng" w="28575">
              <a:solidFill>
                <a:srgbClr val="0145A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7"/>
            <p:cNvSpPr txBox="1"/>
            <p:nvPr/>
          </p:nvSpPr>
          <p:spPr>
            <a:xfrm>
              <a:off x="1449904" y="2161670"/>
              <a:ext cx="1378800" cy="820200"/>
            </a:xfrm>
            <a:prstGeom prst="rect">
              <a:avLst/>
            </a:prstGeom>
            <a:solidFill>
              <a:srgbClr val="82C7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Front-End/</a:t>
              </a:r>
              <a:endParaRPr b="1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Back-End Concurrency</a:t>
              </a:r>
              <a:endParaRPr b="1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85" name="Google Shape;285;p2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/>
              <a:t>Thanks:  Dr. Mohamed Farag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91" name="Google Shape;291;p2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[1] Rakha, Hesham A. “Software.” </a:t>
            </a:r>
            <a:r>
              <a:rPr i="1" lang="en" sz="1800">
                <a:latin typeface="Times New Roman"/>
                <a:ea typeface="Times New Roman"/>
                <a:cs typeface="Times New Roman"/>
                <a:sym typeface="Times New Roman"/>
              </a:rPr>
              <a:t>INTEGRATION DYNAMIC TRAFFIC ASSIGNMENT AND SIMULATION SOFTWARE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800" u="sng"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https://sites.google.com/a/vt.edu/hrakha/software?authuser=0#</a:t>
            </a:r>
            <a:br>
              <a:rPr lang="en" sz="1800" u="sng"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</a:br>
            <a:r>
              <a:rPr lang="en" sz="1800" u="sng"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h.p_PFphBsaJ3l60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[2] Hasham A. Rakha, “INTEGRATION RELEASE 2.40 FOR WINDOWS.” . 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1297500" y="13078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Problem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Solution 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Work Accomplished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User Manual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System Design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Implementation Details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Future Work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Lessons Learned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Acknowledgements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References</a:t>
            </a:r>
            <a:endParaRPr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Current Traffic Simulator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Can’t rerun a test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No way to keep track of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Input files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Executable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Lack of metadata storage 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- 3</a:t>
            </a:r>
            <a:endParaRPr/>
          </a:p>
        </p:txBody>
      </p:sp>
      <p:pic>
        <p:nvPicPr>
          <p:cNvPr id="154" name="Google Shape;15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5912" y="0"/>
            <a:ext cx="8606229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6325" y="115800"/>
            <a:ext cx="3699224" cy="39179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6"/>
          <p:cNvSpPr txBox="1"/>
          <p:nvPr/>
        </p:nvSpPr>
        <p:spPr>
          <a:xfrm>
            <a:off x="8643600" y="4670850"/>
            <a:ext cx="50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[2]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</a:t>
            </a:r>
            <a:endParaRPr/>
          </a:p>
        </p:txBody>
      </p:sp>
      <p:sp>
        <p:nvSpPr>
          <p:cNvPr id="162" name="Google Shape;162;p17"/>
          <p:cNvSpPr txBox="1"/>
          <p:nvPr/>
        </p:nvSpPr>
        <p:spPr>
          <a:xfrm>
            <a:off x="1297500" y="1376000"/>
            <a:ext cx="7038900" cy="3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ato"/>
              <a:buChar char="●"/>
            </a:pPr>
            <a:r>
              <a:rPr lang="en" sz="21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Web App for Running Integration</a:t>
            </a:r>
            <a:endParaRPr sz="21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Lato"/>
              <a:buChar char="●"/>
            </a:pPr>
            <a:r>
              <a:rPr lang="en" sz="21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Requirements:</a:t>
            </a:r>
            <a:endParaRPr sz="21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Lato"/>
              <a:buChar char="○"/>
            </a:pPr>
            <a:r>
              <a:rPr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Runs Simulations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Store Metadata</a:t>
            </a:r>
            <a:endParaRPr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ato"/>
              <a:buChar char="○"/>
            </a:pPr>
            <a:r>
              <a:rPr lang="en"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List Simulations</a:t>
            </a:r>
            <a:endParaRPr sz="20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Lato"/>
              <a:buChar char="■"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Re-run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"/>
              <a:buChar char="■"/>
            </a:pPr>
            <a:r>
              <a:rPr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Download Files</a:t>
            </a:r>
            <a:endParaRPr sz="18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Lato"/>
              <a:buChar char="○"/>
            </a:pPr>
            <a:r>
              <a:rPr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Log-In System</a:t>
            </a:r>
            <a:endParaRPr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556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Lato"/>
              <a:buChar char="■"/>
            </a:pPr>
            <a:r>
              <a:rPr lang="en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User/Admin Mode</a:t>
            </a:r>
            <a:endParaRPr sz="2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Accomplished</a:t>
            </a:r>
            <a:endParaRPr/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1297500" y="1470925"/>
            <a:ext cx="4413300" cy="3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2000"/>
              <a:buChar char="●"/>
            </a:pPr>
            <a:r>
              <a:rPr b="1" lang="en" sz="2000">
                <a:solidFill>
                  <a:srgbClr val="82C7A5"/>
                </a:solidFill>
              </a:rPr>
              <a:t>R</a:t>
            </a:r>
            <a:r>
              <a:rPr b="1" lang="en" sz="2000">
                <a:solidFill>
                  <a:schemeClr val="lt2"/>
                </a:solidFill>
              </a:rPr>
              <a:t>uns Simulations</a:t>
            </a:r>
            <a:endParaRPr b="1" sz="2000">
              <a:solidFill>
                <a:schemeClr val="lt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○"/>
            </a:pPr>
            <a:r>
              <a:rPr lang="en" sz="1800">
                <a:solidFill>
                  <a:schemeClr val="lt2"/>
                </a:solidFill>
              </a:rPr>
              <a:t>One</a:t>
            </a:r>
            <a:r>
              <a:rPr lang="en" sz="1800">
                <a:solidFill>
                  <a:srgbClr val="82C7A5"/>
                </a:solidFill>
              </a:rPr>
              <a:t> </a:t>
            </a:r>
            <a:r>
              <a:rPr lang="en" sz="1800">
                <a:solidFill>
                  <a:srgbClr val="E06666"/>
                </a:solidFill>
              </a:rPr>
              <a:t>or Batch</a:t>
            </a:r>
            <a:endParaRPr sz="1800">
              <a:solidFill>
                <a:srgbClr val="E06666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○"/>
            </a:pPr>
            <a:r>
              <a:rPr lang="en" sz="1800">
                <a:solidFill>
                  <a:srgbClr val="82C7A5"/>
                </a:solidFill>
              </a:rPr>
              <a:t>User uploads files</a:t>
            </a:r>
            <a:endParaRPr sz="1800">
              <a:solidFill>
                <a:srgbClr val="82C7A5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■"/>
            </a:pPr>
            <a:r>
              <a:rPr lang="en" sz="1800">
                <a:solidFill>
                  <a:srgbClr val="82C7A5"/>
                </a:solidFill>
              </a:rPr>
              <a:t>Input</a:t>
            </a:r>
            <a:endParaRPr sz="1800">
              <a:solidFill>
                <a:srgbClr val="82C7A5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■"/>
            </a:pPr>
            <a:r>
              <a:rPr lang="en" sz="1800">
                <a:solidFill>
                  <a:srgbClr val="82C7A5"/>
                </a:solidFill>
              </a:rPr>
              <a:t>Master</a:t>
            </a:r>
            <a:endParaRPr sz="1800">
              <a:solidFill>
                <a:srgbClr val="82C7A5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■"/>
            </a:pPr>
            <a:r>
              <a:rPr lang="en" sz="1800">
                <a:solidFill>
                  <a:srgbClr val="82C7A5"/>
                </a:solidFill>
              </a:rPr>
              <a:t>Executable (optional)</a:t>
            </a:r>
            <a:endParaRPr sz="1800">
              <a:solidFill>
                <a:srgbClr val="82C7A5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○"/>
            </a:pPr>
            <a:r>
              <a:rPr lang="en" sz="1800">
                <a:solidFill>
                  <a:srgbClr val="82C7A5"/>
                </a:solidFill>
              </a:rPr>
              <a:t>Store and Display Output</a:t>
            </a:r>
            <a:endParaRPr sz="1800">
              <a:solidFill>
                <a:srgbClr val="82C7A5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○"/>
            </a:pPr>
            <a:r>
              <a:rPr lang="en" sz="1800">
                <a:solidFill>
                  <a:srgbClr val="82C7A5"/>
                </a:solidFill>
              </a:rPr>
              <a:t>Write and Show Errors</a:t>
            </a:r>
            <a:endParaRPr sz="1800">
              <a:solidFill>
                <a:srgbClr val="82C7A5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Accomplished</a:t>
            </a:r>
            <a:endParaRPr/>
          </a:p>
        </p:txBody>
      </p:sp>
      <p:sp>
        <p:nvSpPr>
          <p:cNvPr id="174" name="Google Shape;174;p19"/>
          <p:cNvSpPr txBox="1"/>
          <p:nvPr>
            <p:ph idx="2" type="body"/>
          </p:nvPr>
        </p:nvSpPr>
        <p:spPr>
          <a:xfrm>
            <a:off x="1103975" y="1595450"/>
            <a:ext cx="3884700" cy="284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900"/>
              <a:buChar char="●"/>
            </a:pPr>
            <a:r>
              <a:rPr b="1" lang="en" sz="1900">
                <a:solidFill>
                  <a:srgbClr val="82C7A5"/>
                </a:solidFill>
              </a:rPr>
              <a:t>Lists Simulations</a:t>
            </a:r>
            <a:endParaRPr sz="1800">
              <a:solidFill>
                <a:srgbClr val="82C7A5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○"/>
            </a:pPr>
            <a:r>
              <a:rPr lang="en" sz="1800">
                <a:solidFill>
                  <a:srgbClr val="82C7A5"/>
                </a:solidFill>
              </a:rPr>
              <a:t>Status</a:t>
            </a:r>
            <a:endParaRPr sz="1800">
              <a:solidFill>
                <a:srgbClr val="82C7A5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○"/>
            </a:pPr>
            <a:r>
              <a:rPr lang="en" sz="1800">
                <a:solidFill>
                  <a:srgbClr val="82C7A5"/>
                </a:solidFill>
              </a:rPr>
              <a:t>Expands</a:t>
            </a:r>
            <a:endParaRPr sz="1800">
              <a:solidFill>
                <a:srgbClr val="82C7A5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■"/>
            </a:pPr>
            <a:r>
              <a:rPr lang="en" sz="1800">
                <a:solidFill>
                  <a:schemeClr val="lt2"/>
                </a:solidFill>
              </a:rPr>
              <a:t>Re-run</a:t>
            </a:r>
            <a:endParaRPr sz="1800">
              <a:solidFill>
                <a:srgbClr val="82C7A5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■"/>
            </a:pPr>
            <a:r>
              <a:rPr lang="en" sz="1800">
                <a:solidFill>
                  <a:srgbClr val="82C7A5"/>
                </a:solidFill>
              </a:rPr>
              <a:t>More details</a:t>
            </a:r>
            <a:endParaRPr sz="1800">
              <a:solidFill>
                <a:srgbClr val="82C7A5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■"/>
            </a:pPr>
            <a:r>
              <a:rPr lang="en" sz="1800">
                <a:solidFill>
                  <a:srgbClr val="82C7A5"/>
                </a:solidFill>
              </a:rPr>
              <a:t>ZIP file</a:t>
            </a:r>
            <a:endParaRPr sz="1800"/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rgbClr val="82C7A5"/>
              </a:buClr>
              <a:buSzPts val="1800"/>
              <a:buChar char="●"/>
            </a:pPr>
            <a:r>
              <a:rPr lang="en" sz="1800">
                <a:solidFill>
                  <a:srgbClr val="82C7A5"/>
                </a:solidFill>
              </a:rPr>
              <a:t>With/Without Exe</a:t>
            </a:r>
            <a:endParaRPr sz="1800">
              <a:solidFill>
                <a:srgbClr val="82C7A5"/>
              </a:solidFill>
            </a:endParaRPr>
          </a:p>
        </p:txBody>
      </p:sp>
      <p:sp>
        <p:nvSpPr>
          <p:cNvPr id="175" name="Google Shape;175;p19"/>
          <p:cNvSpPr txBox="1"/>
          <p:nvPr/>
        </p:nvSpPr>
        <p:spPr>
          <a:xfrm>
            <a:off x="4844875" y="2022300"/>
            <a:ext cx="35418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Log-In System</a:t>
            </a:r>
            <a:endParaRPr sz="18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Lato"/>
              <a:buChar char="○"/>
            </a:pPr>
            <a:r>
              <a:rPr lang="en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User</a:t>
            </a:r>
            <a:endParaRPr sz="18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Lato"/>
              <a:buChar char="○"/>
            </a:pPr>
            <a:r>
              <a:rPr lang="en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Admin</a:t>
            </a:r>
            <a:endParaRPr sz="18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Lato"/>
              <a:buChar char="■"/>
            </a:pPr>
            <a:r>
              <a:rPr lang="en" sz="18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Upload Default Exe</a:t>
            </a:r>
            <a:endParaRPr sz="18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Manual</a:t>
            </a:r>
            <a:endParaRPr/>
          </a:p>
        </p:txBody>
      </p:sp>
      <p:sp>
        <p:nvSpPr>
          <p:cNvPr id="181" name="Google Shape;181;p20"/>
          <p:cNvSpPr txBox="1"/>
          <p:nvPr>
            <p:ph idx="1" type="body"/>
          </p:nvPr>
        </p:nvSpPr>
        <p:spPr>
          <a:xfrm>
            <a:off x="1297506" y="111614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Dashboard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List of runs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New Run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Name of Run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Input Files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Run Info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Run Status, name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Output files,</a:t>
            </a:r>
            <a:br>
              <a:rPr lang="en" sz="1900"/>
            </a:br>
            <a:r>
              <a:rPr lang="en" sz="1900"/>
              <a:t>once available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Download files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182" name="Google Shape;18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6190" y="2129063"/>
            <a:ext cx="2787960" cy="97487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0"/>
          <p:cNvSpPr/>
          <p:nvPr/>
        </p:nvSpPr>
        <p:spPr>
          <a:xfrm>
            <a:off x="6450900" y="3103925"/>
            <a:ext cx="548700" cy="612600"/>
          </a:xfrm>
          <a:prstGeom prst="downArrow">
            <a:avLst>
              <a:gd fmla="val 0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4" name="Google Shape;18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6493" y="2975324"/>
            <a:ext cx="3011699" cy="2039576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0"/>
          <p:cNvSpPr/>
          <p:nvPr/>
        </p:nvSpPr>
        <p:spPr>
          <a:xfrm rot="-1676005">
            <a:off x="6029652" y="2511986"/>
            <a:ext cx="494401" cy="98437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6" name="Google Shape;18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7315" y="154770"/>
            <a:ext cx="4536909" cy="203957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0"/>
          <p:cNvSpPr/>
          <p:nvPr/>
        </p:nvSpPr>
        <p:spPr>
          <a:xfrm flipH="1" rot="-5400000">
            <a:off x="3590300" y="1086325"/>
            <a:ext cx="2045400" cy="300300"/>
          </a:xfrm>
          <a:prstGeom prst="bentArrow">
            <a:avLst>
              <a:gd fmla="val 45280" name="adj1"/>
              <a:gd fmla="val 36613" name="adj2"/>
              <a:gd fmla="val 21454" name="adj3"/>
              <a:gd fmla="val 43750" name="adj4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0"/>
          <p:cNvSpPr/>
          <p:nvPr/>
        </p:nvSpPr>
        <p:spPr>
          <a:xfrm>
            <a:off x="6675475" y="609500"/>
            <a:ext cx="494400" cy="2534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0"/>
          <p:cNvSpPr/>
          <p:nvPr/>
        </p:nvSpPr>
        <p:spPr>
          <a:xfrm>
            <a:off x="4763225" y="183475"/>
            <a:ext cx="391500" cy="1878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0"/>
          <p:cNvSpPr/>
          <p:nvPr/>
        </p:nvSpPr>
        <p:spPr>
          <a:xfrm>
            <a:off x="4763225" y="421700"/>
            <a:ext cx="4413900" cy="1878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- Architecture</a:t>
            </a:r>
            <a:endParaRPr/>
          </a:p>
        </p:txBody>
      </p:sp>
      <p:pic>
        <p:nvPicPr>
          <p:cNvPr id="196" name="Google Shape;19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9525" y="904500"/>
            <a:ext cx="6184934" cy="4173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