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Default ContentType="image/gif" Extension="gif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Navigational menu change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Adding data to fields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Changing Views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paypal web form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3518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0" y="3496604"/>
            <a:ext cx="9144000" cy="0"/>
          </a:xfrm>
          <a:prstGeom prst="straightConnector1">
            <a:avLst/>
          </a:prstGeom>
          <a:noFill/>
          <a:ln cap="flat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Shape 11"/>
          <p:cNvSpPr txBox="1"/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cap="flat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cap="flat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Shape 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cap="flat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" name="Shape 3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34" name="Shape 34"/>
          <p:cNvSpPr/>
          <p:nvPr/>
        </p:nvSpPr>
        <p:spPr>
          <a:xfrm>
            <a:off x="4274" y="0"/>
            <a:ext cx="9144000" cy="44063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0" y="4384371"/>
            <a:ext cx="9144000" cy="0"/>
          </a:xfrm>
          <a:prstGeom prst="straightConnector1">
            <a:avLst/>
          </a:prstGeom>
          <a:noFill/>
          <a:ln cap="flat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dk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8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01.png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02.png"/><Relationship Id="rId3" Type="http://schemas.openxmlformats.org/officeDocument/2006/relationships/image" Target="../media/image03.png"/><Relationship Id="rId5" Type="http://schemas.openxmlformats.org/officeDocument/2006/relationships/image" Target="../media/image04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07.png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6.png"/><Relationship Id="rId3" Type="http://schemas.openxmlformats.org/officeDocument/2006/relationships/image" Target="../media/image05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9.gif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9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ctrTitle"/>
          </p:nvPr>
        </p:nvSpPr>
        <p:spPr>
          <a:xfrm>
            <a:off x="568325" y="1867781"/>
            <a:ext cx="7772400" cy="164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sz="4800"/>
              <a:t>Giles Animal Rescue</a:t>
            </a:r>
          </a:p>
          <a:p>
            <a:pPr rtl="0">
              <a:spcBef>
                <a:spcPts val="0"/>
              </a:spcBef>
              <a:buNone/>
            </a:pPr>
            <a:r>
              <a:rPr b="0" lang="en" sz="3000"/>
              <a:t>Website Redesign Project</a:t>
            </a:r>
          </a:p>
          <a:p>
            <a:pPr>
              <a:spcBef>
                <a:spcPts val="0"/>
              </a:spcBef>
              <a:buNone/>
            </a:pPr>
            <a:r>
              <a:rPr b="0" lang="en" sz="3000"/>
              <a:t>Client: Christine Link-Owens</a:t>
            </a:r>
          </a:p>
        </p:txBody>
      </p:sp>
      <p:sp>
        <p:nvSpPr>
          <p:cNvPr id="41" name="Shape 41"/>
          <p:cNvSpPr txBox="1"/>
          <p:nvPr>
            <p:ph idx="1" type="subTitle"/>
          </p:nvPr>
        </p:nvSpPr>
        <p:spPr>
          <a:xfrm>
            <a:off x="652225" y="3712300"/>
            <a:ext cx="3912300" cy="1197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By:	Junko Yoshida</a:t>
            </a:r>
          </a:p>
          <a:p>
            <a:pPr indent="457200" lvl="0" marL="0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Supratim Baruah</a:t>
            </a:r>
          </a:p>
          <a:p>
            <a:pPr indent="457200" lvl="0" marL="0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Scott Hoang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42" name="Shape 42"/>
          <p:cNvSpPr txBox="1"/>
          <p:nvPr>
            <p:ph idx="2" type="subTitle"/>
          </p:nvPr>
        </p:nvSpPr>
        <p:spPr>
          <a:xfrm>
            <a:off x="4916075" y="3712300"/>
            <a:ext cx="3912300" cy="1197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i="1" lang="en" sz="1400">
                <a:latin typeface="Calibri"/>
                <a:ea typeface="Calibri"/>
                <a:cs typeface="Calibri"/>
                <a:sym typeface="Calibri"/>
              </a:rPr>
              <a:t>CS4624 Multimedia/Hypertext/Information Access</a:t>
            </a:r>
          </a:p>
          <a:p>
            <a:pPr lvl="0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i="1" lang="en" sz="1400">
                <a:latin typeface="Calibri"/>
                <a:ea typeface="Calibri"/>
                <a:cs typeface="Calibri"/>
                <a:sym typeface="Calibri"/>
              </a:rPr>
              <a:t>Professor E.A. Fox</a:t>
            </a:r>
          </a:p>
          <a:p>
            <a:pPr lvl="0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i="1" lang="en" sz="1400">
                <a:latin typeface="Calibri"/>
                <a:ea typeface="Calibri"/>
                <a:cs typeface="Calibri"/>
                <a:sym typeface="Calibri"/>
              </a:rPr>
              <a:t>Virginia Tech, Blacksburg 2015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43" name="Shape 43"/>
          <p:cNvPicPr preferRelativeResize="0"/>
          <p:nvPr/>
        </p:nvPicPr>
        <p:blipFill rotWithShape="1">
          <a:blip r:embed="rId3">
            <a:alphaModFix/>
          </a:blip>
          <a:srcRect b="0" l="0" r="77795" t="0"/>
          <a:stretch/>
        </p:blipFill>
        <p:spPr>
          <a:xfrm>
            <a:off x="3423512" y="0"/>
            <a:ext cx="2196325" cy="1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Workload of Each Task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075" y="1203600"/>
            <a:ext cx="8135525" cy="378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Plan for the rest of the semester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Update site operational manual and development manual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Explain our clients how to use the new features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Christine Link-Owens and Giles Animal Rescue at </a:t>
            </a:r>
            <a:r>
              <a:rPr i="1" lang="en"/>
              <a:t>gilesanimalrescue.org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Professor Fox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Our client, Christine Link-Owens asked us to upgrade and modify their website at </a:t>
            </a:r>
            <a:r>
              <a:rPr i="1" lang="en" sz="2400">
                <a:latin typeface="Calibri"/>
                <a:ea typeface="Calibri"/>
                <a:cs typeface="Calibri"/>
                <a:sym typeface="Calibri"/>
              </a:rPr>
              <a:t>gilesanimalrescue.org </a:t>
            </a: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running Drupal.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Goals of this project are to make the changes needed by Christine and to help Giles Animal Rescue operate on their own.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Drupal 7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Problems about Drupal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Security problems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How to change themes and interface 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150" y="531700"/>
            <a:ext cx="7858275" cy="422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9637" y="207487"/>
            <a:ext cx="2714625" cy="21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295875" y="1099225"/>
            <a:ext cx="1657199" cy="918900"/>
          </a:xfrm>
          <a:prstGeom prst="ellipse">
            <a:avLst/>
          </a:prstGeom>
          <a:noFill/>
          <a:ln cap="flat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3" name="Shape 63"/>
          <p:cNvCxnSpPr>
            <a:endCxn id="61" idx="1"/>
          </p:cNvCxnSpPr>
          <p:nvPr/>
        </p:nvCxnSpPr>
        <p:spPr>
          <a:xfrm flipH="1" rot="10800000">
            <a:off x="1953037" y="1260000"/>
            <a:ext cx="3216599" cy="273900"/>
          </a:xfrm>
          <a:prstGeom prst="straightConnector1">
            <a:avLst/>
          </a:prstGeom>
          <a:noFill/>
          <a:ln cap="flat" w="7620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450" y="144612"/>
            <a:ext cx="8684450" cy="47774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/>
          <p:nvPr/>
        </p:nvSpPr>
        <p:spPr>
          <a:xfrm>
            <a:off x="3699700" y="2247725"/>
            <a:ext cx="1427400" cy="1550399"/>
          </a:xfrm>
          <a:prstGeom prst="rect">
            <a:avLst/>
          </a:prstGeom>
          <a:solidFill>
            <a:srgbClr val="FFFFFF"/>
          </a:solidFill>
          <a:ln cap="flat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7400" y="3103475"/>
            <a:ext cx="2608674" cy="1678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6375" y="1228800"/>
            <a:ext cx="280035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/>
          <p:nvPr/>
        </p:nvSpPr>
        <p:spPr>
          <a:xfrm rot="-389041">
            <a:off x="2871136" y="1903170"/>
            <a:ext cx="1214065" cy="39400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 rot="631282">
            <a:off x="2022717" y="2999007"/>
            <a:ext cx="1214113" cy="393935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 preferRelativeResize="0"/>
          <p:nvPr/>
        </p:nvPicPr>
        <p:blipFill rotWithShape="1">
          <a:blip r:embed="rId3">
            <a:alphaModFix/>
          </a:blip>
          <a:srcRect b="4117" l="15474" r="25213" t="15464"/>
          <a:stretch/>
        </p:blipFill>
        <p:spPr>
          <a:xfrm>
            <a:off x="205100" y="602825"/>
            <a:ext cx="3535624" cy="2996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/>
          <p:cNvPicPr preferRelativeResize="0"/>
          <p:nvPr/>
        </p:nvPicPr>
        <p:blipFill rotWithShape="1">
          <a:blip r:embed="rId4">
            <a:alphaModFix/>
          </a:blip>
          <a:srcRect b="5992" l="17739" r="19041" t="23090"/>
          <a:stretch/>
        </p:blipFill>
        <p:spPr>
          <a:xfrm>
            <a:off x="3924300" y="389549"/>
            <a:ext cx="4964900" cy="35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/>
          <p:nvPr/>
        </p:nvSpPr>
        <p:spPr>
          <a:xfrm rot="-1412">
            <a:off x="3552049" y="1657900"/>
            <a:ext cx="730200" cy="88619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PayPal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 b="12365" l="0" r="0" t="0"/>
          <a:stretch/>
        </p:blipFill>
        <p:spPr>
          <a:xfrm>
            <a:off x="-112825" y="1576375"/>
            <a:ext cx="6475675" cy="249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 rotWithShape="1">
          <a:blip r:embed="rId4">
            <a:alphaModFix/>
          </a:blip>
          <a:srcRect b="2416" l="23470" r="42144" t="13073"/>
          <a:stretch/>
        </p:blipFill>
        <p:spPr>
          <a:xfrm>
            <a:off x="4839975" y="246100"/>
            <a:ext cx="3133674" cy="48138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/>
          <p:nvPr/>
        </p:nvSpPr>
        <p:spPr>
          <a:xfrm rot="-1412">
            <a:off x="4206899" y="1805575"/>
            <a:ext cx="730200" cy="88619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Paypal Problem 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457200" y="1200150"/>
            <a:ext cx="7939800" cy="3858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Request from our client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436675" y="2031375"/>
            <a:ext cx="1956000" cy="1821600"/>
          </a:xfrm>
          <a:prstGeom prst="rect">
            <a:avLst/>
          </a:prstGeom>
          <a:noFill/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/>
              <a:t>Donation Form</a:t>
            </a:r>
          </a:p>
          <a:p>
            <a:pPr indent="-3111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300"/>
              <a:t>Name</a:t>
            </a:r>
          </a:p>
          <a:p>
            <a:pPr indent="-3111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300"/>
              <a:t>Address</a:t>
            </a:r>
          </a:p>
          <a:p>
            <a:pPr indent="-3111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300"/>
              <a:t>Email</a:t>
            </a:r>
          </a:p>
          <a:p>
            <a:pPr indent="-3111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300"/>
              <a:t>Purpose of Donation</a:t>
            </a:r>
          </a:p>
          <a:p>
            <a:pPr indent="-3111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300"/>
              <a:t>Amount of donation</a:t>
            </a:r>
          </a:p>
        </p:txBody>
      </p:sp>
      <p:sp>
        <p:nvSpPr>
          <p:cNvPr id="97" name="Shape 97"/>
          <p:cNvSpPr/>
          <p:nvPr/>
        </p:nvSpPr>
        <p:spPr>
          <a:xfrm>
            <a:off x="2454225" y="2484400"/>
            <a:ext cx="761699" cy="39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4874125" y="2484387"/>
            <a:ext cx="1444799" cy="43259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/>
        </p:nvSpPr>
        <p:spPr>
          <a:xfrm>
            <a:off x="2454225" y="3347500"/>
            <a:ext cx="949799" cy="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7475" y="2457950"/>
            <a:ext cx="140017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4874125" y="2031375"/>
            <a:ext cx="1444799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500"/>
              <a:t>Transaction succeeded</a:t>
            </a:r>
          </a:p>
        </p:txBody>
      </p:sp>
      <p:sp>
        <p:nvSpPr>
          <p:cNvPr id="102" name="Shape 102"/>
          <p:cNvSpPr/>
          <p:nvPr/>
        </p:nvSpPr>
        <p:spPr>
          <a:xfrm>
            <a:off x="6394100" y="1875875"/>
            <a:ext cx="2614199" cy="1779300"/>
          </a:xfrm>
          <a:prstGeom prst="snip1Rect">
            <a:avLst>
              <a:gd fmla="val 16667" name="adj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chemeClr val="dk1"/>
                </a:solidFill>
              </a:rPr>
              <a:t>Email to Site Owner</a:t>
            </a:r>
          </a:p>
          <a:p>
            <a:pPr indent="-3111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chemeClr val="dk1"/>
                </a:solidFill>
              </a:rPr>
              <a:t>Name</a:t>
            </a:r>
          </a:p>
          <a:p>
            <a:pPr indent="-3111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chemeClr val="dk1"/>
                </a:solidFill>
              </a:rPr>
              <a:t>Address</a:t>
            </a:r>
          </a:p>
          <a:p>
            <a:pPr indent="-3111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chemeClr val="dk1"/>
                </a:solidFill>
              </a:rPr>
              <a:t>Email</a:t>
            </a:r>
          </a:p>
          <a:p>
            <a:pPr indent="-3111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chemeClr val="dk1"/>
                </a:solidFill>
              </a:rPr>
              <a:t>Purpose of Donation</a:t>
            </a:r>
          </a:p>
          <a:p>
            <a:pPr indent="-3111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chemeClr val="dk1"/>
                </a:solidFill>
              </a:rPr>
              <a:t>Amount of Donation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574700" y="4052775"/>
            <a:ext cx="5819400" cy="1007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Integration with outside service</a:t>
            </a:r>
          </a:p>
          <a:p>
            <a:pPr indent="-3429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Security concerns?</a:t>
            </a:r>
          </a:p>
          <a:p>
            <a:pPr indent="-3429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Incompatible version of modules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Paypal Solution </a:t>
            </a:r>
          </a:p>
        </p:txBody>
      </p:sp>
      <p:sp>
        <p:nvSpPr>
          <p:cNvPr id="109" name="Shape 109"/>
          <p:cNvSpPr/>
          <p:nvPr/>
        </p:nvSpPr>
        <p:spPr>
          <a:xfrm>
            <a:off x="376100" y="2190925"/>
            <a:ext cx="1956000" cy="1946400"/>
          </a:xfrm>
          <a:prstGeom prst="rect">
            <a:avLst/>
          </a:prstGeom>
          <a:noFill/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800"/>
              <a:t>Donation Form</a:t>
            </a:r>
          </a:p>
          <a:p>
            <a:pPr indent="-3429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Name</a:t>
            </a:r>
          </a:p>
          <a:p>
            <a:pPr indent="-3429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Address</a:t>
            </a:r>
          </a:p>
          <a:p>
            <a:pPr indent="-3429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Email</a:t>
            </a:r>
          </a:p>
          <a:p>
            <a:pPr indent="-3429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Purpose of Donation</a:t>
            </a:r>
          </a:p>
        </p:txBody>
      </p:sp>
      <p:sp>
        <p:nvSpPr>
          <p:cNvPr id="110" name="Shape 110"/>
          <p:cNvSpPr/>
          <p:nvPr/>
        </p:nvSpPr>
        <p:spPr>
          <a:xfrm>
            <a:off x="2470975" y="2467012"/>
            <a:ext cx="949799" cy="39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2426025" y="3554375"/>
            <a:ext cx="3752400" cy="43259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/>
        </p:nvSpPr>
        <p:spPr>
          <a:xfrm>
            <a:off x="2426025" y="2177175"/>
            <a:ext cx="949799" cy="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Redirct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7650" y="2414150"/>
            <a:ext cx="140017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/>
          <p:nvPr/>
        </p:nvSpPr>
        <p:spPr>
          <a:xfrm>
            <a:off x="6323375" y="2004425"/>
            <a:ext cx="1956000" cy="857400"/>
          </a:xfrm>
          <a:prstGeom prst="snip1Rect">
            <a:avLst>
              <a:gd fmla="val 16667" name="adj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500"/>
              <a:t>Transaction result</a:t>
            </a:r>
          </a:p>
          <a:p>
            <a:pPr indent="-32385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500"/>
              <a:t>Amount of Donation</a:t>
            </a:r>
          </a:p>
        </p:txBody>
      </p:sp>
      <p:sp>
        <p:nvSpPr>
          <p:cNvPr id="115" name="Shape 115"/>
          <p:cNvSpPr/>
          <p:nvPr/>
        </p:nvSpPr>
        <p:spPr>
          <a:xfrm>
            <a:off x="5387900" y="2325975"/>
            <a:ext cx="790500" cy="39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6272350" y="3328700"/>
            <a:ext cx="2228399" cy="1448099"/>
          </a:xfrm>
          <a:prstGeom prst="snip1Rect">
            <a:avLst>
              <a:gd fmla="val 16667" name="adj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b="1" lang="en" sz="1500">
                <a:solidFill>
                  <a:schemeClr val="dk1"/>
                </a:solidFill>
              </a:rPr>
              <a:t>Email to Site Owner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500">
                <a:solidFill>
                  <a:schemeClr val="dk1"/>
                </a:solidFill>
              </a:rPr>
              <a:t>Name</a:t>
            </a:r>
          </a:p>
          <a:p>
            <a:pPr indent="-3238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500">
                <a:solidFill>
                  <a:schemeClr val="dk1"/>
                </a:solidFill>
              </a:rPr>
              <a:t>Email</a:t>
            </a:r>
          </a:p>
          <a:p>
            <a:pPr indent="-3238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500">
                <a:solidFill>
                  <a:schemeClr val="dk1"/>
                </a:solidFill>
              </a:rPr>
              <a:t>Purpose of Donation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261275" y="1295575"/>
            <a:ext cx="7242299" cy="77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/>
              <a:t>Our solution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