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82" r:id="rId6"/>
    <p:sldId id="259" r:id="rId7"/>
    <p:sldId id="266" r:id="rId8"/>
    <p:sldId id="276" r:id="rId9"/>
    <p:sldId id="260" r:id="rId10"/>
    <p:sldId id="279" r:id="rId11"/>
    <p:sldId id="287" r:id="rId12"/>
    <p:sldId id="288" r:id="rId13"/>
    <p:sldId id="291" r:id="rId14"/>
    <p:sldId id="275" r:id="rId15"/>
    <p:sldId id="273" r:id="rId16"/>
    <p:sldId id="285" r:id="rId17"/>
    <p:sldId id="283" r:id="rId18"/>
    <p:sldId id="286" r:id="rId19"/>
    <p:sldId id="274" r:id="rId20"/>
    <p:sldId id="261" r:id="rId21"/>
    <p:sldId id="268" r:id="rId22"/>
    <p:sldId id="269" r:id="rId23"/>
    <p:sldId id="272" r:id="rId24"/>
    <p:sldId id="280" r:id="rId25"/>
    <p:sldId id="281" r:id="rId26"/>
    <p:sldId id="289" r:id="rId27"/>
    <p:sldId id="290" r:id="rId28"/>
    <p:sldId id="262" r:id="rId29"/>
    <p:sldId id="292" r:id="rId30"/>
    <p:sldId id="27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eneral.user\Desktop\Dallas%20Char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eneral.user\Desktop\Dallas%20Cha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Sheet2!$B$3</c:f>
              <c:strCache>
                <c:ptCount val="1"/>
                <c:pt idx="0">
                  <c:v>Millet / Maize + Stylo //  Maize+ Stylo  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Val val="1"/>
          </c:dLbls>
          <c:cat>
            <c:numRef>
              <c:f>Sheet2!$C$2:$E$2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Sheet2!$C$3:$E$3</c:f>
              <c:numCache>
                <c:formatCode>General</c:formatCode>
                <c:ptCount val="3"/>
                <c:pt idx="0">
                  <c:v>3.7</c:v>
                </c:pt>
                <c:pt idx="1">
                  <c:v>3.6</c:v>
                </c:pt>
                <c:pt idx="2">
                  <c:v>4.0999999999999996</c:v>
                </c:pt>
              </c:numCache>
            </c:numRef>
          </c:val>
        </c:ser>
        <c:ser>
          <c:idx val="1"/>
          <c:order val="1"/>
          <c:tx>
            <c:strRef>
              <c:f>Sheet2!$B$4</c:f>
              <c:strCache>
                <c:ptCount val="1"/>
                <c:pt idx="0">
                  <c:v>Plow-based system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Val val="1"/>
          </c:dLbls>
          <c:cat>
            <c:numRef>
              <c:f>Sheet2!$C$2:$E$2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Sheet2!$C$4:$E$4</c:f>
              <c:numCache>
                <c:formatCode>General</c:formatCode>
                <c:ptCount val="3"/>
                <c:pt idx="0">
                  <c:v>4.7</c:v>
                </c:pt>
                <c:pt idx="1">
                  <c:v>4.2</c:v>
                </c:pt>
                <c:pt idx="2">
                  <c:v>3.3</c:v>
                </c:pt>
              </c:numCache>
            </c:numRef>
          </c:val>
        </c:ser>
        <c:axId val="57156736"/>
        <c:axId val="57158272"/>
      </c:barChart>
      <c:catAx>
        <c:axId val="571567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7158272"/>
        <c:crosses val="autoZero"/>
        <c:auto val="1"/>
        <c:lblAlgn val="ctr"/>
        <c:lblOffset val="100"/>
      </c:catAx>
      <c:valAx>
        <c:axId val="5715827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57156736"/>
        <c:crosses val="autoZero"/>
        <c:crossBetween val="between"/>
        <c:majorUnit val="1"/>
      </c:valAx>
    </c:plotArea>
    <c:legend>
      <c:legendPos val="b"/>
      <c:layout/>
      <c:txPr>
        <a:bodyPr/>
        <a:lstStyle/>
        <a:p>
          <a:pPr>
            <a:defRPr sz="1800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6.3042105838629403E-2"/>
          <c:y val="4.9597752971114913E-2"/>
          <c:w val="0.90157922575734106"/>
          <c:h val="0.84118515154955165"/>
        </c:manualLayout>
      </c:layout>
      <c:barChart>
        <c:barDir val="col"/>
        <c:grouping val="clustered"/>
        <c:ser>
          <c:idx val="0"/>
          <c:order val="0"/>
          <c:tx>
            <c:strRef>
              <c:f>Sheet1!$C$4</c:f>
              <c:strCache>
                <c:ptCount val="1"/>
                <c:pt idx="0">
                  <c:v>Maize yield (t/ha)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Val val="1"/>
          </c:dLbls>
          <c:cat>
            <c:strRef>
              <c:f>Sheet1!$B$5:$B$8</c:f>
              <c:strCache>
                <c:ptCount val="4"/>
                <c:pt idx="0">
                  <c:v>Bi-annual rotation maize//soybean</c:v>
                </c:pt>
                <c:pt idx="1">
                  <c:v>Maize monocropping</c:v>
                </c:pt>
                <c:pt idx="2">
                  <c:v>Bi-annual rotation maize//cassava</c:v>
                </c:pt>
                <c:pt idx="3">
                  <c:v>Plowed based maize</c:v>
                </c:pt>
              </c:strCache>
            </c:strRef>
          </c:cat>
          <c:val>
            <c:numRef>
              <c:f>Sheet1!$C$5:$C$8</c:f>
              <c:numCache>
                <c:formatCode>0.00</c:formatCode>
                <c:ptCount val="4"/>
                <c:pt idx="0">
                  <c:v>4.91</c:v>
                </c:pt>
                <c:pt idx="1">
                  <c:v>5.58</c:v>
                </c:pt>
                <c:pt idx="2">
                  <c:v>5.68</c:v>
                </c:pt>
                <c:pt idx="3">
                  <c:v>5.6499999999999995</c:v>
                </c:pt>
              </c:numCache>
            </c:numRef>
          </c:val>
        </c:ser>
        <c:ser>
          <c:idx val="1"/>
          <c:order val="1"/>
          <c:tx>
            <c:strRef>
              <c:f>Sheet1!$D$4</c:f>
              <c:strCache>
                <c:ptCount val="1"/>
              </c:strCache>
            </c:strRef>
          </c:tx>
          <c:dLbls>
            <c:showVal val="1"/>
          </c:dLbls>
          <c:cat>
            <c:strRef>
              <c:f>Sheet1!$B$5:$B$8</c:f>
              <c:strCache>
                <c:ptCount val="4"/>
                <c:pt idx="0">
                  <c:v>Bi-annual rotation maize//soybean</c:v>
                </c:pt>
                <c:pt idx="1">
                  <c:v>Maize monocropping</c:v>
                </c:pt>
                <c:pt idx="2">
                  <c:v>Bi-annual rotation maize//cassava</c:v>
                </c:pt>
                <c:pt idx="3">
                  <c:v>Plowed based maize</c:v>
                </c:pt>
              </c:strCache>
            </c:strRef>
          </c:cat>
          <c:val>
            <c:numRef>
              <c:f>Sheet1!$D$5:$D$8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Sheet1!$E$4</c:f>
              <c:strCache>
                <c:ptCount val="1"/>
              </c:strCache>
            </c:strRef>
          </c:tx>
          <c:dLbls>
            <c:showVal val="1"/>
          </c:dLbls>
          <c:cat>
            <c:strRef>
              <c:f>Sheet1!$B$5:$B$8</c:f>
              <c:strCache>
                <c:ptCount val="4"/>
                <c:pt idx="0">
                  <c:v>Bi-annual rotation maize//soybean</c:v>
                </c:pt>
                <c:pt idx="1">
                  <c:v>Maize monocropping</c:v>
                </c:pt>
                <c:pt idx="2">
                  <c:v>Bi-annual rotation maize//cassava</c:v>
                </c:pt>
                <c:pt idx="3">
                  <c:v>Plowed based maize</c:v>
                </c:pt>
              </c:strCache>
            </c:strRef>
          </c:cat>
          <c:val>
            <c:numRef>
              <c:f>Sheet1!$E$5:$E$8</c:f>
              <c:numCache>
                <c:formatCode>General</c:formatCode>
                <c:ptCount val="4"/>
              </c:numCache>
            </c:numRef>
          </c:val>
        </c:ser>
        <c:axId val="56500992"/>
        <c:axId val="56502528"/>
      </c:barChart>
      <c:catAx>
        <c:axId val="56500992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56502528"/>
        <c:crosses val="autoZero"/>
        <c:auto val="1"/>
        <c:lblAlgn val="ctr"/>
        <c:lblOffset val="100"/>
      </c:catAx>
      <c:valAx>
        <c:axId val="56502528"/>
        <c:scaling>
          <c:orientation val="minMax"/>
          <c:max val="6"/>
          <c:min val="1"/>
        </c:scaling>
        <c:axPos val="l"/>
        <c:numFmt formatCode="0" sourceLinked="0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56500992"/>
        <c:crosses val="autoZero"/>
        <c:crossBetween val="between"/>
        <c:majorUnit val="1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6C3C-259A-427E-8029-AF57416FC847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2F45-D4FD-4EF1-A4B4-D9C041609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6C3C-259A-427E-8029-AF57416FC847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2F45-D4FD-4EF1-A4B4-D9C041609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6C3C-259A-427E-8029-AF57416FC847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2F45-D4FD-4EF1-A4B4-D9C041609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6C3C-259A-427E-8029-AF57416FC847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2F45-D4FD-4EF1-A4B4-D9C041609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6C3C-259A-427E-8029-AF57416FC847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2F45-D4FD-4EF1-A4B4-D9C041609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6C3C-259A-427E-8029-AF57416FC847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2F45-D4FD-4EF1-A4B4-D9C041609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6C3C-259A-427E-8029-AF57416FC847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2F45-D4FD-4EF1-A4B4-D9C041609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6C3C-259A-427E-8029-AF57416FC847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2F45-D4FD-4EF1-A4B4-D9C041609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6C3C-259A-427E-8029-AF57416FC847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2F45-D4FD-4EF1-A4B4-D9C041609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6C3C-259A-427E-8029-AF57416FC847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2F45-D4FD-4EF1-A4B4-D9C041609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6C3C-259A-427E-8029-AF57416FC847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2F45-D4FD-4EF1-A4B4-D9C041609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E6C3C-259A-427E-8029-AF57416FC847}" type="datetimeFigureOut">
              <a:rPr lang="en-US" smtClean="0"/>
              <a:pPr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22F45-D4FD-4EF1-A4B4-D9C0416093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gif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lhok\Lyda%20Hok\Desktop%208-14-12\Lyda%20Hok_ASABE,%20Dallas,%20TX\MOV03724.M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lhok\Lyda%20Hok\Desktop%208-14-12\Lyda%20Hok_ASABE,%20Dallas,%20TX\MOV06473.MPG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406775"/>
            <a:ext cx="7772400" cy="1470025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Conservation Agriculture for Food Security in Cambodia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334000"/>
            <a:ext cx="8458200" cy="1143000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rgbClr val="002060"/>
                </a:solidFill>
              </a:rPr>
              <a:t>Stephane</a:t>
            </a:r>
            <a:r>
              <a:rPr lang="en-US" sz="2400" b="1" dirty="0" smtClean="0">
                <a:solidFill>
                  <a:srgbClr val="002060"/>
                </a:solidFill>
              </a:rPr>
              <a:t> B., </a:t>
            </a:r>
            <a:r>
              <a:rPr lang="en-US" sz="2400" b="1" dirty="0" err="1" smtClean="0">
                <a:solidFill>
                  <a:srgbClr val="002060"/>
                </a:solidFill>
              </a:rPr>
              <a:t>Stephane</a:t>
            </a:r>
            <a:r>
              <a:rPr lang="en-US" sz="2400" b="1" dirty="0" smtClean="0">
                <a:solidFill>
                  <a:srgbClr val="002060"/>
                </a:solidFill>
              </a:rPr>
              <a:t> C., L. Hok, P. Kou, M. Reyes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ASABE Annual Meeting, Dallas, Texas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July 30, 2012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 descr="C:\Users\general.user\Desktop\SANREM-CRSP-Logo2011-vertRG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81000"/>
            <a:ext cx="991899" cy="105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 cstate="print"/>
          <a:srcRect l="30906"/>
          <a:stretch>
            <a:fillRect/>
          </a:stretch>
        </p:blipFill>
        <p:spPr bwMode="auto">
          <a:xfrm>
            <a:off x="5987320" y="378710"/>
            <a:ext cx="2538104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C:\Users\general.user\Desktop\CIRAD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524000"/>
            <a:ext cx="23399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general.user\Desktop\AT 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304800"/>
            <a:ext cx="1066800" cy="1208410"/>
          </a:xfrm>
          <a:prstGeom prst="rect">
            <a:avLst/>
          </a:prstGeom>
          <a:noFill/>
        </p:spPr>
      </p:pic>
      <p:pic>
        <p:nvPicPr>
          <p:cNvPr id="8" name="Picture 2" descr="C:\Users\general.user\Desktop\USD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1676400"/>
            <a:ext cx="1676400" cy="1143000"/>
          </a:xfrm>
          <a:prstGeom prst="rect">
            <a:avLst/>
          </a:prstGeom>
          <a:noFill/>
        </p:spPr>
      </p:pic>
      <p:pic>
        <p:nvPicPr>
          <p:cNvPr id="1027" name="Picture 3" descr="C:\Users\general.user\Lyda Hok_Data from Laptop\Destop\Banner_Workshop on Conservation Agriculture\Picture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1676400"/>
            <a:ext cx="1420427" cy="1219200"/>
          </a:xfrm>
          <a:prstGeom prst="rect">
            <a:avLst/>
          </a:prstGeom>
          <a:noFill/>
        </p:spPr>
      </p:pic>
      <p:pic>
        <p:nvPicPr>
          <p:cNvPr id="1028" name="Picture 4" descr="C:\Users\general.user\Lyda Hok_Data from Laptop\Destop\Banner_Workshop on Conservation Agriculture\logo GD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381000"/>
            <a:ext cx="1133798" cy="1143000"/>
          </a:xfrm>
          <a:prstGeom prst="rect">
            <a:avLst/>
          </a:prstGeom>
          <a:noFill/>
        </p:spPr>
      </p:pic>
      <p:pic>
        <p:nvPicPr>
          <p:cNvPr id="1029" name="Picture 5" descr="C:\Users\general.user\Desktop\RUA Log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33600" y="228600"/>
            <a:ext cx="990600" cy="1283057"/>
          </a:xfrm>
          <a:prstGeom prst="rect">
            <a:avLst/>
          </a:prstGeom>
          <a:noFill/>
        </p:spPr>
      </p:pic>
      <p:pic>
        <p:nvPicPr>
          <p:cNvPr id="1030" name="Picture 6" descr="C:\Users\general.user\Desktop\MAFF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14400" y="1676400"/>
            <a:ext cx="1066800" cy="1041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Research Methodology</a:t>
            </a:r>
            <a:endParaRPr lang="en-US" sz="6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0" y="5638800"/>
            <a:ext cx="4419600" cy="9144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800" dirty="0" smtClean="0"/>
              <a:t>Cropping patterns and tillage system are tested.</a:t>
            </a:r>
          </a:p>
          <a:p>
            <a:pPr algn="ctr"/>
            <a:endParaRPr lang="en-US" sz="2800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304800" y="3124200"/>
            <a:ext cx="2895600" cy="1143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Experimental Plots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876800" y="4724400"/>
            <a:ext cx="2971800" cy="838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Demo plot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191000" y="2743200"/>
            <a:ext cx="45720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 Farmers’ plots </a:t>
            </a:r>
            <a:r>
              <a:rPr lang="en-US" sz="3600" dirty="0" smtClean="0"/>
              <a:t>a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 used for biophysical  research 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(15 CAPS &amp; 15 CT).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953000" y="1752600"/>
            <a:ext cx="2971800" cy="838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Farmers’ plot</a:t>
            </a:r>
            <a:endParaRPr lang="en-US" sz="3600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4" idx="3"/>
            <a:endCxn id="9" idx="1"/>
          </p:cNvCxnSpPr>
          <p:nvPr/>
        </p:nvCxnSpPr>
        <p:spPr>
          <a:xfrm flipV="1">
            <a:off x="3200400" y="2171700"/>
            <a:ext cx="1752600" cy="1524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  <a:endCxn id="5" idx="1"/>
          </p:cNvCxnSpPr>
          <p:nvPr/>
        </p:nvCxnSpPr>
        <p:spPr>
          <a:xfrm>
            <a:off x="3200400" y="3695700"/>
            <a:ext cx="1676400" cy="144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Farmers’ Plot</a:t>
            </a:r>
            <a:endParaRPr lang="en-US" sz="6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30 Farmers’ plots were used for biophysical  research (15 CAPS &amp; 15 CT). </a:t>
            </a:r>
          </a:p>
          <a:p>
            <a:r>
              <a:rPr lang="en-US" sz="3600" dirty="0" err="1" smtClean="0"/>
              <a:t>Monocropping</a:t>
            </a:r>
            <a:r>
              <a:rPr lang="en-US" sz="3600" dirty="0" smtClean="0"/>
              <a:t> of corn and corn/</a:t>
            </a:r>
            <a:r>
              <a:rPr lang="en-US" sz="3600" dirty="0" err="1" smtClean="0"/>
              <a:t>Stylo</a:t>
            </a:r>
            <a:r>
              <a:rPr lang="en-US" sz="3600" dirty="0" smtClean="0"/>
              <a:t> CAPS cropping are being tested.</a:t>
            </a:r>
          </a:p>
          <a:p>
            <a:r>
              <a:rPr lang="en-US" sz="3600" dirty="0" smtClean="0"/>
              <a:t>Farmers in 3 villages are involved with Farmer Organization development to support farmers involved with CAPS.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Demo Plot</a:t>
            </a:r>
            <a:endParaRPr lang="en-US" sz="6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600" dirty="0" smtClean="0"/>
              <a:t>A 2 hectare plot.</a:t>
            </a:r>
          </a:p>
          <a:p>
            <a:r>
              <a:rPr lang="en-US" sz="3600" dirty="0" smtClean="0"/>
              <a:t>Fertilizer application rate 70-30-30</a:t>
            </a:r>
          </a:p>
          <a:p>
            <a:r>
              <a:rPr lang="en-US" sz="3600" dirty="0" smtClean="0"/>
              <a:t>4 treatments are tested:</a:t>
            </a:r>
          </a:p>
          <a:p>
            <a:pPr lvl="0"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solidFill>
                  <a:srgbClr val="C00000"/>
                </a:solidFill>
              </a:rPr>
              <a:t>1. </a:t>
            </a:r>
            <a:r>
              <a:rPr lang="en-US" sz="3600" dirty="0" smtClean="0"/>
              <a:t>Bi-annual rotation (Maize//Soybean): Bio pump Millet + </a:t>
            </a:r>
            <a:r>
              <a:rPr lang="en-US" sz="3600" dirty="0" err="1" smtClean="0"/>
              <a:t>Stylo</a:t>
            </a:r>
            <a:r>
              <a:rPr lang="en-US" sz="3600" dirty="0" smtClean="0"/>
              <a:t>/Maize + </a:t>
            </a:r>
            <a:r>
              <a:rPr lang="en-US" sz="3600" dirty="0" err="1" smtClean="0"/>
              <a:t>Stylo</a:t>
            </a:r>
            <a:r>
              <a:rPr lang="en-US" sz="3600" dirty="0" smtClean="0"/>
              <a:t> + </a:t>
            </a:r>
            <a:r>
              <a:rPr lang="en-US" sz="3600" i="1" dirty="0" smtClean="0"/>
              <a:t>Crotalaria </a:t>
            </a:r>
            <a:r>
              <a:rPr lang="en-US" sz="3600" i="1" dirty="0" err="1" smtClean="0"/>
              <a:t>ochroleuca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		2</a:t>
            </a:r>
            <a:r>
              <a:rPr lang="en-US" sz="3600" baseline="30000" dirty="0" smtClean="0"/>
              <a:t>nd</a:t>
            </a:r>
            <a:r>
              <a:rPr lang="en-US" sz="3600" dirty="0" smtClean="0"/>
              <a:t> cropping: Bio pump </a:t>
            </a:r>
            <a:r>
              <a:rPr lang="en-US" sz="3600" dirty="0" err="1" smtClean="0"/>
              <a:t>Millet+Stylo</a:t>
            </a:r>
            <a:r>
              <a:rPr lang="en-US" sz="3600" dirty="0" smtClean="0"/>
              <a:t>/Soybean + Sorghum + </a:t>
            </a:r>
            <a:r>
              <a:rPr lang="en-US" sz="3600" dirty="0" err="1" smtClean="0"/>
              <a:t>Stylo</a:t>
            </a:r>
            <a:endParaRPr lang="en-US" sz="3600" dirty="0" smtClean="0"/>
          </a:p>
          <a:p>
            <a:pPr lvl="0"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solidFill>
                  <a:srgbClr val="C00000"/>
                </a:solidFill>
              </a:rPr>
              <a:t>2. </a:t>
            </a:r>
            <a:r>
              <a:rPr lang="en-US" sz="3600" dirty="0" smtClean="0"/>
              <a:t>Maize </a:t>
            </a:r>
            <a:r>
              <a:rPr lang="en-US" sz="3600" dirty="0" err="1" smtClean="0"/>
              <a:t>monocropping</a:t>
            </a:r>
            <a:r>
              <a:rPr lang="en-US" sz="3600" dirty="0" smtClean="0"/>
              <a:t>: Bio pump Millet + </a:t>
            </a:r>
            <a:r>
              <a:rPr lang="en-US" sz="3600" dirty="0" err="1" smtClean="0"/>
              <a:t>Stylo</a:t>
            </a:r>
            <a:r>
              <a:rPr lang="en-US" sz="3600" dirty="0" smtClean="0"/>
              <a:t>/ </a:t>
            </a:r>
            <a:r>
              <a:rPr lang="en-US" sz="3600" dirty="0" err="1" smtClean="0"/>
              <a:t>Maize+Stylo</a:t>
            </a:r>
            <a:r>
              <a:rPr lang="en-US" sz="3600" dirty="0" smtClean="0"/>
              <a:t> + </a:t>
            </a:r>
            <a:r>
              <a:rPr lang="en-US" sz="3600" i="1" dirty="0" smtClean="0"/>
              <a:t>Crotalaria </a:t>
            </a:r>
            <a:r>
              <a:rPr lang="en-US" sz="3600" i="1" dirty="0" err="1" smtClean="0"/>
              <a:t>ochroleuca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36576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solidFill>
                  <a:srgbClr val="C00000"/>
                </a:solidFill>
              </a:rPr>
              <a:t>3. </a:t>
            </a:r>
            <a:r>
              <a:rPr lang="en-US" sz="3600" dirty="0" smtClean="0"/>
              <a:t>Bi-annual rotation (Maize//Cassava): Bio pump Millet + </a:t>
            </a:r>
            <a:r>
              <a:rPr lang="en-US" sz="3600" dirty="0" err="1" smtClean="0"/>
              <a:t>Stylo</a:t>
            </a:r>
            <a:r>
              <a:rPr lang="en-US" sz="3600" dirty="0" smtClean="0"/>
              <a:t>/</a:t>
            </a:r>
            <a:r>
              <a:rPr lang="en-US" sz="3600" dirty="0" err="1" smtClean="0"/>
              <a:t>Maize+Stylo</a:t>
            </a:r>
            <a:r>
              <a:rPr lang="en-US" sz="3600" dirty="0" smtClean="0"/>
              <a:t> + </a:t>
            </a:r>
            <a:r>
              <a:rPr lang="en-US" sz="3600" i="1" dirty="0" err="1" smtClean="0"/>
              <a:t>Eleusine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coracana</a:t>
            </a:r>
            <a:r>
              <a:rPr lang="en-US" sz="3600" i="1" dirty="0" smtClean="0"/>
              <a:t> </a:t>
            </a:r>
            <a:r>
              <a:rPr lang="en-US" sz="3600" dirty="0" smtClean="0"/>
              <a:t>+ </a:t>
            </a:r>
            <a:r>
              <a:rPr lang="en-US" sz="3600" i="1" dirty="0" smtClean="0"/>
              <a:t>Crotalaria </a:t>
            </a:r>
            <a:r>
              <a:rPr lang="en-US" sz="3600" i="1" dirty="0" err="1" smtClean="0"/>
              <a:t>ochroleuca</a:t>
            </a:r>
            <a:endParaRPr lang="en-US" sz="3600" i="1" dirty="0" smtClean="0"/>
          </a:p>
          <a:p>
            <a:pPr>
              <a:buNone/>
            </a:pPr>
            <a:r>
              <a:rPr lang="en-US" sz="3600" dirty="0" smtClean="0"/>
              <a:t>		2</a:t>
            </a:r>
            <a:r>
              <a:rPr lang="en-US" sz="3600" baseline="30000" dirty="0" smtClean="0"/>
              <a:t>nd</a:t>
            </a:r>
            <a:r>
              <a:rPr lang="en-US" sz="3600" dirty="0" smtClean="0"/>
              <a:t> cropping: Cassava + </a:t>
            </a:r>
            <a:r>
              <a:rPr lang="en-US" sz="3600" dirty="0" err="1" smtClean="0"/>
              <a:t>Stylo</a:t>
            </a:r>
            <a:endParaRPr lang="en-US" sz="3600" dirty="0" smtClean="0"/>
          </a:p>
          <a:p>
            <a:pPr lvl="0"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solidFill>
                  <a:srgbClr val="C00000"/>
                </a:solidFill>
              </a:rPr>
              <a:t>4. </a:t>
            </a:r>
            <a:r>
              <a:rPr lang="en-US" sz="3600" dirty="0" smtClean="0"/>
              <a:t>Plow based maize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Yield Measurement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95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 sampling spots of 50 m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per farm are collected from 15 CAPS and 15 plow-based farmers’ plots.</a:t>
            </a:r>
          </a:p>
          <a:p>
            <a:r>
              <a:rPr lang="en-US" sz="3600" dirty="0" smtClean="0"/>
              <a:t>Corn yield is harvested from 50 m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</a:t>
            </a:r>
          </a:p>
          <a:p>
            <a:r>
              <a:rPr lang="en-US" sz="3600" dirty="0" smtClean="0"/>
              <a:t>Biomass production of main and cover crops are measured.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Mechanization</a:t>
            </a:r>
            <a:endParaRPr lang="en-US" sz="60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general.user\Desktop\rolling m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3505200" cy="2590800"/>
          </a:xfrm>
          <a:prstGeom prst="rect">
            <a:avLst/>
          </a:prstGeom>
          <a:noFill/>
        </p:spPr>
      </p:pic>
      <p:pic>
        <p:nvPicPr>
          <p:cNvPr id="8" name="Picture 3" descr="materiel0507AttelageFitarellixMotoculteu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153856"/>
            <a:ext cx="3810000" cy="2579944"/>
          </a:xfrm>
          <a:prstGeom prst="rect">
            <a:avLst/>
          </a:prstGeom>
          <a:noFill/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419600" y="3657600"/>
            <a:ext cx="42672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GB" sz="3200" dirty="0" smtClean="0"/>
              <a:t>Two row Planter </a:t>
            </a:r>
            <a:r>
              <a:rPr lang="en-GB" sz="3200" dirty="0" err="1" smtClean="0"/>
              <a:t>Fitarelli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4" descr="DSC020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0095" y="4198672"/>
            <a:ext cx="3775305" cy="2583128"/>
          </a:xfrm>
          <a:prstGeom prst="rect">
            <a:avLst/>
          </a:prstGeom>
          <a:noFill/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33400" y="3657600"/>
            <a:ext cx="3429000" cy="685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dirty="0" smtClean="0"/>
              <a:t>Homemade roller </a:t>
            </a: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876800" y="5105400"/>
            <a:ext cx="41910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en-US" sz="3200" dirty="0" smtClean="0"/>
              <a:t>No-till Planter </a:t>
            </a:r>
            <a:r>
              <a:rPr lang="en-US" sz="3200" dirty="0" err="1" smtClean="0"/>
              <a:t>Vence</a:t>
            </a:r>
            <a:r>
              <a:rPr lang="en-US" sz="3200" dirty="0" smtClean="0"/>
              <a:t> </a:t>
            </a:r>
            <a:r>
              <a:rPr lang="en-US" sz="3200" dirty="0" err="1" smtClean="0"/>
              <a:t>Tudo</a:t>
            </a:r>
            <a:r>
              <a:rPr lang="en-US" sz="3200" dirty="0" smtClean="0"/>
              <a:t> SA-11500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 txBox="1">
            <a:spLocks/>
          </p:cNvSpPr>
          <p:nvPr/>
        </p:nvSpPr>
        <p:spPr bwMode="auto">
          <a:xfrm>
            <a:off x="304800" y="381000"/>
            <a:ext cx="8534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1775" indent="-231775">
              <a:lnSpc>
                <a:spcPct val="90000"/>
              </a:lnSpc>
              <a:buFontTx/>
              <a:buChar char="-"/>
              <a:defRPr/>
            </a:pPr>
            <a:endParaRPr lang="en-US" sz="3600" dirty="0">
              <a:latin typeface="+mj-lt"/>
              <a:cs typeface="Arial" charset="0"/>
            </a:endParaRPr>
          </a:p>
          <a:p>
            <a:pPr marL="231775" indent="-231775">
              <a:lnSpc>
                <a:spcPct val="90000"/>
              </a:lnSpc>
              <a:defRPr/>
            </a:pPr>
            <a:endParaRPr lang="en-US" sz="1600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defRPr/>
            </a:pPr>
            <a:endParaRPr lang="en-US" sz="4000" dirty="0">
              <a:latin typeface="+mj-lt"/>
              <a:cs typeface="+mn-cs"/>
            </a:endParaRPr>
          </a:p>
        </p:txBody>
      </p:sp>
      <p:pic>
        <p:nvPicPr>
          <p:cNvPr id="19459" name="Picture 10" descr="C:\Documents and Settings\Administrator\Desktop\millet roll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671888"/>
            <a:ext cx="4043363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1" descr="C:\Documents and Settings\Administrator\Desktop\P61102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286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Down Arrow 14"/>
          <p:cNvSpPr/>
          <p:nvPr/>
        </p:nvSpPr>
        <p:spPr>
          <a:xfrm>
            <a:off x="6629400" y="2743200"/>
            <a:ext cx="609600" cy="1524000"/>
          </a:xfrm>
          <a:prstGeom prst="downArrow">
            <a:avLst>
              <a:gd name="adj1" fmla="val 50000"/>
              <a:gd name="adj2" fmla="val 90502"/>
            </a:avLst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50" name="Picture 2" descr="C:\Users\general.user\Desktop\plowed soil in B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47650"/>
            <a:ext cx="4038600" cy="3028950"/>
          </a:xfrm>
          <a:prstGeom prst="rect">
            <a:avLst/>
          </a:prstGeom>
          <a:noFill/>
        </p:spPr>
      </p:pic>
      <p:sp>
        <p:nvSpPr>
          <p:cNvPr id="11" name="Down Arrow 10"/>
          <p:cNvSpPr/>
          <p:nvPr/>
        </p:nvSpPr>
        <p:spPr>
          <a:xfrm rot="16200000">
            <a:off x="4191000" y="1066800"/>
            <a:ext cx="609600" cy="1524000"/>
          </a:xfrm>
          <a:prstGeom prst="downArrow">
            <a:avLst>
              <a:gd name="adj1" fmla="val 50000"/>
              <a:gd name="adj2" fmla="val 90502"/>
            </a:avLst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7" name="Picture 2" descr="P10202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581400"/>
            <a:ext cx="4063765" cy="3048000"/>
          </a:xfrm>
          <a:prstGeom prst="rect">
            <a:avLst/>
          </a:prstGeom>
          <a:noFill/>
        </p:spPr>
      </p:pic>
      <p:sp>
        <p:nvSpPr>
          <p:cNvPr id="18" name="Down Arrow 17"/>
          <p:cNvSpPr/>
          <p:nvPr/>
        </p:nvSpPr>
        <p:spPr>
          <a:xfrm rot="5400000">
            <a:off x="4114800" y="4419600"/>
            <a:ext cx="609600" cy="1524000"/>
          </a:xfrm>
          <a:prstGeom prst="downArrow">
            <a:avLst>
              <a:gd name="adj1" fmla="val 50000"/>
              <a:gd name="adj2" fmla="val 90502"/>
            </a:avLst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OV03724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OV06473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tx2">
                    <a:lumMod val="75000"/>
                  </a:schemeClr>
                </a:solidFill>
              </a:rPr>
              <a:t>Baseline Results of Farmers’ Plot</a:t>
            </a:r>
            <a:endParaRPr lang="en-US" sz="7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Where is Cambodia located?</a:t>
            </a:r>
            <a:endParaRPr lang="en-US" dirty="0"/>
          </a:p>
        </p:txBody>
      </p:sp>
      <p:pic>
        <p:nvPicPr>
          <p:cNvPr id="2050" name="Picture 2" descr="C:\Users\general.user\Desktop\world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7990"/>
            <a:ext cx="9144000" cy="57150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6828020" y="4373380"/>
            <a:ext cx="22860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 descr="C:\Users\general.user\Desktop\Cambodia_Map_Regional_Politic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572000"/>
            <a:ext cx="2690812" cy="2174114"/>
          </a:xfrm>
          <a:prstGeom prst="rect">
            <a:avLst/>
          </a:prstGeom>
          <a:noFill/>
        </p:spPr>
      </p:pic>
      <p:pic>
        <p:nvPicPr>
          <p:cNvPr id="25602" name="Picture 2" descr="http://www.olstars.com/images/flags/Big/kh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5029200"/>
            <a:ext cx="1940031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Maize Yield in CAPS and Plow-based Systems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685800" y="1524000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7848600" y="5334000"/>
            <a:ext cx="12192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Year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 rot="16200000">
            <a:off x="-838200" y="3124200"/>
            <a:ext cx="25908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Maize yield (t/ha)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Gross Profit Margin (GPM) </a:t>
            </a:r>
            <a:r>
              <a:rPr lang="en-GB" sz="3200" dirty="0" smtClean="0">
                <a:latin typeface="Arial" pitchFamily="34" charset="0"/>
                <a:cs typeface="Arial" pitchFamily="34" charset="0"/>
              </a:rPr>
              <a:t>of CAPS and CT</a:t>
            </a:r>
            <a:endParaRPr lang="en-US" sz="3200" dirty="0"/>
          </a:p>
        </p:txBody>
      </p:sp>
      <p:grpSp>
        <p:nvGrpSpPr>
          <p:cNvPr id="4" name="Group 3"/>
          <p:cNvGrpSpPr/>
          <p:nvPr/>
        </p:nvGrpSpPr>
        <p:grpSpPr>
          <a:xfrm>
            <a:off x="457200" y="1295400"/>
            <a:ext cx="8382000" cy="5257800"/>
            <a:chOff x="26212800" y="7162800"/>
            <a:chExt cx="6248400" cy="3962400"/>
          </a:xfrm>
        </p:grpSpPr>
        <p:pic>
          <p:nvPicPr>
            <p:cNvPr id="5" name="Picture 4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212800" y="7162800"/>
              <a:ext cx="6248400" cy="396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26898600" y="10601325"/>
              <a:ext cx="1066800" cy="447675"/>
            </a:xfrm>
            <a:prstGeom prst="rect">
              <a:avLst/>
            </a:prstGeom>
            <a:solidFill>
              <a:schemeClr val="bg1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PH" sz="1200" dirty="0" smtClean="0">
                  <a:latin typeface="Arial" pitchFamily="34" charset="0"/>
                  <a:cs typeface="Arial" pitchFamily="34" charset="0"/>
                </a:rPr>
                <a:t>Maize CAPS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PH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Year 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28079700" y="10601325"/>
              <a:ext cx="1066800" cy="447675"/>
            </a:xfrm>
            <a:prstGeom prst="rect">
              <a:avLst/>
            </a:prstGeom>
            <a:solidFill>
              <a:schemeClr val="bg1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PH" sz="1200" dirty="0" smtClean="0">
                  <a:latin typeface="Arial" pitchFamily="34" charset="0"/>
                  <a:cs typeface="Arial" pitchFamily="34" charset="0"/>
                </a:rPr>
                <a:t>Maize CAPS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PH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Year 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29232225" y="10601325"/>
              <a:ext cx="1066800" cy="447675"/>
            </a:xfrm>
            <a:prstGeom prst="rect">
              <a:avLst/>
            </a:prstGeom>
            <a:solidFill>
              <a:schemeClr val="bg1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PH" sz="1200" dirty="0" smtClean="0">
                  <a:latin typeface="Arial" pitchFamily="34" charset="0"/>
                  <a:cs typeface="Arial" pitchFamily="34" charset="0"/>
                </a:rPr>
                <a:t>Maize CAPS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PH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Year 3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30403800" y="10601325"/>
              <a:ext cx="1066800" cy="447675"/>
            </a:xfrm>
            <a:prstGeom prst="rect">
              <a:avLst/>
            </a:prstGeom>
            <a:solidFill>
              <a:schemeClr val="bg1"/>
            </a:solidFill>
            <a:ln w="317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PH" sz="1200" dirty="0" smtClean="0">
                  <a:latin typeface="Arial" pitchFamily="34" charset="0"/>
                  <a:cs typeface="Arial" pitchFamily="34" charset="0"/>
                </a:rPr>
                <a:t>Maize on </a:t>
              </a:r>
              <a:r>
                <a:rPr lang="en-PH" sz="1200" dirty="0" err="1" smtClean="0">
                  <a:latin typeface="Arial" pitchFamily="34" charset="0"/>
                  <a:cs typeface="Arial" pitchFamily="34" charset="0"/>
                </a:rPr>
                <a:t>Plowing</a:t>
              </a:r>
              <a:endParaRPr kumimoji="0" lang="en-PH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239000" cy="944562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Sensitivity of GPM (2009-2011) to Maize Price in Plow-based System</a:t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endParaRPr lang="en-US" sz="32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the CAPS surface within the farmers network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1600200"/>
            <a:ext cx="8229599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eneral.user\Desktop\mulch_kg ch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5638800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5638800"/>
            <a:ext cx="9144000" cy="1143000"/>
          </a:xfrm>
        </p:spPr>
        <p:txBody>
          <a:bodyPr>
            <a:noAutofit/>
          </a:bodyPr>
          <a:lstStyle/>
          <a:p>
            <a:r>
              <a:rPr lang="en-US" sz="5400" dirty="0" err="1" smtClean="0">
                <a:solidFill>
                  <a:srgbClr val="C00000"/>
                </a:solidFill>
              </a:rPr>
              <a:t>Stylo</a:t>
            </a:r>
            <a:r>
              <a:rPr lang="en-US" sz="5400" dirty="0" smtClean="0">
                <a:solidFill>
                  <a:srgbClr val="C00000"/>
                </a:solidFill>
              </a:rPr>
              <a:t> cover crop in CAPS plot</a:t>
            </a:r>
            <a:endParaRPr lang="en-US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914400"/>
            <a:ext cx="3124200" cy="1143000"/>
          </a:xfrm>
        </p:spPr>
        <p:txBody>
          <a:bodyPr>
            <a:noAutofit/>
          </a:bodyPr>
          <a:lstStyle/>
          <a:p>
            <a:r>
              <a:rPr lang="en-US" sz="8000" dirty="0" smtClean="0"/>
              <a:t>CAPS</a:t>
            </a:r>
            <a:endParaRPr lang="en-US" sz="8000" dirty="0"/>
          </a:p>
        </p:txBody>
      </p:sp>
      <p:pic>
        <p:nvPicPr>
          <p:cNvPr id="4098" name="Picture 2" descr="C:\Users\general.user\Desktop\CAPS co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86400" cy="4114800"/>
          </a:xfrm>
          <a:prstGeom prst="rect">
            <a:avLst/>
          </a:prstGeom>
          <a:noFill/>
        </p:spPr>
      </p:pic>
      <p:pic>
        <p:nvPicPr>
          <p:cNvPr id="4099" name="Picture 3" descr="C:\Users\general.user\Desktop\CT corn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4038600" y="2842167"/>
            <a:ext cx="5105400" cy="4015833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0" y="4724400"/>
            <a:ext cx="3124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CT</a:t>
            </a:r>
            <a:endParaRPr kumimoji="0" lang="en-US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971800" y="5105400"/>
            <a:ext cx="1295400" cy="533400"/>
          </a:xfrm>
          <a:prstGeom prst="rightArrow">
            <a:avLst>
              <a:gd name="adj1" fmla="val 50000"/>
              <a:gd name="adj2" fmla="val 67734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0800000">
            <a:off x="5029200" y="1295400"/>
            <a:ext cx="1295400" cy="533400"/>
          </a:xfrm>
          <a:prstGeom prst="rightArrow">
            <a:avLst>
              <a:gd name="adj1" fmla="val 50000"/>
              <a:gd name="adj2" fmla="val 67734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tx2">
                    <a:lumMod val="75000"/>
                  </a:schemeClr>
                </a:solidFill>
              </a:rPr>
              <a:t>Baseline Results of Demo Plot</a:t>
            </a:r>
            <a:endParaRPr lang="en-US" sz="7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 rot="16200000">
            <a:off x="-674290" y="2937271"/>
            <a:ext cx="2461420" cy="6556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Maize Yield (t/ha)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429000" y="6019800"/>
            <a:ext cx="2461420" cy="6556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Cropping Systems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Maize Yield 2011</a:t>
            </a:r>
            <a:endParaRPr lang="en-US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838200" y="1219200"/>
          <a:ext cx="7620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C00000"/>
                </a:solidFill>
              </a:rPr>
              <a:t>Conclusion</a:t>
            </a:r>
            <a:endParaRPr lang="en-US" sz="7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191000"/>
          </a:xfrm>
        </p:spPr>
        <p:txBody>
          <a:bodyPr>
            <a:noAutofit/>
          </a:bodyPr>
          <a:lstStyle/>
          <a:p>
            <a:r>
              <a:rPr lang="en-PH" sz="4000" dirty="0" smtClean="0">
                <a:cs typeface="Arial" pitchFamily="34" charset="0"/>
              </a:rPr>
              <a:t>Initial results showed that in Cambodia CAPS produced higher maize yield within three years.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2000"/>
            <a:ext cx="8229600" cy="5257800"/>
          </a:xfrm>
        </p:spPr>
        <p:txBody>
          <a:bodyPr>
            <a:noAutofit/>
          </a:bodyPr>
          <a:lstStyle/>
          <a:p>
            <a:r>
              <a:rPr lang="en-US" sz="4000" dirty="0" smtClean="0"/>
              <a:t>GMP of CAPS increases with time and is higher than plow-based system.</a:t>
            </a:r>
          </a:p>
          <a:p>
            <a:r>
              <a:rPr lang="en-US" sz="4000" dirty="0" smtClean="0"/>
              <a:t>As a first concrete success in this domain, two farmers have lately ordered sowing machines and will start to “retail” services to other farmers.</a:t>
            </a:r>
            <a:endParaRPr lang="en-US" sz="40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Introduction</a:t>
            </a:r>
            <a:endParaRPr lang="en-US" sz="6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1219200"/>
            <a:ext cx="5181600" cy="2743199"/>
          </a:xfrm>
        </p:spPr>
        <p:txBody>
          <a:bodyPr>
            <a:noAutofit/>
          </a:bodyPr>
          <a:lstStyle/>
          <a:p>
            <a:r>
              <a:rPr lang="en-US" sz="3600" dirty="0" smtClean="0"/>
              <a:t>In Cambodia, agriculture remains the largest employer, engaging more than 70% of the active population. 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4191000"/>
            <a:ext cx="8686800" cy="2362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dirty="0" smtClean="0"/>
              <a:t>Most of population is made of smallholders with less than 2 ha/household and the low productivity of agriculture implies that poverty is widespread in the country.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 descr="C:\Users\general.user\Desktop\Cambodian farm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1371600"/>
            <a:ext cx="3378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400" y="2372142"/>
            <a:ext cx="880307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You for      Your Attention!!!</a:t>
            </a:r>
            <a:endParaRPr 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228600"/>
            <a:ext cx="5257800" cy="6629400"/>
          </a:xfrm>
        </p:spPr>
        <p:txBody>
          <a:bodyPr>
            <a:noAutofit/>
          </a:bodyPr>
          <a:lstStyle/>
          <a:p>
            <a:pPr marL="393700" lvl="0">
              <a:defRPr/>
            </a:pPr>
            <a:r>
              <a:rPr lang="en-US" sz="3600" dirty="0" smtClean="0"/>
              <a:t>Conventional agricultural practices, mainly disc plowing systems, are commonly applied to annual crop production in Cambodia.</a:t>
            </a:r>
          </a:p>
          <a:p>
            <a:pPr lvl="0">
              <a:defRPr/>
            </a:pPr>
            <a:r>
              <a:rPr lang="en-US" sz="3600" dirty="0" smtClean="0"/>
              <a:t>This causes to annual soil degradation in many agricultural land areas countrywide due to highly erodible soils.</a:t>
            </a:r>
          </a:p>
          <a:p>
            <a:endParaRPr lang="en-US" sz="3600" dirty="0" smtClean="0"/>
          </a:p>
        </p:txBody>
      </p:sp>
      <p:pic>
        <p:nvPicPr>
          <p:cNvPr id="6146" name="Picture 2" descr="P10304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5189" y="3505200"/>
            <a:ext cx="3890211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3" name="Picture 1" descr="C:\Users\general.user\Desktop\burning for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04800"/>
            <a:ext cx="3810000" cy="2857500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>
            <a:off x="6629400" y="2743200"/>
            <a:ext cx="609600" cy="1524000"/>
          </a:xfrm>
          <a:prstGeom prst="downArrow">
            <a:avLst>
              <a:gd name="adj1" fmla="val 50000"/>
              <a:gd name="adj2" fmla="val 90502"/>
            </a:avLst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914400"/>
            <a:ext cx="4419600" cy="3352800"/>
          </a:xfrm>
        </p:spPr>
        <p:txBody>
          <a:bodyPr>
            <a:noAutofit/>
          </a:bodyPr>
          <a:lstStyle/>
          <a:p>
            <a:pPr lvl="0"/>
            <a:r>
              <a:rPr lang="en-US" sz="3600" dirty="0" smtClean="0"/>
              <a:t>CA can improve the efficiency of input, increase farm income, improve or sustain crop yields, and protect and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52400" y="762000"/>
            <a:ext cx="4572000" cy="3657600"/>
            <a:chOff x="9067800" y="8153400"/>
            <a:chExt cx="6829372" cy="4779853"/>
          </a:xfrm>
        </p:grpSpPr>
        <p:pic>
          <p:nvPicPr>
            <p:cNvPr id="5" name="Picture 4" descr="DSCN2334"/>
            <p:cNvPicPr/>
            <p:nvPr/>
          </p:nvPicPr>
          <p:blipFill>
            <a:blip r:embed="rId2" cstate="print"/>
            <a:srcRect t="5304"/>
            <a:stretch>
              <a:fillRect/>
            </a:stretch>
          </p:blipFill>
          <p:spPr bwMode="auto">
            <a:xfrm>
              <a:off x="9144000" y="8153400"/>
              <a:ext cx="6753172" cy="4157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9067800" y="12420600"/>
              <a:ext cx="6629399" cy="512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Conservation Agriculture in Cambodia</a:t>
              </a:r>
            </a:p>
          </p:txBody>
        </p:sp>
      </p:grp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4419600"/>
            <a:ext cx="8534400" cy="1905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3600" dirty="0" smtClean="0"/>
              <a:t>revitalize soil, biodiversity and the natural resource base.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103077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034" y="1140370"/>
            <a:ext cx="8610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62000" y="2743200"/>
            <a:ext cx="7696200" cy="2819400"/>
          </a:xfrm>
          <a:solidFill>
            <a:schemeClr val="accent3">
              <a:lumMod val="20000"/>
              <a:lumOff val="80000"/>
              <a:alpha val="52000"/>
            </a:schemeClr>
          </a:solidFill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M</a:t>
            </a:r>
            <a:r>
              <a:rPr lang="en-US" sz="5400" dirty="0" smtClean="0"/>
              <a:t>inimal soil disturbance</a:t>
            </a:r>
          </a:p>
          <a:p>
            <a:r>
              <a:rPr lang="en-US" sz="5400" b="1" dirty="0" smtClean="0">
                <a:solidFill>
                  <a:srgbClr val="C00000"/>
                </a:solidFill>
              </a:rPr>
              <a:t>c</a:t>
            </a:r>
            <a:r>
              <a:rPr lang="en-US" sz="5400" dirty="0" smtClean="0"/>
              <a:t>ontinuous mulch</a:t>
            </a:r>
          </a:p>
          <a:p>
            <a:r>
              <a:rPr lang="en-US" sz="5400" b="1" dirty="0" smtClean="0">
                <a:solidFill>
                  <a:srgbClr val="C00000"/>
                </a:solidFill>
              </a:rPr>
              <a:t>D</a:t>
            </a:r>
            <a:r>
              <a:rPr lang="en-US" sz="5400" dirty="0" smtClean="0"/>
              <a:t>iverse species</a:t>
            </a:r>
          </a:p>
          <a:p>
            <a:endParaRPr lang="en-US" sz="54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Principles of Conservation Agriculture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sz="6700" b="1" dirty="0" err="1" smtClean="0">
                <a:solidFill>
                  <a:srgbClr val="C00000"/>
                </a:solidFill>
              </a:rPr>
              <a:t>McD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Conservation Agriculture (CA) in Cambodia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67200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CA has been transferred from Brazil and promoted by CIRAD, France collaborated with General Directorate of Agriculture, Cambodia in 2004.</a:t>
            </a:r>
          </a:p>
          <a:p>
            <a:r>
              <a:rPr lang="en-US" sz="3600" dirty="0" smtClean="0"/>
              <a:t>Five-year USAID-SANREM-CRSP-funded project (2010-2014) ‘</a:t>
            </a:r>
            <a:r>
              <a:rPr lang="en-US" sz="3600" b="1" dirty="0" smtClean="0"/>
              <a:t>Conservation Agriculture for Food Security in Cambodia and the Philippines</a:t>
            </a:r>
            <a:r>
              <a:rPr lang="en-US" sz="3600" dirty="0" smtClean="0"/>
              <a:t>’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76800"/>
          </a:xfrm>
        </p:spPr>
        <p:txBody>
          <a:bodyPr>
            <a:normAutofit/>
          </a:bodyPr>
          <a:lstStyle/>
          <a:p>
            <a:pPr lvl="0"/>
            <a:r>
              <a:rPr lang="en-US" sz="3600" b="1" dirty="0" smtClean="0">
                <a:cs typeface="Arial" pitchFamily="34" charset="0"/>
              </a:rPr>
              <a:t>Economics: </a:t>
            </a:r>
            <a:r>
              <a:rPr lang="en-US" sz="3600" dirty="0" smtClean="0">
                <a:cs typeface="Arial" pitchFamily="34" charset="0"/>
              </a:rPr>
              <a:t>Identify field-and-farm-level CAPS that will minimize smallholder costs and risks while maximizing benefits and adoption; </a:t>
            </a:r>
          </a:p>
          <a:p>
            <a:r>
              <a:rPr lang="en-US" sz="3600" b="1" dirty="0" smtClean="0">
                <a:cs typeface="Arial" pitchFamily="34" charset="0"/>
              </a:rPr>
              <a:t>Crop Yield: </a:t>
            </a:r>
            <a:r>
              <a:rPr lang="en-US" sz="3600" dirty="0" smtClean="0">
                <a:cs typeface="Arial" pitchFamily="34" charset="0"/>
              </a:rPr>
              <a:t>Measure crop yield and biomass from CAPS, and compare them with conventional plow-based systems.</a:t>
            </a:r>
          </a:p>
          <a:p>
            <a:pPr lvl="0"/>
            <a:endParaRPr lang="en-US" sz="3600" dirty="0" smtClean="0">
              <a:cs typeface="Arial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C00000"/>
                </a:solidFill>
              </a:rPr>
              <a:t>Objectives</a:t>
            </a:r>
            <a:endParaRPr lang="en-US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00000"/>
                </a:solidFill>
              </a:rPr>
              <a:t>Experimental Site</a:t>
            </a:r>
            <a:endParaRPr lang="en-US" sz="6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19800"/>
            <a:ext cx="8229600" cy="609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err="1" smtClean="0"/>
              <a:t>Rattanak</a:t>
            </a:r>
            <a:r>
              <a:rPr lang="en-US" dirty="0" smtClean="0"/>
              <a:t> </a:t>
            </a:r>
            <a:r>
              <a:rPr lang="en-US" dirty="0" err="1" smtClean="0"/>
              <a:t>Mondul</a:t>
            </a:r>
            <a:r>
              <a:rPr lang="en-US" dirty="0" smtClean="0"/>
              <a:t> District, </a:t>
            </a:r>
            <a:r>
              <a:rPr lang="en-US" dirty="0" err="1" smtClean="0"/>
              <a:t>Battambang</a:t>
            </a:r>
            <a:r>
              <a:rPr lang="en-US" dirty="0" smtClean="0"/>
              <a:t> Province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 descr="carte-05"/>
          <p:cNvPicPr/>
          <p:nvPr/>
        </p:nvPicPr>
        <p:blipFill>
          <a:blip r:embed="rId2" cstate="print">
            <a:clrChange>
              <a:clrFrom>
                <a:srgbClr val="FBF6EB"/>
              </a:clrFrom>
              <a:clrTo>
                <a:srgbClr val="FBF6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990600"/>
            <a:ext cx="7239000" cy="50292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1371600" y="2514600"/>
            <a:ext cx="457200" cy="438912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000000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52600" y="26670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Rattanak Mondul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3598</TotalTime>
  <Words>554</Words>
  <Application>Microsoft Office PowerPoint</Application>
  <PresentationFormat>On-screen Show (4:3)</PresentationFormat>
  <Paragraphs>82</Paragraphs>
  <Slides>30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Conservation Agriculture for Food Security in Cambodia</vt:lpstr>
      <vt:lpstr>Where is Cambodia located?</vt:lpstr>
      <vt:lpstr>Introduction</vt:lpstr>
      <vt:lpstr>Slide 4</vt:lpstr>
      <vt:lpstr>Slide 5</vt:lpstr>
      <vt:lpstr>Principles of Conservation Agriculture McD</vt:lpstr>
      <vt:lpstr>Conservation Agriculture (CA) in Cambodia</vt:lpstr>
      <vt:lpstr>Objectives</vt:lpstr>
      <vt:lpstr>Experimental Site</vt:lpstr>
      <vt:lpstr>Research Methodology</vt:lpstr>
      <vt:lpstr>Farmers’ Plot</vt:lpstr>
      <vt:lpstr>Demo Plot</vt:lpstr>
      <vt:lpstr>Slide 13</vt:lpstr>
      <vt:lpstr>Yield Measurement</vt:lpstr>
      <vt:lpstr>Mechanization</vt:lpstr>
      <vt:lpstr>Slide 16</vt:lpstr>
      <vt:lpstr>Slide 17</vt:lpstr>
      <vt:lpstr>Slide 18</vt:lpstr>
      <vt:lpstr>Baseline Results of Farmers’ Plot</vt:lpstr>
      <vt:lpstr>Maize Yield in CAPS and Plow-based Systems</vt:lpstr>
      <vt:lpstr>Gross Profit Margin (GPM) of CAPS and CT</vt:lpstr>
      <vt:lpstr>Sensitivity of GPM (2009-2011) to Maize Price in Plow-based System </vt:lpstr>
      <vt:lpstr>Evolution of the CAPS surface within the farmers network </vt:lpstr>
      <vt:lpstr>Stylo cover crop in CAPS plot</vt:lpstr>
      <vt:lpstr>CAPS</vt:lpstr>
      <vt:lpstr>Baseline Results of Demo Plot</vt:lpstr>
      <vt:lpstr>Maize Yield 2011</vt:lpstr>
      <vt:lpstr>Conclusion</vt:lpstr>
      <vt:lpstr>Slide 29</vt:lpstr>
      <vt:lpstr>Slide 30</vt:lpstr>
    </vt:vector>
  </TitlesOfParts>
  <Company>NC A&amp;T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Conservation Agriculture for Food Security in Cambodia</dc:title>
  <dc:creator>Lyda Hok</dc:creator>
  <cp:lastModifiedBy>lhok</cp:lastModifiedBy>
  <cp:revision>161</cp:revision>
  <dcterms:created xsi:type="dcterms:W3CDTF">2012-07-23T03:59:47Z</dcterms:created>
  <dcterms:modified xsi:type="dcterms:W3CDTF">2014-12-03T20:22:48Z</dcterms:modified>
</cp:coreProperties>
</file>