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6858000" cx="12192000"/>
  <p:notesSz cx="6858000" cy="9144000"/>
  <p:embeddedFontLst>
    <p:embeddedFont>
      <p:font typeface="Garamond"/>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31" roundtripDataSignature="AMtx7mgNNr/96/XZg7D/Uw0S/58n0Xmdu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2DE927-0A39-428D-8816-869BF84838AB}">
  <a:tblStyle styleId="{DC2DE927-0A39-428D-8816-869BF84838AB}"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3E6E6"/>
          </a:solidFill>
        </a:fill>
      </a:tcStyle>
    </a:wholeTbl>
    <a:band1H>
      <a:tcTxStyle b="off" i="off"/>
      <a:tcStyle>
        <a:fill>
          <a:solidFill>
            <a:srgbClr val="E6CACA"/>
          </a:solidFill>
        </a:fill>
      </a:tcStyle>
    </a:band1H>
    <a:band2H>
      <a:tcTxStyle b="off" i="off"/>
    </a:band2H>
    <a:band1V>
      <a:tcTxStyle b="off" i="off"/>
      <a:tcStyle>
        <a:fill>
          <a:solidFill>
            <a:srgbClr val="E6CACA"/>
          </a:solidFill>
        </a:fill>
      </a:tcStyle>
    </a:band1V>
    <a:band2V>
      <a:tcTxStyle b="off" i="off"/>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Garamond-bold.fntdata"/><Relationship Id="rId27" Type="http://schemas.openxmlformats.org/officeDocument/2006/relationships/font" Target="fonts/Garamond-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Garamond-italic.fntdata"/><Relationship Id="rId7" Type="http://schemas.openxmlformats.org/officeDocument/2006/relationships/slide" Target="slides/slide1.xml"/><Relationship Id="rId8" Type="http://schemas.openxmlformats.org/officeDocument/2006/relationships/slide" Target="slides/slide2.xml"/><Relationship Id="rId31" Type="http://customschemas.google.com/relationships/presentationmetadata" Target="metadata"/><Relationship Id="rId30" Type="http://schemas.openxmlformats.org/officeDocument/2006/relationships/font" Target="fonts/Garamond-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6" name="Google Shape;15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1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8" name="Google Shape;178;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5" name="Google Shape;185;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3" name="Google Shape;193;p1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4" name="Google Shape;194;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1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1" name="Google Shape;20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 name="Google Shape;207;p1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8" name="Google Shape;208;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5" name="Google Shape;215;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 name="Google Shape;221;p1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2" name="Google Shape;222;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p18: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0" name="Google Shape;230;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p1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7" name="Google Shape;237;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p2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4" name="Google Shape;244;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b="0"/>
          </a:p>
          <a:p>
            <a:pPr indent="0" lvl="0" marL="0" rtl="0" algn="l">
              <a:lnSpc>
                <a:spcPct val="100000"/>
              </a:lnSpc>
              <a:spcBef>
                <a:spcPts val="0"/>
              </a:spcBef>
              <a:spcAft>
                <a:spcPts val="0"/>
              </a:spcAft>
              <a:buSzPts val="1400"/>
              <a:buNone/>
            </a:pPr>
            <a:br>
              <a:rPr lang="en-US"/>
            </a:br>
            <a:endParaRPr/>
          </a:p>
        </p:txBody>
      </p:sp>
      <p:sp>
        <p:nvSpPr>
          <p:cNvPr id="108" name="Google Shape;108;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5" name="Google Shape;11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1" name="Google Shape;121;p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br>
              <a:rPr lang="en-US"/>
            </a:br>
            <a:endParaRPr/>
          </a:p>
        </p:txBody>
      </p:sp>
      <p:sp>
        <p:nvSpPr>
          <p:cNvPr id="122" name="Google Shape;122;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 name="Google Shape;128;p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9" name="Google Shape;12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7: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6" name="Google Shape;13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p8: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3" name="Google Shape;143;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9" name="Google Shape;149;p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0" name="Google Shape;15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23"/>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 name="Google Shape;19;p23"/>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20" name="Google Shape;20;p23"/>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23"/>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0"/>
              </a:spcBef>
              <a:spcAft>
                <a:spcPts val="0"/>
              </a:spcAft>
              <a:buSzPts val="2000"/>
              <a:buNone/>
              <a:defRPr sz="2000">
                <a:solidFill>
                  <a:schemeClr val="dk1"/>
                </a:solidFill>
              </a:defRPr>
            </a:lvl1pPr>
            <a:lvl2pPr indent="-228600" lvl="1" marL="914400" algn="l">
              <a:lnSpc>
                <a:spcPct val="100000"/>
              </a:lnSpc>
              <a:spcBef>
                <a:spcPts val="1600"/>
              </a:spcBef>
              <a:spcAft>
                <a:spcPts val="0"/>
              </a:spcAft>
              <a:buSzPts val="1800"/>
              <a:buNone/>
              <a:defRPr sz="1800">
                <a:solidFill>
                  <a:srgbClr val="888888"/>
                </a:solidFill>
              </a:defRPr>
            </a:lvl2pPr>
            <a:lvl3pPr indent="-228600" lvl="2" marL="1371600" algn="l">
              <a:lnSpc>
                <a:spcPct val="100000"/>
              </a:lnSpc>
              <a:spcBef>
                <a:spcPts val="1200"/>
              </a:spcBef>
              <a:spcAft>
                <a:spcPts val="0"/>
              </a:spcAft>
              <a:buSzPts val="1600"/>
              <a:buNone/>
              <a:defRPr sz="1600">
                <a:solidFill>
                  <a:srgbClr val="888888"/>
                </a:solidFill>
              </a:defRPr>
            </a:lvl3pPr>
            <a:lvl4pPr indent="-228600" lvl="3" marL="1828800" algn="l">
              <a:lnSpc>
                <a:spcPct val="100000"/>
              </a:lnSpc>
              <a:spcBef>
                <a:spcPts val="1000"/>
              </a:spcBef>
              <a:spcAft>
                <a:spcPts val="0"/>
              </a:spcAft>
              <a:buSzPts val="1400"/>
              <a:buNone/>
              <a:defRPr sz="1400">
                <a:solidFill>
                  <a:srgbClr val="888888"/>
                </a:solidFill>
              </a:defRPr>
            </a:lvl4pPr>
            <a:lvl5pPr indent="-228600" lvl="4" marL="2286000" algn="l">
              <a:lnSpc>
                <a:spcPct val="100000"/>
              </a:lnSpc>
              <a:spcBef>
                <a:spcPts val="800"/>
              </a:spcBef>
              <a:spcAft>
                <a:spcPts val="0"/>
              </a:spcAft>
              <a:buSzPts val="1400"/>
              <a:buNone/>
              <a:defRPr sz="1400">
                <a:solidFill>
                  <a:srgbClr val="888888"/>
                </a:solidFill>
              </a:defRPr>
            </a:lvl5pPr>
            <a:lvl6pPr indent="-228600" lvl="5" marL="2743200" algn="l">
              <a:lnSpc>
                <a:spcPct val="100000"/>
              </a:lnSpc>
              <a:spcBef>
                <a:spcPts val="600"/>
              </a:spcBef>
              <a:spcAft>
                <a:spcPts val="0"/>
              </a:spcAft>
              <a:buSzPts val="1400"/>
              <a:buNone/>
              <a:defRPr sz="1400">
                <a:solidFill>
                  <a:srgbClr val="888888"/>
                </a:solidFill>
              </a:defRPr>
            </a:lvl6pPr>
            <a:lvl7pPr indent="-228600" lvl="6" marL="3200400" algn="l">
              <a:lnSpc>
                <a:spcPct val="100000"/>
              </a:lnSpc>
              <a:spcBef>
                <a:spcPts val="600"/>
              </a:spcBef>
              <a:spcAft>
                <a:spcPts val="0"/>
              </a:spcAft>
              <a:buSzPts val="1400"/>
              <a:buNone/>
              <a:defRPr sz="1400">
                <a:solidFill>
                  <a:srgbClr val="888888"/>
                </a:solidFill>
              </a:defRPr>
            </a:lvl7pPr>
            <a:lvl8pPr indent="-228600" lvl="7" marL="3657600" algn="l">
              <a:lnSpc>
                <a:spcPct val="100000"/>
              </a:lnSpc>
              <a:spcBef>
                <a:spcPts val="600"/>
              </a:spcBef>
              <a:spcAft>
                <a:spcPts val="0"/>
              </a:spcAft>
              <a:buSzPts val="1400"/>
              <a:buNone/>
              <a:defRPr sz="1400">
                <a:solidFill>
                  <a:srgbClr val="888888"/>
                </a:solidFill>
              </a:defRPr>
            </a:lvl8pPr>
            <a:lvl9pPr indent="-228600" lvl="8" marL="4114800" algn="l">
              <a:lnSpc>
                <a:spcPct val="100000"/>
              </a:lnSpc>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3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32"/>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200"/>
              </a:spcBef>
              <a:spcAft>
                <a:spcPts val="0"/>
              </a:spcAft>
              <a:buSzPts val="1800"/>
              <a:buChar char="•"/>
              <a:defRPr/>
            </a:lvl1pPr>
            <a:lvl2pPr indent="-342900" lvl="1" marL="914400" algn="l">
              <a:lnSpc>
                <a:spcPct val="100000"/>
              </a:lnSpc>
              <a:spcBef>
                <a:spcPts val="16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000"/>
              </a:spcBef>
              <a:spcAft>
                <a:spcPts val="0"/>
              </a:spcAft>
              <a:buSzPts val="1800"/>
              <a:buChar char="•"/>
              <a:defRPr/>
            </a:lvl4pPr>
            <a:lvl5pPr indent="-342900" lvl="4" marL="2286000" algn="l">
              <a:lnSpc>
                <a:spcPct val="100000"/>
              </a:lnSpc>
              <a:spcBef>
                <a:spcPts val="8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0"/>
              </a:spcAft>
              <a:buSzPts val="1800"/>
              <a:buChar char="•"/>
              <a:defRPr/>
            </a:lvl9pPr>
          </a:lstStyle>
          <a:p/>
        </p:txBody>
      </p:sp>
      <p:sp>
        <p:nvSpPr>
          <p:cNvPr id="74" name="Google Shape;74;p3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3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3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33"/>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79" name="Google Shape;79;p33"/>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33"/>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3"/>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200"/>
              </a:spcBef>
              <a:spcAft>
                <a:spcPts val="0"/>
              </a:spcAft>
              <a:buSzPts val="1800"/>
              <a:buChar char="•"/>
              <a:defRPr/>
            </a:lvl1pPr>
            <a:lvl2pPr indent="-342900" lvl="1" marL="914400" algn="l">
              <a:lnSpc>
                <a:spcPct val="100000"/>
              </a:lnSpc>
              <a:spcBef>
                <a:spcPts val="16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000"/>
              </a:spcBef>
              <a:spcAft>
                <a:spcPts val="0"/>
              </a:spcAft>
              <a:buSzPts val="1800"/>
              <a:buChar char="•"/>
              <a:defRPr/>
            </a:lvl4pPr>
            <a:lvl5pPr indent="-342900" lvl="4" marL="2286000" algn="l">
              <a:lnSpc>
                <a:spcPct val="100000"/>
              </a:lnSpc>
              <a:spcBef>
                <a:spcPts val="8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0"/>
              </a:spcAft>
              <a:buSzPts val="1800"/>
              <a:buChar char="•"/>
              <a:defRPr/>
            </a:lvl9pPr>
          </a:lstStyle>
          <a:p/>
        </p:txBody>
      </p:sp>
      <p:sp>
        <p:nvSpPr>
          <p:cNvPr id="82" name="Google Shape;82;p33"/>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33"/>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33"/>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2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2200"/>
              </a:spcBef>
              <a:spcAft>
                <a:spcPts val="0"/>
              </a:spcAft>
              <a:buSzPts val="1800"/>
              <a:buChar char="•"/>
              <a:defRPr/>
            </a:lvl1pPr>
            <a:lvl2pPr indent="-342900" lvl="1" marL="914400" algn="l">
              <a:lnSpc>
                <a:spcPct val="100000"/>
              </a:lnSpc>
              <a:spcBef>
                <a:spcPts val="1600"/>
              </a:spcBef>
              <a:spcAft>
                <a:spcPts val="0"/>
              </a:spcAft>
              <a:buSzPts val="1800"/>
              <a:buChar char="•"/>
              <a:defRPr/>
            </a:lvl2pPr>
            <a:lvl3pPr indent="-342900" lvl="2" marL="1371600" algn="l">
              <a:lnSpc>
                <a:spcPct val="100000"/>
              </a:lnSpc>
              <a:spcBef>
                <a:spcPts val="1200"/>
              </a:spcBef>
              <a:spcAft>
                <a:spcPts val="0"/>
              </a:spcAft>
              <a:buSzPts val="1800"/>
              <a:buChar char="•"/>
              <a:defRPr/>
            </a:lvl3pPr>
            <a:lvl4pPr indent="-342900" lvl="3" marL="1828800" algn="l">
              <a:lnSpc>
                <a:spcPct val="100000"/>
              </a:lnSpc>
              <a:spcBef>
                <a:spcPts val="1000"/>
              </a:spcBef>
              <a:spcAft>
                <a:spcPts val="0"/>
              </a:spcAft>
              <a:buSzPts val="1800"/>
              <a:buChar char="•"/>
              <a:defRPr/>
            </a:lvl4pPr>
            <a:lvl5pPr indent="-342900" lvl="4" marL="2286000" algn="l">
              <a:lnSpc>
                <a:spcPct val="100000"/>
              </a:lnSpc>
              <a:spcBef>
                <a:spcPts val="8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0"/>
              </a:spcAft>
              <a:buSzPts val="1800"/>
              <a:buChar char="•"/>
              <a:defRPr/>
            </a:lvl9pPr>
          </a:lstStyle>
          <a:p/>
        </p:txBody>
      </p:sp>
      <p:sp>
        <p:nvSpPr>
          <p:cNvPr id="25" name="Google Shape;25;p2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2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8" name="Shape 28"/>
        <p:cNvGrpSpPr/>
        <p:nvPr/>
      </p:nvGrpSpPr>
      <p:grpSpPr>
        <a:xfrm>
          <a:off x="0" y="0"/>
          <a:ext cx="0" cy="0"/>
          <a:chOff x="0" y="0"/>
          <a:chExt cx="0" cy="0"/>
        </a:xfrm>
      </p:grpSpPr>
      <p:sp>
        <p:nvSpPr>
          <p:cNvPr id="29" name="Google Shape;29;p2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5"/>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lnSpc>
                <a:spcPct val="100000"/>
              </a:lnSpc>
              <a:spcBef>
                <a:spcPts val="1600"/>
              </a:spcBef>
              <a:spcAft>
                <a:spcPts val="0"/>
              </a:spcAft>
              <a:buSzPts val="2000"/>
              <a:buNone/>
              <a:defRPr b="1" sz="2000"/>
            </a:lvl2pPr>
            <a:lvl3pPr indent="-228600" lvl="2" marL="1371600" algn="l">
              <a:lnSpc>
                <a:spcPct val="100000"/>
              </a:lnSpc>
              <a:spcBef>
                <a:spcPts val="1200"/>
              </a:spcBef>
              <a:spcAft>
                <a:spcPts val="0"/>
              </a:spcAft>
              <a:buSzPts val="1800"/>
              <a:buNone/>
              <a:defRPr b="1" sz="1800"/>
            </a:lvl3pPr>
            <a:lvl4pPr indent="-228600" lvl="3" marL="1828800" algn="l">
              <a:lnSpc>
                <a:spcPct val="100000"/>
              </a:lnSpc>
              <a:spcBef>
                <a:spcPts val="1000"/>
              </a:spcBef>
              <a:spcAft>
                <a:spcPts val="0"/>
              </a:spcAft>
              <a:buSzPts val="1600"/>
              <a:buNone/>
              <a:defRPr b="1" sz="1600"/>
            </a:lvl4pPr>
            <a:lvl5pPr indent="-228600" lvl="4" marL="2286000" algn="l">
              <a:lnSpc>
                <a:spcPct val="100000"/>
              </a:lnSpc>
              <a:spcBef>
                <a:spcPts val="800"/>
              </a:spcBef>
              <a:spcAft>
                <a:spcPts val="0"/>
              </a:spcAft>
              <a:buSzPts val="1600"/>
              <a:buNone/>
              <a:defRPr b="1" sz="1600"/>
            </a:lvl5pPr>
            <a:lvl6pPr indent="-228600" lvl="5" marL="2743200" algn="l">
              <a:lnSpc>
                <a:spcPct val="100000"/>
              </a:lnSpc>
              <a:spcBef>
                <a:spcPts val="600"/>
              </a:spcBef>
              <a:spcAft>
                <a:spcPts val="0"/>
              </a:spcAft>
              <a:buSzPts val="1600"/>
              <a:buNone/>
              <a:defRPr b="1" sz="1600"/>
            </a:lvl6pPr>
            <a:lvl7pPr indent="-228600" lvl="6" marL="3200400" algn="l">
              <a:lnSpc>
                <a:spcPct val="100000"/>
              </a:lnSpc>
              <a:spcBef>
                <a:spcPts val="600"/>
              </a:spcBef>
              <a:spcAft>
                <a:spcPts val="0"/>
              </a:spcAft>
              <a:buSzPts val="1600"/>
              <a:buNone/>
              <a:defRPr b="1" sz="1600"/>
            </a:lvl7pPr>
            <a:lvl8pPr indent="-228600" lvl="7" marL="3657600" algn="l">
              <a:lnSpc>
                <a:spcPct val="100000"/>
              </a:lnSpc>
              <a:spcBef>
                <a:spcPts val="600"/>
              </a:spcBef>
              <a:spcAft>
                <a:spcPts val="0"/>
              </a:spcAft>
              <a:buSzPts val="1600"/>
              <a:buNone/>
              <a:defRPr b="1" sz="1600"/>
            </a:lvl8pPr>
            <a:lvl9pPr indent="-228600" lvl="8" marL="4114800" algn="l">
              <a:lnSpc>
                <a:spcPct val="100000"/>
              </a:lnSpc>
              <a:spcBef>
                <a:spcPts val="600"/>
              </a:spcBef>
              <a:spcAft>
                <a:spcPts val="0"/>
              </a:spcAft>
              <a:buSzPts val="1600"/>
              <a:buNone/>
              <a:defRPr b="1" sz="1600"/>
            </a:lvl9pPr>
          </a:lstStyle>
          <a:p/>
        </p:txBody>
      </p:sp>
      <p:sp>
        <p:nvSpPr>
          <p:cNvPr id="31" name="Google Shape;31;p25"/>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55600" lvl="1" marL="914400" algn="l">
              <a:lnSpc>
                <a:spcPct val="100000"/>
              </a:lnSpc>
              <a:spcBef>
                <a:spcPts val="1600"/>
              </a:spcBef>
              <a:spcAft>
                <a:spcPts val="0"/>
              </a:spcAft>
              <a:buSzPts val="2000"/>
              <a:buChar char="•"/>
              <a:defRPr sz="2000"/>
            </a:lvl2pPr>
            <a:lvl3pPr indent="-342900" lvl="2" marL="1371600" algn="l">
              <a:lnSpc>
                <a:spcPct val="100000"/>
              </a:lnSpc>
              <a:spcBef>
                <a:spcPts val="1200"/>
              </a:spcBef>
              <a:spcAft>
                <a:spcPts val="0"/>
              </a:spcAft>
              <a:buSzPts val="1800"/>
              <a:buChar char="•"/>
              <a:defRPr sz="1800"/>
            </a:lvl3pPr>
            <a:lvl4pPr indent="-330200" lvl="3" marL="1828800" algn="l">
              <a:lnSpc>
                <a:spcPct val="100000"/>
              </a:lnSpc>
              <a:spcBef>
                <a:spcPts val="1000"/>
              </a:spcBef>
              <a:spcAft>
                <a:spcPts val="0"/>
              </a:spcAft>
              <a:buSzPts val="1600"/>
              <a:buChar char="•"/>
              <a:defRPr sz="1600"/>
            </a:lvl4pPr>
            <a:lvl5pPr indent="-330200" lvl="4" marL="2286000" algn="l">
              <a:lnSpc>
                <a:spcPct val="100000"/>
              </a:lnSpc>
              <a:spcBef>
                <a:spcPts val="800"/>
              </a:spcBef>
              <a:spcAft>
                <a:spcPts val="0"/>
              </a:spcAft>
              <a:buSzPts val="1600"/>
              <a:buChar char="•"/>
              <a:defRPr sz="1600"/>
            </a:lvl5pPr>
            <a:lvl6pPr indent="-330200" lvl="5" marL="2743200" algn="l">
              <a:lnSpc>
                <a:spcPct val="100000"/>
              </a:lnSpc>
              <a:spcBef>
                <a:spcPts val="600"/>
              </a:spcBef>
              <a:spcAft>
                <a:spcPts val="0"/>
              </a:spcAft>
              <a:buSzPts val="1600"/>
              <a:buChar char="•"/>
              <a:defRPr sz="1600"/>
            </a:lvl6pPr>
            <a:lvl7pPr indent="-330200" lvl="6" marL="3200400" algn="l">
              <a:lnSpc>
                <a:spcPct val="100000"/>
              </a:lnSpc>
              <a:spcBef>
                <a:spcPts val="600"/>
              </a:spcBef>
              <a:spcAft>
                <a:spcPts val="0"/>
              </a:spcAft>
              <a:buSzPts val="1600"/>
              <a:buChar char="•"/>
              <a:defRPr sz="1600"/>
            </a:lvl7pPr>
            <a:lvl8pPr indent="-330200" lvl="7" marL="3657600" algn="l">
              <a:lnSpc>
                <a:spcPct val="100000"/>
              </a:lnSpc>
              <a:spcBef>
                <a:spcPts val="600"/>
              </a:spcBef>
              <a:spcAft>
                <a:spcPts val="0"/>
              </a:spcAft>
              <a:buSzPts val="1600"/>
              <a:buChar char="•"/>
              <a:defRPr sz="1600"/>
            </a:lvl8pPr>
            <a:lvl9pPr indent="-330200" lvl="8" marL="4114800" algn="l">
              <a:lnSpc>
                <a:spcPct val="100000"/>
              </a:lnSpc>
              <a:spcBef>
                <a:spcPts val="600"/>
              </a:spcBef>
              <a:spcAft>
                <a:spcPts val="0"/>
              </a:spcAft>
              <a:buSzPts val="1600"/>
              <a:buChar char="•"/>
              <a:defRPr sz="1600"/>
            </a:lvl9pPr>
          </a:lstStyle>
          <a:p/>
        </p:txBody>
      </p:sp>
      <p:sp>
        <p:nvSpPr>
          <p:cNvPr id="32" name="Google Shape;32;p25"/>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lnSpc>
                <a:spcPct val="100000"/>
              </a:lnSpc>
              <a:spcBef>
                <a:spcPts val="1600"/>
              </a:spcBef>
              <a:spcAft>
                <a:spcPts val="0"/>
              </a:spcAft>
              <a:buSzPts val="2000"/>
              <a:buNone/>
              <a:defRPr b="1" sz="2000"/>
            </a:lvl2pPr>
            <a:lvl3pPr indent="-228600" lvl="2" marL="1371600" algn="l">
              <a:lnSpc>
                <a:spcPct val="100000"/>
              </a:lnSpc>
              <a:spcBef>
                <a:spcPts val="1200"/>
              </a:spcBef>
              <a:spcAft>
                <a:spcPts val="0"/>
              </a:spcAft>
              <a:buSzPts val="1800"/>
              <a:buNone/>
              <a:defRPr b="1" sz="1800"/>
            </a:lvl3pPr>
            <a:lvl4pPr indent="-228600" lvl="3" marL="1828800" algn="l">
              <a:lnSpc>
                <a:spcPct val="100000"/>
              </a:lnSpc>
              <a:spcBef>
                <a:spcPts val="1000"/>
              </a:spcBef>
              <a:spcAft>
                <a:spcPts val="0"/>
              </a:spcAft>
              <a:buSzPts val="1600"/>
              <a:buNone/>
              <a:defRPr b="1" sz="1600"/>
            </a:lvl4pPr>
            <a:lvl5pPr indent="-228600" lvl="4" marL="2286000" algn="l">
              <a:lnSpc>
                <a:spcPct val="100000"/>
              </a:lnSpc>
              <a:spcBef>
                <a:spcPts val="800"/>
              </a:spcBef>
              <a:spcAft>
                <a:spcPts val="0"/>
              </a:spcAft>
              <a:buSzPts val="1600"/>
              <a:buNone/>
              <a:defRPr b="1" sz="1600"/>
            </a:lvl5pPr>
            <a:lvl6pPr indent="-228600" lvl="5" marL="2743200" algn="l">
              <a:lnSpc>
                <a:spcPct val="100000"/>
              </a:lnSpc>
              <a:spcBef>
                <a:spcPts val="600"/>
              </a:spcBef>
              <a:spcAft>
                <a:spcPts val="0"/>
              </a:spcAft>
              <a:buSzPts val="1600"/>
              <a:buNone/>
              <a:defRPr b="1" sz="1600"/>
            </a:lvl6pPr>
            <a:lvl7pPr indent="-228600" lvl="6" marL="3200400" algn="l">
              <a:lnSpc>
                <a:spcPct val="100000"/>
              </a:lnSpc>
              <a:spcBef>
                <a:spcPts val="600"/>
              </a:spcBef>
              <a:spcAft>
                <a:spcPts val="0"/>
              </a:spcAft>
              <a:buSzPts val="1600"/>
              <a:buNone/>
              <a:defRPr b="1" sz="1600"/>
            </a:lvl7pPr>
            <a:lvl8pPr indent="-228600" lvl="7" marL="3657600" algn="l">
              <a:lnSpc>
                <a:spcPct val="100000"/>
              </a:lnSpc>
              <a:spcBef>
                <a:spcPts val="600"/>
              </a:spcBef>
              <a:spcAft>
                <a:spcPts val="0"/>
              </a:spcAft>
              <a:buSzPts val="1600"/>
              <a:buNone/>
              <a:defRPr b="1" sz="1600"/>
            </a:lvl8pPr>
            <a:lvl9pPr indent="-228600" lvl="8" marL="4114800" algn="l">
              <a:lnSpc>
                <a:spcPct val="100000"/>
              </a:lnSpc>
              <a:spcBef>
                <a:spcPts val="600"/>
              </a:spcBef>
              <a:spcAft>
                <a:spcPts val="0"/>
              </a:spcAft>
              <a:buSzPts val="1600"/>
              <a:buNone/>
              <a:defRPr b="1" sz="1600"/>
            </a:lvl9pPr>
          </a:lstStyle>
          <a:p/>
        </p:txBody>
      </p:sp>
      <p:sp>
        <p:nvSpPr>
          <p:cNvPr id="33" name="Google Shape;33;p25"/>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55600" lvl="1" marL="914400" algn="l">
              <a:lnSpc>
                <a:spcPct val="100000"/>
              </a:lnSpc>
              <a:spcBef>
                <a:spcPts val="1600"/>
              </a:spcBef>
              <a:spcAft>
                <a:spcPts val="0"/>
              </a:spcAft>
              <a:buSzPts val="2000"/>
              <a:buChar char="•"/>
              <a:defRPr sz="2000"/>
            </a:lvl2pPr>
            <a:lvl3pPr indent="-342900" lvl="2" marL="1371600" algn="l">
              <a:lnSpc>
                <a:spcPct val="100000"/>
              </a:lnSpc>
              <a:spcBef>
                <a:spcPts val="1200"/>
              </a:spcBef>
              <a:spcAft>
                <a:spcPts val="0"/>
              </a:spcAft>
              <a:buSzPts val="1800"/>
              <a:buChar char="•"/>
              <a:defRPr sz="1800"/>
            </a:lvl3pPr>
            <a:lvl4pPr indent="-330200" lvl="3" marL="1828800" algn="l">
              <a:lnSpc>
                <a:spcPct val="100000"/>
              </a:lnSpc>
              <a:spcBef>
                <a:spcPts val="1000"/>
              </a:spcBef>
              <a:spcAft>
                <a:spcPts val="0"/>
              </a:spcAft>
              <a:buSzPts val="1600"/>
              <a:buChar char="•"/>
              <a:defRPr sz="1600"/>
            </a:lvl4pPr>
            <a:lvl5pPr indent="-330200" lvl="4" marL="2286000" algn="l">
              <a:lnSpc>
                <a:spcPct val="100000"/>
              </a:lnSpc>
              <a:spcBef>
                <a:spcPts val="800"/>
              </a:spcBef>
              <a:spcAft>
                <a:spcPts val="0"/>
              </a:spcAft>
              <a:buSzPts val="1600"/>
              <a:buChar char="•"/>
              <a:defRPr sz="1600"/>
            </a:lvl5pPr>
            <a:lvl6pPr indent="-330200" lvl="5" marL="2743200" algn="l">
              <a:lnSpc>
                <a:spcPct val="100000"/>
              </a:lnSpc>
              <a:spcBef>
                <a:spcPts val="600"/>
              </a:spcBef>
              <a:spcAft>
                <a:spcPts val="0"/>
              </a:spcAft>
              <a:buSzPts val="1600"/>
              <a:buChar char="•"/>
              <a:defRPr sz="1600"/>
            </a:lvl6pPr>
            <a:lvl7pPr indent="-330200" lvl="6" marL="3200400" algn="l">
              <a:lnSpc>
                <a:spcPct val="100000"/>
              </a:lnSpc>
              <a:spcBef>
                <a:spcPts val="600"/>
              </a:spcBef>
              <a:spcAft>
                <a:spcPts val="0"/>
              </a:spcAft>
              <a:buSzPts val="1600"/>
              <a:buChar char="•"/>
              <a:defRPr sz="1600"/>
            </a:lvl7pPr>
            <a:lvl8pPr indent="-330200" lvl="7" marL="3657600" algn="l">
              <a:lnSpc>
                <a:spcPct val="100000"/>
              </a:lnSpc>
              <a:spcBef>
                <a:spcPts val="600"/>
              </a:spcBef>
              <a:spcAft>
                <a:spcPts val="0"/>
              </a:spcAft>
              <a:buSzPts val="1600"/>
              <a:buChar char="•"/>
              <a:defRPr sz="1600"/>
            </a:lvl8pPr>
            <a:lvl9pPr indent="-330200" lvl="8" marL="4114800" algn="l">
              <a:lnSpc>
                <a:spcPct val="100000"/>
              </a:lnSpc>
              <a:spcBef>
                <a:spcPts val="600"/>
              </a:spcBef>
              <a:spcAft>
                <a:spcPts val="0"/>
              </a:spcAft>
              <a:buSzPts val="1600"/>
              <a:buChar char="•"/>
              <a:defRPr sz="1600"/>
            </a:lvl9pPr>
          </a:lstStyle>
          <a:p/>
        </p:txBody>
      </p:sp>
      <p:sp>
        <p:nvSpPr>
          <p:cNvPr id="34" name="Google Shape;34;p25"/>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5" name="Google Shape;35;p25"/>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5"/>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37" name="Shape 37"/>
        <p:cNvGrpSpPr/>
        <p:nvPr/>
      </p:nvGrpSpPr>
      <p:grpSpPr>
        <a:xfrm>
          <a:off x="0" y="0"/>
          <a:ext cx="0" cy="0"/>
          <a:chOff x="0" y="0"/>
          <a:chExt cx="0" cy="0"/>
        </a:xfrm>
      </p:grpSpPr>
      <p:sp>
        <p:nvSpPr>
          <p:cNvPr id="38" name="Google Shape;38;p26"/>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9" name="Google Shape;39;p26"/>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40" name="Google Shape;40;p26"/>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41" name="Google Shape;41;p26"/>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SzPts val="1800"/>
              <a:buNone/>
              <a:defRPr sz="1800">
                <a:solidFill>
                  <a:schemeClr val="dk1"/>
                </a:solidFill>
              </a:defRPr>
            </a:lvl1pPr>
            <a:lvl2pPr lvl="1" algn="ctr">
              <a:lnSpc>
                <a:spcPct val="100000"/>
              </a:lnSpc>
              <a:spcBef>
                <a:spcPts val="1600"/>
              </a:spcBef>
              <a:spcAft>
                <a:spcPts val="0"/>
              </a:spcAft>
              <a:buSzPts val="2800"/>
              <a:buNone/>
              <a:defRPr sz="2800"/>
            </a:lvl2pPr>
            <a:lvl3pPr lvl="2" algn="ctr">
              <a:lnSpc>
                <a:spcPct val="100000"/>
              </a:lnSpc>
              <a:spcBef>
                <a:spcPts val="1200"/>
              </a:spcBef>
              <a:spcAft>
                <a:spcPts val="0"/>
              </a:spcAft>
              <a:buSzPts val="2400"/>
              <a:buNone/>
              <a:defRPr sz="2400"/>
            </a:lvl3pPr>
            <a:lvl4pPr lvl="3" algn="ctr">
              <a:lnSpc>
                <a:spcPct val="100000"/>
              </a:lnSpc>
              <a:spcBef>
                <a:spcPts val="1000"/>
              </a:spcBef>
              <a:spcAft>
                <a:spcPts val="0"/>
              </a:spcAft>
              <a:buSzPts val="2000"/>
              <a:buNone/>
              <a:defRPr sz="2000"/>
            </a:lvl4pPr>
            <a:lvl5pPr lvl="4" algn="ctr">
              <a:lnSpc>
                <a:spcPct val="100000"/>
              </a:lnSpc>
              <a:spcBef>
                <a:spcPts val="800"/>
              </a:spcBef>
              <a:spcAft>
                <a:spcPts val="0"/>
              </a:spcAft>
              <a:buSzPts val="2000"/>
              <a:buNone/>
              <a:defRPr sz="2000"/>
            </a:lvl5pPr>
            <a:lvl6pPr lvl="5" algn="ctr">
              <a:lnSpc>
                <a:spcPct val="100000"/>
              </a:lnSpc>
              <a:spcBef>
                <a:spcPts val="600"/>
              </a:spcBef>
              <a:spcAft>
                <a:spcPts val="0"/>
              </a:spcAft>
              <a:buSzPts val="2000"/>
              <a:buNone/>
              <a:defRPr sz="2000"/>
            </a:lvl6pPr>
            <a:lvl7pPr lvl="6" algn="ctr">
              <a:lnSpc>
                <a:spcPct val="100000"/>
              </a:lnSpc>
              <a:spcBef>
                <a:spcPts val="600"/>
              </a:spcBef>
              <a:spcAft>
                <a:spcPts val="0"/>
              </a:spcAft>
              <a:buSzPts val="2000"/>
              <a:buNone/>
              <a:defRPr sz="2000"/>
            </a:lvl7pPr>
            <a:lvl8pPr lvl="7" algn="ctr">
              <a:lnSpc>
                <a:spcPct val="100000"/>
              </a:lnSpc>
              <a:spcBef>
                <a:spcPts val="600"/>
              </a:spcBef>
              <a:spcAft>
                <a:spcPts val="0"/>
              </a:spcAft>
              <a:buSzPts val="2000"/>
              <a:buNone/>
              <a:defRPr sz="2000"/>
            </a:lvl8pPr>
            <a:lvl9pPr lvl="8" algn="ctr">
              <a:lnSpc>
                <a:spcPct val="100000"/>
              </a:lnSpc>
              <a:spcBef>
                <a:spcPts val="600"/>
              </a:spcBef>
              <a:spcAft>
                <a:spcPts val="0"/>
              </a:spcAft>
              <a:buSzPts val="2000"/>
              <a:buNone/>
              <a:defRPr sz="2000"/>
            </a:lvl9pPr>
          </a:lstStyle>
          <a:p/>
        </p:txBody>
      </p:sp>
      <p:pic>
        <p:nvPicPr>
          <p:cNvPr descr="Closeup of test tubes" id="42" name="Google Shape;42;p26"/>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3" name="Shape 43"/>
        <p:cNvGrpSpPr/>
        <p:nvPr/>
      </p:nvGrpSpPr>
      <p:grpSpPr>
        <a:xfrm>
          <a:off x="0" y="0"/>
          <a:ext cx="0" cy="0"/>
          <a:chOff x="0" y="0"/>
          <a:chExt cx="0" cy="0"/>
        </a:xfrm>
      </p:grpSpPr>
      <p:sp>
        <p:nvSpPr>
          <p:cNvPr id="44" name="Google Shape;44;p2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27"/>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42900" lvl="1" marL="914400" algn="l">
              <a:lnSpc>
                <a:spcPct val="100000"/>
              </a:lnSpc>
              <a:spcBef>
                <a:spcPts val="1600"/>
              </a:spcBef>
              <a:spcAft>
                <a:spcPts val="0"/>
              </a:spcAft>
              <a:buSzPts val="1800"/>
              <a:buChar char="•"/>
              <a:defRPr sz="1800"/>
            </a:lvl2pPr>
            <a:lvl3pPr indent="-330200" lvl="2" marL="1371600" algn="l">
              <a:lnSpc>
                <a:spcPct val="100000"/>
              </a:lnSpc>
              <a:spcBef>
                <a:spcPts val="1200"/>
              </a:spcBef>
              <a:spcAft>
                <a:spcPts val="0"/>
              </a:spcAft>
              <a:buSzPts val="1600"/>
              <a:buChar char="•"/>
              <a:defRPr sz="1600"/>
            </a:lvl3pPr>
            <a:lvl4pPr indent="-317500" lvl="3" marL="1828800" algn="l">
              <a:lnSpc>
                <a:spcPct val="100000"/>
              </a:lnSpc>
              <a:spcBef>
                <a:spcPts val="1000"/>
              </a:spcBef>
              <a:spcAft>
                <a:spcPts val="0"/>
              </a:spcAft>
              <a:buSzPts val="1400"/>
              <a:buChar char="•"/>
              <a:defRPr sz="1400"/>
            </a:lvl4pPr>
            <a:lvl5pPr indent="-317500" lvl="4" marL="2286000" algn="l">
              <a:lnSpc>
                <a:spcPct val="100000"/>
              </a:lnSpc>
              <a:spcBef>
                <a:spcPts val="800"/>
              </a:spcBef>
              <a:spcAft>
                <a:spcPts val="0"/>
              </a:spcAft>
              <a:buSzPts val="1400"/>
              <a:buChar char="•"/>
              <a:defRPr sz="1400"/>
            </a:lvl5pPr>
            <a:lvl6pPr indent="-317500" lvl="5" marL="2743200" algn="l">
              <a:lnSpc>
                <a:spcPct val="100000"/>
              </a:lnSpc>
              <a:spcBef>
                <a:spcPts val="600"/>
              </a:spcBef>
              <a:spcAft>
                <a:spcPts val="0"/>
              </a:spcAft>
              <a:buSzPts val="1400"/>
              <a:buChar char="•"/>
              <a:defRPr sz="1400"/>
            </a:lvl6pPr>
            <a:lvl7pPr indent="-317500" lvl="6" marL="3200400" algn="l">
              <a:lnSpc>
                <a:spcPct val="100000"/>
              </a:lnSpc>
              <a:spcBef>
                <a:spcPts val="600"/>
              </a:spcBef>
              <a:spcAft>
                <a:spcPts val="0"/>
              </a:spcAft>
              <a:buSzPts val="1400"/>
              <a:buChar char="•"/>
              <a:defRPr sz="1400"/>
            </a:lvl7pPr>
            <a:lvl8pPr indent="-317500" lvl="7" marL="3657600" algn="l">
              <a:lnSpc>
                <a:spcPct val="100000"/>
              </a:lnSpc>
              <a:spcBef>
                <a:spcPts val="600"/>
              </a:spcBef>
              <a:spcAft>
                <a:spcPts val="0"/>
              </a:spcAft>
              <a:buSzPts val="1400"/>
              <a:buChar char="•"/>
              <a:defRPr sz="1400"/>
            </a:lvl8pPr>
            <a:lvl9pPr indent="-317500" lvl="8" marL="4114800" algn="l">
              <a:lnSpc>
                <a:spcPct val="100000"/>
              </a:lnSpc>
              <a:spcBef>
                <a:spcPts val="600"/>
              </a:spcBef>
              <a:spcAft>
                <a:spcPts val="0"/>
              </a:spcAft>
              <a:buSzPts val="1400"/>
              <a:buChar char="•"/>
              <a:defRPr sz="1400"/>
            </a:lvl9pPr>
          </a:lstStyle>
          <a:p/>
        </p:txBody>
      </p:sp>
      <p:sp>
        <p:nvSpPr>
          <p:cNvPr id="46" name="Google Shape;46;p27"/>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lnSpc>
                <a:spcPct val="100000"/>
              </a:lnSpc>
              <a:spcBef>
                <a:spcPts val="2000"/>
              </a:spcBef>
              <a:spcAft>
                <a:spcPts val="0"/>
              </a:spcAft>
              <a:buSzPts val="2000"/>
              <a:buChar char="•"/>
              <a:defRPr sz="2000"/>
            </a:lvl1pPr>
            <a:lvl2pPr indent="-342900" lvl="1" marL="914400" algn="l">
              <a:lnSpc>
                <a:spcPct val="100000"/>
              </a:lnSpc>
              <a:spcBef>
                <a:spcPts val="1600"/>
              </a:spcBef>
              <a:spcAft>
                <a:spcPts val="0"/>
              </a:spcAft>
              <a:buSzPts val="1800"/>
              <a:buChar char="•"/>
              <a:defRPr sz="1800"/>
            </a:lvl2pPr>
            <a:lvl3pPr indent="-330200" lvl="2" marL="1371600" algn="l">
              <a:lnSpc>
                <a:spcPct val="100000"/>
              </a:lnSpc>
              <a:spcBef>
                <a:spcPts val="1200"/>
              </a:spcBef>
              <a:spcAft>
                <a:spcPts val="0"/>
              </a:spcAft>
              <a:buSzPts val="1600"/>
              <a:buChar char="•"/>
              <a:defRPr sz="1600"/>
            </a:lvl3pPr>
            <a:lvl4pPr indent="-317500" lvl="3" marL="1828800" algn="l">
              <a:lnSpc>
                <a:spcPct val="100000"/>
              </a:lnSpc>
              <a:spcBef>
                <a:spcPts val="1000"/>
              </a:spcBef>
              <a:spcAft>
                <a:spcPts val="0"/>
              </a:spcAft>
              <a:buSzPts val="1400"/>
              <a:buChar char="•"/>
              <a:defRPr sz="1400"/>
            </a:lvl4pPr>
            <a:lvl5pPr indent="-317500" lvl="4" marL="2286000" algn="l">
              <a:lnSpc>
                <a:spcPct val="100000"/>
              </a:lnSpc>
              <a:spcBef>
                <a:spcPts val="800"/>
              </a:spcBef>
              <a:spcAft>
                <a:spcPts val="0"/>
              </a:spcAft>
              <a:buSzPts val="1400"/>
              <a:buChar char="•"/>
              <a:defRPr sz="1400"/>
            </a:lvl5pPr>
            <a:lvl6pPr indent="-317500" lvl="5" marL="2743200" algn="l">
              <a:lnSpc>
                <a:spcPct val="100000"/>
              </a:lnSpc>
              <a:spcBef>
                <a:spcPts val="600"/>
              </a:spcBef>
              <a:spcAft>
                <a:spcPts val="0"/>
              </a:spcAft>
              <a:buSzPts val="1400"/>
              <a:buChar char="•"/>
              <a:defRPr sz="1400"/>
            </a:lvl6pPr>
            <a:lvl7pPr indent="-317500" lvl="6" marL="3200400" algn="l">
              <a:lnSpc>
                <a:spcPct val="100000"/>
              </a:lnSpc>
              <a:spcBef>
                <a:spcPts val="600"/>
              </a:spcBef>
              <a:spcAft>
                <a:spcPts val="0"/>
              </a:spcAft>
              <a:buSzPts val="1400"/>
              <a:buChar char="•"/>
              <a:defRPr sz="1400"/>
            </a:lvl7pPr>
            <a:lvl8pPr indent="-317500" lvl="7" marL="3657600" algn="l">
              <a:lnSpc>
                <a:spcPct val="100000"/>
              </a:lnSpc>
              <a:spcBef>
                <a:spcPts val="600"/>
              </a:spcBef>
              <a:spcAft>
                <a:spcPts val="0"/>
              </a:spcAft>
              <a:buSzPts val="1400"/>
              <a:buChar char="•"/>
              <a:defRPr sz="1400"/>
            </a:lvl8pPr>
            <a:lvl9pPr indent="-317500" lvl="8" marL="4114800" algn="l">
              <a:lnSpc>
                <a:spcPct val="100000"/>
              </a:lnSpc>
              <a:spcBef>
                <a:spcPts val="600"/>
              </a:spcBef>
              <a:spcAft>
                <a:spcPts val="0"/>
              </a:spcAft>
              <a:buSzPts val="1400"/>
              <a:buChar char="•"/>
              <a:defRPr sz="1400"/>
            </a:lvl9pPr>
          </a:lstStyle>
          <a:p/>
        </p:txBody>
      </p:sp>
      <p:sp>
        <p:nvSpPr>
          <p:cNvPr id="47" name="Google Shape;47;p2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2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2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8"/>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53" name="Google Shape;53;p28"/>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28"/>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55" name="Shape 55"/>
        <p:cNvGrpSpPr/>
        <p:nvPr/>
      </p:nvGrpSpPr>
      <p:grpSpPr>
        <a:xfrm>
          <a:off x="0" y="0"/>
          <a:ext cx="0" cy="0"/>
          <a:chOff x="0" y="0"/>
          <a:chExt cx="0" cy="0"/>
        </a:xfrm>
      </p:grpSpPr>
      <p:sp>
        <p:nvSpPr>
          <p:cNvPr id="56" name="Google Shape;56;p29"/>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29"/>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29"/>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30"/>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1" name="Google Shape;61;p30"/>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30"/>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0"/>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1200"/>
              </a:spcBef>
              <a:spcAft>
                <a:spcPts val="0"/>
              </a:spcAft>
              <a:buSzPts val="1600"/>
              <a:buNone/>
              <a:defRPr sz="1600"/>
            </a:lvl1pPr>
            <a:lvl2pPr indent="-228600" lvl="1" marL="914400" algn="l">
              <a:lnSpc>
                <a:spcPct val="100000"/>
              </a:lnSpc>
              <a:spcBef>
                <a:spcPts val="1600"/>
              </a:spcBef>
              <a:spcAft>
                <a:spcPts val="0"/>
              </a:spcAft>
              <a:buSzPts val="1200"/>
              <a:buNone/>
              <a:defRPr sz="1200"/>
            </a:lvl2pPr>
            <a:lvl3pPr indent="-228600" lvl="2" marL="1371600" algn="l">
              <a:lnSpc>
                <a:spcPct val="100000"/>
              </a:lnSpc>
              <a:spcBef>
                <a:spcPts val="1200"/>
              </a:spcBef>
              <a:spcAft>
                <a:spcPts val="0"/>
              </a:spcAft>
              <a:buSzPts val="1000"/>
              <a:buNone/>
              <a:defRPr sz="1000"/>
            </a:lvl3pPr>
            <a:lvl4pPr indent="-228600" lvl="3" marL="1828800" algn="l">
              <a:lnSpc>
                <a:spcPct val="100000"/>
              </a:lnSpc>
              <a:spcBef>
                <a:spcPts val="1000"/>
              </a:spcBef>
              <a:spcAft>
                <a:spcPts val="0"/>
              </a:spcAft>
              <a:buSzPts val="900"/>
              <a:buNone/>
              <a:defRPr sz="900"/>
            </a:lvl4pPr>
            <a:lvl5pPr indent="-228600" lvl="4" marL="2286000" algn="l">
              <a:lnSpc>
                <a:spcPct val="100000"/>
              </a:lnSpc>
              <a:spcBef>
                <a:spcPts val="800"/>
              </a:spcBef>
              <a:spcAft>
                <a:spcPts val="0"/>
              </a:spcAft>
              <a:buSzPts val="900"/>
              <a:buNone/>
              <a:defRPr sz="900"/>
            </a:lvl5pPr>
            <a:lvl6pPr indent="-228600" lvl="5" marL="2743200" algn="l">
              <a:lnSpc>
                <a:spcPct val="100000"/>
              </a:lnSpc>
              <a:spcBef>
                <a:spcPts val="600"/>
              </a:spcBef>
              <a:spcAft>
                <a:spcPts val="0"/>
              </a:spcAft>
              <a:buSzPts val="900"/>
              <a:buNone/>
              <a:defRPr sz="900"/>
            </a:lvl6pPr>
            <a:lvl7pPr indent="-228600" lvl="6" marL="3200400" algn="l">
              <a:lnSpc>
                <a:spcPct val="100000"/>
              </a:lnSpc>
              <a:spcBef>
                <a:spcPts val="600"/>
              </a:spcBef>
              <a:spcAft>
                <a:spcPts val="0"/>
              </a:spcAft>
              <a:buSzPts val="900"/>
              <a:buNone/>
              <a:defRPr sz="900"/>
            </a:lvl7pPr>
            <a:lvl8pPr indent="-228600" lvl="7" marL="3657600" algn="l">
              <a:lnSpc>
                <a:spcPct val="100000"/>
              </a:lnSpc>
              <a:spcBef>
                <a:spcPts val="600"/>
              </a:spcBef>
              <a:spcAft>
                <a:spcPts val="0"/>
              </a:spcAft>
              <a:buSzPts val="900"/>
              <a:buNone/>
              <a:defRPr sz="900"/>
            </a:lvl8pPr>
            <a:lvl9pPr indent="-228600" lvl="8" marL="4114800" algn="l">
              <a:lnSpc>
                <a:spcPct val="100000"/>
              </a:lnSpc>
              <a:spcBef>
                <a:spcPts val="600"/>
              </a:spcBef>
              <a:spcAft>
                <a:spcPts val="0"/>
              </a:spcAft>
              <a:buSzPts val="900"/>
              <a:buNone/>
              <a:defRPr sz="900"/>
            </a:lvl9pPr>
          </a:lstStyle>
          <a:p/>
        </p:txBody>
      </p:sp>
      <p:sp>
        <p:nvSpPr>
          <p:cNvPr id="64" name="Google Shape;64;p30"/>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lnSpc>
                <a:spcPct val="100000"/>
              </a:lnSpc>
              <a:spcBef>
                <a:spcPts val="2200"/>
              </a:spcBef>
              <a:spcAft>
                <a:spcPts val="0"/>
              </a:spcAft>
              <a:buSzPts val="2200"/>
              <a:buChar char="•"/>
              <a:defRPr sz="2200"/>
            </a:lvl1pPr>
            <a:lvl2pPr indent="-355600" lvl="1" marL="914400" algn="l">
              <a:lnSpc>
                <a:spcPct val="100000"/>
              </a:lnSpc>
              <a:spcBef>
                <a:spcPts val="1600"/>
              </a:spcBef>
              <a:spcAft>
                <a:spcPts val="0"/>
              </a:spcAft>
              <a:buSzPts val="2000"/>
              <a:buChar char="•"/>
              <a:defRPr sz="2000"/>
            </a:lvl2pPr>
            <a:lvl3pPr indent="-342900" lvl="2" marL="1371600" algn="l">
              <a:lnSpc>
                <a:spcPct val="100000"/>
              </a:lnSpc>
              <a:spcBef>
                <a:spcPts val="1200"/>
              </a:spcBef>
              <a:spcAft>
                <a:spcPts val="0"/>
              </a:spcAft>
              <a:buSzPts val="1800"/>
              <a:buChar char="•"/>
              <a:defRPr sz="1800"/>
            </a:lvl3pPr>
            <a:lvl4pPr indent="-330200" lvl="3" marL="1828800" algn="l">
              <a:lnSpc>
                <a:spcPct val="100000"/>
              </a:lnSpc>
              <a:spcBef>
                <a:spcPts val="1000"/>
              </a:spcBef>
              <a:spcAft>
                <a:spcPts val="0"/>
              </a:spcAft>
              <a:buSzPts val="1600"/>
              <a:buChar char="•"/>
              <a:defRPr sz="1600"/>
            </a:lvl4pPr>
            <a:lvl5pPr indent="-330200" lvl="4" marL="2286000" algn="l">
              <a:lnSpc>
                <a:spcPct val="100000"/>
              </a:lnSpc>
              <a:spcBef>
                <a:spcPts val="800"/>
              </a:spcBef>
              <a:spcAft>
                <a:spcPts val="0"/>
              </a:spcAft>
              <a:buSzPts val="1600"/>
              <a:buChar char="•"/>
              <a:defRPr sz="1600"/>
            </a:lvl5pPr>
            <a:lvl6pPr indent="-330200" lvl="5" marL="2743200" algn="l">
              <a:lnSpc>
                <a:spcPct val="100000"/>
              </a:lnSpc>
              <a:spcBef>
                <a:spcPts val="600"/>
              </a:spcBef>
              <a:spcAft>
                <a:spcPts val="0"/>
              </a:spcAft>
              <a:buSzPts val="1600"/>
              <a:buChar char="•"/>
              <a:defRPr sz="1600"/>
            </a:lvl6pPr>
            <a:lvl7pPr indent="-330200" lvl="6" marL="3200400" algn="l">
              <a:lnSpc>
                <a:spcPct val="100000"/>
              </a:lnSpc>
              <a:spcBef>
                <a:spcPts val="600"/>
              </a:spcBef>
              <a:spcAft>
                <a:spcPts val="0"/>
              </a:spcAft>
              <a:buSzPts val="1600"/>
              <a:buChar char="•"/>
              <a:defRPr sz="1600"/>
            </a:lvl7pPr>
            <a:lvl8pPr indent="-330200" lvl="7" marL="3657600" algn="l">
              <a:lnSpc>
                <a:spcPct val="100000"/>
              </a:lnSpc>
              <a:spcBef>
                <a:spcPts val="600"/>
              </a:spcBef>
              <a:spcAft>
                <a:spcPts val="0"/>
              </a:spcAft>
              <a:buSzPts val="1600"/>
              <a:buChar char="•"/>
              <a:defRPr sz="1600"/>
            </a:lvl8pPr>
            <a:lvl9pPr indent="-330200" lvl="8" marL="4114800" algn="l">
              <a:lnSpc>
                <a:spcPct val="100000"/>
              </a:lnSpc>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31"/>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67" name="Google Shape;67;p31"/>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31"/>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31"/>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1200"/>
              </a:spcBef>
              <a:spcAft>
                <a:spcPts val="0"/>
              </a:spcAft>
              <a:buSzPts val="1600"/>
              <a:buNone/>
              <a:defRPr sz="1600"/>
            </a:lvl1pPr>
            <a:lvl2pPr indent="-228600" lvl="1" marL="914400" algn="l">
              <a:lnSpc>
                <a:spcPct val="100000"/>
              </a:lnSpc>
              <a:spcBef>
                <a:spcPts val="1600"/>
              </a:spcBef>
              <a:spcAft>
                <a:spcPts val="0"/>
              </a:spcAft>
              <a:buSzPts val="1200"/>
              <a:buNone/>
              <a:defRPr sz="1200"/>
            </a:lvl2pPr>
            <a:lvl3pPr indent="-228600" lvl="2" marL="1371600" algn="l">
              <a:lnSpc>
                <a:spcPct val="100000"/>
              </a:lnSpc>
              <a:spcBef>
                <a:spcPts val="1200"/>
              </a:spcBef>
              <a:spcAft>
                <a:spcPts val="0"/>
              </a:spcAft>
              <a:buSzPts val="1000"/>
              <a:buNone/>
              <a:defRPr sz="1000"/>
            </a:lvl3pPr>
            <a:lvl4pPr indent="-228600" lvl="3" marL="1828800" algn="l">
              <a:lnSpc>
                <a:spcPct val="100000"/>
              </a:lnSpc>
              <a:spcBef>
                <a:spcPts val="1000"/>
              </a:spcBef>
              <a:spcAft>
                <a:spcPts val="0"/>
              </a:spcAft>
              <a:buSzPts val="900"/>
              <a:buNone/>
              <a:defRPr sz="900"/>
            </a:lvl4pPr>
            <a:lvl5pPr indent="-228600" lvl="4" marL="2286000" algn="l">
              <a:lnSpc>
                <a:spcPct val="100000"/>
              </a:lnSpc>
              <a:spcBef>
                <a:spcPts val="800"/>
              </a:spcBef>
              <a:spcAft>
                <a:spcPts val="0"/>
              </a:spcAft>
              <a:buSzPts val="900"/>
              <a:buNone/>
              <a:defRPr sz="900"/>
            </a:lvl5pPr>
            <a:lvl6pPr indent="-228600" lvl="5" marL="2743200" algn="l">
              <a:lnSpc>
                <a:spcPct val="100000"/>
              </a:lnSpc>
              <a:spcBef>
                <a:spcPts val="600"/>
              </a:spcBef>
              <a:spcAft>
                <a:spcPts val="0"/>
              </a:spcAft>
              <a:buSzPts val="900"/>
              <a:buNone/>
              <a:defRPr sz="900"/>
            </a:lvl6pPr>
            <a:lvl7pPr indent="-228600" lvl="6" marL="3200400" algn="l">
              <a:lnSpc>
                <a:spcPct val="100000"/>
              </a:lnSpc>
              <a:spcBef>
                <a:spcPts val="600"/>
              </a:spcBef>
              <a:spcAft>
                <a:spcPts val="0"/>
              </a:spcAft>
              <a:buSzPts val="900"/>
              <a:buNone/>
              <a:defRPr sz="900"/>
            </a:lvl7pPr>
            <a:lvl8pPr indent="-228600" lvl="7" marL="3657600" algn="l">
              <a:lnSpc>
                <a:spcPct val="100000"/>
              </a:lnSpc>
              <a:spcBef>
                <a:spcPts val="600"/>
              </a:spcBef>
              <a:spcAft>
                <a:spcPts val="0"/>
              </a:spcAft>
              <a:buSzPts val="900"/>
              <a:buNone/>
              <a:defRPr sz="900"/>
            </a:lvl8pPr>
            <a:lvl9pPr indent="-228600" lvl="8" marL="4114800" algn="l">
              <a:lnSpc>
                <a:spcPct val="100000"/>
              </a:lnSpc>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31"/>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lnSpc>
                <a:spcPct val="100000"/>
              </a:lnSpc>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lnSpc>
                <a:spcPct val="100000"/>
              </a:lnSpc>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lnSpc>
                <a:spcPct val="100000"/>
              </a:lnSpc>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lnSpc>
                <a:spcPct val="100000"/>
              </a:lnSpc>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lnSpc>
                <a:spcPct val="100000"/>
              </a:lnSpc>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1" name="Google Shape;11;p2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cxnSp>
        <p:nvCxnSpPr>
          <p:cNvPr id="12" name="Google Shape;12;p22"/>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2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lnSpc>
                <a:spcPct val="100000"/>
              </a:lnSpc>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lnSpc>
                <a:spcPct val="100000"/>
              </a:lnSpc>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lnSpc>
                <a:spcPct val="100000"/>
              </a:lnSpc>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lnSpc>
                <a:spcPct val="100000"/>
              </a:lnSpc>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2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2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6" name="Google Shape;16;p2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 Id="rId4" Type="http://schemas.openxmlformats.org/officeDocument/2006/relationships/image" Target="../media/image2.png"/><Relationship Id="rId5" Type="http://schemas.openxmlformats.org/officeDocument/2006/relationships/hyperlink" Target="https://unsplash.com/@eyefish73?utm_source=unsplash&amp;utm_medium=referral&amp;utm_content=creditCopyText" TargetMode="External"/><Relationship Id="rId6" Type="http://schemas.openxmlformats.org/officeDocument/2006/relationships/hyperlink" Target="https://unsplash.com/s/photos/hokie-stone?utm_source=unsplash&amp;utm_medium=referral&amp;utm_content=creditCopyText" TargetMode="External"/><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hyperlink" Target="https://thenounproject.com/search/?q=business+AND+decision&amp;i=2272269" TargetMode="External"/><Relationship Id="rId5" Type="http://schemas.openxmlformats.org/officeDocument/2006/relationships/hyperlink" Target="https://creativecommons.org/licenses/by/3.0"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203979"/>
            <a:ext cx="6790007" cy="450042"/>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2100"/>
              <a:buNone/>
            </a:pPr>
            <a:r>
              <a:rPr b="1" lang="en-US" sz="2100">
                <a:solidFill>
                  <a:schemeClr val="dk1"/>
                </a:solidFill>
                <a:latin typeface="Times New Roman"/>
                <a:ea typeface="Times New Roman"/>
                <a:cs typeface="Times New Roman"/>
                <a:sym typeface="Times New Roman"/>
              </a:rPr>
              <a:t>Chapter 1 and Introduction to Case Analysis</a:t>
            </a:r>
            <a:endParaRPr/>
          </a:p>
          <a:p>
            <a:pPr indent="0" lvl="0" marL="0" rtl="0" algn="l">
              <a:lnSpc>
                <a:spcPct val="100000"/>
              </a:lnSpc>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b="0" i="0" sz="1400" u="none" cap="none" strike="noStrike">
              <a:solidFill>
                <a:srgbClr val="000000"/>
              </a:solidFill>
              <a:latin typeface="Arial"/>
              <a:ea typeface="Arial"/>
              <a:cs typeface="Arial"/>
              <a:sym typeface="Arial"/>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800"/>
              <a:buFont typeface="Arial"/>
              <a:buNone/>
            </a:pPr>
            <a:r>
              <a:rPr b="1" i="0" lang="en-US" sz="800" u="none" cap="none" strike="noStrike">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b="0" i="0" sz="1400" u="none" cap="none" strike="noStrike">
              <a:solidFill>
                <a:srgbClr val="000000"/>
              </a:solidFill>
              <a:latin typeface="Arial"/>
              <a:ea typeface="Arial"/>
              <a:cs typeface="Arial"/>
              <a:sym typeface="Arial"/>
            </a:endParaRPr>
          </a:p>
        </p:txBody>
      </p:sp>
      <p:pic>
        <p:nvPicPr>
          <p:cNvPr descr="Unless otherwise noted, this slide deck is (c) Virginia Polytechnic Institute and State University. It is released under a  Creative Commons Attribution NonCommercial ShareAlike 3.0 license (CC BY NC-SA 3.0)" id="96" name="Google Shape;96;p1"/>
          <p:cNvPicPr preferRelativeResize="0"/>
          <p:nvPr/>
        </p:nvPicPr>
        <p:blipFill rotWithShape="1">
          <a:blip r:embed="rId4">
            <a:alphaModFix/>
          </a:blip>
          <a:srcRect b="0" l="0" r="0" t="0"/>
          <a:stretch/>
        </p:blipFill>
        <p:spPr>
          <a:xfrm>
            <a:off x="140275" y="5294790"/>
            <a:ext cx="520900" cy="224550"/>
          </a:xfrm>
          <a:prstGeom prst="rect">
            <a:avLst/>
          </a:prstGeom>
          <a:noFill/>
          <a:ln>
            <a:noFill/>
          </a:ln>
        </p:spPr>
      </p:pic>
      <p:sp>
        <p:nvSpPr>
          <p:cNvPr id="97" name="Google Shape;97;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Garamond"/>
                <a:ea typeface="Garamond"/>
                <a:cs typeface="Garamond"/>
                <a:sym typeface="Garamond"/>
              </a:rPr>
              <a:t>Photo by </a:t>
            </a:r>
            <a:r>
              <a:rPr b="0" i="0" lang="en-US" sz="1800" u="sng" cap="none" strike="noStrike">
                <a:solidFill>
                  <a:schemeClr val="lt1"/>
                </a:solidFill>
                <a:latin typeface="Garamond"/>
                <a:ea typeface="Garamond"/>
                <a:cs typeface="Garamond"/>
                <a:sym typeface="Garamond"/>
                <a:hlinkClick r:id="rId5">
                  <a:extLst>
                    <a:ext uri="{A12FA001-AC4F-418D-AE19-62706E023703}">
                      <ahyp:hlinkClr val="tx"/>
                    </a:ext>
                  </a:extLst>
                </a:hlinkClick>
              </a:rPr>
              <a:t>Jon Sailer</a:t>
            </a:r>
            <a:r>
              <a:rPr b="0" i="0" lang="en-US" sz="1800" u="none" cap="none" strike="noStrike">
                <a:solidFill>
                  <a:schemeClr val="lt1"/>
                </a:solidFill>
                <a:latin typeface="Garamond"/>
                <a:ea typeface="Garamond"/>
                <a:cs typeface="Garamond"/>
                <a:sym typeface="Garamond"/>
              </a:rPr>
              <a:t> on </a:t>
            </a:r>
            <a:r>
              <a:rPr b="0" i="0" lang="en-US" sz="1800" u="sng" cap="none" strike="noStrike">
                <a:solidFill>
                  <a:schemeClr val="lt1"/>
                </a:solidFill>
                <a:latin typeface="Garamond"/>
                <a:ea typeface="Garamond"/>
                <a:cs typeface="Garamond"/>
                <a:sym typeface="Garamond"/>
                <a:hlinkClick r:id="rId6">
                  <a:extLst>
                    <a:ext uri="{A12FA001-AC4F-418D-AE19-62706E023703}">
                      <ahyp:hlinkClr val="tx"/>
                    </a:ext>
                  </a:extLst>
                </a:hlinkClick>
              </a:rPr>
              <a:t>Unsplash</a:t>
            </a:r>
            <a:endParaRPr b="0" i="0" sz="1800" u="none" cap="none" strike="noStrike">
              <a:solidFill>
                <a:schemeClr val="lt1"/>
              </a:solidFill>
              <a:latin typeface="Garamond"/>
              <a:ea typeface="Garamond"/>
              <a:cs typeface="Garamond"/>
              <a:sym typeface="Garamond"/>
            </a:endParaRPr>
          </a:p>
        </p:txBody>
      </p:sp>
      <p:sp>
        <p:nvSpPr>
          <p:cNvPr id="98" name="Google Shape;98;p1"/>
          <p:cNvSpPr txBox="1"/>
          <p:nvPr/>
        </p:nvSpPr>
        <p:spPr>
          <a:xfrm>
            <a:off x="9127175" y="6215050"/>
            <a:ext cx="3000000" cy="346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FFFFFF"/>
                </a:solidFill>
                <a:uFill>
                  <a:noFill/>
                </a:uFill>
                <a:latin typeface="Arial"/>
                <a:ea typeface="Arial"/>
                <a:cs typeface="Arial"/>
                <a:sym typeface="Arial"/>
                <a:hlinkClick r:id="rId7">
                  <a:extLst>
                    <a:ext uri="{A12FA001-AC4F-418D-AE19-62706E023703}">
                      <ahyp:hlinkClr val="tx"/>
                    </a:ext>
                  </a:extLst>
                </a:hlinkClick>
              </a:rPr>
              <a:t>http://hdl.handle.net/10919/102735</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Our Framework</a:t>
            </a:r>
            <a:endParaRPr/>
          </a:p>
        </p:txBody>
      </p:sp>
      <p:grpSp>
        <p:nvGrpSpPr>
          <p:cNvPr descr="A flow chart" id="159" name="Google Shape;159;p10"/>
          <p:cNvGrpSpPr/>
          <p:nvPr/>
        </p:nvGrpSpPr>
        <p:grpSpPr>
          <a:xfrm>
            <a:off x="160389" y="1815721"/>
            <a:ext cx="11238832" cy="4088249"/>
            <a:chOff x="290190" y="2104003"/>
            <a:chExt cx="11238832" cy="4088249"/>
          </a:xfrm>
        </p:grpSpPr>
        <p:sp>
          <p:nvSpPr>
            <p:cNvPr descr="A box labeled &quot;Strategic Management and Business Frameworks &amp; Tools&quot; that has an arrow leading to one box box labeled &quot;Key Issues&quot; and another box labeled &quot;List of Alternatives.&quot; " id="160" name="Google Shape;160;p10"/>
            <p:cNvSpPr txBox="1"/>
            <p:nvPr/>
          </p:nvSpPr>
          <p:spPr>
            <a:xfrm>
              <a:off x="3203961" y="2104003"/>
              <a:ext cx="5414575" cy="969971"/>
            </a:xfrm>
            <a:prstGeom prst="rect">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Strategic Management &amp; Business Frameworks &amp; Tools</a:t>
              </a:r>
              <a:endParaRPr b="0" i="0" sz="2000" u="none" cap="none" strike="noStrike">
                <a:solidFill>
                  <a:schemeClr val="dk1"/>
                </a:solidFill>
                <a:latin typeface="Garamond"/>
                <a:ea typeface="Garamond"/>
                <a:cs typeface="Garamond"/>
                <a:sym typeface="Garamond"/>
              </a:endParaRPr>
            </a:p>
          </p:txBody>
        </p:sp>
        <p:sp>
          <p:nvSpPr>
            <p:cNvPr id="161" name="Google Shape;161;p10"/>
            <p:cNvSpPr/>
            <p:nvPr/>
          </p:nvSpPr>
          <p:spPr>
            <a:xfrm rot="5400000">
              <a:off x="4428602" y="3173615"/>
              <a:ext cx="237738" cy="208127"/>
            </a:xfrm>
            <a:prstGeom prst="rightArrow">
              <a:avLst>
                <a:gd fmla="val 50000" name="adj1"/>
                <a:gd fmla="val 500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sp>
          <p:nvSpPr>
            <p:cNvPr id="162" name="Google Shape;162;p10"/>
            <p:cNvSpPr/>
            <p:nvPr/>
          </p:nvSpPr>
          <p:spPr>
            <a:xfrm rot="5400000">
              <a:off x="7305131" y="3171947"/>
              <a:ext cx="237738" cy="208127"/>
            </a:xfrm>
            <a:prstGeom prst="rightArrow">
              <a:avLst>
                <a:gd fmla="val 50000" name="adj1"/>
                <a:gd fmla="val 500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sp>
          <p:nvSpPr>
            <p:cNvPr descr="A box labeled &quot;Symptoms&quot; with &quot;Phenomenon&quot; and &quot;Problems (?)&quot; written underneath. An arrow points to a box on the right labeled &quot;Key Issues.&quot;" id="163" name="Google Shape;163;p10"/>
            <p:cNvSpPr txBox="1"/>
            <p:nvPr/>
          </p:nvSpPr>
          <p:spPr>
            <a:xfrm>
              <a:off x="290190" y="3476210"/>
              <a:ext cx="2497518" cy="969971"/>
            </a:xfrm>
            <a:prstGeom prst="rect">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Symptoms</a:t>
              </a:r>
              <a:endParaRPr b="0" i="0" sz="1400" u="none" cap="none" strike="noStrike">
                <a:solidFill>
                  <a:srgbClr val="000000"/>
                </a:solidFill>
                <a:latin typeface="Arial"/>
                <a:ea typeface="Arial"/>
                <a:cs typeface="Arial"/>
                <a:sym typeface="Arial"/>
              </a:endParaRPr>
            </a:p>
            <a:p>
              <a:pPr indent="-173038" lvl="0" marL="173038" marR="0" rtl="0" algn="l">
                <a:lnSpc>
                  <a:spcPct val="100000"/>
                </a:lnSpc>
                <a:spcBef>
                  <a:spcPts val="0"/>
                </a:spcBef>
                <a:spcAft>
                  <a:spcPts val="0"/>
                </a:spcAft>
                <a:buClr>
                  <a:schemeClr val="dk1"/>
                </a:buClr>
                <a:buSzPts val="2000"/>
                <a:buFont typeface="Garamond"/>
                <a:buChar char="-"/>
              </a:pPr>
              <a:r>
                <a:rPr b="0" i="0" lang="en-US" sz="2000" u="none" cap="none" strike="noStrike">
                  <a:solidFill>
                    <a:schemeClr val="dk1"/>
                  </a:solidFill>
                  <a:latin typeface="Garamond"/>
                  <a:ea typeface="Garamond"/>
                  <a:cs typeface="Garamond"/>
                  <a:sym typeface="Garamond"/>
                </a:rPr>
                <a:t>Phenomenon</a:t>
              </a:r>
              <a:endParaRPr b="0" i="0" sz="1400" u="none" cap="none" strike="noStrike">
                <a:solidFill>
                  <a:srgbClr val="000000"/>
                </a:solidFill>
                <a:latin typeface="Arial"/>
                <a:ea typeface="Arial"/>
                <a:cs typeface="Arial"/>
                <a:sym typeface="Arial"/>
              </a:endParaRPr>
            </a:p>
            <a:p>
              <a:pPr indent="-173038" lvl="0" marL="173038" marR="0" rtl="0" algn="l">
                <a:lnSpc>
                  <a:spcPct val="100000"/>
                </a:lnSpc>
                <a:spcBef>
                  <a:spcPts val="0"/>
                </a:spcBef>
                <a:spcAft>
                  <a:spcPts val="0"/>
                </a:spcAft>
                <a:buClr>
                  <a:schemeClr val="dk1"/>
                </a:buClr>
                <a:buSzPts val="2000"/>
                <a:buFont typeface="Garamond"/>
                <a:buChar char="-"/>
              </a:pPr>
              <a:r>
                <a:rPr b="0" i="0" lang="en-US" sz="2000" u="none" cap="none" strike="noStrike">
                  <a:solidFill>
                    <a:schemeClr val="dk1"/>
                  </a:solidFill>
                  <a:latin typeface="Garamond"/>
                  <a:ea typeface="Garamond"/>
                  <a:cs typeface="Garamond"/>
                  <a:sym typeface="Garamond"/>
                </a:rPr>
                <a:t>Problems (?)</a:t>
              </a:r>
              <a:endParaRPr b="0" i="0" sz="1400" u="none" cap="none" strike="noStrike">
                <a:solidFill>
                  <a:srgbClr val="000000"/>
                </a:solidFill>
                <a:latin typeface="Arial"/>
                <a:ea typeface="Arial"/>
                <a:cs typeface="Arial"/>
                <a:sym typeface="Arial"/>
              </a:endParaRPr>
            </a:p>
          </p:txBody>
        </p:sp>
        <p:sp>
          <p:nvSpPr>
            <p:cNvPr id="164" name="Google Shape;164;p10"/>
            <p:cNvSpPr/>
            <p:nvPr/>
          </p:nvSpPr>
          <p:spPr>
            <a:xfrm>
              <a:off x="2840286" y="3872440"/>
              <a:ext cx="312190" cy="158492"/>
            </a:xfrm>
            <a:prstGeom prst="rightArrow">
              <a:avLst>
                <a:gd fmla="val 50000" name="adj1"/>
                <a:gd fmla="val 500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sp>
          <p:nvSpPr>
            <p:cNvPr descr="A box labeled &quot;Key Issues&quot; with &quot;Causes need to address&quot; written inside. The box has an arrow that points to a box on the right labeled &quot;List of Alternatives.&quot;" id="165" name="Google Shape;165;p10"/>
            <p:cNvSpPr txBox="1"/>
            <p:nvPr/>
          </p:nvSpPr>
          <p:spPr>
            <a:xfrm>
              <a:off x="3203961" y="3476210"/>
              <a:ext cx="2497518" cy="969971"/>
            </a:xfrm>
            <a:prstGeom prst="rect">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Key Issues</a:t>
              </a:r>
              <a:endParaRPr b="0" i="0" sz="1400" u="none" cap="none" strike="noStrike">
                <a:solidFill>
                  <a:srgbClr val="000000"/>
                </a:solidFill>
                <a:latin typeface="Arial"/>
                <a:ea typeface="Arial"/>
                <a:cs typeface="Arial"/>
                <a:sym typeface="Arial"/>
              </a:endParaRPr>
            </a:p>
            <a:p>
              <a:pPr indent="-173038" lvl="0" marL="173038" marR="0" rtl="0" algn="l">
                <a:lnSpc>
                  <a:spcPct val="100000"/>
                </a:lnSpc>
                <a:spcBef>
                  <a:spcPts val="0"/>
                </a:spcBef>
                <a:spcAft>
                  <a:spcPts val="0"/>
                </a:spcAft>
                <a:buClr>
                  <a:schemeClr val="dk1"/>
                </a:buClr>
                <a:buSzPts val="2000"/>
                <a:buFont typeface="Garamond"/>
                <a:buChar char="-"/>
              </a:pPr>
              <a:r>
                <a:rPr b="0" i="0" lang="en-US" sz="2000" u="none" cap="none" strike="noStrike">
                  <a:solidFill>
                    <a:schemeClr val="dk1"/>
                  </a:solidFill>
                  <a:latin typeface="Garamond"/>
                  <a:ea typeface="Garamond"/>
                  <a:cs typeface="Garamond"/>
                  <a:sym typeface="Garamond"/>
                </a:rPr>
                <a:t>Causes need to address</a:t>
              </a:r>
              <a:endParaRPr b="0" i="0" sz="1400" u="none" cap="none" strike="noStrike">
                <a:solidFill>
                  <a:srgbClr val="000000"/>
                </a:solidFill>
                <a:latin typeface="Arial"/>
                <a:ea typeface="Arial"/>
                <a:cs typeface="Arial"/>
                <a:sym typeface="Arial"/>
              </a:endParaRPr>
            </a:p>
          </p:txBody>
        </p:sp>
        <p:sp>
          <p:nvSpPr>
            <p:cNvPr id="166" name="Google Shape;166;p10"/>
            <p:cNvSpPr/>
            <p:nvPr/>
          </p:nvSpPr>
          <p:spPr>
            <a:xfrm>
              <a:off x="5754057" y="3872440"/>
              <a:ext cx="312190" cy="158492"/>
            </a:xfrm>
            <a:prstGeom prst="rightArrow">
              <a:avLst>
                <a:gd fmla="val 50000" name="adj1"/>
                <a:gd fmla="val 500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sp>
          <p:nvSpPr>
            <p:cNvPr descr="A box labeled &quot;List of Alternatives&quot; with &quot;Per issue&quot; written underneath. The box has an arrow that points to another box on the right labeled &quot;Criterion.&quot;" id="167" name="Google Shape;167;p10"/>
            <p:cNvSpPr txBox="1"/>
            <p:nvPr/>
          </p:nvSpPr>
          <p:spPr>
            <a:xfrm>
              <a:off x="6117733" y="3476210"/>
              <a:ext cx="2497518" cy="969971"/>
            </a:xfrm>
            <a:prstGeom prst="rect">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List of Alternatives</a:t>
              </a:r>
              <a:endParaRPr b="0" i="0" sz="1400" u="none" cap="none" strike="noStrike">
                <a:solidFill>
                  <a:srgbClr val="000000"/>
                </a:solidFill>
                <a:latin typeface="Arial"/>
                <a:ea typeface="Arial"/>
                <a:cs typeface="Arial"/>
                <a:sym typeface="Arial"/>
              </a:endParaRPr>
            </a:p>
            <a:p>
              <a:pPr indent="-173038" lvl="0" marL="173038" marR="0" rtl="0" algn="l">
                <a:lnSpc>
                  <a:spcPct val="100000"/>
                </a:lnSpc>
                <a:spcBef>
                  <a:spcPts val="0"/>
                </a:spcBef>
                <a:spcAft>
                  <a:spcPts val="0"/>
                </a:spcAft>
                <a:buClr>
                  <a:schemeClr val="dk1"/>
                </a:buClr>
                <a:buSzPts val="2000"/>
                <a:buFont typeface="Garamond"/>
                <a:buChar char="-"/>
              </a:pPr>
              <a:r>
                <a:rPr b="0" i="0" lang="en-US" sz="2000" u="none" cap="none" strike="noStrike">
                  <a:solidFill>
                    <a:schemeClr val="dk1"/>
                  </a:solidFill>
                  <a:latin typeface="Garamond"/>
                  <a:ea typeface="Garamond"/>
                  <a:cs typeface="Garamond"/>
                  <a:sym typeface="Garamond"/>
                </a:rPr>
                <a:t>Per issue</a:t>
              </a:r>
              <a:endParaRPr b="0" i="0" sz="1400" u="none" cap="none" strike="noStrike">
                <a:solidFill>
                  <a:srgbClr val="000000"/>
                </a:solidFill>
                <a:latin typeface="Arial"/>
                <a:ea typeface="Arial"/>
                <a:cs typeface="Arial"/>
                <a:sym typeface="Arial"/>
              </a:endParaRPr>
            </a:p>
          </p:txBody>
        </p:sp>
        <p:sp>
          <p:nvSpPr>
            <p:cNvPr id="168" name="Google Shape;168;p10"/>
            <p:cNvSpPr/>
            <p:nvPr/>
          </p:nvSpPr>
          <p:spPr>
            <a:xfrm>
              <a:off x="8667829" y="3872440"/>
              <a:ext cx="312190" cy="158492"/>
            </a:xfrm>
            <a:prstGeom prst="rightArrow">
              <a:avLst>
                <a:gd fmla="val 50000" name="adj1"/>
                <a:gd fmla="val 500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sp>
          <p:nvSpPr>
            <p:cNvPr descr="A box labeled &quot;Criterion&quot; with &quot;Rank alts upon&quot; and &quot;Mutally excel?&quot; written underneath. The &quot;Criterion&quot; box has an arrow that points to right to another box labeled &quot;Recs/Options.&quot;" id="169" name="Google Shape;169;p10"/>
            <p:cNvSpPr txBox="1"/>
            <p:nvPr/>
          </p:nvSpPr>
          <p:spPr>
            <a:xfrm>
              <a:off x="9031504" y="3476210"/>
              <a:ext cx="2497518" cy="969972"/>
            </a:xfrm>
            <a:prstGeom prst="rect">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Criterion</a:t>
              </a:r>
              <a:endParaRPr b="0" i="0" sz="1400" u="none" cap="none" strike="noStrike">
                <a:solidFill>
                  <a:srgbClr val="000000"/>
                </a:solidFill>
                <a:latin typeface="Arial"/>
                <a:ea typeface="Arial"/>
                <a:cs typeface="Arial"/>
                <a:sym typeface="Arial"/>
              </a:endParaRPr>
            </a:p>
            <a:p>
              <a:pPr indent="-173038" lvl="0" marL="173038" marR="0" rtl="0" algn="l">
                <a:lnSpc>
                  <a:spcPct val="100000"/>
                </a:lnSpc>
                <a:spcBef>
                  <a:spcPts val="0"/>
                </a:spcBef>
                <a:spcAft>
                  <a:spcPts val="0"/>
                </a:spcAft>
                <a:buClr>
                  <a:schemeClr val="dk1"/>
                </a:buClr>
                <a:buSzPts val="2000"/>
                <a:buFont typeface="Garamond"/>
                <a:buChar char="-"/>
              </a:pPr>
              <a:r>
                <a:rPr b="0" i="0" lang="en-US" sz="2000" u="none" cap="none" strike="noStrike">
                  <a:solidFill>
                    <a:schemeClr val="dk1"/>
                  </a:solidFill>
                  <a:latin typeface="Garamond"/>
                  <a:ea typeface="Garamond"/>
                  <a:cs typeface="Garamond"/>
                  <a:sym typeface="Garamond"/>
                </a:rPr>
                <a:t>Rank alts upon</a:t>
              </a:r>
              <a:endParaRPr b="0" i="0" sz="1400" u="none" cap="none" strike="noStrike">
                <a:solidFill>
                  <a:srgbClr val="000000"/>
                </a:solidFill>
                <a:latin typeface="Arial"/>
                <a:ea typeface="Arial"/>
                <a:cs typeface="Arial"/>
                <a:sym typeface="Arial"/>
              </a:endParaRPr>
            </a:p>
            <a:p>
              <a:pPr indent="-173038" lvl="0" marL="173038" marR="0" rtl="0" algn="l">
                <a:lnSpc>
                  <a:spcPct val="100000"/>
                </a:lnSpc>
                <a:spcBef>
                  <a:spcPts val="0"/>
                </a:spcBef>
                <a:spcAft>
                  <a:spcPts val="0"/>
                </a:spcAft>
                <a:buClr>
                  <a:schemeClr val="dk1"/>
                </a:buClr>
                <a:buSzPts val="2000"/>
                <a:buFont typeface="Garamond"/>
                <a:buChar char="-"/>
              </a:pPr>
              <a:r>
                <a:rPr b="0" i="0" lang="en-US" sz="2000" u="none" cap="none" strike="noStrike">
                  <a:solidFill>
                    <a:schemeClr val="dk1"/>
                  </a:solidFill>
                  <a:latin typeface="Garamond"/>
                  <a:ea typeface="Garamond"/>
                  <a:cs typeface="Garamond"/>
                  <a:sym typeface="Garamond"/>
                </a:rPr>
                <a:t>Mutually excl?</a:t>
              </a:r>
              <a:endParaRPr b="0" i="0" sz="1400" u="none" cap="none" strike="noStrike">
                <a:solidFill>
                  <a:srgbClr val="000000"/>
                </a:solidFill>
                <a:latin typeface="Arial"/>
                <a:ea typeface="Arial"/>
                <a:cs typeface="Arial"/>
                <a:sym typeface="Arial"/>
              </a:endParaRPr>
            </a:p>
          </p:txBody>
        </p:sp>
        <p:sp>
          <p:nvSpPr>
            <p:cNvPr id="170" name="Google Shape;170;p10"/>
            <p:cNvSpPr/>
            <p:nvPr/>
          </p:nvSpPr>
          <p:spPr>
            <a:xfrm rot="5400000">
              <a:off x="10109361" y="4516626"/>
              <a:ext cx="237738" cy="208127"/>
            </a:xfrm>
            <a:prstGeom prst="rightArrow">
              <a:avLst>
                <a:gd fmla="val 50000" name="adj1"/>
                <a:gd fmla="val 500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sp>
          <p:nvSpPr>
            <p:cNvPr descr="A box labeled &quot;Recs/Options&quot; with &quot;Timelines, costs,&quot; &quot;Responsibilities,&quot; and &quot;Fallback option&quot; written inside. " id="171" name="Google Shape;171;p10"/>
            <p:cNvSpPr txBox="1"/>
            <p:nvPr/>
          </p:nvSpPr>
          <p:spPr>
            <a:xfrm>
              <a:off x="9031504" y="4636649"/>
              <a:ext cx="2497518" cy="1555603"/>
            </a:xfrm>
            <a:prstGeom prst="rect">
              <a:avLst/>
            </a:prstGeom>
            <a:no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Garamond"/>
                  <a:ea typeface="Garamond"/>
                  <a:cs typeface="Garamond"/>
                  <a:sym typeface="Garamond"/>
                </a:rPr>
                <a:t>Recs/Options</a:t>
              </a:r>
              <a:endParaRPr b="0" i="0" sz="1400" u="none" cap="none" strike="noStrike">
                <a:solidFill>
                  <a:srgbClr val="000000"/>
                </a:solidFill>
                <a:latin typeface="Arial"/>
                <a:ea typeface="Arial"/>
                <a:cs typeface="Arial"/>
                <a:sym typeface="Arial"/>
              </a:endParaRPr>
            </a:p>
            <a:p>
              <a:pPr indent="-173038" lvl="0" marL="173038" marR="0" rtl="0" algn="l">
                <a:lnSpc>
                  <a:spcPct val="100000"/>
                </a:lnSpc>
                <a:spcBef>
                  <a:spcPts val="0"/>
                </a:spcBef>
                <a:spcAft>
                  <a:spcPts val="0"/>
                </a:spcAft>
                <a:buClr>
                  <a:schemeClr val="dk1"/>
                </a:buClr>
                <a:buSzPts val="2000"/>
                <a:buFont typeface="Garamond"/>
                <a:buChar char="-"/>
              </a:pPr>
              <a:r>
                <a:rPr b="0" i="0" lang="en-US" sz="2000" u="none" cap="none" strike="noStrike">
                  <a:solidFill>
                    <a:schemeClr val="dk1"/>
                  </a:solidFill>
                  <a:latin typeface="Garamond"/>
                  <a:ea typeface="Garamond"/>
                  <a:cs typeface="Garamond"/>
                  <a:sym typeface="Garamond"/>
                </a:rPr>
                <a:t>Timelines, costs</a:t>
              </a:r>
              <a:endParaRPr b="0" i="0" sz="1400" u="none" cap="none" strike="noStrike">
                <a:solidFill>
                  <a:srgbClr val="000000"/>
                </a:solidFill>
                <a:latin typeface="Arial"/>
                <a:ea typeface="Arial"/>
                <a:cs typeface="Arial"/>
                <a:sym typeface="Arial"/>
              </a:endParaRPr>
            </a:p>
            <a:p>
              <a:pPr indent="-173038" lvl="0" marL="173038" marR="0" rtl="0" algn="l">
                <a:lnSpc>
                  <a:spcPct val="100000"/>
                </a:lnSpc>
                <a:spcBef>
                  <a:spcPts val="0"/>
                </a:spcBef>
                <a:spcAft>
                  <a:spcPts val="0"/>
                </a:spcAft>
                <a:buClr>
                  <a:schemeClr val="dk1"/>
                </a:buClr>
                <a:buSzPts val="2000"/>
                <a:buFont typeface="Garamond"/>
                <a:buChar char="-"/>
              </a:pPr>
              <a:r>
                <a:rPr b="0" i="0" lang="en-US" sz="2000" u="none" cap="none" strike="noStrike">
                  <a:solidFill>
                    <a:schemeClr val="dk1"/>
                  </a:solidFill>
                  <a:latin typeface="Garamond"/>
                  <a:ea typeface="Garamond"/>
                  <a:cs typeface="Garamond"/>
                  <a:sym typeface="Garamond"/>
                </a:rPr>
                <a:t>Responsibilities</a:t>
              </a:r>
              <a:endParaRPr b="0" i="0" sz="1400" u="none" cap="none" strike="noStrike">
                <a:solidFill>
                  <a:srgbClr val="000000"/>
                </a:solidFill>
                <a:latin typeface="Arial"/>
                <a:ea typeface="Arial"/>
                <a:cs typeface="Arial"/>
                <a:sym typeface="Arial"/>
              </a:endParaRPr>
            </a:p>
            <a:p>
              <a:pPr indent="-173038" lvl="0" marL="173038" marR="0" rtl="0" algn="l">
                <a:lnSpc>
                  <a:spcPct val="100000"/>
                </a:lnSpc>
                <a:spcBef>
                  <a:spcPts val="0"/>
                </a:spcBef>
                <a:spcAft>
                  <a:spcPts val="0"/>
                </a:spcAft>
                <a:buClr>
                  <a:schemeClr val="dk1"/>
                </a:buClr>
                <a:buSzPts val="2000"/>
                <a:buFont typeface="Garamond"/>
                <a:buChar char="-"/>
              </a:pPr>
              <a:r>
                <a:rPr b="0" i="0" lang="en-US" sz="2000" u="none" cap="none" strike="noStrike">
                  <a:solidFill>
                    <a:schemeClr val="dk1"/>
                  </a:solidFill>
                  <a:latin typeface="Garamond"/>
                  <a:ea typeface="Garamond"/>
                  <a:cs typeface="Garamond"/>
                  <a:sym typeface="Garamond"/>
                </a:rPr>
                <a:t>Fallback option</a:t>
              </a:r>
              <a:endParaRPr b="0" i="0" sz="1400" u="none" cap="none" strike="noStrike">
                <a:solidFill>
                  <a:srgbClr val="000000"/>
                </a:solidFill>
                <a:latin typeface="Arial"/>
                <a:ea typeface="Arial"/>
                <a:cs typeface="Arial"/>
                <a:sym typeface="Arial"/>
              </a:endParaRPr>
            </a:p>
          </p:txBody>
        </p:sp>
      </p:grpSp>
      <p:sp>
        <p:nvSpPr>
          <p:cNvPr id="172" name="Google Shape;172;p10"/>
          <p:cNvSpPr txBox="1"/>
          <p:nvPr/>
        </p:nvSpPr>
        <p:spPr>
          <a:xfrm>
            <a:off x="2740632" y="5041466"/>
            <a:ext cx="6290872" cy="12003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en-US" sz="2400" u="sng" cap="none" strike="noStrike">
                <a:solidFill>
                  <a:schemeClr val="dk1"/>
                </a:solidFill>
                <a:latin typeface="Garamond"/>
                <a:ea typeface="Garamond"/>
                <a:cs typeface="Garamond"/>
                <a:sym typeface="Garamond"/>
              </a:rPr>
              <a:t>Must</a:t>
            </a:r>
            <a:r>
              <a:rPr b="0" i="0" lang="en-US" sz="2400" u="none" cap="none" strike="noStrike">
                <a:solidFill>
                  <a:schemeClr val="dk1"/>
                </a:solidFill>
                <a:latin typeface="Garamond"/>
                <a:ea typeface="Garamond"/>
                <a:cs typeface="Garamond"/>
                <a:sym typeface="Garamond"/>
              </a:rPr>
              <a:t> be a collaboration: Review analyses, integrate &amp; synthesize to understanding and create meaning; Sense making</a:t>
            </a:r>
            <a:endParaRPr b="0" i="0" sz="1400" u="none" cap="none" strike="noStrike">
              <a:solidFill>
                <a:srgbClr val="000000"/>
              </a:solidFill>
              <a:latin typeface="Arial"/>
              <a:ea typeface="Arial"/>
              <a:cs typeface="Arial"/>
              <a:sym typeface="Arial"/>
            </a:endParaRPr>
          </a:p>
        </p:txBody>
      </p:sp>
      <p:sp>
        <p:nvSpPr>
          <p:cNvPr id="173" name="Google Shape;173;p10"/>
          <p:cNvSpPr txBox="1"/>
          <p:nvPr/>
        </p:nvSpPr>
        <p:spPr>
          <a:xfrm>
            <a:off x="9031504" y="2104003"/>
            <a:ext cx="293733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dk1"/>
                </a:solidFill>
                <a:latin typeface="Garamond"/>
                <a:ea typeface="Garamond"/>
                <a:cs typeface="Garamond"/>
                <a:sym typeface="Garamond"/>
              </a:rPr>
              <a:t>Nature of the Process</a:t>
            </a:r>
            <a:endParaRPr b="0" i="0" sz="1400" u="none" cap="none" strike="noStrike">
              <a:solidFill>
                <a:srgbClr val="000000"/>
              </a:solidFill>
              <a:latin typeface="Arial"/>
              <a:ea typeface="Arial"/>
              <a:cs typeface="Arial"/>
              <a:sym typeface="Arial"/>
            </a:endParaRPr>
          </a:p>
        </p:txBody>
      </p:sp>
      <p:sp>
        <p:nvSpPr>
          <p:cNvPr id="174" name="Google Shape;174;p10"/>
          <p:cNvSpPr txBox="1"/>
          <p:nvPr/>
        </p:nvSpPr>
        <p:spPr>
          <a:xfrm>
            <a:off x="9057792" y="2528973"/>
            <a:ext cx="2549003"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sng" cap="none" strike="noStrike">
                <a:solidFill>
                  <a:schemeClr val="dk1"/>
                </a:solidFill>
                <a:latin typeface="Garamond"/>
                <a:ea typeface="Garamond"/>
                <a:cs typeface="Garamond"/>
                <a:sym typeface="Garamond"/>
              </a:rPr>
              <a:t>Can</a:t>
            </a:r>
            <a:r>
              <a:rPr b="0" i="0" lang="en-US" sz="2400" u="none" cap="none" strike="noStrike">
                <a:solidFill>
                  <a:schemeClr val="dk1"/>
                </a:solidFill>
                <a:latin typeface="Garamond"/>
                <a:ea typeface="Garamond"/>
                <a:cs typeface="Garamond"/>
                <a:sym typeface="Garamond"/>
              </a:rPr>
              <a:t> be individual</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How do you Discuss a Case?</a:t>
            </a:r>
            <a:endParaRPr/>
          </a:p>
        </p:txBody>
      </p:sp>
      <p:sp>
        <p:nvSpPr>
          <p:cNvPr id="181" name="Google Shape;181;p11"/>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lnSpc>
                <a:spcPct val="100000"/>
              </a:lnSpc>
              <a:spcBef>
                <a:spcPts val="0"/>
              </a:spcBef>
              <a:spcAft>
                <a:spcPts val="0"/>
              </a:spcAft>
              <a:buSzPts val="2400"/>
              <a:buChar char="•"/>
            </a:pPr>
            <a:r>
              <a:rPr lang="en-US" sz="2400">
                <a:latin typeface="Garamond"/>
                <a:ea typeface="Garamond"/>
                <a:cs typeface="Garamond"/>
                <a:sym typeface="Garamond"/>
              </a:rPr>
              <a:t>Reducing risk – the right way</a:t>
            </a:r>
            <a:endParaRPr/>
          </a:p>
          <a:p>
            <a:pPr indent="-274318" lvl="1" marL="594360" rtl="0" algn="l">
              <a:lnSpc>
                <a:spcPct val="100000"/>
              </a:lnSpc>
              <a:spcBef>
                <a:spcPts val="1600"/>
              </a:spcBef>
              <a:spcAft>
                <a:spcPts val="0"/>
              </a:spcAft>
              <a:buSzPts val="2400"/>
              <a:buChar char="•"/>
            </a:pPr>
            <a:r>
              <a:rPr lang="en-US" sz="2400">
                <a:latin typeface="Garamond"/>
                <a:ea typeface="Garamond"/>
                <a:cs typeface="Garamond"/>
                <a:sym typeface="Garamond"/>
              </a:rPr>
              <a:t>Speak up early</a:t>
            </a:r>
            <a:endParaRPr/>
          </a:p>
          <a:p>
            <a:pPr indent="-274318" lvl="1" marL="594360" rtl="0" algn="l">
              <a:lnSpc>
                <a:spcPct val="100000"/>
              </a:lnSpc>
              <a:spcBef>
                <a:spcPts val="1600"/>
              </a:spcBef>
              <a:spcAft>
                <a:spcPts val="0"/>
              </a:spcAft>
              <a:buSzPts val="2400"/>
              <a:buChar char="•"/>
            </a:pPr>
            <a:r>
              <a:rPr lang="en-US" sz="2400">
                <a:latin typeface="Garamond"/>
                <a:ea typeface="Garamond"/>
                <a:cs typeface="Garamond"/>
                <a:sym typeface="Garamond"/>
              </a:rPr>
              <a:t>Be prepared</a:t>
            </a:r>
            <a:endParaRPr/>
          </a:p>
          <a:p>
            <a:pPr indent="-228600" lvl="2" marL="868680" rtl="0" algn="l">
              <a:lnSpc>
                <a:spcPct val="100000"/>
              </a:lnSpc>
              <a:spcBef>
                <a:spcPts val="1200"/>
              </a:spcBef>
              <a:spcAft>
                <a:spcPts val="0"/>
              </a:spcAft>
              <a:buSzPts val="2400"/>
              <a:buChar char="•"/>
            </a:pPr>
            <a:r>
              <a:rPr lang="en-US" sz="2400">
                <a:latin typeface="Garamond"/>
                <a:ea typeface="Garamond"/>
                <a:cs typeface="Garamond"/>
                <a:sym typeface="Garamond"/>
              </a:rPr>
              <a:t>know the key facts and situation, be ready to work </a:t>
            </a:r>
            <a:r>
              <a:rPr i="1" lang="en-US" sz="2400">
                <a:latin typeface="Garamond"/>
                <a:ea typeface="Garamond"/>
                <a:cs typeface="Garamond"/>
                <a:sym typeface="Garamond"/>
              </a:rPr>
              <a:t>from</a:t>
            </a:r>
            <a:r>
              <a:rPr lang="en-US" sz="2400">
                <a:latin typeface="Garamond"/>
                <a:ea typeface="Garamond"/>
                <a:cs typeface="Garamond"/>
                <a:sym typeface="Garamond"/>
              </a:rPr>
              <a:t> there</a:t>
            </a:r>
            <a:endParaRPr/>
          </a:p>
          <a:p>
            <a:pPr indent="-228600" lvl="2" marL="868680" rtl="0" algn="l">
              <a:lnSpc>
                <a:spcPct val="100000"/>
              </a:lnSpc>
              <a:spcBef>
                <a:spcPts val="1200"/>
              </a:spcBef>
              <a:spcAft>
                <a:spcPts val="0"/>
              </a:spcAft>
              <a:buSzPts val="2400"/>
              <a:buChar char="•"/>
            </a:pPr>
            <a:r>
              <a:rPr lang="en-US" sz="2400">
                <a:latin typeface="Garamond"/>
                <a:ea typeface="Garamond"/>
                <a:cs typeface="Garamond"/>
                <a:sym typeface="Garamond"/>
              </a:rPr>
              <a:t>prepare the preparation questions; think about the thought questions</a:t>
            </a:r>
            <a:endParaRPr/>
          </a:p>
          <a:p>
            <a:pPr indent="-274318" lvl="1" marL="594360" rtl="0" algn="l">
              <a:lnSpc>
                <a:spcPct val="100000"/>
              </a:lnSpc>
              <a:spcBef>
                <a:spcPts val="1600"/>
              </a:spcBef>
              <a:spcAft>
                <a:spcPts val="0"/>
              </a:spcAft>
              <a:buSzPts val="2400"/>
              <a:buChar char="•"/>
            </a:pPr>
            <a:r>
              <a:rPr lang="en-US" sz="2400">
                <a:latin typeface="Garamond"/>
                <a:ea typeface="Garamond"/>
                <a:cs typeface="Garamond"/>
                <a:sym typeface="Garamond"/>
              </a:rPr>
              <a:t>Have applied the tools already learned, attempted to cover those for the day</a:t>
            </a:r>
            <a:endParaRPr/>
          </a:p>
          <a:p>
            <a:pPr indent="-274318" lvl="1" marL="594360" rtl="0" algn="l">
              <a:lnSpc>
                <a:spcPct val="100000"/>
              </a:lnSpc>
              <a:spcBef>
                <a:spcPts val="1600"/>
              </a:spcBef>
              <a:spcAft>
                <a:spcPts val="0"/>
              </a:spcAft>
              <a:buSzPts val="2400"/>
              <a:buChar char="•"/>
            </a:pPr>
            <a:r>
              <a:rPr lang="en-US" sz="2400">
                <a:latin typeface="Garamond"/>
                <a:ea typeface="Garamond"/>
                <a:cs typeface="Garamond"/>
                <a:sym typeface="Garamond"/>
              </a:rPr>
              <a:t>Laugh, especially at our self</a:t>
            </a:r>
            <a:endParaRPr/>
          </a:p>
          <a:p>
            <a:pPr indent="-274318" lvl="1" marL="594360" rtl="0" algn="l">
              <a:lnSpc>
                <a:spcPct val="100000"/>
              </a:lnSpc>
              <a:spcBef>
                <a:spcPts val="1600"/>
              </a:spcBef>
              <a:spcAft>
                <a:spcPts val="0"/>
              </a:spcAft>
              <a:buSzPts val="2400"/>
              <a:buChar char="•"/>
            </a:pPr>
            <a:r>
              <a:rPr lang="en-US" sz="2400">
                <a:latin typeface="Garamond"/>
                <a:ea typeface="Garamond"/>
                <a:cs typeface="Garamond"/>
                <a:sym typeface="Garamond"/>
              </a:rPr>
              <a:t>Ask: What does it mean? Why? What’s next?</a:t>
            </a:r>
            <a:endParaRPr sz="2400">
              <a:latin typeface="Garamond"/>
              <a:ea typeface="Garamond"/>
              <a:cs typeface="Garamond"/>
              <a:sym typeface="Garamond"/>
            </a:endParaRPr>
          </a:p>
          <a:p>
            <a:pPr indent="0" lvl="0" marL="274320" rtl="0" algn="l">
              <a:lnSpc>
                <a:spcPct val="100000"/>
              </a:lnSpc>
              <a:spcBef>
                <a:spcPts val="2200"/>
              </a:spcBef>
              <a:spcAft>
                <a:spcPts val="0"/>
              </a:spcAft>
              <a:buSzPts val="8000"/>
              <a:buNone/>
            </a:pPr>
            <a:r>
              <a:t/>
            </a:r>
            <a:endParaRPr sz="80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a:p>
            <a:pPr indent="-134620" lvl="0" marL="274320" rtl="0" algn="l">
              <a:lnSpc>
                <a:spcPct val="100000"/>
              </a:lnSpc>
              <a:spcBef>
                <a:spcPts val="2200"/>
              </a:spcBef>
              <a:spcAft>
                <a:spcPts val="0"/>
              </a:spcAft>
              <a:buSzPts val="22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Strategic Issues</a:t>
            </a:r>
            <a:endParaRPr/>
          </a:p>
        </p:txBody>
      </p:sp>
      <p:sp>
        <p:nvSpPr>
          <p:cNvPr id="188" name="Google Shape;188;p1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800"/>
              <a:buFont typeface="Arial"/>
              <a:buNone/>
            </a:pPr>
            <a:r>
              <a:rPr b="1" lang="en-US" sz="2800" u="sng">
                <a:latin typeface="Garamond"/>
                <a:ea typeface="Garamond"/>
                <a:cs typeface="Garamond"/>
                <a:sym typeface="Garamond"/>
              </a:rPr>
              <a:t>STRATEGIC ISSUE </a:t>
            </a:r>
            <a:r>
              <a:rPr lang="en-US" sz="2800">
                <a:latin typeface="Garamond"/>
                <a:ea typeface="Garamond"/>
                <a:cs typeface="Garamond"/>
                <a:sym typeface="Garamond"/>
              </a:rPr>
              <a:t>– the primary, long-term matter facing the organization, typically long-term in nature, requires a significant commitment of organizational attention and resources to resolve, and is difficult/impossible to avoid. Is likely the result of multiple causes. </a:t>
            </a:r>
            <a:endParaRPr/>
          </a:p>
          <a:p>
            <a:pPr indent="0" lvl="8" marL="2103120" rtl="0" algn="l">
              <a:lnSpc>
                <a:spcPct val="100000"/>
              </a:lnSpc>
              <a:spcBef>
                <a:spcPts val="600"/>
              </a:spcBef>
              <a:spcAft>
                <a:spcPts val="0"/>
              </a:spcAft>
              <a:buSzPts val="2800"/>
              <a:buNone/>
            </a:pPr>
            <a:r>
              <a:t/>
            </a:r>
            <a:endParaRPr sz="2800">
              <a:latin typeface="Garamond"/>
              <a:ea typeface="Garamond"/>
              <a:cs typeface="Garamond"/>
              <a:sym typeface="Garamond"/>
            </a:endParaRPr>
          </a:p>
          <a:p>
            <a:pPr indent="0" lvl="8" marL="2103120" rtl="0" algn="l">
              <a:lnSpc>
                <a:spcPct val="100000"/>
              </a:lnSpc>
              <a:spcBef>
                <a:spcPts val="600"/>
              </a:spcBef>
              <a:spcAft>
                <a:spcPts val="0"/>
              </a:spcAft>
              <a:buSzPts val="2800"/>
              <a:buNone/>
            </a:pPr>
            <a:r>
              <a:rPr b="1" lang="en-US" sz="2800">
                <a:latin typeface="Garamond"/>
                <a:ea typeface="Garamond"/>
                <a:cs typeface="Garamond"/>
                <a:sym typeface="Garamond"/>
              </a:rPr>
              <a:t>What’s going on? </a:t>
            </a:r>
            <a:endParaRPr/>
          </a:p>
          <a:p>
            <a:pPr indent="0" lvl="8" marL="2103120" rtl="0" algn="l">
              <a:lnSpc>
                <a:spcPct val="100000"/>
              </a:lnSpc>
              <a:spcBef>
                <a:spcPts val="600"/>
              </a:spcBef>
              <a:spcAft>
                <a:spcPts val="0"/>
              </a:spcAft>
              <a:buSzPts val="2800"/>
              <a:buNone/>
            </a:pPr>
            <a:r>
              <a:rPr b="1" lang="en-US" sz="2800">
                <a:latin typeface="Garamond"/>
                <a:ea typeface="Garamond"/>
                <a:cs typeface="Garamond"/>
                <a:sym typeface="Garamond"/>
              </a:rPr>
              <a:t>What’s causing it? </a:t>
            </a:r>
            <a:endParaRPr/>
          </a:p>
          <a:p>
            <a:pPr indent="0" lvl="8" marL="2103120" rtl="0" algn="l">
              <a:lnSpc>
                <a:spcPct val="100000"/>
              </a:lnSpc>
              <a:spcBef>
                <a:spcPts val="600"/>
              </a:spcBef>
              <a:spcAft>
                <a:spcPts val="0"/>
              </a:spcAft>
              <a:buSzPts val="2800"/>
              <a:buNone/>
            </a:pPr>
            <a:r>
              <a:rPr b="1" lang="en-US" sz="2800">
                <a:latin typeface="Garamond"/>
                <a:ea typeface="Garamond"/>
                <a:cs typeface="Garamond"/>
                <a:sym typeface="Garamond"/>
              </a:rPr>
              <a:t>What should we do?</a:t>
            </a:r>
            <a:endParaRPr/>
          </a:p>
          <a:p>
            <a:pPr indent="0" lvl="7" marL="2103120" rtl="0" algn="l">
              <a:lnSpc>
                <a:spcPct val="100000"/>
              </a:lnSpc>
              <a:spcBef>
                <a:spcPts val="600"/>
              </a:spcBef>
              <a:spcAft>
                <a:spcPts val="0"/>
              </a:spcAft>
              <a:buSzPts val="7400"/>
              <a:buNone/>
            </a:pPr>
            <a:r>
              <a:t/>
            </a:r>
            <a:endParaRPr sz="7400">
              <a:latin typeface="Garamond"/>
              <a:ea typeface="Garamond"/>
              <a:cs typeface="Garamond"/>
              <a:sym typeface="Garamond"/>
            </a:endParaRPr>
          </a:p>
          <a:p>
            <a:pPr indent="0" lvl="7" marL="2103120" rtl="0" algn="l">
              <a:lnSpc>
                <a:spcPct val="100000"/>
              </a:lnSpc>
              <a:spcBef>
                <a:spcPts val="600"/>
              </a:spcBef>
              <a:spcAft>
                <a:spcPts val="0"/>
              </a:spcAft>
              <a:buSzPts val="7400"/>
              <a:buNone/>
            </a:pPr>
            <a:r>
              <a:t/>
            </a:r>
            <a:endParaRPr sz="74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a:p>
            <a:pPr indent="-134620" lvl="0" marL="274320" rtl="0" algn="l">
              <a:lnSpc>
                <a:spcPct val="100000"/>
              </a:lnSpc>
              <a:spcBef>
                <a:spcPts val="2200"/>
              </a:spcBef>
              <a:spcAft>
                <a:spcPts val="0"/>
              </a:spcAft>
              <a:buSzPts val="2200"/>
              <a:buNone/>
            </a:pPr>
            <a:r>
              <a:t/>
            </a:r>
            <a:endParaRPr/>
          </a:p>
        </p:txBody>
      </p:sp>
      <p:pic>
        <p:nvPicPr>
          <p:cNvPr id="189" name="Google Shape;189;p12"/>
          <p:cNvPicPr preferRelativeResize="0"/>
          <p:nvPr/>
        </p:nvPicPr>
        <p:blipFill rotWithShape="1">
          <a:blip r:embed="rId3">
            <a:alphaModFix/>
          </a:blip>
          <a:srcRect b="0" l="0" r="0" t="0"/>
          <a:stretch/>
        </p:blipFill>
        <p:spPr>
          <a:xfrm>
            <a:off x="1078954" y="3747541"/>
            <a:ext cx="2045246" cy="2045246"/>
          </a:xfrm>
          <a:prstGeom prst="rect">
            <a:avLst/>
          </a:prstGeom>
          <a:noFill/>
          <a:ln>
            <a:noFill/>
          </a:ln>
        </p:spPr>
      </p:pic>
      <p:sp>
        <p:nvSpPr>
          <p:cNvPr id="190" name="Google Shape;190;p12"/>
          <p:cNvSpPr txBox="1"/>
          <p:nvPr/>
        </p:nvSpPr>
        <p:spPr>
          <a:xfrm>
            <a:off x="539683" y="5961797"/>
            <a:ext cx="3123788" cy="40011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sng" cap="none" strike="noStrike">
                <a:solidFill>
                  <a:schemeClr val="dk1"/>
                </a:solidFill>
                <a:latin typeface="Arial"/>
                <a:ea typeface="Arial"/>
                <a:cs typeface="Arial"/>
                <a:sym typeface="Arial"/>
                <a:hlinkClick r:id="rId4">
                  <a:extLst>
                    <a:ext uri="{A12FA001-AC4F-418D-AE19-62706E023703}">
                      <ahyp:hlinkClr val="tx"/>
                    </a:ext>
                  </a:extLst>
                </a:hlinkClick>
              </a:rPr>
              <a:t>https://thenounproject.com/search/?q=business+AND+decision&amp;i=2272269</a:t>
            </a:r>
            <a:r>
              <a:rPr b="0" i="0" lang="en-US" sz="1000" u="none" cap="none" strike="noStrike">
                <a:solidFill>
                  <a:schemeClr val="dk1"/>
                </a:solidFill>
                <a:latin typeface="Arial"/>
                <a:ea typeface="Arial"/>
                <a:cs typeface="Arial"/>
                <a:sym typeface="Arial"/>
              </a:rPr>
              <a:t> @b farias, CL  </a:t>
            </a:r>
            <a:r>
              <a:rPr b="0" i="0" lang="en-US" sz="1000" u="sng" cap="none" strike="noStrike">
                <a:solidFill>
                  <a:srgbClr val="1155CC"/>
                </a:solidFill>
                <a:latin typeface="Arial"/>
                <a:ea typeface="Arial"/>
                <a:cs typeface="Arial"/>
                <a:sym typeface="Arial"/>
                <a:hlinkClick r:id="rId5">
                  <a:extLst>
                    <a:ext uri="{A12FA001-AC4F-418D-AE19-62706E023703}">
                      <ahyp:hlinkClr val="tx"/>
                    </a:ext>
                  </a:extLst>
                </a:hlinkClick>
              </a:rPr>
              <a:t>CC BY 3.0</a:t>
            </a:r>
            <a:r>
              <a:rPr b="0" i="0" lang="en-US" sz="10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What is the Strategic Issue Facing Tesla?</a:t>
            </a:r>
            <a:endParaRPr/>
          </a:p>
        </p:txBody>
      </p:sp>
      <p:sp>
        <p:nvSpPr>
          <p:cNvPr id="197" name="Google Shape;197;p13"/>
          <p:cNvSpPr txBox="1"/>
          <p:nvPr>
            <p:ph idx="1" type="body"/>
          </p:nvPr>
        </p:nvSpPr>
        <p:spPr>
          <a:xfrm>
            <a:off x="216150" y="1458750"/>
            <a:ext cx="11759700" cy="5292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100"/>
              <a:buFont typeface="Arial"/>
              <a:buNone/>
            </a:pPr>
            <a:r>
              <a:rPr lang="en-US" sz="2000">
                <a:latin typeface="Garamond"/>
                <a:ea typeface="Garamond"/>
                <a:cs typeface="Garamond"/>
                <a:sym typeface="Garamond"/>
              </a:rPr>
              <a:t>On January 7, 2020, Tesla Inc. became the most valuable US automaker in history. Valued at $81.39 billion, Tesla passed Ford Motor Company as most valuable. Approximately two weeks later, Tesla passed Volkswagen to become the second most valuable car company worldwide. Still well behind Toyota, which has a $233 billion market capitalization, Tesla’s growth is unprecedented in the automotive industry. Can Tesla become number one worldwide?</a:t>
            </a:r>
            <a:endParaRPr sz="2000">
              <a:latin typeface="Garamond"/>
              <a:ea typeface="Garamond"/>
              <a:cs typeface="Garamond"/>
              <a:sym typeface="Garamond"/>
            </a:endParaRPr>
          </a:p>
          <a:p>
            <a:pPr indent="0" lvl="0" marL="0" rtl="0" algn="l">
              <a:lnSpc>
                <a:spcPct val="100000"/>
              </a:lnSpc>
              <a:spcBef>
                <a:spcPts val="0"/>
              </a:spcBef>
              <a:spcAft>
                <a:spcPts val="0"/>
              </a:spcAft>
              <a:buSzPts val="2100"/>
              <a:buFont typeface="Arial"/>
              <a:buNone/>
            </a:pPr>
            <a:r>
              <a:t/>
            </a:r>
            <a:endParaRPr sz="2000">
              <a:latin typeface="Garamond"/>
              <a:ea typeface="Garamond"/>
              <a:cs typeface="Garamond"/>
              <a:sym typeface="Garamond"/>
            </a:endParaRPr>
          </a:p>
          <a:p>
            <a:pPr indent="0" lvl="0" marL="0" rtl="0" algn="l">
              <a:lnSpc>
                <a:spcPct val="100000"/>
              </a:lnSpc>
              <a:spcBef>
                <a:spcPts val="0"/>
              </a:spcBef>
              <a:spcAft>
                <a:spcPts val="0"/>
              </a:spcAft>
              <a:buSzPts val="2100"/>
              <a:buFont typeface="Arial"/>
              <a:buNone/>
            </a:pPr>
            <a:r>
              <a:rPr lang="en-US" sz="2000">
                <a:latin typeface="Garamond"/>
                <a:ea typeface="Garamond"/>
                <a:cs typeface="Garamond"/>
                <a:sym typeface="Garamond"/>
              </a:rPr>
              <a:t>Despite tremendous growth, Tesla has its share of problems as well. Its founder, Elon Musk, tweeted that the company’s stock price was too high; sending the stock tumbling, the Model 3 lost Consumer Reports recommendations, and COVID-19 shutdowns of factories slowed production. These problems raise serious questions. Will Elon’s Twitter use continue to cause problems? Are the quality problems going to tank Tesla’s growth? Can Tesla emerge from the COVID-19 shutdown successfully?</a:t>
            </a:r>
            <a:endParaRPr sz="2000">
              <a:latin typeface="Garamond"/>
              <a:ea typeface="Garamond"/>
              <a:cs typeface="Garamond"/>
              <a:sym typeface="Garamond"/>
            </a:endParaRPr>
          </a:p>
          <a:p>
            <a:pPr indent="0" lvl="0" marL="0" rtl="0" algn="l">
              <a:lnSpc>
                <a:spcPct val="100000"/>
              </a:lnSpc>
              <a:spcBef>
                <a:spcPts val="0"/>
              </a:spcBef>
              <a:spcAft>
                <a:spcPts val="0"/>
              </a:spcAft>
              <a:buSzPts val="2100"/>
              <a:buFont typeface="Arial"/>
              <a:buNone/>
            </a:pPr>
            <a:r>
              <a:t/>
            </a:r>
            <a:endParaRPr sz="2000">
              <a:latin typeface="Garamond"/>
              <a:ea typeface="Garamond"/>
              <a:cs typeface="Garamond"/>
              <a:sym typeface="Garamond"/>
            </a:endParaRPr>
          </a:p>
          <a:p>
            <a:pPr indent="0" lvl="0" marL="0" rtl="0" algn="l">
              <a:lnSpc>
                <a:spcPct val="100000"/>
              </a:lnSpc>
              <a:spcBef>
                <a:spcPts val="0"/>
              </a:spcBef>
              <a:spcAft>
                <a:spcPts val="0"/>
              </a:spcAft>
              <a:buSzPts val="2100"/>
              <a:buFont typeface="Arial"/>
              <a:buNone/>
            </a:pPr>
            <a:r>
              <a:rPr lang="en-US" sz="2000">
                <a:latin typeface="Garamond"/>
                <a:ea typeface="Garamond"/>
                <a:cs typeface="Garamond"/>
                <a:sym typeface="Garamond"/>
              </a:rPr>
              <a:t>The company faces stiff competition from automakers attempting to regain their footholds in a highly aggressive market. Competitors are attempting to compete in the same areas as Tesla. Porsche’s Taycan, a Tesla competitor, got a huge win with a purchase from Bill Gates. As competitors continue to develop autonomous capabilities and better electric batteries, will Tesla continue to dominate US auto markets?</a:t>
            </a:r>
            <a:endParaRPr sz="2000">
              <a:latin typeface="Garamond"/>
              <a:ea typeface="Garamond"/>
              <a:cs typeface="Garamond"/>
              <a:sym typeface="Garamond"/>
            </a:endParaRPr>
          </a:p>
          <a:p>
            <a:pPr indent="0" lvl="0" marL="0" rtl="0" algn="l">
              <a:lnSpc>
                <a:spcPct val="100000"/>
              </a:lnSpc>
              <a:spcBef>
                <a:spcPts val="2200"/>
              </a:spcBef>
              <a:spcAft>
                <a:spcPts val="0"/>
              </a:spcAft>
              <a:buSzPts val="2100"/>
              <a:buFont typeface="Arial"/>
              <a:buNone/>
            </a:pPr>
            <a:r>
              <a:rPr b="1" lang="en-US" sz="2000">
                <a:latin typeface="Garamond"/>
                <a:ea typeface="Garamond"/>
                <a:cs typeface="Garamond"/>
                <a:sym typeface="Garamond"/>
              </a:rPr>
              <a:t>NOTE: we cannot really determine the strategic issue(s) until we do the ANALYSIS!!!</a:t>
            </a:r>
            <a:endParaRPr sz="2000"/>
          </a:p>
          <a:p>
            <a:pPr indent="0" lvl="0" marL="0" rtl="0" algn="l">
              <a:lnSpc>
                <a:spcPct val="100000"/>
              </a:lnSpc>
              <a:spcBef>
                <a:spcPts val="2200"/>
              </a:spcBef>
              <a:spcAft>
                <a:spcPts val="0"/>
              </a:spcAft>
              <a:buSzPts val="2800"/>
              <a:buFont typeface="Arial"/>
              <a:buNone/>
            </a:pPr>
            <a:r>
              <a:t/>
            </a:r>
            <a:endParaRPr sz="2800">
              <a:latin typeface="Garamond"/>
              <a:ea typeface="Garamond"/>
              <a:cs typeface="Garamond"/>
              <a:sym typeface="Garamond"/>
            </a:endParaRPr>
          </a:p>
          <a:p>
            <a:pPr indent="0" lvl="0" marL="0" rtl="0" algn="l">
              <a:lnSpc>
                <a:spcPct val="100000"/>
              </a:lnSpc>
              <a:spcBef>
                <a:spcPts val="2200"/>
              </a:spcBef>
              <a:spcAft>
                <a:spcPts val="0"/>
              </a:spcAft>
              <a:buSzPts val="2800"/>
              <a:buFont typeface="Arial"/>
              <a:buNone/>
            </a:pPr>
            <a:r>
              <a:t/>
            </a:r>
            <a:endParaRPr sz="2800">
              <a:latin typeface="Garamond"/>
              <a:ea typeface="Garamond"/>
              <a:cs typeface="Garamond"/>
              <a:sym typeface="Garamond"/>
            </a:endParaRPr>
          </a:p>
          <a:p>
            <a:pPr indent="0" lvl="0" marL="0" rtl="0" algn="l">
              <a:lnSpc>
                <a:spcPct val="100000"/>
              </a:lnSpc>
              <a:spcBef>
                <a:spcPts val="2200"/>
              </a:spcBef>
              <a:spcAft>
                <a:spcPts val="0"/>
              </a:spcAft>
              <a:buSzPts val="2800"/>
              <a:buFont typeface="Arial"/>
              <a:buNone/>
            </a:pPr>
            <a:r>
              <a:t/>
            </a:r>
            <a:endParaRPr b="1" sz="2800" u="sng">
              <a:latin typeface="Garamond"/>
              <a:ea typeface="Garamond"/>
              <a:cs typeface="Garamond"/>
              <a:sym typeface="Garamond"/>
            </a:endParaRPr>
          </a:p>
          <a:p>
            <a:pPr indent="0" lvl="7" marL="2103120" rtl="0" algn="l">
              <a:lnSpc>
                <a:spcPct val="100000"/>
              </a:lnSpc>
              <a:spcBef>
                <a:spcPts val="600"/>
              </a:spcBef>
              <a:spcAft>
                <a:spcPts val="0"/>
              </a:spcAft>
              <a:buSzPts val="7400"/>
              <a:buNone/>
            </a:pPr>
            <a:r>
              <a:t/>
            </a:r>
            <a:endParaRPr sz="74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a:p>
            <a:pPr indent="-134620" lvl="0" marL="274320" rtl="0" algn="l">
              <a:lnSpc>
                <a:spcPct val="100000"/>
              </a:lnSpc>
              <a:spcBef>
                <a:spcPts val="2200"/>
              </a:spcBef>
              <a:spcAft>
                <a:spcPts val="0"/>
              </a:spcAft>
              <a:buSzPts val="22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Strategic Alternatives</a:t>
            </a:r>
            <a:endParaRPr/>
          </a:p>
        </p:txBody>
      </p:sp>
      <p:sp>
        <p:nvSpPr>
          <p:cNvPr id="204" name="Google Shape;204;p1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Autofit/>
          </a:bodyPr>
          <a:lstStyle/>
          <a:p>
            <a:pPr indent="-274318" lvl="1" marL="594360" rtl="0" algn="l">
              <a:lnSpc>
                <a:spcPct val="100000"/>
              </a:lnSpc>
              <a:spcBef>
                <a:spcPts val="0"/>
              </a:spcBef>
              <a:spcAft>
                <a:spcPts val="0"/>
              </a:spcAft>
              <a:buSzPts val="2400"/>
              <a:buFont typeface="Arial"/>
              <a:buAutoNum type="arabicPeriod"/>
            </a:pPr>
            <a:r>
              <a:rPr lang="en-US" sz="2400">
                <a:latin typeface="Garamond"/>
                <a:ea typeface="Garamond"/>
                <a:cs typeface="Garamond"/>
                <a:sym typeface="Garamond"/>
              </a:rPr>
              <a:t>Resolve the strategic issue, all resolve the same issue, just in different ways</a:t>
            </a:r>
            <a:endParaRPr/>
          </a:p>
          <a:p>
            <a:pPr indent="-274318" lvl="1" marL="594360" rtl="0" algn="l">
              <a:lnSpc>
                <a:spcPct val="100000"/>
              </a:lnSpc>
              <a:spcBef>
                <a:spcPts val="0"/>
              </a:spcBef>
              <a:spcAft>
                <a:spcPts val="0"/>
              </a:spcAft>
              <a:buSzPts val="2400"/>
              <a:buFont typeface="Arial"/>
              <a:buAutoNum type="arabicPeriod"/>
            </a:pPr>
            <a:r>
              <a:rPr lang="en-US" sz="2400">
                <a:latin typeface="Garamond"/>
                <a:ea typeface="Garamond"/>
                <a:cs typeface="Garamond"/>
                <a:sym typeface="Garamond"/>
              </a:rPr>
              <a:t>Address root causes – they do not address or mask symptoms</a:t>
            </a:r>
            <a:endParaRPr/>
          </a:p>
          <a:p>
            <a:pPr indent="-274318" lvl="1" marL="594360" rtl="0" algn="l">
              <a:lnSpc>
                <a:spcPct val="100000"/>
              </a:lnSpc>
              <a:spcBef>
                <a:spcPts val="0"/>
              </a:spcBef>
              <a:spcAft>
                <a:spcPts val="0"/>
              </a:spcAft>
              <a:buSzPts val="2400"/>
              <a:buFont typeface="Arial"/>
              <a:buAutoNum type="arabicPeriod"/>
            </a:pPr>
            <a:r>
              <a:rPr lang="en-US" sz="2400">
                <a:latin typeface="Garamond"/>
                <a:ea typeface="Garamond"/>
                <a:cs typeface="Garamond"/>
                <a:sym typeface="Garamond"/>
              </a:rPr>
              <a:t>Are forward looking – don’t fix yesterdays problem</a:t>
            </a:r>
            <a:endParaRPr/>
          </a:p>
          <a:p>
            <a:pPr indent="-274318" lvl="1" marL="594360" rtl="0" algn="l">
              <a:lnSpc>
                <a:spcPct val="100000"/>
              </a:lnSpc>
              <a:spcBef>
                <a:spcPts val="0"/>
              </a:spcBef>
              <a:spcAft>
                <a:spcPts val="0"/>
              </a:spcAft>
              <a:buSzPts val="2400"/>
              <a:buFont typeface="Arial"/>
              <a:buAutoNum type="arabicPeriod"/>
            </a:pPr>
            <a:r>
              <a:rPr lang="en-US" sz="2400">
                <a:latin typeface="Garamond"/>
                <a:ea typeface="Garamond"/>
                <a:cs typeface="Garamond"/>
                <a:sym typeface="Garamond"/>
              </a:rPr>
              <a:t>They are realistic – practically, ethically &amp; economically viable</a:t>
            </a:r>
            <a:endParaRPr/>
          </a:p>
          <a:p>
            <a:pPr indent="-274318" lvl="1" marL="594360" rtl="0" algn="l">
              <a:lnSpc>
                <a:spcPct val="100000"/>
              </a:lnSpc>
              <a:spcBef>
                <a:spcPts val="0"/>
              </a:spcBef>
              <a:spcAft>
                <a:spcPts val="0"/>
              </a:spcAft>
              <a:buSzPts val="2400"/>
              <a:buFont typeface="Arial"/>
              <a:buAutoNum type="arabicPeriod"/>
            </a:pPr>
            <a:r>
              <a:rPr lang="en-US" sz="2400">
                <a:latin typeface="Garamond"/>
                <a:ea typeface="Garamond"/>
                <a:cs typeface="Garamond"/>
                <a:sym typeface="Garamond"/>
              </a:rPr>
              <a:t>They can be implemented by the firm</a:t>
            </a:r>
            <a:endParaRPr/>
          </a:p>
          <a:p>
            <a:pPr indent="-274318" lvl="1" marL="594360" rtl="0" algn="l">
              <a:lnSpc>
                <a:spcPct val="100000"/>
              </a:lnSpc>
              <a:spcBef>
                <a:spcPts val="0"/>
              </a:spcBef>
              <a:spcAft>
                <a:spcPts val="0"/>
              </a:spcAft>
              <a:buSzPts val="2400"/>
              <a:buFont typeface="Arial"/>
              <a:buAutoNum type="arabicPeriod"/>
            </a:pPr>
            <a:r>
              <a:rPr lang="en-US" sz="2400">
                <a:latin typeface="Garamond"/>
                <a:ea typeface="Garamond"/>
                <a:cs typeface="Garamond"/>
                <a:sym typeface="Garamond"/>
              </a:rPr>
              <a:t>Must be well developed and explained</a:t>
            </a:r>
            <a:endParaRPr/>
          </a:p>
          <a:p>
            <a:pPr indent="-274318" lvl="1" marL="594360" rtl="0" algn="l">
              <a:lnSpc>
                <a:spcPct val="100000"/>
              </a:lnSpc>
              <a:spcBef>
                <a:spcPts val="0"/>
              </a:spcBef>
              <a:spcAft>
                <a:spcPts val="0"/>
              </a:spcAft>
              <a:buSzPts val="2400"/>
              <a:buFont typeface="Arial"/>
              <a:buAutoNum type="arabicPeriod"/>
            </a:pPr>
            <a:r>
              <a:rPr lang="en-US" sz="2400">
                <a:latin typeface="Garamond"/>
                <a:ea typeface="Garamond"/>
                <a:cs typeface="Garamond"/>
                <a:sym typeface="Garamond"/>
              </a:rPr>
              <a:t>Must be evaluated based on the key points identified in your analysis</a:t>
            </a:r>
            <a:endParaRPr/>
          </a:p>
          <a:p>
            <a:pPr indent="-274318" lvl="1" marL="594360" rtl="0" algn="l">
              <a:lnSpc>
                <a:spcPct val="100000"/>
              </a:lnSpc>
              <a:spcBef>
                <a:spcPts val="0"/>
              </a:spcBef>
              <a:spcAft>
                <a:spcPts val="0"/>
              </a:spcAft>
              <a:buSzPts val="2400"/>
              <a:buFont typeface="Arial"/>
              <a:buAutoNum type="arabicPeriod"/>
            </a:pPr>
            <a:r>
              <a:rPr lang="en-US" sz="2400">
                <a:latin typeface="Garamond"/>
                <a:ea typeface="Garamond"/>
                <a:cs typeface="Garamond"/>
                <a:sym typeface="Garamond"/>
              </a:rPr>
              <a:t>Are almost always strategic, not tactical (no coupons, sponsoring the local soccer team, etc.)</a:t>
            </a:r>
            <a:endParaRPr/>
          </a:p>
          <a:p>
            <a:pPr indent="0" lvl="0" marL="0" rtl="0" algn="l">
              <a:lnSpc>
                <a:spcPct val="100000"/>
              </a:lnSpc>
              <a:spcBef>
                <a:spcPts val="2200"/>
              </a:spcBef>
              <a:spcAft>
                <a:spcPts val="0"/>
              </a:spcAft>
              <a:buSzPts val="2400"/>
              <a:buFont typeface="Arial"/>
              <a:buNone/>
            </a:pPr>
            <a:r>
              <a:rPr b="1" lang="en-US" sz="2400">
                <a:latin typeface="Garamond"/>
                <a:ea typeface="Garamond"/>
                <a:cs typeface="Garamond"/>
                <a:sym typeface="Garamond"/>
              </a:rPr>
              <a:t>Career Point </a:t>
            </a:r>
            <a:r>
              <a:rPr lang="en-US" sz="2400">
                <a:latin typeface="Garamond"/>
                <a:ea typeface="Garamond"/>
                <a:cs typeface="Garamond"/>
                <a:sym typeface="Garamond"/>
              </a:rPr>
              <a:t>– the ability to develop solutions that create value to the organization will make you a star. </a:t>
            </a:r>
            <a:endParaRPr/>
          </a:p>
          <a:p>
            <a:pPr indent="0" lvl="0" marL="0" rtl="0" algn="l">
              <a:lnSpc>
                <a:spcPct val="100000"/>
              </a:lnSpc>
              <a:spcBef>
                <a:spcPts val="2200"/>
              </a:spcBef>
              <a:spcAft>
                <a:spcPts val="0"/>
              </a:spcAft>
              <a:buSzPts val="2400"/>
              <a:buFont typeface="Arial"/>
              <a:buNone/>
            </a:pPr>
            <a:r>
              <a:t/>
            </a:r>
            <a:endParaRPr sz="2400">
              <a:latin typeface="Garamond"/>
              <a:ea typeface="Garamond"/>
              <a:cs typeface="Garamond"/>
              <a:sym typeface="Garamond"/>
            </a:endParaRPr>
          </a:p>
          <a:p>
            <a:pPr indent="0" lvl="0" marL="0" rtl="0" algn="l">
              <a:lnSpc>
                <a:spcPct val="100000"/>
              </a:lnSpc>
              <a:spcBef>
                <a:spcPts val="2200"/>
              </a:spcBef>
              <a:spcAft>
                <a:spcPts val="0"/>
              </a:spcAft>
              <a:buSzPts val="2400"/>
              <a:buFont typeface="Arial"/>
              <a:buNone/>
            </a:pPr>
            <a:r>
              <a:t/>
            </a:r>
            <a:endParaRPr sz="2400">
              <a:latin typeface="Garamond"/>
              <a:ea typeface="Garamond"/>
              <a:cs typeface="Garamond"/>
              <a:sym typeface="Garamond"/>
            </a:endParaRPr>
          </a:p>
          <a:p>
            <a:pPr indent="0" lvl="0" marL="0" rtl="0" algn="l">
              <a:lnSpc>
                <a:spcPct val="100000"/>
              </a:lnSpc>
              <a:spcBef>
                <a:spcPts val="2200"/>
              </a:spcBef>
              <a:spcAft>
                <a:spcPts val="0"/>
              </a:spcAft>
              <a:buSzPts val="2800"/>
              <a:buFont typeface="Arial"/>
              <a:buNone/>
            </a:pPr>
            <a:r>
              <a:t/>
            </a:r>
            <a:endParaRPr b="1" sz="2800" u="sng">
              <a:latin typeface="Garamond"/>
              <a:ea typeface="Garamond"/>
              <a:cs typeface="Garamond"/>
              <a:sym typeface="Garamond"/>
            </a:endParaRPr>
          </a:p>
          <a:p>
            <a:pPr indent="0" lvl="7" marL="2103120" rtl="0" algn="l">
              <a:lnSpc>
                <a:spcPct val="100000"/>
              </a:lnSpc>
              <a:spcBef>
                <a:spcPts val="600"/>
              </a:spcBef>
              <a:spcAft>
                <a:spcPts val="0"/>
              </a:spcAft>
              <a:buSzPts val="7400"/>
              <a:buNone/>
            </a:pPr>
            <a:r>
              <a:t/>
            </a:r>
            <a:endParaRPr sz="74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a:p>
            <a:pPr indent="-134620" lvl="0" marL="274320" rtl="0" algn="l">
              <a:lnSpc>
                <a:spcPct val="100000"/>
              </a:lnSpc>
              <a:spcBef>
                <a:spcPts val="2200"/>
              </a:spcBef>
              <a:spcAft>
                <a:spcPts val="0"/>
              </a:spcAft>
              <a:buSzPts val="22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Strategic Recommendation</a:t>
            </a:r>
            <a:endParaRPr/>
          </a:p>
        </p:txBody>
      </p:sp>
      <p:sp>
        <p:nvSpPr>
          <p:cNvPr id="211" name="Google Shape;211;p1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a:bodyPr>
          <a:lstStyle/>
          <a:p>
            <a:pPr indent="-742950" lvl="0" marL="742950" rtl="0" algn="l">
              <a:lnSpc>
                <a:spcPct val="100000"/>
              </a:lnSpc>
              <a:spcBef>
                <a:spcPts val="0"/>
              </a:spcBef>
              <a:spcAft>
                <a:spcPts val="0"/>
              </a:spcAft>
              <a:buSzPct val="100000"/>
              <a:buAutoNum type="arabicPeriod"/>
            </a:pPr>
            <a:r>
              <a:rPr lang="en-US" sz="3600">
                <a:latin typeface="Garamond"/>
                <a:ea typeface="Garamond"/>
                <a:cs typeface="Garamond"/>
                <a:sym typeface="Garamond"/>
              </a:rPr>
              <a:t>Is a grey-area decision – all alternatives have advantages and drawbacks, selecting which is best is </a:t>
            </a:r>
            <a:r>
              <a:rPr i="1" lang="en-US" sz="3600">
                <a:latin typeface="Garamond"/>
                <a:ea typeface="Garamond"/>
                <a:cs typeface="Garamond"/>
                <a:sym typeface="Garamond"/>
              </a:rPr>
              <a:t>business judgment</a:t>
            </a:r>
            <a:r>
              <a:rPr lang="en-US" sz="3600">
                <a:latin typeface="Garamond"/>
                <a:ea typeface="Garamond"/>
                <a:cs typeface="Garamond"/>
                <a:sym typeface="Garamond"/>
              </a:rPr>
              <a:t> (that said,  some are clearly bad choices). </a:t>
            </a:r>
            <a:endParaRPr/>
          </a:p>
          <a:p>
            <a:pPr indent="-742950" lvl="0" marL="742950" rtl="0" algn="l">
              <a:lnSpc>
                <a:spcPct val="100000"/>
              </a:lnSpc>
              <a:spcBef>
                <a:spcPts val="0"/>
              </a:spcBef>
              <a:spcAft>
                <a:spcPts val="0"/>
              </a:spcAft>
              <a:buSzPct val="100000"/>
              <a:buAutoNum type="arabicPeriod"/>
            </a:pPr>
            <a:r>
              <a:rPr lang="en-US" sz="3600">
                <a:latin typeface="Garamond"/>
                <a:ea typeface="Garamond"/>
                <a:cs typeface="Garamond"/>
                <a:sym typeface="Garamond"/>
              </a:rPr>
              <a:t> Should be selected based on multiple criteria – strategic, financial, technical, resource, implementability, etc. We’ll cover more on this. </a:t>
            </a:r>
            <a:endParaRPr/>
          </a:p>
          <a:p>
            <a:pPr indent="-742950" lvl="0" marL="742950" rtl="0" algn="l">
              <a:lnSpc>
                <a:spcPct val="100000"/>
              </a:lnSpc>
              <a:spcBef>
                <a:spcPts val="0"/>
              </a:spcBef>
              <a:spcAft>
                <a:spcPts val="0"/>
              </a:spcAft>
              <a:buSzPct val="100000"/>
              <a:buAutoNum type="arabicPeriod"/>
            </a:pPr>
            <a:r>
              <a:rPr lang="en-US" sz="3600">
                <a:latin typeface="Garamond"/>
                <a:ea typeface="Garamond"/>
                <a:cs typeface="Garamond"/>
                <a:sym typeface="Garamond"/>
              </a:rPr>
              <a:t>You must be fully committed to the recommendation – it will likely be your responsibility to make it happen.</a:t>
            </a:r>
            <a:endParaRPr/>
          </a:p>
          <a:p>
            <a:pPr indent="0" lvl="0" marL="0" rtl="0" algn="l">
              <a:lnSpc>
                <a:spcPct val="100000"/>
              </a:lnSpc>
              <a:spcBef>
                <a:spcPts val="2200"/>
              </a:spcBef>
              <a:spcAft>
                <a:spcPts val="0"/>
              </a:spcAft>
              <a:buSzPct val="100000"/>
              <a:buFont typeface="Arial"/>
              <a:buNone/>
            </a:pPr>
            <a:r>
              <a:t/>
            </a:r>
            <a:endParaRPr sz="2400">
              <a:latin typeface="Garamond"/>
              <a:ea typeface="Garamond"/>
              <a:cs typeface="Garamond"/>
              <a:sym typeface="Garamond"/>
            </a:endParaRPr>
          </a:p>
          <a:p>
            <a:pPr indent="0" lvl="0" marL="0" rtl="0" algn="l">
              <a:lnSpc>
                <a:spcPct val="100000"/>
              </a:lnSpc>
              <a:spcBef>
                <a:spcPts val="2200"/>
              </a:spcBef>
              <a:spcAft>
                <a:spcPts val="0"/>
              </a:spcAft>
              <a:buSzPct val="100000"/>
              <a:buFont typeface="Arial"/>
              <a:buNone/>
            </a:pPr>
            <a:r>
              <a:t/>
            </a:r>
            <a:endParaRPr sz="2400">
              <a:latin typeface="Garamond"/>
              <a:ea typeface="Garamond"/>
              <a:cs typeface="Garamond"/>
              <a:sym typeface="Garamond"/>
            </a:endParaRPr>
          </a:p>
          <a:p>
            <a:pPr indent="0" lvl="0" marL="0" rtl="0" algn="l">
              <a:lnSpc>
                <a:spcPct val="100000"/>
              </a:lnSpc>
              <a:spcBef>
                <a:spcPts val="2200"/>
              </a:spcBef>
              <a:spcAft>
                <a:spcPts val="0"/>
              </a:spcAft>
              <a:buSzPct val="100000"/>
              <a:buFont typeface="Arial"/>
              <a:buNone/>
            </a:pPr>
            <a:r>
              <a:t/>
            </a:r>
            <a:endParaRPr b="1" sz="2800" u="sng">
              <a:latin typeface="Garamond"/>
              <a:ea typeface="Garamond"/>
              <a:cs typeface="Garamond"/>
              <a:sym typeface="Garamond"/>
            </a:endParaRPr>
          </a:p>
          <a:p>
            <a:pPr indent="0" lvl="7" marL="2103120" rtl="0" algn="l">
              <a:lnSpc>
                <a:spcPct val="100000"/>
              </a:lnSpc>
              <a:spcBef>
                <a:spcPts val="600"/>
              </a:spcBef>
              <a:spcAft>
                <a:spcPts val="0"/>
              </a:spcAft>
              <a:buSzPct val="100000"/>
              <a:buNone/>
            </a:pPr>
            <a:r>
              <a:t/>
            </a:r>
            <a:endParaRPr sz="7400">
              <a:latin typeface="Garamond"/>
              <a:ea typeface="Garamond"/>
              <a:cs typeface="Garamond"/>
              <a:sym typeface="Garamond"/>
            </a:endParaRPr>
          </a:p>
          <a:p>
            <a:pPr indent="-98107" lvl="0" marL="274320" rtl="0" algn="l">
              <a:lnSpc>
                <a:spcPct val="100000"/>
              </a:lnSpc>
              <a:spcBef>
                <a:spcPts val="2200"/>
              </a:spcBef>
              <a:spcAft>
                <a:spcPts val="0"/>
              </a:spcAft>
              <a:buSzPct val="100000"/>
              <a:buNone/>
            </a:pPr>
            <a:r>
              <a:t/>
            </a:r>
            <a:endParaRPr sz="3000">
              <a:latin typeface="Garamond"/>
              <a:ea typeface="Garamond"/>
              <a:cs typeface="Garamond"/>
              <a:sym typeface="Garamond"/>
            </a:endParaRPr>
          </a:p>
          <a:p>
            <a:pPr indent="-145097" lvl="0" marL="274320" rtl="0" algn="l">
              <a:lnSpc>
                <a:spcPct val="100000"/>
              </a:lnSpc>
              <a:spcBef>
                <a:spcPts val="2200"/>
              </a:spcBef>
              <a:spcAft>
                <a:spcPts val="0"/>
              </a:spcAft>
              <a:buSzPct val="1000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Criteria to Evaluate Alternatives</a:t>
            </a:r>
            <a:endParaRPr/>
          </a:p>
        </p:txBody>
      </p:sp>
      <p:sp>
        <p:nvSpPr>
          <p:cNvPr id="218" name="Google Shape;218;p1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70000" lnSpcReduction="20000"/>
          </a:bodyPr>
          <a:lstStyle/>
          <a:p>
            <a:pPr indent="-274320" lvl="0" marL="274320" rtl="0" algn="l">
              <a:lnSpc>
                <a:spcPct val="100000"/>
              </a:lnSpc>
              <a:spcBef>
                <a:spcPts val="0"/>
              </a:spcBef>
              <a:spcAft>
                <a:spcPts val="0"/>
              </a:spcAft>
              <a:buSzPct val="100000"/>
              <a:buChar char="•"/>
            </a:pPr>
            <a:r>
              <a:rPr lang="en-US" sz="4100">
                <a:latin typeface="Garamond"/>
                <a:ea typeface="Garamond"/>
                <a:cs typeface="Garamond"/>
                <a:sym typeface="Garamond"/>
              </a:rPr>
              <a:t>Does it fix the causes of the issue?</a:t>
            </a:r>
            <a:endParaRPr/>
          </a:p>
          <a:p>
            <a:pPr indent="-92075" lvl="0" marL="274320" rtl="0" algn="l">
              <a:lnSpc>
                <a:spcPct val="100000"/>
              </a:lnSpc>
              <a:spcBef>
                <a:spcPts val="0"/>
              </a:spcBef>
              <a:spcAft>
                <a:spcPts val="0"/>
              </a:spcAft>
              <a:buSzPct val="100000"/>
              <a:buNone/>
            </a:pPr>
            <a:r>
              <a:t/>
            </a:r>
            <a:endParaRPr sz="4100">
              <a:latin typeface="Garamond"/>
              <a:ea typeface="Garamond"/>
              <a:cs typeface="Garamond"/>
              <a:sym typeface="Garamond"/>
            </a:endParaRPr>
          </a:p>
          <a:p>
            <a:pPr indent="-274320" lvl="0" marL="274320" rtl="0" algn="l">
              <a:lnSpc>
                <a:spcPct val="100000"/>
              </a:lnSpc>
              <a:spcBef>
                <a:spcPts val="0"/>
              </a:spcBef>
              <a:spcAft>
                <a:spcPts val="0"/>
              </a:spcAft>
              <a:buSzPct val="100000"/>
              <a:buChar char="•"/>
            </a:pPr>
            <a:r>
              <a:rPr lang="en-US" sz="4100">
                <a:latin typeface="Garamond"/>
                <a:ea typeface="Garamond"/>
                <a:cs typeface="Garamond"/>
                <a:sym typeface="Garamond"/>
              </a:rPr>
              <a:t>Add value and be able to earn a profit</a:t>
            </a:r>
            <a:endParaRPr/>
          </a:p>
          <a:p>
            <a:pPr indent="-92075" lvl="0" marL="274320" rtl="0" algn="l">
              <a:lnSpc>
                <a:spcPct val="100000"/>
              </a:lnSpc>
              <a:spcBef>
                <a:spcPts val="0"/>
              </a:spcBef>
              <a:spcAft>
                <a:spcPts val="0"/>
              </a:spcAft>
              <a:buSzPct val="100000"/>
              <a:buNone/>
            </a:pPr>
            <a:r>
              <a:t/>
            </a:r>
            <a:endParaRPr sz="4100">
              <a:latin typeface="Garamond"/>
              <a:ea typeface="Garamond"/>
              <a:cs typeface="Garamond"/>
              <a:sym typeface="Garamond"/>
            </a:endParaRPr>
          </a:p>
          <a:p>
            <a:pPr indent="-274319" lvl="1" marL="594360" rtl="0" algn="l">
              <a:lnSpc>
                <a:spcPct val="100000"/>
              </a:lnSpc>
              <a:spcBef>
                <a:spcPts val="0"/>
              </a:spcBef>
              <a:spcAft>
                <a:spcPts val="0"/>
              </a:spcAft>
              <a:buSzPct val="100000"/>
              <a:buChar char="•"/>
            </a:pPr>
            <a:r>
              <a:rPr lang="en-US" sz="4100">
                <a:latin typeface="Garamond"/>
                <a:ea typeface="Garamond"/>
                <a:cs typeface="Garamond"/>
                <a:sym typeface="Garamond"/>
              </a:rPr>
              <a:t>Add value increase price?</a:t>
            </a:r>
            <a:endParaRPr/>
          </a:p>
          <a:p>
            <a:pPr indent="-274319" lvl="1" marL="594360" rtl="0" algn="l">
              <a:lnSpc>
                <a:spcPct val="100000"/>
              </a:lnSpc>
              <a:spcBef>
                <a:spcPts val="0"/>
              </a:spcBef>
              <a:spcAft>
                <a:spcPts val="0"/>
              </a:spcAft>
              <a:buSzPct val="100000"/>
              <a:buChar char="•"/>
            </a:pPr>
            <a:r>
              <a:rPr lang="en-US" sz="4100">
                <a:latin typeface="Garamond"/>
                <a:ea typeface="Garamond"/>
                <a:cs typeface="Garamond"/>
                <a:sym typeface="Garamond"/>
              </a:rPr>
              <a:t>Add value without increasing cost?</a:t>
            </a:r>
            <a:endParaRPr/>
          </a:p>
          <a:p>
            <a:pPr indent="-92075" lvl="0" marL="274320" rtl="0" algn="l">
              <a:lnSpc>
                <a:spcPct val="100000"/>
              </a:lnSpc>
              <a:spcBef>
                <a:spcPts val="0"/>
              </a:spcBef>
              <a:spcAft>
                <a:spcPts val="0"/>
              </a:spcAft>
              <a:buSzPct val="100000"/>
              <a:buNone/>
            </a:pPr>
            <a:r>
              <a:t/>
            </a:r>
            <a:endParaRPr sz="4100">
              <a:latin typeface="Garamond"/>
              <a:ea typeface="Garamond"/>
              <a:cs typeface="Garamond"/>
              <a:sym typeface="Garamond"/>
            </a:endParaRPr>
          </a:p>
          <a:p>
            <a:pPr indent="-274320" lvl="0" marL="274320" rtl="0" algn="l">
              <a:lnSpc>
                <a:spcPct val="100000"/>
              </a:lnSpc>
              <a:spcBef>
                <a:spcPts val="0"/>
              </a:spcBef>
              <a:spcAft>
                <a:spcPts val="0"/>
              </a:spcAft>
              <a:buSzPct val="100000"/>
              <a:buChar char="•"/>
            </a:pPr>
            <a:r>
              <a:rPr lang="en-US" sz="4100">
                <a:latin typeface="Garamond"/>
                <a:ea typeface="Garamond"/>
                <a:cs typeface="Garamond"/>
                <a:sym typeface="Garamond"/>
              </a:rPr>
              <a:t>Improve profitability?</a:t>
            </a:r>
            <a:endParaRPr/>
          </a:p>
          <a:p>
            <a:pPr indent="-92075" lvl="0" marL="274320" rtl="0" algn="l">
              <a:lnSpc>
                <a:spcPct val="100000"/>
              </a:lnSpc>
              <a:spcBef>
                <a:spcPts val="0"/>
              </a:spcBef>
              <a:spcAft>
                <a:spcPts val="0"/>
              </a:spcAft>
              <a:buSzPct val="100000"/>
              <a:buNone/>
            </a:pPr>
            <a:r>
              <a:t/>
            </a:r>
            <a:endParaRPr sz="4100">
              <a:latin typeface="Garamond"/>
              <a:ea typeface="Garamond"/>
              <a:cs typeface="Garamond"/>
              <a:sym typeface="Garamond"/>
            </a:endParaRPr>
          </a:p>
          <a:p>
            <a:pPr indent="-274320" lvl="0" marL="274320" rtl="0" algn="l">
              <a:lnSpc>
                <a:spcPct val="100000"/>
              </a:lnSpc>
              <a:spcBef>
                <a:spcPts val="0"/>
              </a:spcBef>
              <a:spcAft>
                <a:spcPts val="0"/>
              </a:spcAft>
              <a:buSzPct val="100000"/>
              <a:buChar char="•"/>
            </a:pPr>
            <a:r>
              <a:rPr lang="en-US" sz="4100">
                <a:latin typeface="Garamond"/>
                <a:ea typeface="Garamond"/>
                <a:cs typeface="Garamond"/>
                <a:sym typeface="Garamond"/>
              </a:rPr>
              <a:t>Create a competitive advantage?</a:t>
            </a:r>
            <a:endParaRPr/>
          </a:p>
          <a:p>
            <a:pPr indent="-92075" lvl="0" marL="274320" rtl="0" algn="l">
              <a:lnSpc>
                <a:spcPct val="100000"/>
              </a:lnSpc>
              <a:spcBef>
                <a:spcPts val="0"/>
              </a:spcBef>
              <a:spcAft>
                <a:spcPts val="0"/>
              </a:spcAft>
              <a:buSzPct val="100000"/>
              <a:buNone/>
            </a:pPr>
            <a:r>
              <a:t/>
            </a:r>
            <a:endParaRPr sz="4100">
              <a:latin typeface="Garamond"/>
              <a:ea typeface="Garamond"/>
              <a:cs typeface="Garamond"/>
              <a:sym typeface="Garamond"/>
            </a:endParaRPr>
          </a:p>
          <a:p>
            <a:pPr indent="-274320" lvl="0" marL="274320" rtl="0" algn="l">
              <a:lnSpc>
                <a:spcPct val="100000"/>
              </a:lnSpc>
              <a:spcBef>
                <a:spcPts val="0"/>
              </a:spcBef>
              <a:spcAft>
                <a:spcPts val="0"/>
              </a:spcAft>
              <a:buSzPct val="100000"/>
              <a:buChar char="•"/>
            </a:pPr>
            <a:r>
              <a:rPr lang="en-US" sz="4100">
                <a:latin typeface="Garamond"/>
                <a:ea typeface="Garamond"/>
                <a:cs typeface="Garamond"/>
                <a:sym typeface="Garamond"/>
              </a:rPr>
              <a:t>Feasible given constraints?</a:t>
            </a:r>
            <a:endParaRPr/>
          </a:p>
          <a:p>
            <a:pPr indent="-582930" lvl="0" marL="742950" rtl="0" algn="l">
              <a:lnSpc>
                <a:spcPct val="100000"/>
              </a:lnSpc>
              <a:spcBef>
                <a:spcPts val="0"/>
              </a:spcBef>
              <a:spcAft>
                <a:spcPts val="0"/>
              </a:spcAft>
              <a:buSzPct val="100000"/>
              <a:buNone/>
            </a:pPr>
            <a:r>
              <a:t/>
            </a:r>
            <a:endParaRPr sz="3600">
              <a:latin typeface="Garamond"/>
              <a:ea typeface="Garamond"/>
              <a:cs typeface="Garamond"/>
              <a:sym typeface="Garamond"/>
            </a:endParaRPr>
          </a:p>
          <a:p>
            <a:pPr indent="0" lvl="0" marL="0" rtl="0" algn="l">
              <a:lnSpc>
                <a:spcPct val="100000"/>
              </a:lnSpc>
              <a:spcBef>
                <a:spcPts val="2200"/>
              </a:spcBef>
              <a:spcAft>
                <a:spcPts val="0"/>
              </a:spcAft>
              <a:buSzPct val="100000"/>
              <a:buFont typeface="Arial"/>
              <a:buNone/>
            </a:pPr>
            <a:r>
              <a:t/>
            </a:r>
            <a:endParaRPr sz="2400">
              <a:latin typeface="Garamond"/>
              <a:ea typeface="Garamond"/>
              <a:cs typeface="Garamond"/>
              <a:sym typeface="Garamond"/>
            </a:endParaRPr>
          </a:p>
          <a:p>
            <a:pPr indent="0" lvl="0" marL="0" rtl="0" algn="l">
              <a:lnSpc>
                <a:spcPct val="100000"/>
              </a:lnSpc>
              <a:spcBef>
                <a:spcPts val="2200"/>
              </a:spcBef>
              <a:spcAft>
                <a:spcPts val="0"/>
              </a:spcAft>
              <a:buSzPct val="100000"/>
              <a:buFont typeface="Arial"/>
              <a:buNone/>
            </a:pPr>
            <a:r>
              <a:t/>
            </a:r>
            <a:endParaRPr sz="2400">
              <a:latin typeface="Garamond"/>
              <a:ea typeface="Garamond"/>
              <a:cs typeface="Garamond"/>
              <a:sym typeface="Garamond"/>
            </a:endParaRPr>
          </a:p>
          <a:p>
            <a:pPr indent="0" lvl="0" marL="0" rtl="0" algn="l">
              <a:lnSpc>
                <a:spcPct val="100000"/>
              </a:lnSpc>
              <a:spcBef>
                <a:spcPts val="2200"/>
              </a:spcBef>
              <a:spcAft>
                <a:spcPts val="0"/>
              </a:spcAft>
              <a:buSzPct val="100000"/>
              <a:buFont typeface="Arial"/>
              <a:buNone/>
            </a:pPr>
            <a:r>
              <a:t/>
            </a:r>
            <a:endParaRPr b="1" sz="2800" u="sng">
              <a:latin typeface="Garamond"/>
              <a:ea typeface="Garamond"/>
              <a:cs typeface="Garamond"/>
              <a:sym typeface="Garamond"/>
            </a:endParaRPr>
          </a:p>
          <a:p>
            <a:pPr indent="0" lvl="7" marL="2103120" rtl="0" algn="l">
              <a:lnSpc>
                <a:spcPct val="100000"/>
              </a:lnSpc>
              <a:spcBef>
                <a:spcPts val="600"/>
              </a:spcBef>
              <a:spcAft>
                <a:spcPts val="0"/>
              </a:spcAft>
              <a:buSzPct val="100000"/>
              <a:buNone/>
            </a:pPr>
            <a:r>
              <a:t/>
            </a:r>
            <a:endParaRPr sz="7400">
              <a:latin typeface="Garamond"/>
              <a:ea typeface="Garamond"/>
              <a:cs typeface="Garamond"/>
              <a:sym typeface="Garamond"/>
            </a:endParaRPr>
          </a:p>
          <a:p>
            <a:pPr indent="-140970" lvl="0" marL="274320" rtl="0" algn="l">
              <a:lnSpc>
                <a:spcPct val="100000"/>
              </a:lnSpc>
              <a:spcBef>
                <a:spcPts val="2200"/>
              </a:spcBef>
              <a:spcAft>
                <a:spcPts val="0"/>
              </a:spcAft>
              <a:buSzPct val="100000"/>
              <a:buNone/>
            </a:pPr>
            <a:r>
              <a:t/>
            </a:r>
            <a:endParaRPr sz="3000">
              <a:latin typeface="Garamond"/>
              <a:ea typeface="Garamond"/>
              <a:cs typeface="Garamond"/>
              <a:sym typeface="Garamond"/>
            </a:endParaRPr>
          </a:p>
          <a:p>
            <a:pPr indent="-176530" lvl="0" marL="274320" rtl="0" algn="l">
              <a:lnSpc>
                <a:spcPct val="100000"/>
              </a:lnSpc>
              <a:spcBef>
                <a:spcPts val="2200"/>
              </a:spcBef>
              <a:spcAft>
                <a:spcPts val="0"/>
              </a:spcAft>
              <a:buSzPct val="1000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Alternatives Exercise</a:t>
            </a:r>
            <a:endParaRPr/>
          </a:p>
        </p:txBody>
      </p:sp>
      <p:sp>
        <p:nvSpPr>
          <p:cNvPr id="225" name="Google Shape;225;p17"/>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000"/>
              <a:buNone/>
            </a:pPr>
            <a:r>
              <a:rPr lang="en-US" sz="2000">
                <a:latin typeface="Garamond"/>
                <a:ea typeface="Garamond"/>
                <a:cs typeface="Garamond"/>
                <a:sym typeface="Garamond"/>
              </a:rPr>
              <a:t>What is the strategic issue facing  Netflix?</a:t>
            </a:r>
            <a:br>
              <a:rPr lang="en-US" sz="2000">
                <a:latin typeface="Garamond"/>
                <a:ea typeface="Garamond"/>
                <a:cs typeface="Garamond"/>
                <a:sym typeface="Garamond"/>
              </a:rPr>
            </a:br>
            <a:br>
              <a:rPr lang="en-US" sz="2000">
                <a:latin typeface="Garamond"/>
                <a:ea typeface="Garamond"/>
                <a:cs typeface="Garamond"/>
                <a:sym typeface="Garamond"/>
              </a:rPr>
            </a:br>
            <a:r>
              <a:rPr lang="en-US" sz="2000">
                <a:latin typeface="Garamond"/>
                <a:ea typeface="Garamond"/>
                <a:cs typeface="Garamond"/>
                <a:sym typeface="Garamond"/>
              </a:rPr>
              <a:t>What are three alternatives (i.e., new actions / initiatives) that the firm might consider to resolve this strategic issue? Which would you recommend?</a:t>
            </a:r>
            <a:endParaRPr/>
          </a:p>
          <a:p>
            <a:pPr indent="0" lvl="0" marL="0" rtl="0" algn="l">
              <a:lnSpc>
                <a:spcPct val="100000"/>
              </a:lnSpc>
              <a:spcBef>
                <a:spcPts val="2200"/>
              </a:spcBef>
              <a:spcAft>
                <a:spcPts val="0"/>
              </a:spcAft>
              <a:buSzPts val="2400"/>
              <a:buFont typeface="Arial"/>
              <a:buNone/>
            </a:pPr>
            <a:r>
              <a:t/>
            </a:r>
            <a:endParaRPr sz="2400">
              <a:latin typeface="Garamond"/>
              <a:ea typeface="Garamond"/>
              <a:cs typeface="Garamond"/>
              <a:sym typeface="Garamond"/>
            </a:endParaRPr>
          </a:p>
          <a:p>
            <a:pPr indent="0" lvl="7" marL="1874520" rtl="0" algn="l">
              <a:lnSpc>
                <a:spcPct val="100000"/>
              </a:lnSpc>
              <a:spcBef>
                <a:spcPts val="600"/>
              </a:spcBef>
              <a:spcAft>
                <a:spcPts val="0"/>
              </a:spcAft>
              <a:buSzPts val="7400"/>
              <a:buNone/>
            </a:pPr>
            <a:r>
              <a:t/>
            </a:r>
            <a:endParaRPr sz="7400">
              <a:latin typeface="Garamond"/>
              <a:ea typeface="Garamond"/>
              <a:cs typeface="Garamond"/>
              <a:sym typeface="Garamond"/>
            </a:endParaRPr>
          </a:p>
          <a:p>
            <a:pPr indent="-83820" lvl="0" marL="274320" rtl="0" algn="l">
              <a:lnSpc>
                <a:spcPct val="100000"/>
              </a:lnSpc>
              <a:spcBef>
                <a:spcPts val="2200"/>
              </a:spcBef>
              <a:spcAft>
                <a:spcPts val="0"/>
              </a:spcAft>
              <a:buSzPts val="3000"/>
              <a:buNone/>
            </a:pPr>
            <a:r>
              <a:t/>
            </a:r>
            <a:endParaRPr sz="3000">
              <a:latin typeface="Garamond"/>
              <a:ea typeface="Garamond"/>
              <a:cs typeface="Garamond"/>
              <a:sym typeface="Garamond"/>
            </a:endParaRPr>
          </a:p>
          <a:p>
            <a:pPr indent="-134620" lvl="0" marL="274320" rtl="0" algn="l">
              <a:lnSpc>
                <a:spcPct val="100000"/>
              </a:lnSpc>
              <a:spcBef>
                <a:spcPts val="2200"/>
              </a:spcBef>
              <a:spcAft>
                <a:spcPts val="0"/>
              </a:spcAft>
              <a:buSzPts val="2200"/>
              <a:buNone/>
            </a:pPr>
            <a:r>
              <a:t/>
            </a:r>
            <a:endParaRPr/>
          </a:p>
        </p:txBody>
      </p:sp>
      <p:graphicFrame>
        <p:nvGraphicFramePr>
          <p:cNvPr descr="A chart with four rows labeled (from left to right) &quot;criteria,&quot; &quot;Alt #1,&quot; &quot;Alt #2,&quot; and &quot;Alt #3.&quot; The bottom row of the chart is labeled &quot;total.&quot;" id="226" name="Google Shape;226;p17"/>
          <p:cNvGraphicFramePr/>
          <p:nvPr/>
        </p:nvGraphicFramePr>
        <p:xfrm>
          <a:off x="1981200" y="3205480"/>
          <a:ext cx="3000000" cy="3000000"/>
        </p:xfrm>
        <a:graphic>
          <a:graphicData uri="http://schemas.openxmlformats.org/drawingml/2006/table">
            <a:tbl>
              <a:tblPr bandRow="1" firstRow="1">
                <a:noFill/>
                <a:tableStyleId>{DC2DE927-0A39-428D-8816-869BF84838AB}</a:tableStyleId>
              </a:tblPr>
              <a:tblGrid>
                <a:gridCol w="2705100"/>
                <a:gridCol w="1866900"/>
                <a:gridCol w="1810500"/>
                <a:gridCol w="1847100"/>
              </a:tblGrid>
              <a:tr h="370850">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Garamond"/>
                          <a:ea typeface="Garamond"/>
                          <a:cs typeface="Garamond"/>
                          <a:sym typeface="Garamond"/>
                        </a:rPr>
                        <a:t>Criteria</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Garamond"/>
                          <a:ea typeface="Garamond"/>
                          <a:cs typeface="Garamond"/>
                          <a:sym typeface="Garamond"/>
                        </a:rPr>
                        <a:t>Alt # 1</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Garamond"/>
                          <a:ea typeface="Garamond"/>
                          <a:cs typeface="Garamond"/>
                          <a:sym typeface="Garamond"/>
                        </a:rPr>
                        <a:t>Alt #2</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rPr lang="en-US" sz="2000" u="none" cap="none" strike="noStrike">
                          <a:latin typeface="Garamond"/>
                          <a:ea typeface="Garamond"/>
                          <a:cs typeface="Garamond"/>
                          <a:sym typeface="Garamond"/>
                        </a:rPr>
                        <a:t>Alt #3</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Garamond"/>
                          <a:ea typeface="Garamond"/>
                          <a:cs typeface="Garamond"/>
                          <a:sym typeface="Garamond"/>
                        </a:rPr>
                        <a:t>                        TOTAL</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t/>
                      </a:r>
                      <a:endParaRPr sz="1800" u="none" cap="none" strike="noStrike"/>
                    </a:p>
                  </a:txBody>
                  <a:tcPr marT="45725" marB="45725" marR="91450" marL="91450"/>
                </a:tc>
              </a:tr>
            </a:tbl>
          </a:graphicData>
        </a:graphic>
      </p:graphicFrame>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Recommendation?</a:t>
            </a:r>
            <a:endParaRPr/>
          </a:p>
        </p:txBody>
      </p:sp>
      <p:sp>
        <p:nvSpPr>
          <p:cNvPr id="233" name="Google Shape;233;p18"/>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2800"/>
              <a:buNone/>
            </a:pPr>
            <a:r>
              <a:rPr lang="en-US" sz="2800">
                <a:latin typeface="Garamond"/>
                <a:ea typeface="Garamond"/>
                <a:cs typeface="Garamond"/>
                <a:sym typeface="Garamond"/>
              </a:rPr>
              <a:t>Implementation?</a:t>
            </a:r>
            <a:endParaRPr/>
          </a:p>
          <a:p>
            <a:pPr indent="-274318" lvl="1" marL="594360" rtl="0" algn="l">
              <a:lnSpc>
                <a:spcPct val="100000"/>
              </a:lnSpc>
              <a:spcBef>
                <a:spcPts val="1600"/>
              </a:spcBef>
              <a:spcAft>
                <a:spcPts val="0"/>
              </a:spcAft>
              <a:buSzPts val="2800"/>
              <a:buChar char="•"/>
            </a:pPr>
            <a:r>
              <a:rPr lang="en-US" sz="2800">
                <a:latin typeface="Garamond"/>
                <a:ea typeface="Garamond"/>
                <a:cs typeface="Garamond"/>
                <a:sym typeface="Garamond"/>
              </a:rPr>
              <a:t>Tasks?</a:t>
            </a:r>
            <a:endParaRPr/>
          </a:p>
          <a:p>
            <a:pPr indent="-274318" lvl="1" marL="594360" rtl="0" algn="l">
              <a:lnSpc>
                <a:spcPct val="100000"/>
              </a:lnSpc>
              <a:spcBef>
                <a:spcPts val="1600"/>
              </a:spcBef>
              <a:spcAft>
                <a:spcPts val="0"/>
              </a:spcAft>
              <a:buSzPts val="2800"/>
              <a:buChar char="•"/>
            </a:pPr>
            <a:r>
              <a:rPr lang="en-US" sz="2800">
                <a:latin typeface="Garamond"/>
                <a:ea typeface="Garamond"/>
                <a:cs typeface="Garamond"/>
                <a:sym typeface="Garamond"/>
              </a:rPr>
              <a:t>Resources/Costs?</a:t>
            </a:r>
            <a:endParaRPr/>
          </a:p>
          <a:p>
            <a:pPr indent="-274318" lvl="1" marL="594360" rtl="0" algn="l">
              <a:lnSpc>
                <a:spcPct val="100000"/>
              </a:lnSpc>
              <a:spcBef>
                <a:spcPts val="1600"/>
              </a:spcBef>
              <a:spcAft>
                <a:spcPts val="0"/>
              </a:spcAft>
              <a:buSzPts val="2800"/>
              <a:buChar char="•"/>
            </a:pPr>
            <a:r>
              <a:rPr lang="en-US" sz="2800">
                <a:latin typeface="Garamond"/>
                <a:ea typeface="Garamond"/>
                <a:cs typeface="Garamond"/>
                <a:sym typeface="Garamond"/>
              </a:rPr>
              <a:t>Timeline?</a:t>
            </a:r>
            <a:endParaRPr/>
          </a:p>
          <a:p>
            <a:pPr indent="-274318" lvl="1" marL="594360" rtl="0" algn="l">
              <a:lnSpc>
                <a:spcPct val="100000"/>
              </a:lnSpc>
              <a:spcBef>
                <a:spcPts val="1600"/>
              </a:spcBef>
              <a:spcAft>
                <a:spcPts val="0"/>
              </a:spcAft>
              <a:buSzPts val="2800"/>
              <a:buChar char="•"/>
            </a:pPr>
            <a:r>
              <a:rPr lang="en-US" sz="2800">
                <a:latin typeface="Garamond"/>
                <a:ea typeface="Garamond"/>
                <a:cs typeface="Garamond"/>
                <a:sym typeface="Garamond"/>
              </a:rPr>
              <a:t>Outcomes?</a:t>
            </a:r>
            <a:endParaRPr/>
          </a:p>
          <a:p>
            <a:pPr indent="-134620" lvl="0" marL="274320" rtl="0" algn="l">
              <a:lnSpc>
                <a:spcPct val="100000"/>
              </a:lnSpc>
              <a:spcBef>
                <a:spcPts val="2200"/>
              </a:spcBef>
              <a:spcAft>
                <a:spcPts val="0"/>
              </a:spcAft>
              <a:buSzPts val="2200"/>
              <a:buNone/>
            </a:pPr>
            <a:r>
              <a:t/>
            </a:r>
            <a:endParaRPr/>
          </a:p>
          <a:p>
            <a:pPr indent="-134620" lvl="0" marL="274320" rtl="0" algn="l">
              <a:lnSpc>
                <a:spcPct val="100000"/>
              </a:lnSpc>
              <a:spcBef>
                <a:spcPts val="2200"/>
              </a:spcBef>
              <a:spcAft>
                <a:spcPts val="0"/>
              </a:spcAft>
              <a:buSzPts val="2200"/>
              <a:buNone/>
            </a:pPr>
            <a:r>
              <a:t/>
            </a:r>
            <a:endParaRPr/>
          </a:p>
          <a:p>
            <a:pPr indent="-134620" lvl="0" marL="274320" rtl="0" algn="l">
              <a:lnSpc>
                <a:spcPct val="100000"/>
              </a:lnSpc>
              <a:spcBef>
                <a:spcPts val="2200"/>
              </a:spcBef>
              <a:spcAft>
                <a:spcPts val="0"/>
              </a:spcAft>
              <a:buSzPts val="2200"/>
              <a:buNone/>
            </a:pPr>
            <a:r>
              <a:t/>
            </a:r>
            <a:endParaRPr/>
          </a:p>
          <a:p>
            <a:pPr indent="-134620" lvl="0" marL="274320" rtl="0" algn="l">
              <a:lnSpc>
                <a:spcPct val="100000"/>
              </a:lnSpc>
              <a:spcBef>
                <a:spcPts val="2200"/>
              </a:spcBef>
              <a:spcAft>
                <a:spcPts val="0"/>
              </a:spcAft>
              <a:buSzPts val="2200"/>
              <a:buNone/>
            </a:pPr>
            <a:r>
              <a:t/>
            </a:r>
            <a:endParaRPr/>
          </a:p>
          <a:p>
            <a:pPr indent="-127000" lvl="7" marL="2103120" rtl="0" algn="l">
              <a:lnSpc>
                <a:spcPct val="100000"/>
              </a:lnSpc>
              <a:spcBef>
                <a:spcPts val="600"/>
              </a:spcBef>
              <a:spcAft>
                <a:spcPts val="0"/>
              </a:spcAft>
              <a:buSzPts val="1600"/>
              <a:buNone/>
            </a:pPr>
            <a:r>
              <a:t/>
            </a:r>
            <a:endParaRPr/>
          </a:p>
          <a:p>
            <a:pPr indent="-134620" lvl="0" marL="274320" rtl="0" algn="l">
              <a:lnSpc>
                <a:spcPct val="100000"/>
              </a:lnSpc>
              <a:spcBef>
                <a:spcPts val="2200"/>
              </a:spcBef>
              <a:spcAft>
                <a:spcPts val="0"/>
              </a:spcAft>
              <a:buSzPts val="2200"/>
              <a:buNone/>
            </a:pPr>
            <a:r>
              <a:t/>
            </a:r>
            <a:endParaRPr/>
          </a:p>
          <a:p>
            <a:pPr indent="-134620" lvl="0" marL="274320" rtl="0" algn="l">
              <a:lnSpc>
                <a:spcPct val="100000"/>
              </a:lnSpc>
              <a:spcBef>
                <a:spcPts val="2200"/>
              </a:spcBef>
              <a:spcAft>
                <a:spcPts val="0"/>
              </a:spcAft>
              <a:buSzPts val="22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1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Groups for Next Class</a:t>
            </a:r>
            <a:endParaRPr/>
          </a:p>
        </p:txBody>
      </p:sp>
      <p:sp>
        <p:nvSpPr>
          <p:cNvPr id="240" name="Google Shape;240;p19"/>
          <p:cNvSpPr txBox="1"/>
          <p:nvPr>
            <p:ph idx="1" type="body"/>
          </p:nvPr>
        </p:nvSpPr>
        <p:spPr>
          <a:xfrm>
            <a:off x="1066800" y="1714500"/>
            <a:ext cx="10058400" cy="4910700"/>
          </a:xfrm>
          <a:prstGeom prst="rect">
            <a:avLst/>
          </a:prstGeom>
          <a:noFill/>
          <a:ln>
            <a:noFill/>
          </a:ln>
        </p:spPr>
        <p:txBody>
          <a:bodyPr anchorCtr="0" anchor="t" bIns="45700" lIns="91425" spcFirstLastPara="1" rIns="91425" wrap="square" tIns="45700">
            <a:noAutofit/>
          </a:bodyPr>
          <a:lstStyle/>
          <a:p>
            <a:pPr indent="-287655" lvl="0" marL="274320" rtl="0" algn="l">
              <a:lnSpc>
                <a:spcPct val="100000"/>
              </a:lnSpc>
              <a:spcBef>
                <a:spcPts val="0"/>
              </a:spcBef>
              <a:spcAft>
                <a:spcPts val="0"/>
              </a:spcAft>
              <a:buSzPts val="2800"/>
              <a:buChar char="•"/>
            </a:pPr>
            <a:r>
              <a:rPr lang="en-US" sz="2800">
                <a:latin typeface="Garamond"/>
                <a:ea typeface="Garamond"/>
                <a:cs typeface="Garamond"/>
                <a:sym typeface="Garamond"/>
              </a:rPr>
              <a:t>In the next class, your team will analyze the financial statements of </a:t>
            </a:r>
            <a:r>
              <a:rPr b="1" lang="en-US" sz="2800">
                <a:latin typeface="Garamond"/>
                <a:ea typeface="Garamond"/>
                <a:cs typeface="Garamond"/>
                <a:sym typeface="Garamond"/>
              </a:rPr>
              <a:t>one of 3 companies, based on your last name.</a:t>
            </a:r>
            <a:endParaRPr/>
          </a:p>
          <a:p>
            <a:pPr indent="-287655" lvl="0" marL="274320" rtl="0" algn="l">
              <a:lnSpc>
                <a:spcPct val="100000"/>
              </a:lnSpc>
              <a:spcBef>
                <a:spcPts val="2200"/>
              </a:spcBef>
              <a:spcAft>
                <a:spcPts val="0"/>
              </a:spcAft>
              <a:buSzPts val="2800"/>
              <a:buChar char="•"/>
            </a:pPr>
            <a:r>
              <a:rPr lang="en-US" sz="2800">
                <a:latin typeface="Garamond"/>
                <a:ea typeface="Garamond"/>
                <a:cs typeface="Garamond"/>
                <a:sym typeface="Garamond"/>
              </a:rPr>
              <a:t>Examine the company’s financial statements, calculate ratios and see how they compare to the industry. (Posted on Canvas).</a:t>
            </a:r>
            <a:endParaRPr/>
          </a:p>
          <a:p>
            <a:pPr indent="-287655" lvl="0" marL="274320" rtl="0" algn="l">
              <a:lnSpc>
                <a:spcPct val="100000"/>
              </a:lnSpc>
              <a:spcBef>
                <a:spcPts val="2200"/>
              </a:spcBef>
              <a:spcAft>
                <a:spcPts val="0"/>
              </a:spcAft>
              <a:buSzPts val="2800"/>
              <a:buChar char="•"/>
            </a:pPr>
            <a:r>
              <a:rPr lang="en-US" sz="2800">
                <a:latin typeface="Garamond"/>
                <a:ea typeface="Garamond"/>
                <a:cs typeface="Garamond"/>
                <a:sym typeface="Garamond"/>
              </a:rPr>
              <a:t>Be prepared to discuss your company in the next class.</a:t>
            </a:r>
            <a:endParaRPr/>
          </a:p>
          <a:p>
            <a:pPr indent="-287655" lvl="0" marL="274320" rtl="0" algn="l">
              <a:lnSpc>
                <a:spcPct val="100000"/>
              </a:lnSpc>
              <a:spcBef>
                <a:spcPts val="2200"/>
              </a:spcBef>
              <a:spcAft>
                <a:spcPts val="0"/>
              </a:spcAft>
              <a:buSzPts val="2800"/>
              <a:buChar char="•"/>
            </a:pPr>
            <a:r>
              <a:rPr lang="en-US" sz="2800">
                <a:latin typeface="Garamond"/>
                <a:ea typeface="Garamond"/>
                <a:cs typeface="Garamond"/>
                <a:sym typeface="Garamond"/>
              </a:rPr>
              <a:t>Full details are in the Day 03 Introduction to Strategic Analysis: Overview Focus Questions</a:t>
            </a:r>
            <a:endParaRPr/>
          </a:p>
          <a:p>
            <a:pPr indent="-287655" lvl="0" marL="274320" rtl="0" algn="l">
              <a:lnSpc>
                <a:spcPct val="100000"/>
              </a:lnSpc>
              <a:spcBef>
                <a:spcPts val="2200"/>
              </a:spcBef>
              <a:spcAft>
                <a:spcPts val="0"/>
              </a:spcAft>
              <a:buSzPts val="2800"/>
              <a:buChar char="•"/>
            </a:pPr>
            <a:r>
              <a:rPr lang="en-US" sz="2800">
                <a:latin typeface="Garamond"/>
                <a:ea typeface="Garamond"/>
                <a:cs typeface="Garamond"/>
                <a:sym typeface="Garamond"/>
              </a:rPr>
              <a:t>And 5 minute in-class QUIZ on Chapter 2</a:t>
            </a:r>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145097" lvl="0" marL="274320" rtl="0" algn="l">
              <a:lnSpc>
                <a:spcPct val="100000"/>
              </a:lnSpc>
              <a:spcBef>
                <a:spcPts val="2200"/>
              </a:spcBef>
              <a:spcAft>
                <a:spcPts val="0"/>
              </a:spcAft>
              <a:buSzPts val="2200"/>
              <a:buNone/>
            </a:pPr>
            <a:r>
              <a:t/>
            </a:r>
            <a:endParaRPr/>
          </a:p>
          <a:p>
            <a:pPr indent="-145097" lvl="0" marL="274320" rtl="0" algn="l">
              <a:lnSpc>
                <a:spcPct val="100000"/>
              </a:lnSpc>
              <a:spcBef>
                <a:spcPts val="2200"/>
              </a:spcBef>
              <a:spcAft>
                <a:spcPts val="0"/>
              </a:spcAft>
              <a:buSzPts val="2200"/>
              <a:buNone/>
            </a:pPr>
            <a:r>
              <a:t/>
            </a:r>
            <a:endParaRPr/>
          </a:p>
          <a:p>
            <a:pPr indent="-145097" lvl="0" marL="274320" rtl="0" algn="l">
              <a:lnSpc>
                <a:spcPct val="100000"/>
              </a:lnSpc>
              <a:spcBef>
                <a:spcPts val="2200"/>
              </a:spcBef>
              <a:spcAft>
                <a:spcPts val="0"/>
              </a:spcAft>
              <a:buSzPts val="2200"/>
              <a:buNone/>
            </a:pPr>
            <a:r>
              <a:t/>
            </a:r>
            <a:endParaRPr/>
          </a:p>
          <a:p>
            <a:pPr indent="-145097" lvl="0" marL="274320" rtl="0" algn="l">
              <a:lnSpc>
                <a:spcPct val="100000"/>
              </a:lnSpc>
              <a:spcBef>
                <a:spcPts val="2200"/>
              </a:spcBef>
              <a:spcAft>
                <a:spcPts val="0"/>
              </a:spcAft>
              <a:buSzPts val="2200"/>
              <a:buNone/>
            </a:pPr>
            <a:r>
              <a:t/>
            </a:r>
            <a:endParaRPr/>
          </a:p>
          <a:p>
            <a:pPr indent="-134620" lvl="7" marL="2103120" rtl="0" algn="l">
              <a:lnSpc>
                <a:spcPct val="100000"/>
              </a:lnSpc>
              <a:spcBef>
                <a:spcPts val="600"/>
              </a:spcBef>
              <a:spcAft>
                <a:spcPts val="0"/>
              </a:spcAft>
              <a:buSzPts val="1600"/>
              <a:buNone/>
            </a:pPr>
            <a:r>
              <a:t/>
            </a:r>
            <a:endParaRPr/>
          </a:p>
          <a:p>
            <a:pPr indent="-145097" lvl="0" marL="274320" rtl="0" algn="l">
              <a:lnSpc>
                <a:spcPct val="100000"/>
              </a:lnSpc>
              <a:spcBef>
                <a:spcPts val="2200"/>
              </a:spcBef>
              <a:spcAft>
                <a:spcPts val="0"/>
              </a:spcAft>
              <a:buSzPts val="2200"/>
              <a:buNone/>
            </a:pPr>
            <a:r>
              <a:t/>
            </a:r>
            <a:endParaRPr/>
          </a:p>
          <a:p>
            <a:pPr indent="-145097" lvl="0" marL="274320" rtl="0" algn="l">
              <a:lnSpc>
                <a:spcPct val="100000"/>
              </a:lnSpc>
              <a:spcBef>
                <a:spcPts val="2200"/>
              </a:spcBef>
              <a:spcAft>
                <a:spcPts val="0"/>
              </a:spcAft>
              <a:buSzPts val="22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Introduction to Case Analysis: Overview</a:t>
            </a:r>
            <a:br>
              <a:rPr b="1" lang="en-US" sz="4000">
                <a:latin typeface="Times New Roman"/>
                <a:ea typeface="Times New Roman"/>
                <a:cs typeface="Times New Roman"/>
                <a:sym typeface="Times New Roman"/>
              </a:rPr>
            </a:br>
            <a:endParaRPr b="1" sz="4000">
              <a:latin typeface="Times New Roman"/>
              <a:ea typeface="Times New Roman"/>
              <a:cs typeface="Times New Roman"/>
              <a:sym typeface="Times New Roman"/>
            </a:endParaRPr>
          </a:p>
        </p:txBody>
      </p:sp>
      <p:sp>
        <p:nvSpPr>
          <p:cNvPr id="104" name="Google Shape;104;p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25000" lnSpcReduction="20000"/>
          </a:bodyPr>
          <a:lstStyle/>
          <a:p>
            <a:pPr indent="0" lvl="0" marL="0" rtl="0" algn="l">
              <a:lnSpc>
                <a:spcPct val="100000"/>
              </a:lnSpc>
              <a:spcBef>
                <a:spcPts val="0"/>
              </a:spcBef>
              <a:spcAft>
                <a:spcPts val="0"/>
              </a:spcAft>
              <a:buSzPct val="100000"/>
              <a:buNone/>
            </a:pPr>
            <a:r>
              <a:rPr b="1" lang="en-US" sz="8000">
                <a:latin typeface="Garamond"/>
                <a:ea typeface="Garamond"/>
                <a:cs typeface="Garamond"/>
                <a:sym typeface="Garamond"/>
              </a:rPr>
              <a:t>Session Objectives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Understand the basic framework for strategy analysis, including the overall process and tools for assessing external forces and competitive advantage.</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Able to define what a strategic issue is.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Able to distinguish between symptoms, causes and outcomes of strategic issues.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Understand the process for the development and assessment of strategic alternatives.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Understand the approaches, benefits &amp; pitfalls for case discussion</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Understand team dynamics and how to have a highly effective team.</a:t>
            </a:r>
            <a:endParaRPr/>
          </a:p>
          <a:p>
            <a:pPr indent="-239395" lvl="0" marL="274320" rtl="0" algn="l">
              <a:lnSpc>
                <a:spcPct val="100000"/>
              </a:lnSpc>
              <a:spcBef>
                <a:spcPts val="2200"/>
              </a:spcBef>
              <a:spcAft>
                <a:spcPts val="0"/>
              </a:spcAft>
              <a:buSzPct val="1000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2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Team Dynamics</a:t>
            </a:r>
            <a:endParaRPr/>
          </a:p>
        </p:txBody>
      </p:sp>
      <p:sp>
        <p:nvSpPr>
          <p:cNvPr id="247" name="Google Shape;247;p20"/>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SzPts val="4400"/>
              <a:buNone/>
            </a:pPr>
            <a:r>
              <a:rPr lang="en-US" sz="4400">
                <a:latin typeface="Garamond"/>
                <a:ea typeface="Garamond"/>
                <a:cs typeface="Garamond"/>
                <a:sym typeface="Garamond"/>
              </a:rPr>
              <a:t>What makes a high-performance team?</a:t>
            </a:r>
            <a:endParaRPr/>
          </a:p>
          <a:p>
            <a:pPr indent="0" lvl="0" marL="0" rtl="0" algn="l">
              <a:lnSpc>
                <a:spcPct val="100000"/>
              </a:lnSpc>
              <a:spcBef>
                <a:spcPts val="2200"/>
              </a:spcBef>
              <a:spcAft>
                <a:spcPts val="0"/>
              </a:spcAft>
              <a:buSzPts val="2800"/>
              <a:buNone/>
            </a:pPr>
            <a:r>
              <a:t/>
            </a:r>
            <a:endParaRPr sz="2800">
              <a:latin typeface="Garamond"/>
              <a:ea typeface="Garamond"/>
              <a:cs typeface="Garamond"/>
              <a:sym typeface="Garamond"/>
            </a:endParaRPr>
          </a:p>
          <a:p>
            <a:pPr indent="-134620" lvl="0" marL="274320" rtl="0" algn="l">
              <a:lnSpc>
                <a:spcPct val="100000"/>
              </a:lnSpc>
              <a:spcBef>
                <a:spcPts val="2200"/>
              </a:spcBef>
              <a:spcAft>
                <a:spcPts val="0"/>
              </a:spcAft>
              <a:buSzPts val="2200"/>
              <a:buNone/>
            </a:pPr>
            <a:r>
              <a:t/>
            </a:r>
            <a:endParaRPr/>
          </a:p>
          <a:p>
            <a:pPr indent="-134620" lvl="0" marL="274320" rtl="0" algn="l">
              <a:lnSpc>
                <a:spcPct val="100000"/>
              </a:lnSpc>
              <a:spcBef>
                <a:spcPts val="2200"/>
              </a:spcBef>
              <a:spcAft>
                <a:spcPts val="0"/>
              </a:spcAft>
              <a:buSzPts val="2200"/>
              <a:buNone/>
            </a:pPr>
            <a:r>
              <a:t/>
            </a:r>
            <a:endParaRPr/>
          </a:p>
          <a:p>
            <a:pPr indent="-134620" lvl="0" marL="274320" rtl="0" algn="l">
              <a:lnSpc>
                <a:spcPct val="100000"/>
              </a:lnSpc>
              <a:spcBef>
                <a:spcPts val="2200"/>
              </a:spcBef>
              <a:spcAft>
                <a:spcPts val="0"/>
              </a:spcAft>
              <a:buSzPts val="2200"/>
              <a:buNone/>
            </a:pPr>
            <a:r>
              <a:t/>
            </a:r>
            <a:endParaRPr/>
          </a:p>
          <a:p>
            <a:pPr indent="-134620" lvl="0" marL="274320" rtl="0" algn="l">
              <a:lnSpc>
                <a:spcPct val="100000"/>
              </a:lnSpc>
              <a:spcBef>
                <a:spcPts val="2200"/>
              </a:spcBef>
              <a:spcAft>
                <a:spcPts val="0"/>
              </a:spcAft>
              <a:buSzPts val="2200"/>
              <a:buNone/>
            </a:pPr>
            <a:r>
              <a:t/>
            </a:r>
            <a:endParaRPr/>
          </a:p>
          <a:p>
            <a:pPr indent="-127000" lvl="7" marL="2103120" rtl="0" algn="l">
              <a:lnSpc>
                <a:spcPct val="100000"/>
              </a:lnSpc>
              <a:spcBef>
                <a:spcPts val="600"/>
              </a:spcBef>
              <a:spcAft>
                <a:spcPts val="0"/>
              </a:spcAft>
              <a:buSzPts val="1600"/>
              <a:buNone/>
            </a:pPr>
            <a:r>
              <a:t/>
            </a:r>
            <a:endParaRPr/>
          </a:p>
          <a:p>
            <a:pPr indent="-134620" lvl="0" marL="274320" rtl="0" algn="l">
              <a:lnSpc>
                <a:spcPct val="100000"/>
              </a:lnSpc>
              <a:spcBef>
                <a:spcPts val="2200"/>
              </a:spcBef>
              <a:spcAft>
                <a:spcPts val="0"/>
              </a:spcAft>
              <a:buSzPts val="2200"/>
              <a:buNone/>
            </a:pPr>
            <a:r>
              <a:t/>
            </a:r>
            <a:endParaRPr/>
          </a:p>
          <a:p>
            <a:pPr indent="-134620" lvl="0" marL="274320" rtl="0" algn="l">
              <a:lnSpc>
                <a:spcPct val="100000"/>
              </a:lnSpc>
              <a:spcBef>
                <a:spcPts val="2200"/>
              </a:spcBef>
              <a:spcAft>
                <a:spcPts val="0"/>
              </a:spcAft>
              <a:buSzPts val="22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Chapter 1: What is Strategic Management?</a:t>
            </a:r>
            <a:endParaRPr/>
          </a:p>
        </p:txBody>
      </p:sp>
      <p:sp>
        <p:nvSpPr>
          <p:cNvPr id="111" name="Google Shape;111;p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3200"/>
              <a:buNone/>
            </a:pPr>
            <a:r>
              <a:rPr lang="en-US" sz="3200">
                <a:latin typeface="Garamond"/>
                <a:ea typeface="Garamond"/>
                <a:cs typeface="Garamond"/>
                <a:sym typeface="Garamond"/>
              </a:rPr>
              <a:t>Strategic Management</a:t>
            </a:r>
            <a:endParaRPr/>
          </a:p>
          <a:p>
            <a:pPr indent="-274320" lvl="0" marL="274320" rtl="0" algn="l">
              <a:lnSpc>
                <a:spcPct val="100000"/>
              </a:lnSpc>
              <a:spcBef>
                <a:spcPts val="2200"/>
              </a:spcBef>
              <a:spcAft>
                <a:spcPts val="0"/>
              </a:spcAft>
              <a:buSzPts val="3200"/>
              <a:buChar char="•"/>
            </a:pPr>
            <a:r>
              <a:rPr lang="en-US" sz="3200">
                <a:latin typeface="Garamond"/>
                <a:ea typeface="Garamond"/>
                <a:cs typeface="Garamond"/>
                <a:sym typeface="Garamond"/>
              </a:rPr>
              <a:t>an ongoing process used by firms to set an organizational vision, analyze the external, competitive, and internal environments, and develop strategies for success</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The Four Key Aspects of Strategic Management</a:t>
            </a:r>
            <a:endParaRPr/>
          </a:p>
        </p:txBody>
      </p:sp>
      <p:sp>
        <p:nvSpPr>
          <p:cNvPr id="118" name="Google Shape;118;p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3200"/>
              <a:buNone/>
            </a:pPr>
            <a:r>
              <a:rPr lang="en-US" sz="3200">
                <a:latin typeface="Garamond"/>
                <a:ea typeface="Garamond"/>
                <a:cs typeface="Garamond"/>
                <a:sym typeface="Garamond"/>
              </a:rPr>
              <a:t>1. Directs the organization toward overall goals and objectives </a:t>
            </a:r>
            <a:r>
              <a:rPr b="1" lang="en-US" sz="3200">
                <a:latin typeface="Garamond"/>
                <a:ea typeface="Garamond"/>
                <a:cs typeface="Garamond"/>
                <a:sym typeface="Garamond"/>
              </a:rPr>
              <a:t>– common statements of vision, mission &amp; objectives</a:t>
            </a:r>
            <a:endParaRPr/>
          </a:p>
          <a:p>
            <a:pPr indent="0" lvl="0" marL="0" rtl="0" algn="l">
              <a:lnSpc>
                <a:spcPct val="100000"/>
              </a:lnSpc>
              <a:spcBef>
                <a:spcPts val="2200"/>
              </a:spcBef>
              <a:spcAft>
                <a:spcPts val="0"/>
              </a:spcAft>
              <a:buSzPts val="3200"/>
              <a:buNone/>
            </a:pPr>
            <a:r>
              <a:rPr lang="en-US" sz="3200">
                <a:latin typeface="Garamond"/>
                <a:ea typeface="Garamond"/>
                <a:cs typeface="Garamond"/>
                <a:sym typeface="Garamond"/>
              </a:rPr>
              <a:t>2. Includes multiple stakeholders in decision making</a:t>
            </a:r>
            <a:endParaRPr/>
          </a:p>
          <a:p>
            <a:pPr indent="0" lvl="0" marL="0" rtl="0" algn="l">
              <a:lnSpc>
                <a:spcPct val="100000"/>
              </a:lnSpc>
              <a:spcBef>
                <a:spcPts val="2200"/>
              </a:spcBef>
              <a:spcAft>
                <a:spcPts val="0"/>
              </a:spcAft>
              <a:buSzPts val="3200"/>
              <a:buNone/>
            </a:pPr>
            <a:r>
              <a:rPr lang="en-US" sz="3200">
                <a:latin typeface="Garamond"/>
                <a:ea typeface="Garamond"/>
                <a:cs typeface="Garamond"/>
                <a:sym typeface="Garamond"/>
              </a:rPr>
              <a:t>3. Needs to incorporate short-term and long-term perspectives</a:t>
            </a:r>
            <a:endParaRPr/>
          </a:p>
          <a:p>
            <a:pPr indent="0" lvl="0" marL="0" rtl="0" algn="l">
              <a:lnSpc>
                <a:spcPct val="100000"/>
              </a:lnSpc>
              <a:spcBef>
                <a:spcPts val="2200"/>
              </a:spcBef>
              <a:spcAft>
                <a:spcPts val="0"/>
              </a:spcAft>
              <a:buSzPts val="3200"/>
              <a:buNone/>
            </a:pPr>
            <a:r>
              <a:rPr lang="en-US" sz="3200">
                <a:latin typeface="Garamond"/>
                <a:ea typeface="Garamond"/>
                <a:cs typeface="Garamond"/>
                <a:sym typeface="Garamond"/>
              </a:rPr>
              <a:t>4. Recognizes trade-offs between efficiency and effectiveness</a:t>
            </a:r>
            <a:endParaRPr/>
          </a:p>
          <a:p>
            <a:pPr indent="0" lvl="0" marL="0" rtl="0" algn="l">
              <a:lnSpc>
                <a:spcPct val="100000"/>
              </a:lnSpc>
              <a:spcBef>
                <a:spcPts val="2200"/>
              </a:spcBef>
              <a:spcAft>
                <a:spcPts val="0"/>
              </a:spcAft>
              <a:buSzPts val="3200"/>
              <a:buNone/>
            </a:pPr>
            <a:r>
              <a:t/>
            </a:r>
            <a:endParaRPr sz="3200">
              <a:latin typeface="Garamond"/>
              <a:ea typeface="Garamond"/>
              <a:cs typeface="Garamond"/>
              <a:sym typeface="Garamon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Strategy in Strategic Management</a:t>
            </a:r>
            <a:endParaRPr/>
          </a:p>
        </p:txBody>
      </p:sp>
      <p:sp>
        <p:nvSpPr>
          <p:cNvPr id="125" name="Google Shape;125;p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100000"/>
              </a:lnSpc>
              <a:spcBef>
                <a:spcPts val="0"/>
              </a:spcBef>
              <a:spcAft>
                <a:spcPts val="0"/>
              </a:spcAft>
              <a:buSzPct val="100000"/>
              <a:buNone/>
            </a:pPr>
            <a:r>
              <a:rPr lang="en-US" sz="3200">
                <a:latin typeface="Garamond"/>
                <a:ea typeface="Garamond"/>
                <a:cs typeface="Garamond"/>
                <a:sym typeface="Garamond"/>
              </a:rPr>
              <a:t>A broad goal that an organization needs to achieve to be successful in the marketplace</a:t>
            </a:r>
            <a:endParaRPr/>
          </a:p>
          <a:p>
            <a:pPr indent="0" lvl="0" marL="0" rtl="0" algn="l">
              <a:lnSpc>
                <a:spcPct val="100000"/>
              </a:lnSpc>
              <a:spcBef>
                <a:spcPts val="2200"/>
              </a:spcBef>
              <a:spcAft>
                <a:spcPts val="0"/>
              </a:spcAft>
              <a:buSzPct val="100000"/>
              <a:buNone/>
            </a:pPr>
            <a:r>
              <a:rPr lang="en-US" sz="3200">
                <a:latin typeface="Garamond"/>
                <a:ea typeface="Garamond"/>
                <a:cs typeface="Garamond"/>
                <a:sym typeface="Garamond"/>
              </a:rPr>
              <a:t>Types of Strategies </a:t>
            </a:r>
            <a:endParaRPr/>
          </a:p>
          <a:p>
            <a:pPr indent="-274320" lvl="0" marL="274320" rtl="0" algn="l">
              <a:lnSpc>
                <a:spcPct val="100000"/>
              </a:lnSpc>
              <a:spcBef>
                <a:spcPts val="2200"/>
              </a:spcBef>
              <a:spcAft>
                <a:spcPts val="0"/>
              </a:spcAft>
              <a:buSzPct val="100000"/>
              <a:buChar char="•"/>
            </a:pPr>
            <a:r>
              <a:rPr lang="en-US" sz="3200">
                <a:latin typeface="Garamond"/>
                <a:ea typeface="Garamond"/>
                <a:cs typeface="Garamond"/>
                <a:sym typeface="Garamond"/>
              </a:rPr>
              <a:t>Intended</a:t>
            </a:r>
            <a:endParaRPr/>
          </a:p>
          <a:p>
            <a:pPr indent="-274320" lvl="0" marL="274320" rtl="0" algn="l">
              <a:lnSpc>
                <a:spcPct val="100000"/>
              </a:lnSpc>
              <a:spcBef>
                <a:spcPts val="2200"/>
              </a:spcBef>
              <a:spcAft>
                <a:spcPts val="0"/>
              </a:spcAft>
              <a:buSzPct val="100000"/>
              <a:buChar char="•"/>
            </a:pPr>
            <a:r>
              <a:rPr lang="en-US" sz="3200">
                <a:latin typeface="Garamond"/>
                <a:ea typeface="Garamond"/>
                <a:cs typeface="Garamond"/>
                <a:sym typeface="Garamond"/>
              </a:rPr>
              <a:t>Emergent</a:t>
            </a:r>
            <a:endParaRPr/>
          </a:p>
          <a:p>
            <a:pPr indent="-274320" lvl="0" marL="274320" rtl="0" algn="l">
              <a:lnSpc>
                <a:spcPct val="100000"/>
              </a:lnSpc>
              <a:spcBef>
                <a:spcPts val="2200"/>
              </a:spcBef>
              <a:spcAft>
                <a:spcPts val="0"/>
              </a:spcAft>
              <a:buSzPct val="100000"/>
              <a:buChar char="•"/>
            </a:pPr>
            <a:r>
              <a:rPr lang="en-US" sz="3200">
                <a:latin typeface="Garamond"/>
                <a:ea typeface="Garamond"/>
                <a:cs typeface="Garamond"/>
                <a:sym typeface="Garamond"/>
              </a:rPr>
              <a:t>Realized</a:t>
            </a:r>
            <a:endParaRPr/>
          </a:p>
          <a:p>
            <a:pPr indent="-274320" lvl="0" marL="274320" rtl="0" algn="l">
              <a:lnSpc>
                <a:spcPct val="100000"/>
              </a:lnSpc>
              <a:spcBef>
                <a:spcPts val="2200"/>
              </a:spcBef>
              <a:spcAft>
                <a:spcPts val="0"/>
              </a:spcAft>
              <a:buSzPct val="100000"/>
              <a:buChar char="•"/>
            </a:pPr>
            <a:r>
              <a:rPr lang="en-US" sz="3200">
                <a:latin typeface="Garamond"/>
                <a:ea typeface="Garamond"/>
                <a:cs typeface="Garamond"/>
                <a:sym typeface="Garamond"/>
              </a:rPr>
              <a:t>Unrealized</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History of Strategic Management </a:t>
            </a:r>
            <a:endParaRPr/>
          </a:p>
        </p:txBody>
      </p:sp>
      <p:sp>
        <p:nvSpPr>
          <p:cNvPr id="132" name="Google Shape;132;p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lnSpc>
                <a:spcPct val="100000"/>
              </a:lnSpc>
              <a:spcBef>
                <a:spcPts val="0"/>
              </a:spcBef>
              <a:spcAft>
                <a:spcPts val="0"/>
              </a:spcAft>
              <a:buSzPts val="3200"/>
              <a:buChar char="•"/>
            </a:pPr>
            <a:r>
              <a:rPr lang="en-US" sz="3200">
                <a:latin typeface="Garamond"/>
                <a:ea typeface="Garamond"/>
                <a:cs typeface="Garamond"/>
                <a:sym typeface="Garamond"/>
              </a:rPr>
              <a:t>Strategy in Ancient Times</a:t>
            </a:r>
            <a:endParaRPr/>
          </a:p>
          <a:p>
            <a:pPr indent="-274320" lvl="0" marL="274320" rtl="0" algn="l">
              <a:lnSpc>
                <a:spcPct val="100000"/>
              </a:lnSpc>
              <a:spcBef>
                <a:spcPts val="2200"/>
              </a:spcBef>
              <a:spcAft>
                <a:spcPts val="0"/>
              </a:spcAft>
              <a:buSzPts val="3200"/>
              <a:buChar char="•"/>
            </a:pPr>
            <a:r>
              <a:rPr lang="en-US" sz="3200">
                <a:latin typeface="Garamond"/>
                <a:ea typeface="Garamond"/>
                <a:cs typeface="Garamond"/>
                <a:sym typeface="Garamond"/>
              </a:rPr>
              <a:t>Lessons from the military</a:t>
            </a:r>
            <a:endParaRPr/>
          </a:p>
          <a:p>
            <a:pPr indent="-274320" lvl="0" marL="274320" rtl="0" algn="l">
              <a:lnSpc>
                <a:spcPct val="100000"/>
              </a:lnSpc>
              <a:spcBef>
                <a:spcPts val="2200"/>
              </a:spcBef>
              <a:spcAft>
                <a:spcPts val="0"/>
              </a:spcAft>
              <a:buSzPts val="3200"/>
              <a:buChar char="•"/>
            </a:pPr>
            <a:r>
              <a:rPr lang="en-US" sz="3200">
                <a:latin typeface="Garamond"/>
                <a:ea typeface="Garamond"/>
                <a:cs typeface="Garamond"/>
                <a:sym typeface="Garamond"/>
              </a:rPr>
              <a:t>Strategic Management as a Field of Study</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Contemporary Critique of Strategic Management</a:t>
            </a:r>
            <a:endParaRPr/>
          </a:p>
        </p:txBody>
      </p:sp>
      <p:sp>
        <p:nvSpPr>
          <p:cNvPr id="139" name="Google Shape;139;p7"/>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55000" lnSpcReduction="20000"/>
          </a:bodyPr>
          <a:lstStyle/>
          <a:p>
            <a:pPr indent="-274320" lvl="0" marL="274320" rtl="0" algn="l">
              <a:lnSpc>
                <a:spcPct val="100000"/>
              </a:lnSpc>
              <a:spcBef>
                <a:spcPts val="0"/>
              </a:spcBef>
              <a:spcAft>
                <a:spcPts val="0"/>
              </a:spcAft>
              <a:buSzPct val="100000"/>
              <a:buChar char="•"/>
            </a:pPr>
            <a:r>
              <a:rPr lang="en-US" sz="8000">
                <a:latin typeface="Garamond"/>
                <a:ea typeface="Garamond"/>
                <a:cs typeface="Garamond"/>
                <a:sym typeface="Garamond"/>
              </a:rPr>
              <a:t>High investment: Cost vs. Benefit</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Difficult to predict the future</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May limit ability to respond to quick changes in the business environment</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Strategic tools are limited</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Too driven to achieve results short term</a:t>
            </a:r>
            <a:endParaRPr/>
          </a:p>
          <a:p>
            <a:pPr indent="-169545" lvl="0" marL="274320" rtl="0" algn="l">
              <a:lnSpc>
                <a:spcPct val="100000"/>
              </a:lnSpc>
              <a:spcBef>
                <a:spcPts val="2200"/>
              </a:spcBef>
              <a:spcAft>
                <a:spcPts val="0"/>
              </a:spcAft>
              <a:buSzPct val="100000"/>
              <a:buNone/>
            </a:pPr>
            <a:r>
              <a:t/>
            </a:r>
            <a:endParaRPr sz="3000">
              <a:latin typeface="Garamond"/>
              <a:ea typeface="Garamond"/>
              <a:cs typeface="Garamond"/>
              <a:sym typeface="Garamond"/>
            </a:endParaRPr>
          </a:p>
          <a:p>
            <a:pPr indent="-197485" lvl="0" marL="274320" rtl="0" algn="l">
              <a:lnSpc>
                <a:spcPct val="100000"/>
              </a:lnSpc>
              <a:spcBef>
                <a:spcPts val="2200"/>
              </a:spcBef>
              <a:spcAft>
                <a:spcPts val="0"/>
              </a:spcAft>
              <a:buSzPct val="1000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Strategic Management Process</a:t>
            </a:r>
            <a:endParaRPr/>
          </a:p>
        </p:txBody>
      </p:sp>
      <p:sp>
        <p:nvSpPr>
          <p:cNvPr id="146" name="Google Shape;146;p8"/>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25000" lnSpcReduction="20000"/>
          </a:bodyPr>
          <a:lstStyle/>
          <a:p>
            <a:pPr indent="-274320" lvl="0" marL="274320" rtl="0" algn="l">
              <a:lnSpc>
                <a:spcPct val="100000"/>
              </a:lnSpc>
              <a:spcBef>
                <a:spcPts val="0"/>
              </a:spcBef>
              <a:spcAft>
                <a:spcPts val="0"/>
              </a:spcAft>
              <a:buSzPct val="100000"/>
              <a:buChar char="•"/>
            </a:pPr>
            <a:r>
              <a:rPr lang="en-US" sz="8000">
                <a:latin typeface="Garamond"/>
                <a:ea typeface="Garamond"/>
                <a:cs typeface="Garamond"/>
                <a:sym typeface="Garamond"/>
              </a:rPr>
              <a:t>Mission, Vision, Values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Assess firm performance, external and competitive environment, and internal firm environment</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Develop SWOT analysis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Define strategic issue(s)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Formulate strategies that</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Address the strategic issue(s)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Take advantage of firm’s strengths &amp; opportunities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Mitigates firm’s weaknesses and threats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Implement successfully the strategies</a:t>
            </a:r>
            <a:endParaRPr/>
          </a:p>
          <a:p>
            <a:pPr indent="-147320" lvl="0" marL="274320" rtl="0" algn="l">
              <a:lnSpc>
                <a:spcPct val="100000"/>
              </a:lnSpc>
              <a:spcBef>
                <a:spcPts val="2200"/>
              </a:spcBef>
              <a:spcAft>
                <a:spcPts val="0"/>
              </a:spcAft>
              <a:buSzPct val="100000"/>
              <a:buNone/>
            </a:pPr>
            <a:r>
              <a:t/>
            </a:r>
            <a:endParaRPr sz="8000">
              <a:latin typeface="Garamond"/>
              <a:ea typeface="Garamond"/>
              <a:cs typeface="Garamond"/>
              <a:sym typeface="Garamond"/>
            </a:endParaRPr>
          </a:p>
          <a:p>
            <a:pPr indent="-226695" lvl="0" marL="274320" rtl="0" algn="l">
              <a:lnSpc>
                <a:spcPct val="100000"/>
              </a:lnSpc>
              <a:spcBef>
                <a:spcPts val="2200"/>
              </a:spcBef>
              <a:spcAft>
                <a:spcPts val="0"/>
              </a:spcAft>
              <a:buSzPct val="100000"/>
              <a:buNone/>
            </a:pPr>
            <a:r>
              <a:t/>
            </a:r>
            <a:endParaRPr sz="3000">
              <a:latin typeface="Garamond"/>
              <a:ea typeface="Garamond"/>
              <a:cs typeface="Garamond"/>
              <a:sym typeface="Garamond"/>
            </a:endParaRPr>
          </a:p>
          <a:p>
            <a:pPr indent="-239395" lvl="0" marL="274320" rtl="0" algn="l">
              <a:lnSpc>
                <a:spcPct val="100000"/>
              </a:lnSpc>
              <a:spcBef>
                <a:spcPts val="2200"/>
              </a:spcBef>
              <a:spcAft>
                <a:spcPts val="0"/>
              </a:spcAft>
              <a:buSzPct val="1000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Summary of Strategy Framework</a:t>
            </a:r>
            <a:endParaRPr/>
          </a:p>
        </p:txBody>
      </p:sp>
      <p:sp>
        <p:nvSpPr>
          <p:cNvPr id="153" name="Google Shape;153;p9"/>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32500" lnSpcReduction="20000"/>
          </a:bodyPr>
          <a:lstStyle/>
          <a:p>
            <a:pPr indent="-274320" lvl="0" marL="274320" rtl="0" algn="l">
              <a:lnSpc>
                <a:spcPct val="100000"/>
              </a:lnSpc>
              <a:spcBef>
                <a:spcPts val="0"/>
              </a:spcBef>
              <a:spcAft>
                <a:spcPts val="0"/>
              </a:spcAft>
              <a:buSzPct val="100000"/>
              <a:buChar char="•"/>
            </a:pPr>
            <a:r>
              <a:rPr b="1" lang="en-US" sz="8000">
                <a:latin typeface="Garamond"/>
                <a:ea typeface="Garamond"/>
                <a:cs typeface="Garamond"/>
                <a:sym typeface="Garamond"/>
              </a:rPr>
              <a:t>Analyze (A)</a:t>
            </a:r>
            <a:endParaRPr/>
          </a:p>
          <a:p>
            <a:pPr indent="-274320" lvl="0" marL="274320" rtl="0" algn="l">
              <a:lnSpc>
                <a:spcPct val="100000"/>
              </a:lnSpc>
              <a:spcBef>
                <a:spcPts val="2200"/>
              </a:spcBef>
              <a:spcAft>
                <a:spcPts val="0"/>
              </a:spcAft>
              <a:buSzPct val="100000"/>
              <a:buChar char="•"/>
            </a:pPr>
            <a:r>
              <a:rPr i="1" lang="en-US" sz="8000">
                <a:latin typeface="Garamond"/>
                <a:ea typeface="Garamond"/>
                <a:cs typeface="Garamond"/>
                <a:sym typeface="Garamond"/>
              </a:rPr>
              <a:t>Formulate (F)</a:t>
            </a:r>
            <a:endParaRPr/>
          </a:p>
          <a:p>
            <a:pPr indent="-274320" lvl="0" marL="274320" rtl="0" algn="l">
              <a:lnSpc>
                <a:spcPct val="100000"/>
              </a:lnSpc>
              <a:spcBef>
                <a:spcPts val="2200"/>
              </a:spcBef>
              <a:spcAft>
                <a:spcPts val="0"/>
              </a:spcAft>
              <a:buSzPct val="100000"/>
              <a:buChar char="•"/>
            </a:pPr>
            <a:r>
              <a:rPr lang="en-US" sz="8000" u="sng">
                <a:latin typeface="Garamond"/>
                <a:ea typeface="Garamond"/>
                <a:cs typeface="Garamond"/>
                <a:sym typeface="Garamond"/>
              </a:rPr>
              <a:t>Implement (I)</a:t>
            </a:r>
            <a:endParaRPr/>
          </a:p>
          <a:p>
            <a:pPr indent="0" lvl="0" marL="0" rtl="0" algn="l">
              <a:lnSpc>
                <a:spcPct val="100000"/>
              </a:lnSpc>
              <a:spcBef>
                <a:spcPts val="2200"/>
              </a:spcBef>
              <a:spcAft>
                <a:spcPts val="0"/>
              </a:spcAft>
              <a:buSzPct val="100000"/>
              <a:buNone/>
            </a:pPr>
            <a:r>
              <a:rPr lang="en-US" sz="8000">
                <a:latin typeface="Garamond"/>
                <a:ea typeface="Garamond"/>
                <a:cs typeface="Garamond"/>
                <a:sym typeface="Garamond"/>
              </a:rPr>
              <a:t>The traditional strategic planning questions: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Where are we? </a:t>
            </a:r>
            <a:r>
              <a:rPr b="1" lang="en-US" sz="8000">
                <a:latin typeface="Garamond"/>
                <a:ea typeface="Garamond"/>
                <a:cs typeface="Garamond"/>
                <a:sym typeface="Garamond"/>
              </a:rPr>
              <a:t>Analysis</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Where are we going? </a:t>
            </a:r>
            <a:r>
              <a:rPr b="1" lang="en-US" sz="8000">
                <a:latin typeface="Garamond"/>
                <a:ea typeface="Garamond"/>
                <a:cs typeface="Garamond"/>
                <a:sym typeface="Garamond"/>
              </a:rPr>
              <a:t>Vision </a:t>
            </a:r>
            <a:endParaRPr/>
          </a:p>
          <a:p>
            <a:pPr indent="-274320" lvl="0" marL="274320" rtl="0" algn="l">
              <a:lnSpc>
                <a:spcPct val="100000"/>
              </a:lnSpc>
              <a:spcBef>
                <a:spcPts val="2200"/>
              </a:spcBef>
              <a:spcAft>
                <a:spcPts val="0"/>
              </a:spcAft>
              <a:buSzPct val="100000"/>
              <a:buChar char="•"/>
            </a:pPr>
            <a:r>
              <a:rPr lang="en-US" sz="8000">
                <a:latin typeface="Garamond"/>
                <a:ea typeface="Garamond"/>
                <a:cs typeface="Garamond"/>
                <a:sym typeface="Garamond"/>
              </a:rPr>
              <a:t>How are we going to get there? </a:t>
            </a:r>
            <a:r>
              <a:rPr b="1" lang="en-US" sz="8000">
                <a:latin typeface="Garamond"/>
                <a:ea typeface="Garamond"/>
                <a:cs typeface="Garamond"/>
                <a:sym typeface="Garamond"/>
              </a:rPr>
              <a:t>Strategies</a:t>
            </a:r>
            <a:endParaRPr/>
          </a:p>
          <a:p>
            <a:pPr indent="-109220" lvl="0" marL="274320" rtl="0" algn="l">
              <a:lnSpc>
                <a:spcPct val="100000"/>
              </a:lnSpc>
              <a:spcBef>
                <a:spcPts val="2200"/>
              </a:spcBef>
              <a:spcAft>
                <a:spcPts val="0"/>
              </a:spcAft>
              <a:buSzPct val="100000"/>
              <a:buNone/>
            </a:pPr>
            <a:r>
              <a:t/>
            </a:r>
            <a:endParaRPr sz="8000">
              <a:latin typeface="Garamond"/>
              <a:ea typeface="Garamond"/>
              <a:cs typeface="Garamond"/>
              <a:sym typeface="Garamond"/>
            </a:endParaRPr>
          </a:p>
          <a:p>
            <a:pPr indent="-109220" lvl="0" marL="274320" rtl="0" algn="l">
              <a:lnSpc>
                <a:spcPct val="100000"/>
              </a:lnSpc>
              <a:spcBef>
                <a:spcPts val="2200"/>
              </a:spcBef>
              <a:spcAft>
                <a:spcPts val="0"/>
              </a:spcAft>
              <a:buSzPct val="100000"/>
              <a:buNone/>
            </a:pPr>
            <a:r>
              <a:t/>
            </a:r>
            <a:endParaRPr sz="8000">
              <a:latin typeface="Garamond"/>
              <a:ea typeface="Garamond"/>
              <a:cs typeface="Garamond"/>
              <a:sym typeface="Garamond"/>
            </a:endParaRPr>
          </a:p>
          <a:p>
            <a:pPr indent="-212407" lvl="0" marL="274320" rtl="0" algn="l">
              <a:lnSpc>
                <a:spcPct val="100000"/>
              </a:lnSpc>
              <a:spcBef>
                <a:spcPts val="2200"/>
              </a:spcBef>
              <a:spcAft>
                <a:spcPts val="0"/>
              </a:spcAft>
              <a:buSzPct val="100000"/>
              <a:buNone/>
            </a:pPr>
            <a:r>
              <a:t/>
            </a:r>
            <a:endParaRPr sz="3000">
              <a:latin typeface="Garamond"/>
              <a:ea typeface="Garamond"/>
              <a:cs typeface="Garamond"/>
              <a:sym typeface="Garamond"/>
            </a:endParaRPr>
          </a:p>
          <a:p>
            <a:pPr indent="-228917" lvl="0" marL="274320" rtl="0" algn="l">
              <a:lnSpc>
                <a:spcPct val="100000"/>
              </a:lnSpc>
              <a:spcBef>
                <a:spcPts val="2200"/>
              </a:spcBef>
              <a:spcAft>
                <a:spcPts val="0"/>
              </a:spcAft>
              <a:buSzPct val="1000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2021-02-10T22:59:30Z</dcterms:created>
  <dc:creator>Call, Kylie</dc:creator>
</cp:coreProperties>
</file>