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6"/>
  </p:notesMasterIdLst>
  <p:sldIdLst>
    <p:sldId id="267" r:id="rId5"/>
    <p:sldId id="277" r:id="rId6"/>
    <p:sldId id="521" r:id="rId7"/>
    <p:sldId id="492" r:id="rId8"/>
    <p:sldId id="495" r:id="rId9"/>
    <p:sldId id="278" r:id="rId10"/>
    <p:sldId id="498" r:id="rId11"/>
    <p:sldId id="497" r:id="rId12"/>
    <p:sldId id="501" r:id="rId13"/>
    <p:sldId id="499" r:id="rId14"/>
    <p:sldId id="516" r:id="rId15"/>
    <p:sldId id="510" r:id="rId16"/>
    <p:sldId id="502" r:id="rId17"/>
    <p:sldId id="509" r:id="rId18"/>
    <p:sldId id="503" r:id="rId19"/>
    <p:sldId id="504" r:id="rId20"/>
    <p:sldId id="505" r:id="rId21"/>
    <p:sldId id="506" r:id="rId22"/>
    <p:sldId id="507" r:id="rId23"/>
    <p:sldId id="508" r:id="rId24"/>
    <p:sldId id="512" r:id="rId25"/>
    <p:sldId id="513" r:id="rId26"/>
    <p:sldId id="514" r:id="rId27"/>
    <p:sldId id="515" r:id="rId28"/>
    <p:sldId id="517" r:id="rId29"/>
    <p:sldId id="519" r:id="rId30"/>
    <p:sldId id="518" r:id="rId31"/>
    <p:sldId id="520" r:id="rId32"/>
    <p:sldId id="279" r:id="rId33"/>
    <p:sldId id="491" r:id="rId34"/>
    <p:sldId id="263"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901E"/>
    <a:srgbClr val="96C6DB"/>
    <a:srgbClr val="C7E0EB"/>
    <a:srgbClr val="65B0CA"/>
    <a:srgbClr val="CCCED2"/>
    <a:srgbClr val="FAE6CD"/>
    <a:srgbClr val="F6CFA4"/>
    <a:srgbClr val="F5BA7F"/>
    <a:srgbClr val="A4A6AE"/>
    <a:srgbClr val="82858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69" autoAdjust="0"/>
    <p:restoredTop sz="96357" autoAdjust="0"/>
  </p:normalViewPr>
  <p:slideViewPr>
    <p:cSldViewPr snapToGrid="0">
      <p:cViewPr varScale="1">
        <p:scale>
          <a:sx n="70" d="100"/>
          <a:sy n="70" d="100"/>
        </p:scale>
        <p:origin x="348"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A598A7-D375-4418-9D87-46311329AA5C}" type="datetimeFigureOut">
              <a:rPr lang="en-US" smtClean="0"/>
              <a:t>3/27/2023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99F744-FD9C-44F3-92AB-510D9A2A268B}" type="slidenum">
              <a:rPr lang="en-US" smtClean="0"/>
              <a:t>‹#›</a:t>
            </a:fld>
            <a:endParaRPr lang="en-US"/>
          </a:p>
        </p:txBody>
      </p:sp>
    </p:spTree>
    <p:extLst>
      <p:ext uri="{BB962C8B-B14F-4D97-AF65-F5344CB8AC3E}">
        <p14:creationId xmlns:p14="http://schemas.microsoft.com/office/powerpoint/2010/main" val="1976313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099F744-FD9C-44F3-92AB-510D9A2A268B}" type="slidenum">
              <a:rPr lang="en-US" smtClean="0"/>
              <a:t>1</a:t>
            </a:fld>
            <a:endParaRPr lang="en-US"/>
          </a:p>
        </p:txBody>
      </p:sp>
    </p:spTree>
    <p:extLst>
      <p:ext uri="{BB962C8B-B14F-4D97-AF65-F5344CB8AC3E}">
        <p14:creationId xmlns:p14="http://schemas.microsoft.com/office/powerpoint/2010/main" val="1085803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Lecture Slide for All Faculty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99F744-FD9C-44F3-92AB-510D9A2A268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7193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Check state’s guidelines – there may be some states in which these are NOT transferable between the inpatient and outpatient settings and need to be signed each time</a:t>
            </a:r>
          </a:p>
        </p:txBody>
      </p:sp>
      <p:sp>
        <p:nvSpPr>
          <p:cNvPr id="4" name="Slide Number Placeholder 3"/>
          <p:cNvSpPr>
            <a:spLocks noGrp="1"/>
          </p:cNvSpPr>
          <p:nvPr>
            <p:ph type="sldNum" sz="quarter" idx="5"/>
          </p:nvPr>
        </p:nvSpPr>
        <p:spPr/>
        <p:txBody>
          <a:bodyPr/>
          <a:lstStyle/>
          <a:p>
            <a:fld id="{C099F744-FD9C-44F3-92AB-510D9A2A268B}" type="slidenum">
              <a:rPr lang="en-US" smtClean="0"/>
              <a:t>15</a:t>
            </a:fld>
            <a:endParaRPr lang="en-US"/>
          </a:p>
        </p:txBody>
      </p:sp>
    </p:spTree>
    <p:extLst>
      <p:ext uri="{BB962C8B-B14F-4D97-AF65-F5344CB8AC3E}">
        <p14:creationId xmlns:p14="http://schemas.microsoft.com/office/powerpoint/2010/main" val="2995471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Again, check with your state to see if these are available!</a:t>
            </a:r>
          </a:p>
        </p:txBody>
      </p:sp>
      <p:sp>
        <p:nvSpPr>
          <p:cNvPr id="4" name="Slide Number Placeholder 3"/>
          <p:cNvSpPr>
            <a:spLocks noGrp="1"/>
          </p:cNvSpPr>
          <p:nvPr>
            <p:ph type="sldNum" sz="quarter" idx="5"/>
          </p:nvPr>
        </p:nvSpPr>
        <p:spPr/>
        <p:txBody>
          <a:bodyPr/>
          <a:lstStyle/>
          <a:p>
            <a:fld id="{C099F744-FD9C-44F3-92AB-510D9A2A268B}" type="slidenum">
              <a:rPr lang="en-US" smtClean="0"/>
              <a:t>16</a:t>
            </a:fld>
            <a:endParaRPr lang="en-US"/>
          </a:p>
        </p:txBody>
      </p:sp>
    </p:spTree>
    <p:extLst>
      <p:ext uri="{BB962C8B-B14F-4D97-AF65-F5344CB8AC3E}">
        <p14:creationId xmlns:p14="http://schemas.microsoft.com/office/powerpoint/2010/main" val="3193651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executing advanced directives and POAs early (</a:t>
            </a:r>
            <a:r>
              <a:rPr lang="en-US" dirty="0" err="1"/>
              <a:t>ie</a:t>
            </a:r>
            <a:r>
              <a:rPr lang="en-US" dirty="0"/>
              <a:t>: before incapacity) prevents need to pursue guardianship. This is a last resort!</a:t>
            </a:r>
          </a:p>
          <a:p>
            <a:r>
              <a:rPr lang="en-US" dirty="0"/>
              <a:t>There are some states in which a patient can authorize a “pre-need guardian” which states a patient can recommend a guardian should one be required by the courts. Check your state guidelines</a:t>
            </a:r>
          </a:p>
        </p:txBody>
      </p:sp>
      <p:sp>
        <p:nvSpPr>
          <p:cNvPr id="4" name="Slide Number Placeholder 3"/>
          <p:cNvSpPr>
            <a:spLocks noGrp="1"/>
          </p:cNvSpPr>
          <p:nvPr>
            <p:ph type="sldNum" sz="quarter" idx="5"/>
          </p:nvPr>
        </p:nvSpPr>
        <p:spPr/>
        <p:txBody>
          <a:bodyPr/>
          <a:lstStyle/>
          <a:p>
            <a:fld id="{C099F744-FD9C-44F3-92AB-510D9A2A268B}" type="slidenum">
              <a:rPr lang="en-US" smtClean="0"/>
              <a:t>20</a:t>
            </a:fld>
            <a:endParaRPr lang="en-US"/>
          </a:p>
        </p:txBody>
      </p:sp>
    </p:spTree>
    <p:extLst>
      <p:ext uri="{BB962C8B-B14F-4D97-AF65-F5344CB8AC3E}">
        <p14:creationId xmlns:p14="http://schemas.microsoft.com/office/powerpoint/2010/main" val="1777835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 was her PCP for 5 years after I inherited her care from my predecessor who treated her for 40 years. </a:t>
            </a:r>
          </a:p>
          <a:p>
            <a:endParaRPr lang="en-US" dirty="0"/>
          </a:p>
        </p:txBody>
      </p:sp>
      <p:sp>
        <p:nvSpPr>
          <p:cNvPr id="4" name="Slide Number Placeholder 3"/>
          <p:cNvSpPr>
            <a:spLocks noGrp="1"/>
          </p:cNvSpPr>
          <p:nvPr>
            <p:ph type="sldNum" sz="quarter" idx="5"/>
          </p:nvPr>
        </p:nvSpPr>
        <p:spPr/>
        <p:txBody>
          <a:bodyPr/>
          <a:lstStyle/>
          <a:p>
            <a:fld id="{C099F744-FD9C-44F3-92AB-510D9A2A268B}" type="slidenum">
              <a:rPr lang="en-US" smtClean="0"/>
              <a:t>25</a:t>
            </a:fld>
            <a:endParaRPr lang="en-US"/>
          </a:p>
        </p:txBody>
      </p:sp>
    </p:spTree>
    <p:extLst>
      <p:ext uri="{BB962C8B-B14F-4D97-AF65-F5344CB8AC3E}">
        <p14:creationId xmlns:p14="http://schemas.microsoft.com/office/powerpoint/2010/main" val="2574062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 was her PCP for 5 years after I inherited her care from my predecessor who treated her for 40 years. </a:t>
            </a:r>
          </a:p>
          <a:p>
            <a:endParaRPr lang="en-US" dirty="0"/>
          </a:p>
        </p:txBody>
      </p:sp>
      <p:sp>
        <p:nvSpPr>
          <p:cNvPr id="4" name="Slide Number Placeholder 3"/>
          <p:cNvSpPr>
            <a:spLocks noGrp="1"/>
          </p:cNvSpPr>
          <p:nvPr>
            <p:ph type="sldNum" sz="quarter" idx="5"/>
          </p:nvPr>
        </p:nvSpPr>
        <p:spPr/>
        <p:txBody>
          <a:bodyPr/>
          <a:lstStyle/>
          <a:p>
            <a:fld id="{C099F744-FD9C-44F3-92AB-510D9A2A268B}" type="slidenum">
              <a:rPr lang="en-US" smtClean="0"/>
              <a:t>26</a:t>
            </a:fld>
            <a:endParaRPr lang="en-US"/>
          </a:p>
        </p:txBody>
      </p:sp>
    </p:spTree>
    <p:extLst>
      <p:ext uri="{BB962C8B-B14F-4D97-AF65-F5344CB8AC3E}">
        <p14:creationId xmlns:p14="http://schemas.microsoft.com/office/powerpoint/2010/main" val="29482746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3CE6E-202A-480B-BA54-5D98F99FE4DF}"/>
              </a:ext>
            </a:extLst>
          </p:cNvPr>
          <p:cNvSpPr>
            <a:spLocks noGrp="1"/>
          </p:cNvSpPr>
          <p:nvPr>
            <p:ph type="ctrTitle" hasCustomPrompt="1"/>
          </p:nvPr>
        </p:nvSpPr>
        <p:spPr>
          <a:xfrm>
            <a:off x="520700" y="1295399"/>
            <a:ext cx="7518400" cy="2214563"/>
          </a:xfrm>
        </p:spPr>
        <p:txBody>
          <a:bodyPr anchor="b"/>
          <a:lstStyle>
            <a:lvl1pPr algn="l">
              <a:defRPr sz="6000">
                <a:solidFill>
                  <a:schemeClr val="bg1"/>
                </a:solidFill>
              </a:defRPr>
            </a:lvl1pPr>
          </a:lstStyle>
          <a:p>
            <a:r>
              <a:rPr lang="en-US" dirty="0"/>
              <a:t>Title: Arial Bold, 40-60 / white</a:t>
            </a:r>
          </a:p>
        </p:txBody>
      </p:sp>
      <p:sp>
        <p:nvSpPr>
          <p:cNvPr id="3" name="Subtitle 2">
            <a:extLst>
              <a:ext uri="{FF2B5EF4-FFF2-40B4-BE49-F238E27FC236}">
                <a16:creationId xmlns:a16="http://schemas.microsoft.com/office/drawing/2014/main" id="{EF1FC547-C509-46CB-9E66-6AA01C27ED12}"/>
              </a:ext>
            </a:extLst>
          </p:cNvPr>
          <p:cNvSpPr>
            <a:spLocks noGrp="1"/>
          </p:cNvSpPr>
          <p:nvPr>
            <p:ph type="subTitle" idx="1" hasCustomPrompt="1"/>
          </p:nvPr>
        </p:nvSpPr>
        <p:spPr>
          <a:xfrm>
            <a:off x="520700" y="3552191"/>
            <a:ext cx="7518400" cy="1198562"/>
          </a:xfrm>
        </p:spPr>
        <p:txBody>
          <a:bodyPr anchor="b">
            <a:normAutofit/>
          </a:bodyPr>
          <a:lstStyle>
            <a:lvl1pPr marL="0" indent="0" algn="l">
              <a:buNone/>
              <a:defRPr sz="3600" b="1">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  Arial Bold, 24-36 / orange</a:t>
            </a:r>
          </a:p>
        </p:txBody>
      </p:sp>
      <p:sp>
        <p:nvSpPr>
          <p:cNvPr id="5" name="Text Placeholder 4">
            <a:extLst>
              <a:ext uri="{FF2B5EF4-FFF2-40B4-BE49-F238E27FC236}">
                <a16:creationId xmlns:a16="http://schemas.microsoft.com/office/drawing/2014/main" id="{88FC5653-E33E-4AF1-9770-669F9F0F001F}"/>
              </a:ext>
            </a:extLst>
          </p:cNvPr>
          <p:cNvSpPr>
            <a:spLocks noGrp="1"/>
          </p:cNvSpPr>
          <p:nvPr>
            <p:ph type="body" sz="quarter" idx="10" hasCustomPrompt="1"/>
          </p:nvPr>
        </p:nvSpPr>
        <p:spPr>
          <a:xfrm>
            <a:off x="520700" y="4792982"/>
            <a:ext cx="7518400" cy="521968"/>
          </a:xfrm>
        </p:spPr>
        <p:txBody>
          <a:bodyPr anchor="b">
            <a:normAutofit/>
          </a:bodyPr>
          <a:lstStyle>
            <a:lvl1pPr marL="0" indent="0">
              <a:buNone/>
              <a:defRPr sz="2400">
                <a:solidFill>
                  <a:schemeClr val="bg1"/>
                </a:solidFill>
              </a:defRPr>
            </a:lvl1pPr>
          </a:lstStyle>
          <a:p>
            <a:pPr lvl="0"/>
            <a:r>
              <a:rPr lang="en-US" dirty="0"/>
              <a:t>Presenter and Date, Arial Bold, 18-24 / white</a:t>
            </a:r>
          </a:p>
        </p:txBody>
      </p:sp>
    </p:spTree>
    <p:extLst>
      <p:ext uri="{BB962C8B-B14F-4D97-AF65-F5344CB8AC3E}">
        <p14:creationId xmlns:p14="http://schemas.microsoft.com/office/powerpoint/2010/main" val="1170362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7A752-8AF5-43D4-A5D4-F173BA465AB6}"/>
              </a:ext>
            </a:extLst>
          </p:cNvPr>
          <p:cNvSpPr>
            <a:spLocks noGrp="1"/>
          </p:cNvSpPr>
          <p:nvPr>
            <p:ph type="title" hasCustomPrompt="1"/>
          </p:nvPr>
        </p:nvSpPr>
        <p:spPr/>
        <p:txBody>
          <a:bodyPr>
            <a:normAutofit/>
          </a:bodyPr>
          <a:lstStyle>
            <a:lvl1pPr>
              <a:defRPr sz="4400"/>
            </a:lvl1pPr>
          </a:lstStyle>
          <a:p>
            <a:r>
              <a:rPr lang="en-US" dirty="0"/>
              <a:t>Headline: Arial Bold, 36-48 / black</a:t>
            </a:r>
          </a:p>
        </p:txBody>
      </p:sp>
      <p:sp>
        <p:nvSpPr>
          <p:cNvPr id="3" name="Content Placeholder 2">
            <a:extLst>
              <a:ext uri="{FF2B5EF4-FFF2-40B4-BE49-F238E27FC236}">
                <a16:creationId xmlns:a16="http://schemas.microsoft.com/office/drawing/2014/main" id="{E35A520B-C146-419B-AB84-F145A14EDD47}"/>
              </a:ext>
            </a:extLst>
          </p:cNvPr>
          <p:cNvSpPr>
            <a:spLocks noGrp="1"/>
          </p:cNvSpPr>
          <p:nvPr>
            <p:ph idx="1" hasCustomPrompt="1"/>
          </p:nvPr>
        </p:nvSpPr>
        <p:spPr/>
        <p:txBody>
          <a:bodyPr/>
          <a:lstStyle>
            <a:lvl1pPr>
              <a:defRPr/>
            </a:lvl1pPr>
          </a:lstStyle>
          <a:p>
            <a:pPr lvl="0"/>
            <a:r>
              <a:rPr lang="en-US" dirty="0"/>
              <a:t>Body: Arial Regular, 18-32 / black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3">
            <a:extLst>
              <a:ext uri="{FF2B5EF4-FFF2-40B4-BE49-F238E27FC236}">
                <a16:creationId xmlns:a16="http://schemas.microsoft.com/office/drawing/2014/main" id="{107A7967-B26D-4488-9BF4-D9C8D427BF58}"/>
              </a:ext>
            </a:extLst>
          </p:cNvPr>
          <p:cNvSpPr>
            <a:spLocks noGrp="1"/>
          </p:cNvSpPr>
          <p:nvPr>
            <p:ph type="sldNum" sz="quarter" idx="10"/>
          </p:nvPr>
        </p:nvSpPr>
        <p:spPr>
          <a:xfrm>
            <a:off x="294968" y="6292646"/>
            <a:ext cx="403122" cy="412954"/>
          </a:xfrm>
          <a:prstGeom prst="rect">
            <a:avLst/>
          </a:prstGeom>
        </p:spPr>
        <p:txBody>
          <a:bodyPr/>
          <a:lstStyle>
            <a:lvl1pPr algn="ctr">
              <a:defRPr/>
            </a:lvl1pPr>
          </a:lstStyle>
          <a:p>
            <a:fld id="{AC38F574-C4C0-48B1-B81D-85833E98F04F}" type="slidenum">
              <a:rPr lang="en-US" smtClean="0"/>
              <a:pPr/>
              <a:t>‹#›</a:t>
            </a:fld>
            <a:endParaRPr lang="en-US" dirty="0"/>
          </a:p>
        </p:txBody>
      </p:sp>
    </p:spTree>
    <p:extLst>
      <p:ext uri="{BB962C8B-B14F-4D97-AF65-F5344CB8AC3E}">
        <p14:creationId xmlns:p14="http://schemas.microsoft.com/office/powerpoint/2010/main" val="3432530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5A520B-C146-419B-AB84-F145A14EDD47}"/>
              </a:ext>
            </a:extLst>
          </p:cNvPr>
          <p:cNvSpPr>
            <a:spLocks noGrp="1"/>
          </p:cNvSpPr>
          <p:nvPr>
            <p:ph idx="1" hasCustomPrompt="1"/>
          </p:nvPr>
        </p:nvSpPr>
        <p:spPr>
          <a:xfrm>
            <a:off x="4754880" y="225425"/>
            <a:ext cx="7143750" cy="4037965"/>
          </a:xfrm>
        </p:spPr>
        <p:txBody>
          <a:bodyPr/>
          <a:lstStyle>
            <a:lvl1pPr>
              <a:defRPr/>
            </a:lvl1pPr>
          </a:lstStyle>
          <a:p>
            <a:pPr lvl="0"/>
            <a:r>
              <a:rPr lang="en-US" dirty="0"/>
              <a:t>Body: Arial Regular, 18-32 / black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4">
            <a:extLst>
              <a:ext uri="{FF2B5EF4-FFF2-40B4-BE49-F238E27FC236}">
                <a16:creationId xmlns:a16="http://schemas.microsoft.com/office/drawing/2014/main" id="{1131D636-0E1F-40A0-AB1C-D8BCD02B4E4A}"/>
              </a:ext>
            </a:extLst>
          </p:cNvPr>
          <p:cNvSpPr>
            <a:spLocks noGrp="1"/>
          </p:cNvSpPr>
          <p:nvPr>
            <p:ph sz="quarter" idx="10" hasCustomPrompt="1"/>
          </p:nvPr>
        </p:nvSpPr>
        <p:spPr>
          <a:xfrm>
            <a:off x="4011613" y="4594861"/>
            <a:ext cx="4492625" cy="1120140"/>
          </a:xfrm>
        </p:spPr>
        <p:txBody>
          <a:bodyPr>
            <a:normAutofit/>
          </a:bodyPr>
          <a:lstStyle>
            <a:lvl1pPr marL="0" indent="-228600">
              <a:spcBef>
                <a:spcPts val="0"/>
              </a:spcBef>
              <a:buNone/>
              <a:defRPr sz="18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Arial Regular, 18 </a:t>
            </a:r>
            <a:r>
              <a:rPr lang="en-US" dirty="0" err="1"/>
              <a:t>pt</a:t>
            </a:r>
            <a:r>
              <a:rPr lang="en-US" dirty="0"/>
              <a:t> / white </a:t>
            </a:r>
          </a:p>
        </p:txBody>
      </p:sp>
    </p:spTree>
    <p:extLst>
      <p:ext uri="{BB962C8B-B14F-4D97-AF65-F5344CB8AC3E}">
        <p14:creationId xmlns:p14="http://schemas.microsoft.com/office/powerpoint/2010/main" val="2358185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5A520B-C146-419B-AB84-F145A14EDD47}"/>
              </a:ext>
            </a:extLst>
          </p:cNvPr>
          <p:cNvSpPr>
            <a:spLocks noGrp="1"/>
          </p:cNvSpPr>
          <p:nvPr>
            <p:ph idx="1" hasCustomPrompt="1"/>
          </p:nvPr>
        </p:nvSpPr>
        <p:spPr>
          <a:xfrm>
            <a:off x="6309360" y="1865078"/>
            <a:ext cx="5132070" cy="3438442"/>
          </a:xfrm>
        </p:spPr>
        <p:txBody>
          <a:bodyPr/>
          <a:lstStyle>
            <a:lvl1pPr marL="228600" indent="-228600">
              <a:spcBef>
                <a:spcPts val="0"/>
              </a:spcBef>
              <a:buFont typeface="Wingdings" panose="05000000000000000000" pitchFamily="2" charset="2"/>
              <a:buChar char="§"/>
              <a:defRPr/>
            </a:lvl1pPr>
            <a:lvl2pPr marL="457200" indent="0">
              <a:buNone/>
              <a:defRPr/>
            </a:lvl2pPr>
          </a:lstStyle>
          <a:p>
            <a:pPr lvl="0"/>
            <a:r>
              <a:rPr lang="en-US" dirty="0"/>
              <a:t>Body: Arial Regular, 18-32 / black</a:t>
            </a:r>
          </a:p>
          <a:p>
            <a:pPr lvl="0"/>
            <a:endParaRPr lang="en-US" dirty="0"/>
          </a:p>
        </p:txBody>
      </p:sp>
      <p:pic>
        <p:nvPicPr>
          <p:cNvPr id="2" name="Picture 1">
            <a:extLst>
              <a:ext uri="{FF2B5EF4-FFF2-40B4-BE49-F238E27FC236}">
                <a16:creationId xmlns:a16="http://schemas.microsoft.com/office/drawing/2014/main" id="{5440C980-E9FD-4434-8AAB-FEDF9AD8DC49}"/>
              </a:ext>
            </a:extLst>
          </p:cNvPr>
          <p:cNvPicPr>
            <a:picLocks noChangeAspect="1"/>
          </p:cNvPicPr>
          <p:nvPr userDrawn="1"/>
        </p:nvPicPr>
        <p:blipFill>
          <a:blip r:embed="rId3"/>
          <a:stretch>
            <a:fillRect/>
          </a:stretch>
        </p:blipFill>
        <p:spPr>
          <a:xfrm>
            <a:off x="0" y="1865078"/>
            <a:ext cx="5681964" cy="3438442"/>
          </a:xfrm>
          <a:prstGeom prst="rect">
            <a:avLst/>
          </a:prstGeom>
        </p:spPr>
      </p:pic>
      <p:sp>
        <p:nvSpPr>
          <p:cNvPr id="7" name="Picture Placeholder 6">
            <a:extLst>
              <a:ext uri="{FF2B5EF4-FFF2-40B4-BE49-F238E27FC236}">
                <a16:creationId xmlns:a16="http://schemas.microsoft.com/office/drawing/2014/main" id="{BE3CE161-E5BD-453D-A62E-5B104CFEB979}"/>
              </a:ext>
            </a:extLst>
          </p:cNvPr>
          <p:cNvSpPr>
            <a:spLocks noGrp="1"/>
          </p:cNvSpPr>
          <p:nvPr>
            <p:ph type="pic" sz="quarter" idx="11"/>
          </p:nvPr>
        </p:nvSpPr>
        <p:spPr>
          <a:xfrm>
            <a:off x="0" y="1865313"/>
            <a:ext cx="5683250" cy="3438525"/>
          </a:xfrm>
        </p:spPr>
        <p:txBody>
          <a:bodyPr/>
          <a:lstStyle/>
          <a:p>
            <a:endParaRPr lang="en-US"/>
          </a:p>
        </p:txBody>
      </p:sp>
      <p:sp>
        <p:nvSpPr>
          <p:cNvPr id="13" name="Text Placeholder 12">
            <a:extLst>
              <a:ext uri="{FF2B5EF4-FFF2-40B4-BE49-F238E27FC236}">
                <a16:creationId xmlns:a16="http://schemas.microsoft.com/office/drawing/2014/main" id="{8AF396B7-26C9-496A-B925-51A6340C45BE}"/>
              </a:ext>
            </a:extLst>
          </p:cNvPr>
          <p:cNvSpPr>
            <a:spLocks noGrp="1"/>
          </p:cNvSpPr>
          <p:nvPr>
            <p:ph type="body" sz="quarter" idx="12" hasCustomPrompt="1"/>
          </p:nvPr>
        </p:nvSpPr>
        <p:spPr>
          <a:xfrm>
            <a:off x="698500" y="373063"/>
            <a:ext cx="10742613" cy="1258887"/>
          </a:xfrm>
        </p:spPr>
        <p:txBody>
          <a:bodyPr anchor="t">
            <a:normAutofit/>
          </a:bodyPr>
          <a:lstStyle>
            <a:lvl1pPr marL="0" indent="0" algn="l">
              <a:buNone/>
              <a:defRPr sz="4000" b="1"/>
            </a:lvl1pPr>
          </a:lstStyle>
          <a:p>
            <a:pPr lvl="0"/>
            <a:r>
              <a:rPr lang="en-US" dirty="0"/>
              <a:t>Headline:  Arial Bold 36-48 </a:t>
            </a:r>
            <a:r>
              <a:rPr lang="en-US" dirty="0" err="1"/>
              <a:t>pt</a:t>
            </a:r>
            <a:r>
              <a:rPr lang="en-US" dirty="0"/>
              <a:t> / black </a:t>
            </a:r>
          </a:p>
        </p:txBody>
      </p:sp>
    </p:spTree>
    <p:extLst>
      <p:ext uri="{BB962C8B-B14F-4D97-AF65-F5344CB8AC3E}">
        <p14:creationId xmlns:p14="http://schemas.microsoft.com/office/powerpoint/2010/main" val="5882374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7656" userDrawn="1">
          <p15:clr>
            <a:srgbClr val="FBAE40"/>
          </p15:clr>
        </p15:guide>
        <p15:guide id="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9AE9A-706C-49E5-ADBE-180CEDDDEBB7}"/>
              </a:ext>
            </a:extLst>
          </p:cNvPr>
          <p:cNvSpPr>
            <a:spLocks noGrp="1"/>
          </p:cNvSpPr>
          <p:nvPr>
            <p:ph type="title"/>
          </p:nvPr>
        </p:nvSpPr>
        <p:spPr>
          <a:xfrm>
            <a:off x="1474470" y="1732598"/>
            <a:ext cx="7360920" cy="3570922"/>
          </a:xfrm>
        </p:spPr>
        <p:txBody>
          <a:bodyPr anchor="t">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177276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9AE9A-706C-49E5-ADBE-180CEDDDEBB7}"/>
              </a:ext>
            </a:extLst>
          </p:cNvPr>
          <p:cNvSpPr>
            <a:spLocks noGrp="1"/>
          </p:cNvSpPr>
          <p:nvPr>
            <p:ph type="title"/>
          </p:nvPr>
        </p:nvSpPr>
        <p:spPr>
          <a:xfrm>
            <a:off x="4057650" y="1629728"/>
            <a:ext cx="7212330" cy="3548062"/>
          </a:xfrm>
        </p:spPr>
        <p:txBody>
          <a:bodyPr anchor="t">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06552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95AFE-9400-494B-9609-CA6DADF2094F}"/>
              </a:ext>
            </a:extLst>
          </p:cNvPr>
          <p:cNvSpPr>
            <a:spLocks noGrp="1"/>
          </p:cNvSpPr>
          <p:nvPr>
            <p:ph type="title" hasCustomPrompt="1"/>
          </p:nvPr>
        </p:nvSpPr>
        <p:spPr/>
        <p:txBody>
          <a:bodyPr>
            <a:normAutofit/>
          </a:bodyPr>
          <a:lstStyle>
            <a:lvl1pPr>
              <a:defRPr sz="4400"/>
            </a:lvl1pPr>
          </a:lstStyle>
          <a:p>
            <a:r>
              <a:rPr lang="en-US" dirty="0"/>
              <a:t>Headline: Arial Bold, 36-48 / black</a:t>
            </a:r>
          </a:p>
        </p:txBody>
      </p:sp>
      <p:sp>
        <p:nvSpPr>
          <p:cNvPr id="3" name="Content Placeholder 2">
            <a:extLst>
              <a:ext uri="{FF2B5EF4-FFF2-40B4-BE49-F238E27FC236}">
                <a16:creationId xmlns:a16="http://schemas.microsoft.com/office/drawing/2014/main" id="{6F40CEEB-F1FA-41C6-80C9-AB0D6FF4D609}"/>
              </a:ext>
            </a:extLst>
          </p:cNvPr>
          <p:cNvSpPr>
            <a:spLocks noGrp="1"/>
          </p:cNvSpPr>
          <p:nvPr>
            <p:ph sz="half" idx="1" hasCustomPrompt="1"/>
          </p:nvPr>
        </p:nvSpPr>
        <p:spPr>
          <a:xfrm>
            <a:off x="838200" y="1825625"/>
            <a:ext cx="5181600" cy="4351338"/>
          </a:xfrm>
        </p:spPr>
        <p:txBody>
          <a:bodyPr/>
          <a:lstStyle/>
          <a:p>
            <a:pPr lvl="0"/>
            <a:r>
              <a:rPr lang="en-US" dirty="0"/>
              <a:t>Body: Arial Regular, 18-32 / black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6853783-399C-4952-A52D-2A86A2CBDD96}"/>
              </a:ext>
            </a:extLst>
          </p:cNvPr>
          <p:cNvSpPr>
            <a:spLocks noGrp="1"/>
          </p:cNvSpPr>
          <p:nvPr>
            <p:ph sz="half" idx="2" hasCustomPrompt="1"/>
          </p:nvPr>
        </p:nvSpPr>
        <p:spPr>
          <a:xfrm>
            <a:off x="6172200" y="1825625"/>
            <a:ext cx="5181600" cy="4351338"/>
          </a:xfrm>
        </p:spPr>
        <p:txBody>
          <a:bodyPr/>
          <a:lstStyle/>
          <a:p>
            <a:pPr lvl="0"/>
            <a:r>
              <a:rPr lang="en-US" dirty="0"/>
              <a:t>Body: Arial Regular, 18-32 / black</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63105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7B41-1C13-4D9F-8F4E-1315482B24BC}"/>
              </a:ext>
            </a:extLst>
          </p:cNvPr>
          <p:cNvSpPr>
            <a:spLocks noGrp="1"/>
          </p:cNvSpPr>
          <p:nvPr>
            <p:ph type="title" hasCustomPrompt="1"/>
          </p:nvPr>
        </p:nvSpPr>
        <p:spPr>
          <a:xfrm>
            <a:off x="839788" y="365125"/>
            <a:ext cx="10515600" cy="1325563"/>
          </a:xfrm>
        </p:spPr>
        <p:txBody>
          <a:bodyPr/>
          <a:lstStyle/>
          <a:p>
            <a:r>
              <a:rPr lang="en-US" dirty="0"/>
              <a:t>Headline: Arial Bold, 36-48 / black</a:t>
            </a:r>
          </a:p>
        </p:txBody>
      </p:sp>
      <p:sp>
        <p:nvSpPr>
          <p:cNvPr id="3" name="Text Placeholder 2">
            <a:extLst>
              <a:ext uri="{FF2B5EF4-FFF2-40B4-BE49-F238E27FC236}">
                <a16:creationId xmlns:a16="http://schemas.microsoft.com/office/drawing/2014/main" id="{A7597D80-9373-422B-B4E9-AD0DC050EE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80BE34-7244-46FD-8CB9-2190D796DE33}"/>
              </a:ext>
            </a:extLst>
          </p:cNvPr>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CA6C2A3-B873-4C7D-AE1E-5AFFC4691B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FC6446-808A-4F61-ADF9-BA2D5029A2AA}"/>
              </a:ext>
            </a:extLst>
          </p:cNvPr>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55648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C4243-E65E-43D5-A55F-086B6DF40E84}"/>
              </a:ext>
            </a:extLst>
          </p:cNvPr>
          <p:cNvSpPr>
            <a:spLocks noGrp="1"/>
          </p:cNvSpPr>
          <p:nvPr>
            <p:ph type="title" hasCustomPrompt="1"/>
          </p:nvPr>
        </p:nvSpPr>
        <p:spPr/>
        <p:txBody>
          <a:bodyPr/>
          <a:lstStyle/>
          <a:p>
            <a:r>
              <a:rPr lang="en-US" dirty="0"/>
              <a:t>Headline: Arial Bold, 36-48 / black</a:t>
            </a:r>
          </a:p>
        </p:txBody>
      </p:sp>
    </p:spTree>
    <p:extLst>
      <p:ext uri="{BB962C8B-B14F-4D97-AF65-F5344CB8AC3E}">
        <p14:creationId xmlns:p14="http://schemas.microsoft.com/office/powerpoint/2010/main" val="2137980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88790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4FF51-24AA-475C-8ED0-958F6759D5D9}"/>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DFFD707C-7F9C-4C5A-AA20-C7479542AA04}"/>
              </a:ext>
            </a:extLst>
          </p:cNvPr>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Body: Arial Regular, 18-32 / black</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B72984DA-660F-4ACB-A870-86EA3DACE3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996908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30E86-6534-4FCB-9096-AF7BD6B0CB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8FC382-6BA5-49E4-8ED4-12086863D0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08A7DD-380C-4B6C-A1CE-5D348E56D4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49566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4ACC8-5CA2-4882-BD40-22F53D769298}"/>
              </a:ext>
            </a:extLst>
          </p:cNvPr>
          <p:cNvSpPr>
            <a:spLocks noGrp="1"/>
          </p:cNvSpPr>
          <p:nvPr>
            <p:ph type="title" hasCustomPrompt="1"/>
          </p:nvPr>
        </p:nvSpPr>
        <p:spPr/>
        <p:txBody>
          <a:bodyPr/>
          <a:lstStyle/>
          <a:p>
            <a:r>
              <a:rPr lang="en-US" dirty="0"/>
              <a:t>Headline: Arial Bold, 36-48 / black</a:t>
            </a:r>
          </a:p>
        </p:txBody>
      </p:sp>
      <p:sp>
        <p:nvSpPr>
          <p:cNvPr id="3" name="Vertical Text Placeholder 2">
            <a:extLst>
              <a:ext uri="{FF2B5EF4-FFF2-40B4-BE49-F238E27FC236}">
                <a16:creationId xmlns:a16="http://schemas.microsoft.com/office/drawing/2014/main" id="{6DE0703C-BF51-4AB1-A60B-175EEABDC8B7}"/>
              </a:ext>
            </a:extLst>
          </p:cNvPr>
          <p:cNvSpPr>
            <a:spLocks noGrp="1"/>
          </p:cNvSpPr>
          <p:nvPr>
            <p:ph type="body" orient="vert" idx="1" hasCustomPrompt="1"/>
          </p:nvPr>
        </p:nvSpPr>
        <p:spPr/>
        <p:txBody>
          <a:bodyPr vert="eaVert"/>
          <a:lstStyle/>
          <a:p>
            <a:pPr lvl="0"/>
            <a:r>
              <a:rPr lang="en-US" dirty="0"/>
              <a:t>Body: Arial Regular, 18-32 / black</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589903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6DB986-04B1-47E5-B445-197AEA1A7F6C}"/>
              </a:ext>
            </a:extLst>
          </p:cNvPr>
          <p:cNvSpPr>
            <a:spLocks noGrp="1"/>
          </p:cNvSpPr>
          <p:nvPr>
            <p:ph type="title" orient="vert" hasCustomPrompt="1"/>
          </p:nvPr>
        </p:nvSpPr>
        <p:spPr>
          <a:xfrm>
            <a:off x="8724900" y="365125"/>
            <a:ext cx="2628900" cy="5811838"/>
          </a:xfrm>
        </p:spPr>
        <p:txBody>
          <a:bodyPr vert="eaVert"/>
          <a:lstStyle/>
          <a:p>
            <a:r>
              <a:rPr lang="en-US" dirty="0"/>
              <a:t>Headline: Arial Bold, 36-48 / black</a:t>
            </a:r>
          </a:p>
        </p:txBody>
      </p:sp>
      <p:sp>
        <p:nvSpPr>
          <p:cNvPr id="3" name="Vertical Text Placeholder 2">
            <a:extLst>
              <a:ext uri="{FF2B5EF4-FFF2-40B4-BE49-F238E27FC236}">
                <a16:creationId xmlns:a16="http://schemas.microsoft.com/office/drawing/2014/main" id="{4BAAB312-AD17-4AEE-B816-49BAE59013CB}"/>
              </a:ext>
            </a:extLst>
          </p:cNvPr>
          <p:cNvSpPr>
            <a:spLocks noGrp="1"/>
          </p:cNvSpPr>
          <p:nvPr>
            <p:ph type="body" orient="vert" idx="1" hasCustomPrompt="1"/>
          </p:nvPr>
        </p:nvSpPr>
        <p:spPr>
          <a:xfrm>
            <a:off x="838200" y="365125"/>
            <a:ext cx="7734300" cy="5811838"/>
          </a:xfrm>
        </p:spPr>
        <p:txBody>
          <a:bodyPr vert="eaVert"/>
          <a:lstStyle/>
          <a:p>
            <a:pPr lvl="0"/>
            <a:r>
              <a:rPr lang="en-US" dirty="0"/>
              <a:t>Body: Arial Regular, 18-32 / black</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42455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570A61-5424-4D0F-8315-BB22B8CB57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200D429A-B927-414D-80BD-ADB4F71A5D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89189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62"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46830-B706-472F-82D9-70EFA1A05640}"/>
              </a:ext>
            </a:extLst>
          </p:cNvPr>
          <p:cNvSpPr>
            <a:spLocks noGrp="1"/>
          </p:cNvSpPr>
          <p:nvPr>
            <p:ph type="ctrTitle"/>
          </p:nvPr>
        </p:nvSpPr>
        <p:spPr/>
        <p:txBody>
          <a:bodyPr>
            <a:normAutofit fontScale="90000"/>
          </a:bodyPr>
          <a:lstStyle/>
          <a:p>
            <a:r>
              <a:rPr lang="en-US" dirty="0"/>
              <a:t>Advanced Care Planning for People Living with Dementia</a:t>
            </a:r>
          </a:p>
        </p:txBody>
      </p:sp>
      <p:sp>
        <p:nvSpPr>
          <p:cNvPr id="4" name="Text Placeholder 3">
            <a:extLst>
              <a:ext uri="{FF2B5EF4-FFF2-40B4-BE49-F238E27FC236}">
                <a16:creationId xmlns:a16="http://schemas.microsoft.com/office/drawing/2014/main" id="{C87A734C-E453-4903-B912-7C1BC4A96E77}"/>
              </a:ext>
            </a:extLst>
          </p:cNvPr>
          <p:cNvSpPr>
            <a:spLocks noGrp="1"/>
          </p:cNvSpPr>
          <p:nvPr>
            <p:ph type="body" sz="quarter" idx="10"/>
          </p:nvPr>
        </p:nvSpPr>
        <p:spPr>
          <a:xfrm>
            <a:off x="520700" y="4306958"/>
            <a:ext cx="7518400" cy="1046278"/>
          </a:xfrm>
        </p:spPr>
        <p:txBody>
          <a:bodyPr>
            <a:noAutofit/>
          </a:bodyPr>
          <a:lstStyle/>
          <a:p>
            <a:pPr>
              <a:lnSpc>
                <a:spcPct val="100000"/>
              </a:lnSpc>
              <a:spcBef>
                <a:spcPts val="0"/>
              </a:spcBef>
            </a:pPr>
            <a:r>
              <a:rPr lang="en-US" dirty="0"/>
              <a:t>Sarah Stubbs, MD, FAAFP</a:t>
            </a:r>
          </a:p>
          <a:p>
            <a:pPr>
              <a:lnSpc>
                <a:spcPct val="100000"/>
              </a:lnSpc>
              <a:spcBef>
                <a:spcPts val="0"/>
              </a:spcBef>
            </a:pPr>
            <a:r>
              <a:rPr lang="en-US" dirty="0"/>
              <a:t>Geriatrics</a:t>
            </a:r>
          </a:p>
          <a:p>
            <a:pPr>
              <a:lnSpc>
                <a:spcPct val="100000"/>
              </a:lnSpc>
              <a:spcBef>
                <a:spcPts val="0"/>
              </a:spcBef>
            </a:pPr>
            <a:r>
              <a:rPr lang="en-US" dirty="0"/>
              <a:t>Center for Healthy Aging</a:t>
            </a:r>
          </a:p>
          <a:p>
            <a:pPr>
              <a:lnSpc>
                <a:spcPct val="100000"/>
              </a:lnSpc>
              <a:spcBef>
                <a:spcPts val="0"/>
              </a:spcBef>
            </a:pPr>
            <a:r>
              <a:rPr lang="en-US" dirty="0"/>
              <a:t>Virginia Tech Carilion School of Medicine</a:t>
            </a:r>
          </a:p>
        </p:txBody>
      </p:sp>
    </p:spTree>
    <p:extLst>
      <p:ext uri="{BB962C8B-B14F-4D97-AF65-F5344CB8AC3E}">
        <p14:creationId xmlns:p14="http://schemas.microsoft.com/office/powerpoint/2010/main" val="1533636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075C4-B1CB-4D03-A193-F6923B36E131}"/>
              </a:ext>
            </a:extLst>
          </p:cNvPr>
          <p:cNvSpPr>
            <a:spLocks noGrp="1"/>
          </p:cNvSpPr>
          <p:nvPr>
            <p:ph type="title"/>
          </p:nvPr>
        </p:nvSpPr>
        <p:spPr/>
        <p:txBody>
          <a:bodyPr/>
          <a:lstStyle/>
          <a:p>
            <a:r>
              <a:rPr lang="en-US" dirty="0"/>
              <a:t>Disclosure</a:t>
            </a:r>
          </a:p>
        </p:txBody>
      </p:sp>
      <p:sp>
        <p:nvSpPr>
          <p:cNvPr id="3" name="Content Placeholder 2">
            <a:extLst>
              <a:ext uri="{FF2B5EF4-FFF2-40B4-BE49-F238E27FC236}">
                <a16:creationId xmlns:a16="http://schemas.microsoft.com/office/drawing/2014/main" id="{23BE3875-1022-4C70-86BE-C5FA8B7F043F}"/>
              </a:ext>
            </a:extLst>
          </p:cNvPr>
          <p:cNvSpPr>
            <a:spLocks noGrp="1"/>
          </p:cNvSpPr>
          <p:nvPr>
            <p:ph idx="1"/>
          </p:nvPr>
        </p:nvSpPr>
        <p:spPr/>
        <p:txBody>
          <a:bodyPr>
            <a:normAutofit/>
          </a:bodyPr>
          <a:lstStyle/>
          <a:p>
            <a:pPr marL="0" indent="0">
              <a:lnSpc>
                <a:spcPct val="100000"/>
              </a:lnSpc>
              <a:spcBef>
                <a:spcPts val="0"/>
              </a:spcBef>
              <a:buNone/>
            </a:pPr>
            <a:r>
              <a:rPr lang="en-US" sz="2400" b="0" i="0" u="none" strike="noStrike" baseline="0" dirty="0">
                <a:solidFill>
                  <a:srgbClr val="000000"/>
                </a:solidFill>
                <a:latin typeface="Arial" panose="020B0604020202020204" pitchFamily="34" charset="0"/>
              </a:rPr>
              <a:t>It is the policy of the AAFP that all individuals in a position to control CME content disclose any relationships with ineligible companies upon nomination/invitation of participation. Disclosure documents are reviewed for potential relevant financial relationships. If relevant financial relationships are identified, mitigation strategies are agreed to prior to confirmation of participation. Only those participants who had no relevant financial relationships or who agreed to an identified mitigation process prior to their participation were involved in this CME activity. </a:t>
            </a:r>
          </a:p>
          <a:p>
            <a:pPr marL="0" indent="0">
              <a:lnSpc>
                <a:spcPct val="100000"/>
              </a:lnSpc>
              <a:spcBef>
                <a:spcPts val="0"/>
              </a:spcBef>
              <a:buNone/>
            </a:pPr>
            <a:endParaRPr lang="en-US" sz="2400" b="0" i="0" u="none" strike="noStrike" baseline="0" dirty="0">
              <a:solidFill>
                <a:srgbClr val="000000"/>
              </a:solidFill>
              <a:latin typeface="Arial" panose="020B0604020202020204" pitchFamily="34" charset="0"/>
            </a:endParaRPr>
          </a:p>
          <a:p>
            <a:pPr marL="0" indent="0">
              <a:lnSpc>
                <a:spcPct val="100000"/>
              </a:lnSpc>
              <a:spcBef>
                <a:spcPts val="0"/>
              </a:spcBef>
              <a:buNone/>
            </a:pPr>
            <a:r>
              <a:rPr lang="en-US" sz="2400" b="0" i="0" u="none" strike="noStrike" baseline="0" dirty="0">
                <a:solidFill>
                  <a:srgbClr val="000000"/>
                </a:solidFill>
                <a:latin typeface="Arial" panose="020B0604020202020204" pitchFamily="34" charset="0"/>
              </a:rPr>
              <a:t>All individuals in a position to control content for this session have indicated they have no relevant financial relationships to disclose. </a:t>
            </a:r>
            <a:endParaRPr lang="en-US" sz="3600" dirty="0"/>
          </a:p>
        </p:txBody>
      </p:sp>
    </p:spTree>
    <p:extLst>
      <p:ext uri="{BB962C8B-B14F-4D97-AF65-F5344CB8AC3E}">
        <p14:creationId xmlns:p14="http://schemas.microsoft.com/office/powerpoint/2010/main" val="4288709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A5B21-7A2C-D7C9-8837-25CC9933C82C}"/>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C88E5C65-7C57-A0BD-4B91-CC6437927F7A}"/>
              </a:ext>
            </a:extLst>
          </p:cNvPr>
          <p:cNvSpPr>
            <a:spLocks noGrp="1"/>
          </p:cNvSpPr>
          <p:nvPr>
            <p:ph idx="1"/>
          </p:nvPr>
        </p:nvSpPr>
        <p:spPr/>
        <p:txBody>
          <a:bodyPr/>
          <a:lstStyle/>
          <a:p>
            <a:pPr marL="514350" indent="-514350">
              <a:lnSpc>
                <a:spcPct val="100000"/>
              </a:lnSpc>
              <a:spcBef>
                <a:spcPts val="0"/>
              </a:spcBef>
              <a:buAutoNum type="arabicPeriod"/>
            </a:pPr>
            <a:r>
              <a:rPr lang="en-US" dirty="0"/>
              <a:t>Review different types of Advanced Directives and their </a:t>
            </a:r>
          </a:p>
          <a:p>
            <a:pPr marL="0" indent="0">
              <a:lnSpc>
                <a:spcPct val="100000"/>
              </a:lnSpc>
              <a:spcBef>
                <a:spcPts val="0"/>
              </a:spcBef>
              <a:buNone/>
            </a:pPr>
            <a:r>
              <a:rPr lang="en-US" dirty="0"/>
              <a:t>     appropriate uses</a:t>
            </a:r>
          </a:p>
          <a:p>
            <a:pPr marL="514350" indent="-514350">
              <a:lnSpc>
                <a:spcPct val="100000"/>
              </a:lnSpc>
              <a:spcBef>
                <a:spcPts val="0"/>
              </a:spcBef>
              <a:buAutoNum type="arabicPeriod" startAt="2"/>
            </a:pPr>
            <a:r>
              <a:rPr lang="en-US" dirty="0"/>
              <a:t>Discuss different types of medical and legal surrogates that </a:t>
            </a:r>
          </a:p>
          <a:p>
            <a:pPr marL="0" indent="0">
              <a:lnSpc>
                <a:spcPct val="100000"/>
              </a:lnSpc>
              <a:spcBef>
                <a:spcPts val="0"/>
              </a:spcBef>
              <a:buNone/>
            </a:pPr>
            <a:r>
              <a:rPr lang="en-US" dirty="0"/>
              <a:t>     may advocate for incapacitated patients</a:t>
            </a:r>
          </a:p>
          <a:p>
            <a:endParaRPr lang="en-US" dirty="0"/>
          </a:p>
        </p:txBody>
      </p:sp>
    </p:spTree>
    <p:extLst>
      <p:ext uri="{BB962C8B-B14F-4D97-AF65-F5344CB8AC3E}">
        <p14:creationId xmlns:p14="http://schemas.microsoft.com/office/powerpoint/2010/main" val="2122162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15AD9-E4FE-CD5A-2534-5F35C03391CE}"/>
              </a:ext>
            </a:extLst>
          </p:cNvPr>
          <p:cNvSpPr>
            <a:spLocks noGrp="1"/>
          </p:cNvSpPr>
          <p:nvPr>
            <p:ph type="title"/>
          </p:nvPr>
        </p:nvSpPr>
        <p:spPr/>
        <p:txBody>
          <a:bodyPr/>
          <a:lstStyle/>
          <a:p>
            <a:r>
              <a:rPr lang="en-US" dirty="0"/>
              <a:t>A few statistics…</a:t>
            </a:r>
          </a:p>
        </p:txBody>
      </p:sp>
      <p:sp>
        <p:nvSpPr>
          <p:cNvPr id="3" name="Content Placeholder 2">
            <a:extLst>
              <a:ext uri="{FF2B5EF4-FFF2-40B4-BE49-F238E27FC236}">
                <a16:creationId xmlns:a16="http://schemas.microsoft.com/office/drawing/2014/main" id="{C02EC781-2A6D-2B6E-6EC2-ED127E3CBFB2}"/>
              </a:ext>
            </a:extLst>
          </p:cNvPr>
          <p:cNvSpPr>
            <a:spLocks noGrp="1"/>
          </p:cNvSpPr>
          <p:nvPr>
            <p:ph idx="1"/>
          </p:nvPr>
        </p:nvSpPr>
        <p:spPr/>
        <p:txBody>
          <a:bodyPr>
            <a:noAutofit/>
          </a:bodyPr>
          <a:lstStyle/>
          <a:p>
            <a:pPr marL="0" indent="0">
              <a:buNone/>
            </a:pPr>
            <a:r>
              <a:rPr lang="en-US" sz="2400" dirty="0"/>
              <a:t>Approximately ONE in THREE adults in the US complete any type of advanced directive for end-of-life care</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2400" dirty="0"/>
              <a:t>Similar proportions of patients with chronic illnesses (38.2 percent) and healthy adults (32.7 percent) had completed advance directives</a:t>
            </a:r>
          </a:p>
        </p:txBody>
      </p:sp>
      <p:sp>
        <p:nvSpPr>
          <p:cNvPr id="5" name="TextBox 4">
            <a:extLst>
              <a:ext uri="{FF2B5EF4-FFF2-40B4-BE49-F238E27FC236}">
                <a16:creationId xmlns:a16="http://schemas.microsoft.com/office/drawing/2014/main" id="{7A3CF113-5572-9C22-528B-C6915B2867C6}"/>
              </a:ext>
            </a:extLst>
          </p:cNvPr>
          <p:cNvSpPr txBox="1"/>
          <p:nvPr/>
        </p:nvSpPr>
        <p:spPr>
          <a:xfrm>
            <a:off x="612475" y="5900463"/>
            <a:ext cx="11033185" cy="461665"/>
          </a:xfrm>
          <a:prstGeom prst="rect">
            <a:avLst/>
          </a:prstGeom>
          <a:noFill/>
        </p:spPr>
        <p:txBody>
          <a:bodyPr wrap="square" rtlCol="0">
            <a:spAutoFit/>
          </a:bodyPr>
          <a:lstStyle/>
          <a:p>
            <a:pPr algn="r"/>
            <a:r>
              <a:rPr lang="en-US" sz="1200" dirty="0"/>
              <a:t>Yadav KN, Gabler NB, Cooney E, Kent S, Kim J, Herbst N, </a:t>
            </a:r>
            <a:r>
              <a:rPr lang="en-US" sz="1200" dirty="0" err="1"/>
              <a:t>Mante</a:t>
            </a:r>
            <a:r>
              <a:rPr lang="en-US" sz="1200" dirty="0"/>
              <a:t> A, Halpern SD, Courtright KR. Approximately One In Three US Adults Completes Any Type Of Advance Directive For End-Of-Life Care. Health </a:t>
            </a:r>
            <a:r>
              <a:rPr lang="en-US" sz="1200" dirty="0" err="1"/>
              <a:t>Aff</a:t>
            </a:r>
            <a:r>
              <a:rPr lang="en-US" sz="1200" dirty="0"/>
              <a:t> (Millwood). 2017 Jul 1;36(7):1244-1251. </a:t>
            </a:r>
            <a:r>
              <a:rPr lang="en-US" sz="1200" dirty="0" err="1"/>
              <a:t>doi</a:t>
            </a:r>
            <a:r>
              <a:rPr lang="en-US" sz="1200" dirty="0"/>
              <a:t>: 10.1377/hlthaff.2017.0175. PMID: 28679811.</a:t>
            </a:r>
          </a:p>
        </p:txBody>
      </p:sp>
      <p:pic>
        <p:nvPicPr>
          <p:cNvPr id="7" name="Graphic 6" descr="Man with solid fill">
            <a:extLst>
              <a:ext uri="{FF2B5EF4-FFF2-40B4-BE49-F238E27FC236}">
                <a16:creationId xmlns:a16="http://schemas.microsoft.com/office/drawing/2014/main" id="{61B555BD-50E6-3568-EF3B-A35B4DA85E8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10616" y="2853906"/>
            <a:ext cx="1877683" cy="1877683"/>
          </a:xfrm>
          <a:prstGeom prst="rect">
            <a:avLst/>
          </a:prstGeom>
        </p:spPr>
      </p:pic>
      <p:pic>
        <p:nvPicPr>
          <p:cNvPr id="8" name="Graphic 7" descr="Man with solid fill">
            <a:extLst>
              <a:ext uri="{FF2B5EF4-FFF2-40B4-BE49-F238E27FC236}">
                <a16:creationId xmlns:a16="http://schemas.microsoft.com/office/drawing/2014/main" id="{182E4A63-3A2C-38EA-05C2-0456DA2873A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793409" y="2868283"/>
            <a:ext cx="1877683" cy="1877683"/>
          </a:xfrm>
          <a:prstGeom prst="rect">
            <a:avLst/>
          </a:prstGeom>
        </p:spPr>
      </p:pic>
      <p:pic>
        <p:nvPicPr>
          <p:cNvPr id="9" name="Graphic 8" descr="Man with solid fill">
            <a:extLst>
              <a:ext uri="{FF2B5EF4-FFF2-40B4-BE49-F238E27FC236}">
                <a16:creationId xmlns:a16="http://schemas.microsoft.com/office/drawing/2014/main" id="{CF4E9EF4-96AB-C77D-6EA0-56CFBCDB2C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74046" y="2853906"/>
            <a:ext cx="1877683" cy="1877683"/>
          </a:xfrm>
          <a:prstGeom prst="rect">
            <a:avLst/>
          </a:prstGeom>
        </p:spPr>
      </p:pic>
    </p:spTree>
    <p:extLst>
      <p:ext uri="{BB962C8B-B14F-4D97-AF65-F5344CB8AC3E}">
        <p14:creationId xmlns:p14="http://schemas.microsoft.com/office/powerpoint/2010/main" val="3680664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15AD9-E4FE-CD5A-2534-5F35C03391CE}"/>
              </a:ext>
            </a:extLst>
          </p:cNvPr>
          <p:cNvSpPr>
            <a:spLocks noGrp="1"/>
          </p:cNvSpPr>
          <p:nvPr>
            <p:ph type="title"/>
          </p:nvPr>
        </p:nvSpPr>
        <p:spPr/>
        <p:txBody>
          <a:bodyPr/>
          <a:lstStyle/>
          <a:p>
            <a:r>
              <a:rPr lang="en-US" dirty="0"/>
              <a:t>A few statistics…</a:t>
            </a:r>
          </a:p>
        </p:txBody>
      </p:sp>
      <p:pic>
        <p:nvPicPr>
          <p:cNvPr id="15" name="Content Placeholder 14" descr="Chart, bar chart, histogram&#10;&#10;Description automatically generated">
            <a:extLst>
              <a:ext uri="{FF2B5EF4-FFF2-40B4-BE49-F238E27FC236}">
                <a16:creationId xmlns:a16="http://schemas.microsoft.com/office/drawing/2014/main" id="{48D61E4A-0616-41A1-1804-994BBC2CF0A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6800"/>
          <a:stretch/>
        </p:blipFill>
        <p:spPr>
          <a:xfrm>
            <a:off x="3749818" y="1703484"/>
            <a:ext cx="7946572" cy="4589162"/>
          </a:xfrm>
        </p:spPr>
      </p:pic>
      <p:sp>
        <p:nvSpPr>
          <p:cNvPr id="16" name="TextBox 15">
            <a:extLst>
              <a:ext uri="{FF2B5EF4-FFF2-40B4-BE49-F238E27FC236}">
                <a16:creationId xmlns:a16="http://schemas.microsoft.com/office/drawing/2014/main" id="{CC482109-B638-E3B2-8240-2542D3B8759C}"/>
              </a:ext>
            </a:extLst>
          </p:cNvPr>
          <p:cNvSpPr txBox="1"/>
          <p:nvPr/>
        </p:nvSpPr>
        <p:spPr>
          <a:xfrm>
            <a:off x="543461" y="1952996"/>
            <a:ext cx="3071004" cy="4247317"/>
          </a:xfrm>
          <a:prstGeom prst="rect">
            <a:avLst/>
          </a:prstGeom>
          <a:noFill/>
        </p:spPr>
        <p:txBody>
          <a:bodyPr wrap="square" rtlCol="0">
            <a:spAutoFit/>
          </a:bodyPr>
          <a:lstStyle/>
          <a:p>
            <a:r>
              <a:rPr lang="en-US" sz="2400" dirty="0"/>
              <a:t>Percentage of patients with advanced directives</a:t>
            </a:r>
          </a:p>
          <a:p>
            <a:pPr marL="285750" indent="-285750">
              <a:buFont typeface="Arial" panose="020B0604020202020204" pitchFamily="34" charset="0"/>
              <a:buChar char="•"/>
            </a:pPr>
            <a:r>
              <a:rPr lang="en-US" dirty="0"/>
              <a:t>Home health care ~28%</a:t>
            </a:r>
          </a:p>
          <a:p>
            <a:pPr marL="285750" indent="-285750">
              <a:buFont typeface="Arial" panose="020B0604020202020204" pitchFamily="34" charset="0"/>
              <a:buChar char="•"/>
            </a:pPr>
            <a:r>
              <a:rPr lang="en-US" dirty="0"/>
              <a:t>Nursing home residents ~65%</a:t>
            </a:r>
          </a:p>
          <a:p>
            <a:pPr marL="285750" indent="-285750">
              <a:buFont typeface="Arial" panose="020B0604020202020204" pitchFamily="34" charset="0"/>
              <a:buChar char="•"/>
            </a:pPr>
            <a:r>
              <a:rPr lang="en-US" dirty="0"/>
              <a:t>Discharged hospice care patients ~88%</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White patients are more likely to have ACP documents than patients of color</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009830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7288-7753-4AAE-BCA9-F8A6AC9B8B12}"/>
              </a:ext>
            </a:extLst>
          </p:cNvPr>
          <p:cNvSpPr>
            <a:spLocks noGrp="1"/>
          </p:cNvSpPr>
          <p:nvPr>
            <p:ph type="title"/>
          </p:nvPr>
        </p:nvSpPr>
        <p:spPr>
          <a:xfrm>
            <a:off x="692315" y="329614"/>
            <a:ext cx="10807370" cy="966525"/>
          </a:xfrm>
        </p:spPr>
        <p:txBody>
          <a:bodyPr>
            <a:normAutofit/>
          </a:bodyPr>
          <a:lstStyle/>
          <a:p>
            <a:r>
              <a:rPr lang="en-US" dirty="0"/>
              <a:t>What is Advanced Care Planning</a:t>
            </a:r>
          </a:p>
        </p:txBody>
      </p:sp>
      <p:sp>
        <p:nvSpPr>
          <p:cNvPr id="3" name="Content Placeholder 2">
            <a:extLst>
              <a:ext uri="{FF2B5EF4-FFF2-40B4-BE49-F238E27FC236}">
                <a16:creationId xmlns:a16="http://schemas.microsoft.com/office/drawing/2014/main" id="{D62B74F6-C0D1-43CF-A722-DB4B1F665F84}"/>
              </a:ext>
            </a:extLst>
          </p:cNvPr>
          <p:cNvSpPr>
            <a:spLocks noGrp="1"/>
          </p:cNvSpPr>
          <p:nvPr>
            <p:ph idx="1"/>
          </p:nvPr>
        </p:nvSpPr>
        <p:spPr>
          <a:xfrm>
            <a:off x="604007" y="1417741"/>
            <a:ext cx="10901453" cy="2456088"/>
          </a:xfrm>
        </p:spPr>
        <p:txBody>
          <a:bodyPr>
            <a:normAutofit lnSpcReduction="10000"/>
          </a:bodyPr>
          <a:lstStyle/>
          <a:p>
            <a:pPr marL="0" indent="0">
              <a:buNone/>
            </a:pPr>
            <a:endParaRPr lang="en-US" dirty="0"/>
          </a:p>
          <a:p>
            <a:r>
              <a:rPr lang="en-US" dirty="0"/>
              <a:t>Advanced care planning encompasses oral and written communication that delineates a patient’s medical choices across their lifespan</a:t>
            </a:r>
          </a:p>
          <a:p>
            <a:r>
              <a:rPr lang="en-US" dirty="0"/>
              <a:t>These are legal documents and orders that allow patients to communicate their wishes even if they are incapacitated</a:t>
            </a:r>
          </a:p>
        </p:txBody>
      </p:sp>
      <p:sp>
        <p:nvSpPr>
          <p:cNvPr id="4" name="TextBox 3">
            <a:extLst>
              <a:ext uri="{FF2B5EF4-FFF2-40B4-BE49-F238E27FC236}">
                <a16:creationId xmlns:a16="http://schemas.microsoft.com/office/drawing/2014/main" id="{A7E27133-DE0A-9707-028F-C45E505EFDEB}"/>
              </a:ext>
            </a:extLst>
          </p:cNvPr>
          <p:cNvSpPr txBox="1"/>
          <p:nvPr/>
        </p:nvSpPr>
        <p:spPr>
          <a:xfrm>
            <a:off x="1751165" y="4698012"/>
            <a:ext cx="3666226" cy="769441"/>
          </a:xfrm>
          <a:prstGeom prst="rect">
            <a:avLst/>
          </a:prstGeom>
          <a:noFill/>
        </p:spPr>
        <p:txBody>
          <a:bodyPr wrap="square" rtlCol="0">
            <a:spAutoFit/>
          </a:bodyPr>
          <a:lstStyle/>
          <a:p>
            <a:r>
              <a:rPr lang="en-US" sz="4400" b="1" dirty="0">
                <a:solidFill>
                  <a:schemeClr val="tx2"/>
                </a:solidFill>
              </a:rPr>
              <a:t>Living Will</a:t>
            </a:r>
          </a:p>
        </p:txBody>
      </p:sp>
      <p:sp>
        <p:nvSpPr>
          <p:cNvPr id="7" name="TextBox 6">
            <a:extLst>
              <a:ext uri="{FF2B5EF4-FFF2-40B4-BE49-F238E27FC236}">
                <a16:creationId xmlns:a16="http://schemas.microsoft.com/office/drawing/2014/main" id="{51CB05B8-F5F3-E0F5-28CC-882264E79882}"/>
              </a:ext>
            </a:extLst>
          </p:cNvPr>
          <p:cNvSpPr txBox="1"/>
          <p:nvPr/>
        </p:nvSpPr>
        <p:spPr>
          <a:xfrm>
            <a:off x="809446" y="5440258"/>
            <a:ext cx="6489503" cy="769441"/>
          </a:xfrm>
          <a:prstGeom prst="rect">
            <a:avLst/>
          </a:prstGeom>
          <a:noFill/>
        </p:spPr>
        <p:txBody>
          <a:bodyPr wrap="square" rtlCol="0">
            <a:spAutoFit/>
          </a:bodyPr>
          <a:lstStyle/>
          <a:p>
            <a:r>
              <a:rPr lang="en-US" sz="4400" b="1" dirty="0">
                <a:solidFill>
                  <a:schemeClr val="accent4"/>
                </a:solidFill>
              </a:rPr>
              <a:t>Power of Attorney</a:t>
            </a:r>
          </a:p>
        </p:txBody>
      </p:sp>
      <p:sp>
        <p:nvSpPr>
          <p:cNvPr id="8" name="TextBox 7">
            <a:extLst>
              <a:ext uri="{FF2B5EF4-FFF2-40B4-BE49-F238E27FC236}">
                <a16:creationId xmlns:a16="http://schemas.microsoft.com/office/drawing/2014/main" id="{782D62BB-2BA4-B3AD-F526-54D70ECA778D}"/>
              </a:ext>
            </a:extLst>
          </p:cNvPr>
          <p:cNvSpPr txBox="1"/>
          <p:nvPr/>
        </p:nvSpPr>
        <p:spPr>
          <a:xfrm>
            <a:off x="3496574" y="3947329"/>
            <a:ext cx="7068276" cy="769441"/>
          </a:xfrm>
          <a:prstGeom prst="rect">
            <a:avLst/>
          </a:prstGeom>
          <a:noFill/>
        </p:spPr>
        <p:txBody>
          <a:bodyPr wrap="square" rtlCol="0">
            <a:spAutoFit/>
          </a:bodyPr>
          <a:lstStyle/>
          <a:p>
            <a:r>
              <a:rPr lang="en-US" sz="4400" b="1" dirty="0">
                <a:solidFill>
                  <a:schemeClr val="accent6"/>
                </a:solidFill>
              </a:rPr>
              <a:t>Advanced Directive</a:t>
            </a:r>
          </a:p>
        </p:txBody>
      </p:sp>
      <p:sp>
        <p:nvSpPr>
          <p:cNvPr id="9" name="TextBox 8">
            <a:extLst>
              <a:ext uri="{FF2B5EF4-FFF2-40B4-BE49-F238E27FC236}">
                <a16:creationId xmlns:a16="http://schemas.microsoft.com/office/drawing/2014/main" id="{44EF5328-6485-CE41-A1D3-BDAE1E2C449F}"/>
              </a:ext>
            </a:extLst>
          </p:cNvPr>
          <p:cNvSpPr txBox="1"/>
          <p:nvPr/>
        </p:nvSpPr>
        <p:spPr>
          <a:xfrm>
            <a:off x="7549115" y="5440258"/>
            <a:ext cx="3666226" cy="769441"/>
          </a:xfrm>
          <a:prstGeom prst="rect">
            <a:avLst/>
          </a:prstGeom>
          <a:noFill/>
        </p:spPr>
        <p:txBody>
          <a:bodyPr wrap="square" rtlCol="0">
            <a:spAutoFit/>
          </a:bodyPr>
          <a:lstStyle/>
          <a:p>
            <a:r>
              <a:rPr lang="en-US" sz="4400" b="1" dirty="0">
                <a:solidFill>
                  <a:schemeClr val="accent3"/>
                </a:solidFill>
              </a:rPr>
              <a:t>DDNR</a:t>
            </a:r>
          </a:p>
        </p:txBody>
      </p:sp>
      <p:sp>
        <p:nvSpPr>
          <p:cNvPr id="10" name="TextBox 9">
            <a:extLst>
              <a:ext uri="{FF2B5EF4-FFF2-40B4-BE49-F238E27FC236}">
                <a16:creationId xmlns:a16="http://schemas.microsoft.com/office/drawing/2014/main" id="{993A44E1-0AC8-35EB-8C1A-3278148B05D2}"/>
              </a:ext>
            </a:extLst>
          </p:cNvPr>
          <p:cNvSpPr txBox="1"/>
          <p:nvPr/>
        </p:nvSpPr>
        <p:spPr>
          <a:xfrm>
            <a:off x="5147146" y="4790270"/>
            <a:ext cx="6235408" cy="769441"/>
          </a:xfrm>
          <a:prstGeom prst="rect">
            <a:avLst/>
          </a:prstGeom>
          <a:noFill/>
        </p:spPr>
        <p:txBody>
          <a:bodyPr wrap="square" rtlCol="0">
            <a:spAutoFit/>
          </a:bodyPr>
          <a:lstStyle/>
          <a:p>
            <a:r>
              <a:rPr lang="en-US" sz="4400" b="1" dirty="0">
                <a:solidFill>
                  <a:schemeClr val="accent1"/>
                </a:solidFill>
              </a:rPr>
              <a:t>POLST or MOLST</a:t>
            </a:r>
          </a:p>
        </p:txBody>
      </p:sp>
    </p:spTree>
    <p:extLst>
      <p:ext uri="{BB962C8B-B14F-4D97-AF65-F5344CB8AC3E}">
        <p14:creationId xmlns:p14="http://schemas.microsoft.com/office/powerpoint/2010/main" val="36181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7288-7753-4AAE-BCA9-F8A6AC9B8B12}"/>
              </a:ext>
            </a:extLst>
          </p:cNvPr>
          <p:cNvSpPr>
            <a:spLocks noGrp="1"/>
          </p:cNvSpPr>
          <p:nvPr>
            <p:ph type="title"/>
          </p:nvPr>
        </p:nvSpPr>
        <p:spPr>
          <a:xfrm>
            <a:off x="692315" y="329614"/>
            <a:ext cx="10807370" cy="966525"/>
          </a:xfrm>
        </p:spPr>
        <p:txBody>
          <a:bodyPr>
            <a:normAutofit/>
          </a:bodyPr>
          <a:lstStyle/>
          <a:p>
            <a:r>
              <a:rPr lang="en-US" dirty="0"/>
              <a:t>Why are ACPs important?</a:t>
            </a:r>
          </a:p>
        </p:txBody>
      </p:sp>
      <p:sp>
        <p:nvSpPr>
          <p:cNvPr id="3" name="Content Placeholder 2">
            <a:extLst>
              <a:ext uri="{FF2B5EF4-FFF2-40B4-BE49-F238E27FC236}">
                <a16:creationId xmlns:a16="http://schemas.microsoft.com/office/drawing/2014/main" id="{D62B74F6-C0D1-43CF-A722-DB4B1F665F84}"/>
              </a:ext>
            </a:extLst>
          </p:cNvPr>
          <p:cNvSpPr>
            <a:spLocks noGrp="1"/>
          </p:cNvSpPr>
          <p:nvPr>
            <p:ph idx="1"/>
          </p:nvPr>
        </p:nvSpPr>
        <p:spPr>
          <a:xfrm>
            <a:off x="604007" y="1417740"/>
            <a:ext cx="10901453" cy="4456587"/>
          </a:xfrm>
        </p:spPr>
        <p:txBody>
          <a:bodyPr>
            <a:normAutofit/>
          </a:bodyPr>
          <a:lstStyle/>
          <a:p>
            <a:r>
              <a:rPr lang="en-US" dirty="0"/>
              <a:t>Plans for the “what ifs”</a:t>
            </a:r>
          </a:p>
          <a:p>
            <a:r>
              <a:rPr lang="en-US" dirty="0"/>
              <a:t>Encourages open communication and understanding between patients and families</a:t>
            </a:r>
          </a:p>
          <a:p>
            <a:r>
              <a:rPr lang="en-US" dirty="0"/>
              <a:t>Observational studies suggest that there are benefits to completing advance directives</a:t>
            </a:r>
          </a:p>
          <a:p>
            <a:pPr lvl="1"/>
            <a:r>
              <a:rPr lang="en-US" dirty="0"/>
              <a:t>Less likely to die in the hospital</a:t>
            </a:r>
          </a:p>
          <a:p>
            <a:pPr lvl="1"/>
            <a:r>
              <a:rPr lang="en-US" dirty="0"/>
              <a:t>More likely to receive care that is consistent with their preferences</a:t>
            </a:r>
          </a:p>
          <a:p>
            <a:pPr lvl="1"/>
            <a:r>
              <a:rPr lang="en-US" dirty="0"/>
              <a:t>More likely to have surrogates who report better communication with physicians near the end of life</a:t>
            </a:r>
          </a:p>
          <a:p>
            <a:pPr lvl="1"/>
            <a:r>
              <a:rPr lang="en-US" dirty="0"/>
              <a:t>Helps families grieve easier and feel less guilt over decisions</a:t>
            </a:r>
          </a:p>
          <a:p>
            <a:pPr lvl="1"/>
            <a:r>
              <a:rPr lang="en-US" dirty="0"/>
              <a:t>More likely to receive less costly care in certain regions. </a:t>
            </a:r>
          </a:p>
        </p:txBody>
      </p:sp>
      <p:sp>
        <p:nvSpPr>
          <p:cNvPr id="5" name="TextBox 4">
            <a:extLst>
              <a:ext uri="{FF2B5EF4-FFF2-40B4-BE49-F238E27FC236}">
                <a16:creationId xmlns:a16="http://schemas.microsoft.com/office/drawing/2014/main" id="{A5E48B57-474B-9DF5-FC69-19003C56A6D2}"/>
              </a:ext>
            </a:extLst>
          </p:cNvPr>
          <p:cNvSpPr txBox="1"/>
          <p:nvPr/>
        </p:nvSpPr>
        <p:spPr>
          <a:xfrm>
            <a:off x="692315" y="6102927"/>
            <a:ext cx="11033185" cy="276999"/>
          </a:xfrm>
          <a:prstGeom prst="rect">
            <a:avLst/>
          </a:prstGeom>
          <a:noFill/>
        </p:spPr>
        <p:txBody>
          <a:bodyPr wrap="square" rtlCol="0">
            <a:spAutoFit/>
          </a:bodyPr>
          <a:lstStyle/>
          <a:p>
            <a:pPr algn="r"/>
            <a:r>
              <a:rPr lang="en-US" sz="1200" dirty="0"/>
              <a:t>Yadav KN et al. 2017.</a:t>
            </a:r>
          </a:p>
        </p:txBody>
      </p:sp>
    </p:spTree>
    <p:extLst>
      <p:ext uri="{BB962C8B-B14F-4D97-AF65-F5344CB8AC3E}">
        <p14:creationId xmlns:p14="http://schemas.microsoft.com/office/powerpoint/2010/main" val="4291431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628A4-09E4-7242-6637-97963FE0E0C2}"/>
              </a:ext>
            </a:extLst>
          </p:cNvPr>
          <p:cNvSpPr>
            <a:spLocks noGrp="1"/>
          </p:cNvSpPr>
          <p:nvPr>
            <p:ph type="title"/>
          </p:nvPr>
        </p:nvSpPr>
        <p:spPr/>
        <p:txBody>
          <a:bodyPr/>
          <a:lstStyle/>
          <a:p>
            <a:r>
              <a:rPr lang="en-US" dirty="0"/>
              <a:t>Advanced Directives and Living Wills</a:t>
            </a:r>
          </a:p>
        </p:txBody>
      </p:sp>
      <p:sp>
        <p:nvSpPr>
          <p:cNvPr id="3" name="Content Placeholder 2">
            <a:extLst>
              <a:ext uri="{FF2B5EF4-FFF2-40B4-BE49-F238E27FC236}">
                <a16:creationId xmlns:a16="http://schemas.microsoft.com/office/drawing/2014/main" id="{A60FD574-15B4-D365-F08A-6DE65DD1FA4F}"/>
              </a:ext>
            </a:extLst>
          </p:cNvPr>
          <p:cNvSpPr>
            <a:spLocks noGrp="1"/>
          </p:cNvSpPr>
          <p:nvPr>
            <p:ph idx="1"/>
          </p:nvPr>
        </p:nvSpPr>
        <p:spPr/>
        <p:txBody>
          <a:bodyPr/>
          <a:lstStyle/>
          <a:p>
            <a:r>
              <a:rPr lang="en-US" dirty="0"/>
              <a:t>A legal document that tells healthcare providers how a patient wants to be treated if they cannot make their own decisions about emergency treatment. </a:t>
            </a:r>
          </a:p>
          <a:p>
            <a:r>
              <a:rPr lang="en-US" dirty="0"/>
              <a:t>Legally recognized but NOT legally binding</a:t>
            </a:r>
          </a:p>
          <a:p>
            <a:pPr lvl="1"/>
            <a:r>
              <a:rPr lang="en-US" dirty="0"/>
              <a:t>A healthcare provider will strive to abide by decisions, but may be limited by clarity of choice, healthcare policy, accepted medical standards, or conscience</a:t>
            </a:r>
          </a:p>
        </p:txBody>
      </p:sp>
      <p:sp>
        <p:nvSpPr>
          <p:cNvPr id="5" name="TextBox 4">
            <a:extLst>
              <a:ext uri="{FF2B5EF4-FFF2-40B4-BE49-F238E27FC236}">
                <a16:creationId xmlns:a16="http://schemas.microsoft.com/office/drawing/2014/main" id="{B5C8281E-F877-0BB1-2864-A3FE974649ED}"/>
              </a:ext>
            </a:extLst>
          </p:cNvPr>
          <p:cNvSpPr txBox="1"/>
          <p:nvPr/>
        </p:nvSpPr>
        <p:spPr>
          <a:xfrm>
            <a:off x="914401" y="6081593"/>
            <a:ext cx="10644997" cy="276999"/>
          </a:xfrm>
          <a:prstGeom prst="rect">
            <a:avLst/>
          </a:prstGeom>
          <a:noFill/>
        </p:spPr>
        <p:txBody>
          <a:bodyPr wrap="square" rtlCol="0">
            <a:spAutoFit/>
          </a:bodyPr>
          <a:lstStyle/>
          <a:p>
            <a:r>
              <a:rPr lang="en-US" sz="1200" dirty="0">
                <a:effectLst/>
                <a:latin typeface="Arial" panose="020B0604020202020204" pitchFamily="34" charset="0"/>
              </a:rPr>
              <a:t>Legal and Financial Planning for People Living With Dementia. </a:t>
            </a:r>
            <a:r>
              <a:rPr lang="en-US" sz="1200" i="1" dirty="0">
                <a:effectLst/>
                <a:latin typeface="Arial" panose="020B0604020202020204" pitchFamily="34" charset="0"/>
              </a:rPr>
              <a:t>National Institute on Aging. </a:t>
            </a:r>
            <a:r>
              <a:rPr lang="en-US" sz="1200" dirty="0">
                <a:effectLst/>
                <a:latin typeface="Arial" panose="020B0604020202020204" pitchFamily="34" charset="0"/>
              </a:rPr>
              <a:t>2020 Oct. NIH Publication No. 20-AG-6422. Accessed Feb 2023</a:t>
            </a:r>
            <a:endParaRPr lang="en-US" sz="1200" dirty="0"/>
          </a:p>
        </p:txBody>
      </p:sp>
    </p:spTree>
    <p:extLst>
      <p:ext uri="{BB962C8B-B14F-4D97-AF65-F5344CB8AC3E}">
        <p14:creationId xmlns:p14="http://schemas.microsoft.com/office/powerpoint/2010/main" val="2694121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628A4-09E4-7242-6637-97963FE0E0C2}"/>
              </a:ext>
            </a:extLst>
          </p:cNvPr>
          <p:cNvSpPr>
            <a:spLocks noGrp="1"/>
          </p:cNvSpPr>
          <p:nvPr>
            <p:ph type="title"/>
          </p:nvPr>
        </p:nvSpPr>
        <p:spPr/>
        <p:txBody>
          <a:bodyPr/>
          <a:lstStyle/>
          <a:p>
            <a:r>
              <a:rPr lang="en-US" dirty="0"/>
              <a:t>Advanced Directives and Living Wills</a:t>
            </a:r>
          </a:p>
        </p:txBody>
      </p:sp>
      <p:sp>
        <p:nvSpPr>
          <p:cNvPr id="3" name="Content Placeholder 2">
            <a:extLst>
              <a:ext uri="{FF2B5EF4-FFF2-40B4-BE49-F238E27FC236}">
                <a16:creationId xmlns:a16="http://schemas.microsoft.com/office/drawing/2014/main" id="{A60FD574-15B4-D365-F08A-6DE65DD1FA4F}"/>
              </a:ext>
            </a:extLst>
          </p:cNvPr>
          <p:cNvSpPr>
            <a:spLocks noGrp="1"/>
          </p:cNvSpPr>
          <p:nvPr>
            <p:ph idx="1"/>
          </p:nvPr>
        </p:nvSpPr>
        <p:spPr>
          <a:xfrm>
            <a:off x="646176" y="1825625"/>
            <a:ext cx="10802112" cy="4351338"/>
          </a:xfrm>
        </p:spPr>
        <p:txBody>
          <a:bodyPr>
            <a:normAutofit/>
          </a:bodyPr>
          <a:lstStyle/>
          <a:p>
            <a:r>
              <a:rPr lang="en-US" dirty="0"/>
              <a:t>The patient will fill out the state-specific document and it should be witnessed or notarized depending on requirements of the state</a:t>
            </a:r>
          </a:p>
          <a:p>
            <a:r>
              <a:rPr lang="en-US" dirty="0"/>
              <a:t>Components of advanced directives</a:t>
            </a:r>
          </a:p>
          <a:p>
            <a:pPr lvl="1"/>
            <a:r>
              <a:rPr lang="en-US" dirty="0"/>
              <a:t>Preferences for common medical decisions for end-of-life care</a:t>
            </a:r>
          </a:p>
          <a:p>
            <a:pPr lvl="1"/>
            <a:r>
              <a:rPr lang="en-US" dirty="0"/>
              <a:t>Name and contact information of healthcare proxy, or “agent”</a:t>
            </a:r>
          </a:p>
          <a:p>
            <a:pPr lvl="1"/>
            <a:r>
              <a:rPr lang="en-US" dirty="0"/>
              <a:t>List of decisions that the agent is or is not designated to make on behalf of the patient</a:t>
            </a:r>
          </a:p>
          <a:p>
            <a:pPr lvl="1"/>
            <a:r>
              <a:rPr lang="en-US" dirty="0"/>
              <a:t>Some may include medical decisions and directions for agents regarding mental health treatment</a:t>
            </a:r>
          </a:p>
          <a:p>
            <a:pPr lvl="1"/>
            <a:r>
              <a:rPr lang="en-US" dirty="0"/>
              <a:t>Some may include choices regarding organ donation</a:t>
            </a:r>
          </a:p>
          <a:p>
            <a:pPr lvl="1"/>
            <a:endParaRPr lang="en-US" dirty="0"/>
          </a:p>
        </p:txBody>
      </p:sp>
      <p:sp>
        <p:nvSpPr>
          <p:cNvPr id="5" name="TextBox 4">
            <a:extLst>
              <a:ext uri="{FF2B5EF4-FFF2-40B4-BE49-F238E27FC236}">
                <a16:creationId xmlns:a16="http://schemas.microsoft.com/office/drawing/2014/main" id="{28E931CC-6B89-6BEA-D5BD-DEA404925E64}"/>
              </a:ext>
            </a:extLst>
          </p:cNvPr>
          <p:cNvSpPr txBox="1"/>
          <p:nvPr/>
        </p:nvSpPr>
        <p:spPr>
          <a:xfrm>
            <a:off x="1197865" y="6081593"/>
            <a:ext cx="10644997" cy="276999"/>
          </a:xfrm>
          <a:prstGeom prst="rect">
            <a:avLst/>
          </a:prstGeom>
          <a:noFill/>
        </p:spPr>
        <p:txBody>
          <a:bodyPr wrap="square" rtlCol="0">
            <a:spAutoFit/>
          </a:bodyPr>
          <a:lstStyle/>
          <a:p>
            <a:pPr algn="r"/>
            <a:r>
              <a:rPr lang="en-US" sz="1200" i="1" dirty="0">
                <a:effectLst/>
                <a:latin typeface="Arial" panose="020B0604020202020204" pitchFamily="34" charset="0"/>
              </a:rPr>
              <a:t>National Institute on Aging. </a:t>
            </a:r>
            <a:r>
              <a:rPr lang="en-US" sz="1200" dirty="0">
                <a:effectLst/>
                <a:latin typeface="Arial" panose="020B0604020202020204" pitchFamily="34" charset="0"/>
              </a:rPr>
              <a:t>2020</a:t>
            </a:r>
            <a:endParaRPr lang="en-US" sz="1200" dirty="0"/>
          </a:p>
        </p:txBody>
      </p:sp>
    </p:spTree>
    <p:extLst>
      <p:ext uri="{BB962C8B-B14F-4D97-AF65-F5344CB8AC3E}">
        <p14:creationId xmlns:p14="http://schemas.microsoft.com/office/powerpoint/2010/main" val="3888919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E51DD-1019-7C4C-94A3-95EC1260342E}"/>
              </a:ext>
            </a:extLst>
          </p:cNvPr>
          <p:cNvSpPr>
            <a:spLocks noGrp="1"/>
          </p:cNvSpPr>
          <p:nvPr>
            <p:ph type="title"/>
          </p:nvPr>
        </p:nvSpPr>
        <p:spPr>
          <a:xfrm>
            <a:off x="838201" y="330619"/>
            <a:ext cx="10515600" cy="1325563"/>
          </a:xfrm>
        </p:spPr>
        <p:txBody>
          <a:bodyPr/>
          <a:lstStyle/>
          <a:p>
            <a:r>
              <a:rPr lang="en-US" dirty="0"/>
              <a:t>Where to find these documents</a:t>
            </a:r>
          </a:p>
        </p:txBody>
      </p:sp>
      <p:sp>
        <p:nvSpPr>
          <p:cNvPr id="5" name="Rectangle 1">
            <a:extLst>
              <a:ext uri="{FF2B5EF4-FFF2-40B4-BE49-F238E27FC236}">
                <a16:creationId xmlns:a16="http://schemas.microsoft.com/office/drawing/2014/main" id="{E3D6F3F6-2DBD-F020-A6AA-7F62B8DFEA63}"/>
              </a:ext>
            </a:extLst>
          </p:cNvPr>
          <p:cNvSpPr>
            <a:spLocks noGrp="1"/>
          </p:cNvSpPr>
          <p:nvPr>
            <p:ph idx="1"/>
          </p:nvPr>
        </p:nvSpPr>
        <p:spPr bwMode="auto">
          <a:xfrm>
            <a:off x="838201" y="1750110"/>
            <a:ext cx="10419271"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b="0" i="0" u="none" strike="noStrike" cap="none" normalizeH="0" baseline="0" dirty="0">
                <a:ln>
                  <a:noFill/>
                </a:ln>
                <a:solidFill>
                  <a:schemeClr val="tx1"/>
                </a:solidFill>
                <a:effectLst/>
                <a:latin typeface="Arial" panose="020B0604020202020204" pitchFamily="34" charset="0"/>
              </a:rPr>
              <a:t>Download your state’s form online from one of these national organizations: </a:t>
            </a:r>
          </a:p>
          <a:p>
            <a:pPr marL="457200" lvl="1" indent="0" eaLnBrk="0" fontAlgn="base" hangingPunct="0">
              <a:spcBef>
                <a:spcPct val="0"/>
              </a:spcBef>
              <a:spcAft>
                <a:spcPct val="0"/>
              </a:spcAft>
              <a:buFontTx/>
              <a:buChar char="•"/>
            </a:pPr>
            <a:r>
              <a:rPr kumimoji="0" lang="en-US" altLang="en-US" b="0" i="0" u="none" strike="noStrike" cap="none" normalizeH="0" baseline="0" dirty="0">
                <a:ln>
                  <a:noFill/>
                </a:ln>
                <a:solidFill>
                  <a:schemeClr val="accent3"/>
                </a:solidFill>
                <a:effectLst/>
                <a:latin typeface="Arial" panose="020B0604020202020204" pitchFamily="34" charset="0"/>
              </a:rPr>
              <a:t>AARP: </a:t>
            </a:r>
          </a:p>
          <a:p>
            <a:pPr marL="914400" lvl="2" indent="0" eaLnBrk="0" fontAlgn="base" hangingPunct="0">
              <a:spcBef>
                <a:spcPct val="0"/>
              </a:spcBef>
              <a:spcAft>
                <a:spcPct val="0"/>
              </a:spcAft>
              <a:buFontTx/>
              <a:buChar char="•"/>
            </a:pPr>
            <a:r>
              <a:rPr kumimoji="0" lang="en-US" altLang="en-US" b="0" i="0" u="none" strike="noStrike" cap="none" normalizeH="0" baseline="0" dirty="0">
                <a:ln>
                  <a:noFill/>
                </a:ln>
                <a:solidFill>
                  <a:schemeClr val="tx1"/>
                </a:solidFill>
                <a:effectLst/>
                <a:latin typeface="Arial" panose="020B0604020202020204" pitchFamily="34" charset="0"/>
              </a:rPr>
              <a:t>https://www.aarp.org/caregiving/financial-legal/free-printable-advance-directives/</a:t>
            </a:r>
          </a:p>
          <a:p>
            <a:pPr marL="457200" lvl="1" indent="0" eaLnBrk="0" fontAlgn="base" hangingPunct="0">
              <a:spcBef>
                <a:spcPct val="0"/>
              </a:spcBef>
              <a:spcAft>
                <a:spcPct val="0"/>
              </a:spcAft>
              <a:buFontTx/>
              <a:buChar char="•"/>
            </a:pPr>
            <a:r>
              <a:rPr kumimoji="0" lang="en-US" altLang="en-US" b="0" i="0" u="none" strike="noStrike" cap="none" normalizeH="0" baseline="0" dirty="0">
                <a:ln>
                  <a:noFill/>
                </a:ln>
                <a:solidFill>
                  <a:schemeClr val="accent3"/>
                </a:solidFill>
                <a:effectLst/>
                <a:latin typeface="Arial" panose="020B0604020202020204" pitchFamily="34" charset="0"/>
              </a:rPr>
              <a:t>American Bar Association:</a:t>
            </a:r>
          </a:p>
          <a:p>
            <a:pPr marL="914400" lvl="2" indent="0" eaLnBrk="0" fontAlgn="base" hangingPunct="0">
              <a:spcBef>
                <a:spcPct val="0"/>
              </a:spcBef>
              <a:spcAft>
                <a:spcPct val="0"/>
              </a:spcAft>
              <a:buFontTx/>
              <a:buChar char="•"/>
            </a:pPr>
            <a:r>
              <a:rPr kumimoji="0" lang="en-US" altLang="en-US" b="0" i="0" u="none" strike="noStrike" cap="none" normalizeH="0" baseline="0" dirty="0">
                <a:ln>
                  <a:noFill/>
                </a:ln>
                <a:solidFill>
                  <a:schemeClr val="tx1"/>
                </a:solidFill>
                <a:effectLst/>
                <a:latin typeface="Arial" panose="020B0604020202020204" pitchFamily="34" charset="0"/>
              </a:rPr>
              <a:t>https://www.americanbar.org/groups/law_aging/resources/health_care_decision_making/Stateforms/</a:t>
            </a:r>
          </a:p>
          <a:p>
            <a:pPr marL="457200" lvl="1" indent="0" eaLnBrk="0" fontAlgn="base" hangingPunct="0">
              <a:spcBef>
                <a:spcPct val="0"/>
              </a:spcBef>
              <a:spcAft>
                <a:spcPct val="0"/>
              </a:spcAft>
              <a:buFontTx/>
              <a:buChar char="•"/>
            </a:pPr>
            <a:r>
              <a:rPr kumimoji="0" lang="en-US" altLang="en-US" b="0" i="0" u="none" strike="noStrike" cap="none" normalizeH="0" baseline="0" dirty="0">
                <a:ln>
                  <a:noFill/>
                </a:ln>
                <a:solidFill>
                  <a:schemeClr val="accent3"/>
                </a:solidFill>
                <a:effectLst/>
                <a:latin typeface="Arial" panose="020B0604020202020204" pitchFamily="34" charset="0"/>
              </a:rPr>
              <a:t>National Hospice and Palliative Care Organization</a:t>
            </a:r>
          </a:p>
          <a:p>
            <a:pPr marL="914400" lvl="2" indent="0" eaLnBrk="0" fontAlgn="base" hangingPunct="0">
              <a:spcBef>
                <a:spcPct val="0"/>
              </a:spcBef>
              <a:spcAft>
                <a:spcPct val="0"/>
              </a:spcAft>
              <a:buFontTx/>
              <a:buChar char="•"/>
            </a:pPr>
            <a:r>
              <a:rPr kumimoji="0" lang="en-US" altLang="en-US" b="0" i="0" u="none" strike="noStrike" cap="none" normalizeH="0" baseline="0" dirty="0">
                <a:ln>
                  <a:noFill/>
                </a:ln>
                <a:effectLst/>
                <a:latin typeface="Arial" panose="020B0604020202020204" pitchFamily="34" charset="0"/>
              </a:rPr>
              <a:t> https://www.caringinfo.org/planning/advance-directives/</a:t>
            </a:r>
          </a:p>
          <a:p>
            <a:pPr marL="457200" lvl="1" indent="0" eaLnBrk="0" fontAlgn="base" hangingPunct="0">
              <a:spcBef>
                <a:spcPct val="0"/>
              </a:spcBef>
              <a:spcAft>
                <a:spcPct val="0"/>
              </a:spcAft>
              <a:buFontTx/>
              <a:buChar char="•"/>
            </a:pPr>
            <a:r>
              <a:rPr kumimoji="0" lang="en-US" altLang="en-US" b="0" i="0" u="none" strike="noStrike" cap="none" normalizeH="0" baseline="0" dirty="0">
                <a:ln>
                  <a:noFill/>
                </a:ln>
                <a:solidFill>
                  <a:schemeClr val="accent3"/>
                </a:solidFill>
                <a:effectLst/>
                <a:latin typeface="Arial" panose="020B0604020202020204" pitchFamily="34" charset="0"/>
              </a:rPr>
              <a:t>Veteran’s Affairs (VA) office </a:t>
            </a:r>
          </a:p>
          <a:p>
            <a:pPr marL="914400" lvl="2" indent="0" eaLnBrk="0" fontAlgn="base" hangingPunct="0">
              <a:spcBef>
                <a:spcPct val="0"/>
              </a:spcBef>
              <a:spcAft>
                <a:spcPct val="0"/>
              </a:spcAft>
              <a:buFontTx/>
              <a:buChar char="•"/>
            </a:pPr>
            <a:r>
              <a:rPr kumimoji="0" lang="en-US" altLang="en-US" b="0" i="0" u="none" strike="noStrike" cap="none" normalizeH="0" baseline="0" dirty="0">
                <a:ln>
                  <a:noFill/>
                </a:ln>
                <a:solidFill>
                  <a:schemeClr val="tx1"/>
                </a:solidFill>
                <a:effectLst/>
                <a:latin typeface="Arial" panose="020B0604020202020204" pitchFamily="34" charset="0"/>
              </a:rPr>
              <a:t>https://www.va.gov/find-forms/about-form-10-0137/</a:t>
            </a:r>
            <a:r>
              <a:rPr lang="en-US" sz="2000" i="1" dirty="0"/>
              <a:t>Advance Care Planning: Advance Directives for Health Care. </a:t>
            </a:r>
            <a:r>
              <a:rPr lang="en-US" sz="2000" dirty="0"/>
              <a:t>www.nia.nih.gov </a:t>
            </a:r>
          </a:p>
        </p:txBody>
      </p:sp>
    </p:spTree>
    <p:extLst>
      <p:ext uri="{BB962C8B-B14F-4D97-AF65-F5344CB8AC3E}">
        <p14:creationId xmlns:p14="http://schemas.microsoft.com/office/powerpoint/2010/main" val="3256281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6F6BC-776D-8AFF-DFCA-EAD9AFF322B6}"/>
              </a:ext>
            </a:extLst>
          </p:cNvPr>
          <p:cNvSpPr>
            <a:spLocks noGrp="1"/>
          </p:cNvSpPr>
          <p:nvPr>
            <p:ph type="title"/>
          </p:nvPr>
        </p:nvSpPr>
        <p:spPr>
          <a:xfrm>
            <a:off x="838200" y="365125"/>
            <a:ext cx="10515600" cy="1325563"/>
          </a:xfrm>
        </p:spPr>
        <p:txBody>
          <a:bodyPr>
            <a:normAutofit/>
          </a:bodyPr>
          <a:lstStyle/>
          <a:p>
            <a:r>
              <a:rPr lang="en-US" sz="4000" dirty="0"/>
              <a:t>When to create or review ACP documents</a:t>
            </a:r>
          </a:p>
        </p:txBody>
      </p:sp>
      <p:sp>
        <p:nvSpPr>
          <p:cNvPr id="3" name="Content Placeholder 2">
            <a:extLst>
              <a:ext uri="{FF2B5EF4-FFF2-40B4-BE49-F238E27FC236}">
                <a16:creationId xmlns:a16="http://schemas.microsoft.com/office/drawing/2014/main" id="{9F48E8FF-F27D-5042-65F9-4E5D14D7E205}"/>
              </a:ext>
            </a:extLst>
          </p:cNvPr>
          <p:cNvSpPr>
            <a:spLocks noGrp="1"/>
          </p:cNvSpPr>
          <p:nvPr>
            <p:ph idx="1"/>
          </p:nvPr>
        </p:nvSpPr>
        <p:spPr>
          <a:xfrm>
            <a:off x="269090" y="1690688"/>
            <a:ext cx="10515599" cy="4351338"/>
          </a:xfrm>
        </p:spPr>
        <p:txBody>
          <a:bodyPr>
            <a:normAutofit/>
          </a:bodyPr>
          <a:lstStyle/>
          <a:p>
            <a:r>
              <a:rPr lang="en-US" sz="2400" dirty="0"/>
              <a:t>Ideal time to create ACP documents are when a patient is healthy and able to think about decisions for the future</a:t>
            </a:r>
          </a:p>
          <a:p>
            <a:pPr lvl="1"/>
            <a:r>
              <a:rPr lang="en-US" sz="2000" dirty="0"/>
              <a:t>Annual physical or Medicare Wellness Exam</a:t>
            </a:r>
          </a:p>
          <a:p>
            <a:r>
              <a:rPr lang="en-US" sz="2400" dirty="0"/>
              <a:t>A patient should review and potentially redraft</a:t>
            </a:r>
          </a:p>
          <a:p>
            <a:pPr lvl="1"/>
            <a:r>
              <a:rPr lang="en-US" sz="2000" dirty="0"/>
              <a:t>Change in health status</a:t>
            </a:r>
          </a:p>
          <a:p>
            <a:pPr lvl="1"/>
            <a:r>
              <a:rPr lang="en-US" sz="2000" dirty="0"/>
              <a:t>At hospital follow up</a:t>
            </a:r>
          </a:p>
          <a:p>
            <a:pPr lvl="1"/>
            <a:r>
              <a:rPr lang="en-US" sz="2000" dirty="0"/>
              <a:t>Before a planned procedure </a:t>
            </a:r>
            <a:endParaRPr lang="en-US" sz="2000" i="1" dirty="0"/>
          </a:p>
          <a:p>
            <a:pPr lvl="2"/>
            <a:r>
              <a:rPr lang="en-US" sz="1800" dirty="0"/>
              <a:t>Remember there are no “minor procedures” for older adults…</a:t>
            </a:r>
          </a:p>
          <a:p>
            <a:pPr lvl="1"/>
            <a:r>
              <a:rPr lang="en-US" sz="2000" dirty="0"/>
              <a:t>Changes in family structure </a:t>
            </a:r>
          </a:p>
          <a:p>
            <a:pPr lvl="2"/>
            <a:r>
              <a:rPr lang="en-US" sz="1800" dirty="0"/>
              <a:t>Marriage, divorce, death</a:t>
            </a:r>
          </a:p>
          <a:p>
            <a:pPr lvl="1"/>
            <a:r>
              <a:rPr lang="en-US" sz="2000" dirty="0"/>
              <a:t>Before a move to a new living situation or state</a:t>
            </a:r>
          </a:p>
          <a:p>
            <a:pPr lvl="2"/>
            <a:r>
              <a:rPr lang="en-US" sz="1800" dirty="0"/>
              <a:t>States may have different requirements!</a:t>
            </a:r>
          </a:p>
          <a:p>
            <a:pPr lvl="1"/>
            <a:endParaRPr lang="en-US" dirty="0"/>
          </a:p>
        </p:txBody>
      </p:sp>
      <p:sp>
        <p:nvSpPr>
          <p:cNvPr id="6" name="Star: 16 Points 5">
            <a:extLst>
              <a:ext uri="{FF2B5EF4-FFF2-40B4-BE49-F238E27FC236}">
                <a16:creationId xmlns:a16="http://schemas.microsoft.com/office/drawing/2014/main" id="{9CA0222E-F4E8-9D14-C95F-EF6F03543582}"/>
              </a:ext>
            </a:extLst>
          </p:cNvPr>
          <p:cNvSpPr/>
          <p:nvPr/>
        </p:nvSpPr>
        <p:spPr>
          <a:xfrm rot="728049">
            <a:off x="7454212" y="2351837"/>
            <a:ext cx="4536578" cy="3029039"/>
          </a:xfrm>
          <a:prstGeom prst="star16">
            <a:avLst/>
          </a:prstGeom>
          <a:solidFill>
            <a:schemeClr val="accent3">
              <a:lumMod val="60000"/>
              <a:lumOff val="4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Planning ahead helps a patient avoid the dreaded “If you are dying…” conversation in the ED!</a:t>
            </a:r>
          </a:p>
        </p:txBody>
      </p:sp>
    </p:spTree>
    <p:extLst>
      <p:ext uri="{BB962C8B-B14F-4D97-AF65-F5344CB8AC3E}">
        <p14:creationId xmlns:p14="http://schemas.microsoft.com/office/powerpoint/2010/main" val="3931568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9DAF6-C6FC-95EC-76AD-BF4D07A3BA89}"/>
              </a:ext>
            </a:extLst>
          </p:cNvPr>
          <p:cNvSpPr>
            <a:spLocks noGrp="1"/>
          </p:cNvSpPr>
          <p:nvPr>
            <p:ph type="title"/>
          </p:nvPr>
        </p:nvSpPr>
        <p:spPr/>
        <p:txBody>
          <a:bodyPr/>
          <a:lstStyle/>
          <a:p>
            <a:r>
              <a:rPr lang="en-US" dirty="0"/>
              <a:t>Standard Will</a:t>
            </a:r>
          </a:p>
        </p:txBody>
      </p:sp>
      <p:sp>
        <p:nvSpPr>
          <p:cNvPr id="3" name="Content Placeholder 2">
            <a:extLst>
              <a:ext uri="{FF2B5EF4-FFF2-40B4-BE49-F238E27FC236}">
                <a16:creationId xmlns:a16="http://schemas.microsoft.com/office/drawing/2014/main" id="{E5EC68A5-79BD-7669-11A9-31FE97FA1651}"/>
              </a:ext>
            </a:extLst>
          </p:cNvPr>
          <p:cNvSpPr>
            <a:spLocks noGrp="1"/>
          </p:cNvSpPr>
          <p:nvPr>
            <p:ph idx="1"/>
          </p:nvPr>
        </p:nvSpPr>
        <p:spPr>
          <a:xfrm>
            <a:off x="765048" y="1825625"/>
            <a:ext cx="10644996" cy="4351338"/>
          </a:xfrm>
        </p:spPr>
        <p:txBody>
          <a:bodyPr>
            <a:normAutofit/>
          </a:bodyPr>
          <a:lstStyle/>
          <a:p>
            <a:r>
              <a:rPr lang="en-US" dirty="0"/>
              <a:t>A standard will (which is different from a “living will”) is a document identifying whom a person has chosen as:</a:t>
            </a:r>
          </a:p>
          <a:p>
            <a:pPr lvl="1">
              <a:buFont typeface="Arial" panose="020B0604020202020204" pitchFamily="34" charset="0"/>
              <a:buChar char="•"/>
            </a:pPr>
            <a:r>
              <a:rPr lang="en-US" dirty="0"/>
              <a:t>Executor: the person who will manage the estate.</a:t>
            </a:r>
          </a:p>
          <a:p>
            <a:pPr lvl="1">
              <a:buFont typeface="Arial" panose="020B0604020202020204" pitchFamily="34" charset="0"/>
              <a:buChar char="•"/>
            </a:pPr>
            <a:r>
              <a:rPr lang="en-US" dirty="0"/>
              <a:t>Beneficiaries: the people who will receive the assets in the estate.</a:t>
            </a:r>
          </a:p>
          <a:p>
            <a:r>
              <a:rPr lang="en-US" dirty="0"/>
              <a:t>The executor named in the will has no legal authority while the person is living. </a:t>
            </a:r>
          </a:p>
          <a:p>
            <a:r>
              <a:rPr lang="en-US" dirty="0"/>
              <a:t>A will only takes effect when a person dies.</a:t>
            </a:r>
          </a:p>
          <a:p>
            <a:r>
              <a:rPr lang="en-US" dirty="0"/>
              <a:t>A will cannot be used to communicate health care preferences. However, it can offer peace of mind that a person's wishes regarding their finances and property will be fulfilled upon death. </a:t>
            </a:r>
          </a:p>
        </p:txBody>
      </p:sp>
      <p:sp>
        <p:nvSpPr>
          <p:cNvPr id="5" name="TextBox 4">
            <a:extLst>
              <a:ext uri="{FF2B5EF4-FFF2-40B4-BE49-F238E27FC236}">
                <a16:creationId xmlns:a16="http://schemas.microsoft.com/office/drawing/2014/main" id="{066735D6-136E-018A-BCE2-E34BC8D9C1BB}"/>
              </a:ext>
            </a:extLst>
          </p:cNvPr>
          <p:cNvSpPr txBox="1"/>
          <p:nvPr/>
        </p:nvSpPr>
        <p:spPr>
          <a:xfrm>
            <a:off x="1197865" y="6081593"/>
            <a:ext cx="10644997" cy="276999"/>
          </a:xfrm>
          <a:prstGeom prst="rect">
            <a:avLst/>
          </a:prstGeom>
          <a:noFill/>
        </p:spPr>
        <p:txBody>
          <a:bodyPr wrap="square" rtlCol="0">
            <a:spAutoFit/>
          </a:bodyPr>
          <a:lstStyle/>
          <a:p>
            <a:pPr algn="r"/>
            <a:r>
              <a:rPr lang="en-US" sz="1200" i="1" dirty="0">
                <a:effectLst/>
                <a:latin typeface="Arial" panose="020B0604020202020204" pitchFamily="34" charset="0"/>
              </a:rPr>
              <a:t>National Institute on Aging. </a:t>
            </a:r>
            <a:r>
              <a:rPr lang="en-US" sz="1200" dirty="0">
                <a:effectLst/>
                <a:latin typeface="Arial" panose="020B0604020202020204" pitchFamily="34" charset="0"/>
              </a:rPr>
              <a:t>2020</a:t>
            </a:r>
            <a:endParaRPr lang="en-US" sz="1200" dirty="0"/>
          </a:p>
        </p:txBody>
      </p:sp>
    </p:spTree>
    <p:extLst>
      <p:ext uri="{BB962C8B-B14F-4D97-AF65-F5344CB8AC3E}">
        <p14:creationId xmlns:p14="http://schemas.microsoft.com/office/powerpoint/2010/main" val="3591455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A4A66-C359-B6C2-237B-095D98130461}"/>
              </a:ext>
            </a:extLst>
          </p:cNvPr>
          <p:cNvSpPr>
            <a:spLocks noGrp="1"/>
          </p:cNvSpPr>
          <p:nvPr>
            <p:ph type="title"/>
          </p:nvPr>
        </p:nvSpPr>
        <p:spPr/>
        <p:txBody>
          <a:bodyPr/>
          <a:lstStyle/>
          <a:p>
            <a:r>
              <a:rPr lang="en-US" dirty="0"/>
              <a:t>Durable Power of Attorney</a:t>
            </a:r>
          </a:p>
        </p:txBody>
      </p:sp>
      <p:sp>
        <p:nvSpPr>
          <p:cNvPr id="3" name="Content Placeholder 2">
            <a:extLst>
              <a:ext uri="{FF2B5EF4-FFF2-40B4-BE49-F238E27FC236}">
                <a16:creationId xmlns:a16="http://schemas.microsoft.com/office/drawing/2014/main" id="{29C778CD-CD10-64ED-53DD-30D0D4CF6901}"/>
              </a:ext>
            </a:extLst>
          </p:cNvPr>
          <p:cNvSpPr>
            <a:spLocks noGrp="1"/>
          </p:cNvSpPr>
          <p:nvPr>
            <p:ph idx="1"/>
          </p:nvPr>
        </p:nvSpPr>
        <p:spPr/>
        <p:txBody>
          <a:bodyPr>
            <a:normAutofit/>
          </a:bodyPr>
          <a:lstStyle/>
          <a:p>
            <a:r>
              <a:rPr lang="en-US" dirty="0"/>
              <a:t>A legal document that names a proxy (aka representative, surrogate, or agent) to make legal decisions for a patient in the event of their incapacity</a:t>
            </a:r>
          </a:p>
          <a:p>
            <a:pPr lvl="1"/>
            <a:r>
              <a:rPr lang="en-US" dirty="0"/>
              <a:t>The POA will generally stipulate the requirements for deeming a patient incapable of making decisions.</a:t>
            </a:r>
          </a:p>
          <a:p>
            <a:r>
              <a:rPr lang="en-US" dirty="0"/>
              <a:t>May be may be medical, financial or both</a:t>
            </a:r>
          </a:p>
          <a:p>
            <a:r>
              <a:rPr lang="en-US" dirty="0"/>
              <a:t>Written by a lawyer</a:t>
            </a:r>
          </a:p>
          <a:p>
            <a:r>
              <a:rPr lang="en-US" dirty="0"/>
              <a:t>The proxy should be chosen carefully and have ongoing conversations with the patient to fully understand their desires for care</a:t>
            </a:r>
          </a:p>
        </p:txBody>
      </p:sp>
      <p:sp>
        <p:nvSpPr>
          <p:cNvPr id="6" name="TextBox 5">
            <a:extLst>
              <a:ext uri="{FF2B5EF4-FFF2-40B4-BE49-F238E27FC236}">
                <a16:creationId xmlns:a16="http://schemas.microsoft.com/office/drawing/2014/main" id="{363A08C4-29C3-418F-501A-60B4B5DE05B7}"/>
              </a:ext>
            </a:extLst>
          </p:cNvPr>
          <p:cNvSpPr txBox="1"/>
          <p:nvPr/>
        </p:nvSpPr>
        <p:spPr>
          <a:xfrm>
            <a:off x="1197865" y="6081593"/>
            <a:ext cx="10644997" cy="276999"/>
          </a:xfrm>
          <a:prstGeom prst="rect">
            <a:avLst/>
          </a:prstGeom>
          <a:noFill/>
        </p:spPr>
        <p:txBody>
          <a:bodyPr wrap="square" rtlCol="0">
            <a:spAutoFit/>
          </a:bodyPr>
          <a:lstStyle/>
          <a:p>
            <a:pPr algn="r"/>
            <a:r>
              <a:rPr lang="en-US" sz="1200" i="1" dirty="0">
                <a:effectLst/>
                <a:latin typeface="Arial" panose="020B0604020202020204" pitchFamily="34" charset="0"/>
              </a:rPr>
              <a:t>National Institute on Aging. </a:t>
            </a:r>
            <a:r>
              <a:rPr lang="en-US" sz="1200" dirty="0">
                <a:effectLst/>
                <a:latin typeface="Arial" panose="020B0604020202020204" pitchFamily="34" charset="0"/>
              </a:rPr>
              <a:t>2020</a:t>
            </a:r>
            <a:endParaRPr lang="en-US" sz="1200" dirty="0"/>
          </a:p>
        </p:txBody>
      </p:sp>
    </p:spTree>
    <p:extLst>
      <p:ext uri="{BB962C8B-B14F-4D97-AF65-F5344CB8AC3E}">
        <p14:creationId xmlns:p14="http://schemas.microsoft.com/office/powerpoint/2010/main" val="1245065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A4A66-C359-B6C2-237B-095D98130461}"/>
              </a:ext>
            </a:extLst>
          </p:cNvPr>
          <p:cNvSpPr>
            <a:spLocks noGrp="1"/>
          </p:cNvSpPr>
          <p:nvPr>
            <p:ph type="title"/>
          </p:nvPr>
        </p:nvSpPr>
        <p:spPr/>
        <p:txBody>
          <a:bodyPr/>
          <a:lstStyle/>
          <a:p>
            <a:r>
              <a:rPr lang="en-US" dirty="0"/>
              <a:t>Durable Power of Attorney</a:t>
            </a:r>
          </a:p>
        </p:txBody>
      </p:sp>
      <p:sp>
        <p:nvSpPr>
          <p:cNvPr id="3" name="Content Placeholder 2">
            <a:extLst>
              <a:ext uri="{FF2B5EF4-FFF2-40B4-BE49-F238E27FC236}">
                <a16:creationId xmlns:a16="http://schemas.microsoft.com/office/drawing/2014/main" id="{29C778CD-CD10-64ED-53DD-30D0D4CF6901}"/>
              </a:ext>
            </a:extLst>
          </p:cNvPr>
          <p:cNvSpPr>
            <a:spLocks noGrp="1"/>
          </p:cNvSpPr>
          <p:nvPr>
            <p:ph idx="1"/>
          </p:nvPr>
        </p:nvSpPr>
        <p:spPr/>
        <p:txBody>
          <a:bodyPr>
            <a:normAutofit/>
          </a:bodyPr>
          <a:lstStyle/>
          <a:p>
            <a:r>
              <a:rPr lang="en-US" dirty="0"/>
              <a:t>Power of attorney </a:t>
            </a:r>
            <a:r>
              <a:rPr lang="en-US" b="1" dirty="0">
                <a:solidFill>
                  <a:schemeClr val="accent3"/>
                </a:solidFill>
              </a:rPr>
              <a:t>does not </a:t>
            </a:r>
            <a:r>
              <a:rPr lang="en-US" dirty="0"/>
              <a:t>give the agent the authority to override the principal's decision-making until the patient no longer has capacity to make the decision(s) themselves.</a:t>
            </a:r>
          </a:p>
          <a:p>
            <a:r>
              <a:rPr lang="en-US" dirty="0"/>
              <a:t>A Financial Power of Attorney </a:t>
            </a:r>
            <a:r>
              <a:rPr lang="en-US" b="1" dirty="0">
                <a:solidFill>
                  <a:schemeClr val="accent3"/>
                </a:solidFill>
              </a:rPr>
              <a:t>does not </a:t>
            </a:r>
            <a:r>
              <a:rPr lang="en-US" dirty="0"/>
              <a:t>convey medical privileges</a:t>
            </a:r>
          </a:p>
          <a:p>
            <a:r>
              <a:rPr lang="en-US" dirty="0"/>
              <a:t>A General or Non-durable Power of Attorney </a:t>
            </a:r>
            <a:r>
              <a:rPr lang="en-US" b="1" dirty="0">
                <a:solidFill>
                  <a:schemeClr val="accent3"/>
                </a:solidFill>
              </a:rPr>
              <a:t>expires upon incapacity</a:t>
            </a:r>
          </a:p>
        </p:txBody>
      </p:sp>
      <p:sp>
        <p:nvSpPr>
          <p:cNvPr id="5" name="TextBox 4">
            <a:extLst>
              <a:ext uri="{FF2B5EF4-FFF2-40B4-BE49-F238E27FC236}">
                <a16:creationId xmlns:a16="http://schemas.microsoft.com/office/drawing/2014/main" id="{725C8633-61F3-36CA-C22D-B152EE96DA12}"/>
              </a:ext>
            </a:extLst>
          </p:cNvPr>
          <p:cNvSpPr txBox="1"/>
          <p:nvPr/>
        </p:nvSpPr>
        <p:spPr>
          <a:xfrm>
            <a:off x="1197865" y="6081593"/>
            <a:ext cx="10644997" cy="276999"/>
          </a:xfrm>
          <a:prstGeom prst="rect">
            <a:avLst/>
          </a:prstGeom>
          <a:noFill/>
        </p:spPr>
        <p:txBody>
          <a:bodyPr wrap="square" rtlCol="0">
            <a:spAutoFit/>
          </a:bodyPr>
          <a:lstStyle/>
          <a:p>
            <a:pPr algn="r"/>
            <a:r>
              <a:rPr lang="en-US" sz="1200" i="1" dirty="0">
                <a:effectLst/>
                <a:latin typeface="Arial" panose="020B0604020202020204" pitchFamily="34" charset="0"/>
              </a:rPr>
              <a:t>National Institute on Aging. </a:t>
            </a:r>
            <a:r>
              <a:rPr lang="en-US" sz="1200" dirty="0">
                <a:effectLst/>
                <a:latin typeface="Arial" panose="020B0604020202020204" pitchFamily="34" charset="0"/>
              </a:rPr>
              <a:t>2020</a:t>
            </a:r>
            <a:endParaRPr lang="en-US" sz="1200" dirty="0"/>
          </a:p>
        </p:txBody>
      </p:sp>
    </p:spTree>
    <p:extLst>
      <p:ext uri="{BB962C8B-B14F-4D97-AF65-F5344CB8AC3E}">
        <p14:creationId xmlns:p14="http://schemas.microsoft.com/office/powerpoint/2010/main" val="2675070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1125E-8C1E-0267-D6C3-169E9D7CB59E}"/>
              </a:ext>
            </a:extLst>
          </p:cNvPr>
          <p:cNvSpPr>
            <a:spLocks noGrp="1"/>
          </p:cNvSpPr>
          <p:nvPr>
            <p:ph type="title"/>
          </p:nvPr>
        </p:nvSpPr>
        <p:spPr/>
        <p:txBody>
          <a:bodyPr/>
          <a:lstStyle/>
          <a:p>
            <a:r>
              <a:rPr lang="en-US" dirty="0"/>
              <a:t>DNR</a:t>
            </a:r>
          </a:p>
        </p:txBody>
      </p:sp>
      <p:sp>
        <p:nvSpPr>
          <p:cNvPr id="3" name="Content Placeholder 2">
            <a:extLst>
              <a:ext uri="{FF2B5EF4-FFF2-40B4-BE49-F238E27FC236}">
                <a16:creationId xmlns:a16="http://schemas.microsoft.com/office/drawing/2014/main" id="{BCAF9E3A-3053-0E23-B20A-15A39ED99637}"/>
              </a:ext>
            </a:extLst>
          </p:cNvPr>
          <p:cNvSpPr>
            <a:spLocks noGrp="1"/>
          </p:cNvSpPr>
          <p:nvPr>
            <p:ph idx="1"/>
          </p:nvPr>
        </p:nvSpPr>
        <p:spPr>
          <a:xfrm>
            <a:off x="793152" y="1825624"/>
            <a:ext cx="6338199" cy="4020789"/>
          </a:xfrm>
        </p:spPr>
        <p:txBody>
          <a:bodyPr>
            <a:normAutofit lnSpcReduction="10000"/>
          </a:bodyPr>
          <a:lstStyle/>
          <a:p>
            <a:r>
              <a:rPr lang="en-US" dirty="0"/>
              <a:t>A medical order indicating that the patient does not want CPR or other life-support measures to be attempted they go into cardiac arrest. </a:t>
            </a:r>
          </a:p>
          <a:p>
            <a:pPr lvl="1"/>
            <a:r>
              <a:rPr lang="en-US" dirty="0"/>
              <a:t>Indicates if the patient is capable or incapable of making the medical decision</a:t>
            </a:r>
          </a:p>
          <a:p>
            <a:pPr lvl="1"/>
            <a:r>
              <a:rPr lang="en-US" dirty="0"/>
              <a:t>Signed by patient or by patient’s healthcare proxy</a:t>
            </a:r>
          </a:p>
          <a:p>
            <a:pPr lvl="1"/>
            <a:r>
              <a:rPr lang="en-US" dirty="0"/>
              <a:t>Transportable between hospital, SNF, and home</a:t>
            </a:r>
          </a:p>
        </p:txBody>
      </p:sp>
      <p:pic>
        <p:nvPicPr>
          <p:cNvPr id="14" name="Picture 13" descr="Text, letter&#10;&#10;Description automatically generated">
            <a:extLst>
              <a:ext uri="{FF2B5EF4-FFF2-40B4-BE49-F238E27FC236}">
                <a16:creationId xmlns:a16="http://schemas.microsoft.com/office/drawing/2014/main" id="{1237E100-1D44-E193-58D5-79E65B6363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3461" y="634268"/>
            <a:ext cx="2482480" cy="2032030"/>
          </a:xfrm>
          <a:prstGeom prst="rect">
            <a:avLst/>
          </a:prstGeom>
          <a:ln>
            <a:solidFill>
              <a:schemeClr val="tx1"/>
            </a:solidFill>
          </a:ln>
        </p:spPr>
      </p:pic>
      <p:pic>
        <p:nvPicPr>
          <p:cNvPr id="18" name="Picture 17" descr="Text, letter&#10;&#10;Description automatically generated">
            <a:extLst>
              <a:ext uri="{FF2B5EF4-FFF2-40B4-BE49-F238E27FC236}">
                <a16:creationId xmlns:a16="http://schemas.microsoft.com/office/drawing/2014/main" id="{A65829C3-AF0D-DA13-9E71-7DA809BA02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0159" y="1338392"/>
            <a:ext cx="2600503" cy="3366377"/>
          </a:xfrm>
          <a:prstGeom prst="rect">
            <a:avLst/>
          </a:prstGeom>
          <a:ln>
            <a:solidFill>
              <a:schemeClr val="tx1"/>
            </a:solidFill>
          </a:ln>
        </p:spPr>
      </p:pic>
      <p:pic>
        <p:nvPicPr>
          <p:cNvPr id="20" name="Picture 19" descr="Text, letter&#10;&#10;Description automatically generated">
            <a:extLst>
              <a:ext uri="{FF2B5EF4-FFF2-40B4-BE49-F238E27FC236}">
                <a16:creationId xmlns:a16="http://schemas.microsoft.com/office/drawing/2014/main" id="{E6BFA7A7-B491-93B6-3699-AFFD0E492D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51719" y="2570768"/>
            <a:ext cx="2538994" cy="3115330"/>
          </a:xfrm>
          <a:prstGeom prst="rect">
            <a:avLst/>
          </a:prstGeom>
          <a:ln>
            <a:solidFill>
              <a:schemeClr val="tx1"/>
            </a:solidFill>
          </a:ln>
        </p:spPr>
      </p:pic>
      <p:pic>
        <p:nvPicPr>
          <p:cNvPr id="22" name="Picture 21" descr="Text, letter&#10;&#10;Description automatically generated">
            <a:extLst>
              <a:ext uri="{FF2B5EF4-FFF2-40B4-BE49-F238E27FC236}">
                <a16:creationId xmlns:a16="http://schemas.microsoft.com/office/drawing/2014/main" id="{61BFECEF-346C-5C4E-8B5B-9D8800701831}"/>
              </a:ext>
            </a:extLst>
          </p:cNvPr>
          <p:cNvPicPr>
            <a:picLocks noChangeAspect="1"/>
          </p:cNvPicPr>
          <p:nvPr/>
        </p:nvPicPr>
        <p:blipFill rotWithShape="1">
          <a:blip r:embed="rId6">
            <a:extLst>
              <a:ext uri="{28A0092B-C50C-407E-A947-70E740481C1C}">
                <a14:useLocalDpi xmlns:a14="http://schemas.microsoft.com/office/drawing/2010/main" val="0"/>
              </a:ext>
            </a:extLst>
          </a:blip>
          <a:srcRect b="27358"/>
          <a:stretch/>
        </p:blipFill>
        <p:spPr>
          <a:xfrm>
            <a:off x="7399210" y="3627188"/>
            <a:ext cx="2634237" cy="2486646"/>
          </a:xfrm>
          <a:prstGeom prst="rect">
            <a:avLst/>
          </a:prstGeom>
          <a:ln>
            <a:solidFill>
              <a:schemeClr val="tx1"/>
            </a:solidFill>
          </a:ln>
        </p:spPr>
      </p:pic>
    </p:spTree>
    <p:extLst>
      <p:ext uri="{BB962C8B-B14F-4D97-AF65-F5344CB8AC3E}">
        <p14:creationId xmlns:p14="http://schemas.microsoft.com/office/powerpoint/2010/main" val="447549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5CE99-1212-3C8A-44E9-B066A08655FA}"/>
              </a:ext>
            </a:extLst>
          </p:cNvPr>
          <p:cNvSpPr>
            <a:spLocks noGrp="1"/>
          </p:cNvSpPr>
          <p:nvPr>
            <p:ph type="title"/>
          </p:nvPr>
        </p:nvSpPr>
        <p:spPr/>
        <p:txBody>
          <a:bodyPr/>
          <a:lstStyle/>
          <a:p>
            <a:r>
              <a:rPr lang="en-US" dirty="0"/>
              <a:t>POLST or MOLST</a:t>
            </a:r>
          </a:p>
        </p:txBody>
      </p:sp>
      <p:sp>
        <p:nvSpPr>
          <p:cNvPr id="3" name="Content Placeholder 2">
            <a:extLst>
              <a:ext uri="{FF2B5EF4-FFF2-40B4-BE49-F238E27FC236}">
                <a16:creationId xmlns:a16="http://schemas.microsoft.com/office/drawing/2014/main" id="{000EF930-FC34-97AF-90A1-10F4798BE2D8}"/>
              </a:ext>
            </a:extLst>
          </p:cNvPr>
          <p:cNvSpPr>
            <a:spLocks noGrp="1"/>
          </p:cNvSpPr>
          <p:nvPr>
            <p:ph idx="1"/>
          </p:nvPr>
        </p:nvSpPr>
        <p:spPr>
          <a:xfrm>
            <a:off x="838200" y="1825625"/>
            <a:ext cx="6822688" cy="4351338"/>
          </a:xfrm>
        </p:spPr>
        <p:txBody>
          <a:bodyPr/>
          <a:lstStyle/>
          <a:p>
            <a:r>
              <a:rPr lang="en-US" dirty="0"/>
              <a:t>Physician (or Medical) Order for Life-Sustaining Treatment</a:t>
            </a:r>
          </a:p>
          <a:p>
            <a:r>
              <a:rPr lang="en-US" dirty="0"/>
              <a:t>Gives seriously ill or frail people more specific direction over their health care treatments </a:t>
            </a:r>
          </a:p>
          <a:p>
            <a:r>
              <a:rPr lang="en-US" dirty="0"/>
              <a:t>Require a more in-depth conversation about a patient’s prognosis and shared decision-making about treatment plans</a:t>
            </a:r>
          </a:p>
          <a:p>
            <a:pPr marL="0" indent="0">
              <a:buNone/>
            </a:pPr>
            <a:endParaRPr lang="en-US" dirty="0"/>
          </a:p>
        </p:txBody>
      </p:sp>
      <p:pic>
        <p:nvPicPr>
          <p:cNvPr id="6" name="Picture 5" descr="Text&#10;&#10;Description automatically generated">
            <a:extLst>
              <a:ext uri="{FF2B5EF4-FFF2-40B4-BE49-F238E27FC236}">
                <a16:creationId xmlns:a16="http://schemas.microsoft.com/office/drawing/2014/main" id="{DE2EABB8-0644-4638-83BC-D372337403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4681" y="1027906"/>
            <a:ext cx="3449909" cy="4460488"/>
          </a:xfrm>
          <a:prstGeom prst="rect">
            <a:avLst/>
          </a:prstGeom>
          <a:solidFill>
            <a:schemeClr val="accent2"/>
          </a:solidFill>
          <a:ln>
            <a:solidFill>
              <a:schemeClr val="tx1"/>
            </a:solidFill>
          </a:ln>
        </p:spPr>
      </p:pic>
    </p:spTree>
    <p:extLst>
      <p:ext uri="{BB962C8B-B14F-4D97-AF65-F5344CB8AC3E}">
        <p14:creationId xmlns:p14="http://schemas.microsoft.com/office/powerpoint/2010/main" val="1040670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5CE99-1212-3C8A-44E9-B066A08655FA}"/>
              </a:ext>
            </a:extLst>
          </p:cNvPr>
          <p:cNvSpPr>
            <a:spLocks noGrp="1"/>
          </p:cNvSpPr>
          <p:nvPr>
            <p:ph type="title"/>
          </p:nvPr>
        </p:nvSpPr>
        <p:spPr>
          <a:xfrm>
            <a:off x="560013" y="101019"/>
            <a:ext cx="10515600" cy="1325563"/>
          </a:xfrm>
        </p:spPr>
        <p:txBody>
          <a:bodyPr/>
          <a:lstStyle/>
          <a:p>
            <a:r>
              <a:rPr lang="en-US" dirty="0"/>
              <a:t>POLST or MOLST</a:t>
            </a:r>
          </a:p>
        </p:txBody>
      </p:sp>
      <p:sp>
        <p:nvSpPr>
          <p:cNvPr id="3" name="Content Placeholder 2">
            <a:extLst>
              <a:ext uri="{FF2B5EF4-FFF2-40B4-BE49-F238E27FC236}">
                <a16:creationId xmlns:a16="http://schemas.microsoft.com/office/drawing/2014/main" id="{000EF930-FC34-97AF-90A1-10F4798BE2D8}"/>
              </a:ext>
            </a:extLst>
          </p:cNvPr>
          <p:cNvSpPr>
            <a:spLocks noGrp="1"/>
          </p:cNvSpPr>
          <p:nvPr>
            <p:ph idx="1"/>
          </p:nvPr>
        </p:nvSpPr>
        <p:spPr>
          <a:xfrm>
            <a:off x="509793" y="1028700"/>
            <a:ext cx="6822688" cy="4351338"/>
          </a:xfrm>
        </p:spPr>
        <p:txBody>
          <a:bodyPr>
            <a:normAutofit/>
          </a:bodyPr>
          <a:lstStyle/>
          <a:p>
            <a:r>
              <a:rPr lang="en-US" sz="2200" dirty="0"/>
              <a:t>Code Status</a:t>
            </a:r>
          </a:p>
          <a:p>
            <a:pPr lvl="1"/>
            <a:r>
              <a:rPr lang="en-US" sz="2200" dirty="0"/>
              <a:t>Resuscitate or Do Not Resuscitate?</a:t>
            </a:r>
          </a:p>
          <a:p>
            <a:r>
              <a:rPr lang="en-US" sz="2200" dirty="0"/>
              <a:t>Medical Interventions </a:t>
            </a:r>
          </a:p>
          <a:p>
            <a:pPr lvl="1"/>
            <a:r>
              <a:rPr lang="en-US" sz="2200" dirty="0"/>
              <a:t>Comfort focused treatment</a:t>
            </a:r>
          </a:p>
          <a:p>
            <a:pPr lvl="1"/>
            <a:r>
              <a:rPr lang="en-US" sz="2200" dirty="0"/>
              <a:t>Limited treatment</a:t>
            </a:r>
          </a:p>
          <a:p>
            <a:pPr lvl="1"/>
            <a:r>
              <a:rPr lang="en-US" sz="2200" dirty="0"/>
              <a:t>Full Treatment</a:t>
            </a:r>
          </a:p>
          <a:p>
            <a:r>
              <a:rPr lang="en-US" sz="2200" dirty="0"/>
              <a:t>Optional sections (vary by state): antibiotics and artificial nutrition (Feeding Tubes)</a:t>
            </a:r>
          </a:p>
          <a:p>
            <a:pPr lvl="1"/>
            <a:r>
              <a:rPr lang="en-US" sz="2200" dirty="0"/>
              <a:t>I also write in dialysis options</a:t>
            </a:r>
          </a:p>
          <a:p>
            <a:r>
              <a:rPr lang="en-US" sz="2200" dirty="0"/>
              <a:t>Must be signed by a physician, NP, or PA as well as patient or representative</a:t>
            </a:r>
          </a:p>
          <a:p>
            <a:pPr marL="0" indent="0">
              <a:buNone/>
            </a:pPr>
            <a:endParaRPr lang="en-US" dirty="0"/>
          </a:p>
        </p:txBody>
      </p:sp>
      <p:pic>
        <p:nvPicPr>
          <p:cNvPr id="6" name="Picture 5" descr="Text&#10;&#10;Description automatically generated">
            <a:extLst>
              <a:ext uri="{FF2B5EF4-FFF2-40B4-BE49-F238E27FC236}">
                <a16:creationId xmlns:a16="http://schemas.microsoft.com/office/drawing/2014/main" id="{DE2EABB8-0644-4638-83BC-D372337403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4237" y="1393902"/>
            <a:ext cx="3660354" cy="4732578"/>
          </a:xfrm>
          <a:prstGeom prst="rect">
            <a:avLst/>
          </a:prstGeom>
          <a:solidFill>
            <a:schemeClr val="accent2"/>
          </a:solidFill>
          <a:ln>
            <a:solidFill>
              <a:schemeClr val="tx1"/>
            </a:solidFill>
          </a:ln>
        </p:spPr>
      </p:pic>
      <p:grpSp>
        <p:nvGrpSpPr>
          <p:cNvPr id="4" name="Group 3">
            <a:extLst>
              <a:ext uri="{FF2B5EF4-FFF2-40B4-BE49-F238E27FC236}">
                <a16:creationId xmlns:a16="http://schemas.microsoft.com/office/drawing/2014/main" id="{602D603B-9FE6-6D9D-12DF-68E66E9F8EF0}"/>
              </a:ext>
            </a:extLst>
          </p:cNvPr>
          <p:cNvGrpSpPr/>
          <p:nvPr/>
        </p:nvGrpSpPr>
        <p:grpSpPr>
          <a:xfrm rot="18740670">
            <a:off x="5166735" y="1484870"/>
            <a:ext cx="2294142" cy="1401093"/>
            <a:chOff x="9955964" y="104988"/>
            <a:chExt cx="2294142" cy="1401093"/>
          </a:xfrm>
        </p:grpSpPr>
        <p:sp>
          <p:nvSpPr>
            <p:cNvPr id="5" name="Star: 12 Points 4">
              <a:extLst>
                <a:ext uri="{FF2B5EF4-FFF2-40B4-BE49-F238E27FC236}">
                  <a16:creationId xmlns:a16="http://schemas.microsoft.com/office/drawing/2014/main" id="{EA09CF0B-66C9-C1E5-E728-7E3E42AAF1CB}"/>
                </a:ext>
              </a:extLst>
            </p:cNvPr>
            <p:cNvSpPr/>
            <p:nvPr/>
          </p:nvSpPr>
          <p:spPr>
            <a:xfrm rot="1568410">
              <a:off x="9955964" y="104988"/>
              <a:ext cx="2294142" cy="1401093"/>
            </a:xfrm>
            <a:prstGeom prst="star12">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1BF863A-B739-2AF7-95CE-3B5EECF46F77}"/>
                </a:ext>
              </a:extLst>
            </p:cNvPr>
            <p:cNvSpPr txBox="1"/>
            <p:nvPr/>
          </p:nvSpPr>
          <p:spPr>
            <a:xfrm rot="1568410">
              <a:off x="10231768" y="335059"/>
              <a:ext cx="1742535" cy="954107"/>
            </a:xfrm>
            <a:prstGeom prst="rect">
              <a:avLst/>
            </a:prstGeom>
            <a:noFill/>
          </p:spPr>
          <p:txBody>
            <a:bodyPr wrap="square" rtlCol="0">
              <a:spAutoFit/>
            </a:bodyPr>
            <a:lstStyle/>
            <a:p>
              <a:pPr algn="ctr"/>
              <a:r>
                <a:rPr lang="en-US" sz="2800" b="1" dirty="0">
                  <a:solidFill>
                    <a:schemeClr val="bg1"/>
                  </a:solidFill>
                </a:rPr>
                <a:t>DNR Deluxe!</a:t>
              </a:r>
            </a:p>
          </p:txBody>
        </p:sp>
      </p:grpSp>
      <p:sp>
        <p:nvSpPr>
          <p:cNvPr id="9" name="Rectangle 8">
            <a:extLst>
              <a:ext uri="{FF2B5EF4-FFF2-40B4-BE49-F238E27FC236}">
                <a16:creationId xmlns:a16="http://schemas.microsoft.com/office/drawing/2014/main" id="{CE82934C-512F-A93B-F0D9-DEBF0D257035}"/>
              </a:ext>
            </a:extLst>
          </p:cNvPr>
          <p:cNvSpPr/>
          <p:nvPr/>
        </p:nvSpPr>
        <p:spPr>
          <a:xfrm>
            <a:off x="2020824" y="4800601"/>
            <a:ext cx="4882896" cy="150711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These documents are NO GOOD if they are not in the home! </a:t>
            </a:r>
          </a:p>
          <a:p>
            <a:pPr algn="ctr"/>
            <a:r>
              <a:rPr lang="en-US" sz="2400" dirty="0"/>
              <a:t>Put on the back of the main door or on the refrigerator for EMS.</a:t>
            </a:r>
          </a:p>
        </p:txBody>
      </p:sp>
    </p:spTree>
    <p:extLst>
      <p:ext uri="{BB962C8B-B14F-4D97-AF65-F5344CB8AC3E}">
        <p14:creationId xmlns:p14="http://schemas.microsoft.com/office/powerpoint/2010/main" val="72239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Table&#10;&#10;Description automatically generated">
            <a:extLst>
              <a:ext uri="{FF2B5EF4-FFF2-40B4-BE49-F238E27FC236}">
                <a16:creationId xmlns:a16="http://schemas.microsoft.com/office/drawing/2014/main" id="{3FE6E2A9-F21F-6F65-A1EF-043CB2316F3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524" y="595228"/>
            <a:ext cx="5937753" cy="5452331"/>
          </a:xfrm>
        </p:spPr>
      </p:pic>
      <p:sp>
        <p:nvSpPr>
          <p:cNvPr id="9" name="TextBox 8">
            <a:extLst>
              <a:ext uri="{FF2B5EF4-FFF2-40B4-BE49-F238E27FC236}">
                <a16:creationId xmlns:a16="http://schemas.microsoft.com/office/drawing/2014/main" id="{41A4AF5F-9526-7E58-B3E5-C02A88D9A233}"/>
              </a:ext>
            </a:extLst>
          </p:cNvPr>
          <p:cNvSpPr txBox="1"/>
          <p:nvPr/>
        </p:nvSpPr>
        <p:spPr>
          <a:xfrm>
            <a:off x="7610295" y="339522"/>
            <a:ext cx="3980268" cy="2308324"/>
          </a:xfrm>
          <a:prstGeom prst="rect">
            <a:avLst/>
          </a:prstGeom>
          <a:noFill/>
        </p:spPr>
        <p:txBody>
          <a:bodyPr wrap="square" rtlCol="0">
            <a:spAutoFit/>
          </a:bodyPr>
          <a:lstStyle/>
          <a:p>
            <a:r>
              <a:rPr lang="en-US" sz="2400" dirty="0"/>
              <a:t>A POLST/MOLST form and DNR are used in conjunction with an advanced directive, but do not replace an advanced directive.</a:t>
            </a:r>
          </a:p>
        </p:txBody>
      </p:sp>
      <p:sp>
        <p:nvSpPr>
          <p:cNvPr id="10" name="TextBox 9">
            <a:extLst>
              <a:ext uri="{FF2B5EF4-FFF2-40B4-BE49-F238E27FC236}">
                <a16:creationId xmlns:a16="http://schemas.microsoft.com/office/drawing/2014/main" id="{06C3A44B-42B1-D86C-7A54-74FBBD39235C}"/>
              </a:ext>
            </a:extLst>
          </p:cNvPr>
          <p:cNvSpPr txBox="1"/>
          <p:nvPr/>
        </p:nvSpPr>
        <p:spPr>
          <a:xfrm>
            <a:off x="698090" y="6154146"/>
            <a:ext cx="11033185" cy="276999"/>
          </a:xfrm>
          <a:prstGeom prst="rect">
            <a:avLst/>
          </a:prstGeom>
          <a:noFill/>
        </p:spPr>
        <p:txBody>
          <a:bodyPr wrap="square" rtlCol="0">
            <a:spAutoFit/>
          </a:bodyPr>
          <a:lstStyle/>
          <a:p>
            <a:pPr algn="r"/>
            <a:r>
              <a:rPr lang="en-US" sz="1200" i="1" dirty="0"/>
              <a:t>Crossroads Hospice and Palliative Care. </a:t>
            </a:r>
            <a:r>
              <a:rPr lang="en-US" sz="1200" dirty="0"/>
              <a:t>https://www.crossroadshospice.com</a:t>
            </a:r>
          </a:p>
        </p:txBody>
      </p:sp>
      <p:sp>
        <p:nvSpPr>
          <p:cNvPr id="2" name="Star: 16 Points 1">
            <a:extLst>
              <a:ext uri="{FF2B5EF4-FFF2-40B4-BE49-F238E27FC236}">
                <a16:creationId xmlns:a16="http://schemas.microsoft.com/office/drawing/2014/main" id="{366D4118-E8B2-23C0-9F88-8FAE4F84CCF3}"/>
              </a:ext>
            </a:extLst>
          </p:cNvPr>
          <p:cNvSpPr/>
          <p:nvPr/>
        </p:nvSpPr>
        <p:spPr>
          <a:xfrm>
            <a:off x="6656832" y="2419492"/>
            <a:ext cx="5535168" cy="3499660"/>
          </a:xfrm>
          <a:prstGeom prst="star16">
            <a:avLst/>
          </a:prstGeom>
          <a:solidFill>
            <a:schemeClr val="accent6">
              <a:lumMod val="75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Ideal time for this conversation is post hospitalization and for the solo-senior</a:t>
            </a:r>
          </a:p>
        </p:txBody>
      </p:sp>
    </p:spTree>
    <p:extLst>
      <p:ext uri="{BB962C8B-B14F-4D97-AF65-F5344CB8AC3E}">
        <p14:creationId xmlns:p14="http://schemas.microsoft.com/office/powerpoint/2010/main" val="896372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a:extLst>
              <a:ext uri="{FF2B5EF4-FFF2-40B4-BE49-F238E27FC236}">
                <a16:creationId xmlns:a16="http://schemas.microsoft.com/office/drawing/2014/main" id="{7A037B1F-89F1-8353-FED9-A3CC051D64A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82384" y="566057"/>
            <a:ext cx="8251330" cy="5610906"/>
          </a:xfrm>
        </p:spPr>
      </p:pic>
      <p:sp>
        <p:nvSpPr>
          <p:cNvPr id="7" name="Oval 6">
            <a:extLst>
              <a:ext uri="{FF2B5EF4-FFF2-40B4-BE49-F238E27FC236}">
                <a16:creationId xmlns:a16="http://schemas.microsoft.com/office/drawing/2014/main" id="{A20D43A9-92D0-985E-3AD7-8161DA1D7851}"/>
              </a:ext>
            </a:extLst>
          </p:cNvPr>
          <p:cNvSpPr/>
          <p:nvPr/>
        </p:nvSpPr>
        <p:spPr>
          <a:xfrm rot="2172806">
            <a:off x="1563212" y="4106176"/>
            <a:ext cx="5303420" cy="1276710"/>
          </a:xfrm>
          <a:prstGeom prst="ellipse">
            <a:avLst/>
          </a:prstGeom>
          <a:noFill/>
          <a:ln w="76200">
            <a:solidFill>
              <a:schemeClr val="accent3">
                <a:lumMod val="60000"/>
                <a:lumOff val="4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160730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A201-F3A7-6F07-ADA3-819162C4F0F5}"/>
              </a:ext>
            </a:extLst>
          </p:cNvPr>
          <p:cNvSpPr>
            <a:spLocks noGrp="1"/>
          </p:cNvSpPr>
          <p:nvPr>
            <p:ph type="title"/>
          </p:nvPr>
        </p:nvSpPr>
        <p:spPr/>
        <p:txBody>
          <a:bodyPr/>
          <a:lstStyle/>
          <a:p>
            <a:r>
              <a:rPr lang="en-US" dirty="0"/>
              <a:t>Guardianship or Conservatorship</a:t>
            </a:r>
          </a:p>
        </p:txBody>
      </p:sp>
      <p:sp>
        <p:nvSpPr>
          <p:cNvPr id="3" name="Content Placeholder 2">
            <a:extLst>
              <a:ext uri="{FF2B5EF4-FFF2-40B4-BE49-F238E27FC236}">
                <a16:creationId xmlns:a16="http://schemas.microsoft.com/office/drawing/2014/main" id="{EE36F033-97A6-90CF-8E1B-77B89A2AF799}"/>
              </a:ext>
            </a:extLst>
          </p:cNvPr>
          <p:cNvSpPr>
            <a:spLocks noGrp="1"/>
          </p:cNvSpPr>
          <p:nvPr>
            <p:ph idx="1"/>
          </p:nvPr>
        </p:nvSpPr>
        <p:spPr/>
        <p:txBody>
          <a:bodyPr>
            <a:normAutofit lnSpcReduction="10000"/>
          </a:bodyPr>
          <a:lstStyle/>
          <a:p>
            <a:r>
              <a:rPr lang="en-US" dirty="0"/>
              <a:t>A guardian or conservator is appointed by a court to make decisions about a person's care and property. </a:t>
            </a:r>
          </a:p>
          <a:p>
            <a:r>
              <a:rPr lang="en-US" dirty="0"/>
              <a:t>Guardianship is generally considered when a person with dementia is no longer able to provide for his or her own care and either the family is unable to agree upon the type of care needed or there is no family.</a:t>
            </a:r>
          </a:p>
          <a:p>
            <a:r>
              <a:rPr lang="en-US" dirty="0"/>
              <a:t>This legal process </a:t>
            </a:r>
            <a:r>
              <a:rPr lang="en-US" dirty="0">
                <a:solidFill>
                  <a:schemeClr val="accent3"/>
                </a:solidFill>
              </a:rPr>
              <a:t>takes time, </a:t>
            </a:r>
            <a:r>
              <a:rPr lang="en-US" dirty="0"/>
              <a:t>goes through the court system,</a:t>
            </a:r>
            <a:r>
              <a:rPr lang="en-US" dirty="0">
                <a:solidFill>
                  <a:schemeClr val="accent3"/>
                </a:solidFill>
              </a:rPr>
              <a:t> </a:t>
            </a:r>
            <a:r>
              <a:rPr lang="en-US" dirty="0"/>
              <a:t>and requires a lawyer</a:t>
            </a:r>
          </a:p>
          <a:p>
            <a:r>
              <a:rPr lang="en-US" dirty="0"/>
              <a:t>May sometimes be completed through Adult Protective Services or a residential facility (long-term care)</a:t>
            </a:r>
          </a:p>
        </p:txBody>
      </p:sp>
      <p:sp>
        <p:nvSpPr>
          <p:cNvPr id="5" name="TextBox 4">
            <a:extLst>
              <a:ext uri="{FF2B5EF4-FFF2-40B4-BE49-F238E27FC236}">
                <a16:creationId xmlns:a16="http://schemas.microsoft.com/office/drawing/2014/main" id="{F2A4451F-40BB-D624-2B80-749F07FB20BB}"/>
              </a:ext>
            </a:extLst>
          </p:cNvPr>
          <p:cNvSpPr txBox="1"/>
          <p:nvPr/>
        </p:nvSpPr>
        <p:spPr>
          <a:xfrm>
            <a:off x="1386265" y="6085384"/>
            <a:ext cx="10644997" cy="276999"/>
          </a:xfrm>
          <a:prstGeom prst="rect">
            <a:avLst/>
          </a:prstGeom>
          <a:noFill/>
        </p:spPr>
        <p:txBody>
          <a:bodyPr wrap="square" rtlCol="0">
            <a:spAutoFit/>
          </a:bodyPr>
          <a:lstStyle/>
          <a:p>
            <a:pPr algn="r"/>
            <a:r>
              <a:rPr lang="en-US" sz="1200" dirty="0"/>
              <a:t>Adult Guardianship and Conservatorship. </a:t>
            </a:r>
            <a:r>
              <a:rPr lang="en-US" sz="1200" i="1" dirty="0"/>
              <a:t>Virginia Poverty Law Center</a:t>
            </a:r>
            <a:r>
              <a:rPr lang="en-US" sz="1200" dirty="0"/>
              <a:t>. Valegalaid.org. Accessed Feb 2023  </a:t>
            </a:r>
          </a:p>
        </p:txBody>
      </p:sp>
    </p:spTree>
    <p:extLst>
      <p:ext uri="{BB962C8B-B14F-4D97-AF65-F5344CB8AC3E}">
        <p14:creationId xmlns:p14="http://schemas.microsoft.com/office/powerpoint/2010/main" val="12888644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A201-F3A7-6F07-ADA3-819162C4F0F5}"/>
              </a:ext>
            </a:extLst>
          </p:cNvPr>
          <p:cNvSpPr>
            <a:spLocks noGrp="1"/>
          </p:cNvSpPr>
          <p:nvPr>
            <p:ph type="title"/>
          </p:nvPr>
        </p:nvSpPr>
        <p:spPr/>
        <p:txBody>
          <a:bodyPr/>
          <a:lstStyle/>
          <a:p>
            <a:r>
              <a:rPr lang="en-US" dirty="0"/>
              <a:t>Guardianship vs Conservatorship</a:t>
            </a:r>
          </a:p>
        </p:txBody>
      </p:sp>
      <p:grpSp>
        <p:nvGrpSpPr>
          <p:cNvPr id="5" name="Group 4">
            <a:extLst>
              <a:ext uri="{FF2B5EF4-FFF2-40B4-BE49-F238E27FC236}">
                <a16:creationId xmlns:a16="http://schemas.microsoft.com/office/drawing/2014/main" id="{3A33B820-47C3-EC77-C2DF-4BB54AB7143A}"/>
              </a:ext>
            </a:extLst>
          </p:cNvPr>
          <p:cNvGrpSpPr/>
          <p:nvPr/>
        </p:nvGrpSpPr>
        <p:grpSpPr>
          <a:xfrm>
            <a:off x="839483" y="1927138"/>
            <a:ext cx="5006206" cy="4094100"/>
            <a:chOff x="1283" y="226925"/>
            <a:chExt cx="5006206" cy="3003723"/>
          </a:xfrm>
        </p:grpSpPr>
        <p:sp>
          <p:nvSpPr>
            <p:cNvPr id="9" name="Rectangle 8">
              <a:extLst>
                <a:ext uri="{FF2B5EF4-FFF2-40B4-BE49-F238E27FC236}">
                  <a16:creationId xmlns:a16="http://schemas.microsoft.com/office/drawing/2014/main" id="{EA61C6EE-0493-4369-50E6-94054EF92988}"/>
                </a:ext>
              </a:extLst>
            </p:cNvPr>
            <p:cNvSpPr/>
            <p:nvPr/>
          </p:nvSpPr>
          <p:spPr>
            <a:xfrm>
              <a:off x="1283" y="226925"/>
              <a:ext cx="5006206" cy="3003723"/>
            </a:xfrm>
            <a:prstGeom prst="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0E8104CE-3482-7558-D39A-D91130E1D1CE}"/>
                </a:ext>
              </a:extLst>
            </p:cNvPr>
            <p:cNvSpPr txBox="1"/>
            <p:nvPr/>
          </p:nvSpPr>
          <p:spPr>
            <a:xfrm>
              <a:off x="1283" y="226925"/>
              <a:ext cx="5006206" cy="3003723"/>
            </a:xfrm>
            <a:prstGeom prst="rect">
              <a:avLst/>
            </a:prstGeom>
            <a:solidFill>
              <a:schemeClr val="accent1"/>
            </a:solidFill>
          </p:spPr>
          <p:style>
            <a:lnRef idx="0">
              <a:scrgbClr r="0" g="0" b="0"/>
            </a:lnRef>
            <a:fillRef idx="0">
              <a:scrgbClr r="0" g="0" b="0"/>
            </a:fillRef>
            <a:effectRef idx="0">
              <a:scrgbClr r="0" g="0" b="0"/>
            </a:effectRef>
            <a:fontRef idx="minor">
              <a:schemeClr val="lt1"/>
            </a:fontRef>
          </p:style>
          <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200" kern="1200" dirty="0"/>
                <a:t>Guardian</a:t>
              </a:r>
            </a:p>
            <a:p>
              <a:pPr marL="228600" lvl="1" indent="-228600" algn="l" defTabSz="1155700">
                <a:lnSpc>
                  <a:spcPct val="90000"/>
                </a:lnSpc>
                <a:spcBef>
                  <a:spcPct val="0"/>
                </a:spcBef>
                <a:spcAft>
                  <a:spcPct val="15000"/>
                </a:spcAft>
                <a:buChar char="•"/>
              </a:pPr>
              <a:r>
                <a:rPr lang="en-US" sz="2400" kern="1200" dirty="0"/>
                <a:t>Guardian of the person</a:t>
              </a:r>
            </a:p>
            <a:p>
              <a:pPr marL="228600" lvl="1" indent="-228600" algn="l" defTabSz="1155700">
                <a:lnSpc>
                  <a:spcPct val="90000"/>
                </a:lnSpc>
                <a:spcBef>
                  <a:spcPct val="0"/>
                </a:spcBef>
                <a:spcAft>
                  <a:spcPct val="15000"/>
                </a:spcAft>
                <a:buChar char="•"/>
              </a:pPr>
              <a:r>
                <a:rPr lang="en-US" sz="2400" kern="1200" dirty="0"/>
                <a:t>Authorized to make decisions involving the life or person of the ward, including healthcare decisions and place of residence</a:t>
              </a:r>
            </a:p>
            <a:p>
              <a:pPr marL="228600" lvl="1" indent="-228600" algn="l" defTabSz="1155700">
                <a:lnSpc>
                  <a:spcPct val="90000"/>
                </a:lnSpc>
                <a:spcBef>
                  <a:spcPct val="0"/>
                </a:spcBef>
                <a:spcAft>
                  <a:spcPct val="15000"/>
                </a:spcAft>
                <a:buChar char="•"/>
              </a:pPr>
              <a:r>
                <a:rPr lang="en-US" sz="2400" kern="1200" dirty="0"/>
                <a:t>Some decisions (like movement of a person to a nursing home or major medical interventions) may require court approval</a:t>
              </a:r>
            </a:p>
            <a:p>
              <a:pPr marL="228600" lvl="1" indent="-228600" algn="l" defTabSz="1155700">
                <a:lnSpc>
                  <a:spcPct val="90000"/>
                </a:lnSpc>
                <a:spcBef>
                  <a:spcPct val="0"/>
                </a:spcBef>
                <a:spcAft>
                  <a:spcPct val="15000"/>
                </a:spcAft>
                <a:buChar char="•"/>
              </a:pPr>
              <a:endParaRPr lang="en-US" sz="2400" kern="1200" dirty="0"/>
            </a:p>
          </p:txBody>
        </p:sp>
      </p:grpSp>
      <p:grpSp>
        <p:nvGrpSpPr>
          <p:cNvPr id="6" name="Group 5">
            <a:extLst>
              <a:ext uri="{FF2B5EF4-FFF2-40B4-BE49-F238E27FC236}">
                <a16:creationId xmlns:a16="http://schemas.microsoft.com/office/drawing/2014/main" id="{B9B0775A-CEDA-629D-03DD-EEC3DF390D54}"/>
              </a:ext>
            </a:extLst>
          </p:cNvPr>
          <p:cNvGrpSpPr/>
          <p:nvPr/>
        </p:nvGrpSpPr>
        <p:grpSpPr>
          <a:xfrm>
            <a:off x="6346310" y="1927138"/>
            <a:ext cx="5006206" cy="4094100"/>
            <a:chOff x="5508110" y="226925"/>
            <a:chExt cx="5006206" cy="3003723"/>
          </a:xfrm>
        </p:grpSpPr>
        <p:sp>
          <p:nvSpPr>
            <p:cNvPr id="7" name="Rectangle 6">
              <a:extLst>
                <a:ext uri="{FF2B5EF4-FFF2-40B4-BE49-F238E27FC236}">
                  <a16:creationId xmlns:a16="http://schemas.microsoft.com/office/drawing/2014/main" id="{A1D00BA1-794D-5F60-DFDE-6F8C2DAD64CC}"/>
                </a:ext>
              </a:extLst>
            </p:cNvPr>
            <p:cNvSpPr/>
            <p:nvPr/>
          </p:nvSpPr>
          <p:spPr>
            <a:xfrm>
              <a:off x="5508110" y="226925"/>
              <a:ext cx="5006206" cy="3003723"/>
            </a:xfrm>
            <a:prstGeom prst="rect">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FD534A58-6415-710F-4A54-54523C008223}"/>
                </a:ext>
              </a:extLst>
            </p:cNvPr>
            <p:cNvSpPr txBox="1"/>
            <p:nvPr/>
          </p:nvSpPr>
          <p:spPr>
            <a:xfrm>
              <a:off x="5508110" y="226925"/>
              <a:ext cx="5006206" cy="30037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200" kern="1200" dirty="0"/>
                <a:t>Conservator</a:t>
              </a:r>
            </a:p>
            <a:p>
              <a:pPr marL="228600" lvl="1" indent="-228600" algn="l" defTabSz="1155700">
                <a:lnSpc>
                  <a:spcPct val="90000"/>
                </a:lnSpc>
                <a:spcBef>
                  <a:spcPct val="0"/>
                </a:spcBef>
                <a:spcAft>
                  <a:spcPct val="15000"/>
                </a:spcAft>
                <a:buChar char="•"/>
              </a:pPr>
              <a:r>
                <a:rPr lang="en-US" sz="2400" kern="1200" dirty="0"/>
                <a:t>Guardian of the estate</a:t>
              </a:r>
            </a:p>
            <a:p>
              <a:pPr marL="228600" lvl="1" indent="-228600" algn="l" defTabSz="1155700">
                <a:lnSpc>
                  <a:spcPct val="90000"/>
                </a:lnSpc>
                <a:spcBef>
                  <a:spcPct val="0"/>
                </a:spcBef>
                <a:spcAft>
                  <a:spcPct val="15000"/>
                </a:spcAft>
                <a:buChar char="•"/>
              </a:pPr>
              <a:r>
                <a:rPr lang="en-US" sz="2400" dirty="0"/>
                <a:t>Authorized to use the assets of the estate to provide for the care and maintenance of the ward </a:t>
              </a:r>
            </a:p>
            <a:p>
              <a:pPr marL="228600" lvl="1" indent="-228600" algn="l" defTabSz="1155700">
                <a:lnSpc>
                  <a:spcPct val="90000"/>
                </a:lnSpc>
                <a:spcBef>
                  <a:spcPct val="0"/>
                </a:spcBef>
                <a:spcAft>
                  <a:spcPct val="15000"/>
                </a:spcAft>
                <a:buChar char="•"/>
              </a:pPr>
              <a:r>
                <a:rPr lang="en-US" sz="2400" dirty="0"/>
                <a:t>Generally granted the authority to make decisions on the ward’s property and estate, but state law may prescribe some limits or require court approval</a:t>
              </a:r>
              <a:endParaRPr lang="en-US" sz="2400" kern="1200" dirty="0"/>
            </a:p>
            <a:p>
              <a:pPr marL="228600" lvl="1" indent="-228600" algn="l" defTabSz="1155700">
                <a:lnSpc>
                  <a:spcPct val="90000"/>
                </a:lnSpc>
                <a:spcBef>
                  <a:spcPct val="0"/>
                </a:spcBef>
                <a:spcAft>
                  <a:spcPct val="15000"/>
                </a:spcAft>
                <a:buChar char="•"/>
              </a:pPr>
              <a:endParaRPr lang="en-US" sz="2600" kern="1200" dirty="0"/>
            </a:p>
          </p:txBody>
        </p:sp>
      </p:grpSp>
      <p:sp>
        <p:nvSpPr>
          <p:cNvPr id="3" name="TextBox 2">
            <a:extLst>
              <a:ext uri="{FF2B5EF4-FFF2-40B4-BE49-F238E27FC236}">
                <a16:creationId xmlns:a16="http://schemas.microsoft.com/office/drawing/2014/main" id="{E9B4DD48-A469-76BD-4BCC-DB70320CE882}"/>
              </a:ext>
            </a:extLst>
          </p:cNvPr>
          <p:cNvSpPr txBox="1"/>
          <p:nvPr/>
        </p:nvSpPr>
        <p:spPr>
          <a:xfrm>
            <a:off x="2346385" y="6154146"/>
            <a:ext cx="10644997" cy="276999"/>
          </a:xfrm>
          <a:prstGeom prst="rect">
            <a:avLst/>
          </a:prstGeom>
          <a:noFill/>
        </p:spPr>
        <p:txBody>
          <a:bodyPr wrap="square" rtlCol="0">
            <a:spAutoFit/>
          </a:bodyPr>
          <a:lstStyle/>
          <a:p>
            <a:r>
              <a:rPr lang="en-US" sz="1200" dirty="0"/>
              <a:t>Adult Guardianship and Conservatorship. </a:t>
            </a:r>
            <a:r>
              <a:rPr lang="en-US" sz="1200" i="1" dirty="0"/>
              <a:t>Virginia Poverty Law Center</a:t>
            </a:r>
            <a:r>
              <a:rPr lang="en-US" sz="1200" dirty="0"/>
              <a:t>. Valegalaid.org. Accessed Feb 2023  </a:t>
            </a:r>
          </a:p>
        </p:txBody>
      </p:sp>
    </p:spTree>
    <p:extLst>
      <p:ext uri="{BB962C8B-B14F-4D97-AF65-F5344CB8AC3E}">
        <p14:creationId xmlns:p14="http://schemas.microsoft.com/office/powerpoint/2010/main" val="41801985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E1FC5-7EAC-8CFE-D590-DE90605093ED}"/>
              </a:ext>
            </a:extLst>
          </p:cNvPr>
          <p:cNvSpPr>
            <a:spLocks noGrp="1"/>
          </p:cNvSpPr>
          <p:nvPr>
            <p:ph type="title"/>
          </p:nvPr>
        </p:nvSpPr>
        <p:spPr/>
        <p:txBody>
          <a:bodyPr/>
          <a:lstStyle/>
          <a:p>
            <a:r>
              <a:rPr lang="en-US" dirty="0"/>
              <a:t>Advanced Care Planning</a:t>
            </a:r>
          </a:p>
        </p:txBody>
      </p:sp>
      <p:sp>
        <p:nvSpPr>
          <p:cNvPr id="3" name="Content Placeholder 2">
            <a:extLst>
              <a:ext uri="{FF2B5EF4-FFF2-40B4-BE49-F238E27FC236}">
                <a16:creationId xmlns:a16="http://schemas.microsoft.com/office/drawing/2014/main" id="{4D49D804-AF11-2199-653C-9E3DFFC50D2A}"/>
              </a:ext>
            </a:extLst>
          </p:cNvPr>
          <p:cNvSpPr>
            <a:spLocks noGrp="1"/>
          </p:cNvSpPr>
          <p:nvPr>
            <p:ph idx="1"/>
          </p:nvPr>
        </p:nvSpPr>
        <p:spPr>
          <a:xfrm>
            <a:off x="838200" y="2122097"/>
            <a:ext cx="10515600" cy="4054865"/>
          </a:xfrm>
        </p:spPr>
        <p:txBody>
          <a:bodyPr>
            <a:normAutofit lnSpcReduction="10000"/>
          </a:bodyPr>
          <a:lstStyle/>
          <a:p>
            <a:r>
              <a:rPr lang="en-US" dirty="0"/>
              <a:t>Having this conversation is considered an essential step for achieving a “good death” </a:t>
            </a:r>
          </a:p>
          <a:p>
            <a:pPr lvl="1"/>
            <a:r>
              <a:rPr lang="en-US" sz="2800" dirty="0"/>
              <a:t>Physical pain and emotional distress are minimized</a:t>
            </a:r>
          </a:p>
          <a:p>
            <a:pPr lvl="1"/>
            <a:r>
              <a:rPr lang="en-US" sz="2800" dirty="0"/>
              <a:t>Patient’s and family members’ treatment preferences are respected </a:t>
            </a:r>
          </a:p>
          <a:p>
            <a:r>
              <a:rPr lang="en-US" dirty="0"/>
              <a:t>ACP conversations promote patient autonomy</a:t>
            </a:r>
          </a:p>
          <a:p>
            <a:r>
              <a:rPr lang="en-US" dirty="0"/>
              <a:t>ACP is linked with reduced use of aggressive, costly and futile treatments at the end of life and greater use of palliative care, practices linked with both superior patient and survivor well-being</a:t>
            </a:r>
            <a:endParaRPr lang="en-ZA" noProof="1"/>
          </a:p>
        </p:txBody>
      </p:sp>
      <p:sp>
        <p:nvSpPr>
          <p:cNvPr id="9" name="TextBox 8">
            <a:extLst>
              <a:ext uri="{FF2B5EF4-FFF2-40B4-BE49-F238E27FC236}">
                <a16:creationId xmlns:a16="http://schemas.microsoft.com/office/drawing/2014/main" id="{4C34934C-BCCA-DA20-24A6-8F4D4FD3EA64}"/>
              </a:ext>
            </a:extLst>
          </p:cNvPr>
          <p:cNvSpPr txBox="1"/>
          <p:nvPr/>
        </p:nvSpPr>
        <p:spPr>
          <a:xfrm>
            <a:off x="698090" y="6154146"/>
            <a:ext cx="11670102" cy="276999"/>
          </a:xfrm>
          <a:prstGeom prst="rect">
            <a:avLst/>
          </a:prstGeom>
          <a:noFill/>
        </p:spPr>
        <p:txBody>
          <a:bodyPr wrap="square" rtlCol="0">
            <a:spAutoFit/>
          </a:bodyPr>
          <a:lstStyle/>
          <a:p>
            <a:r>
              <a:rPr lang="en-US" sz="1200" dirty="0"/>
              <a:t>Deborah </a:t>
            </a:r>
            <a:r>
              <a:rPr lang="en-US" sz="1200" dirty="0" err="1"/>
              <a:t>Carr</a:t>
            </a:r>
            <a:r>
              <a:rPr lang="en-US" sz="1200" dirty="0"/>
              <a:t>, PhD, Elizabeth A Luth, PhD, Advance Care Planning: Contemporary Issues and Future Directions, </a:t>
            </a:r>
            <a:r>
              <a:rPr lang="en-US" sz="1200" i="1" dirty="0"/>
              <a:t>Innovation in Aging</a:t>
            </a:r>
            <a:r>
              <a:rPr lang="en-US" sz="1200" dirty="0"/>
              <a:t>, Volume 1, Issue 1, 1 March 2017</a:t>
            </a:r>
          </a:p>
        </p:txBody>
      </p:sp>
      <p:sp>
        <p:nvSpPr>
          <p:cNvPr id="10" name="Text Placeholder 5">
            <a:extLst>
              <a:ext uri="{FF2B5EF4-FFF2-40B4-BE49-F238E27FC236}">
                <a16:creationId xmlns:a16="http://schemas.microsoft.com/office/drawing/2014/main" id="{00DD7D4B-1ED6-A7E3-728D-31FCEB8EC121}"/>
              </a:ext>
            </a:extLst>
          </p:cNvPr>
          <p:cNvSpPr txBox="1">
            <a:spLocks/>
          </p:cNvSpPr>
          <p:nvPr/>
        </p:nvSpPr>
        <p:spPr>
          <a:xfrm>
            <a:off x="6533141" y="1360580"/>
            <a:ext cx="3743864" cy="457200"/>
          </a:xfrm>
          <a:prstGeom prst="rect">
            <a:avLst/>
          </a:prstGeom>
        </p:spPr>
        <p:txBody>
          <a:bodyPr/>
          <a:lstStyle>
            <a:lvl1pPr marL="228600" indent="-228600" algn="l" defTabSz="914400" rtl="0" eaLnBrk="1" latinLnBrk="0" hangingPunct="1">
              <a:lnSpc>
                <a:spcPct val="100000"/>
              </a:lnSpc>
              <a:spcBef>
                <a:spcPts val="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ZA" dirty="0">
                <a:solidFill>
                  <a:schemeClr val="accent3"/>
                </a:solidFill>
              </a:rPr>
              <a:t>It’s good for the soul</a:t>
            </a:r>
          </a:p>
        </p:txBody>
      </p:sp>
    </p:spTree>
    <p:extLst>
      <p:ext uri="{BB962C8B-B14F-4D97-AF65-F5344CB8AC3E}">
        <p14:creationId xmlns:p14="http://schemas.microsoft.com/office/powerpoint/2010/main" val="419387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000" fill="hold"/>
                                        <p:tgtEl>
                                          <p:spTgt spid="10"/>
                                        </p:tgtEl>
                                        <p:attrNameLst>
                                          <p:attrName>ppt_x</p:attrName>
                                        </p:attrNameLst>
                                      </p:cBhvr>
                                      <p:tavLst>
                                        <p:tav tm="0">
                                          <p:val>
                                            <p:strVal val="1+#ppt_w/2"/>
                                          </p:val>
                                        </p:tav>
                                        <p:tav tm="100000">
                                          <p:val>
                                            <p:strVal val="#ppt_x"/>
                                          </p:val>
                                        </p:tav>
                                      </p:tavLst>
                                    </p:anim>
                                    <p:anim calcmode="lin" valueType="num">
                                      <p:cBhvr additive="base">
                                        <p:cTn id="8" dur="2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F53988-CCC3-7C41-B3A5-DEB81D7DA036}"/>
              </a:ext>
            </a:extLst>
          </p:cNvPr>
          <p:cNvSpPr>
            <a:spLocks noGrp="1"/>
          </p:cNvSpPr>
          <p:nvPr>
            <p:ph idx="1"/>
          </p:nvPr>
        </p:nvSpPr>
        <p:spPr>
          <a:xfrm>
            <a:off x="838200" y="2346385"/>
            <a:ext cx="10515600" cy="3830578"/>
          </a:xfrm>
        </p:spPr>
        <p:txBody>
          <a:bodyPr/>
          <a:lstStyle/>
          <a:p>
            <a:r>
              <a:rPr lang="en-US" sz="2800" dirty="0"/>
              <a:t>An estimated 45%–70% of older adults facing end-of-life treatment decisions are incapable of making those decisions themselves</a:t>
            </a:r>
          </a:p>
          <a:p>
            <a:r>
              <a:rPr lang="en-US" sz="2800" dirty="0"/>
              <a:t>Advance care planning is associated with better outcomes for family members, including reduced decision-making burden, and fewer anxiety and depressive symptoms</a:t>
            </a:r>
            <a:endParaRPr lang="en-ZA" sz="2800" noProof="1"/>
          </a:p>
          <a:p>
            <a:pPr marL="0" indent="0">
              <a:buNone/>
            </a:pPr>
            <a:endParaRPr lang="en-US" dirty="0"/>
          </a:p>
        </p:txBody>
      </p:sp>
      <p:sp>
        <p:nvSpPr>
          <p:cNvPr id="5" name="Title 1">
            <a:extLst>
              <a:ext uri="{FF2B5EF4-FFF2-40B4-BE49-F238E27FC236}">
                <a16:creationId xmlns:a16="http://schemas.microsoft.com/office/drawing/2014/main" id="{B7C1D766-3AA3-0FF6-5F81-1E38AC32AF5A}"/>
              </a:ext>
            </a:extLst>
          </p:cNvPr>
          <p:cNvSpPr>
            <a:spLocks noGrp="1"/>
          </p:cNvSpPr>
          <p:nvPr>
            <p:ph type="title"/>
          </p:nvPr>
        </p:nvSpPr>
        <p:spPr>
          <a:xfrm>
            <a:off x="838200" y="365125"/>
            <a:ext cx="10515600" cy="1325563"/>
          </a:xfrm>
        </p:spPr>
        <p:txBody>
          <a:bodyPr/>
          <a:lstStyle/>
          <a:p>
            <a:r>
              <a:rPr lang="en-US" dirty="0"/>
              <a:t>Advanced Care Planning</a:t>
            </a:r>
          </a:p>
        </p:txBody>
      </p:sp>
      <p:sp>
        <p:nvSpPr>
          <p:cNvPr id="6" name="TextBox 5">
            <a:extLst>
              <a:ext uri="{FF2B5EF4-FFF2-40B4-BE49-F238E27FC236}">
                <a16:creationId xmlns:a16="http://schemas.microsoft.com/office/drawing/2014/main" id="{6B41BC2F-22AA-1212-83B9-DB299630FBB3}"/>
              </a:ext>
            </a:extLst>
          </p:cNvPr>
          <p:cNvSpPr txBox="1"/>
          <p:nvPr/>
        </p:nvSpPr>
        <p:spPr>
          <a:xfrm>
            <a:off x="698090" y="6094667"/>
            <a:ext cx="11224821" cy="276999"/>
          </a:xfrm>
          <a:prstGeom prst="rect">
            <a:avLst/>
          </a:prstGeom>
          <a:noFill/>
        </p:spPr>
        <p:txBody>
          <a:bodyPr wrap="square" rtlCol="0">
            <a:spAutoFit/>
          </a:bodyPr>
          <a:lstStyle/>
          <a:p>
            <a:pPr algn="r"/>
            <a:r>
              <a:rPr lang="en-US" sz="1200" dirty="0"/>
              <a:t>Deborah </a:t>
            </a:r>
            <a:r>
              <a:rPr lang="en-US" sz="1200" dirty="0" err="1"/>
              <a:t>Carr</a:t>
            </a:r>
            <a:r>
              <a:rPr lang="en-US" sz="1200" dirty="0"/>
              <a:t>, PhD, Elizabeth A Luth, PhD. 2017</a:t>
            </a:r>
          </a:p>
        </p:txBody>
      </p:sp>
      <p:sp>
        <p:nvSpPr>
          <p:cNvPr id="7" name="Text Placeholder 5">
            <a:extLst>
              <a:ext uri="{FF2B5EF4-FFF2-40B4-BE49-F238E27FC236}">
                <a16:creationId xmlns:a16="http://schemas.microsoft.com/office/drawing/2014/main" id="{11AE92E6-1EB5-6AEC-98BC-475A95B24CA4}"/>
              </a:ext>
            </a:extLst>
          </p:cNvPr>
          <p:cNvSpPr txBox="1">
            <a:spLocks/>
          </p:cNvSpPr>
          <p:nvPr/>
        </p:nvSpPr>
        <p:spPr>
          <a:xfrm>
            <a:off x="6533141" y="1507222"/>
            <a:ext cx="3743864" cy="457200"/>
          </a:xfrm>
          <a:prstGeom prst="rect">
            <a:avLst/>
          </a:prstGeom>
        </p:spPr>
        <p:txBody>
          <a:bodyPr/>
          <a:lstStyle>
            <a:lvl1pPr marL="228600" indent="-228600" algn="l" defTabSz="914400" rtl="0" eaLnBrk="1" latinLnBrk="0" hangingPunct="1">
              <a:lnSpc>
                <a:spcPct val="100000"/>
              </a:lnSpc>
              <a:spcBef>
                <a:spcPts val="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ZA" dirty="0">
                <a:solidFill>
                  <a:schemeClr val="accent3"/>
                </a:solidFill>
              </a:rPr>
              <a:t>It’s good for the family</a:t>
            </a:r>
          </a:p>
        </p:txBody>
      </p:sp>
    </p:spTree>
    <p:extLst>
      <p:ext uri="{BB962C8B-B14F-4D97-AF65-F5344CB8AC3E}">
        <p14:creationId xmlns:p14="http://schemas.microsoft.com/office/powerpoint/2010/main" val="2274527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1+#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F53988-CCC3-7C41-B3A5-DEB81D7DA036}"/>
              </a:ext>
            </a:extLst>
          </p:cNvPr>
          <p:cNvSpPr>
            <a:spLocks noGrp="1"/>
          </p:cNvSpPr>
          <p:nvPr>
            <p:ph idx="1"/>
          </p:nvPr>
        </p:nvSpPr>
        <p:spPr>
          <a:xfrm>
            <a:off x="838200" y="2216989"/>
            <a:ext cx="10515600" cy="3959974"/>
          </a:xfrm>
        </p:spPr>
        <p:txBody>
          <a:bodyPr>
            <a:normAutofit/>
          </a:bodyPr>
          <a:lstStyle/>
          <a:p>
            <a:r>
              <a:rPr lang="en-US" b="1" dirty="0"/>
              <a:t>We can bill for it!! </a:t>
            </a:r>
          </a:p>
          <a:p>
            <a:pPr lvl="1"/>
            <a:r>
              <a:rPr lang="en-US" b="1" dirty="0"/>
              <a:t>99497 </a:t>
            </a:r>
            <a:r>
              <a:rPr lang="en-US" dirty="0"/>
              <a:t>for 16-30min (2.25 RVUs, $82.90)</a:t>
            </a:r>
          </a:p>
          <a:p>
            <a:pPr lvl="1"/>
            <a:r>
              <a:rPr lang="en-US" b="1" dirty="0"/>
              <a:t>99498 </a:t>
            </a:r>
            <a:r>
              <a:rPr lang="en-US" dirty="0"/>
              <a:t>for each additional 30min increments (2.12 RVUs, $72.50)</a:t>
            </a:r>
          </a:p>
          <a:p>
            <a:pPr lvl="1"/>
            <a:r>
              <a:rPr lang="en-US" dirty="0"/>
              <a:t>Completion of specific forms, such as, MOLST, DNR, Living Will, or other standard forms is </a:t>
            </a:r>
            <a:r>
              <a:rPr lang="en-US" i="1" dirty="0"/>
              <a:t>not </a:t>
            </a:r>
            <a:r>
              <a:rPr lang="en-US" dirty="0"/>
              <a:t>required to bill for the service.</a:t>
            </a:r>
          </a:p>
          <a:p>
            <a:pPr lvl="1"/>
            <a:r>
              <a:rPr lang="en-US" dirty="0"/>
              <a:t>Use modifier -33 to avoid co-pay and deductible</a:t>
            </a:r>
          </a:p>
          <a:p>
            <a:r>
              <a:rPr lang="en-US" dirty="0"/>
              <a:t>There are no limits on the number of times or how often advanced care planning is provided to a beneficiary</a:t>
            </a:r>
          </a:p>
          <a:p>
            <a:pPr lvl="1"/>
            <a:r>
              <a:rPr lang="en-US" dirty="0"/>
              <a:t>If billed multiple times, Medicare will require documentation of changes in patient’s health status or wishes</a:t>
            </a:r>
          </a:p>
          <a:p>
            <a:pPr marL="0" indent="0">
              <a:buNone/>
            </a:pPr>
            <a:endParaRPr lang="en-US" dirty="0"/>
          </a:p>
        </p:txBody>
      </p:sp>
      <p:sp>
        <p:nvSpPr>
          <p:cNvPr id="5" name="Title 1">
            <a:extLst>
              <a:ext uri="{FF2B5EF4-FFF2-40B4-BE49-F238E27FC236}">
                <a16:creationId xmlns:a16="http://schemas.microsoft.com/office/drawing/2014/main" id="{B7C1D766-3AA3-0FF6-5F81-1E38AC32AF5A}"/>
              </a:ext>
            </a:extLst>
          </p:cNvPr>
          <p:cNvSpPr>
            <a:spLocks noGrp="1"/>
          </p:cNvSpPr>
          <p:nvPr>
            <p:ph type="title"/>
          </p:nvPr>
        </p:nvSpPr>
        <p:spPr>
          <a:xfrm>
            <a:off x="838200" y="365125"/>
            <a:ext cx="10515600" cy="1325563"/>
          </a:xfrm>
        </p:spPr>
        <p:txBody>
          <a:bodyPr/>
          <a:lstStyle/>
          <a:p>
            <a:r>
              <a:rPr lang="en-US" dirty="0"/>
              <a:t>Advanced Care Planning</a:t>
            </a:r>
          </a:p>
        </p:txBody>
      </p:sp>
      <p:sp>
        <p:nvSpPr>
          <p:cNvPr id="6" name="TextBox 5">
            <a:extLst>
              <a:ext uri="{FF2B5EF4-FFF2-40B4-BE49-F238E27FC236}">
                <a16:creationId xmlns:a16="http://schemas.microsoft.com/office/drawing/2014/main" id="{6B41BC2F-22AA-1212-83B9-DB299630FBB3}"/>
              </a:ext>
            </a:extLst>
          </p:cNvPr>
          <p:cNvSpPr txBox="1"/>
          <p:nvPr/>
        </p:nvSpPr>
        <p:spPr>
          <a:xfrm>
            <a:off x="786444" y="6109401"/>
            <a:ext cx="10835427" cy="276999"/>
          </a:xfrm>
          <a:prstGeom prst="rect">
            <a:avLst/>
          </a:prstGeom>
          <a:noFill/>
        </p:spPr>
        <p:txBody>
          <a:bodyPr wrap="square" rtlCol="0">
            <a:spAutoFit/>
          </a:bodyPr>
          <a:lstStyle/>
          <a:p>
            <a:pPr algn="r"/>
            <a:r>
              <a:rPr lang="en-US" sz="1200" dirty="0"/>
              <a:t>Making sense of MACRA: Advanced Care Planning. </a:t>
            </a:r>
            <a:r>
              <a:rPr lang="en-US" sz="1200" i="1" dirty="0"/>
              <a:t>AAFP Handout. </a:t>
            </a:r>
            <a:r>
              <a:rPr lang="en-US" sz="1200" dirty="0"/>
              <a:t>2018. Accessed March 2023 </a:t>
            </a:r>
          </a:p>
        </p:txBody>
      </p:sp>
      <p:sp>
        <p:nvSpPr>
          <p:cNvPr id="7" name="Text Placeholder 5">
            <a:extLst>
              <a:ext uri="{FF2B5EF4-FFF2-40B4-BE49-F238E27FC236}">
                <a16:creationId xmlns:a16="http://schemas.microsoft.com/office/drawing/2014/main" id="{11AE92E6-1EB5-6AEC-98BC-475A95B24CA4}"/>
              </a:ext>
            </a:extLst>
          </p:cNvPr>
          <p:cNvSpPr txBox="1">
            <a:spLocks/>
          </p:cNvSpPr>
          <p:nvPr/>
        </p:nvSpPr>
        <p:spPr>
          <a:xfrm>
            <a:off x="6096000" y="1507222"/>
            <a:ext cx="4181005" cy="457200"/>
          </a:xfrm>
          <a:prstGeom prst="rect">
            <a:avLst/>
          </a:prstGeom>
        </p:spPr>
        <p:txBody>
          <a:bodyPr/>
          <a:lstStyle>
            <a:lvl1pPr marL="228600" indent="-228600" algn="l" defTabSz="914400" rtl="0" eaLnBrk="1" latinLnBrk="0" hangingPunct="1">
              <a:lnSpc>
                <a:spcPct val="100000"/>
              </a:lnSpc>
              <a:spcBef>
                <a:spcPts val="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ZA" dirty="0">
                <a:solidFill>
                  <a:schemeClr val="accent3"/>
                </a:solidFill>
              </a:rPr>
              <a:t>It’s good for the provider</a:t>
            </a:r>
          </a:p>
        </p:txBody>
      </p:sp>
    </p:spTree>
    <p:extLst>
      <p:ext uri="{BB962C8B-B14F-4D97-AF65-F5344CB8AC3E}">
        <p14:creationId xmlns:p14="http://schemas.microsoft.com/office/powerpoint/2010/main" val="211031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1+#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3740C-75E5-67B0-2A76-2BD94A17EA12}"/>
              </a:ext>
            </a:extLst>
          </p:cNvPr>
          <p:cNvSpPr>
            <a:spLocks noGrp="1"/>
          </p:cNvSpPr>
          <p:nvPr>
            <p:ph type="title"/>
          </p:nvPr>
        </p:nvSpPr>
        <p:spPr/>
        <p:txBody>
          <a:bodyPr/>
          <a:lstStyle/>
          <a:p>
            <a:r>
              <a:rPr lang="en-US" dirty="0"/>
              <a:t>Case 1: Ms. Smith</a:t>
            </a:r>
          </a:p>
        </p:txBody>
      </p:sp>
      <p:sp>
        <p:nvSpPr>
          <p:cNvPr id="3" name="Content Placeholder 2">
            <a:extLst>
              <a:ext uri="{FF2B5EF4-FFF2-40B4-BE49-F238E27FC236}">
                <a16:creationId xmlns:a16="http://schemas.microsoft.com/office/drawing/2014/main" id="{0A21F06D-8C86-844A-6769-59CB53DBB78E}"/>
              </a:ext>
            </a:extLst>
          </p:cNvPr>
          <p:cNvSpPr>
            <a:spLocks noGrp="1"/>
          </p:cNvSpPr>
          <p:nvPr>
            <p:ph idx="1"/>
          </p:nvPr>
        </p:nvSpPr>
        <p:spPr>
          <a:xfrm>
            <a:off x="838200" y="1587880"/>
            <a:ext cx="10515600" cy="4959224"/>
          </a:xfrm>
        </p:spPr>
        <p:txBody>
          <a:bodyPr>
            <a:normAutofit fontScale="85000" lnSpcReduction="20000"/>
          </a:bodyPr>
          <a:lstStyle/>
          <a:p>
            <a:r>
              <a:rPr lang="en-US" dirty="0"/>
              <a:t>Ms. Smith is a 76y/o female with a history of HTN, HLD, intellectual disability, and recurrent UTIs</a:t>
            </a:r>
          </a:p>
          <a:p>
            <a:pPr lvl="1"/>
            <a:r>
              <a:rPr lang="en-US" dirty="0"/>
              <a:t>Social </a:t>
            </a:r>
            <a:r>
              <a:rPr lang="en-US" dirty="0" err="1"/>
              <a:t>hx</a:t>
            </a:r>
            <a:r>
              <a:rPr lang="en-US" dirty="0"/>
              <a:t>: grew up in rural Southwest Virginia, has always been “a little slow”, didn’t graduate high school, worked in a factory.</a:t>
            </a:r>
          </a:p>
          <a:p>
            <a:pPr lvl="1"/>
            <a:r>
              <a:rPr lang="en-US" dirty="0"/>
              <a:t>When I met her, she lived with her brother, never married, no children</a:t>
            </a:r>
          </a:p>
          <a:p>
            <a:r>
              <a:rPr lang="en-US" dirty="0"/>
              <a:t>Poor follow-up with primary care</a:t>
            </a:r>
          </a:p>
          <a:p>
            <a:pPr lvl="1"/>
            <a:r>
              <a:rPr lang="en-US" dirty="0"/>
              <a:t>She would miss her appointments, but would randomly walk into clinic asking for something for “itching down there”</a:t>
            </a:r>
          </a:p>
          <a:p>
            <a:pPr lvl="1"/>
            <a:r>
              <a:rPr lang="en-US" dirty="0"/>
              <a:t>I tried calling her brother for more information and to express my concerns about her cognitive status, could never reach him</a:t>
            </a:r>
          </a:p>
          <a:p>
            <a:r>
              <a:rPr lang="en-US" dirty="0"/>
              <a:t>APS got involved due to concern for self-neglect</a:t>
            </a:r>
          </a:p>
          <a:p>
            <a:pPr lvl="1"/>
            <a:r>
              <a:rPr lang="en-US" dirty="0"/>
              <a:t>Witnessed poor living situation, controlling brother</a:t>
            </a:r>
          </a:p>
          <a:p>
            <a:pPr lvl="1"/>
            <a:r>
              <a:rPr lang="en-US" dirty="0"/>
              <a:t>Ms. Smith was removed from the home and placed in ALF after APS witnessed brother threatening her</a:t>
            </a:r>
          </a:p>
          <a:p>
            <a:r>
              <a:rPr lang="en-US" b="1" dirty="0">
                <a:solidFill>
                  <a:schemeClr val="accent3"/>
                </a:solidFill>
              </a:rPr>
              <a:t>No Dementia diagnosis, assessment of capacity, or advanced care planning</a:t>
            </a:r>
            <a:endParaRPr lang="en-US" dirty="0">
              <a:solidFill>
                <a:schemeClr val="accent3"/>
              </a:solidFill>
            </a:endParaRPr>
          </a:p>
          <a:p>
            <a:pPr lvl="1"/>
            <a:r>
              <a:rPr lang="en-US" dirty="0"/>
              <a:t>Patient lost to follow up, APS was seeking guardianship at last contact</a:t>
            </a:r>
          </a:p>
        </p:txBody>
      </p:sp>
    </p:spTree>
    <p:extLst>
      <p:ext uri="{BB962C8B-B14F-4D97-AF65-F5344CB8AC3E}">
        <p14:creationId xmlns:p14="http://schemas.microsoft.com/office/powerpoint/2010/main" val="167370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1000"/>
                                        <p:tgtEl>
                                          <p:spTgt spid="3">
                                            <p:txEl>
                                              <p:pRg st="6" end="6"/>
                                            </p:txEl>
                                          </p:spTgt>
                                        </p:tgtEl>
                                      </p:cBhvr>
                                    </p:animEffect>
                                    <p:anim calcmode="lin" valueType="num">
                                      <p:cBhvr>
                                        <p:cTn id="2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fade">
                                      <p:cBhvr>
                                        <p:cTn id="29" dur="1000"/>
                                        <p:tgtEl>
                                          <p:spTgt spid="3">
                                            <p:txEl>
                                              <p:pRg st="7" end="7"/>
                                            </p:txEl>
                                          </p:spTgt>
                                        </p:tgtEl>
                                      </p:cBhvr>
                                    </p:animEffect>
                                    <p:anim calcmode="lin" valueType="num">
                                      <p:cBhvr>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fade">
                                      <p:cBhvr>
                                        <p:cTn id="34" dur="1000"/>
                                        <p:tgtEl>
                                          <p:spTgt spid="3">
                                            <p:txEl>
                                              <p:pRg st="8" end="8"/>
                                            </p:txEl>
                                          </p:spTgt>
                                        </p:tgtEl>
                                      </p:cBhvr>
                                    </p:animEffect>
                                    <p:anim calcmode="lin" valueType="num">
                                      <p:cBhvr>
                                        <p:cTn id="3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fade">
                                      <p:cBhvr>
                                        <p:cTn id="41" dur="1000"/>
                                        <p:tgtEl>
                                          <p:spTgt spid="3">
                                            <p:txEl>
                                              <p:pRg st="9" end="9"/>
                                            </p:txEl>
                                          </p:spTgt>
                                        </p:tgtEl>
                                      </p:cBhvr>
                                    </p:animEffect>
                                    <p:anim calcmode="lin" valueType="num">
                                      <p:cBhvr>
                                        <p:cTn id="42"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10" end="10"/>
                                            </p:txEl>
                                          </p:spTgt>
                                        </p:tgtEl>
                                        <p:attrNameLst>
                                          <p:attrName>style.visibility</p:attrName>
                                        </p:attrNameLst>
                                      </p:cBhvr>
                                      <p:to>
                                        <p:strVal val="visible"/>
                                      </p:to>
                                    </p:set>
                                    <p:animEffect transition="in" filter="fade">
                                      <p:cBhvr>
                                        <p:cTn id="46" dur="1000"/>
                                        <p:tgtEl>
                                          <p:spTgt spid="3">
                                            <p:txEl>
                                              <p:pRg st="10" end="10"/>
                                            </p:txEl>
                                          </p:spTgt>
                                        </p:tgtEl>
                                      </p:cBhvr>
                                    </p:animEffect>
                                    <p:anim calcmode="lin" valueType="num">
                                      <p:cBhvr>
                                        <p:cTn id="47"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3740C-75E5-67B0-2A76-2BD94A17EA12}"/>
              </a:ext>
            </a:extLst>
          </p:cNvPr>
          <p:cNvSpPr>
            <a:spLocks noGrp="1"/>
          </p:cNvSpPr>
          <p:nvPr>
            <p:ph type="title"/>
          </p:nvPr>
        </p:nvSpPr>
        <p:spPr/>
        <p:txBody>
          <a:bodyPr/>
          <a:lstStyle/>
          <a:p>
            <a:r>
              <a:rPr lang="en-US" dirty="0"/>
              <a:t>Case 1: Ms. Smith… 2 years later</a:t>
            </a:r>
          </a:p>
        </p:txBody>
      </p:sp>
      <p:sp>
        <p:nvSpPr>
          <p:cNvPr id="3" name="Content Placeholder 2">
            <a:extLst>
              <a:ext uri="{FF2B5EF4-FFF2-40B4-BE49-F238E27FC236}">
                <a16:creationId xmlns:a16="http://schemas.microsoft.com/office/drawing/2014/main" id="{0A21F06D-8C86-844A-6769-59CB53DBB78E}"/>
              </a:ext>
            </a:extLst>
          </p:cNvPr>
          <p:cNvSpPr>
            <a:spLocks noGrp="1"/>
          </p:cNvSpPr>
          <p:nvPr>
            <p:ph idx="1"/>
          </p:nvPr>
        </p:nvSpPr>
        <p:spPr>
          <a:xfrm>
            <a:off x="838200" y="1679321"/>
            <a:ext cx="10515600" cy="4667250"/>
          </a:xfrm>
        </p:spPr>
        <p:txBody>
          <a:bodyPr>
            <a:normAutofit fontScale="85000" lnSpcReduction="20000"/>
          </a:bodyPr>
          <a:lstStyle/>
          <a:p>
            <a:r>
              <a:rPr lang="en-US" dirty="0"/>
              <a:t>Ms. Smith is now a resident of a </a:t>
            </a:r>
            <a:r>
              <a:rPr lang="en-US" dirty="0" err="1"/>
              <a:t>longterm</a:t>
            </a:r>
            <a:r>
              <a:rPr lang="en-US" dirty="0"/>
              <a:t> care facility</a:t>
            </a:r>
          </a:p>
          <a:p>
            <a:pPr lvl="1"/>
            <a:r>
              <a:rPr lang="en-US" dirty="0"/>
              <a:t>Diagnosis of dementia (stage 6) and “behavioral problems”</a:t>
            </a:r>
          </a:p>
          <a:p>
            <a:pPr lvl="1"/>
            <a:r>
              <a:rPr lang="en-US" dirty="0"/>
              <a:t>Routinely refuses medications, care, and increasingly food and drink</a:t>
            </a:r>
          </a:p>
          <a:p>
            <a:pPr lvl="1"/>
            <a:r>
              <a:rPr lang="en-US" b="1" dirty="0">
                <a:solidFill>
                  <a:schemeClr val="accent3"/>
                </a:solidFill>
              </a:rPr>
              <a:t>Ms. Smith is her own “responsible party”, still DOES NOT have a guardian or advanced care planning. She is a full code.</a:t>
            </a:r>
          </a:p>
          <a:p>
            <a:r>
              <a:rPr lang="en-US" dirty="0"/>
              <a:t>Her dementia progresses (stage 7) and health declines and facility administration becomes concerned about keeping her safe due to her decline and her behaviors</a:t>
            </a:r>
          </a:p>
          <a:p>
            <a:pPr lvl="1"/>
            <a:r>
              <a:rPr lang="en-US" b="1" dirty="0">
                <a:solidFill>
                  <a:schemeClr val="accent3"/>
                </a:solidFill>
              </a:rPr>
              <a:t>Would benefit from hospice services, but cannot consent as deemed to lack capacity to make her own medical decisions</a:t>
            </a:r>
          </a:p>
          <a:p>
            <a:pPr lvl="1"/>
            <a:r>
              <a:rPr lang="en-US" dirty="0"/>
              <a:t>I contact her previous APS social worker who attempts to reach out to distant family to see if they will assume guardianship</a:t>
            </a:r>
          </a:p>
          <a:p>
            <a:pPr lvl="1"/>
            <a:r>
              <a:rPr lang="en-US" dirty="0"/>
              <a:t>She has several admissions for AMS, dehydration, worsening behaviors. Still no guardianship after 2-3 months, still full code</a:t>
            </a:r>
          </a:p>
          <a:p>
            <a:r>
              <a:rPr lang="en-US" b="1" dirty="0">
                <a:solidFill>
                  <a:schemeClr val="accent3"/>
                </a:solidFill>
              </a:rPr>
              <a:t>Last I heard, she was discharged to a memory care unit, no guardian, no solution to lack of advanced care planning</a:t>
            </a:r>
          </a:p>
          <a:p>
            <a:pPr lvl="1"/>
            <a:endParaRPr lang="en-US" dirty="0"/>
          </a:p>
          <a:p>
            <a:pPr lvl="1"/>
            <a:endParaRPr lang="en-US" dirty="0"/>
          </a:p>
        </p:txBody>
      </p:sp>
      <p:sp>
        <p:nvSpPr>
          <p:cNvPr id="5" name="Rectangle 4">
            <a:extLst>
              <a:ext uri="{FF2B5EF4-FFF2-40B4-BE49-F238E27FC236}">
                <a16:creationId xmlns:a16="http://schemas.microsoft.com/office/drawing/2014/main" id="{AC5430EF-CEF4-D06C-8BFE-CF114F983D82}"/>
              </a:ext>
            </a:extLst>
          </p:cNvPr>
          <p:cNvSpPr/>
          <p:nvPr/>
        </p:nvSpPr>
        <p:spPr>
          <a:xfrm>
            <a:off x="682752" y="1527048"/>
            <a:ext cx="10671048" cy="45445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D2022337-EBDC-09F5-A922-07912634F3F5}"/>
              </a:ext>
            </a:extLst>
          </p:cNvPr>
          <p:cNvSpPr txBox="1"/>
          <p:nvPr/>
        </p:nvSpPr>
        <p:spPr>
          <a:xfrm>
            <a:off x="1344168" y="1783395"/>
            <a:ext cx="9281160" cy="4031873"/>
          </a:xfrm>
          <a:prstGeom prst="rect">
            <a:avLst/>
          </a:prstGeom>
          <a:noFill/>
        </p:spPr>
        <p:txBody>
          <a:bodyPr wrap="square" rtlCol="0">
            <a:spAutoFit/>
          </a:bodyPr>
          <a:lstStyle/>
          <a:p>
            <a:r>
              <a:rPr lang="en-US" sz="2800" dirty="0">
                <a:solidFill>
                  <a:schemeClr val="bg1"/>
                </a:solidFill>
              </a:rPr>
              <a:t>Points where her healthcare professionals could have intervened:</a:t>
            </a:r>
          </a:p>
          <a:p>
            <a:pPr marL="285750" indent="-285750">
              <a:buFont typeface="Arial" panose="020B0604020202020204" pitchFamily="34" charset="0"/>
              <a:buChar char="•"/>
            </a:pPr>
            <a:r>
              <a:rPr lang="en-US" sz="2000" dirty="0">
                <a:solidFill>
                  <a:schemeClr val="bg1"/>
                </a:solidFill>
              </a:rPr>
              <a:t>Her PCP could have assessed for capacity much sooner (known Intellectual Disability)</a:t>
            </a:r>
          </a:p>
          <a:p>
            <a:pPr marL="285750" indent="-285750">
              <a:buFont typeface="Arial" panose="020B0604020202020204" pitchFamily="34" charset="0"/>
              <a:buChar char="•"/>
            </a:pPr>
            <a:r>
              <a:rPr lang="en-US" sz="2000" dirty="0">
                <a:solidFill>
                  <a:schemeClr val="bg1"/>
                </a:solidFill>
              </a:rPr>
              <a:t>APS was able to get her away from an abusive/neglectful situation, but was unable to secure guardianship (limited resources, limited time)</a:t>
            </a:r>
          </a:p>
          <a:p>
            <a:pPr marL="285750" indent="-285750">
              <a:buFont typeface="Arial" panose="020B0604020202020204" pitchFamily="34" charset="0"/>
              <a:buChar char="•"/>
            </a:pPr>
            <a:r>
              <a:rPr lang="en-US" sz="2000" dirty="0">
                <a:solidFill>
                  <a:schemeClr val="bg1"/>
                </a:solidFill>
              </a:rPr>
              <a:t>She was admitted to a </a:t>
            </a:r>
            <a:r>
              <a:rPr lang="en-US" sz="2000" dirty="0" err="1">
                <a:solidFill>
                  <a:schemeClr val="bg1"/>
                </a:solidFill>
              </a:rPr>
              <a:t>longterm</a:t>
            </a:r>
            <a:r>
              <a:rPr lang="en-US" sz="2000" dirty="0">
                <a:solidFill>
                  <a:schemeClr val="bg1"/>
                </a:solidFill>
              </a:rPr>
              <a:t> care facility, but no guardian was identified, and no advanced care planning was able to be set up</a:t>
            </a:r>
          </a:p>
          <a:p>
            <a:pPr marL="285750" indent="-285750">
              <a:buFont typeface="Arial" panose="020B0604020202020204" pitchFamily="34" charset="0"/>
              <a:buChar char="•"/>
            </a:pPr>
            <a:r>
              <a:rPr lang="en-US" sz="2000" dirty="0">
                <a:solidFill>
                  <a:schemeClr val="bg1"/>
                </a:solidFill>
              </a:rPr>
              <a:t>She had multiple admissions for conditions that were ultimately stemming from her dementia decline</a:t>
            </a:r>
          </a:p>
          <a:p>
            <a:pPr marL="285750" indent="-285750">
              <a:buFont typeface="Arial" panose="020B0604020202020204" pitchFamily="34" charset="0"/>
              <a:buChar char="•"/>
            </a:pPr>
            <a:r>
              <a:rPr lang="en-US" sz="2000" dirty="0">
                <a:solidFill>
                  <a:schemeClr val="bg1"/>
                </a:solidFill>
              </a:rPr>
              <a:t>She suffered because she could not consent to her care and others had not been appointed to speak for her</a:t>
            </a:r>
          </a:p>
        </p:txBody>
      </p:sp>
    </p:spTree>
    <p:extLst>
      <p:ext uri="{BB962C8B-B14F-4D97-AF65-F5344CB8AC3E}">
        <p14:creationId xmlns:p14="http://schemas.microsoft.com/office/powerpoint/2010/main" val="327951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1000"/>
                                        <p:tgtEl>
                                          <p:spTgt spid="3">
                                            <p:txEl>
                                              <p:pRg st="7" end="7"/>
                                            </p:txEl>
                                          </p:spTgt>
                                        </p:tgtEl>
                                      </p:cBhvr>
                                    </p:animEffect>
                                    <p:anim calcmode="lin" valueType="num">
                                      <p:cBhvr>
                                        <p:cTn id="2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fade">
                                      <p:cBhvr>
                                        <p:cTn id="29" dur="1000"/>
                                        <p:tgtEl>
                                          <p:spTgt spid="3">
                                            <p:txEl>
                                              <p:pRg st="8" end="8"/>
                                            </p:txEl>
                                          </p:spTgt>
                                        </p:tgtEl>
                                      </p:cBhvr>
                                    </p:animEffect>
                                    <p:anim calcmode="lin" valueType="num">
                                      <p:cBhvr>
                                        <p:cTn id="3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3740C-75E5-67B0-2A76-2BD94A17EA12}"/>
              </a:ext>
            </a:extLst>
          </p:cNvPr>
          <p:cNvSpPr>
            <a:spLocks noGrp="1"/>
          </p:cNvSpPr>
          <p:nvPr>
            <p:ph type="title"/>
          </p:nvPr>
        </p:nvSpPr>
        <p:spPr/>
        <p:txBody>
          <a:bodyPr/>
          <a:lstStyle/>
          <a:p>
            <a:r>
              <a:rPr lang="en-US" dirty="0"/>
              <a:t>Case 2: Mrs. Jones</a:t>
            </a:r>
          </a:p>
        </p:txBody>
      </p:sp>
      <p:sp>
        <p:nvSpPr>
          <p:cNvPr id="3" name="Content Placeholder 2">
            <a:extLst>
              <a:ext uri="{FF2B5EF4-FFF2-40B4-BE49-F238E27FC236}">
                <a16:creationId xmlns:a16="http://schemas.microsoft.com/office/drawing/2014/main" id="{0A21F06D-8C86-844A-6769-59CB53DBB78E}"/>
              </a:ext>
            </a:extLst>
          </p:cNvPr>
          <p:cNvSpPr>
            <a:spLocks noGrp="1"/>
          </p:cNvSpPr>
          <p:nvPr>
            <p:ph idx="1"/>
          </p:nvPr>
        </p:nvSpPr>
        <p:spPr/>
        <p:txBody>
          <a:bodyPr>
            <a:normAutofit fontScale="92500" lnSpcReduction="10000"/>
          </a:bodyPr>
          <a:lstStyle/>
          <a:p>
            <a:r>
              <a:rPr lang="en-US" dirty="0"/>
              <a:t>Mrs. Jones is a 67y/o female with a history of diabetes, hypertension, chronic kidney disease, and anxiety</a:t>
            </a:r>
          </a:p>
          <a:p>
            <a:pPr lvl="1"/>
            <a:r>
              <a:rPr lang="en-US" dirty="0"/>
              <a:t>Social </a:t>
            </a:r>
            <a:r>
              <a:rPr lang="en-US" dirty="0" err="1"/>
              <a:t>hx</a:t>
            </a:r>
            <a:r>
              <a:rPr lang="en-US" dirty="0"/>
              <a:t>: grew up in New York, college educated retired former teacher </a:t>
            </a:r>
          </a:p>
          <a:p>
            <a:pPr lvl="1"/>
            <a:r>
              <a:rPr lang="en-US" dirty="0"/>
              <a:t>Lives with husband who also has multiple medical issues. Many friends, but no other relatives</a:t>
            </a:r>
          </a:p>
          <a:p>
            <a:pPr lvl="1"/>
            <a:r>
              <a:rPr lang="en-US" dirty="0"/>
              <a:t>She and her husband have advanced directives, but no other advanced care planning</a:t>
            </a:r>
          </a:p>
          <a:p>
            <a:r>
              <a:rPr lang="en-US" dirty="0"/>
              <a:t>Her husband’s health declines, he ends up in the hospital on a ventilator. Mrs. Jones is responsible making end-of-life decisions</a:t>
            </a:r>
          </a:p>
          <a:p>
            <a:pPr lvl="1"/>
            <a:r>
              <a:rPr lang="en-US" dirty="0"/>
              <a:t>She states it was hard on her to have to “pull the plug” on her husband and vows never to have this happen to her</a:t>
            </a:r>
          </a:p>
          <a:p>
            <a:r>
              <a:rPr lang="en-US" dirty="0">
                <a:solidFill>
                  <a:schemeClr val="accent3"/>
                </a:solidFill>
              </a:rPr>
              <a:t>She signs documents for herself appointing a friend as her durable POA as well as a durable DNR</a:t>
            </a:r>
          </a:p>
        </p:txBody>
      </p:sp>
    </p:spTree>
    <p:extLst>
      <p:ext uri="{BB962C8B-B14F-4D97-AF65-F5344CB8AC3E}">
        <p14:creationId xmlns:p14="http://schemas.microsoft.com/office/powerpoint/2010/main" val="2810470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1000"/>
                                        <p:tgtEl>
                                          <p:spTgt spid="3">
                                            <p:txEl>
                                              <p:pRg st="6" end="6"/>
                                            </p:txEl>
                                          </p:spTgt>
                                        </p:tgtEl>
                                      </p:cBhvr>
                                    </p:animEffect>
                                    <p:anim calcmode="lin" valueType="num">
                                      <p:cBhvr>
                                        <p:cTn id="2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3740C-75E5-67B0-2A76-2BD94A17EA12}"/>
              </a:ext>
            </a:extLst>
          </p:cNvPr>
          <p:cNvSpPr>
            <a:spLocks noGrp="1"/>
          </p:cNvSpPr>
          <p:nvPr>
            <p:ph type="title"/>
          </p:nvPr>
        </p:nvSpPr>
        <p:spPr/>
        <p:txBody>
          <a:bodyPr/>
          <a:lstStyle/>
          <a:p>
            <a:r>
              <a:rPr lang="en-US" dirty="0"/>
              <a:t>Case 2: Mrs. Jones… 4 years later</a:t>
            </a:r>
          </a:p>
        </p:txBody>
      </p:sp>
      <p:sp>
        <p:nvSpPr>
          <p:cNvPr id="3" name="Content Placeholder 2">
            <a:extLst>
              <a:ext uri="{FF2B5EF4-FFF2-40B4-BE49-F238E27FC236}">
                <a16:creationId xmlns:a16="http://schemas.microsoft.com/office/drawing/2014/main" id="{0A21F06D-8C86-844A-6769-59CB53DBB78E}"/>
              </a:ext>
            </a:extLst>
          </p:cNvPr>
          <p:cNvSpPr>
            <a:spLocks noGrp="1"/>
          </p:cNvSpPr>
          <p:nvPr>
            <p:ph idx="1"/>
          </p:nvPr>
        </p:nvSpPr>
        <p:spPr/>
        <p:txBody>
          <a:bodyPr>
            <a:normAutofit lnSpcReduction="10000"/>
          </a:bodyPr>
          <a:lstStyle/>
          <a:p>
            <a:r>
              <a:rPr lang="en-US" dirty="0"/>
              <a:t>Mrs. Jones’ health is failing</a:t>
            </a:r>
          </a:p>
          <a:p>
            <a:pPr lvl="1"/>
            <a:r>
              <a:rPr lang="en-US" dirty="0"/>
              <a:t>She has multiple admissions for renal failure and one for a minor stroke</a:t>
            </a:r>
          </a:p>
          <a:p>
            <a:pPr lvl="1"/>
            <a:r>
              <a:rPr lang="en-US" dirty="0"/>
              <a:t>She decides to go on dialysis</a:t>
            </a:r>
          </a:p>
          <a:p>
            <a:r>
              <a:rPr lang="en-US" dirty="0"/>
              <a:t>She moves to an assisted living facility in Roanoke to be closer to her specialists, and transfers care to a Roanoke PCP due to transportation issues</a:t>
            </a:r>
          </a:p>
          <a:p>
            <a:pPr lvl="1"/>
            <a:r>
              <a:rPr lang="en-US" dirty="0"/>
              <a:t>Her advanced care documentation in her Problem List on the EMR is removed, but her documents are scanned into the system</a:t>
            </a:r>
          </a:p>
          <a:p>
            <a:r>
              <a:rPr lang="en-US" dirty="0">
                <a:solidFill>
                  <a:schemeClr val="accent3"/>
                </a:solidFill>
              </a:rPr>
              <a:t>Two months later, she ends up in the hospital with acute respiratory distress, and is intubated in the ICU.</a:t>
            </a:r>
          </a:p>
          <a:p>
            <a:pPr lvl="1"/>
            <a:r>
              <a:rPr lang="en-US" dirty="0">
                <a:solidFill>
                  <a:schemeClr val="accent3"/>
                </a:solidFill>
              </a:rPr>
              <a:t>Her documents are finally “found”, and she is extubated and expired</a:t>
            </a:r>
          </a:p>
        </p:txBody>
      </p:sp>
      <p:sp>
        <p:nvSpPr>
          <p:cNvPr id="5" name="Rectangle 4">
            <a:extLst>
              <a:ext uri="{FF2B5EF4-FFF2-40B4-BE49-F238E27FC236}">
                <a16:creationId xmlns:a16="http://schemas.microsoft.com/office/drawing/2014/main" id="{A1F47997-5845-B328-0626-14AA92B0048B}"/>
              </a:ext>
            </a:extLst>
          </p:cNvPr>
          <p:cNvSpPr/>
          <p:nvPr/>
        </p:nvSpPr>
        <p:spPr>
          <a:xfrm>
            <a:off x="682752" y="1527048"/>
            <a:ext cx="10671048" cy="45445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BF04A9B9-8424-8667-2138-664349E5F5AA}"/>
              </a:ext>
            </a:extLst>
          </p:cNvPr>
          <p:cNvSpPr txBox="1"/>
          <p:nvPr/>
        </p:nvSpPr>
        <p:spPr>
          <a:xfrm>
            <a:off x="1286256" y="2112579"/>
            <a:ext cx="9464040" cy="3662541"/>
          </a:xfrm>
          <a:prstGeom prst="rect">
            <a:avLst/>
          </a:prstGeom>
          <a:noFill/>
        </p:spPr>
        <p:txBody>
          <a:bodyPr wrap="square" rtlCol="0">
            <a:spAutoFit/>
          </a:bodyPr>
          <a:lstStyle/>
          <a:p>
            <a:r>
              <a:rPr lang="en-US" sz="3600" dirty="0">
                <a:solidFill>
                  <a:schemeClr val="bg1"/>
                </a:solidFill>
              </a:rPr>
              <a:t>She did everything right! Why did this outcome happen?</a:t>
            </a:r>
          </a:p>
          <a:p>
            <a:pPr marL="342900" indent="-342900">
              <a:buFont typeface="Arial" panose="020B0604020202020204" pitchFamily="34" charset="0"/>
              <a:buChar char="•"/>
            </a:pPr>
            <a:r>
              <a:rPr lang="en-US" sz="3200" dirty="0">
                <a:solidFill>
                  <a:schemeClr val="bg1"/>
                </a:solidFill>
              </a:rPr>
              <a:t>She has no close family to advocate for her</a:t>
            </a:r>
          </a:p>
          <a:p>
            <a:pPr marL="342900" indent="-342900">
              <a:buFont typeface="Arial" panose="020B0604020202020204" pitchFamily="34" charset="0"/>
              <a:buChar char="•"/>
            </a:pPr>
            <a:r>
              <a:rPr lang="en-US" sz="3200" dirty="0">
                <a:solidFill>
                  <a:schemeClr val="bg1"/>
                </a:solidFill>
              </a:rPr>
              <a:t>Her POA and DNR documents were “buried” in the system</a:t>
            </a:r>
          </a:p>
          <a:p>
            <a:pPr marL="342900" indent="-342900">
              <a:buFont typeface="Arial" panose="020B0604020202020204" pitchFamily="34" charset="0"/>
              <a:buChar char="•"/>
            </a:pPr>
            <a:r>
              <a:rPr lang="en-US" sz="3200" dirty="0">
                <a:solidFill>
                  <a:schemeClr val="bg1"/>
                </a:solidFill>
              </a:rPr>
              <a:t>The ALF did not send over her DNR when she was transferred to the hospital (?)</a:t>
            </a:r>
            <a:endParaRPr lang="en-US" sz="2400" dirty="0">
              <a:solidFill>
                <a:schemeClr val="bg1"/>
              </a:solidFill>
            </a:endParaRPr>
          </a:p>
        </p:txBody>
      </p:sp>
    </p:spTree>
    <p:extLst>
      <p:ext uri="{BB962C8B-B14F-4D97-AF65-F5344CB8AC3E}">
        <p14:creationId xmlns:p14="http://schemas.microsoft.com/office/powerpoint/2010/main" val="15831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1000"/>
                                        <p:tgtEl>
                                          <p:spTgt spid="3">
                                            <p:txEl>
                                              <p:pRg st="5" end="5"/>
                                            </p:txEl>
                                          </p:spTgt>
                                        </p:tgtEl>
                                      </p:cBhvr>
                                    </p:animEffect>
                                    <p:anim calcmode="lin" valueType="num">
                                      <p:cBhvr>
                                        <p:cTn id="2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7288-7753-4AAE-BCA9-F8A6AC9B8B12}"/>
              </a:ext>
            </a:extLst>
          </p:cNvPr>
          <p:cNvSpPr>
            <a:spLocks noGrp="1"/>
          </p:cNvSpPr>
          <p:nvPr>
            <p:ph type="title"/>
          </p:nvPr>
        </p:nvSpPr>
        <p:spPr>
          <a:xfrm>
            <a:off x="692315" y="329614"/>
            <a:ext cx="10807370" cy="966525"/>
          </a:xfrm>
        </p:spPr>
        <p:txBody>
          <a:bodyPr>
            <a:normAutofit/>
          </a:bodyPr>
          <a:lstStyle/>
          <a:p>
            <a:r>
              <a:rPr lang="en-US" dirty="0"/>
              <a:t>Practice Recommendations</a:t>
            </a:r>
          </a:p>
        </p:txBody>
      </p:sp>
      <p:sp>
        <p:nvSpPr>
          <p:cNvPr id="3" name="Content Placeholder 2">
            <a:extLst>
              <a:ext uri="{FF2B5EF4-FFF2-40B4-BE49-F238E27FC236}">
                <a16:creationId xmlns:a16="http://schemas.microsoft.com/office/drawing/2014/main" id="{D62B74F6-C0D1-43CF-A722-DB4B1F665F84}"/>
              </a:ext>
            </a:extLst>
          </p:cNvPr>
          <p:cNvSpPr>
            <a:spLocks noGrp="1"/>
          </p:cNvSpPr>
          <p:nvPr>
            <p:ph idx="1"/>
          </p:nvPr>
        </p:nvSpPr>
        <p:spPr>
          <a:xfrm>
            <a:off x="604007" y="1417740"/>
            <a:ext cx="10901453" cy="4456587"/>
          </a:xfrm>
        </p:spPr>
        <p:txBody>
          <a:bodyPr>
            <a:normAutofit lnSpcReduction="10000"/>
          </a:bodyPr>
          <a:lstStyle/>
          <a:p>
            <a:r>
              <a:rPr lang="en-US" dirty="0"/>
              <a:t>Every adult should have an advanced directive or a living will</a:t>
            </a:r>
          </a:p>
          <a:p>
            <a:r>
              <a:rPr lang="en-US" dirty="0"/>
              <a:t>Seriously or terminally ill patients should consider a DNR POLST/MOLST form </a:t>
            </a:r>
          </a:p>
          <a:p>
            <a:r>
              <a:rPr lang="en-US" dirty="0"/>
              <a:t>Patients should establish a durable power of attorney to manage their health and financial decisions in the event they are incapacitated. </a:t>
            </a:r>
            <a:r>
              <a:rPr lang="en-US" dirty="0">
                <a:solidFill>
                  <a:schemeClr val="accent3"/>
                </a:solidFill>
              </a:rPr>
              <a:t>Failure to appoint a durable power of attorney may result in need for guardianship.</a:t>
            </a:r>
          </a:p>
          <a:p>
            <a:r>
              <a:rPr lang="en-US" dirty="0"/>
              <a:t>Review these documents often with patients – open conversation makes for better decisions.</a:t>
            </a:r>
          </a:p>
          <a:p>
            <a:r>
              <a:rPr lang="en-US" dirty="0">
                <a:solidFill>
                  <a:schemeClr val="accent3"/>
                </a:solidFill>
              </a:rPr>
              <a:t>Make sure the advanced care planning documentation is in the home as well as accurately documented in the EMR.</a:t>
            </a:r>
          </a:p>
        </p:txBody>
      </p:sp>
    </p:spTree>
    <p:extLst>
      <p:ext uri="{BB962C8B-B14F-4D97-AF65-F5344CB8AC3E}">
        <p14:creationId xmlns:p14="http://schemas.microsoft.com/office/powerpoint/2010/main" val="42609006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2B74F6-C0D1-43CF-A722-DB4B1F665F84}"/>
              </a:ext>
            </a:extLst>
          </p:cNvPr>
          <p:cNvSpPr>
            <a:spLocks noGrp="1"/>
          </p:cNvSpPr>
          <p:nvPr>
            <p:ph idx="1"/>
          </p:nvPr>
        </p:nvSpPr>
        <p:spPr>
          <a:xfrm>
            <a:off x="604007" y="1417740"/>
            <a:ext cx="10901453" cy="4456587"/>
          </a:xfrm>
        </p:spPr>
        <p:txBody>
          <a:bodyPr>
            <a:normAutofit/>
          </a:bodyPr>
          <a:lstStyle/>
          <a:p>
            <a:pPr marL="0" indent="0">
              <a:buNone/>
            </a:pPr>
            <a:endParaRPr lang="en-US" dirty="0"/>
          </a:p>
          <a:p>
            <a:endParaRPr lang="en-US" dirty="0"/>
          </a:p>
        </p:txBody>
      </p:sp>
      <p:sp>
        <p:nvSpPr>
          <p:cNvPr id="5" name="TextBox 4">
            <a:extLst>
              <a:ext uri="{FF2B5EF4-FFF2-40B4-BE49-F238E27FC236}">
                <a16:creationId xmlns:a16="http://schemas.microsoft.com/office/drawing/2014/main" id="{A9051A74-8AE7-49AE-814B-DD883E937BF2}"/>
              </a:ext>
            </a:extLst>
          </p:cNvPr>
          <p:cNvSpPr txBox="1"/>
          <p:nvPr/>
        </p:nvSpPr>
        <p:spPr>
          <a:xfrm>
            <a:off x="942975" y="2431355"/>
            <a:ext cx="10645018" cy="1703030"/>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a:ea typeface="Calibri" panose="020F0502020204030204" pitchFamily="34" charset="0"/>
                <a:cs typeface="Times New Roman" panose="02020603050405020304" pitchFamily="18" charset="0"/>
              </a:rPr>
              <a:t>© 2023 American Academy of Family Physicians. All rights reserved.</a:t>
            </a:r>
            <a:endParaRPr kumimoji="0" lang="en-US" sz="1800" b="0" i="0" u="none" strike="noStrike" kern="1200" cap="none" spc="0" normalizeH="0" baseline="0" noProof="0" dirty="0">
              <a:ln>
                <a:noFill/>
              </a:ln>
              <a:solidFill>
                <a:prstClr val="black"/>
              </a:solidFill>
              <a:effectLst/>
              <a:uLnTx/>
              <a:uFillTx/>
              <a:latin typeface="Aria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Calibri" panose="020F0502020204030204" pitchFamily="34" charset="0"/>
                <a:cs typeface="Times New Roman" panose="02020603050405020304" pitchFamily="18" charset="0"/>
              </a:rPr>
              <a:t>All materials/content herein are protected by copyright and are for the sole, personal use of the user.</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Calibri" panose="020F0502020204030204" pitchFamily="34" charset="0"/>
                <a:cs typeface="Times New Roman" panose="02020603050405020304" pitchFamily="18" charset="0"/>
              </a:rPr>
              <a:t>No part of the materials/content may be copied, duplicated, distributed or retransmitted</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Calibri" panose="020F0502020204030204" pitchFamily="34" charset="0"/>
                <a:cs typeface="Times New Roman" panose="02020603050405020304" pitchFamily="18" charset="0"/>
              </a:rPr>
              <a:t>in any form or medium without the prior permission of the applicable copyright owner.</a:t>
            </a:r>
          </a:p>
        </p:txBody>
      </p:sp>
    </p:spTree>
    <p:extLst>
      <p:ext uri="{BB962C8B-B14F-4D97-AF65-F5344CB8AC3E}">
        <p14:creationId xmlns:p14="http://schemas.microsoft.com/office/powerpoint/2010/main" val="24844330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9996046"/>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F7901E"/>
      </a:accent1>
      <a:accent2>
        <a:srgbClr val="474C55"/>
      </a:accent2>
      <a:accent3>
        <a:srgbClr val="008FB4"/>
      </a:accent3>
      <a:accent4>
        <a:srgbClr val="F2BA7F"/>
      </a:accent4>
      <a:accent5>
        <a:srgbClr val="82858C"/>
      </a:accent5>
      <a:accent6>
        <a:srgbClr val="65B0CA"/>
      </a:accent6>
      <a:hlink>
        <a:srgbClr val="F6CFA4"/>
      </a:hlink>
      <a:folHlink>
        <a:srgbClr val="A4A6AE"/>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31CD1483BA716419E3132CBC539FBBB" ma:contentTypeVersion="13" ma:contentTypeDescription="Create a new document." ma:contentTypeScope="" ma:versionID="d046f68846c81f2ca3fd3f6cbc23a527">
  <xsd:schema xmlns:xsd="http://www.w3.org/2001/XMLSchema" xmlns:xs="http://www.w3.org/2001/XMLSchema" xmlns:p="http://schemas.microsoft.com/office/2006/metadata/properties" xmlns:ns3="a0088a5e-425f-4f10-a37d-e3a6b590c386" xmlns:ns4="3c310786-c32f-4814-9daf-0c7108208f56" targetNamespace="http://schemas.microsoft.com/office/2006/metadata/properties" ma:root="true" ma:fieldsID="631fe2ad1f5d466b3b8c41c7a1810eb1" ns3:_="" ns4:_="">
    <xsd:import namespace="a0088a5e-425f-4f10-a37d-e3a6b590c386"/>
    <xsd:import namespace="3c310786-c32f-4814-9daf-0c7108208f56"/>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088a5e-425f-4f10-a37d-e3a6b590c38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c310786-c32f-4814-9daf-0c7108208f5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C9FB271-BBE5-4104-A29C-0E87D38EFBEE}">
  <ds:schemaRefs>
    <ds:schemaRef ds:uri="http://schemas.microsoft.com/sharepoint/v3/contenttype/forms"/>
  </ds:schemaRefs>
</ds:datastoreItem>
</file>

<file path=customXml/itemProps2.xml><?xml version="1.0" encoding="utf-8"?>
<ds:datastoreItem xmlns:ds="http://schemas.openxmlformats.org/officeDocument/2006/customXml" ds:itemID="{F802E2D4-5934-475E-AA27-3E39935B38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088a5e-425f-4f10-a37d-e3a6b590c386"/>
    <ds:schemaRef ds:uri="3c310786-c32f-4814-9daf-0c7108208f5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216A401-5582-4BBE-9431-ED2BB8A192A9}">
  <ds:schemaRefs>
    <ds:schemaRef ds:uri="http://schemas.microsoft.com/office/2006/documentManagement/types"/>
    <ds:schemaRef ds:uri="http://www.w3.org/XML/1998/namespace"/>
    <ds:schemaRef ds:uri="http://purl.org/dc/term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3c310786-c32f-4814-9daf-0c7108208f56"/>
    <ds:schemaRef ds:uri="a0088a5e-425f-4f10-a37d-e3a6b590c386"/>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4581</TotalTime>
  <Words>3000</Words>
  <Application>Microsoft Office PowerPoint</Application>
  <PresentationFormat>Widescreen</PresentationFormat>
  <Paragraphs>243</Paragraphs>
  <Slides>31</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Wingdings</vt:lpstr>
      <vt:lpstr>Office Theme</vt:lpstr>
      <vt:lpstr>Advanced Care Planning for People Living with Dementia</vt:lpstr>
      <vt:lpstr>Disclosure</vt:lpstr>
      <vt:lpstr>Learning Objectives</vt:lpstr>
      <vt:lpstr>A few statistics…</vt:lpstr>
      <vt:lpstr>A few statistics…</vt:lpstr>
      <vt:lpstr>What is Advanced Care Planning</vt:lpstr>
      <vt:lpstr>Why are ACPs important?</vt:lpstr>
      <vt:lpstr>Advanced Directives and Living Wills</vt:lpstr>
      <vt:lpstr>Advanced Directives and Living Wills</vt:lpstr>
      <vt:lpstr>Where to find these documents</vt:lpstr>
      <vt:lpstr>When to create or review ACP documents</vt:lpstr>
      <vt:lpstr>Standard Will</vt:lpstr>
      <vt:lpstr>Durable Power of Attorney</vt:lpstr>
      <vt:lpstr>Durable Power of Attorney</vt:lpstr>
      <vt:lpstr>DNR</vt:lpstr>
      <vt:lpstr>POLST or MOLST</vt:lpstr>
      <vt:lpstr>POLST or MOLST</vt:lpstr>
      <vt:lpstr>PowerPoint Presentation</vt:lpstr>
      <vt:lpstr>PowerPoint Presentation</vt:lpstr>
      <vt:lpstr>Guardianship or Conservatorship</vt:lpstr>
      <vt:lpstr>Guardianship vs Conservatorship</vt:lpstr>
      <vt:lpstr>Advanced Care Planning</vt:lpstr>
      <vt:lpstr>Advanced Care Planning</vt:lpstr>
      <vt:lpstr>Advanced Care Planning</vt:lpstr>
      <vt:lpstr>Case 1: Ms. Smith</vt:lpstr>
      <vt:lpstr>Case 1: Ms. Smith… 2 years later</vt:lpstr>
      <vt:lpstr>Case 2: Mrs. Jones</vt:lpstr>
      <vt:lpstr>Case 2: Mrs. Jones… 4 years later</vt:lpstr>
      <vt:lpstr>Practice Recommendations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Heins</dc:creator>
  <cp:lastModifiedBy>Stubbs, Sarah L.</cp:lastModifiedBy>
  <cp:revision>75</cp:revision>
  <dcterms:created xsi:type="dcterms:W3CDTF">2020-08-24T02:25:21Z</dcterms:created>
  <dcterms:modified xsi:type="dcterms:W3CDTF">2023-03-27T21:15:42Z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0x010100031CD1483BA716419E3132CBC539FBBB</vt:lpwstr>
  </property>
</Properties>
</file>