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9" r:id="rId2"/>
    <p:sldId id="256" r:id="rId3"/>
    <p:sldId id="260" r:id="rId4"/>
    <p:sldId id="268" r:id="rId5"/>
    <p:sldId id="265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B92C"/>
    <a:srgbClr val="6C237B"/>
    <a:srgbClr val="47008E"/>
    <a:srgbClr val="C00017"/>
    <a:srgbClr val="A20013"/>
    <a:srgbClr val="3AB86D"/>
    <a:srgbClr val="40FF40"/>
    <a:srgbClr val="D90019"/>
    <a:srgbClr val="FFA626"/>
    <a:srgbClr val="8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00" autoAdjust="0"/>
  </p:normalViewPr>
  <p:slideViewPr>
    <p:cSldViewPr>
      <p:cViewPr varScale="1">
        <p:scale>
          <a:sx n="96" d="100"/>
          <a:sy n="96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1EDB5-A899-4D12-B4C3-F6C9073D8753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38C57-A489-4858-8534-B5B5AFBE3A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1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Access and communication of information</a:t>
            </a:r>
          </a:p>
          <a:p>
            <a:pPr lvl="1"/>
            <a:r>
              <a:rPr lang="en-US" sz="3200" dirty="0" smtClean="0"/>
              <a:t>Mixed classification of data</a:t>
            </a:r>
          </a:p>
          <a:p>
            <a:pPr lvl="1"/>
            <a:r>
              <a:rPr lang="en-US" sz="3200" dirty="0" smtClean="0"/>
              <a:t>Mixed classification of users</a:t>
            </a:r>
          </a:p>
          <a:p>
            <a:pPr lvl="1"/>
            <a:r>
              <a:rPr lang="en-US" sz="3200" dirty="0" smtClean="0"/>
              <a:t>Circumstantial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Step 1: Know specific circumstances</a:t>
            </a:r>
          </a:p>
          <a:p>
            <a:r>
              <a:rPr lang="en-US" dirty="0" smtClean="0"/>
              <a:t>Step 2: MOSAIC guides decision making</a:t>
            </a:r>
          </a:p>
          <a:p>
            <a:pPr lvl="1"/>
            <a:r>
              <a:rPr lang="en-US" sz="3200" b="1" dirty="0" smtClean="0"/>
              <a:t>Access Controls</a:t>
            </a:r>
          </a:p>
          <a:p>
            <a:pPr lvl="2"/>
            <a:r>
              <a:rPr lang="en-US" sz="3000" dirty="0" smtClean="0"/>
              <a:t>Who can access what?</a:t>
            </a:r>
          </a:p>
          <a:p>
            <a:pPr lvl="1"/>
            <a:r>
              <a:rPr lang="en-US" sz="3200" b="1" dirty="0" smtClean="0"/>
              <a:t>Private Information Retrieval</a:t>
            </a:r>
          </a:p>
          <a:p>
            <a:pPr lvl="2"/>
            <a:r>
              <a:rPr lang="en-US" sz="3000" dirty="0" smtClean="0"/>
              <a:t>Are the users and queries anonymous?</a:t>
            </a:r>
          </a:p>
          <a:p>
            <a:pPr lvl="1"/>
            <a:r>
              <a:rPr lang="en-US" sz="3200" b="1" dirty="0" smtClean="0"/>
              <a:t>Data Classification</a:t>
            </a:r>
          </a:p>
          <a:p>
            <a:pPr lvl="2"/>
            <a:r>
              <a:rPr lang="en-US" sz="3000" dirty="0" smtClean="0"/>
              <a:t>Data confidentiality or integrity?</a:t>
            </a:r>
          </a:p>
          <a:p>
            <a:pPr lvl="1"/>
            <a:r>
              <a:rPr lang="en-US" sz="3200" b="1" dirty="0" smtClean="0"/>
              <a:t>Threat Modeling</a:t>
            </a:r>
          </a:p>
          <a:p>
            <a:pPr lvl="2"/>
            <a:r>
              <a:rPr lang="en-US" sz="3000" dirty="0" smtClean="0"/>
              <a:t>What are the relevant threats and vulnerabilities?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38C57-A489-4858-8534-B5B5AFBE3AB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1"/>
            <a:ext cx="8229600" cy="1695450"/>
          </a:xfrm>
        </p:spPr>
        <p:txBody>
          <a:bodyPr>
            <a:normAutofit/>
          </a:bodyPr>
          <a:lstStyle>
            <a:lvl1pPr>
              <a:defRPr sz="4800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6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two_color_print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"/>
            <a:ext cx="3017520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353176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457200" y="6172200"/>
            <a:ext cx="7862207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2796" y="6281736"/>
            <a:ext cx="7862207" cy="0"/>
          </a:xfrm>
          <a:prstGeom prst="line">
            <a:avLst/>
          </a:prstGeom>
          <a:ln w="381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162800" y="5943600"/>
            <a:ext cx="16764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457200" y="1447800"/>
            <a:ext cx="8229600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two_color_printing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62800" y="6058765"/>
            <a:ext cx="1714500" cy="3896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FF9933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71549"/>
            <a:ext cx="8077200" cy="2381251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MOSAIC: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of Securing Application Information Confidentiality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657600"/>
            <a:ext cx="6400800" cy="1981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Kimberly </a:t>
            </a:r>
            <a:r>
              <a:rPr lang="en-US" dirty="0" err="1" smtClean="0"/>
              <a:t>Zeitz</a:t>
            </a:r>
            <a:r>
              <a:rPr lang="en-US" dirty="0"/>
              <a:t> </a:t>
            </a:r>
            <a:r>
              <a:rPr lang="en-US" dirty="0" smtClean="0"/>
              <a:t>&amp; Chris </a:t>
            </a:r>
            <a:r>
              <a:rPr lang="en-US" dirty="0" err="1" smtClean="0"/>
              <a:t>Frisina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Client: Randy </a:t>
            </a:r>
            <a:r>
              <a:rPr lang="en-US" dirty="0" err="1" smtClean="0"/>
              <a:t>Marchany</a:t>
            </a:r>
            <a:r>
              <a:rPr lang="en-US" dirty="0" smtClean="0"/>
              <a:t> </a:t>
            </a:r>
          </a:p>
          <a:p>
            <a:r>
              <a:rPr lang="en-US" dirty="0" smtClean="0"/>
              <a:t>Director of the VT IT Security Lab</a:t>
            </a:r>
          </a:p>
          <a:p>
            <a:r>
              <a:rPr lang="en-US" dirty="0" smtClean="0"/>
              <a:t>Prior Research Contact: </a:t>
            </a:r>
            <a:r>
              <a:rPr lang="en-US" dirty="0" err="1" smtClean="0"/>
              <a:t>Noha</a:t>
            </a:r>
            <a:r>
              <a:rPr lang="en-US" dirty="0" smtClean="0"/>
              <a:t> El </a:t>
            </a:r>
            <a:r>
              <a:rPr lang="en-US" dirty="0" err="1" smtClean="0"/>
              <a:t>Sherbiny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5638800"/>
            <a:ext cx="6400800" cy="1022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Blacksburg</a:t>
            </a:r>
          </a:p>
          <a:p>
            <a:r>
              <a:rPr lang="en-US" dirty="0" smtClean="0"/>
              <a:t>March 6, 2013</a:t>
            </a:r>
          </a:p>
          <a:p>
            <a:r>
              <a:rPr lang="en-US" dirty="0" smtClean="0"/>
              <a:t>CS6604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35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/>
              <a:t>Private Information Retrieval</a:t>
            </a:r>
          </a:p>
          <a:p>
            <a:pPr>
              <a:buNone/>
            </a:pPr>
            <a:r>
              <a:rPr lang="en-US" sz="1500" dirty="0" smtClean="0"/>
              <a:t>[1]	D. </a:t>
            </a:r>
            <a:r>
              <a:rPr lang="en-US" sz="1500" dirty="0" err="1" smtClean="0"/>
              <a:t>Asonov</a:t>
            </a:r>
            <a:r>
              <a:rPr lang="en-US" sz="1500" dirty="0" smtClean="0"/>
              <a:t>, “Private Information Retrieval: An Overview of Current Trends,” 2001.</a:t>
            </a:r>
          </a:p>
          <a:p>
            <a:pPr>
              <a:buNone/>
            </a:pPr>
            <a:r>
              <a:rPr lang="en-US" sz="1500" dirty="0" smtClean="0"/>
              <a:t>[2]	B. </a:t>
            </a:r>
            <a:r>
              <a:rPr lang="en-US" sz="1500" dirty="0" err="1" smtClean="0"/>
              <a:t>Chor</a:t>
            </a:r>
            <a:r>
              <a:rPr lang="en-US" sz="1500" dirty="0" smtClean="0"/>
              <a:t>, E. </a:t>
            </a:r>
            <a:r>
              <a:rPr lang="en-US" sz="1500" dirty="0" err="1" smtClean="0"/>
              <a:t>Kushilevitz</a:t>
            </a:r>
            <a:r>
              <a:rPr lang="en-US" sz="1500" dirty="0" smtClean="0"/>
              <a:t>, O. </a:t>
            </a:r>
            <a:r>
              <a:rPr lang="en-US" sz="1500" dirty="0" err="1" smtClean="0"/>
              <a:t>Goldreich</a:t>
            </a:r>
            <a:r>
              <a:rPr lang="en-US" sz="1500" dirty="0" smtClean="0"/>
              <a:t>, and M. Sudan, “Private information retrieval,” J. ACM, vol. 45, no. 6, pp. 965–981, Nov. 1998.</a:t>
            </a:r>
          </a:p>
          <a:p>
            <a:pPr>
              <a:buNone/>
            </a:pPr>
            <a:r>
              <a:rPr lang="en-US" sz="1500" dirty="0" smtClean="0"/>
              <a:t>[3]	C. </a:t>
            </a:r>
            <a:r>
              <a:rPr lang="en-US" sz="1500" dirty="0" err="1" smtClean="0"/>
              <a:t>Devet</a:t>
            </a:r>
            <a:r>
              <a:rPr lang="en-US" sz="1500" dirty="0" smtClean="0"/>
              <a:t>, I. Goldberg, and N. </a:t>
            </a:r>
            <a:r>
              <a:rPr lang="en-US" sz="1500" dirty="0" err="1" smtClean="0"/>
              <a:t>Heninger</a:t>
            </a:r>
            <a:r>
              <a:rPr lang="en-US" sz="1500" dirty="0" smtClean="0"/>
              <a:t>, “Optimally Robust Private Information Retrieval,” </a:t>
            </a:r>
            <a:r>
              <a:rPr lang="en-US" sz="1500" dirty="0" err="1" smtClean="0"/>
              <a:t>Secur</a:t>
            </a:r>
            <a:r>
              <a:rPr lang="en-US" sz="1500" dirty="0" smtClean="0"/>
              <a:t>. Proc. 21st USENIX Conf. </a:t>
            </a:r>
            <a:r>
              <a:rPr lang="en-US" sz="1500" dirty="0" err="1" smtClean="0"/>
              <a:t>Secur</a:t>
            </a:r>
            <a:r>
              <a:rPr lang="en-US" sz="1500" dirty="0" smtClean="0"/>
              <a:t>. </a:t>
            </a:r>
            <a:r>
              <a:rPr lang="en-US" sz="1500" dirty="0" err="1" smtClean="0"/>
              <a:t>Symp</a:t>
            </a:r>
            <a:r>
              <a:rPr lang="en-US" sz="1500" dirty="0" smtClean="0"/>
              <a:t>.</a:t>
            </a:r>
          </a:p>
          <a:p>
            <a:pPr>
              <a:buNone/>
            </a:pPr>
            <a:r>
              <a:rPr lang="en-US" sz="1500" dirty="0" smtClean="0"/>
              <a:t>[4]	P. </a:t>
            </a:r>
            <a:r>
              <a:rPr lang="en-US" sz="1500" dirty="0" err="1" smtClean="0"/>
              <a:t>Mittal</a:t>
            </a:r>
            <a:r>
              <a:rPr lang="en-US" sz="1500" dirty="0" smtClean="0"/>
              <a:t>, F. </a:t>
            </a:r>
            <a:r>
              <a:rPr lang="en-US" sz="1500" dirty="0" err="1" smtClean="0"/>
              <a:t>Olumofin</a:t>
            </a:r>
            <a:r>
              <a:rPr lang="en-US" sz="1500" dirty="0" smtClean="0"/>
              <a:t>, C. </a:t>
            </a:r>
            <a:r>
              <a:rPr lang="en-US" sz="1500" dirty="0" err="1" smtClean="0"/>
              <a:t>Troncoso</a:t>
            </a:r>
            <a:r>
              <a:rPr lang="en-US" sz="1500" dirty="0" smtClean="0"/>
              <a:t>, N. </a:t>
            </a:r>
            <a:r>
              <a:rPr lang="en-US" sz="1500" dirty="0" err="1" smtClean="0"/>
              <a:t>Borisov</a:t>
            </a:r>
            <a:r>
              <a:rPr lang="en-US" sz="1500" dirty="0" smtClean="0"/>
              <a:t>, and I. Goldberg, “PIR-Tor: Scalable Anonymous Communication Using Private Information Retrieval,” USENIX </a:t>
            </a:r>
            <a:r>
              <a:rPr lang="en-US" sz="1500" dirty="0" err="1" smtClean="0"/>
              <a:t>Secur</a:t>
            </a:r>
            <a:r>
              <a:rPr lang="en-US" sz="1500" dirty="0" smtClean="0"/>
              <a:t>. </a:t>
            </a:r>
            <a:r>
              <a:rPr lang="en-US" sz="1500" dirty="0" err="1" smtClean="0"/>
              <a:t>Symp</a:t>
            </a:r>
            <a:r>
              <a:rPr lang="en-US" sz="1500" dirty="0" smtClean="0"/>
              <a:t>., 2011.</a:t>
            </a:r>
          </a:p>
          <a:p>
            <a:pPr>
              <a:buNone/>
            </a:pPr>
            <a:r>
              <a:rPr lang="en-US" sz="1500" dirty="0" smtClean="0"/>
              <a:t>[5]	M. F. </a:t>
            </a:r>
            <a:r>
              <a:rPr lang="en-US" sz="1500" dirty="0" err="1" smtClean="0"/>
              <a:t>Mokbel</a:t>
            </a:r>
            <a:r>
              <a:rPr lang="en-US" sz="1500" dirty="0" smtClean="0"/>
              <a:t>, C.-Y. Chow, and W. G. </a:t>
            </a:r>
            <a:r>
              <a:rPr lang="en-US" sz="1500" dirty="0" err="1" smtClean="0"/>
              <a:t>Aref</a:t>
            </a:r>
            <a:r>
              <a:rPr lang="en-US" sz="1500" dirty="0" smtClean="0"/>
              <a:t>, “The new Casper: query processing for location services without compromising privacy,” VLDB, pp. 763–774, Sep. 2006.</a:t>
            </a:r>
          </a:p>
          <a:p>
            <a:pPr>
              <a:buNone/>
            </a:pPr>
            <a:r>
              <a:rPr lang="en-US" sz="1500" dirty="0" smtClean="0"/>
              <a:t>[6]	P. </a:t>
            </a:r>
            <a:r>
              <a:rPr lang="en-US" sz="1500" dirty="0" err="1" smtClean="0"/>
              <a:t>Neuhaus</a:t>
            </a:r>
            <a:r>
              <a:rPr lang="en-US" sz="1500" dirty="0" smtClean="0"/>
              <a:t>, “privacy and confidentiality in digital reference,” Ref. User Serv. Q., vol. 43, no. 1, pp. 26–36, 2003.</a:t>
            </a:r>
          </a:p>
          <a:p>
            <a:pPr>
              <a:buNone/>
            </a:pPr>
            <a:r>
              <a:rPr lang="en-US" sz="1500" dirty="0" smtClean="0"/>
              <a:t>[7]	B. </a:t>
            </a:r>
            <a:r>
              <a:rPr lang="en-US" sz="1500" dirty="0" err="1" smtClean="0"/>
              <a:t>Sattarzadeh</a:t>
            </a:r>
            <a:r>
              <a:rPr lang="en-US" sz="1500" dirty="0" smtClean="0"/>
              <a:t>, M. </a:t>
            </a:r>
            <a:r>
              <a:rPr lang="en-US" sz="1500" dirty="0" err="1" smtClean="0"/>
              <a:t>Asadpour</a:t>
            </a:r>
            <a:r>
              <a:rPr lang="en-US" sz="1500" dirty="0" smtClean="0"/>
              <a:t>, and R. </a:t>
            </a:r>
            <a:r>
              <a:rPr lang="en-US" sz="1500" dirty="0" err="1" smtClean="0"/>
              <a:t>Jalili</a:t>
            </a:r>
            <a:r>
              <a:rPr lang="en-US" sz="1500" dirty="0" smtClean="0"/>
              <a:t>, “Improved User Identity Confidentiality for UMTS Mobile Networks,” in Fourth European Conference on Universal Multiservice Networks (ECUMN’07), 2007, pp. 401–409.</a:t>
            </a:r>
          </a:p>
          <a:p>
            <a:pPr>
              <a:buNone/>
            </a:pPr>
            <a:r>
              <a:rPr lang="en-US" sz="1500" dirty="0" smtClean="0"/>
              <a:t>[8]	G. </a:t>
            </a:r>
            <a:r>
              <a:rPr lang="en-US" sz="1500" dirty="0" err="1" smtClean="0"/>
              <a:t>Tsudik</a:t>
            </a:r>
            <a:r>
              <a:rPr lang="en-US" sz="1500" dirty="0" smtClean="0"/>
              <a:t> and S. </a:t>
            </a:r>
            <a:r>
              <a:rPr lang="en-US" sz="1500" dirty="0" err="1" smtClean="0"/>
              <a:t>Xu</a:t>
            </a:r>
            <a:r>
              <a:rPr lang="en-US" sz="1500" dirty="0" smtClean="0"/>
              <a:t>, “Privacy Enhancing Technologies,” in Privacy Enhancing Technologies, vol. 4258, G. </a:t>
            </a:r>
            <a:r>
              <a:rPr lang="en-US" sz="1500" dirty="0" err="1" smtClean="0"/>
              <a:t>Danezis</a:t>
            </a:r>
            <a:r>
              <a:rPr lang="en-US" sz="1500" dirty="0" smtClean="0"/>
              <a:t> and P. </a:t>
            </a:r>
            <a:r>
              <a:rPr lang="en-US" sz="1500" dirty="0" err="1" smtClean="0"/>
              <a:t>Golle</a:t>
            </a:r>
            <a:r>
              <a:rPr lang="en-US" sz="1500" dirty="0" smtClean="0"/>
              <a:t>, Eds. Berlin, Heidelberg: Springer Berlin Heidelberg, 2006, pp. 295–315.</a:t>
            </a:r>
          </a:p>
          <a:p>
            <a:pPr>
              <a:buNone/>
            </a:pPr>
            <a:r>
              <a:rPr lang="en-US" sz="1800" b="1" dirty="0" smtClean="0"/>
              <a:t>Threat Modeling</a:t>
            </a:r>
          </a:p>
          <a:p>
            <a:pPr>
              <a:buNone/>
            </a:pPr>
            <a:r>
              <a:rPr lang="en-US" sz="1500" dirty="0" smtClean="0"/>
              <a:t>[1]	A. Adams and M. A. </a:t>
            </a:r>
            <a:r>
              <a:rPr lang="en-US" sz="1500" dirty="0" err="1" smtClean="0"/>
              <a:t>Sasse</a:t>
            </a:r>
            <a:r>
              <a:rPr lang="en-US" sz="1500" dirty="0" smtClean="0"/>
              <a:t>, “Users are not the enemy,” </a:t>
            </a:r>
            <a:r>
              <a:rPr lang="en-US" sz="1500" dirty="0" err="1" smtClean="0"/>
              <a:t>Commun</a:t>
            </a:r>
            <a:r>
              <a:rPr lang="en-US" sz="1500" dirty="0" smtClean="0"/>
              <a:t>. ACM, vol. 42, no. 12, pp. 40–46, Dec. 1999.</a:t>
            </a:r>
          </a:p>
          <a:p>
            <a:pPr>
              <a:buNone/>
            </a:pPr>
            <a:r>
              <a:rPr lang="en-US" sz="1500" dirty="0" smtClean="0"/>
              <a:t>[2]	S. </a:t>
            </a:r>
            <a:r>
              <a:rPr lang="en-US" sz="1500" dirty="0" err="1" smtClean="0"/>
              <a:t>Saha</a:t>
            </a:r>
            <a:r>
              <a:rPr lang="en-US" sz="1500" dirty="0" smtClean="0"/>
              <a:t>, D. Bhattacharyya, T. Kim, and S. K. </a:t>
            </a:r>
            <a:r>
              <a:rPr lang="en-US" sz="1500" dirty="0" err="1" smtClean="0"/>
              <a:t>Bandyopadhyay</a:t>
            </a:r>
            <a:r>
              <a:rPr lang="en-US" sz="1500" dirty="0" smtClean="0"/>
              <a:t>, “Model Based Threat and Vulnerability Analysis of E-Governance Systems,” Int. J. u- e- Serv. Sci. Technol., vol. 3, no. 2, 2010.</a:t>
            </a:r>
          </a:p>
          <a:p>
            <a:pPr>
              <a:buNone/>
            </a:pPr>
            <a:r>
              <a:rPr lang="en-US" sz="1500" dirty="0" smtClean="0"/>
              <a:t>[3]	S. </a:t>
            </a:r>
            <a:r>
              <a:rPr lang="en-US" sz="1500" dirty="0" err="1" smtClean="0"/>
              <a:t>Subashini</a:t>
            </a:r>
            <a:r>
              <a:rPr lang="en-US" sz="1500" dirty="0" smtClean="0"/>
              <a:t> and V. </a:t>
            </a:r>
            <a:r>
              <a:rPr lang="en-US" sz="1500" dirty="0" err="1" smtClean="0"/>
              <a:t>Kavitha</a:t>
            </a:r>
            <a:r>
              <a:rPr lang="en-US" sz="1500" dirty="0" smtClean="0"/>
              <a:t>, “A survey on security issues in service delivery models of cloud computing,” J. </a:t>
            </a:r>
            <a:r>
              <a:rPr lang="en-US" sz="1500" dirty="0" err="1" smtClean="0"/>
              <a:t>Netw</a:t>
            </a:r>
            <a:r>
              <a:rPr lang="en-US" sz="1500" dirty="0" smtClean="0"/>
              <a:t>. </a:t>
            </a:r>
            <a:r>
              <a:rPr lang="en-US" sz="1500" dirty="0" err="1" smtClean="0"/>
              <a:t>Comput</a:t>
            </a:r>
            <a:r>
              <a:rPr lang="en-US" sz="1500" dirty="0" smtClean="0"/>
              <a:t>. Appl., vol. 34, no. 1, pp. 1–11, Jan. 2011.</a:t>
            </a:r>
          </a:p>
        </p:txBody>
      </p:sp>
    </p:spTree>
    <p:extLst>
      <p:ext uri="{BB962C8B-B14F-4D97-AF65-F5344CB8AC3E}">
        <p14:creationId xmlns:p14="http://schemas.microsoft.com/office/powerpoint/2010/main" val="12083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Motivation</a:t>
            </a:r>
          </a:p>
          <a:p>
            <a:pPr lvl="1"/>
            <a:r>
              <a:rPr lang="en-US" sz="3600" dirty="0" smtClean="0"/>
              <a:t>Clarify scattered security concepts</a:t>
            </a:r>
          </a:p>
          <a:p>
            <a:pPr lvl="1"/>
            <a:r>
              <a:rPr lang="en-US" sz="3600" dirty="0" smtClean="0"/>
              <a:t>Guide decision making</a:t>
            </a:r>
          </a:p>
          <a:p>
            <a:pPr lvl="1"/>
            <a:r>
              <a:rPr lang="en-US" sz="3600" dirty="0" smtClean="0"/>
              <a:t>Comprehensive tailored security framework</a:t>
            </a:r>
          </a:p>
          <a:p>
            <a:pPr lvl="1"/>
            <a:r>
              <a:rPr lang="en-US" sz="3600" dirty="0" smtClean="0"/>
              <a:t>Breakdown of decisions based on security concern areas</a:t>
            </a:r>
          </a:p>
          <a:p>
            <a:pPr lvl="1">
              <a:buNone/>
            </a:pPr>
            <a:endParaRPr lang="en-US" sz="3600" dirty="0" smtClean="0"/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1026" name="Picture 2" descr="C:\Users\kazeitz\Box Sync\CS6604DLs\Project\fwddl6604picsagain\Screen Shot 2014-03-05 at 1.51.59 PM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834562" cy="6858000"/>
              </a:xfrm>
              <a:prstGeom prst="rect">
                <a:avLst/>
              </a:prstGeom>
              <a:noFill/>
            </p:spPr>
          </p:pic>
          <p:grpSp>
            <p:nvGrpSpPr>
              <p:cNvPr id="4" name="Group 3"/>
              <p:cNvGrpSpPr/>
              <p:nvPr/>
            </p:nvGrpSpPr>
            <p:grpSpPr>
              <a:xfrm>
                <a:off x="6692900" y="2785605"/>
                <a:ext cx="2451100" cy="3781163"/>
                <a:chOff x="6692900" y="2785605"/>
                <a:chExt cx="2451100" cy="3781163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7086600" y="2785605"/>
                  <a:ext cx="2057400" cy="37811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300"/>
                    </a:spcAft>
                  </a:pPr>
                  <a:r>
                    <a:rPr lang="en-US" b="1" dirty="0" smtClean="0"/>
                    <a:t>Private Information Retrieval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Access Control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Data Integrity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Threat Modeling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Data Classification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Availability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Preconditions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Post-conditions</a:t>
                  </a:r>
                  <a:endParaRPr lang="en-US" b="1" dirty="0"/>
                </a:p>
              </p:txBody>
            </p:sp>
            <p:pic>
              <p:nvPicPr>
                <p:cNvPr id="6" name="Picture 3" descr="C:\Users\kazeitz\Box Sync\CS6604DLs\Project\fwddl6604picsagain\Screen Shot 2014-03-05 at 1.53.06 PM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692900" y="3494314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7" name="Picture 4" descr="C:\Users\kazeitz\Box Sync\CS6604DLs\Project\fwddl6604picsagain\Screen Shot 2014-03-05 at 1.53.21 PM.jp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692900" y="3048000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8" name="Picture 5" descr="C:\Users\kazeitz\Box Sync\CS6604DLs\Project\fwddl6604picsagain\Screen Shot 2014-03-05 at 1.53.37 PM.jp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692900" y="3940628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9" name="Picture 6" descr="C:\Users\kazeitz\Box Sync\CS6604DLs\Project\fwddl6604picsagain\Screen Shot 2014-03-05 at 1.53.50 PM.jp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692900" y="4386942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7" descr="C:\Users\kazeitz\Box Sync\CS6604DLs\Project\fwddl6604picsagain\Screen Shot 2014-03-05 at 1.54.01 PM.jp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6692900" y="4833256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2" name="Picture 8" descr="C:\Users\kazeitz\Box Sync\CS6604DLs\Project\fwddl6604picsagain\Screen Shot 2014-03-05 at 1.54.10 PM.jp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692900" y="5279570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" name="Picture 9" descr="C:\Users\kazeitz\Box Sync\CS6604DLs\Project\fwddl6604picsagain\Screen Shot 2014-03-05 at 1.54.19 PM.jp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692900" y="5725884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" name="Picture 10" descr="C:\Users\kazeitz\Box Sync\CS6604DLs\Project\fwddl6604picsagain\Screen Shot 2014-03-05 at 1.54.27 PM.jpg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6692900" y="6172200"/>
                  <a:ext cx="317500" cy="317500"/>
                </a:xfrm>
                <a:prstGeom prst="rect">
                  <a:avLst/>
                </a:prstGeom>
                <a:noFill/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60430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050" name="Picture 2" descr="C:\Users\kazeitz\Box Sync\CS6604DLs\Project\fwddl6604picsagain\Screen Shot 2014-03-05 at 1.51.28 PM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8030121" cy="6858000"/>
              </a:xfrm>
              <a:prstGeom prst="rect">
                <a:avLst/>
              </a:prstGeom>
              <a:noFill/>
            </p:spPr>
          </p:pic>
          <p:grpSp>
            <p:nvGrpSpPr>
              <p:cNvPr id="21" name="Group 20"/>
              <p:cNvGrpSpPr/>
              <p:nvPr/>
            </p:nvGrpSpPr>
            <p:grpSpPr>
              <a:xfrm>
                <a:off x="6692900" y="2785605"/>
                <a:ext cx="2451100" cy="3781163"/>
                <a:chOff x="6692900" y="2785605"/>
                <a:chExt cx="2451100" cy="3781163"/>
              </a:xfrm>
            </p:grpSpPr>
            <p:sp>
              <p:nvSpPr>
                <p:cNvPr id="6" name="TextBox 5"/>
                <p:cNvSpPr txBox="1"/>
                <p:nvPr/>
              </p:nvSpPr>
              <p:spPr>
                <a:xfrm>
                  <a:off x="7086600" y="2785605"/>
                  <a:ext cx="2057400" cy="37811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300"/>
                    </a:spcAft>
                  </a:pPr>
                  <a:r>
                    <a:rPr lang="en-US" b="1" dirty="0" smtClean="0"/>
                    <a:t>Private Information Retrieval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Access Control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Data Integrity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Threat Modeling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Data Classification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Availability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Preconditions</a:t>
                  </a:r>
                </a:p>
                <a:p>
                  <a:pPr>
                    <a:lnSpc>
                      <a:spcPct val="150000"/>
                    </a:lnSpc>
                    <a:spcAft>
                      <a:spcPts val="300"/>
                    </a:spcAft>
                  </a:pPr>
                  <a:r>
                    <a:rPr lang="en-US" b="1" dirty="0" smtClean="0"/>
                    <a:t>Post-conditions</a:t>
                  </a:r>
                  <a:endParaRPr lang="en-US" b="1" dirty="0"/>
                </a:p>
              </p:txBody>
            </p:sp>
            <p:pic>
              <p:nvPicPr>
                <p:cNvPr id="2051" name="Picture 3" descr="C:\Users\kazeitz\Box Sync\CS6604DLs\Project\fwddl6604picsagain\Screen Shot 2014-03-05 at 1.53.06 PM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692900" y="3494314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52" name="Picture 4" descr="C:\Users\kazeitz\Box Sync\CS6604DLs\Project\fwddl6604picsagain\Screen Shot 2014-03-05 at 1.53.21 PM.jp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692900" y="3048000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53" name="Picture 5" descr="C:\Users\kazeitz\Box Sync\CS6604DLs\Project\fwddl6604picsagain\Screen Shot 2014-03-05 at 1.53.37 PM.jp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692900" y="3940628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54" name="Picture 6" descr="C:\Users\kazeitz\Box Sync\CS6604DLs\Project\fwddl6604picsagain\Screen Shot 2014-03-05 at 1.53.50 PM.jp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692900" y="4386942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55" name="Picture 7" descr="C:\Users\kazeitz\Box Sync\CS6604DLs\Project\fwddl6604picsagain\Screen Shot 2014-03-05 at 1.54.01 PM.jp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6692900" y="4833256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56" name="Picture 8" descr="C:\Users\kazeitz\Box Sync\CS6604DLs\Project\fwddl6604picsagain\Screen Shot 2014-03-05 at 1.54.10 PM.jp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692900" y="5279570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57" name="Picture 9" descr="C:\Users\kazeitz\Box Sync\CS6604DLs\Project\fwddl6604picsagain\Screen Shot 2014-03-05 at 1.54.19 PM.jp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692900" y="5725884"/>
                  <a:ext cx="317500" cy="3175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58" name="Picture 10" descr="C:\Users\kazeitz\Box Sync\CS6604DLs\Project\fwddl6604picsagain\Screen Shot 2014-03-05 at 1.54.27 PM.jpg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6692900" y="6172200"/>
                  <a:ext cx="317500" cy="317500"/>
                </a:xfrm>
                <a:prstGeom prst="rect">
                  <a:avLst/>
                </a:prstGeom>
                <a:noFill/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60430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MOSAIC Process Flow.png"/>
          <p:cNvPicPr>
            <a:picLocks noChangeAspect="1"/>
          </p:cNvPicPr>
          <p:nvPr/>
        </p:nvPicPr>
        <p:blipFill>
          <a:blip r:embed="rId3" cstate="print"/>
          <a:srcRect b="2222"/>
          <a:stretch>
            <a:fillRect/>
          </a:stretch>
        </p:blipFill>
        <p:spPr>
          <a:xfrm>
            <a:off x="1298864" y="76200"/>
            <a:ext cx="6546272" cy="670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91441" y="106680"/>
            <a:ext cx="8961118" cy="6675120"/>
            <a:chOff x="1313477" y="390488"/>
            <a:chExt cx="6733770" cy="6388496"/>
          </a:xfrm>
        </p:grpSpPr>
        <p:sp>
          <p:nvSpPr>
            <p:cNvPr id="18" name="Freeform 17"/>
            <p:cNvSpPr/>
            <p:nvPr/>
          </p:nvSpPr>
          <p:spPr>
            <a:xfrm>
              <a:off x="4623102" y="3745178"/>
              <a:ext cx="3424145" cy="3033806"/>
            </a:xfrm>
            <a:custGeom>
              <a:avLst/>
              <a:gdLst>
                <a:gd name="connsiteX0" fmla="*/ 0 w 2311111"/>
                <a:gd name="connsiteY0" fmla="*/ 149708 h 1497076"/>
                <a:gd name="connsiteX1" fmla="*/ 149708 w 2311111"/>
                <a:gd name="connsiteY1" fmla="*/ 0 h 1497076"/>
                <a:gd name="connsiteX2" fmla="*/ 2161403 w 2311111"/>
                <a:gd name="connsiteY2" fmla="*/ 0 h 1497076"/>
                <a:gd name="connsiteX3" fmla="*/ 2311111 w 2311111"/>
                <a:gd name="connsiteY3" fmla="*/ 149708 h 1497076"/>
                <a:gd name="connsiteX4" fmla="*/ 2311111 w 2311111"/>
                <a:gd name="connsiteY4" fmla="*/ 1347368 h 1497076"/>
                <a:gd name="connsiteX5" fmla="*/ 2161403 w 2311111"/>
                <a:gd name="connsiteY5" fmla="*/ 1497076 h 1497076"/>
                <a:gd name="connsiteX6" fmla="*/ 149708 w 2311111"/>
                <a:gd name="connsiteY6" fmla="*/ 1497076 h 1497076"/>
                <a:gd name="connsiteX7" fmla="*/ 0 w 2311111"/>
                <a:gd name="connsiteY7" fmla="*/ 1347368 h 1497076"/>
                <a:gd name="connsiteX8" fmla="*/ 0 w 2311111"/>
                <a:gd name="connsiteY8" fmla="*/ 149708 h 1497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1111" h="1497076">
                  <a:moveTo>
                    <a:pt x="0" y="149708"/>
                  </a:moveTo>
                  <a:cubicBezTo>
                    <a:pt x="0" y="67027"/>
                    <a:pt x="67027" y="0"/>
                    <a:pt x="149708" y="0"/>
                  </a:cubicBezTo>
                  <a:lnTo>
                    <a:pt x="2161403" y="0"/>
                  </a:lnTo>
                  <a:cubicBezTo>
                    <a:pt x="2244084" y="0"/>
                    <a:pt x="2311111" y="67027"/>
                    <a:pt x="2311111" y="149708"/>
                  </a:cubicBezTo>
                  <a:lnTo>
                    <a:pt x="2311111" y="1347368"/>
                  </a:lnTo>
                  <a:cubicBezTo>
                    <a:pt x="2311111" y="1430049"/>
                    <a:pt x="2244084" y="1497076"/>
                    <a:pt x="2161403" y="1497076"/>
                  </a:cubicBezTo>
                  <a:lnTo>
                    <a:pt x="149708" y="1497076"/>
                  </a:lnTo>
                  <a:cubicBezTo>
                    <a:pt x="67027" y="1497076"/>
                    <a:pt x="0" y="1430049"/>
                    <a:pt x="0" y="1347368"/>
                  </a:cubicBezTo>
                  <a:lnTo>
                    <a:pt x="0" y="14970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1950" tIns="532885" rIns="158616" bIns="158616" numCol="1" spcCol="1270" anchor="t" anchorCtr="0">
              <a:noAutofit/>
            </a:bodyPr>
            <a:lstStyle/>
            <a:p>
              <a:pPr marL="228600" lvl="1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600" kern="1200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1313477" y="3745178"/>
              <a:ext cx="3252365" cy="3033806"/>
            </a:xfrm>
            <a:custGeom>
              <a:avLst/>
              <a:gdLst>
                <a:gd name="connsiteX0" fmla="*/ 0 w 2311111"/>
                <a:gd name="connsiteY0" fmla="*/ 149708 h 1497076"/>
                <a:gd name="connsiteX1" fmla="*/ 149708 w 2311111"/>
                <a:gd name="connsiteY1" fmla="*/ 0 h 1497076"/>
                <a:gd name="connsiteX2" fmla="*/ 2161403 w 2311111"/>
                <a:gd name="connsiteY2" fmla="*/ 0 h 1497076"/>
                <a:gd name="connsiteX3" fmla="*/ 2311111 w 2311111"/>
                <a:gd name="connsiteY3" fmla="*/ 149708 h 1497076"/>
                <a:gd name="connsiteX4" fmla="*/ 2311111 w 2311111"/>
                <a:gd name="connsiteY4" fmla="*/ 1347368 h 1497076"/>
                <a:gd name="connsiteX5" fmla="*/ 2161403 w 2311111"/>
                <a:gd name="connsiteY5" fmla="*/ 1497076 h 1497076"/>
                <a:gd name="connsiteX6" fmla="*/ 149708 w 2311111"/>
                <a:gd name="connsiteY6" fmla="*/ 1497076 h 1497076"/>
                <a:gd name="connsiteX7" fmla="*/ 0 w 2311111"/>
                <a:gd name="connsiteY7" fmla="*/ 1347368 h 1497076"/>
                <a:gd name="connsiteX8" fmla="*/ 0 w 2311111"/>
                <a:gd name="connsiteY8" fmla="*/ 149708 h 1497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1111" h="1497076">
                  <a:moveTo>
                    <a:pt x="0" y="149708"/>
                  </a:moveTo>
                  <a:cubicBezTo>
                    <a:pt x="0" y="67027"/>
                    <a:pt x="67027" y="0"/>
                    <a:pt x="149708" y="0"/>
                  </a:cubicBezTo>
                  <a:lnTo>
                    <a:pt x="2161403" y="0"/>
                  </a:lnTo>
                  <a:cubicBezTo>
                    <a:pt x="2244084" y="0"/>
                    <a:pt x="2311111" y="67027"/>
                    <a:pt x="2311111" y="149708"/>
                  </a:cubicBezTo>
                  <a:lnTo>
                    <a:pt x="2311111" y="1347368"/>
                  </a:lnTo>
                  <a:cubicBezTo>
                    <a:pt x="2311111" y="1430049"/>
                    <a:pt x="2244084" y="1497076"/>
                    <a:pt x="2161403" y="1497076"/>
                  </a:cubicBezTo>
                  <a:lnTo>
                    <a:pt x="149708" y="1497076"/>
                  </a:lnTo>
                  <a:cubicBezTo>
                    <a:pt x="67027" y="1497076"/>
                    <a:pt x="0" y="1430049"/>
                    <a:pt x="0" y="1347368"/>
                  </a:cubicBezTo>
                  <a:lnTo>
                    <a:pt x="0" y="14970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8616" tIns="532885" rIns="851950" bIns="158616" numCol="1" spcCol="1270" anchor="t" anchorCtr="0">
              <a:noAutofit/>
            </a:bodyPr>
            <a:lstStyle/>
            <a:p>
              <a:pPr marL="0" lvl="1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600" kern="1200" dirty="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4623102" y="390488"/>
              <a:ext cx="3424145" cy="3033806"/>
            </a:xfrm>
            <a:custGeom>
              <a:avLst/>
              <a:gdLst>
                <a:gd name="connsiteX0" fmla="*/ 0 w 2311111"/>
                <a:gd name="connsiteY0" fmla="*/ 149708 h 1497076"/>
                <a:gd name="connsiteX1" fmla="*/ 149708 w 2311111"/>
                <a:gd name="connsiteY1" fmla="*/ 0 h 1497076"/>
                <a:gd name="connsiteX2" fmla="*/ 2161403 w 2311111"/>
                <a:gd name="connsiteY2" fmla="*/ 0 h 1497076"/>
                <a:gd name="connsiteX3" fmla="*/ 2311111 w 2311111"/>
                <a:gd name="connsiteY3" fmla="*/ 149708 h 1497076"/>
                <a:gd name="connsiteX4" fmla="*/ 2311111 w 2311111"/>
                <a:gd name="connsiteY4" fmla="*/ 1347368 h 1497076"/>
                <a:gd name="connsiteX5" fmla="*/ 2161403 w 2311111"/>
                <a:gd name="connsiteY5" fmla="*/ 1497076 h 1497076"/>
                <a:gd name="connsiteX6" fmla="*/ 149708 w 2311111"/>
                <a:gd name="connsiteY6" fmla="*/ 1497076 h 1497076"/>
                <a:gd name="connsiteX7" fmla="*/ 0 w 2311111"/>
                <a:gd name="connsiteY7" fmla="*/ 1347368 h 1497076"/>
                <a:gd name="connsiteX8" fmla="*/ 0 w 2311111"/>
                <a:gd name="connsiteY8" fmla="*/ 149708 h 1497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1111" h="1497076">
                  <a:moveTo>
                    <a:pt x="0" y="149708"/>
                  </a:moveTo>
                  <a:cubicBezTo>
                    <a:pt x="0" y="67027"/>
                    <a:pt x="67027" y="0"/>
                    <a:pt x="149708" y="0"/>
                  </a:cubicBezTo>
                  <a:lnTo>
                    <a:pt x="2161403" y="0"/>
                  </a:lnTo>
                  <a:cubicBezTo>
                    <a:pt x="2244084" y="0"/>
                    <a:pt x="2311111" y="67027"/>
                    <a:pt x="2311111" y="149708"/>
                  </a:cubicBezTo>
                  <a:lnTo>
                    <a:pt x="2311111" y="1347368"/>
                  </a:lnTo>
                  <a:cubicBezTo>
                    <a:pt x="2311111" y="1430049"/>
                    <a:pt x="2244084" y="1497076"/>
                    <a:pt x="2161403" y="1497076"/>
                  </a:cubicBezTo>
                  <a:lnTo>
                    <a:pt x="149708" y="1497076"/>
                  </a:lnTo>
                  <a:cubicBezTo>
                    <a:pt x="67027" y="1497076"/>
                    <a:pt x="0" y="1430049"/>
                    <a:pt x="0" y="1347368"/>
                  </a:cubicBezTo>
                  <a:lnTo>
                    <a:pt x="0" y="14970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1950" tIns="158616" rIns="158616" bIns="532885" numCol="1" spcCol="1270" anchor="t" anchorCtr="0">
              <a:noAutofit/>
            </a:bodyPr>
            <a:lstStyle/>
            <a:p>
              <a:pPr marL="228600" lvl="1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600" kern="1200" dirty="0"/>
            </a:p>
            <a:p>
              <a:pPr marL="457200" lvl="2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600" kern="1200" dirty="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1313477" y="390488"/>
              <a:ext cx="3252365" cy="3033806"/>
            </a:xfrm>
            <a:custGeom>
              <a:avLst/>
              <a:gdLst>
                <a:gd name="connsiteX0" fmla="*/ 0 w 2311111"/>
                <a:gd name="connsiteY0" fmla="*/ 149708 h 1497076"/>
                <a:gd name="connsiteX1" fmla="*/ 149708 w 2311111"/>
                <a:gd name="connsiteY1" fmla="*/ 0 h 1497076"/>
                <a:gd name="connsiteX2" fmla="*/ 2161403 w 2311111"/>
                <a:gd name="connsiteY2" fmla="*/ 0 h 1497076"/>
                <a:gd name="connsiteX3" fmla="*/ 2311111 w 2311111"/>
                <a:gd name="connsiteY3" fmla="*/ 149708 h 1497076"/>
                <a:gd name="connsiteX4" fmla="*/ 2311111 w 2311111"/>
                <a:gd name="connsiteY4" fmla="*/ 1347368 h 1497076"/>
                <a:gd name="connsiteX5" fmla="*/ 2161403 w 2311111"/>
                <a:gd name="connsiteY5" fmla="*/ 1497076 h 1497076"/>
                <a:gd name="connsiteX6" fmla="*/ 149708 w 2311111"/>
                <a:gd name="connsiteY6" fmla="*/ 1497076 h 1497076"/>
                <a:gd name="connsiteX7" fmla="*/ 0 w 2311111"/>
                <a:gd name="connsiteY7" fmla="*/ 1347368 h 1497076"/>
                <a:gd name="connsiteX8" fmla="*/ 0 w 2311111"/>
                <a:gd name="connsiteY8" fmla="*/ 149708 h 1497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1111" h="1497076">
                  <a:moveTo>
                    <a:pt x="0" y="149708"/>
                  </a:moveTo>
                  <a:cubicBezTo>
                    <a:pt x="0" y="67027"/>
                    <a:pt x="67027" y="0"/>
                    <a:pt x="149708" y="0"/>
                  </a:cubicBezTo>
                  <a:lnTo>
                    <a:pt x="2161403" y="0"/>
                  </a:lnTo>
                  <a:cubicBezTo>
                    <a:pt x="2244084" y="0"/>
                    <a:pt x="2311111" y="67027"/>
                    <a:pt x="2311111" y="149708"/>
                  </a:cubicBezTo>
                  <a:lnTo>
                    <a:pt x="2311111" y="1347368"/>
                  </a:lnTo>
                  <a:cubicBezTo>
                    <a:pt x="2311111" y="1430049"/>
                    <a:pt x="2244084" y="1497076"/>
                    <a:pt x="2161403" y="1497076"/>
                  </a:cubicBezTo>
                  <a:lnTo>
                    <a:pt x="149708" y="1497076"/>
                  </a:lnTo>
                  <a:cubicBezTo>
                    <a:pt x="67027" y="1497076"/>
                    <a:pt x="0" y="1430049"/>
                    <a:pt x="0" y="1347368"/>
                  </a:cubicBezTo>
                  <a:lnTo>
                    <a:pt x="0" y="14970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8616" tIns="158616" rIns="851950" bIns="532885" numCol="1" spcCol="1270" anchor="t" anchorCtr="0">
              <a:noAutofit/>
            </a:bodyPr>
            <a:lstStyle/>
            <a:p>
              <a:pPr marL="228600" lvl="1" indent="-22860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600" kern="1200" dirty="0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2790783" y="1562066"/>
              <a:ext cx="1779640" cy="2025731"/>
            </a:xfrm>
            <a:custGeom>
              <a:avLst/>
              <a:gdLst>
                <a:gd name="connsiteX0" fmla="*/ 0 w 2025731"/>
                <a:gd name="connsiteY0" fmla="*/ 2025731 h 2025731"/>
                <a:gd name="connsiteX1" fmla="*/ 2025731 w 2025731"/>
                <a:gd name="connsiteY1" fmla="*/ 0 h 2025731"/>
                <a:gd name="connsiteX2" fmla="*/ 2025731 w 2025731"/>
                <a:gd name="connsiteY2" fmla="*/ 2025731 h 2025731"/>
                <a:gd name="connsiteX3" fmla="*/ 0 w 2025731"/>
                <a:gd name="connsiteY3" fmla="*/ 2025731 h 202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5731" h="2025731">
                  <a:moveTo>
                    <a:pt x="0" y="2025731"/>
                  </a:moveTo>
                  <a:cubicBezTo>
                    <a:pt x="0" y="906951"/>
                    <a:pt x="906951" y="0"/>
                    <a:pt x="2025731" y="0"/>
                  </a:cubicBezTo>
                  <a:lnTo>
                    <a:pt x="2025731" y="2025731"/>
                  </a:lnTo>
                  <a:lnTo>
                    <a:pt x="0" y="2025731"/>
                  </a:lnTo>
                  <a:close/>
                </a:path>
              </a:pathLst>
            </a:custGeom>
            <a:solidFill>
              <a:srgbClr val="6C237B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4227" tIns="714227" rIns="120904" bIns="120904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618783" y="1562066"/>
              <a:ext cx="1779378" cy="2025731"/>
            </a:xfrm>
            <a:custGeom>
              <a:avLst/>
              <a:gdLst>
                <a:gd name="connsiteX0" fmla="*/ 0 w 2025731"/>
                <a:gd name="connsiteY0" fmla="*/ 2025731 h 2025731"/>
                <a:gd name="connsiteX1" fmla="*/ 2025731 w 2025731"/>
                <a:gd name="connsiteY1" fmla="*/ 0 h 2025731"/>
                <a:gd name="connsiteX2" fmla="*/ 2025731 w 2025731"/>
                <a:gd name="connsiteY2" fmla="*/ 2025731 h 2025731"/>
                <a:gd name="connsiteX3" fmla="*/ 0 w 2025731"/>
                <a:gd name="connsiteY3" fmla="*/ 2025731 h 202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5731" h="2025731">
                  <a:moveTo>
                    <a:pt x="0" y="0"/>
                  </a:moveTo>
                  <a:cubicBezTo>
                    <a:pt x="1118780" y="0"/>
                    <a:pt x="2025731" y="906951"/>
                    <a:pt x="2025731" y="2025731"/>
                  </a:cubicBezTo>
                  <a:lnTo>
                    <a:pt x="0" y="2025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62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904" tIns="714227" rIns="714227" bIns="120904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kern="12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618782" y="3681364"/>
              <a:ext cx="1779379" cy="2025732"/>
            </a:xfrm>
            <a:custGeom>
              <a:avLst/>
              <a:gdLst>
                <a:gd name="connsiteX0" fmla="*/ 0 w 2025731"/>
                <a:gd name="connsiteY0" fmla="*/ 2025731 h 2025731"/>
                <a:gd name="connsiteX1" fmla="*/ 2025731 w 2025731"/>
                <a:gd name="connsiteY1" fmla="*/ 0 h 2025731"/>
                <a:gd name="connsiteX2" fmla="*/ 2025731 w 2025731"/>
                <a:gd name="connsiteY2" fmla="*/ 2025731 h 2025731"/>
                <a:gd name="connsiteX3" fmla="*/ 0 w 2025731"/>
                <a:gd name="connsiteY3" fmla="*/ 2025731 h 202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5731" h="2025731">
                  <a:moveTo>
                    <a:pt x="2025731" y="0"/>
                  </a:moveTo>
                  <a:cubicBezTo>
                    <a:pt x="2025731" y="1118780"/>
                    <a:pt x="1118780" y="2025731"/>
                    <a:pt x="0" y="2025731"/>
                  </a:cubicBezTo>
                  <a:lnTo>
                    <a:pt x="0" y="0"/>
                  </a:lnTo>
                  <a:lnTo>
                    <a:pt x="2025731" y="0"/>
                  </a:lnTo>
                  <a:close/>
                </a:path>
              </a:pathLst>
            </a:custGeom>
            <a:solidFill>
              <a:srgbClr val="3AB86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904" tIns="120905" rIns="714228" bIns="714227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790783" y="3681365"/>
              <a:ext cx="1779640" cy="2025731"/>
            </a:xfrm>
            <a:custGeom>
              <a:avLst/>
              <a:gdLst>
                <a:gd name="connsiteX0" fmla="*/ 0 w 2025731"/>
                <a:gd name="connsiteY0" fmla="*/ 2025731 h 2025731"/>
                <a:gd name="connsiteX1" fmla="*/ 2025731 w 2025731"/>
                <a:gd name="connsiteY1" fmla="*/ 0 h 2025731"/>
                <a:gd name="connsiteX2" fmla="*/ 2025731 w 2025731"/>
                <a:gd name="connsiteY2" fmla="*/ 2025731 h 2025731"/>
                <a:gd name="connsiteX3" fmla="*/ 0 w 2025731"/>
                <a:gd name="connsiteY3" fmla="*/ 2025731 h 202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5731" h="2025731">
                  <a:moveTo>
                    <a:pt x="2025731" y="2025731"/>
                  </a:moveTo>
                  <a:cubicBezTo>
                    <a:pt x="906951" y="2025731"/>
                    <a:pt x="0" y="1118780"/>
                    <a:pt x="0" y="0"/>
                  </a:cubicBezTo>
                  <a:lnTo>
                    <a:pt x="2025731" y="0"/>
                  </a:lnTo>
                  <a:lnTo>
                    <a:pt x="2025731" y="2025731"/>
                  </a:lnTo>
                  <a:close/>
                </a:path>
              </a:pathLst>
            </a:custGeom>
            <a:solidFill>
              <a:srgbClr val="C0001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4227" tIns="120904" rIns="120904" bIns="714227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 dirty="0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4476197" y="1944707"/>
            <a:ext cx="2086817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Private Information Retrieval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270865" y="2095518"/>
            <a:ext cx="2086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55650">
              <a:spcBef>
                <a:spcPct val="0"/>
              </a:spcBef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Access Controls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85181" y="3891426"/>
            <a:ext cx="205818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Threat </a:t>
            </a:r>
          </a:p>
          <a:p>
            <a:pPr lvl="0" algn="ctr" defTabSz="755650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Modeling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390130" y="3891426"/>
            <a:ext cx="2258952" cy="8679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Data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755650"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Classification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81677"/>
            <a:ext cx="3048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(Content) CBAC</a:t>
            </a:r>
          </a:p>
          <a:p>
            <a:r>
              <a:rPr lang="en-US" sz="2600" b="1" dirty="0" smtClean="0"/>
              <a:t>(Role) RBAC</a:t>
            </a:r>
          </a:p>
          <a:p>
            <a:r>
              <a:rPr lang="en-US" sz="2600" b="1" dirty="0" smtClean="0"/>
              <a:t>(Task) TBAC</a:t>
            </a:r>
          </a:p>
          <a:p>
            <a:r>
              <a:rPr lang="en-US" sz="2600" b="1" dirty="0" smtClean="0"/>
              <a:t>(Team) TMAC</a:t>
            </a:r>
          </a:p>
          <a:p>
            <a:r>
              <a:rPr lang="en-US" sz="2600" b="1" dirty="0" smtClean="0"/>
              <a:t>Access Control List</a:t>
            </a:r>
          </a:p>
          <a:p>
            <a:r>
              <a:rPr lang="en-US" sz="2600" b="1" dirty="0" smtClean="0"/>
              <a:t>Capability List</a:t>
            </a:r>
            <a:endParaRPr lang="en-US" sz="2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791200" y="152400"/>
            <a:ext cx="320040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2600" b="1" dirty="0" smtClean="0"/>
          </a:p>
          <a:p>
            <a:pPr algn="r"/>
            <a:r>
              <a:rPr lang="en-US" sz="2600" b="1" dirty="0" smtClean="0"/>
              <a:t>Pseudonyms</a:t>
            </a:r>
          </a:p>
          <a:p>
            <a:pPr algn="r"/>
            <a:r>
              <a:rPr lang="en-US" sz="2600" b="1" dirty="0" smtClean="0"/>
              <a:t>Database Replication</a:t>
            </a:r>
          </a:p>
          <a:p>
            <a:pPr algn="r"/>
            <a:r>
              <a:rPr lang="en-US" sz="2600" b="1" dirty="0" smtClean="0"/>
              <a:t>Secret Handshakes</a:t>
            </a:r>
          </a:p>
          <a:p>
            <a:pPr algn="r"/>
            <a:r>
              <a:rPr lang="en-US" sz="2600" b="1" dirty="0" smtClean="0"/>
              <a:t>Onion Routing</a:t>
            </a:r>
          </a:p>
          <a:p>
            <a:endParaRPr lang="en-US" sz="23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943600" y="4114800"/>
            <a:ext cx="3048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600" b="1" dirty="0" err="1" smtClean="0"/>
              <a:t>Biba</a:t>
            </a:r>
            <a:r>
              <a:rPr lang="en-US" sz="2600" b="1" dirty="0" smtClean="0"/>
              <a:t> for Data Integrity</a:t>
            </a:r>
          </a:p>
          <a:p>
            <a:pPr algn="r"/>
            <a:r>
              <a:rPr lang="en-US" sz="2400" dirty="0" smtClean="0"/>
              <a:t>Write-down read up</a:t>
            </a:r>
          </a:p>
          <a:p>
            <a:pPr algn="r"/>
            <a:endParaRPr lang="en-US" sz="900" b="1" dirty="0" smtClean="0"/>
          </a:p>
          <a:p>
            <a:pPr algn="r"/>
            <a:r>
              <a:rPr lang="en-US" sz="2600" b="1" dirty="0" smtClean="0"/>
              <a:t>BLP [Bell-</a:t>
            </a:r>
            <a:r>
              <a:rPr lang="en-US" sz="2600" b="1" dirty="0" err="1" smtClean="0"/>
              <a:t>LaPadula</a:t>
            </a:r>
            <a:r>
              <a:rPr lang="en-US" sz="2600" b="1" dirty="0" smtClean="0"/>
              <a:t>] for Confidentiality</a:t>
            </a:r>
          </a:p>
          <a:p>
            <a:pPr algn="r"/>
            <a:r>
              <a:rPr lang="en-US" sz="2400" dirty="0" smtClean="0"/>
              <a:t>Write-up read down</a:t>
            </a:r>
          </a:p>
          <a:p>
            <a:endParaRPr lang="en-US" sz="23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28600" y="5105400"/>
            <a:ext cx="3048000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600" b="1" dirty="0" smtClean="0"/>
              <a:t>Attacker-centric</a:t>
            </a:r>
          </a:p>
          <a:p>
            <a:r>
              <a:rPr lang="en-US" sz="2600" b="1" dirty="0" smtClean="0"/>
              <a:t>System-centric</a:t>
            </a:r>
          </a:p>
          <a:p>
            <a:r>
              <a:rPr lang="en-US" sz="2600" b="1" dirty="0" smtClean="0"/>
              <a:t>Asset-centric</a:t>
            </a:r>
          </a:p>
        </p:txBody>
      </p:sp>
    </p:spTree>
    <p:extLst>
      <p:ext uri="{BB962C8B-B14F-4D97-AF65-F5344CB8AC3E}">
        <p14:creationId xmlns:p14="http://schemas.microsoft.com/office/powerpoint/2010/main" val="318051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Remaining Work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Justification for classification system</a:t>
            </a:r>
          </a:p>
          <a:p>
            <a:r>
              <a:rPr lang="en-US" sz="3600" dirty="0" smtClean="0"/>
              <a:t>Detail current methodologies</a:t>
            </a:r>
          </a:p>
          <a:p>
            <a:pPr lvl="1"/>
            <a:r>
              <a:rPr lang="en-US" sz="3600" dirty="0" smtClean="0"/>
              <a:t>Pros &amp; Cons</a:t>
            </a:r>
          </a:p>
          <a:p>
            <a:pPr lvl="1"/>
            <a:r>
              <a:rPr lang="en-US" sz="3600" dirty="0" smtClean="0"/>
              <a:t>Relevant Situations</a:t>
            </a:r>
          </a:p>
          <a:p>
            <a:r>
              <a:rPr lang="en-US" sz="3600" dirty="0" smtClean="0"/>
              <a:t>Present the decisions and solutions in a usable and concise manner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87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37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324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/>
              <a:t>Access Controls</a:t>
            </a:r>
          </a:p>
          <a:p>
            <a:pPr>
              <a:buNone/>
            </a:pPr>
            <a:r>
              <a:rPr lang="en-US" sz="1500" dirty="0" smtClean="0"/>
              <a:t>[1]	N. R. Adam, V. </a:t>
            </a:r>
            <a:r>
              <a:rPr lang="en-US" sz="1500" dirty="0" err="1" smtClean="0"/>
              <a:t>Atluri</a:t>
            </a:r>
            <a:r>
              <a:rPr lang="en-US" sz="1500" dirty="0" smtClean="0"/>
              <a:t>, E. </a:t>
            </a:r>
            <a:r>
              <a:rPr lang="en-US" sz="1500" dirty="0" err="1" smtClean="0"/>
              <a:t>Bertino</a:t>
            </a:r>
            <a:r>
              <a:rPr lang="en-US" sz="1500" dirty="0" smtClean="0"/>
              <a:t>, and E. Ferrari, “A content-based authorization model for digital libraries,” </a:t>
            </a:r>
            <a:r>
              <a:rPr lang="en-US" sz="1500" i="1" dirty="0" smtClean="0"/>
              <a:t>IEEE Trans. </a:t>
            </a:r>
            <a:r>
              <a:rPr lang="en-US" sz="1500" i="1" dirty="0" err="1" smtClean="0"/>
              <a:t>Knowl</a:t>
            </a:r>
            <a:r>
              <a:rPr lang="en-US" sz="1500" i="1" dirty="0" smtClean="0"/>
              <a:t>. Data Eng.</a:t>
            </a:r>
            <a:r>
              <a:rPr lang="en-US" sz="1500" dirty="0" smtClean="0"/>
              <a:t>, vol. 14, no. 2, pp. 296–315, 2002.</a:t>
            </a:r>
          </a:p>
          <a:p>
            <a:pPr>
              <a:buNone/>
            </a:pPr>
            <a:r>
              <a:rPr lang="en-US" sz="1500" dirty="0" smtClean="0"/>
              <a:t>[2]	A. Adams and M. A. </a:t>
            </a:r>
            <a:r>
              <a:rPr lang="en-US" sz="1500" dirty="0" err="1" smtClean="0"/>
              <a:t>Sasse</a:t>
            </a:r>
            <a:r>
              <a:rPr lang="en-US" sz="1500" dirty="0" smtClean="0"/>
              <a:t>, “Users are not the enemy,” </a:t>
            </a:r>
            <a:r>
              <a:rPr lang="en-US" sz="1500" i="1" dirty="0" err="1" smtClean="0"/>
              <a:t>Commun</a:t>
            </a:r>
            <a:r>
              <a:rPr lang="en-US" sz="1500" i="1" dirty="0" smtClean="0"/>
              <a:t>. ACM</a:t>
            </a:r>
            <a:r>
              <a:rPr lang="en-US" sz="1500" dirty="0" smtClean="0"/>
              <a:t>, vol. 42, no. 12, pp. 40–46, Dec. 1999.</a:t>
            </a:r>
          </a:p>
          <a:p>
            <a:pPr>
              <a:buNone/>
            </a:pPr>
            <a:r>
              <a:rPr lang="en-US" sz="1500" dirty="0" smtClean="0"/>
              <a:t>[3]	R. Butler, C. </a:t>
            </a:r>
            <a:r>
              <a:rPr lang="en-US" sz="1500" dirty="0" err="1" smtClean="0"/>
              <a:t>Kesselman</a:t>
            </a:r>
            <a:r>
              <a:rPr lang="en-US" sz="1500" dirty="0" smtClean="0"/>
              <a:t>, J. </a:t>
            </a:r>
            <a:r>
              <a:rPr lang="en-US" sz="1500" dirty="0" err="1" smtClean="0"/>
              <a:t>Volmer</a:t>
            </a:r>
            <a:r>
              <a:rPr lang="en-US" sz="1500" dirty="0" smtClean="0"/>
              <a:t>, S. </a:t>
            </a:r>
            <a:r>
              <a:rPr lang="en-US" sz="1500" dirty="0" err="1" smtClean="0"/>
              <a:t>Tuecke</a:t>
            </a:r>
            <a:r>
              <a:rPr lang="en-US" sz="1500" dirty="0" smtClean="0"/>
              <a:t>, I. Foster, D. </a:t>
            </a:r>
            <a:r>
              <a:rPr lang="en-US" sz="1500" dirty="0" err="1" smtClean="0"/>
              <a:t>Engert</a:t>
            </a:r>
            <a:r>
              <a:rPr lang="en-US" sz="1500" dirty="0" smtClean="0"/>
              <a:t>, and V. Welch, “A national-scale authentication infrastructure,” </a:t>
            </a:r>
            <a:r>
              <a:rPr lang="en-US" sz="1500" i="1" dirty="0" smtClean="0"/>
              <a:t>Computer (Long. Beach. </a:t>
            </a:r>
            <a:r>
              <a:rPr lang="en-US" sz="1500" i="1" dirty="0" err="1" smtClean="0"/>
              <a:t>Calif</a:t>
            </a:r>
            <a:r>
              <a:rPr lang="en-US" sz="1500" i="1" dirty="0" smtClean="0"/>
              <a:t>).</a:t>
            </a:r>
            <a:r>
              <a:rPr lang="en-US" sz="1500" dirty="0" smtClean="0"/>
              <a:t>, vol. 33, no. 12, pp. 60–66, 2000.</a:t>
            </a:r>
          </a:p>
          <a:p>
            <a:pPr>
              <a:buNone/>
            </a:pPr>
            <a:r>
              <a:rPr lang="en-US" sz="1500" dirty="0" smtClean="0"/>
              <a:t>[4]	J.-W. </a:t>
            </a:r>
            <a:r>
              <a:rPr lang="en-US" sz="1500" dirty="0" err="1" smtClean="0"/>
              <a:t>Byun</a:t>
            </a:r>
            <a:r>
              <a:rPr lang="en-US" sz="1500" dirty="0" smtClean="0"/>
              <a:t>, E. </a:t>
            </a:r>
            <a:r>
              <a:rPr lang="en-US" sz="1500" dirty="0" err="1" smtClean="0"/>
              <a:t>Bertino</a:t>
            </a:r>
            <a:r>
              <a:rPr lang="en-US" sz="1500" dirty="0" smtClean="0"/>
              <a:t>, and N. Li, “Purpose based access control of complex data for privacy protection,” in </a:t>
            </a:r>
            <a:r>
              <a:rPr lang="en-US" sz="1500" i="1" dirty="0" smtClean="0"/>
              <a:t>Proceedings of the tenth ACM symposium on Access control models and technologies - SACMAT ’05</a:t>
            </a:r>
            <a:r>
              <a:rPr lang="en-US" sz="1500" dirty="0" smtClean="0"/>
              <a:t>, 2005, p. 102.</a:t>
            </a:r>
          </a:p>
          <a:p>
            <a:pPr>
              <a:buNone/>
            </a:pPr>
            <a:r>
              <a:rPr lang="en-US" sz="1500" dirty="0" smtClean="0"/>
              <a:t>[5]	M. Ion, G. </a:t>
            </a:r>
            <a:r>
              <a:rPr lang="en-US" sz="1500" dirty="0" err="1" smtClean="0"/>
              <a:t>Russello</a:t>
            </a:r>
            <a:r>
              <a:rPr lang="en-US" sz="1500" dirty="0" smtClean="0"/>
              <a:t>, and B. </a:t>
            </a:r>
            <a:r>
              <a:rPr lang="en-US" sz="1500" dirty="0" err="1" smtClean="0"/>
              <a:t>Crispo</a:t>
            </a:r>
            <a:r>
              <a:rPr lang="en-US" sz="1500" dirty="0" smtClean="0"/>
              <a:t>, “Enforcing Multi-user Access Policies to Encrypted Cloud Databases,” in </a:t>
            </a:r>
            <a:r>
              <a:rPr lang="en-US" sz="1500" i="1" dirty="0" smtClean="0"/>
              <a:t>2011 IEEE International Symposium on Policies for Distributed Systems and Networks</a:t>
            </a:r>
            <a:r>
              <a:rPr lang="en-US" sz="1500" dirty="0" smtClean="0"/>
              <a:t>, 2011, pp. 175–177.</a:t>
            </a:r>
          </a:p>
          <a:p>
            <a:pPr>
              <a:buNone/>
            </a:pPr>
            <a:r>
              <a:rPr lang="en-US" sz="1500" dirty="0" smtClean="0"/>
              <a:t>[6]	N. K. </a:t>
            </a:r>
            <a:r>
              <a:rPr lang="en-US" sz="1500" dirty="0" err="1" smtClean="0"/>
              <a:t>Ratha</a:t>
            </a:r>
            <a:r>
              <a:rPr lang="en-US" sz="1500" dirty="0" smtClean="0"/>
              <a:t>, J. H. Connell, and R. M. </a:t>
            </a:r>
            <a:r>
              <a:rPr lang="en-US" sz="1500" dirty="0" err="1" smtClean="0"/>
              <a:t>Bolle</a:t>
            </a:r>
            <a:r>
              <a:rPr lang="en-US" sz="1500" dirty="0" smtClean="0"/>
              <a:t>, “Enhancing security and privacy in biometrics-based authentication systems,” </a:t>
            </a:r>
            <a:r>
              <a:rPr lang="en-US" sz="1500" i="1" dirty="0" smtClean="0"/>
              <a:t>IBM Syst. J.</a:t>
            </a:r>
            <a:r>
              <a:rPr lang="en-US" sz="1500" dirty="0" smtClean="0"/>
              <a:t>, vol. 40, no. 3, pp. 614–634, 2001.</a:t>
            </a:r>
          </a:p>
          <a:p>
            <a:pPr>
              <a:buNone/>
            </a:pPr>
            <a:r>
              <a:rPr lang="en-US" sz="1500" dirty="0" smtClean="0"/>
              <a:t>[7]	K. </a:t>
            </a:r>
            <a:r>
              <a:rPr lang="en-US" sz="1500" dirty="0" err="1" smtClean="0"/>
              <a:t>Ren</a:t>
            </a:r>
            <a:r>
              <a:rPr lang="en-US" sz="1500" dirty="0" smtClean="0"/>
              <a:t>, W. Lou, K. Kim, and R. Deng, “A Novel Privacy Preserving Authentication and Access Control Scheme for Pervasive Computing Environments,” </a:t>
            </a:r>
            <a:r>
              <a:rPr lang="en-US" sz="1500" i="1" dirty="0" smtClean="0"/>
              <a:t>IEEE Trans. </a:t>
            </a:r>
            <a:r>
              <a:rPr lang="en-US" sz="1500" i="1" dirty="0" err="1" smtClean="0"/>
              <a:t>Veh</a:t>
            </a:r>
            <a:r>
              <a:rPr lang="en-US" sz="1500" i="1" dirty="0" smtClean="0"/>
              <a:t>. Technol.</a:t>
            </a:r>
            <a:r>
              <a:rPr lang="en-US" sz="1500" dirty="0" smtClean="0"/>
              <a:t>, vol. 55, no. 4, pp. 1373–1384, Jul. 2006.</a:t>
            </a:r>
          </a:p>
          <a:p>
            <a:pPr>
              <a:buNone/>
            </a:pPr>
            <a:r>
              <a:rPr lang="en-US" sz="1500" dirty="0" smtClean="0"/>
              <a:t>[8]	R. </a:t>
            </a:r>
            <a:r>
              <a:rPr lang="en-US" sz="1500" dirty="0" err="1" smtClean="0"/>
              <a:t>Sandhu</a:t>
            </a:r>
            <a:r>
              <a:rPr lang="en-US" sz="1500" dirty="0" smtClean="0"/>
              <a:t>, E. </a:t>
            </a:r>
            <a:r>
              <a:rPr lang="en-US" sz="1500" dirty="0" err="1" smtClean="0"/>
              <a:t>Coynek</a:t>
            </a:r>
            <a:r>
              <a:rPr lang="en-US" sz="1500" dirty="0" smtClean="0"/>
              <a:t>, H. L. Feinstein, and C. E. </a:t>
            </a:r>
            <a:r>
              <a:rPr lang="en-US" sz="1500" dirty="0" err="1" smtClean="0"/>
              <a:t>Youman</a:t>
            </a:r>
            <a:r>
              <a:rPr lang="en-US" sz="1500" dirty="0" smtClean="0"/>
              <a:t>, “Role-Based Access Control Models,” </a:t>
            </a:r>
            <a:r>
              <a:rPr lang="en-US" sz="1500" i="1" dirty="0" smtClean="0"/>
              <a:t>IEEE </a:t>
            </a:r>
            <a:r>
              <a:rPr lang="en-US" sz="1500" i="1" dirty="0" err="1" smtClean="0"/>
              <a:t>Comput</a:t>
            </a:r>
            <a:r>
              <a:rPr lang="en-US" sz="1500" i="1" dirty="0" smtClean="0"/>
              <a:t>.</a:t>
            </a:r>
            <a:r>
              <a:rPr lang="en-US" sz="1500" dirty="0" smtClean="0"/>
              <a:t>, pp. 38–47, 1996.</a:t>
            </a:r>
            <a:endParaRPr lang="en-US" sz="1500" b="1" dirty="0" smtClean="0"/>
          </a:p>
          <a:p>
            <a:pPr>
              <a:buNone/>
            </a:pPr>
            <a:r>
              <a:rPr lang="en-US" sz="1800" b="1" dirty="0" smtClean="0"/>
              <a:t>Data Classification</a:t>
            </a:r>
          </a:p>
          <a:p>
            <a:pPr>
              <a:buNone/>
            </a:pPr>
            <a:r>
              <a:rPr lang="en-US" sz="1500" dirty="0" smtClean="0"/>
              <a:t>[1]	A. F. Karr, J. Lee, A. </a:t>
            </a:r>
            <a:r>
              <a:rPr lang="en-US" sz="1500" dirty="0" err="1" smtClean="0"/>
              <a:t>Sanil</a:t>
            </a:r>
            <a:r>
              <a:rPr lang="en-US" sz="1500" dirty="0" smtClean="0"/>
              <a:t>, J. Hernandez, S. </a:t>
            </a:r>
            <a:r>
              <a:rPr lang="en-US" sz="1500" dirty="0" err="1" smtClean="0"/>
              <a:t>Karimi</a:t>
            </a:r>
            <a:r>
              <a:rPr lang="en-US" sz="1500" dirty="0" smtClean="0"/>
              <a:t>, and K. </a:t>
            </a:r>
            <a:r>
              <a:rPr lang="en-US" sz="1500" dirty="0" err="1" smtClean="0"/>
              <a:t>Litwin</a:t>
            </a:r>
            <a:r>
              <a:rPr lang="en-US" sz="1500" dirty="0" smtClean="0"/>
              <a:t>, “Disseminating Information but Protecting Confidentiality,” IEEE </a:t>
            </a:r>
            <a:r>
              <a:rPr lang="en-US" sz="1500" dirty="0" err="1" smtClean="0"/>
              <a:t>Comput</a:t>
            </a:r>
            <a:r>
              <a:rPr lang="en-US" sz="1500" dirty="0" smtClean="0"/>
              <a:t>., vol. 34, no. 2, pp. 36–37, 2001.</a:t>
            </a:r>
          </a:p>
          <a:p>
            <a:pPr>
              <a:buNone/>
            </a:pPr>
            <a:r>
              <a:rPr lang="en-US" sz="1500" dirty="0" smtClean="0"/>
              <a:t>[2]	V. Lenders, E. </a:t>
            </a:r>
            <a:r>
              <a:rPr lang="en-US" sz="1500" dirty="0" err="1" smtClean="0"/>
              <a:t>Koukoumidis</a:t>
            </a:r>
            <a:r>
              <a:rPr lang="en-US" sz="1500" dirty="0" smtClean="0"/>
              <a:t>, P. Zhang, and M. </a:t>
            </a:r>
            <a:r>
              <a:rPr lang="en-US" sz="1500" dirty="0" err="1" smtClean="0"/>
              <a:t>Martonosi</a:t>
            </a:r>
            <a:r>
              <a:rPr lang="en-US" sz="1500" dirty="0" smtClean="0"/>
              <a:t>, “Location-based trust for mobile user-generated content,” in Proceedings of the 9th workshop on Mobile computing systems and applications - </a:t>
            </a:r>
            <a:r>
              <a:rPr lang="en-US" sz="1500" dirty="0" err="1" smtClean="0"/>
              <a:t>HotMobile</a:t>
            </a:r>
            <a:r>
              <a:rPr lang="en-US" sz="1500" dirty="0" smtClean="0"/>
              <a:t> ’08, 2008, p. 60.</a:t>
            </a:r>
          </a:p>
          <a:p>
            <a:pPr>
              <a:buNone/>
            </a:pPr>
            <a:r>
              <a:rPr lang="en-US" sz="1500" dirty="0" smtClean="0"/>
              <a:t>[3]	S. Wiseman, “Control of confidentiality in databases,” </a:t>
            </a:r>
            <a:r>
              <a:rPr lang="en-US" sz="1500" dirty="0" err="1" smtClean="0"/>
              <a:t>Comput</a:t>
            </a:r>
            <a:r>
              <a:rPr lang="en-US" sz="1500" dirty="0" smtClean="0"/>
              <a:t>. </a:t>
            </a:r>
            <a:r>
              <a:rPr lang="en-US" sz="1500" dirty="0" err="1" smtClean="0"/>
              <a:t>Secur</a:t>
            </a:r>
            <a:r>
              <a:rPr lang="en-US" sz="1500" dirty="0" smtClean="0"/>
              <a:t>., vol. 9, no. 6, pp. 529–537, Oct. 1990.</a:t>
            </a:r>
          </a:p>
          <a:p>
            <a:pPr>
              <a:buNone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2083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T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VTTheme</Template>
  <TotalTime>1241</TotalTime>
  <Words>240</Words>
  <Application>Microsoft Office PowerPoint</Application>
  <PresentationFormat>On-screen Show (4:3)</PresentationFormat>
  <Paragraphs>107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VTTheme</vt:lpstr>
      <vt:lpstr>MOSAIC:  Model of Securing Application Information Confidentiality</vt:lpstr>
      <vt:lpstr>Background</vt:lpstr>
      <vt:lpstr>PowerPoint Presentation</vt:lpstr>
      <vt:lpstr>PowerPoint Presentation</vt:lpstr>
      <vt:lpstr>PowerPoint Presentation</vt:lpstr>
      <vt:lpstr>PowerPoint Presentation</vt:lpstr>
      <vt:lpstr>Remaining Work</vt:lpstr>
      <vt:lpstr>Questions?</vt:lpstr>
      <vt:lpstr>References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kazeitz</dc:creator>
  <cp:lastModifiedBy>kazeitz</cp:lastModifiedBy>
  <cp:revision>109</cp:revision>
  <dcterms:created xsi:type="dcterms:W3CDTF">2006-08-16T00:00:00Z</dcterms:created>
  <dcterms:modified xsi:type="dcterms:W3CDTF">2014-04-12T22:03:28Z</dcterms:modified>
</cp:coreProperties>
</file>