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302" r:id="rId2"/>
    <p:sldId id="362" r:id="rId3"/>
    <p:sldId id="369" r:id="rId4"/>
    <p:sldId id="367" r:id="rId5"/>
    <p:sldId id="332" r:id="rId6"/>
    <p:sldId id="358" r:id="rId7"/>
    <p:sldId id="365" r:id="rId8"/>
    <p:sldId id="342" r:id="rId9"/>
    <p:sldId id="343" r:id="rId10"/>
    <p:sldId id="356" r:id="rId11"/>
    <p:sldId id="372" r:id="rId12"/>
    <p:sldId id="346" r:id="rId13"/>
    <p:sldId id="354" r:id="rId14"/>
    <p:sldId id="350" r:id="rId15"/>
    <p:sldId id="359" r:id="rId16"/>
    <p:sldId id="371" r:id="rId17"/>
    <p:sldId id="345" r:id="rId18"/>
    <p:sldId id="351" r:id="rId19"/>
    <p:sldId id="366" r:id="rId20"/>
    <p:sldId id="375" r:id="rId21"/>
    <p:sldId id="374" r:id="rId22"/>
    <p:sldId id="373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792" autoAdjust="0"/>
  </p:normalViewPr>
  <p:slideViewPr>
    <p:cSldViewPr>
      <p:cViewPr>
        <p:scale>
          <a:sx n="60" d="100"/>
          <a:sy n="60" d="100"/>
        </p:scale>
        <p:origin x="1710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2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23D4AE8-FA33-4493-A816-FE4F2848AABC}" type="datetimeFigureOut">
              <a:rPr lang="en-US"/>
              <a:pPr>
                <a:defRPr/>
              </a:pPr>
              <a:t>12/4/2015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C10E9FB-7AB1-4BAE-ADEE-7E937935E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24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1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FA4C-FD8C-4889-B843-EAD8112AD5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61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of these configurations is valid to connect a variable speed wind turbine to a fixed frequency grid.</a:t>
            </a:r>
          </a:p>
          <a:p>
            <a:r>
              <a:rPr lang="en-US" dirty="0" smtClean="0"/>
              <a:t>The difference is the point within the system where the conversion takes place:</a:t>
            </a:r>
          </a:p>
          <a:p>
            <a:r>
              <a:rPr lang="en-US" dirty="0" smtClean="0"/>
              <a:t>DFIG: Converts variable speed rotational energy to constant frequency AC using slip control.</a:t>
            </a:r>
          </a:p>
          <a:p>
            <a:r>
              <a:rPr lang="en-US" dirty="0" smtClean="0"/>
              <a:t>CVT: Performs frequency conversion on the mechanical side of the generator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0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10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72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28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0E9FB-7AB1-4BAE-ADEE-7E937935EC2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2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latin typeface="Times New Roman" panose="02020603050405020304" pitchFamily="18" charset="0"/>
            </a:endParaRPr>
          </a:p>
        </p:txBody>
      </p:sp>
      <p:pic>
        <p:nvPicPr>
          <p:cNvPr id="5" name="Picture 18" descr="TTU 2 Title Page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-3175"/>
            <a:ext cx="110331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-42863"/>
            <a:ext cx="7513637" cy="1143001"/>
          </a:xfrm>
        </p:spPr>
        <p:txBody>
          <a:bodyPr/>
          <a:lstStyle>
            <a:lvl1pPr>
              <a:lnSpc>
                <a:spcPct val="120000"/>
              </a:lnSpc>
              <a:spcAft>
                <a:spcPct val="20000"/>
              </a:spcAft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6738" y="3076575"/>
            <a:ext cx="6400800" cy="1752600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50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-25400"/>
            <a:ext cx="2057400" cy="668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913" y="-25400"/>
            <a:ext cx="6019800" cy="668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0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4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511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0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82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883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90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29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latin typeface="Times New Roman" panose="02020603050405020304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-25400"/>
            <a:ext cx="75152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9913" y="21304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17" descr="TTU 2 Title Page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-3175"/>
            <a:ext cx="110331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500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9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742950" indent="-228600" algn="l" rtl="0" eaLnBrk="0" fontAlgn="base" hangingPunct="0">
        <a:spcBef>
          <a:spcPct val="4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3pPr>
      <a:lvl4pPr marL="1258888" indent="-228600" algn="l" rtl="0" eaLnBrk="0" fontAlgn="base" hangingPunct="0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422400" indent="4064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1879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6pPr>
      <a:lvl7pPr marL="23368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7pPr>
      <a:lvl8pPr marL="27940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8pPr>
      <a:lvl9pPr marL="32512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 txBox="1">
            <a:spLocks/>
          </p:cNvSpPr>
          <p:nvPr/>
        </p:nvSpPr>
        <p:spPr bwMode="auto">
          <a:xfrm>
            <a:off x="266700" y="1298575"/>
            <a:ext cx="87630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spcAft>
                <a:spcPct val="25000"/>
              </a:spcAft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0000"/>
              </a:buClr>
              <a:buSzPct val="9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40000"/>
              </a:spcBef>
              <a:buChar char="•"/>
              <a:defRPr sz="20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4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Design of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closed 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loop control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for region 2 of a 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wind turbine operated with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CVT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609600" y="3935036"/>
            <a:ext cx="8077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ct val="25000"/>
              </a:spcAft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0000"/>
              </a:buClr>
              <a:buSzPct val="9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40000"/>
              </a:spcBef>
              <a:buChar char="•"/>
              <a:defRPr sz="20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4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baseline="30000" dirty="0">
                <a:cs typeface="Times New Roman" panose="02020603050405020304" pitchFamily="18" charset="0"/>
              </a:rPr>
              <a:t>1</a:t>
            </a:r>
            <a:r>
              <a:rPr lang="en-US" altLang="en-US" sz="1600" dirty="0">
                <a:cs typeface="Times New Roman" panose="02020603050405020304" pitchFamily="18" charset="0"/>
              </a:rPr>
              <a:t> Dept. of </a:t>
            </a:r>
            <a:r>
              <a:rPr lang="en-US" altLang="en-US" sz="1600" dirty="0" smtClean="0">
                <a:cs typeface="Times New Roman" panose="02020603050405020304" pitchFamily="18" charset="0"/>
              </a:rPr>
              <a:t>Electrical </a:t>
            </a:r>
            <a:r>
              <a:rPr lang="en-US" altLang="en-US" sz="1600" dirty="0">
                <a:cs typeface="Times New Roman" panose="02020603050405020304" pitchFamily="18" charset="0"/>
              </a:rPr>
              <a:t>Engineering, Texas Tech University , Lubbock, TX 79409, </a:t>
            </a:r>
            <a:r>
              <a:rPr lang="en-US" altLang="en-US" sz="1600" dirty="0" smtClean="0">
                <a:cs typeface="Times New Roman" panose="02020603050405020304" pitchFamily="18" charset="0"/>
              </a:rPr>
              <a:t>US.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600" baseline="30000" dirty="0" smtClean="0">
                <a:cs typeface="Times New Roman" panose="02020603050405020304" pitchFamily="18" charset="0"/>
              </a:rPr>
              <a:t>2</a:t>
            </a:r>
            <a:r>
              <a:rPr lang="en-US" altLang="en-US" sz="1600" dirty="0" smtClean="0">
                <a:cs typeface="Times New Roman" panose="02020603050405020304" pitchFamily="18" charset="0"/>
              </a:rPr>
              <a:t>Dept</a:t>
            </a:r>
            <a:r>
              <a:rPr lang="en-US" altLang="en-US" sz="1600" dirty="0">
                <a:cs typeface="Times New Roman" panose="02020603050405020304" pitchFamily="18" charset="0"/>
              </a:rPr>
              <a:t>. of Mechanical Engineering, University of North Carolina at </a:t>
            </a:r>
            <a:r>
              <a:rPr lang="en-US" altLang="en-US" sz="1600" dirty="0" smtClean="0">
                <a:cs typeface="Times New Roman" panose="02020603050405020304" pitchFamily="18" charset="0"/>
              </a:rPr>
              <a:t>Charlotte, </a:t>
            </a:r>
            <a:r>
              <a:rPr lang="en-US" altLang="en-US" sz="1600" dirty="0">
                <a:cs typeface="Times New Roman" panose="02020603050405020304" pitchFamily="18" charset="0"/>
              </a:rPr>
              <a:t>NC 28223, USA. </a:t>
            </a:r>
            <a:endParaRPr lang="en-US" altLang="en-US" sz="1600" dirty="0" smtClean="0"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600" baseline="30000" dirty="0">
                <a:cs typeface="Times New Roman" panose="02020603050405020304" pitchFamily="18" charset="0"/>
              </a:rPr>
              <a:t>3</a:t>
            </a:r>
            <a:r>
              <a:rPr lang="en-US" altLang="en-US" sz="1600" dirty="0" smtClean="0">
                <a:cs typeface="Times New Roman" panose="02020603050405020304" pitchFamily="18" charset="0"/>
              </a:rPr>
              <a:t>Dept</a:t>
            </a:r>
            <a:r>
              <a:rPr lang="en-US" altLang="en-US" sz="1600" dirty="0">
                <a:cs typeface="Times New Roman" panose="02020603050405020304" pitchFamily="18" charset="0"/>
              </a:rPr>
              <a:t>. of Mechanical Engineering, Texas Tech University , Lubbock, TX 79409, US.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600" dirty="0" smtClean="0"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600" dirty="0">
              <a:cs typeface="Times New Roman" panose="02020603050405020304" pitchFamily="18" charset="0"/>
            </a:endParaRPr>
          </a:p>
        </p:txBody>
      </p:sp>
      <p:sp>
        <p:nvSpPr>
          <p:cNvPr id="4100" name="Subtitle 2"/>
          <p:cNvSpPr txBox="1">
            <a:spLocks/>
          </p:cNvSpPr>
          <p:nvPr/>
        </p:nvSpPr>
        <p:spPr bwMode="auto">
          <a:xfrm>
            <a:off x="1066800" y="2880461"/>
            <a:ext cx="7162800" cy="948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25000"/>
              </a:spcAft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0000"/>
              </a:buClr>
              <a:buSzPct val="9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40000"/>
              </a:spcBef>
              <a:buChar char="•"/>
              <a:defRPr sz="20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4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r>
              <a:rPr lang="en-US" altLang="en-US" sz="2400" b="1" dirty="0">
                <a:cs typeface="Times New Roman" panose="02020603050405020304" pitchFamily="18" charset="0"/>
              </a:rPr>
              <a:t>Santiago M. </a:t>
            </a:r>
            <a:r>
              <a:rPr lang="en-US" altLang="en-US" sz="2400" b="1" dirty="0" smtClean="0">
                <a:cs typeface="Times New Roman" panose="02020603050405020304" pitchFamily="18" charset="0"/>
              </a:rPr>
              <a:t>Novoa</a:t>
            </a:r>
            <a:r>
              <a:rPr lang="en-US" altLang="en-US" sz="2400" b="1" baseline="30000" dirty="0" smtClean="0">
                <a:cs typeface="Times New Roman" panose="02020603050405020304" pitchFamily="18" charset="0"/>
              </a:rPr>
              <a:t>1</a:t>
            </a:r>
            <a:r>
              <a:rPr lang="en-US" altLang="en-US" sz="2400" b="1" dirty="0" smtClean="0">
                <a:cs typeface="Times New Roman" panose="02020603050405020304" pitchFamily="18" charset="0"/>
              </a:rPr>
              <a:t>, </a:t>
            </a:r>
            <a:r>
              <a:rPr lang="en-US" altLang="en-US" sz="2400" dirty="0" err="1" smtClean="0">
                <a:cs typeface="Times New Roman" panose="02020603050405020304" pitchFamily="18" charset="0"/>
              </a:rPr>
              <a:t>Nilabh</a:t>
            </a:r>
            <a:r>
              <a:rPr lang="en-US" altLang="en-US" sz="2400" dirty="0" smtClean="0">
                <a:cs typeface="Times New Roman" panose="02020603050405020304" pitchFamily="18" charset="0"/>
              </a:rPr>
              <a:t> Srivastava</a:t>
            </a:r>
            <a:r>
              <a:rPr lang="en-US" altLang="en-US" sz="2400" baseline="30000" dirty="0" smtClean="0">
                <a:cs typeface="Times New Roman" panose="02020603050405020304" pitchFamily="18" charset="0"/>
              </a:rPr>
              <a:t>2</a:t>
            </a:r>
            <a:r>
              <a:rPr lang="en-US" altLang="en-US" sz="2400" dirty="0" smtClean="0">
                <a:cs typeface="Times New Roman" panose="02020603050405020304" pitchFamily="18" charset="0"/>
              </a:rPr>
              <a:t>, Luciano Castillo</a:t>
            </a:r>
            <a:r>
              <a:rPr lang="en-US" altLang="en-US" sz="2400" baseline="30000" dirty="0">
                <a:cs typeface="Times New Roman" panose="02020603050405020304" pitchFamily="18" charset="0"/>
              </a:rPr>
              <a:t>3</a:t>
            </a:r>
            <a:endParaRPr lang="en-US" altLang="en-US" sz="2400" dirty="0" smtClean="0">
              <a:solidFill>
                <a:srgbClr val="898989"/>
              </a:solidFill>
            </a:endParaRPr>
          </a:p>
          <a:p>
            <a:pPr algn="ctr" eaLnBrk="1" hangingPunct="1">
              <a:spcAft>
                <a:spcPct val="0"/>
              </a:spcAft>
              <a:buFontTx/>
              <a:buNone/>
            </a:pPr>
            <a:endParaRPr lang="en-US" altLang="en-US" sz="24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-224751"/>
            <a:ext cx="2476500" cy="1762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5638800"/>
            <a:ext cx="8505825" cy="71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and reactive Power control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1975" y="1455617"/>
            <a:ext cx="5269945" cy="4848831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101802" y="1455617"/>
            <a:ext cx="4471194" cy="5383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6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wind speed data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8600" y="2260600"/>
            <a:ext cx="4588790" cy="272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048250"/>
            <a:ext cx="6610350" cy="1809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1176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our simulations instead of using a wind </a:t>
            </a:r>
            <a:r>
              <a:rPr lang="en-US" dirty="0"/>
              <a:t>model typically involves specifying the x-component hub-height </a:t>
            </a:r>
            <a:r>
              <a:rPr lang="en-US" dirty="0" smtClean="0"/>
              <a:t>wind speed we are using a sample of data recorded by met towers at the Reese center just outside of Lubbock, </a:t>
            </a:r>
            <a:r>
              <a:rPr lang="en-US" dirty="0" err="1" smtClean="0"/>
              <a:t>Tx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The recorded data was sampled at 50 Hz for 10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Rotor Model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586" y="2571750"/>
            <a:ext cx="3648075" cy="781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354377"/>
            <a:ext cx="5124450" cy="3086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851" y="3472281"/>
            <a:ext cx="1952625" cy="619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4790908"/>
            <a:ext cx="7191876" cy="1401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3050" y="1133642"/>
            <a:ext cx="36480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Cp</a:t>
            </a:r>
            <a:r>
              <a:rPr lang="en-US" dirty="0" smtClean="0"/>
              <a:t> (</a:t>
            </a:r>
            <a:r>
              <a:rPr lang="el-GR" dirty="0" smtClean="0"/>
              <a:t>λ</a:t>
            </a:r>
            <a:r>
              <a:rPr lang="en-US" dirty="0" smtClean="0"/>
              <a:t>,</a:t>
            </a:r>
            <a:r>
              <a:rPr lang="el-GR" dirty="0" smtClean="0"/>
              <a:t>θ</a:t>
            </a:r>
            <a:r>
              <a:rPr lang="en-US" dirty="0" smtClean="0"/>
              <a:t>) curve is approximated as follows </a:t>
            </a:r>
            <a:r>
              <a:rPr lang="en-US" dirty="0"/>
              <a:t>as proposed </a:t>
            </a:r>
            <a:r>
              <a:rPr lang="en-US" dirty="0" smtClean="0"/>
              <a:t>on ‘Power </a:t>
            </a:r>
            <a:r>
              <a:rPr lang="en-US" dirty="0"/>
              <a:t>System Modelling and Scripting’ By Federico Milano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350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CVT Dynamic 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1"/>
            <a:ext cx="8647113" cy="5360988"/>
          </a:xfrm>
        </p:spPr>
        <p:txBody>
          <a:bodyPr/>
          <a:lstStyle/>
          <a:p>
            <a:r>
              <a:rPr lang="en-US" sz="2000" dirty="0" smtClean="0"/>
              <a:t>We developed a model that describes both the steady state and the shifting behaviors of the V belt CVT.</a:t>
            </a:r>
          </a:p>
          <a:p>
            <a:r>
              <a:rPr lang="en-US" sz="2000" dirty="0" smtClean="0"/>
              <a:t>This model is non linear, to explain how the rate of change of the speed ratio is related to the actual value of the axial clamping forces.</a:t>
            </a:r>
          </a:p>
          <a:p>
            <a:r>
              <a:rPr lang="en-US" sz="2000" dirty="0"/>
              <a:t>The Model uses the dynamics published by Carbone-</a:t>
            </a:r>
            <a:r>
              <a:rPr lang="en-US" sz="2000" dirty="0" err="1"/>
              <a:t>Mangialardi</a:t>
            </a:r>
            <a:r>
              <a:rPr lang="en-US" sz="2000" dirty="0"/>
              <a:t> to explain </a:t>
            </a:r>
            <a:r>
              <a:rPr lang="en-US" sz="2000" dirty="0" smtClean="0"/>
              <a:t>the shifting dynamics During </a:t>
            </a:r>
            <a:r>
              <a:rPr lang="en-US" sz="2000" dirty="0"/>
              <a:t>creep mode shifting</a:t>
            </a:r>
            <a:r>
              <a:rPr lang="en-US" sz="2000" dirty="0" smtClean="0"/>
              <a:t>, and the model by </a:t>
            </a:r>
            <a:r>
              <a:rPr lang="en-US" sz="2000" dirty="0" err="1" smtClean="0"/>
              <a:t>Shafai</a:t>
            </a:r>
            <a:r>
              <a:rPr lang="en-US" sz="2000" dirty="0" smtClean="0"/>
              <a:t> in Slip Mode shift.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506865"/>
            <a:ext cx="3686175" cy="3149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36945" y="6102391"/>
            <a:ext cx="3962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Courtesy review </a:t>
            </a:r>
            <a:r>
              <a:rPr lang="en-US" sz="1000" dirty="0">
                <a:latin typeface="+mn-lt"/>
              </a:rPr>
              <a:t>on belt and chain continuously </a:t>
            </a:r>
            <a:r>
              <a:rPr lang="en-US" sz="1000" dirty="0" smtClean="0">
                <a:latin typeface="+mn-lt"/>
              </a:rPr>
              <a:t>variable transmissions </a:t>
            </a:r>
            <a:r>
              <a:rPr lang="en-US" sz="1000" dirty="0">
                <a:latin typeface="+mn-lt"/>
              </a:rPr>
              <a:t>(CVT): Dynamics and control</a:t>
            </a:r>
          </a:p>
          <a:p>
            <a:r>
              <a:rPr lang="en-US" sz="1000" dirty="0" err="1">
                <a:latin typeface="+mn-lt"/>
              </a:rPr>
              <a:t>Nilabh</a:t>
            </a:r>
            <a:r>
              <a:rPr lang="en-US" sz="1000" dirty="0">
                <a:latin typeface="+mn-lt"/>
              </a:rPr>
              <a:t> </a:t>
            </a:r>
            <a:r>
              <a:rPr lang="en-US" sz="1000" dirty="0" smtClean="0">
                <a:latin typeface="+mn-lt"/>
              </a:rPr>
              <a:t>Srivastava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83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295400"/>
            <a:ext cx="8458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Dynamic description of CVT behavior:</a:t>
            </a:r>
          </a:p>
          <a:p>
            <a:r>
              <a:rPr lang="en-US" sz="1200" dirty="0">
                <a:latin typeface="+mn-lt"/>
              </a:rPr>
              <a:t> </a:t>
            </a:r>
          </a:p>
          <a:p>
            <a:endParaRPr lang="en-US" sz="1200" dirty="0" smtClean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r>
              <a:rPr lang="en-US" sz="1200" dirty="0" smtClean="0">
                <a:latin typeface="+mn-lt"/>
              </a:rPr>
              <a:t>Similarly:</a:t>
            </a:r>
          </a:p>
          <a:p>
            <a:endParaRPr lang="en-US" sz="1200" dirty="0">
              <a:latin typeface="+mn-lt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 </a:t>
            </a:r>
          </a:p>
          <a:p>
            <a:endParaRPr lang="en-US" sz="1200" dirty="0" smtClean="0">
              <a:latin typeface="+mn-lt"/>
            </a:endParaRPr>
          </a:p>
          <a:p>
            <a:r>
              <a:rPr lang="en-US" sz="1200" dirty="0" smtClean="0">
                <a:latin typeface="+mn-lt"/>
              </a:rPr>
              <a:t> </a:t>
            </a:r>
            <a:r>
              <a:rPr lang="en-US" sz="1200" dirty="0">
                <a:latin typeface="+mn-lt"/>
              </a:rPr>
              <a:t>τf1 and τf2 are primary and secondary friction torques. The value they take during operation is not trivial and depends of other factors (Belt-pulley contact normal force, belt running radius, direction of the relative velocity between the belt and pulley).</a:t>
            </a:r>
          </a:p>
          <a:p>
            <a:r>
              <a:rPr lang="en-US" sz="1200" dirty="0">
                <a:latin typeface="+mn-lt"/>
              </a:rPr>
              <a:t>For example we use variables named ν1 and ν2 as slip indicators.</a:t>
            </a:r>
          </a:p>
          <a:p>
            <a:r>
              <a:rPr lang="en-US" sz="1200" dirty="0">
                <a:latin typeface="+mn-lt"/>
              </a:rPr>
              <a:t>  </a:t>
            </a:r>
          </a:p>
          <a:p>
            <a:r>
              <a:rPr lang="en-US" sz="1200" dirty="0">
                <a:latin typeface="+mn-lt"/>
              </a:rPr>
              <a:t> </a:t>
            </a:r>
          </a:p>
          <a:p>
            <a:endParaRPr lang="en-US" sz="1200" dirty="0" smtClean="0">
              <a:latin typeface="+mn-lt"/>
            </a:endParaRPr>
          </a:p>
          <a:p>
            <a:endParaRPr lang="en-US" sz="1200" dirty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endParaRPr lang="en-US" sz="1200" dirty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endParaRPr lang="en-US" sz="1200" dirty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endParaRPr lang="en-US" sz="1200" dirty="0">
              <a:latin typeface="+mn-lt"/>
            </a:endParaRPr>
          </a:p>
          <a:p>
            <a:endParaRPr lang="en-US" sz="1200" dirty="0" smtClean="0">
              <a:latin typeface="+mn-lt"/>
            </a:endParaRPr>
          </a:p>
          <a:p>
            <a:r>
              <a:rPr lang="en-US" sz="1200" dirty="0" smtClean="0">
                <a:latin typeface="+mn-lt"/>
              </a:rPr>
              <a:t>This </a:t>
            </a:r>
            <a:r>
              <a:rPr lang="en-US" sz="1200" dirty="0">
                <a:latin typeface="+mn-lt"/>
              </a:rPr>
              <a:t>EQ’s are important because they explain how the belt is related to the shifting gradients.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14556" y="1671993"/>
            <a:ext cx="2428240" cy="561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56" y="2577060"/>
            <a:ext cx="2316681" cy="56088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14556" y="3810000"/>
            <a:ext cx="2675890" cy="81851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414556" y="4698566"/>
            <a:ext cx="2675890" cy="81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6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514" y="1066800"/>
            <a:ext cx="838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CVT model recognizes two shifting regimes: 1) slow</a:t>
            </a:r>
          </a:p>
          <a:p>
            <a:r>
              <a:rPr lang="en-US" dirty="0"/>
              <a:t>shifting due to pulley </a:t>
            </a:r>
            <a:r>
              <a:rPr lang="en-US" dirty="0" smtClean="0"/>
              <a:t>bending, </a:t>
            </a:r>
            <a:r>
              <a:rPr lang="en-US" dirty="0"/>
              <a:t>and 2) fast shifting due to</a:t>
            </a:r>
          </a:p>
          <a:p>
            <a:r>
              <a:rPr lang="en-US" dirty="0"/>
              <a:t>belt macroscopic slip.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consider </a:t>
            </a:r>
            <a:r>
              <a:rPr lang="en-US" dirty="0"/>
              <a:t>the </a:t>
            </a:r>
            <a:r>
              <a:rPr lang="en-US" dirty="0" smtClean="0"/>
              <a:t>system-level approach </a:t>
            </a:r>
            <a:r>
              <a:rPr lang="en-US" dirty="0"/>
              <a:t>of </a:t>
            </a:r>
            <a:r>
              <a:rPr lang="en-US" dirty="0" smtClean="0"/>
              <a:t>Carbone </a:t>
            </a:r>
            <a:r>
              <a:rPr lang="en-US" dirty="0"/>
              <a:t>to represent shifting under creep </a:t>
            </a:r>
            <a:r>
              <a:rPr lang="en-US" dirty="0" smtClean="0"/>
              <a:t>or micro slip </a:t>
            </a:r>
            <a:r>
              <a:rPr lang="en-US" dirty="0"/>
              <a:t>conditions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Accordingly, </a:t>
            </a:r>
            <a:r>
              <a:rPr lang="en-US" dirty="0"/>
              <a:t>the </a:t>
            </a:r>
            <a:r>
              <a:rPr lang="en-US" dirty="0" err="1" smtClean="0"/>
              <a:t>Shafai</a:t>
            </a:r>
            <a:r>
              <a:rPr lang="en-US" dirty="0" smtClean="0"/>
              <a:t> </a:t>
            </a:r>
            <a:r>
              <a:rPr lang="en-US" dirty="0"/>
              <a:t>model is used </a:t>
            </a:r>
            <a:r>
              <a:rPr lang="en-US" dirty="0" smtClean="0"/>
              <a:t>to predict </a:t>
            </a:r>
            <a:r>
              <a:rPr lang="en-US" dirty="0"/>
              <a:t>shifting </a:t>
            </a:r>
            <a:r>
              <a:rPr lang="en-US" dirty="0" smtClean="0"/>
              <a:t>dynamics under slip conditions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0480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Shifting models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760" y="1701244"/>
            <a:ext cx="3596640" cy="24293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3275" y="4614893"/>
            <a:ext cx="3590925" cy="714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3275" y="5867400"/>
            <a:ext cx="3771900" cy="790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600" y="3330997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The </a:t>
            </a:r>
            <a:r>
              <a:rPr lang="en-US" sz="800" dirty="0"/>
              <a:t>dimensionless parameter ADR as function of </a:t>
            </a:r>
            <a:r>
              <a:rPr lang="en-US" sz="800" dirty="0" smtClean="0"/>
              <a:t>the logarithms of the clamping forces (Driver/Driven).</a:t>
            </a:r>
          </a:p>
          <a:p>
            <a:r>
              <a:rPr lang="en-US" sz="800" dirty="0"/>
              <a:t>Courtesy of “Carbone, </a:t>
            </a:r>
            <a:r>
              <a:rPr lang="en-US" sz="800" dirty="0" smtClean="0"/>
              <a:t>et al. </a:t>
            </a:r>
            <a:r>
              <a:rPr lang="en-US" sz="800" dirty="0"/>
              <a:t>2005, "The influence of pulley deformations on the shifting mechanism of metal belt </a:t>
            </a:r>
            <a:r>
              <a:rPr lang="en-US" sz="800" dirty="0" smtClean="0"/>
              <a:t>CVT.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2348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143000"/>
            <a:ext cx="4267200" cy="518160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410200" y="1828800"/>
            <a:ext cx="3276600" cy="50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519446"/>
            <a:ext cx="525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Logarithm of the clamping force ratio as a function of the dimensionless torque load. Courtesy of:</a:t>
            </a:r>
            <a:r>
              <a:rPr lang="en-US" sz="800" dirty="0"/>
              <a:t/>
            </a:r>
            <a:br>
              <a:rPr lang="en-US" sz="800" dirty="0"/>
            </a:br>
            <a:r>
              <a:rPr lang="en-US" sz="800" dirty="0" smtClean="0"/>
              <a:t>“</a:t>
            </a:r>
            <a:r>
              <a:rPr lang="en-US" sz="800" i="1" dirty="0" smtClean="0"/>
              <a:t>CVT </a:t>
            </a:r>
            <a:r>
              <a:rPr lang="en-US" sz="800" i="1" dirty="0"/>
              <a:t>Dynamics: Theory and experiments</a:t>
            </a:r>
            <a:r>
              <a:rPr lang="en-US" sz="800" dirty="0"/>
              <a:t>, </a:t>
            </a:r>
            <a:r>
              <a:rPr lang="en-US" sz="800" dirty="0" smtClean="0"/>
              <a:t>by </a:t>
            </a:r>
            <a:r>
              <a:rPr lang="en-US" sz="800" dirty="0" err="1" smtClean="0"/>
              <a:t>G.Carbone</a:t>
            </a:r>
            <a:r>
              <a:rPr lang="en-US" sz="800" dirty="0" smtClean="0"/>
              <a:t> et al, in Mech</a:t>
            </a:r>
            <a:r>
              <a:rPr lang="en-US" sz="800" dirty="0"/>
              <a:t>. and Machine Theory, 42, 409, (2007</a:t>
            </a:r>
            <a:r>
              <a:rPr lang="en-US" sz="800" dirty="0" smtClean="0"/>
              <a:t>)”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1219200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Logarithms of pulley thrust ratios versus speed ratios. Courtesy of “</a:t>
            </a:r>
            <a:r>
              <a:rPr lang="en-US" sz="800" dirty="0" err="1" smtClean="0"/>
              <a:t>Vroemen</a:t>
            </a:r>
            <a:r>
              <a:rPr lang="en-US" sz="800" dirty="0"/>
              <a:t>, B. G., 2001, </a:t>
            </a:r>
            <a:r>
              <a:rPr lang="en-US" sz="800" dirty="0" smtClean="0"/>
              <a:t>Component </a:t>
            </a:r>
            <a:r>
              <a:rPr lang="en-US" sz="800" dirty="0"/>
              <a:t>control for the zero </a:t>
            </a:r>
            <a:r>
              <a:rPr lang="en-US" sz="800" dirty="0" smtClean="0"/>
              <a:t>inertia powertrain”.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41885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95400"/>
            <a:ext cx="8740775" cy="50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03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CVT</a:t>
            </a:r>
            <a:r>
              <a:rPr lang="en-US" smtClean="0"/>
              <a:t>, Rotor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19" y="1447800"/>
            <a:ext cx="8524082" cy="5257800"/>
          </a:xfrm>
        </p:spPr>
        <p:txBody>
          <a:bodyPr/>
          <a:lstStyle/>
          <a:p>
            <a:r>
              <a:rPr lang="en-US" sz="1600" dirty="0" smtClean="0"/>
              <a:t>Tracking </a:t>
            </a:r>
            <a:r>
              <a:rPr lang="en-US" sz="1600" dirty="0"/>
              <a:t>the wind maximum coefficient of performance requires maintaining the rotor blades at a specific tip-speed </a:t>
            </a:r>
            <a:r>
              <a:rPr lang="en-US" sz="1600" dirty="0" smtClean="0"/>
              <a:t>ratio.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This necessity of speed control makes </a:t>
            </a:r>
            <a:r>
              <a:rPr lang="en-US" sz="1600" dirty="0" smtClean="0"/>
              <a:t>controlling </a:t>
            </a:r>
            <a:r>
              <a:rPr lang="en-US" sz="1600" dirty="0"/>
              <a:t>the wind turbine (WT) with a CVT a </a:t>
            </a:r>
            <a:r>
              <a:rPr lang="en-US" sz="1600" dirty="0" smtClean="0"/>
              <a:t>logical </a:t>
            </a:r>
            <a:r>
              <a:rPr lang="en-US" sz="1600" dirty="0"/>
              <a:t>choice, </a:t>
            </a:r>
            <a:r>
              <a:rPr lang="en-US" sz="1600" dirty="0" smtClean="0"/>
              <a:t>as </a:t>
            </a:r>
            <a:r>
              <a:rPr lang="en-US" sz="1600" dirty="0"/>
              <a:t>load torques can be controlled through variation of </a:t>
            </a:r>
            <a:r>
              <a:rPr lang="en-US" sz="1600" dirty="0" smtClean="0"/>
              <a:t>the clamping </a:t>
            </a:r>
            <a:r>
              <a:rPr lang="en-US" sz="1600" dirty="0"/>
              <a:t>forces on the primary and secondary sides. </a:t>
            </a:r>
          </a:p>
        </p:txBody>
      </p:sp>
    </p:spTree>
    <p:extLst>
      <p:ext uri="{BB962C8B-B14F-4D97-AF65-F5344CB8AC3E}">
        <p14:creationId xmlns:p14="http://schemas.microsoft.com/office/powerpoint/2010/main" val="14156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1"/>
            <a:ext cx="8570913" cy="5208588"/>
          </a:xfrm>
        </p:spPr>
        <p:txBody>
          <a:bodyPr/>
          <a:lstStyle/>
          <a:p>
            <a:r>
              <a:rPr lang="en-US" sz="1600" dirty="0" smtClean="0"/>
              <a:t>Typical wind turbine torque control is used but in the context of CVT actuation instead of the usual generator torque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indent="0" algn="ctr">
              <a:buNone/>
            </a:pPr>
            <a:r>
              <a:rPr lang="en-US" sz="1600" dirty="0"/>
              <a:t> Initial Conditions in all cases: </a:t>
            </a:r>
          </a:p>
          <a:p>
            <a:pPr marL="0" indent="0" algn="ctr">
              <a:buNone/>
            </a:pPr>
            <a:r>
              <a:rPr lang="en-US" sz="1600" dirty="0"/>
              <a:t>r1_init = 2.5 inches </a:t>
            </a:r>
          </a:p>
          <a:p>
            <a:pPr marL="0" indent="0" algn="ctr">
              <a:buNone/>
            </a:pPr>
            <a:r>
              <a:rPr lang="en-US" sz="1600" dirty="0"/>
              <a:t>r2_init = 5 inches </a:t>
            </a:r>
          </a:p>
          <a:p>
            <a:pPr marL="0" indent="0" algn="ctr">
              <a:buNone/>
            </a:pPr>
            <a:r>
              <a:rPr lang="en-US" sz="1600" dirty="0"/>
              <a:t>w1_init = 7*3.5/40; </a:t>
            </a:r>
          </a:p>
          <a:p>
            <a:pPr marL="0" indent="0" algn="ctr">
              <a:buNone/>
            </a:pPr>
            <a:r>
              <a:rPr lang="en-US" sz="1600" dirty="0"/>
              <a:t>w2_init = w1_init*(r1_init/r2_init)*1.2; </a:t>
            </a:r>
          </a:p>
          <a:p>
            <a:pPr marL="0" indent="0" algn="ctr">
              <a:buNone/>
            </a:pPr>
            <a:r>
              <a:rPr lang="en-US" sz="1600" dirty="0"/>
              <a:t>r1_max = 7 inches = r2_max </a:t>
            </a:r>
          </a:p>
          <a:p>
            <a:pPr marL="0" indent="0" algn="ctr">
              <a:buNone/>
            </a:pPr>
            <a:r>
              <a:rPr lang="en-US" sz="1600" dirty="0"/>
              <a:t>r1_min = 0.5 inches = r2_min </a:t>
            </a:r>
            <a:endParaRPr lang="en-US" sz="1600" dirty="0" smtClean="0"/>
          </a:p>
          <a:p>
            <a:pPr marL="0" indent="0" algn="ct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1"/>
            <a:ext cx="8799513" cy="5360988"/>
          </a:xfrm>
        </p:spPr>
        <p:txBody>
          <a:bodyPr/>
          <a:lstStyle/>
          <a:p>
            <a:r>
              <a:rPr lang="en-US" sz="2400" dirty="0" smtClean="0"/>
              <a:t>Motivation for wind turbine speed control. </a:t>
            </a:r>
          </a:p>
          <a:p>
            <a:r>
              <a:rPr lang="en-US" sz="2400" dirty="0" smtClean="0"/>
              <a:t>Introduction to power electronics for grid integration of different wind turbine topologies.</a:t>
            </a:r>
          </a:p>
          <a:p>
            <a:r>
              <a:rPr lang="en-US" sz="2400" dirty="0" smtClean="0"/>
              <a:t>The continuously variable transmission (CVT) as a feasible solution.</a:t>
            </a:r>
          </a:p>
          <a:p>
            <a:r>
              <a:rPr lang="en-US" sz="2400" dirty="0" smtClean="0"/>
              <a:t>System Modeling. (Rotor – Drivetrain - Generator).</a:t>
            </a:r>
          </a:p>
          <a:p>
            <a:r>
              <a:rPr lang="en-US" sz="2400" dirty="0" smtClean="0"/>
              <a:t>CVT control (Open Loop – Development of closed loop control)</a:t>
            </a:r>
          </a:p>
          <a:p>
            <a:r>
              <a:rPr lang="en-US" sz="2400" dirty="0" smtClean="0"/>
              <a:t>Performance analysis of full modeled system (Simulations run with 10 minutes of wind data sampled at 50 Hz)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994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SLIDE REMOVED UNTIL OFFICIAL PUBLICATION OF PAPER IN FALL 2015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494713" cy="5284788"/>
          </a:xfrm>
        </p:spPr>
        <p:txBody>
          <a:bodyPr/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34657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REMOVED UNTIL OFFICIAL PUBLICATION OF PAPER IN FALL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1"/>
            <a:ext cx="8494713" cy="5360988"/>
          </a:xfrm>
        </p:spPr>
        <p:txBody>
          <a:bodyPr/>
          <a:lstStyle/>
          <a:p>
            <a:r>
              <a:rPr lang="en-US" sz="1800" dirty="0"/>
              <a:t>The key objective of Region 2 is to track </a:t>
            </a:r>
            <a:r>
              <a:rPr lang="el-GR" sz="1800" dirty="0" smtClean="0"/>
              <a:t>λ</a:t>
            </a:r>
            <a:r>
              <a:rPr lang="en-US" sz="1800" dirty="0" smtClean="0"/>
              <a:t>opt </a:t>
            </a:r>
            <a:r>
              <a:rPr lang="en-US" sz="1800" dirty="0"/>
              <a:t>while pitch is </a:t>
            </a:r>
            <a:r>
              <a:rPr lang="en-US" sz="1800" dirty="0" smtClean="0"/>
              <a:t>fixed. </a:t>
            </a:r>
          </a:p>
        </p:txBody>
      </p:sp>
    </p:spTree>
    <p:extLst>
      <p:ext uri="{BB962C8B-B14F-4D97-AF65-F5344CB8AC3E}">
        <p14:creationId xmlns:p14="http://schemas.microsoft.com/office/powerpoint/2010/main" val="2709036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REMOVED UNTIL OFFICIAL PUBLICATION OF PAPER IN FALL 2015</a:t>
            </a:r>
          </a:p>
        </p:txBody>
      </p:sp>
    </p:spTree>
    <p:extLst>
      <p:ext uri="{BB962C8B-B14F-4D97-AF65-F5344CB8AC3E}">
        <p14:creationId xmlns:p14="http://schemas.microsoft.com/office/powerpoint/2010/main" val="4765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451" y="1148729"/>
            <a:ext cx="750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</a:rPr>
              <a:t>Motivation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334" y="3130730"/>
            <a:ext cx="750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/>
              <a:t>Objectives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973" y="3638537"/>
            <a:ext cx="7920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Study findings can be used to develop a </a:t>
            </a:r>
            <a:r>
              <a:rPr lang="en-US" sz="2400" dirty="0" smtClean="0">
                <a:latin typeface="+mn-lt"/>
              </a:rPr>
              <a:t>plan </a:t>
            </a:r>
            <a:r>
              <a:rPr lang="en-US" sz="2400" dirty="0">
                <a:latin typeface="+mn-lt"/>
              </a:rPr>
              <a:t>to </a:t>
            </a:r>
            <a:r>
              <a:rPr lang="en-US" sz="2400" dirty="0" smtClean="0">
                <a:latin typeface="+mn-lt"/>
              </a:rPr>
              <a:t>reduce </a:t>
            </a:r>
            <a:r>
              <a:rPr lang="en-US" sz="2400" dirty="0">
                <a:latin typeface="+mn-lt"/>
              </a:rPr>
              <a:t>the cost of wind </a:t>
            </a:r>
            <a:r>
              <a:rPr lang="en-US" sz="2400" dirty="0" smtClean="0">
                <a:latin typeface="+mn-lt"/>
              </a:rPr>
              <a:t>energy, improve energy capture and mitigate inverter reliability concerns.</a:t>
            </a:r>
            <a:endParaRPr lang="en-US" sz="24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094" y="1531365"/>
            <a:ext cx="7097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An economic feasibility study of CVT wind turbines predicts that using a CVT would help reduce the cost of energy by up to 11.2 % as compared with a DFIG variable speed machine with PE [</a:t>
            </a:r>
            <a:r>
              <a:rPr lang="en-US" sz="2400" dirty="0" err="1" smtClean="0">
                <a:latin typeface="+mn-lt"/>
              </a:rPr>
              <a:t>Cotrell</a:t>
            </a:r>
            <a:r>
              <a:rPr lang="en-US" sz="2400" dirty="0" smtClean="0">
                <a:latin typeface="+mn-lt"/>
              </a:rPr>
              <a:t>, J. NREL].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450" y="4763612"/>
            <a:ext cx="750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/>
              <a:t>Fundamental question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0973" y="5284687"/>
            <a:ext cx="83040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Can we design a closed loop control system based on our understanding of the dynamics of the CVT, that maximizes the electric power generated by the wind turbine? </a:t>
            </a:r>
            <a:endParaRPr lang="en-US" sz="24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01" y="871754"/>
            <a:ext cx="1353429" cy="2368502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013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7515225" cy="1143000"/>
          </a:xfrm>
        </p:spPr>
        <p:txBody>
          <a:bodyPr/>
          <a:lstStyle/>
          <a:p>
            <a:pPr algn="ctr"/>
            <a:r>
              <a:rPr lang="en-US" altLang="ja-JP" sz="3000" dirty="0" smtClean="0">
                <a:ea typeface="ＭＳ Ｐゴシック" panose="020B0600070205080204" pitchFamily="34" charset="-128"/>
              </a:rPr>
              <a:t>Regions of operation of variable speed wind turbines</a:t>
            </a:r>
            <a:r>
              <a:rPr lang="en-US" altLang="ja-JP" sz="3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ja-JP" sz="3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endParaRPr lang="en-US" alt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10243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311400"/>
            <a:ext cx="4038600" cy="4525963"/>
          </a:xfrm>
        </p:spPr>
        <p:txBody>
          <a:bodyPr/>
          <a:lstStyle/>
          <a:p>
            <a:r>
              <a:rPr lang="en-US" altLang="en-US" sz="1400" dirty="0" smtClean="0"/>
              <a:t>In region 1, the wind speed is too low for the turbine to generate power.</a:t>
            </a:r>
          </a:p>
          <a:p>
            <a:r>
              <a:rPr lang="en-US" altLang="en-US" sz="1400" dirty="0" smtClean="0"/>
              <a:t>Region 2 for each wind speed we need w such that </a:t>
            </a:r>
            <a:r>
              <a:rPr lang="en-US" altLang="en-US" sz="1400" dirty="0" err="1" smtClean="0"/>
              <a:t>cp</a:t>
            </a:r>
            <a:r>
              <a:rPr lang="en-US" altLang="en-US" sz="1400" dirty="0" smtClean="0"/>
              <a:t> is MAX</a:t>
            </a:r>
          </a:p>
          <a:p>
            <a:r>
              <a:rPr lang="en-US" altLang="en-US" sz="1400" dirty="0" smtClean="0"/>
              <a:t>In region 3, the power output is limited by the turbine; this occurs when the wind is sufficient for the turbine to reach its rated output power.</a:t>
            </a:r>
          </a:p>
          <a:p>
            <a:r>
              <a:rPr lang="en-US" altLang="en-US" sz="1400" dirty="0" smtClean="0"/>
              <a:t>Region 4 is the period of stronger winds where the power in the wind is so great that it could be detrimental to the turbine, so the turbine shuts down.</a:t>
            </a:r>
          </a:p>
        </p:txBody>
      </p:sp>
      <p:pic>
        <p:nvPicPr>
          <p:cNvPr id="10244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3300" y="2994025"/>
            <a:ext cx="3933825" cy="2798763"/>
          </a:xfrm>
        </p:spPr>
      </p:pic>
    </p:spTree>
    <p:extLst>
      <p:ext uri="{BB962C8B-B14F-4D97-AF65-F5344CB8AC3E}">
        <p14:creationId xmlns:p14="http://schemas.microsoft.com/office/powerpoint/2010/main" val="193345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2800" dirty="0"/>
              <a:t>C</a:t>
            </a:r>
            <a:r>
              <a:rPr lang="en-US" altLang="en-US" sz="2800" dirty="0" smtClean="0"/>
              <a:t>ontrol of Regions 2 and 3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638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1400" dirty="0" smtClean="0"/>
              <a:t>We are particularly interested in studying the Region 2 control whose objective is to maximize wind energy capture (</a:t>
            </a:r>
            <a:r>
              <a:rPr lang="en-US" altLang="en-US" sz="1400" dirty="0" err="1" smtClean="0"/>
              <a:t>Cp</a:t>
            </a:r>
            <a:r>
              <a:rPr lang="en-US" altLang="en-US" sz="1400" dirty="0" smtClean="0"/>
              <a:t>)</a:t>
            </a:r>
          </a:p>
          <a:p>
            <a:pPr marL="0" indent="0">
              <a:buFontTx/>
              <a:buNone/>
            </a:pPr>
            <a:endParaRPr lang="en-US" altLang="en-US" sz="1400" dirty="0" smtClean="0"/>
          </a:p>
          <a:p>
            <a:pPr marL="0" indent="0">
              <a:buFontTx/>
              <a:buNone/>
            </a:pPr>
            <a:endParaRPr lang="en-US" altLang="en-US" sz="1400" dirty="0" smtClean="0"/>
          </a:p>
          <a:p>
            <a:pPr marL="0" indent="0">
              <a:buFontTx/>
              <a:buNone/>
            </a:pPr>
            <a:endParaRPr lang="en-US" altLang="en-US" sz="1400" dirty="0" smtClean="0"/>
          </a:p>
          <a:p>
            <a:pPr marL="0" indent="0"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 smtClean="0"/>
              <a:t>The power coefficient </a:t>
            </a:r>
            <a:r>
              <a:rPr lang="en-US" altLang="en-US" sz="1400" dirty="0" err="1" smtClean="0"/>
              <a:t>Cp</a:t>
            </a:r>
            <a:r>
              <a:rPr lang="en-US" altLang="en-US" sz="1400" dirty="0" smtClean="0"/>
              <a:t> (λ, β) is a function of the tip-speed ratio (TSR)  λ and the blade pitch β. The turbine operates at </a:t>
            </a:r>
            <a:r>
              <a:rPr lang="en-US" altLang="en-US" sz="1400" dirty="0" err="1" smtClean="0"/>
              <a:t>Cp</a:t>
            </a:r>
            <a:r>
              <a:rPr lang="en-US" altLang="en-US" sz="1400" dirty="0" smtClean="0"/>
              <a:t> Max at a certain pitch angle and TSR.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 smtClean="0"/>
              <a:t>				</a:t>
            </a:r>
          </a:p>
          <a:p>
            <a:pPr marL="400050" lvl="2" indent="0">
              <a:spcBef>
                <a:spcPct val="0"/>
              </a:spcBef>
              <a:buFontTx/>
              <a:buNone/>
            </a:pPr>
            <a:endParaRPr lang="en-US" altLang="en-US" sz="2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b="1" i="1" u="sng" dirty="0" smtClean="0"/>
              <a:t>The pitch angle can be easily maintained at the optimal efficiency point, thus Region 2 control is primarily concerned with varying the turbine speed to track the wind speed.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400" dirty="0" smtClean="0"/>
          </a:p>
          <a:p>
            <a:pPr marL="0" inden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 smtClean="0"/>
              <a:t>Region 3 control is typically performed via a separate pitch control loop.</a:t>
            </a: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30480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63" y="2514600"/>
            <a:ext cx="9048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3429000"/>
            <a:ext cx="4048125" cy="23569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438" y="4624387"/>
            <a:ext cx="1228725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Speed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723313" cy="5437189"/>
          </a:xfrm>
        </p:spPr>
        <p:txBody>
          <a:bodyPr/>
          <a:lstStyle/>
          <a:p>
            <a:r>
              <a:rPr lang="en-US" sz="1800" dirty="0" smtClean="0"/>
              <a:t>Variable speed turbines can capture more power than fixed speed turbines operating in the same wind conditions because they can track its maximum aerodynamic efficiency point.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135" y="2179558"/>
            <a:ext cx="5381625" cy="4143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461" y="6440945"/>
            <a:ext cx="541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Methods for controlling a wind turbine system, By Andrew Rex and Katherine Johnson. August 2009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5353490" y="3466415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Power electronics in the feedback loop of a doubly fed induction generator, in which the slip is controlled.</a:t>
            </a:r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200" dirty="0" smtClean="0"/>
              <a:t>Power electronics to rectify the variable speed (variable frequency) AC produced by the generator. And the invert it to match the grid frequency.</a:t>
            </a:r>
          </a:p>
          <a:p>
            <a:endParaRPr lang="en-US" sz="1200" dirty="0"/>
          </a:p>
          <a:p>
            <a:r>
              <a:rPr lang="en-US" sz="1200" dirty="0" smtClean="0"/>
              <a:t>CVT is an attractive alternative to power electronic technologies</a:t>
            </a:r>
          </a:p>
        </p:txBody>
      </p:sp>
    </p:spTree>
    <p:extLst>
      <p:ext uri="{BB962C8B-B14F-4D97-AF65-F5344CB8AC3E}">
        <p14:creationId xmlns:p14="http://schemas.microsoft.com/office/powerpoint/2010/main" val="51784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turbine topologies in the market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2576731"/>
            <a:ext cx="4153433" cy="3400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15240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Previous studies claim that using a CVT would reduce the cost of energy by up to 11.2 % as compared to a DFIG variable speed machine.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94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Gearbox vs CVT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081" y="3810000"/>
            <a:ext cx="5296919" cy="29075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1174617"/>
            <a:ext cx="5456924" cy="232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23524" y="1447800"/>
                <a:ext cx="399187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𝑟𝑜𝑡𝑜𝑟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r>
                  <a:rPr lang="el-GR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𝑤𝑖𝑛𝑑</m:t>
                        </m:r>
                      </m:sub>
                    </m:sSub>
                  </m:oMath>
                </a14:m>
                <a:r>
                  <a:rPr lang="el-GR" dirty="0" smtClean="0"/>
                  <a:t>−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𝑒𝑚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𝑒𝑚</m:t>
                        </m:r>
                      </m:sub>
                    </m:sSub>
                  </m:oMath>
                </a14:m>
                <a:r>
                  <a:rPr lang="en-US" dirty="0" smtClean="0"/>
                  <a:t>is a function exclusively of generator currents (</a:t>
                </a:r>
                <a:r>
                  <a:rPr lang="en-US" dirty="0" err="1" smtClean="0"/>
                  <a:t>Ir</a:t>
                </a:r>
                <a:r>
                  <a:rPr lang="en-US" dirty="0" smtClean="0"/>
                  <a:t> and Is)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524" y="1447800"/>
                <a:ext cx="3991876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374" t="-3061" r="-122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00" y="4244340"/>
                <a:ext cx="3352800" cy="207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𝑟𝑜𝑡𝑜𝑟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r>
                  <a:rPr lang="el-GR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𝑤𝑖𝑛𝑑</m:t>
                        </m:r>
                      </m:sub>
                    </m:sSub>
                  </m:oMath>
                </a14:m>
                <a:r>
                  <a:rPr lang="el-GR" dirty="0"/>
                  <a:t>−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𝑐𝑣𝑡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r>
                  <a:rPr lang="el-GR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𝑐𝑣𝑡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/>
                  <a:t>−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𝑒𝑚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Control of CVT can be done thru Fz1 and Fz2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244340"/>
                <a:ext cx="3352800" cy="2075312"/>
              </a:xfrm>
              <a:prstGeom prst="rect">
                <a:avLst/>
              </a:prstGeom>
              <a:blipFill rotWithShape="0">
                <a:blip r:embed="rId6"/>
                <a:stretch>
                  <a:fillRect l="-1455" t="-14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/>
          <p:nvPr/>
        </p:nvSpPr>
        <p:spPr>
          <a:xfrm>
            <a:off x="5410200" y="1468666"/>
            <a:ext cx="45719" cy="4571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38200" y="4800600"/>
            <a:ext cx="45719" cy="4571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38200" y="4244340"/>
            <a:ext cx="45719" cy="4571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3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CVT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83058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Allows the generator to operate at “fixed speed” while being driven by a variable speed rotor. This brings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 CVT can improve energy capture (wider speed 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CVT can downsize pitch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CVT can downsize switching electronics needed to ensure a constant grid frequency of 60 Hz.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13" y="4207947"/>
            <a:ext cx="84582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4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U">
  <a:themeElements>
    <a:clrScheme name="">
      <a:dk1>
        <a:srgbClr val="000000"/>
      </a:dk1>
      <a:lt1>
        <a:srgbClr val="FFFFFF"/>
      </a:lt1>
      <a:dk2>
        <a:srgbClr val="000000"/>
      </a:dk2>
      <a:lt2>
        <a:srgbClr val="646464"/>
      </a:lt2>
      <a:accent1>
        <a:srgbClr val="B50C00"/>
      </a:accent1>
      <a:accent2>
        <a:srgbClr val="052147"/>
      </a:accent2>
      <a:accent3>
        <a:srgbClr val="FFFFFF"/>
      </a:accent3>
      <a:accent4>
        <a:srgbClr val="000000"/>
      </a:accent4>
      <a:accent5>
        <a:srgbClr val="D7AAAA"/>
      </a:accent5>
      <a:accent6>
        <a:srgbClr val="041D3F"/>
      </a:accent6>
      <a:hlink>
        <a:srgbClr val="BD8C00"/>
      </a:hlink>
      <a:folHlink>
        <a:srgbClr val="3F4A13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FF11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C00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50C00"/>
        </a:accent1>
        <a:accent2>
          <a:srgbClr val="052147"/>
        </a:accent2>
        <a:accent3>
          <a:srgbClr val="FFFFFF"/>
        </a:accent3>
        <a:accent4>
          <a:srgbClr val="000000"/>
        </a:accent4>
        <a:accent5>
          <a:srgbClr val="D7AAAA"/>
        </a:accent5>
        <a:accent6>
          <a:srgbClr val="041D3F"/>
        </a:accent6>
        <a:hlink>
          <a:srgbClr val="BD8C00"/>
        </a:hlink>
        <a:folHlink>
          <a:srgbClr val="3F4A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TTU</Template>
  <TotalTime>85952</TotalTime>
  <Words>1282</Words>
  <Application>Microsoft Office PowerPoint</Application>
  <PresentationFormat>On-screen Show (4:3)</PresentationFormat>
  <Paragraphs>162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宋体</vt:lpstr>
      <vt:lpstr>Arial</vt:lpstr>
      <vt:lpstr>Calibri</vt:lpstr>
      <vt:lpstr>Cambria Math</vt:lpstr>
      <vt:lpstr>ＭＳ Ｐゴシック</vt:lpstr>
      <vt:lpstr>Times New Roman</vt:lpstr>
      <vt:lpstr>Wingdings</vt:lpstr>
      <vt:lpstr>TTU</vt:lpstr>
      <vt:lpstr>PowerPoint Presentation</vt:lpstr>
      <vt:lpstr>Outline of the presentation</vt:lpstr>
      <vt:lpstr>PowerPoint Presentation</vt:lpstr>
      <vt:lpstr>Regions of operation of variable speed wind turbines </vt:lpstr>
      <vt:lpstr>Control of Regions 2 and 3</vt:lpstr>
      <vt:lpstr>Variable Speed operation</vt:lpstr>
      <vt:lpstr>Wind turbine topologies in the market</vt:lpstr>
      <vt:lpstr>Gearbox vs CVT</vt:lpstr>
      <vt:lpstr>Advantages of CVT</vt:lpstr>
      <vt:lpstr>Active and reactive Power control</vt:lpstr>
      <vt:lpstr>Real wind speed data</vt:lpstr>
      <vt:lpstr>Rotor Model</vt:lpstr>
      <vt:lpstr>CVT Dynamic Modelling</vt:lpstr>
      <vt:lpstr>PowerPoint Presentation</vt:lpstr>
      <vt:lpstr>PowerPoint Presentation</vt:lpstr>
      <vt:lpstr>PowerPoint Presentation</vt:lpstr>
      <vt:lpstr>CVT Model</vt:lpstr>
      <vt:lpstr>CVT, Rotor Side</vt:lpstr>
      <vt:lpstr>Control</vt:lpstr>
      <vt:lpstr>SLIDE REMOVED UNTIL OFFICIAL PUBLICATION OF PAPER IN FALL 2015</vt:lpstr>
      <vt:lpstr>SLIDE REMOVED UNTIL OFFICIAL PUBLICATION OF PAPER IN FALL 2015</vt:lpstr>
      <vt:lpstr>SLIDE REMOVED UNTIL OFFICIAL PUBLICATION OF PAPER IN FALL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nwrc@ttu.edu</dc:creator>
  <cp:lastModifiedBy>NWRC_Laptop1</cp:lastModifiedBy>
  <cp:revision>667</cp:revision>
  <dcterms:created xsi:type="dcterms:W3CDTF">2006-08-16T00:00:00Z</dcterms:created>
  <dcterms:modified xsi:type="dcterms:W3CDTF">2015-12-07T23:41:10Z</dcterms:modified>
</cp:coreProperties>
</file>