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notesSlides/notesSlide2.xml" ContentType="application/vnd.openxmlformats-officedocument.presentationml.notesSlide+xml"/>
  <Override PartName="/ppt/tags/tag43.xml" ContentType="application/vnd.openxmlformats-officedocument.presentationml.tags+xml"/>
  <Override PartName="/ppt/tags/tag44.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6" r:id="rId4"/>
    <p:sldMasterId id="2147483648" r:id="rId5"/>
  </p:sldMasterIdLst>
  <p:notesMasterIdLst>
    <p:notesMasterId r:id="rId30"/>
  </p:notesMasterIdLst>
  <p:handoutMasterIdLst>
    <p:handoutMasterId r:id="rId31"/>
  </p:handoutMasterIdLst>
  <p:sldIdLst>
    <p:sldId id="329" r:id="rId6"/>
    <p:sldId id="406" r:id="rId7"/>
    <p:sldId id="366" r:id="rId8"/>
    <p:sldId id="338" r:id="rId9"/>
    <p:sldId id="351" r:id="rId10"/>
    <p:sldId id="384" r:id="rId11"/>
    <p:sldId id="352" r:id="rId12"/>
    <p:sldId id="348" r:id="rId13"/>
    <p:sldId id="369" r:id="rId14"/>
    <p:sldId id="378" r:id="rId15"/>
    <p:sldId id="401" r:id="rId16"/>
    <p:sldId id="404" r:id="rId17"/>
    <p:sldId id="379" r:id="rId18"/>
    <p:sldId id="402" r:id="rId19"/>
    <p:sldId id="432" r:id="rId20"/>
    <p:sldId id="434" r:id="rId21"/>
    <p:sldId id="407" r:id="rId22"/>
    <p:sldId id="343" r:id="rId23"/>
    <p:sldId id="398" r:id="rId24"/>
    <p:sldId id="408" r:id="rId25"/>
    <p:sldId id="435" r:id="rId26"/>
    <p:sldId id="409" r:id="rId27"/>
    <p:sldId id="433" r:id="rId28"/>
    <p:sldId id="436" r:id="rId29"/>
  </p:sldIdLst>
  <p:sldSz cx="9144000" cy="6858000" type="screen4x3"/>
  <p:notesSz cx="7023100" cy="9309100"/>
  <p:custDataLst>
    <p:tags r:id="rId32"/>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767"/>
    <a:srgbClr val="00213F"/>
    <a:srgbClr val="49A942"/>
    <a:srgbClr val="5C8900"/>
    <a:srgbClr val="3E9532"/>
    <a:srgbClr val="14EC83"/>
    <a:srgbClr val="357E2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836" autoAdjust="0"/>
    <p:restoredTop sz="86535" autoAdjust="0"/>
  </p:normalViewPr>
  <p:slideViewPr>
    <p:cSldViewPr snapToGrid="0" snapToObjects="1">
      <p:cViewPr varScale="1">
        <p:scale>
          <a:sx n="61" d="100"/>
          <a:sy n="61" d="100"/>
        </p:scale>
        <p:origin x="1602" y="60"/>
      </p:cViewPr>
      <p:guideLst>
        <p:guide orient="horz" pos="2160"/>
        <p:guide pos="2880"/>
      </p:guideLst>
    </p:cSldViewPr>
  </p:slideViewPr>
  <p:outlineViewPr>
    <p:cViewPr>
      <p:scale>
        <a:sx n="33" d="100"/>
        <a:sy n="33" d="100"/>
      </p:scale>
      <p:origin x="18" y="0"/>
    </p:cViewPr>
  </p:outlineViewPr>
  <p:notesTextViewPr>
    <p:cViewPr>
      <p:scale>
        <a:sx n="100" d="100"/>
        <a:sy n="100" d="100"/>
      </p:scale>
      <p:origin x="0" y="0"/>
    </p:cViewPr>
  </p:notesTextViewPr>
  <p:sorterViewPr>
    <p:cViewPr>
      <p:scale>
        <a:sx n="100" d="100"/>
        <a:sy n="100" d="100"/>
      </p:scale>
      <p:origin x="0" y="-744"/>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tags" Target="tags/tag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notesMaster" Target="notesMasters/notesMaster1.xml"/><Relationship Id="rId35" Type="http://schemas.openxmlformats.org/officeDocument/2006/relationships/theme" Target="theme/theme1.xml"/><Relationship Id="rId8" Type="http://schemas.openxmlformats.org/officeDocument/2006/relationships/slide" Target="slides/slide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image" Target="../media/image20.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0.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sz="quarter" idx="1"/>
          </p:nvPr>
        </p:nvSpPr>
        <p:spPr>
          <a:xfrm>
            <a:off x="3978132" y="0"/>
            <a:ext cx="3043343" cy="465455"/>
          </a:xfrm>
          <a:prstGeom prst="rect">
            <a:avLst/>
          </a:prstGeom>
        </p:spPr>
        <p:txBody>
          <a:bodyPr vert="horz" lIns="93324" tIns="46662" rIns="93324" bIns="46662" rtlCol="0"/>
          <a:lstStyle>
            <a:lvl1pPr algn="r">
              <a:defRPr sz="1200"/>
            </a:lvl1pPr>
          </a:lstStyle>
          <a:p>
            <a:fld id="{C11566E5-1CA6-604E-B971-70DFD47560E9}" type="datetimeFigureOut">
              <a:rPr lang="en-US" smtClean="0"/>
              <a:pPr/>
              <a:t>6/9/2015</a:t>
            </a:fld>
            <a:endParaRPr lang="en-US"/>
          </a:p>
        </p:txBody>
      </p:sp>
      <p:sp>
        <p:nvSpPr>
          <p:cNvPr id="4" name="Footer Placeholder 3"/>
          <p:cNvSpPr>
            <a:spLocks noGrp="1"/>
          </p:cNvSpPr>
          <p:nvPr>
            <p:ph type="ftr" sz="quarter" idx="2"/>
          </p:nvPr>
        </p:nvSpPr>
        <p:spPr>
          <a:xfrm>
            <a:off x="0" y="8842029"/>
            <a:ext cx="3043343" cy="465455"/>
          </a:xfrm>
          <a:prstGeom prst="rect">
            <a:avLst/>
          </a:prstGeom>
        </p:spPr>
        <p:txBody>
          <a:bodyPr vert="horz" lIns="93324" tIns="46662" rIns="93324" bIns="46662" rtlCol="0" anchor="b"/>
          <a:lstStyle>
            <a:lvl1pPr algn="l">
              <a:defRPr sz="1200"/>
            </a:lvl1pPr>
          </a:lstStyle>
          <a:p>
            <a:endParaRPr lang="en-US"/>
          </a:p>
        </p:txBody>
      </p:sp>
      <p:sp>
        <p:nvSpPr>
          <p:cNvPr id="5" name="Slide Number Placeholder 4"/>
          <p:cNvSpPr>
            <a:spLocks noGrp="1"/>
          </p:cNvSpPr>
          <p:nvPr>
            <p:ph type="sldNum" sz="quarter" idx="3"/>
          </p:nvPr>
        </p:nvSpPr>
        <p:spPr>
          <a:xfrm>
            <a:off x="3978132" y="8842029"/>
            <a:ext cx="3043343" cy="465455"/>
          </a:xfrm>
          <a:prstGeom prst="rect">
            <a:avLst/>
          </a:prstGeom>
        </p:spPr>
        <p:txBody>
          <a:bodyPr vert="horz" lIns="93324" tIns="46662" rIns="93324" bIns="46662" rtlCol="0" anchor="b"/>
          <a:lstStyle>
            <a:lvl1pPr algn="r">
              <a:defRPr sz="1200"/>
            </a:lvl1pPr>
          </a:lstStyle>
          <a:p>
            <a:fld id="{21080BD4-0FC4-C348-B7C8-E9EDC2D2E0F1}" type="slidenum">
              <a:rPr lang="en-US" smtClean="0"/>
              <a:pPr/>
              <a:t>‹#›</a:t>
            </a:fld>
            <a:endParaRPr lang="en-US"/>
          </a:p>
        </p:txBody>
      </p:sp>
    </p:spTree>
    <p:extLst>
      <p:ext uri="{BB962C8B-B14F-4D97-AF65-F5344CB8AC3E}">
        <p14:creationId xmlns:p14="http://schemas.microsoft.com/office/powerpoint/2010/main" val="154234780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idx="1"/>
          </p:nvPr>
        </p:nvSpPr>
        <p:spPr>
          <a:xfrm>
            <a:off x="3978132" y="0"/>
            <a:ext cx="3043343" cy="465455"/>
          </a:xfrm>
          <a:prstGeom prst="rect">
            <a:avLst/>
          </a:prstGeom>
        </p:spPr>
        <p:txBody>
          <a:bodyPr vert="horz" lIns="93324" tIns="46662" rIns="93324" bIns="46662" rtlCol="0"/>
          <a:lstStyle>
            <a:lvl1pPr algn="r">
              <a:defRPr sz="1200"/>
            </a:lvl1pPr>
          </a:lstStyle>
          <a:p>
            <a:fld id="{22D98A3D-9250-3F48-82B9-66F0A534EEE5}" type="datetimeFigureOut">
              <a:rPr lang="en-US" smtClean="0"/>
              <a:pPr/>
              <a:t>6/9/2015</a:t>
            </a:fld>
            <a:endParaRPr lang="en-US"/>
          </a:p>
        </p:txBody>
      </p:sp>
      <p:sp>
        <p:nvSpPr>
          <p:cNvPr id="4" name="Slide Image Placeholder 3"/>
          <p:cNvSpPr>
            <a:spLocks noGrp="1" noRot="1" noChangeAspect="1"/>
          </p:cNvSpPr>
          <p:nvPr>
            <p:ph type="sldImg" idx="2"/>
          </p:nvPr>
        </p:nvSpPr>
        <p:spPr>
          <a:xfrm>
            <a:off x="1184275" y="698500"/>
            <a:ext cx="4654550" cy="3490913"/>
          </a:xfrm>
          <a:prstGeom prst="rect">
            <a:avLst/>
          </a:prstGeom>
          <a:noFill/>
          <a:ln w="12700">
            <a:solidFill>
              <a:prstClr val="black"/>
            </a:solidFill>
          </a:ln>
        </p:spPr>
        <p:txBody>
          <a:bodyPr vert="horz" lIns="93324" tIns="46662" rIns="93324" bIns="46662" rtlCol="0" anchor="ctr"/>
          <a:lstStyle/>
          <a:p>
            <a:endParaRPr lang="en-US"/>
          </a:p>
        </p:txBody>
      </p:sp>
      <p:sp>
        <p:nvSpPr>
          <p:cNvPr id="5" name="Notes Placeholder 4"/>
          <p:cNvSpPr>
            <a:spLocks noGrp="1"/>
          </p:cNvSpPr>
          <p:nvPr>
            <p:ph type="body" sz="quarter" idx="3"/>
          </p:nvPr>
        </p:nvSpPr>
        <p:spPr>
          <a:xfrm>
            <a:off x="702310" y="4421823"/>
            <a:ext cx="5618480" cy="4189095"/>
          </a:xfrm>
          <a:prstGeom prst="rect">
            <a:avLst/>
          </a:prstGeom>
        </p:spPr>
        <p:txBody>
          <a:bodyPr vert="horz" lIns="93324" tIns="46662" rIns="93324" bIns="46662"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2029"/>
            <a:ext cx="3043343" cy="465455"/>
          </a:xfrm>
          <a:prstGeom prst="rect">
            <a:avLst/>
          </a:prstGeom>
        </p:spPr>
        <p:txBody>
          <a:bodyPr vert="horz" lIns="93324" tIns="46662" rIns="93324" bIns="46662" rtlCol="0" anchor="b"/>
          <a:lstStyle>
            <a:lvl1pPr algn="l">
              <a:defRPr sz="1200"/>
            </a:lvl1pPr>
          </a:lstStyle>
          <a:p>
            <a:endParaRPr lang="en-US"/>
          </a:p>
        </p:txBody>
      </p:sp>
      <p:sp>
        <p:nvSpPr>
          <p:cNvPr id="7" name="Slide Number Placeholder 6"/>
          <p:cNvSpPr>
            <a:spLocks noGrp="1"/>
          </p:cNvSpPr>
          <p:nvPr>
            <p:ph type="sldNum" sz="quarter" idx="5"/>
          </p:nvPr>
        </p:nvSpPr>
        <p:spPr>
          <a:xfrm>
            <a:off x="3978132" y="8842029"/>
            <a:ext cx="3043343" cy="465455"/>
          </a:xfrm>
          <a:prstGeom prst="rect">
            <a:avLst/>
          </a:prstGeom>
        </p:spPr>
        <p:txBody>
          <a:bodyPr vert="horz" lIns="93324" tIns="46662" rIns="93324" bIns="46662" rtlCol="0" anchor="b"/>
          <a:lstStyle>
            <a:lvl1pPr algn="r">
              <a:defRPr sz="1200"/>
            </a:lvl1pPr>
          </a:lstStyle>
          <a:p>
            <a:fld id="{96770EDB-7091-C64D-8106-42BE4D1DE47F}" type="slidenum">
              <a:rPr lang="en-US" smtClean="0"/>
              <a:pPr/>
              <a:t>‹#›</a:t>
            </a:fld>
            <a:endParaRPr lang="en-US"/>
          </a:p>
        </p:txBody>
      </p:sp>
    </p:spTree>
    <p:extLst>
      <p:ext uri="{BB962C8B-B14F-4D97-AF65-F5344CB8AC3E}">
        <p14:creationId xmlns:p14="http://schemas.microsoft.com/office/powerpoint/2010/main" val="2953679929"/>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The market-share rankings for top companies saw some significant changes in 2014 through both new construction and project acquisitions. In 2014, NRG became one of the top 10 owners of U.S. wind capacity when it acquired the wind assets of Edison Mission Energy. NRG also acquired the 947 MW Alta Wind project from Terra-Gen in August 2014. </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The biggest upward movers in the Top 25 Ranking of U.S. Wind Capacity Asset Owners include </a:t>
            </a:r>
            <a:r>
              <a:rPr lang="en-US" sz="1200" b="0" i="0" u="none" strike="noStrike" kern="1200" baseline="0" dirty="0" err="1" smtClean="0">
                <a:solidFill>
                  <a:schemeClr val="tx1"/>
                </a:solidFill>
                <a:latin typeface="+mn-lt"/>
                <a:ea typeface="+mn-ea"/>
                <a:cs typeface="+mn-cs"/>
              </a:rPr>
              <a:t>Invenergy</a:t>
            </a:r>
            <a:r>
              <a:rPr lang="en-US" sz="1200" b="0" i="0" u="none" strike="noStrike" kern="1200" baseline="0" dirty="0" smtClean="0">
                <a:solidFill>
                  <a:schemeClr val="tx1"/>
                </a:solidFill>
                <a:latin typeface="+mn-lt"/>
                <a:ea typeface="+mn-ea"/>
                <a:cs typeface="+mn-cs"/>
              </a:rPr>
              <a:t>, NRG, </a:t>
            </a:r>
            <a:r>
              <a:rPr lang="en-US" sz="1200" b="0" i="0" u="none" strike="noStrike" kern="1200" baseline="0" dirty="0" err="1" smtClean="0">
                <a:solidFill>
                  <a:schemeClr val="tx1"/>
                </a:solidFill>
                <a:latin typeface="+mn-lt"/>
                <a:ea typeface="+mn-ea"/>
                <a:cs typeface="+mn-cs"/>
              </a:rPr>
              <a:t>Enel</a:t>
            </a:r>
            <a:r>
              <a:rPr lang="en-US" sz="1200" b="0" i="0" u="none" strike="noStrike" kern="1200" baseline="0" dirty="0" smtClean="0">
                <a:solidFill>
                  <a:schemeClr val="tx1"/>
                </a:solidFill>
                <a:latin typeface="+mn-lt"/>
                <a:ea typeface="+mn-ea"/>
                <a:cs typeface="+mn-cs"/>
              </a:rPr>
              <a:t> Green Power North America, Pattern Energy Group Inc., and ALLETE.</a:t>
            </a:r>
            <a:endParaRPr lang="en-US" dirty="0"/>
          </a:p>
        </p:txBody>
      </p:sp>
      <p:sp>
        <p:nvSpPr>
          <p:cNvPr id="4" name="Slide Number Placeholder 3"/>
          <p:cNvSpPr>
            <a:spLocks noGrp="1"/>
          </p:cNvSpPr>
          <p:nvPr>
            <p:ph type="sldNum" sz="quarter" idx="10"/>
          </p:nvPr>
        </p:nvSpPr>
        <p:spPr/>
        <p:txBody>
          <a:bodyPr/>
          <a:lstStyle/>
          <a:p>
            <a:fld id="{96770EDB-7091-C64D-8106-42BE4D1DE47F}" type="slidenum">
              <a:rPr lang="en-US" smtClean="0"/>
              <a:pPr/>
              <a:t>14</a:t>
            </a:fld>
            <a:endParaRPr lang="en-US"/>
          </a:p>
        </p:txBody>
      </p:sp>
    </p:spTree>
    <p:extLst>
      <p:ext uri="{BB962C8B-B14F-4D97-AF65-F5344CB8AC3E}">
        <p14:creationId xmlns:p14="http://schemas.microsoft.com/office/powerpoint/2010/main" val="14521204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6770EDB-7091-C64D-8106-42BE4D1DE47F}" type="slidenum">
              <a:rPr lang="en-US" smtClean="0"/>
              <a:pPr/>
              <a:t>20</a:t>
            </a:fld>
            <a:endParaRPr lang="en-US"/>
          </a:p>
        </p:txBody>
      </p:sp>
    </p:spTree>
    <p:extLst>
      <p:ext uri="{BB962C8B-B14F-4D97-AF65-F5344CB8AC3E}">
        <p14:creationId xmlns:p14="http://schemas.microsoft.com/office/powerpoint/2010/main" val="42299579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6770EDB-7091-C64D-8106-42BE4D1DE47F}" type="slidenum">
              <a:rPr lang="en-US" smtClean="0"/>
              <a:pPr/>
              <a:t>21</a:t>
            </a:fld>
            <a:endParaRPr lang="en-US"/>
          </a:p>
        </p:txBody>
      </p:sp>
    </p:spTree>
    <p:extLst>
      <p:ext uri="{BB962C8B-B14F-4D97-AF65-F5344CB8AC3E}">
        <p14:creationId xmlns:p14="http://schemas.microsoft.com/office/powerpoint/2010/main" val="2006612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6770EDB-7091-C64D-8106-42BE4D1DE47F}" type="slidenum">
              <a:rPr lang="en-US" smtClean="0"/>
              <a:pPr/>
              <a:t>24</a:t>
            </a:fld>
            <a:endParaRPr lang="en-US"/>
          </a:p>
        </p:txBody>
      </p:sp>
    </p:spTree>
    <p:extLst>
      <p:ext uri="{BB962C8B-B14F-4D97-AF65-F5344CB8AC3E}">
        <p14:creationId xmlns:p14="http://schemas.microsoft.com/office/powerpoint/2010/main" val="36569338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6DC43AF7-C5C4-9947-81A2-4141CD96A703}" type="datetimeFigureOut">
              <a:rPr lang="en-US" smtClean="0">
                <a:solidFill>
                  <a:prstClr val="black">
                    <a:tint val="75000"/>
                  </a:prstClr>
                </a:solidFill>
              </a:rPr>
              <a:pPr/>
              <a:t>6/9/2015</a:t>
            </a:fld>
            <a:endParaRPr lang="en-US">
              <a:solidFill>
                <a:prstClr val="black">
                  <a:tint val="75000"/>
                </a:prstClr>
              </a:solidFil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43041D6D-6601-6241-A8D1-634F5EE56ED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0747001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Text Placeholder 2"/>
          <p:cNvSpPr>
            <a:spLocks noGrp="1"/>
          </p:cNvSpPr>
          <p:nvPr>
            <p:ph idx="1"/>
          </p:nvPr>
        </p:nvSpPr>
        <p:spPr>
          <a:xfrm>
            <a:off x="457200" y="1600200"/>
            <a:ext cx="8229600" cy="4525963"/>
          </a:xfrm>
          <a:prstGeom prst="rect">
            <a:avLst/>
          </a:prstGeom>
        </p:spPr>
        <p:txBody>
          <a:bodyPr vert="horz" wrap="square" lIns="91440" tIns="45720" rIns="91440" bIns="45720" rtlCol="0">
            <a:normAutofit/>
          </a:bodyPr>
          <a:lstStyle/>
          <a:p>
            <a:pPr lvl="0"/>
            <a:r>
              <a:rPr lang="en-US" dirty="0" smtClean="0"/>
              <a:t>Click to edit Master text styles</a:t>
            </a:r>
          </a:p>
          <a:p>
            <a:pPr lvl="2"/>
            <a:r>
              <a:rPr lang="en-US" dirty="0" smtClean="0"/>
              <a:t>Third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457200" y="6356350"/>
            <a:ext cx="2133600" cy="365125"/>
          </a:xfrm>
          <a:prstGeom prst="rect">
            <a:avLst/>
          </a:prstGeom>
        </p:spPr>
        <p:txBody>
          <a:bodyPr/>
          <a:lstStyle/>
          <a:p>
            <a:fld id="{6DC43AF7-C5C4-9947-81A2-4141CD96A703}" type="datetimeFigureOut">
              <a:rPr lang="en-US" smtClean="0">
                <a:solidFill>
                  <a:prstClr val="black">
                    <a:tint val="75000"/>
                  </a:prstClr>
                </a:solidFill>
              </a:rPr>
              <a:pPr/>
              <a:t>6/9/2015</a:t>
            </a:fld>
            <a:endParaRPr lang="en-US">
              <a:solidFill>
                <a:prstClr val="black">
                  <a:tint val="75000"/>
                </a:prstClr>
              </a:solidFil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43041D6D-6601-6241-A8D1-634F5EE56ED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60889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628650" y="6356351"/>
            <a:ext cx="2057400" cy="365125"/>
          </a:xfrm>
          <a:prstGeom prst="rect">
            <a:avLst/>
          </a:prstGeom>
        </p:spPr>
        <p:txBody>
          <a:bodyPr/>
          <a:lstStyle/>
          <a:p>
            <a:fld id="{5ECE9333-6586-45C4-89FF-43CA37E655A2}" type="datetimeFigureOut">
              <a:rPr lang="en-US" smtClean="0"/>
              <a:t>6/9/2015</a:t>
            </a:fld>
            <a:endParaRPr lang="en-US"/>
          </a:p>
        </p:txBody>
      </p:sp>
      <p:sp>
        <p:nvSpPr>
          <p:cNvPr id="4" name="Footer Placeholder 3"/>
          <p:cNvSpPr>
            <a:spLocks noGrp="1"/>
          </p:cNvSpPr>
          <p:nvPr>
            <p:ph type="ftr" sz="quarter" idx="11"/>
          </p:nvPr>
        </p:nvSpPr>
        <p:spPr>
          <a:xfrm>
            <a:off x="3028950" y="6356351"/>
            <a:ext cx="30861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6457950" y="6356351"/>
            <a:ext cx="2057400" cy="365125"/>
          </a:xfrm>
          <a:prstGeom prst="rect">
            <a:avLst/>
          </a:prstGeom>
        </p:spPr>
        <p:txBody>
          <a:bodyPr/>
          <a:lstStyle/>
          <a:p>
            <a:fld id="{39B8155C-07D0-4936-9225-F0C6B5A6B06E}" type="slidenum">
              <a:rPr lang="en-US" smtClean="0"/>
              <a:t>‹#›</a:t>
            </a:fld>
            <a:endParaRPr lang="en-US"/>
          </a:p>
        </p:txBody>
      </p:sp>
    </p:spTree>
    <p:extLst>
      <p:ext uri="{BB962C8B-B14F-4D97-AF65-F5344CB8AC3E}">
        <p14:creationId xmlns:p14="http://schemas.microsoft.com/office/powerpoint/2010/main" val="4095521526"/>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cSld name="2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3FA9672E-87F1-4909-975F-13C9D5E25D1B}" type="slidenum">
              <a:rPr lang="en-US" smtClean="0"/>
              <a:t>‹#›</a:t>
            </a:fld>
            <a:endParaRPr lang="en-US"/>
          </a:p>
        </p:txBody>
      </p:sp>
    </p:spTree>
    <p:extLst>
      <p:ext uri="{BB962C8B-B14F-4D97-AF65-F5344CB8AC3E}">
        <p14:creationId xmlns:p14="http://schemas.microsoft.com/office/powerpoint/2010/main" val="583448656"/>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vmlDrawing" Target="../drawings/vmlDrawing1.vml"/><Relationship Id="rId3" Type="http://schemas.openxmlformats.org/officeDocument/2006/relationships/slideLayout" Target="../slideLayouts/slideLayout3.xml"/><Relationship Id="rId7" Type="http://schemas.openxmlformats.org/officeDocument/2006/relationships/theme" Target="../theme/theme2.xml"/><Relationship Id="rId12" Type="http://schemas.openxmlformats.org/officeDocument/2006/relationships/image" Target="../media/image2.em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oleObject" Target="../embeddings/oleObject1.bin"/><Relationship Id="rId5" Type="http://schemas.openxmlformats.org/officeDocument/2006/relationships/slideLayout" Target="../slideLayouts/slideLayout5.xml"/><Relationship Id="rId10" Type="http://schemas.openxmlformats.org/officeDocument/2006/relationships/image" Target="../media/image3.jpg"/><Relationship Id="rId4" Type="http://schemas.openxmlformats.org/officeDocument/2006/relationships/slideLayout" Target="../slideLayouts/slideLayout4.xml"/><Relationship Id="rId9" Type="http://schemas.openxmlformats.org/officeDocument/2006/relationships/tags" Target="../tags/tag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9699" name="Picture 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CE4241C-C82D-4256-9309-D51C0F1337F5}" type="datetimeFigureOut">
              <a:rPr lang="en-US" smtClean="0"/>
              <a:t>6/9/2015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3BAE9FF-8481-4CD7-B465-EB12DEC7F17C}" type="slidenum">
              <a:rPr lang="en-US" smtClean="0"/>
              <a:t>‹#›</a:t>
            </a:fld>
            <a:endParaRPr lang="en-US"/>
          </a:p>
        </p:txBody>
      </p:sp>
    </p:spTree>
    <p:extLst>
      <p:ext uri="{BB962C8B-B14F-4D97-AF65-F5344CB8AC3E}">
        <p14:creationId xmlns:p14="http://schemas.microsoft.com/office/powerpoint/2010/main" val="1672531203"/>
      </p:ext>
    </p:extLst>
  </p:cSld>
  <p:clrMap bg1="lt1" tx1="dk1" bg2="lt2" tx2="dk2" accent1="accent1" accent2="accent2" accent3="accent3" accent4="accent4" accent5="accent5" accent6="accent6" hlink="hlink" folHlink="folHlink"/>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0">
            <a:lum/>
          </a:blip>
          <a:srcRect/>
          <a:stretch>
            <a:fillRect/>
          </a:stretch>
        </a:blipFill>
        <a:effectLst/>
      </p:bgPr>
    </p:bg>
    <p:spTree>
      <p:nvGrpSpPr>
        <p:cNvPr id="1" name=""/>
        <p:cNvGrpSpPr/>
        <p:nvPr/>
      </p:nvGrpSpPr>
      <p:grpSpPr>
        <a:xfrm>
          <a:off x="0" y="0"/>
          <a:ext cx="0" cy="0"/>
          <a:chOff x="0" y="0"/>
          <a:chExt cx="0" cy="0"/>
        </a:xfrm>
      </p:grpSpPr>
      <p:graphicFrame>
        <p:nvGraphicFramePr>
          <p:cNvPr id="4" name="Object 3" hidden="1"/>
          <p:cNvGraphicFramePr>
            <a:graphicFrameLocks noChangeAspect="1"/>
          </p:cNvGraphicFramePr>
          <p:nvPr userDrawn="1">
            <p:custDataLst>
              <p:tags r:id="rId9"/>
            </p:custDataLst>
            <p:extLst>
              <p:ext uri="{D42A27DB-BD31-4B8C-83A1-F6EECF244321}">
                <p14:modId xmlns:p14="http://schemas.microsoft.com/office/powerpoint/2010/main" val="609462365"/>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1152" name="think-cell Slide" r:id="rId11" imgW="270" imgH="270" progId="TCLayout.ActiveDocument.1">
                  <p:embed/>
                </p:oleObj>
              </mc:Choice>
              <mc:Fallback>
                <p:oleObj name="think-cell Slide" r:id="rId11" imgW="270" imgH="270" progId="TCLayout.ActiveDocument.1">
                  <p:embed/>
                  <p:pic>
                    <p:nvPicPr>
                      <p:cNvPr id="0" name=""/>
                      <p:cNvPicPr/>
                      <p:nvPr/>
                    </p:nvPicPr>
                    <p:blipFill>
                      <a:blip r:embed="rId12"/>
                      <a:stretch>
                        <a:fillRect/>
                      </a:stretch>
                    </p:blipFill>
                    <p:spPr>
                      <a:xfrm>
                        <a:off x="1588" y="1588"/>
                        <a:ext cx="1587" cy="1587"/>
                      </a:xfrm>
                      <a:prstGeom prst="rect">
                        <a:avLst/>
                      </a:prstGeom>
                    </p:spPr>
                  </p:pic>
                </p:oleObj>
              </mc:Fallback>
            </mc:AlternateContent>
          </a:graphicData>
        </a:graphic>
      </p:graphicFrame>
      <p:sp>
        <p:nvSpPr>
          <p:cNvPr id="2" name="Title Placeholder 1"/>
          <p:cNvSpPr>
            <a:spLocks noGrp="1"/>
          </p:cNvSpPr>
          <p:nvPr>
            <p:ph type="title"/>
          </p:nvPr>
        </p:nvSpPr>
        <p:spPr>
          <a:xfrm>
            <a:off x="457200" y="0"/>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767840"/>
            <a:ext cx="8229600" cy="4358323"/>
          </a:xfrm>
          <a:prstGeom prst="rect">
            <a:avLst/>
          </a:prstGeom>
        </p:spPr>
        <p:txBody>
          <a:bodyPr vert="horz" wrap="square" lIns="91440" tIns="45720" rIns="91440" bIns="45720" rtlCol="0">
            <a:normAutofit/>
          </a:bodyPr>
          <a:lstStyle/>
          <a:p>
            <a:pPr lvl="0"/>
            <a:r>
              <a:rPr lang="en-US" dirty="0" smtClean="0"/>
              <a:t>Click to edit Master text styles</a:t>
            </a:r>
          </a:p>
        </p:txBody>
      </p:sp>
    </p:spTree>
  </p:cSld>
  <p:clrMap bg1="lt1" tx1="dk1" bg2="lt2" tx2="dk2" accent1="accent1" accent2="accent2" accent3="accent3" accent4="accent4" accent5="accent5" accent6="accent6" hlink="hlink" folHlink="folHlink"/>
  <p:sldLayoutIdLst>
    <p:sldLayoutId id="2147483695" r:id="rId1"/>
    <p:sldLayoutId id="2147483649" r:id="rId2"/>
    <p:sldLayoutId id="2147483697" r:id="rId3"/>
    <p:sldLayoutId id="2147483650" r:id="rId4"/>
    <p:sldLayoutId id="2147483698" r:id="rId5"/>
    <p:sldLayoutId id="2147483699" r:id="rId6"/>
  </p:sldLayoutIdLst>
  <p:hf sldNum="0" hdr="0" ftr="0" dt="0"/>
  <p:txStyles>
    <p:titleStyle>
      <a:lvl1pPr algn="l" defTabSz="457200" rtl="0" eaLnBrk="1" latinLnBrk="0" hangingPunct="1">
        <a:spcBef>
          <a:spcPct val="0"/>
        </a:spcBef>
        <a:buNone/>
        <a:defRPr sz="3600" kern="1200">
          <a:solidFill>
            <a:srgbClr val="003767"/>
          </a:solidFill>
          <a:latin typeface="Avenir LT 55 Roman" panose="020B0503020000020003" pitchFamily="34" charset="0"/>
          <a:ea typeface="+mj-ea"/>
          <a:cs typeface="Arial"/>
        </a:defRPr>
      </a:lvl1pPr>
    </p:titleStyle>
    <p:bodyStyle>
      <a:lvl1pPr marL="342900" indent="-342900" algn="l" defTabSz="457200" rtl="0" eaLnBrk="1" latinLnBrk="0" hangingPunct="1">
        <a:spcBef>
          <a:spcPct val="20000"/>
        </a:spcBef>
        <a:buFont typeface="Arial"/>
        <a:buNone/>
        <a:defRPr sz="1800" b="0" i="0" kern="1200">
          <a:solidFill>
            <a:srgbClr val="003767"/>
          </a:solidFill>
          <a:latin typeface="Avenir LT 45 Book" panose="02000503020000020003" pitchFamily="2" charset="0"/>
          <a:ea typeface="+mn-ea"/>
          <a:cs typeface="Arial"/>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406400" indent="-228600" algn="l" defTabSz="457200" rtl="0" eaLnBrk="1" latinLnBrk="0" hangingPunct="1">
        <a:spcBef>
          <a:spcPct val="20000"/>
        </a:spcBef>
        <a:buFont typeface="Arial"/>
        <a:buChar char="•"/>
        <a:defRPr sz="1800" kern="1200">
          <a:solidFill>
            <a:schemeClr val="tx1"/>
          </a:solidFill>
          <a:latin typeface="Avenir LT 45 Book" panose="02000503020000020003" pitchFamily="2" charset="0"/>
          <a:ea typeface="+mn-ea"/>
          <a:cs typeface="Arial"/>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tags" Target="../tags/tag4.xml"/><Relationship Id="rId2" Type="http://schemas.openxmlformats.org/officeDocument/2006/relationships/tags" Target="../tags/tag3.xml"/><Relationship Id="rId1" Type="http://schemas.openxmlformats.org/officeDocument/2006/relationships/vmlDrawing" Target="../drawings/vmlDrawing2.vml"/><Relationship Id="rId6" Type="http://schemas.openxmlformats.org/officeDocument/2006/relationships/image" Target="../media/image20.emf"/><Relationship Id="rId5" Type="http://schemas.openxmlformats.org/officeDocument/2006/relationships/oleObject" Target="../embeddings/oleObject2.bin"/><Relationship Id="rId4"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3" Type="http://schemas.openxmlformats.org/officeDocument/2006/relationships/tags" Target="../tags/tag16.xml"/><Relationship Id="rId18" Type="http://schemas.openxmlformats.org/officeDocument/2006/relationships/tags" Target="../tags/tag21.xml"/><Relationship Id="rId26" Type="http://schemas.openxmlformats.org/officeDocument/2006/relationships/tags" Target="../tags/tag29.xml"/><Relationship Id="rId39" Type="http://schemas.openxmlformats.org/officeDocument/2006/relationships/oleObject" Target="../embeddings/oleObject3.bin"/><Relationship Id="rId21" Type="http://schemas.openxmlformats.org/officeDocument/2006/relationships/tags" Target="../tags/tag24.xml"/><Relationship Id="rId34" Type="http://schemas.openxmlformats.org/officeDocument/2006/relationships/tags" Target="../tags/tag37.xml"/><Relationship Id="rId42" Type="http://schemas.openxmlformats.org/officeDocument/2006/relationships/image" Target="../media/image21.emf"/><Relationship Id="rId7" Type="http://schemas.openxmlformats.org/officeDocument/2006/relationships/tags" Target="../tags/tag10.xml"/><Relationship Id="rId2" Type="http://schemas.openxmlformats.org/officeDocument/2006/relationships/tags" Target="../tags/tag5.xml"/><Relationship Id="rId16" Type="http://schemas.openxmlformats.org/officeDocument/2006/relationships/tags" Target="../tags/tag19.xml"/><Relationship Id="rId20" Type="http://schemas.openxmlformats.org/officeDocument/2006/relationships/tags" Target="../tags/tag23.xml"/><Relationship Id="rId29" Type="http://schemas.openxmlformats.org/officeDocument/2006/relationships/tags" Target="../tags/tag32.xml"/><Relationship Id="rId41" Type="http://schemas.openxmlformats.org/officeDocument/2006/relationships/oleObject" Target="../embeddings/oleObject4.bin"/><Relationship Id="rId1" Type="http://schemas.openxmlformats.org/officeDocument/2006/relationships/vmlDrawing" Target="../drawings/vmlDrawing3.vml"/><Relationship Id="rId6" Type="http://schemas.openxmlformats.org/officeDocument/2006/relationships/tags" Target="../tags/tag9.xml"/><Relationship Id="rId11" Type="http://schemas.openxmlformats.org/officeDocument/2006/relationships/tags" Target="../tags/tag14.xml"/><Relationship Id="rId24" Type="http://schemas.openxmlformats.org/officeDocument/2006/relationships/tags" Target="../tags/tag27.xml"/><Relationship Id="rId32" Type="http://schemas.openxmlformats.org/officeDocument/2006/relationships/tags" Target="../tags/tag35.xml"/><Relationship Id="rId37" Type="http://schemas.openxmlformats.org/officeDocument/2006/relationships/tags" Target="../tags/tag40.xml"/><Relationship Id="rId40" Type="http://schemas.openxmlformats.org/officeDocument/2006/relationships/image" Target="../media/image20.emf"/><Relationship Id="rId5" Type="http://schemas.openxmlformats.org/officeDocument/2006/relationships/tags" Target="../tags/tag8.xml"/><Relationship Id="rId15" Type="http://schemas.openxmlformats.org/officeDocument/2006/relationships/tags" Target="../tags/tag18.xml"/><Relationship Id="rId23" Type="http://schemas.openxmlformats.org/officeDocument/2006/relationships/tags" Target="../tags/tag26.xml"/><Relationship Id="rId28" Type="http://schemas.openxmlformats.org/officeDocument/2006/relationships/tags" Target="../tags/tag31.xml"/><Relationship Id="rId36" Type="http://schemas.openxmlformats.org/officeDocument/2006/relationships/tags" Target="../tags/tag39.xml"/><Relationship Id="rId10" Type="http://schemas.openxmlformats.org/officeDocument/2006/relationships/tags" Target="../tags/tag13.xml"/><Relationship Id="rId19" Type="http://schemas.openxmlformats.org/officeDocument/2006/relationships/tags" Target="../tags/tag22.xml"/><Relationship Id="rId31" Type="http://schemas.openxmlformats.org/officeDocument/2006/relationships/tags" Target="../tags/tag34.xml"/><Relationship Id="rId4" Type="http://schemas.openxmlformats.org/officeDocument/2006/relationships/tags" Target="../tags/tag7.xml"/><Relationship Id="rId9" Type="http://schemas.openxmlformats.org/officeDocument/2006/relationships/tags" Target="../tags/tag12.xml"/><Relationship Id="rId14" Type="http://schemas.openxmlformats.org/officeDocument/2006/relationships/tags" Target="../tags/tag17.xml"/><Relationship Id="rId22" Type="http://schemas.openxmlformats.org/officeDocument/2006/relationships/tags" Target="../tags/tag25.xml"/><Relationship Id="rId27" Type="http://schemas.openxmlformats.org/officeDocument/2006/relationships/tags" Target="../tags/tag30.xml"/><Relationship Id="rId30" Type="http://schemas.openxmlformats.org/officeDocument/2006/relationships/tags" Target="../tags/tag33.xml"/><Relationship Id="rId35" Type="http://schemas.openxmlformats.org/officeDocument/2006/relationships/tags" Target="../tags/tag38.xml"/><Relationship Id="rId8" Type="http://schemas.openxmlformats.org/officeDocument/2006/relationships/tags" Target="../tags/tag11.xml"/><Relationship Id="rId3" Type="http://schemas.openxmlformats.org/officeDocument/2006/relationships/tags" Target="../tags/tag6.xml"/><Relationship Id="rId12" Type="http://schemas.openxmlformats.org/officeDocument/2006/relationships/tags" Target="../tags/tag15.xml"/><Relationship Id="rId17" Type="http://schemas.openxmlformats.org/officeDocument/2006/relationships/tags" Target="../tags/tag20.xml"/><Relationship Id="rId25" Type="http://schemas.openxmlformats.org/officeDocument/2006/relationships/tags" Target="../tags/tag28.xml"/><Relationship Id="rId33" Type="http://schemas.openxmlformats.org/officeDocument/2006/relationships/tags" Target="../tags/tag36.xml"/><Relationship Id="rId38"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tags" Target="../tags/tag42.xml"/><Relationship Id="rId7" Type="http://schemas.openxmlformats.org/officeDocument/2006/relationships/image" Target="../media/image20.emf"/><Relationship Id="rId2" Type="http://schemas.openxmlformats.org/officeDocument/2006/relationships/tags" Target="../tags/tag41.xml"/><Relationship Id="rId1" Type="http://schemas.openxmlformats.org/officeDocument/2006/relationships/vmlDrawing" Target="../drawings/vmlDrawing4.vml"/><Relationship Id="rId6" Type="http://schemas.openxmlformats.org/officeDocument/2006/relationships/oleObject" Target="../embeddings/oleObject5.bin"/><Relationship Id="rId5" Type="http://schemas.openxmlformats.org/officeDocument/2006/relationships/notesSlide" Target="../notesSlides/notesSlide2.xml"/><Relationship Id="rId4"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tags" Target="../tags/tag44.xml"/><Relationship Id="rId7" Type="http://schemas.openxmlformats.org/officeDocument/2006/relationships/image" Target="../media/image20.emf"/><Relationship Id="rId2" Type="http://schemas.openxmlformats.org/officeDocument/2006/relationships/tags" Target="../tags/tag43.xml"/><Relationship Id="rId1" Type="http://schemas.openxmlformats.org/officeDocument/2006/relationships/vmlDrawing" Target="../drawings/vmlDrawing5.vml"/><Relationship Id="rId6" Type="http://schemas.openxmlformats.org/officeDocument/2006/relationships/oleObject" Target="../embeddings/oleObject6.bin"/><Relationship Id="rId5" Type="http://schemas.openxmlformats.org/officeDocument/2006/relationships/notesSlide" Target="../notesSlides/notesSlide3.xml"/><Relationship Id="rId4"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itle 1"/>
          <p:cNvSpPr txBox="1">
            <a:spLocks/>
          </p:cNvSpPr>
          <p:nvPr/>
        </p:nvSpPr>
        <p:spPr>
          <a:xfrm>
            <a:off x="685800" y="286917"/>
            <a:ext cx="7772400" cy="1835180"/>
          </a:xfrm>
          <a:prstGeom prst="rect">
            <a:avLst/>
          </a:prstGeom>
        </p:spPr>
        <p:txBody>
          <a:bodyPr>
            <a:noAutofit/>
          </a:bodyPr>
          <a:lstStyle>
            <a:lvl1pPr algn="l" defTabSz="457200" rtl="0" eaLnBrk="1" latinLnBrk="0" hangingPunct="1">
              <a:spcBef>
                <a:spcPct val="0"/>
              </a:spcBef>
              <a:buNone/>
              <a:defRPr sz="3600" kern="1200">
                <a:solidFill>
                  <a:srgbClr val="003767"/>
                </a:solidFill>
                <a:latin typeface="Avenir LT 55 Roman" panose="020B0503020000020003" pitchFamily="34" charset="0"/>
                <a:ea typeface="+mj-ea"/>
                <a:cs typeface="Arial"/>
              </a:defRPr>
            </a:lvl1pPr>
          </a:lstStyle>
          <a:p>
            <a:pPr fontAlgn="base"/>
            <a:r>
              <a:rPr lang="en-US" sz="2800" b="1" dirty="0" smtClean="0">
                <a:solidFill>
                  <a:schemeClr val="bg1"/>
                </a:solidFill>
                <a:latin typeface="Calibri" panose="020F0502020204030204" pitchFamily="34" charset="0"/>
              </a:rPr>
              <a:t>NAWEA 2015 Symposium </a:t>
            </a:r>
          </a:p>
          <a:p>
            <a:pPr fontAlgn="base"/>
            <a:r>
              <a:rPr lang="en-US" sz="2800" b="1" dirty="0" smtClean="0">
                <a:solidFill>
                  <a:schemeClr val="bg1"/>
                </a:solidFill>
                <a:latin typeface="Calibri" panose="020F0502020204030204" pitchFamily="34" charset="0"/>
              </a:rPr>
              <a:t>Wind Industry Market and Policy Overview</a:t>
            </a:r>
            <a:endParaRPr lang="en-US" sz="2800" b="1" dirty="0">
              <a:solidFill>
                <a:schemeClr val="bg1"/>
              </a:solidFill>
              <a:latin typeface="Calibri" panose="020F0502020204030204" pitchFamily="34" charset="0"/>
            </a:endParaRPr>
          </a:p>
          <a:p>
            <a:endParaRPr lang="en-US" sz="2400" b="1" dirty="0" smtClean="0">
              <a:solidFill>
                <a:schemeClr val="bg1"/>
              </a:solidFill>
              <a:latin typeface="Calibri" panose="020F0502020204030204" pitchFamily="34" charset="0"/>
            </a:endParaRPr>
          </a:p>
          <a:p>
            <a:r>
              <a:rPr lang="en-US" sz="2400" b="1" dirty="0" smtClean="0">
                <a:solidFill>
                  <a:schemeClr val="bg1"/>
                </a:solidFill>
                <a:latin typeface="Calibri" panose="020F0502020204030204" pitchFamily="34" charset="0"/>
              </a:rPr>
              <a:t>Hannah Hunt, AWEA</a:t>
            </a:r>
            <a:endParaRPr lang="en-US" sz="2400" b="1" dirty="0">
              <a:solidFill>
                <a:schemeClr val="bg1"/>
              </a:solidFill>
              <a:latin typeface="Calibri" panose="020F0502020204030204" pitchFamily="34" charset="0"/>
            </a:endParaRPr>
          </a:p>
        </p:txBody>
      </p:sp>
    </p:spTree>
    <p:extLst>
      <p:ext uri="{BB962C8B-B14F-4D97-AF65-F5344CB8AC3E}">
        <p14:creationId xmlns:p14="http://schemas.microsoft.com/office/powerpoint/2010/main" val="384085322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119352"/>
            <a:ext cx="9144000" cy="801915"/>
          </a:xfrm>
        </p:spPr>
        <p:txBody>
          <a:bodyPr>
            <a:normAutofit/>
          </a:bodyPr>
          <a:lstStyle/>
          <a:p>
            <a:pPr algn="ctr"/>
            <a:r>
              <a:rPr lang="en-US" sz="2800" dirty="0" smtClean="0">
                <a:latin typeface="Calibri" panose="020F0502020204030204" pitchFamily="34" charset="0"/>
              </a:rPr>
              <a:t>Record number of long-term contracts signed 2013-14</a:t>
            </a:r>
            <a:endParaRPr lang="en-US" sz="2800" dirty="0">
              <a:latin typeface="Calibri" panose="020F0502020204030204" pitchFamily="34" charset="0"/>
            </a:endParaRPr>
          </a:p>
        </p:txBody>
      </p:sp>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t="5833"/>
          <a:stretch/>
        </p:blipFill>
        <p:spPr>
          <a:xfrm>
            <a:off x="860776" y="2044558"/>
            <a:ext cx="7422447" cy="4258432"/>
          </a:xfrm>
          <a:prstGeom prst="rect">
            <a:avLst/>
          </a:prstGeom>
        </p:spPr>
      </p:pic>
    </p:spTree>
    <p:extLst>
      <p:ext uri="{BB962C8B-B14F-4D97-AF65-F5344CB8AC3E}">
        <p14:creationId xmlns:p14="http://schemas.microsoft.com/office/powerpoint/2010/main" val="368984601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Placeholder 1"/>
          <p:cNvSpPr txBox="1">
            <a:spLocks/>
          </p:cNvSpPr>
          <p:nvPr/>
        </p:nvSpPr>
        <p:spPr>
          <a:xfrm>
            <a:off x="457200" y="1130300"/>
            <a:ext cx="8229600" cy="855662"/>
          </a:xfrm>
          <a:prstGeom prst="rect">
            <a:avLst/>
          </a:prstGeom>
        </p:spPr>
        <p:txBody>
          <a:bodyPr vert="horz" lIns="91440" tIns="45720" rIns="91440" bIns="45720" rtlCol="0" anchor="ctr">
            <a:normAutofit/>
          </a:bodyPr>
          <a:lstStyle/>
          <a:p>
            <a:pPr algn="ctr">
              <a:spcBef>
                <a:spcPct val="0"/>
              </a:spcBef>
              <a:defRPr/>
            </a:pPr>
            <a:r>
              <a:rPr lang="en-US" sz="3600" dirty="0" smtClean="0">
                <a:solidFill>
                  <a:srgbClr val="003767"/>
                </a:solidFill>
                <a:latin typeface="Calibri" panose="020F0502020204030204" pitchFamily="34" charset="0"/>
                <a:cs typeface="Arial"/>
              </a:rPr>
              <a:t>U.S. Wind Power Capacity Offtake</a:t>
            </a:r>
            <a:endParaRPr lang="en-US" sz="3600" dirty="0">
              <a:solidFill>
                <a:srgbClr val="003767"/>
              </a:solidFill>
              <a:latin typeface="Calibri" panose="020F0502020204030204" pitchFamily="34" charset="0"/>
              <a:cs typeface="Arial"/>
            </a:endParaRPr>
          </a:p>
        </p:txBody>
      </p:sp>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l="15471" t="6746" r="17401"/>
          <a:stretch/>
        </p:blipFill>
        <p:spPr>
          <a:xfrm>
            <a:off x="117756" y="1985962"/>
            <a:ext cx="3354107" cy="3324516"/>
          </a:xfrm>
          <a:prstGeom prst="rect">
            <a:avLst/>
          </a:prstGeom>
        </p:spPr>
      </p:pic>
      <p:pic>
        <p:nvPicPr>
          <p:cNvPr id="3" name="Picture 2"/>
          <p:cNvPicPr>
            <a:picLocks noChangeAspect="1"/>
          </p:cNvPicPr>
          <p:nvPr/>
        </p:nvPicPr>
        <p:blipFill rotWithShape="1">
          <a:blip r:embed="rId3"/>
          <a:srcRect l="37097" t="30895" r="9331" b="13086"/>
          <a:stretch/>
        </p:blipFill>
        <p:spPr>
          <a:xfrm>
            <a:off x="3471863" y="1985962"/>
            <a:ext cx="5672137" cy="3334667"/>
          </a:xfrm>
          <a:prstGeom prst="rect">
            <a:avLst/>
          </a:prstGeom>
        </p:spPr>
      </p:pic>
      <p:sp>
        <p:nvSpPr>
          <p:cNvPr id="7" name="Rectangle 6"/>
          <p:cNvSpPr/>
          <p:nvPr/>
        </p:nvSpPr>
        <p:spPr>
          <a:xfrm>
            <a:off x="403783" y="5581765"/>
            <a:ext cx="8525905" cy="1323439"/>
          </a:xfrm>
          <a:prstGeom prst="rect">
            <a:avLst/>
          </a:prstGeom>
        </p:spPr>
        <p:txBody>
          <a:bodyPr wrap="square">
            <a:spAutoFit/>
          </a:bodyPr>
          <a:lstStyle/>
          <a:p>
            <a:pPr marL="342900" indent="-342900">
              <a:buFont typeface="Arial" panose="020B0604020202020204" pitchFamily="34" charset="0"/>
              <a:buChar char="•"/>
            </a:pPr>
            <a:r>
              <a:rPr lang="en-US" sz="2000" dirty="0" smtClean="0">
                <a:solidFill>
                  <a:srgbClr val="003767"/>
                </a:solidFill>
                <a:latin typeface="Calibri" panose="020F0502020204030204" pitchFamily="34" charset="0"/>
                <a:cs typeface="Arial"/>
              </a:rPr>
              <a:t>Merchant projects in Texas may include hedge contracts</a:t>
            </a:r>
          </a:p>
          <a:p>
            <a:pPr marL="342900" indent="-342900">
              <a:buFont typeface="Arial" panose="020B0604020202020204" pitchFamily="34" charset="0"/>
              <a:buChar char="•"/>
            </a:pPr>
            <a:r>
              <a:rPr lang="en-US" sz="2000" dirty="0" smtClean="0">
                <a:solidFill>
                  <a:srgbClr val="003767"/>
                </a:solidFill>
                <a:latin typeface="Calibri" panose="020F0502020204030204" pitchFamily="34" charset="0"/>
                <a:cs typeface="Arial"/>
              </a:rPr>
              <a:t>62% of all wind energy procured through long-term PPAs between IPPs and the power purchaser.</a:t>
            </a:r>
          </a:p>
          <a:p>
            <a:endParaRPr lang="en-US" sz="2000" dirty="0">
              <a:solidFill>
                <a:srgbClr val="003767"/>
              </a:solidFill>
              <a:latin typeface="Calibri" panose="020F0502020204030204" pitchFamily="34" charset="0"/>
              <a:cs typeface="Arial"/>
            </a:endParaRPr>
          </a:p>
        </p:txBody>
      </p:sp>
    </p:spTree>
    <p:extLst>
      <p:ext uri="{BB962C8B-B14F-4D97-AF65-F5344CB8AC3E}">
        <p14:creationId xmlns:p14="http://schemas.microsoft.com/office/powerpoint/2010/main" val="54972335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Placeholder 1"/>
          <p:cNvSpPr txBox="1">
            <a:spLocks/>
          </p:cNvSpPr>
          <p:nvPr/>
        </p:nvSpPr>
        <p:spPr>
          <a:xfrm>
            <a:off x="457200" y="1130300"/>
            <a:ext cx="8229600" cy="855662"/>
          </a:xfrm>
          <a:prstGeom prst="rect">
            <a:avLst/>
          </a:prstGeom>
        </p:spPr>
        <p:txBody>
          <a:bodyPr vert="horz" lIns="91440" tIns="45720" rIns="91440" bIns="45720" rtlCol="0" anchor="ctr">
            <a:normAutofit/>
          </a:bodyPr>
          <a:lstStyle/>
          <a:p>
            <a:pPr algn="ctr">
              <a:spcBef>
                <a:spcPct val="0"/>
              </a:spcBef>
              <a:defRPr/>
            </a:pPr>
            <a:r>
              <a:rPr lang="en-US" sz="3200" dirty="0" smtClean="0">
                <a:solidFill>
                  <a:srgbClr val="003767"/>
                </a:solidFill>
                <a:latin typeface="Calibri" panose="020F0502020204030204" pitchFamily="34" charset="0"/>
                <a:cs typeface="Arial"/>
              </a:rPr>
              <a:t>Who’s Purchasing Wind Power?</a:t>
            </a:r>
            <a:endParaRPr lang="en-US" sz="3200" dirty="0">
              <a:solidFill>
                <a:srgbClr val="003767"/>
              </a:solidFill>
              <a:latin typeface="Calibri" panose="020F0502020204030204" pitchFamily="34" charset="0"/>
              <a:cs typeface="Arial"/>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3587" y="1985962"/>
            <a:ext cx="3277057" cy="3038899"/>
          </a:xfrm>
          <a:prstGeom prst="rect">
            <a:avLst/>
          </a:prstGeom>
        </p:spPr>
      </p:pic>
      <p:pic>
        <p:nvPicPr>
          <p:cNvPr id="7" name="Picture 6"/>
          <p:cNvPicPr>
            <a:picLocks noChangeAspect="1"/>
          </p:cNvPicPr>
          <p:nvPr/>
        </p:nvPicPr>
        <p:blipFill rotWithShape="1">
          <a:blip r:embed="rId3">
            <a:extLst>
              <a:ext uri="{28A0092B-C50C-407E-A947-70E740481C1C}">
                <a14:useLocalDpi xmlns:a14="http://schemas.microsoft.com/office/drawing/2010/main" val="0"/>
              </a:ext>
            </a:extLst>
          </a:blip>
          <a:srcRect l="73158" t="9418" b="17052"/>
          <a:stretch/>
        </p:blipFill>
        <p:spPr>
          <a:xfrm>
            <a:off x="4666735" y="1985962"/>
            <a:ext cx="3453063" cy="3097599"/>
          </a:xfrm>
          <a:prstGeom prst="rect">
            <a:avLst/>
          </a:prstGeom>
        </p:spPr>
      </p:pic>
      <p:sp>
        <p:nvSpPr>
          <p:cNvPr id="8" name="Rectangle 7"/>
          <p:cNvSpPr/>
          <p:nvPr/>
        </p:nvSpPr>
        <p:spPr>
          <a:xfrm>
            <a:off x="403782" y="5273288"/>
            <a:ext cx="8525905" cy="1631216"/>
          </a:xfrm>
          <a:prstGeom prst="rect">
            <a:avLst/>
          </a:prstGeom>
        </p:spPr>
        <p:txBody>
          <a:bodyPr wrap="square">
            <a:spAutoFit/>
          </a:bodyPr>
          <a:lstStyle/>
          <a:p>
            <a:pPr marL="342900" indent="-342900">
              <a:buFont typeface="Arial" panose="020B0604020202020204" pitchFamily="34" charset="0"/>
              <a:buChar char="•"/>
            </a:pPr>
            <a:r>
              <a:rPr lang="en-US" sz="2000" dirty="0" smtClean="0">
                <a:solidFill>
                  <a:srgbClr val="003767"/>
                </a:solidFill>
                <a:latin typeface="Calibri" panose="020F0502020204030204" pitchFamily="34" charset="0"/>
                <a:cs typeface="Arial"/>
              </a:rPr>
              <a:t>Top Cooperative Utility: Basin Electric Power Cooperative (716 MW)</a:t>
            </a:r>
          </a:p>
          <a:p>
            <a:pPr marL="342900" indent="-342900">
              <a:buFont typeface="Arial" panose="020B0604020202020204" pitchFamily="34" charset="0"/>
              <a:buChar char="•"/>
            </a:pPr>
            <a:r>
              <a:rPr lang="en-US" sz="2000" dirty="0" smtClean="0">
                <a:solidFill>
                  <a:srgbClr val="003767"/>
                </a:solidFill>
                <a:latin typeface="Calibri" panose="020F0502020204030204" pitchFamily="34" charset="0"/>
                <a:cs typeface="Arial"/>
              </a:rPr>
              <a:t>Top Public Utility: CPS Energy (1,059 MW)</a:t>
            </a:r>
          </a:p>
          <a:p>
            <a:pPr marL="342900" indent="-342900">
              <a:buFont typeface="Arial" panose="020B0604020202020204" pitchFamily="34" charset="0"/>
              <a:buChar char="•"/>
            </a:pPr>
            <a:r>
              <a:rPr lang="en-US" sz="2000" dirty="0" smtClean="0">
                <a:solidFill>
                  <a:srgbClr val="003767"/>
                </a:solidFill>
                <a:latin typeface="Calibri" panose="020F0502020204030204" pitchFamily="34" charset="0"/>
                <a:cs typeface="Arial"/>
              </a:rPr>
              <a:t>Cooperative utilities signed 23% of the 3,300 MW of total new PPAs during 2014.</a:t>
            </a:r>
          </a:p>
          <a:p>
            <a:endParaRPr lang="en-US" sz="2000" dirty="0">
              <a:solidFill>
                <a:srgbClr val="003767"/>
              </a:solidFill>
              <a:latin typeface="Calibri" panose="020F0502020204030204" pitchFamily="34" charset="0"/>
              <a:cs typeface="Arial"/>
            </a:endParaRPr>
          </a:p>
        </p:txBody>
      </p:sp>
    </p:spTree>
    <p:extLst>
      <p:ext uri="{BB962C8B-B14F-4D97-AF65-F5344CB8AC3E}">
        <p14:creationId xmlns:p14="http://schemas.microsoft.com/office/powerpoint/2010/main" val="142993973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457199" y="1244699"/>
            <a:ext cx="8229600" cy="737874"/>
          </a:xfrm>
        </p:spPr>
        <p:txBody>
          <a:bodyPr>
            <a:normAutofit/>
          </a:bodyPr>
          <a:lstStyle/>
          <a:p>
            <a:pPr algn="ctr"/>
            <a:r>
              <a:rPr lang="en-US" sz="3200" dirty="0" smtClean="0">
                <a:latin typeface="Calibri" panose="020F0502020204030204" pitchFamily="34" charset="0"/>
              </a:rPr>
              <a:t>Growth in Non-Utility Purchasers</a:t>
            </a:r>
            <a:endParaRPr lang="en-US" sz="3200" dirty="0">
              <a:latin typeface="Calibri" panose="020F0502020204030204" pitchFamily="34" charset="0"/>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89522" y="1982573"/>
            <a:ext cx="5964953" cy="4043956"/>
          </a:xfrm>
          <a:prstGeom prst="rect">
            <a:avLst/>
          </a:prstGeom>
        </p:spPr>
      </p:pic>
    </p:spTree>
    <p:extLst>
      <p:ext uri="{BB962C8B-B14F-4D97-AF65-F5344CB8AC3E}">
        <p14:creationId xmlns:p14="http://schemas.microsoft.com/office/powerpoint/2010/main" val="388802901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Placeholder 1"/>
          <p:cNvSpPr txBox="1">
            <a:spLocks/>
          </p:cNvSpPr>
          <p:nvPr/>
        </p:nvSpPr>
        <p:spPr>
          <a:xfrm>
            <a:off x="457200" y="1328707"/>
            <a:ext cx="8229600" cy="741633"/>
          </a:xfrm>
          <a:prstGeom prst="rect">
            <a:avLst/>
          </a:prstGeom>
        </p:spPr>
        <p:txBody>
          <a:bodyPr vert="horz" lIns="91440" tIns="45720" rIns="91440" bIns="45720" rtlCol="0" anchor="ctr">
            <a:normAutofit/>
          </a:bodyPr>
          <a:lstStyle/>
          <a:p>
            <a:pPr algn="ctr">
              <a:spcBef>
                <a:spcPct val="0"/>
              </a:spcBef>
              <a:defRPr/>
            </a:pPr>
            <a:r>
              <a:rPr lang="en-US" sz="3200" dirty="0" smtClean="0">
                <a:solidFill>
                  <a:srgbClr val="003767"/>
                </a:solidFill>
                <a:latin typeface="Calibri" panose="020F0502020204030204" pitchFamily="34" charset="0"/>
                <a:cs typeface="Arial"/>
              </a:rPr>
              <a:t>Who Owns the Wind Projects?</a:t>
            </a:r>
            <a:endParaRPr lang="en-US" sz="3200" dirty="0">
              <a:solidFill>
                <a:srgbClr val="003767"/>
              </a:solidFill>
              <a:latin typeface="Calibri" panose="020F0502020204030204" pitchFamily="34" charset="0"/>
              <a:cs typeface="Arial"/>
            </a:endParaRPr>
          </a:p>
        </p:txBody>
      </p:sp>
      <p:pic>
        <p:nvPicPr>
          <p:cNvPr id="4" name="Picture 3"/>
          <p:cNvPicPr>
            <a:picLocks noChangeAspect="1"/>
          </p:cNvPicPr>
          <p:nvPr/>
        </p:nvPicPr>
        <p:blipFill rotWithShape="1">
          <a:blip r:embed="rId3" cstate="print">
            <a:extLst>
              <a:ext uri="{28A0092B-C50C-407E-A947-70E740481C1C}">
                <a14:useLocalDpi xmlns:a14="http://schemas.microsoft.com/office/drawing/2010/main" val="0"/>
              </a:ext>
            </a:extLst>
          </a:blip>
          <a:srcRect t="6098" r="51220" b="42151"/>
          <a:stretch/>
        </p:blipFill>
        <p:spPr>
          <a:xfrm>
            <a:off x="457200" y="2162517"/>
            <a:ext cx="3926613" cy="3994030"/>
          </a:xfrm>
          <a:prstGeom prst="rect">
            <a:avLst/>
          </a:prstGeom>
        </p:spPr>
      </p:pic>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l="49177" t="4268" b="38467"/>
          <a:stretch/>
        </p:blipFill>
        <p:spPr>
          <a:xfrm>
            <a:off x="4818596" y="2162517"/>
            <a:ext cx="3868204" cy="4178872"/>
          </a:xfrm>
          <a:prstGeom prst="rect">
            <a:avLst/>
          </a:prstGeom>
        </p:spPr>
      </p:pic>
    </p:spTree>
    <p:extLst>
      <p:ext uri="{BB962C8B-B14F-4D97-AF65-F5344CB8AC3E}">
        <p14:creationId xmlns:p14="http://schemas.microsoft.com/office/powerpoint/2010/main" val="110181661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00314" y="1101726"/>
            <a:ext cx="7772400" cy="935037"/>
          </a:xfrm>
        </p:spPr>
        <p:txBody>
          <a:bodyPr>
            <a:normAutofit/>
          </a:bodyPr>
          <a:lstStyle/>
          <a:p>
            <a:r>
              <a:rPr lang="en-US" sz="3600" dirty="0" smtClean="0">
                <a:latin typeface="Arial" panose="020B0604020202020204" pitchFamily="34" charset="0"/>
                <a:cs typeface="Arial" panose="020B0604020202020204" pitchFamily="34" charset="0"/>
              </a:rPr>
              <a:t>Policy Drivers of Wind</a:t>
            </a:r>
            <a:endParaRPr lang="en-US" sz="3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7475550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0" name="Object 39" hidden="1"/>
          <p:cNvGraphicFramePr>
            <a:graphicFrameLocks noChangeAspect="1"/>
          </p:cNvGraphicFramePr>
          <p:nvPr>
            <p:custDataLst>
              <p:tags r:id="rId2"/>
            </p:custDataLs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8200" name="think-cell Slide" r:id="rId5" imgW="270" imgH="270" progId="TCLayout.ActiveDocument.1">
                  <p:embed/>
                </p:oleObj>
              </mc:Choice>
              <mc:Fallback>
                <p:oleObj name="think-cell Slide" r:id="rId5" imgW="270" imgH="270" progId="TCLayout.ActiveDocument.1">
                  <p:embed/>
                  <p:pic>
                    <p:nvPicPr>
                      <p:cNvPr id="0" name=""/>
                      <p:cNvPicPr/>
                      <p:nvPr/>
                    </p:nvPicPr>
                    <p:blipFill>
                      <a:blip r:embed="rId6"/>
                      <a:stretch>
                        <a:fillRect/>
                      </a:stretch>
                    </p:blipFill>
                    <p:spPr>
                      <a:xfrm>
                        <a:off x="1588" y="1588"/>
                        <a:ext cx="1587" cy="1587"/>
                      </a:xfrm>
                      <a:prstGeom prst="rect">
                        <a:avLst/>
                      </a:prstGeom>
                    </p:spPr>
                  </p:pic>
                </p:oleObj>
              </mc:Fallback>
            </mc:AlternateContent>
          </a:graphicData>
        </a:graphic>
      </p:graphicFrame>
      <p:sp>
        <p:nvSpPr>
          <p:cNvPr id="3" name="Rectangle 2" hidden="1"/>
          <p:cNvSpPr/>
          <p:nvPr>
            <p:custDataLst>
              <p:tags r:id="rId3"/>
            </p:custDataLst>
          </p:nvPr>
        </p:nvSpPr>
        <p:spPr bwMode="auto">
          <a:xfrm>
            <a:off x="0" y="0"/>
            <a:ext cx="158750" cy="158750"/>
          </a:xfrm>
          <a:prstGeom prst="rect">
            <a:avLst/>
          </a:prstGeom>
          <a:gradFill flip="none" rotWithShape="1">
            <a:gsLst>
              <a:gs pos="0">
                <a:schemeClr val="accent1">
                  <a:tint val="100000"/>
                  <a:shade val="100000"/>
                  <a:satMod val="130000"/>
                </a:schemeClr>
              </a:gs>
              <a:gs pos="100000">
                <a:schemeClr val="accent1">
                  <a:tint val="50000"/>
                  <a:shade val="100000"/>
                  <a:satMod val="350000"/>
                </a:schemeClr>
              </a:gs>
            </a:gsLst>
            <a:lin ang="16200000" scaled="0"/>
            <a:tileRect/>
          </a:gradFill>
          <a:effectLst/>
          <a:extLst>
            <a:ext uri="{AF507438-7753-43E0-B8FC-AC1667EBCBE1}">
              <a14:hiddenEffects xmlns:a14="http://schemas.microsoft.com/office/drawing/2010/main">
                <a:effectLst>
                  <a:outerShdw blurRad="40000" dist="23000" dir="5400000" rotWithShape="0">
                    <a:srgbClr val="000000">
                      <a:alpha val="35000"/>
                    </a:srgbClr>
                  </a:outerShdw>
                </a:effectLst>
              </a14:hiddenEffects>
            </a:ext>
          </a:extLst>
        </p:spPr>
        <p:style>
          <a:lnRef idx="1">
            <a:schemeClr val="accent1"/>
          </a:lnRef>
          <a:fillRef idx="3">
            <a:schemeClr val="accent1"/>
          </a:fillRef>
          <a:effectRef idx="2">
            <a:schemeClr val="accent1"/>
          </a:effectRef>
          <a:fontRef idx="minor">
            <a:schemeClr val="lt1"/>
          </a:fontRef>
        </p:style>
        <p:txBody>
          <a:bodyPr vert="horz" wrap="none" lIns="0" tIns="0" rIns="0" bIns="0" numCol="1" spcCol="0" rtlCol="0" anchor="ctr" anchorCtr="0">
            <a:noAutofit/>
          </a:bodyPr>
          <a:lstStyle/>
          <a:p>
            <a:pPr algn="ctr">
              <a:lnSpc>
                <a:spcPct val="90000"/>
              </a:lnSpc>
              <a:spcBef>
                <a:spcPct val="0"/>
              </a:spcBef>
              <a:spcAft>
                <a:spcPct val="0"/>
              </a:spcAft>
            </a:pPr>
            <a:endParaRPr lang="en-US" sz="1200">
              <a:latin typeface="Avenir LT 45 Book" panose="02000503020000020003" pitchFamily="2" charset="0"/>
              <a:sym typeface="Avenir LT 45 Book" panose="02000503020000020003" pitchFamily="2" charset="0"/>
            </a:endParaRPr>
          </a:p>
        </p:txBody>
      </p:sp>
      <p:sp>
        <p:nvSpPr>
          <p:cNvPr id="4" name="Title Placeholder 1"/>
          <p:cNvSpPr txBox="1">
            <a:spLocks/>
          </p:cNvSpPr>
          <p:nvPr/>
        </p:nvSpPr>
        <p:spPr>
          <a:xfrm>
            <a:off x="457200" y="1130300"/>
            <a:ext cx="8229600" cy="855662"/>
          </a:xfrm>
          <a:prstGeom prst="rect">
            <a:avLst/>
          </a:prstGeom>
        </p:spPr>
        <p:txBody>
          <a:bodyPr vert="horz" lIns="91440" tIns="45720" rIns="91440" bIns="45720" rtlCol="0" anchor="ctr">
            <a:normAutofit fontScale="92500"/>
          </a:bodyPr>
          <a:lstStyle/>
          <a:p>
            <a:pPr>
              <a:spcBef>
                <a:spcPct val="0"/>
              </a:spcBef>
              <a:defRPr/>
            </a:pPr>
            <a:r>
              <a:rPr lang="en-US" sz="4000" dirty="0">
                <a:solidFill>
                  <a:srgbClr val="003767"/>
                </a:solidFill>
                <a:latin typeface="Calibri" panose="020F0502020204030204" pitchFamily="34" charset="0"/>
                <a:cs typeface="Arial"/>
              </a:rPr>
              <a:t>Federal Policy: Production Tax Credit (PTC)</a:t>
            </a:r>
            <a:endParaRPr lang="en-US" sz="4000" dirty="0">
              <a:solidFill>
                <a:srgbClr val="003767"/>
              </a:solidFill>
              <a:latin typeface="Calibri" panose="020F0502020204030204" pitchFamily="34" charset="0"/>
              <a:cs typeface="Arial"/>
            </a:endParaRPr>
          </a:p>
        </p:txBody>
      </p:sp>
      <p:sp>
        <p:nvSpPr>
          <p:cNvPr id="41" name="Text Placeholder 2"/>
          <p:cNvSpPr txBox="1">
            <a:spLocks/>
          </p:cNvSpPr>
          <p:nvPr/>
        </p:nvSpPr>
        <p:spPr>
          <a:xfrm>
            <a:off x="457200" y="1904317"/>
            <a:ext cx="8229600" cy="4470401"/>
          </a:xfrm>
          <a:prstGeom prst="rect">
            <a:avLst/>
          </a:prstGeom>
        </p:spPr>
        <p:txBody>
          <a:bodyPr vert="horz" wrap="square" lIns="91440" tIns="45720" rIns="91440" bIns="45720" rtlCol="0">
            <a:normAutofit/>
          </a:bodyPr>
          <a:lstStyle/>
          <a:p>
            <a:pPr>
              <a:buFont typeface="Arial" panose="020B0604020202020204" pitchFamily="34" charset="0"/>
              <a:buChar char="•"/>
            </a:pPr>
            <a:r>
              <a:rPr lang="en-US" sz="2400" b="1" dirty="0" smtClean="0">
                <a:solidFill>
                  <a:srgbClr val="49A942"/>
                </a:solidFill>
                <a:latin typeface="Calibri" panose="020F0502020204030204" pitchFamily="34" charset="0"/>
                <a:cs typeface="Arial"/>
              </a:rPr>
              <a:t>  PTC </a:t>
            </a:r>
            <a:r>
              <a:rPr lang="en-US" sz="2400" b="1" dirty="0">
                <a:solidFill>
                  <a:srgbClr val="49A942"/>
                </a:solidFill>
                <a:latin typeface="Calibri" panose="020F0502020204030204" pitchFamily="34" charset="0"/>
                <a:cs typeface="Arial"/>
              </a:rPr>
              <a:t>expired in law in 1999, 2001, 2003, 2012, 2012, 2013, and 2014.</a:t>
            </a:r>
          </a:p>
          <a:p>
            <a:endParaRPr lang="en-US" sz="2400" b="1" dirty="0">
              <a:solidFill>
                <a:srgbClr val="49A942"/>
              </a:solidFill>
              <a:latin typeface="Calibri" panose="020F0502020204030204" pitchFamily="34" charset="0"/>
              <a:cs typeface="Arial"/>
            </a:endParaRPr>
          </a:p>
          <a:p>
            <a:pPr>
              <a:buFont typeface="Arial" panose="020B0604020202020204" pitchFamily="34" charset="0"/>
              <a:buChar char="•"/>
            </a:pPr>
            <a:r>
              <a:rPr lang="en-US" sz="2400" b="1" dirty="0" smtClean="0">
                <a:solidFill>
                  <a:srgbClr val="49A942"/>
                </a:solidFill>
                <a:latin typeface="Calibri" panose="020F0502020204030204" pitchFamily="34" charset="0"/>
                <a:cs typeface="Arial"/>
              </a:rPr>
              <a:t>  PTC </a:t>
            </a:r>
            <a:r>
              <a:rPr lang="en-US" sz="2400" b="1" dirty="0">
                <a:solidFill>
                  <a:srgbClr val="49A942"/>
                </a:solidFill>
                <a:latin typeface="Calibri" panose="020F0502020204030204" pitchFamily="34" charset="0"/>
                <a:cs typeface="Arial"/>
              </a:rPr>
              <a:t>was set to expire in 2005, 2007, 2008, 2009, but extended prior to expiration.</a:t>
            </a:r>
          </a:p>
          <a:p>
            <a:endParaRPr lang="en-US" sz="2400" b="1" dirty="0">
              <a:solidFill>
                <a:srgbClr val="49A942"/>
              </a:solidFill>
              <a:latin typeface="Calibri" panose="020F0502020204030204" pitchFamily="34" charset="0"/>
              <a:cs typeface="Arial"/>
            </a:endParaRPr>
          </a:p>
          <a:p>
            <a:pPr>
              <a:buFont typeface="Arial" panose="020B0604020202020204" pitchFamily="34" charset="0"/>
              <a:buChar char="•"/>
            </a:pPr>
            <a:r>
              <a:rPr lang="en-US" sz="2400" b="1" dirty="0" smtClean="0">
                <a:solidFill>
                  <a:srgbClr val="49A942"/>
                </a:solidFill>
                <a:latin typeface="Calibri" panose="020F0502020204030204" pitchFamily="34" charset="0"/>
                <a:cs typeface="Arial"/>
              </a:rPr>
              <a:t>  Two week PTC extension in December 2014 included </a:t>
            </a:r>
            <a:r>
              <a:rPr lang="en-US" sz="2400" b="1" dirty="0">
                <a:solidFill>
                  <a:srgbClr val="49A942"/>
                </a:solidFill>
                <a:latin typeface="Calibri" panose="020F0502020204030204" pitchFamily="34" charset="0"/>
                <a:cs typeface="Arial"/>
              </a:rPr>
              <a:t>language </a:t>
            </a:r>
            <a:r>
              <a:rPr lang="en-US" sz="2400" b="1" dirty="0" smtClean="0">
                <a:solidFill>
                  <a:srgbClr val="49A942"/>
                </a:solidFill>
                <a:latin typeface="Calibri" panose="020F0502020204030204" pitchFamily="34" charset="0"/>
                <a:cs typeface="Arial"/>
              </a:rPr>
              <a:t>to </a:t>
            </a:r>
            <a:r>
              <a:rPr lang="en-US" sz="2400" b="1" dirty="0">
                <a:solidFill>
                  <a:srgbClr val="49A942"/>
                </a:solidFill>
                <a:latin typeface="Calibri" panose="020F0502020204030204" pitchFamily="34" charset="0"/>
                <a:cs typeface="Arial"/>
              </a:rPr>
              <a:t>qualify </a:t>
            </a:r>
            <a:r>
              <a:rPr lang="en-US" sz="2400" b="1" dirty="0" smtClean="0">
                <a:solidFill>
                  <a:srgbClr val="49A942"/>
                </a:solidFill>
                <a:latin typeface="Calibri" panose="020F0502020204030204" pitchFamily="34" charset="0"/>
                <a:cs typeface="Arial"/>
              </a:rPr>
              <a:t>physical construction </a:t>
            </a:r>
            <a:r>
              <a:rPr lang="en-US" sz="2400" b="1" dirty="0">
                <a:solidFill>
                  <a:srgbClr val="49A942"/>
                </a:solidFill>
                <a:latin typeface="Calibri" panose="020F0502020204030204" pitchFamily="34" charset="0"/>
                <a:cs typeface="Arial"/>
              </a:rPr>
              <a:t>activity or 5% safe harbor; </a:t>
            </a:r>
            <a:r>
              <a:rPr lang="en-US" sz="2400" b="1" dirty="0" smtClean="0">
                <a:solidFill>
                  <a:srgbClr val="49A942"/>
                </a:solidFill>
                <a:latin typeface="Calibri" panose="020F0502020204030204" pitchFamily="34" charset="0"/>
                <a:cs typeface="Arial"/>
              </a:rPr>
              <a:t>expired again </a:t>
            </a:r>
            <a:r>
              <a:rPr lang="en-US" sz="2400" b="1" dirty="0">
                <a:solidFill>
                  <a:srgbClr val="49A942"/>
                </a:solidFill>
                <a:latin typeface="Calibri" panose="020F0502020204030204" pitchFamily="34" charset="0"/>
                <a:cs typeface="Arial"/>
              </a:rPr>
              <a:t>on December 31, </a:t>
            </a:r>
            <a:r>
              <a:rPr lang="en-US" sz="2400" b="1" dirty="0" smtClean="0">
                <a:solidFill>
                  <a:srgbClr val="49A942"/>
                </a:solidFill>
                <a:latin typeface="Calibri" panose="020F0502020204030204" pitchFamily="34" charset="0"/>
                <a:cs typeface="Arial"/>
              </a:rPr>
              <a:t>2014.</a:t>
            </a:r>
            <a:endParaRPr lang="en-US" sz="2400" b="1" dirty="0">
              <a:solidFill>
                <a:srgbClr val="49A942"/>
              </a:solidFill>
              <a:latin typeface="Calibri" panose="020F0502020204030204" pitchFamily="34" charset="0"/>
              <a:cs typeface="Arial"/>
            </a:endParaRPr>
          </a:p>
          <a:p>
            <a:pPr marL="342900" marR="0" lvl="0" indent="-342900" algn="l" defTabSz="4572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lang="en-US" sz="2400" b="1" dirty="0">
              <a:solidFill>
                <a:srgbClr val="49A942"/>
              </a:solidFill>
              <a:latin typeface="Calibri" panose="020F0502020204030204" pitchFamily="34" charset="0"/>
              <a:cs typeface="Arial"/>
            </a:endParaRPr>
          </a:p>
        </p:txBody>
      </p:sp>
    </p:spTree>
    <p:extLst>
      <p:ext uri="{BB962C8B-B14F-4D97-AF65-F5344CB8AC3E}">
        <p14:creationId xmlns:p14="http://schemas.microsoft.com/office/powerpoint/2010/main" val="358704921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0" name="Object 39" hidden="1"/>
          <p:cNvGraphicFramePr>
            <a:graphicFrameLocks noChangeAspect="1"/>
          </p:cNvGraphicFramePr>
          <p:nvPr>
            <p:custDataLst>
              <p:tags r:id="rId2"/>
            </p:custDataLs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6180" name="think-cell Slide" r:id="rId39" imgW="270" imgH="270" progId="TCLayout.ActiveDocument.1">
                  <p:embed/>
                </p:oleObj>
              </mc:Choice>
              <mc:Fallback>
                <p:oleObj name="think-cell Slide" r:id="rId39" imgW="270" imgH="270" progId="TCLayout.ActiveDocument.1">
                  <p:embed/>
                  <p:pic>
                    <p:nvPicPr>
                      <p:cNvPr id="0" name=""/>
                      <p:cNvPicPr/>
                      <p:nvPr/>
                    </p:nvPicPr>
                    <p:blipFill>
                      <a:blip r:embed="rId40"/>
                      <a:stretch>
                        <a:fillRect/>
                      </a:stretch>
                    </p:blipFill>
                    <p:spPr>
                      <a:xfrm>
                        <a:off x="1588" y="1588"/>
                        <a:ext cx="1587" cy="1587"/>
                      </a:xfrm>
                      <a:prstGeom prst="rect">
                        <a:avLst/>
                      </a:prstGeom>
                    </p:spPr>
                  </p:pic>
                </p:oleObj>
              </mc:Fallback>
            </mc:AlternateContent>
          </a:graphicData>
        </a:graphic>
      </p:graphicFrame>
      <p:sp>
        <p:nvSpPr>
          <p:cNvPr id="3" name="Rectangle 2" hidden="1"/>
          <p:cNvSpPr/>
          <p:nvPr>
            <p:custDataLst>
              <p:tags r:id="rId3"/>
            </p:custDataLst>
          </p:nvPr>
        </p:nvSpPr>
        <p:spPr bwMode="auto">
          <a:xfrm>
            <a:off x="0" y="0"/>
            <a:ext cx="158750" cy="158750"/>
          </a:xfrm>
          <a:prstGeom prst="rect">
            <a:avLst/>
          </a:prstGeom>
          <a:gradFill flip="none" rotWithShape="1">
            <a:gsLst>
              <a:gs pos="0">
                <a:schemeClr val="accent1">
                  <a:tint val="100000"/>
                  <a:shade val="100000"/>
                  <a:satMod val="130000"/>
                </a:schemeClr>
              </a:gs>
              <a:gs pos="100000">
                <a:schemeClr val="accent1">
                  <a:tint val="50000"/>
                  <a:shade val="100000"/>
                  <a:satMod val="350000"/>
                </a:schemeClr>
              </a:gs>
            </a:gsLst>
            <a:lin ang="16200000" scaled="0"/>
            <a:tileRect/>
          </a:gradFill>
          <a:effectLst/>
          <a:extLst>
            <a:ext uri="{AF507438-7753-43E0-B8FC-AC1667EBCBE1}">
              <a14:hiddenEffects xmlns:a14="http://schemas.microsoft.com/office/drawing/2010/main">
                <a:effectLst>
                  <a:outerShdw blurRad="40000" dist="23000" dir="5400000" rotWithShape="0">
                    <a:srgbClr val="000000">
                      <a:alpha val="35000"/>
                    </a:srgbClr>
                  </a:outerShdw>
                </a:effectLst>
              </a14:hiddenEffects>
            </a:ext>
          </a:extLst>
        </p:spPr>
        <p:style>
          <a:lnRef idx="1">
            <a:schemeClr val="accent1"/>
          </a:lnRef>
          <a:fillRef idx="3">
            <a:schemeClr val="accent1"/>
          </a:fillRef>
          <a:effectRef idx="2">
            <a:schemeClr val="accent1"/>
          </a:effectRef>
          <a:fontRef idx="minor">
            <a:schemeClr val="lt1"/>
          </a:fontRef>
        </p:style>
        <p:txBody>
          <a:bodyPr vert="horz" wrap="none" lIns="0" tIns="0" rIns="0" bIns="0" numCol="1" spcCol="0" rtlCol="0" anchor="ctr" anchorCtr="0">
            <a:noAutofit/>
          </a:bodyPr>
          <a:lstStyle/>
          <a:p>
            <a:pPr algn="ctr">
              <a:lnSpc>
                <a:spcPct val="90000"/>
              </a:lnSpc>
              <a:spcBef>
                <a:spcPct val="0"/>
              </a:spcBef>
              <a:spcAft>
                <a:spcPct val="0"/>
              </a:spcAft>
            </a:pPr>
            <a:endParaRPr lang="en-US" sz="1200">
              <a:latin typeface="Avenir LT 45 Book" panose="02000503020000020003" pitchFamily="2" charset="0"/>
              <a:sym typeface="Avenir LT 45 Book" panose="02000503020000020003" pitchFamily="2" charset="0"/>
            </a:endParaRPr>
          </a:p>
        </p:txBody>
      </p:sp>
      <p:sp>
        <p:nvSpPr>
          <p:cNvPr id="4" name="Title Placeholder 1"/>
          <p:cNvSpPr txBox="1">
            <a:spLocks/>
          </p:cNvSpPr>
          <p:nvPr/>
        </p:nvSpPr>
        <p:spPr>
          <a:xfrm>
            <a:off x="457200" y="1130300"/>
            <a:ext cx="8229600" cy="855662"/>
          </a:xfrm>
          <a:prstGeom prst="rect">
            <a:avLst/>
          </a:prstGeom>
        </p:spPr>
        <p:txBody>
          <a:bodyPr vert="horz" lIns="91440" tIns="45720" rIns="91440" bIns="45720" rtlCol="0" anchor="ctr">
            <a:normAutofit/>
          </a:bodyPr>
          <a:lstStyle/>
          <a:p>
            <a:pPr algn="ctr">
              <a:spcBef>
                <a:spcPct val="0"/>
              </a:spcBef>
              <a:defRPr/>
            </a:pPr>
            <a:r>
              <a:rPr lang="en-US" sz="4000" dirty="0" smtClean="0">
                <a:solidFill>
                  <a:srgbClr val="003767"/>
                </a:solidFill>
                <a:latin typeface="Calibri" panose="020F0502020204030204" pitchFamily="34" charset="0"/>
                <a:cs typeface="Arial"/>
              </a:rPr>
              <a:t>Boom and Bust Cycle</a:t>
            </a:r>
            <a:endParaRPr lang="en-US" sz="4000" dirty="0">
              <a:solidFill>
                <a:srgbClr val="003767"/>
              </a:solidFill>
              <a:latin typeface="Calibri" panose="020F0502020204030204" pitchFamily="34" charset="0"/>
              <a:cs typeface="Arial"/>
            </a:endParaRPr>
          </a:p>
        </p:txBody>
      </p:sp>
      <p:graphicFrame>
        <p:nvGraphicFramePr>
          <p:cNvPr id="5" name="Object 4"/>
          <p:cNvGraphicFramePr>
            <a:graphicFrameLocks/>
          </p:cNvGraphicFramePr>
          <p:nvPr>
            <p:custDataLst>
              <p:tags r:id="rId4"/>
            </p:custDataLst>
            <p:extLst/>
          </p:nvPr>
        </p:nvGraphicFramePr>
        <p:xfrm>
          <a:off x="1028700" y="2133600"/>
          <a:ext cx="6705601" cy="4476848"/>
        </p:xfrm>
        <a:graphic>
          <a:graphicData uri="http://schemas.openxmlformats.org/presentationml/2006/ole">
            <mc:AlternateContent xmlns:mc="http://schemas.openxmlformats.org/markup-compatibility/2006">
              <mc:Choice xmlns:v="urn:schemas-microsoft-com:vml" Requires="v">
                <p:oleObj spid="_x0000_s6181" name="Chart" r:id="rId41" imgW="6705728" imgH="4476776" progId="MSGraph.Chart.8">
                  <p:embed followColorScheme="full"/>
                </p:oleObj>
              </mc:Choice>
              <mc:Fallback>
                <p:oleObj name="Chart" r:id="rId41" imgW="6705728" imgH="4476776" progId="MSGraph.Chart.8">
                  <p:embed followColorScheme="full"/>
                  <p:pic>
                    <p:nvPicPr>
                      <p:cNvPr id="0" name=""/>
                      <p:cNvPicPr/>
                      <p:nvPr/>
                    </p:nvPicPr>
                    <p:blipFill>
                      <a:blip r:embed="rId42"/>
                      <a:stretch>
                        <a:fillRect/>
                      </a:stretch>
                    </p:blipFill>
                    <p:spPr>
                      <a:xfrm>
                        <a:off x="1028700" y="2133600"/>
                        <a:ext cx="6705601" cy="4476848"/>
                      </a:xfrm>
                      <a:prstGeom prst="rect">
                        <a:avLst/>
                      </a:prstGeom>
                    </p:spPr>
                  </p:pic>
                </p:oleObj>
              </mc:Fallback>
            </mc:AlternateContent>
          </a:graphicData>
        </a:graphic>
      </p:graphicFrame>
      <p:cxnSp>
        <p:nvCxnSpPr>
          <p:cNvPr id="8" name="Straight Connector 7"/>
          <p:cNvCxnSpPr/>
          <p:nvPr>
            <p:custDataLst>
              <p:tags r:id="rId5"/>
            </p:custDataLst>
          </p:nvPr>
        </p:nvCxnSpPr>
        <p:spPr bwMode="auto">
          <a:xfrm flipV="1">
            <a:off x="2733675" y="5607050"/>
            <a:ext cx="0" cy="193675"/>
          </a:xfrm>
          <a:prstGeom prst="line">
            <a:avLst/>
          </a:prstGeom>
          <a:ln w="12700">
            <a:solidFill>
              <a:schemeClr val="tx1"/>
            </a:solidFill>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custDataLst>
              <p:tags r:id="rId6"/>
            </p:custDataLst>
          </p:nvPr>
        </p:nvCxnSpPr>
        <p:spPr bwMode="auto">
          <a:xfrm>
            <a:off x="7086600" y="2482850"/>
            <a:ext cx="0" cy="3479800"/>
          </a:xfrm>
          <a:prstGeom prst="line">
            <a:avLst/>
          </a:prstGeom>
          <a:ln w="12700">
            <a:solidFill>
              <a:schemeClr val="tx1"/>
            </a:solidFill>
            <a:headEnd type="none"/>
            <a:tailEnd type="triangle" w="med" len="med"/>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custDataLst>
              <p:tags r:id="rId7"/>
            </p:custDataLst>
          </p:nvPr>
        </p:nvCxnSpPr>
        <p:spPr bwMode="auto">
          <a:xfrm>
            <a:off x="3095625" y="5607050"/>
            <a:ext cx="0" cy="536575"/>
          </a:xfrm>
          <a:prstGeom prst="line">
            <a:avLst/>
          </a:prstGeom>
          <a:ln w="12700">
            <a:solidFill>
              <a:schemeClr val="tx1"/>
            </a:solidFill>
            <a:headEnd type="none"/>
            <a:tailEnd type="triangle" w="med" len="med"/>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custDataLst>
              <p:tags r:id="rId8"/>
            </p:custDataLst>
          </p:nvPr>
        </p:nvCxnSpPr>
        <p:spPr bwMode="auto">
          <a:xfrm>
            <a:off x="2371725" y="5835650"/>
            <a:ext cx="0" cy="403225"/>
          </a:xfrm>
          <a:prstGeom prst="line">
            <a:avLst/>
          </a:prstGeom>
          <a:ln w="12700">
            <a:solidFill>
              <a:schemeClr val="tx1"/>
            </a:solidFill>
            <a:headEnd type="none"/>
            <a:tailEnd type="triangle" w="med" len="med"/>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custDataLst>
              <p:tags r:id="rId9"/>
            </p:custDataLst>
          </p:nvPr>
        </p:nvCxnSpPr>
        <p:spPr bwMode="auto">
          <a:xfrm>
            <a:off x="6724650" y="2482850"/>
            <a:ext cx="361950" cy="0"/>
          </a:xfrm>
          <a:prstGeom prst="line">
            <a:avLst/>
          </a:prstGeom>
          <a:ln w="1270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custDataLst>
              <p:tags r:id="rId10"/>
            </p:custDataLst>
          </p:nvPr>
        </p:nvCxnSpPr>
        <p:spPr bwMode="auto">
          <a:xfrm>
            <a:off x="2733675" y="5607050"/>
            <a:ext cx="361950" cy="0"/>
          </a:xfrm>
          <a:prstGeom prst="line">
            <a:avLst/>
          </a:prstGeom>
          <a:ln w="1270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custDataLst>
              <p:tags r:id="rId11"/>
            </p:custDataLst>
          </p:nvPr>
        </p:nvCxnSpPr>
        <p:spPr bwMode="auto">
          <a:xfrm flipV="1">
            <a:off x="6724650" y="2482850"/>
            <a:ext cx="0" cy="193675"/>
          </a:xfrm>
          <a:prstGeom prst="line">
            <a:avLst/>
          </a:prstGeom>
          <a:ln w="1270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custDataLst>
              <p:tags r:id="rId12"/>
            </p:custDataLst>
          </p:nvPr>
        </p:nvCxnSpPr>
        <p:spPr bwMode="auto">
          <a:xfrm flipV="1">
            <a:off x="3457575" y="5607050"/>
            <a:ext cx="0" cy="193675"/>
          </a:xfrm>
          <a:prstGeom prst="line">
            <a:avLst/>
          </a:prstGeom>
          <a:ln w="1270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custDataLst>
              <p:tags r:id="rId13"/>
            </p:custDataLst>
          </p:nvPr>
        </p:nvCxnSpPr>
        <p:spPr bwMode="auto">
          <a:xfrm>
            <a:off x="3457575" y="5607050"/>
            <a:ext cx="361950" cy="0"/>
          </a:xfrm>
          <a:prstGeom prst="line">
            <a:avLst/>
          </a:prstGeom>
          <a:ln w="1270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custDataLst>
              <p:tags r:id="rId14"/>
            </p:custDataLst>
          </p:nvPr>
        </p:nvCxnSpPr>
        <p:spPr bwMode="auto">
          <a:xfrm>
            <a:off x="3819525" y="5607050"/>
            <a:ext cx="0" cy="546100"/>
          </a:xfrm>
          <a:prstGeom prst="line">
            <a:avLst/>
          </a:prstGeom>
          <a:ln w="12700">
            <a:solidFill>
              <a:schemeClr val="tx1"/>
            </a:solidFill>
            <a:headEnd type="none"/>
            <a:tailEnd type="triangle" w="med" len="med"/>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custDataLst>
              <p:tags r:id="rId15"/>
            </p:custDataLst>
          </p:nvPr>
        </p:nvCxnSpPr>
        <p:spPr bwMode="auto">
          <a:xfrm flipV="1">
            <a:off x="2009775" y="5835650"/>
            <a:ext cx="0" cy="193675"/>
          </a:xfrm>
          <a:prstGeom prst="line">
            <a:avLst/>
          </a:prstGeom>
          <a:ln w="1270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custDataLst>
              <p:tags r:id="rId16"/>
            </p:custDataLst>
          </p:nvPr>
        </p:nvCxnSpPr>
        <p:spPr bwMode="auto">
          <a:xfrm>
            <a:off x="2009775" y="5835650"/>
            <a:ext cx="361950" cy="0"/>
          </a:xfrm>
          <a:prstGeom prst="line">
            <a:avLst/>
          </a:prstGeom>
          <a:ln w="1270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23" name="Text Placeholder 22"/>
          <p:cNvSpPr>
            <a:spLocks noGrp="1"/>
          </p:cNvSpPr>
          <p:nvPr>
            <p:custDataLst>
              <p:tags r:id="rId17"/>
            </p:custDataLst>
          </p:nvPr>
        </p:nvSpPr>
        <p:spPr bwMode="auto">
          <a:xfrm>
            <a:off x="6940550" y="6413500"/>
            <a:ext cx="292100" cy="152400"/>
          </a:xfrm>
          <a:prstGeom prst="rect">
            <a:avLst/>
          </a:prstGeom>
          <a:noFill/>
          <a:extLst>
            <a:ext uri="{909E8E84-426E-40DD-AFC4-6F175D3DCCD1}">
              <a14:hiddenFill xmlns:a14="http://schemas.microsoft.com/office/drawing/2010/main">
                <a:solidFill>
                  <a:scrgbClr r="0" g="0" b="0"/>
                </a:solidFill>
              </a14:hiddenFill>
            </a:ext>
          </a:extLst>
        </p:spPr>
        <p:txBody>
          <a:bodyPr wrap="square" lIns="0" tIns="0" rIns="0" bIns="0" numCol="1" spc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ct val="0"/>
              </a:spcBef>
              <a:spcAft>
                <a:spcPct val="0"/>
              </a:spcAft>
              <a:buNone/>
            </a:pPr>
            <a:fld id="{FA5E3F5F-F7FE-4004-87F6-16634FD1121F}" type="datetime'''''''''''''2''''''''''''0''''''''''''1''''''''''3'''''">
              <a:rPr lang="en-US" sz="1000"/>
              <a:pPr/>
              <a:t>2013</a:t>
            </a:fld>
            <a:endParaRPr lang="en-US" sz="1000" dirty="0">
              <a:sym typeface="+mn-lt"/>
            </a:endParaRPr>
          </a:p>
        </p:txBody>
      </p:sp>
      <p:sp>
        <p:nvSpPr>
          <p:cNvPr id="24" name="Text Placeholder 20"/>
          <p:cNvSpPr>
            <a:spLocks noGrp="1"/>
          </p:cNvSpPr>
          <p:nvPr>
            <p:custDataLst>
              <p:tags r:id="rId18"/>
            </p:custDataLst>
          </p:nvPr>
        </p:nvSpPr>
        <p:spPr bwMode="auto">
          <a:xfrm>
            <a:off x="6578600" y="6413500"/>
            <a:ext cx="292100" cy="152400"/>
          </a:xfrm>
          <a:prstGeom prst="rect">
            <a:avLst/>
          </a:prstGeom>
          <a:noFill/>
          <a:extLst>
            <a:ext uri="{909E8E84-426E-40DD-AFC4-6F175D3DCCD1}">
              <a14:hiddenFill xmlns:a14="http://schemas.microsoft.com/office/drawing/2010/main">
                <a:solidFill>
                  <a:scrgbClr r="0" g="0" b="0"/>
                </a:solidFill>
              </a14:hiddenFill>
            </a:ext>
          </a:extLst>
        </p:spPr>
        <p:txBody>
          <a:bodyPr wrap="square" lIns="0" tIns="0" rIns="0" bIns="0" numCol="1" spc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ct val="0"/>
              </a:spcBef>
              <a:spcAft>
                <a:spcPct val="0"/>
              </a:spcAft>
              <a:buNone/>
            </a:pPr>
            <a:fld id="{A9065C7E-E6E9-4567-A0B0-E97A8EA2B09E}" type="datetime'2''''''''''''''''0''''1''''2'''''''''''''''">
              <a:rPr lang="en-US" sz="1000"/>
              <a:pPr/>
              <a:t>2012</a:t>
            </a:fld>
            <a:endParaRPr lang="en-US" sz="1000" dirty="0">
              <a:sym typeface="+mn-lt"/>
            </a:endParaRPr>
          </a:p>
        </p:txBody>
      </p:sp>
      <p:sp>
        <p:nvSpPr>
          <p:cNvPr id="25" name="Text Placeholder 19"/>
          <p:cNvSpPr>
            <a:spLocks noGrp="1"/>
          </p:cNvSpPr>
          <p:nvPr>
            <p:custDataLst>
              <p:tags r:id="rId19"/>
            </p:custDataLst>
          </p:nvPr>
        </p:nvSpPr>
        <p:spPr bwMode="auto">
          <a:xfrm>
            <a:off x="6216650" y="6413500"/>
            <a:ext cx="292100" cy="152400"/>
          </a:xfrm>
          <a:prstGeom prst="rect">
            <a:avLst/>
          </a:prstGeom>
          <a:noFill/>
          <a:extLst>
            <a:ext uri="{909E8E84-426E-40DD-AFC4-6F175D3DCCD1}">
              <a14:hiddenFill xmlns:a14="http://schemas.microsoft.com/office/drawing/2010/main">
                <a:solidFill>
                  <a:scrgbClr r="0" g="0" b="0"/>
                </a:solidFill>
              </a14:hiddenFill>
            </a:ext>
          </a:extLst>
        </p:spPr>
        <p:txBody>
          <a:bodyPr wrap="square" lIns="0" tIns="0" rIns="0" bIns="0" numCol="1" spc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ct val="0"/>
              </a:spcBef>
              <a:spcAft>
                <a:spcPct val="0"/>
              </a:spcAft>
              <a:buNone/>
            </a:pPr>
            <a:fld id="{59C17BAD-19CB-4865-831D-AD635BDF10F5}" type="datetime'''''''''''''''''2''''''''0''''''''1''''1'''''''''''''''''''''">
              <a:rPr lang="en-US" sz="1000"/>
              <a:pPr/>
              <a:t>2011</a:t>
            </a:fld>
            <a:endParaRPr lang="en-US" sz="1000" dirty="0">
              <a:sym typeface="+mn-lt"/>
            </a:endParaRPr>
          </a:p>
        </p:txBody>
      </p:sp>
      <p:sp>
        <p:nvSpPr>
          <p:cNvPr id="26" name="Text Placeholder 18"/>
          <p:cNvSpPr>
            <a:spLocks noGrp="1"/>
          </p:cNvSpPr>
          <p:nvPr>
            <p:custDataLst>
              <p:tags r:id="rId20"/>
            </p:custDataLst>
          </p:nvPr>
        </p:nvSpPr>
        <p:spPr bwMode="auto">
          <a:xfrm>
            <a:off x="5854700" y="6413500"/>
            <a:ext cx="292100" cy="152400"/>
          </a:xfrm>
          <a:prstGeom prst="rect">
            <a:avLst/>
          </a:prstGeom>
          <a:noFill/>
          <a:extLst>
            <a:ext uri="{909E8E84-426E-40DD-AFC4-6F175D3DCCD1}">
              <a14:hiddenFill xmlns:a14="http://schemas.microsoft.com/office/drawing/2010/main">
                <a:solidFill>
                  <a:scrgbClr r="0" g="0" b="0"/>
                </a:solidFill>
              </a14:hiddenFill>
            </a:ext>
          </a:extLst>
        </p:spPr>
        <p:txBody>
          <a:bodyPr wrap="square" lIns="0" tIns="0" rIns="0" bIns="0" numCol="1" spc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ct val="0"/>
              </a:spcBef>
              <a:spcAft>
                <a:spcPct val="0"/>
              </a:spcAft>
              <a:buNone/>
            </a:pPr>
            <a:fld id="{A33DE13E-A2D3-4A47-8CD2-04490293E413}" type="datetime'''''2''''''0''''''1''''''''''0'''''''''''''''''''">
              <a:rPr lang="en-US" sz="1000"/>
              <a:pPr/>
              <a:t>2010</a:t>
            </a:fld>
            <a:endParaRPr lang="en-US" sz="1000" dirty="0">
              <a:sym typeface="+mn-lt"/>
            </a:endParaRPr>
          </a:p>
        </p:txBody>
      </p:sp>
      <p:sp>
        <p:nvSpPr>
          <p:cNvPr id="27" name="Text Placeholder 17"/>
          <p:cNvSpPr>
            <a:spLocks noGrp="1"/>
          </p:cNvSpPr>
          <p:nvPr>
            <p:custDataLst>
              <p:tags r:id="rId21"/>
            </p:custDataLst>
          </p:nvPr>
        </p:nvSpPr>
        <p:spPr bwMode="auto">
          <a:xfrm>
            <a:off x="5492750" y="6413500"/>
            <a:ext cx="292100" cy="152400"/>
          </a:xfrm>
          <a:prstGeom prst="rect">
            <a:avLst/>
          </a:prstGeom>
          <a:noFill/>
          <a:extLst>
            <a:ext uri="{909E8E84-426E-40DD-AFC4-6F175D3DCCD1}">
              <a14:hiddenFill xmlns:a14="http://schemas.microsoft.com/office/drawing/2010/main">
                <a:solidFill>
                  <a:scrgbClr r="0" g="0" b="0"/>
                </a:solidFill>
              </a14:hiddenFill>
            </a:ext>
          </a:extLst>
        </p:spPr>
        <p:txBody>
          <a:bodyPr wrap="square" lIns="0" tIns="0" rIns="0" bIns="0" numCol="1" spc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ct val="0"/>
              </a:spcBef>
              <a:spcAft>
                <a:spcPct val="0"/>
              </a:spcAft>
              <a:buNone/>
            </a:pPr>
            <a:fld id="{DFE80F8C-66EB-4BA0-9C39-FB239F309367}" type="datetime'''''''''''''''''''2''''''''0''''''0''9'''''''''''''''">
              <a:rPr lang="en-US" sz="1000"/>
              <a:pPr/>
              <a:t>2009</a:t>
            </a:fld>
            <a:endParaRPr lang="en-US" sz="1000" dirty="0">
              <a:sym typeface="+mn-lt"/>
            </a:endParaRPr>
          </a:p>
        </p:txBody>
      </p:sp>
      <p:sp>
        <p:nvSpPr>
          <p:cNvPr id="34" name="Text Placeholder 7"/>
          <p:cNvSpPr>
            <a:spLocks noGrp="1"/>
          </p:cNvSpPr>
          <p:nvPr>
            <p:custDataLst>
              <p:tags r:id="rId22"/>
            </p:custDataLst>
          </p:nvPr>
        </p:nvSpPr>
        <p:spPr bwMode="auto">
          <a:xfrm>
            <a:off x="2949575" y="6413500"/>
            <a:ext cx="292100" cy="152400"/>
          </a:xfrm>
          <a:prstGeom prst="rect">
            <a:avLst/>
          </a:prstGeom>
          <a:noFill/>
          <a:extLst>
            <a:ext uri="{909E8E84-426E-40DD-AFC4-6F175D3DCCD1}">
              <a14:hiddenFill xmlns:a14="http://schemas.microsoft.com/office/drawing/2010/main">
                <a:solidFill>
                  <a:scrgbClr r="0" g="0" b="0"/>
                </a:solidFill>
              </a14:hiddenFill>
            </a:ext>
          </a:extLst>
        </p:spPr>
        <p:txBody>
          <a:bodyPr wrap="square" lIns="0" tIns="0" rIns="0" bIns="0" numCol="1" spc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ct val="0"/>
              </a:spcBef>
              <a:spcAft>
                <a:spcPct val="0"/>
              </a:spcAft>
              <a:buNone/>
            </a:pPr>
            <a:fld id="{C8A919CD-B0F4-49C3-ACB7-FFD0007F6A87}" type="datetime'''''2''''''''''''''''''''''''''''00''''''''''''2'''">
              <a:rPr lang="en-US" sz="1000"/>
              <a:pPr/>
              <a:t>2002</a:t>
            </a:fld>
            <a:endParaRPr lang="en-US" sz="1000" dirty="0">
              <a:sym typeface="+mn-lt"/>
            </a:endParaRPr>
          </a:p>
        </p:txBody>
      </p:sp>
      <p:sp>
        <p:nvSpPr>
          <p:cNvPr id="37" name="Text Placeholder 6"/>
          <p:cNvSpPr>
            <a:spLocks noGrp="1"/>
          </p:cNvSpPr>
          <p:nvPr>
            <p:custDataLst>
              <p:tags r:id="rId23"/>
            </p:custDataLst>
          </p:nvPr>
        </p:nvSpPr>
        <p:spPr bwMode="auto">
          <a:xfrm>
            <a:off x="2587625" y="6413500"/>
            <a:ext cx="292100" cy="152400"/>
          </a:xfrm>
          <a:prstGeom prst="rect">
            <a:avLst/>
          </a:prstGeom>
          <a:noFill/>
          <a:extLst>
            <a:ext uri="{909E8E84-426E-40DD-AFC4-6F175D3DCCD1}">
              <a14:hiddenFill xmlns:a14="http://schemas.microsoft.com/office/drawing/2010/main">
                <a:solidFill>
                  <a:scrgbClr r="0" g="0" b="0"/>
                </a:solidFill>
              </a14:hiddenFill>
            </a:ext>
          </a:extLst>
        </p:spPr>
        <p:txBody>
          <a:bodyPr wrap="square" lIns="0" tIns="0" rIns="0" bIns="0" numCol="1" spc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ct val="0"/>
              </a:spcBef>
              <a:spcAft>
                <a:spcPct val="0"/>
              </a:spcAft>
              <a:buNone/>
            </a:pPr>
            <a:fld id="{A9715854-B8D1-4F3B-88B3-BB1619BE4A0E}" type="datetime'''''''2''''''''''''0''0''''''''''''''''''1'''''''''''">
              <a:rPr lang="en-US" sz="1000"/>
              <a:pPr/>
              <a:t>2001</a:t>
            </a:fld>
            <a:endParaRPr lang="en-US" sz="1000" dirty="0">
              <a:sym typeface="+mn-lt"/>
            </a:endParaRPr>
          </a:p>
        </p:txBody>
      </p:sp>
      <p:sp>
        <p:nvSpPr>
          <p:cNvPr id="38" name="Text Placeholder 42"/>
          <p:cNvSpPr>
            <a:spLocks noGrp="1"/>
          </p:cNvSpPr>
          <p:nvPr>
            <p:custDataLst>
              <p:tags r:id="rId24"/>
            </p:custDataLst>
          </p:nvPr>
        </p:nvSpPr>
        <p:spPr bwMode="auto">
          <a:xfrm>
            <a:off x="2225675" y="6413500"/>
            <a:ext cx="292100" cy="152400"/>
          </a:xfrm>
          <a:prstGeom prst="rect">
            <a:avLst/>
          </a:prstGeom>
          <a:noFill/>
          <a:extLst>
            <a:ext uri="{909E8E84-426E-40DD-AFC4-6F175D3DCCD1}">
              <a14:hiddenFill xmlns:a14="http://schemas.microsoft.com/office/drawing/2010/main">
                <a:solidFill>
                  <a:scrgbClr r="0" g="0" b="0"/>
                </a:solidFill>
              </a14:hiddenFill>
            </a:ext>
          </a:extLst>
        </p:spPr>
        <p:txBody>
          <a:bodyPr wrap="square" lIns="0" tIns="0" rIns="0" bIns="0" numCol="1" spc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ct val="0"/>
              </a:spcBef>
              <a:spcAft>
                <a:spcPct val="0"/>
              </a:spcAft>
              <a:buNone/>
            </a:pPr>
            <a:fld id="{BFB8A4F8-A68D-4D79-AE04-89E69C1730E9}" type="datetime'''''''''''''''''''''''''''''''''''''''''''2''00''''0'''''''">
              <a:rPr lang="en-US" sz="1000"/>
              <a:pPr/>
              <a:t>2000</a:t>
            </a:fld>
            <a:endParaRPr lang="en-US" sz="1000" dirty="0">
              <a:sym typeface="+mn-lt"/>
            </a:endParaRPr>
          </a:p>
        </p:txBody>
      </p:sp>
      <p:sp>
        <p:nvSpPr>
          <p:cNvPr id="39" name="Text Placeholder 41"/>
          <p:cNvSpPr>
            <a:spLocks noGrp="1"/>
          </p:cNvSpPr>
          <p:nvPr>
            <p:custDataLst>
              <p:tags r:id="rId25"/>
            </p:custDataLst>
          </p:nvPr>
        </p:nvSpPr>
        <p:spPr bwMode="auto">
          <a:xfrm>
            <a:off x="1863725" y="6413500"/>
            <a:ext cx="292100" cy="152400"/>
          </a:xfrm>
          <a:prstGeom prst="rect">
            <a:avLst/>
          </a:prstGeom>
          <a:noFill/>
          <a:extLst>
            <a:ext uri="{909E8E84-426E-40DD-AFC4-6F175D3DCCD1}">
              <a14:hiddenFill xmlns:a14="http://schemas.microsoft.com/office/drawing/2010/main">
                <a:solidFill>
                  <a:scrgbClr r="0" g="0" b="0"/>
                </a:solidFill>
              </a14:hiddenFill>
            </a:ext>
          </a:extLst>
        </p:spPr>
        <p:txBody>
          <a:bodyPr wrap="square" lIns="0" tIns="0" rIns="0" bIns="0" numCol="1" spc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ct val="0"/>
              </a:spcBef>
              <a:spcAft>
                <a:spcPct val="0"/>
              </a:spcAft>
              <a:buNone/>
            </a:pPr>
            <a:fld id="{85477A35-F503-499D-95F5-139FA4FB1F5C}" type="datetime'''''199''''''9'''''''''''''''''''''''''''''''''''''''">
              <a:rPr lang="en-US" sz="1000"/>
              <a:pPr/>
              <a:t>1999</a:t>
            </a:fld>
            <a:endParaRPr lang="en-US" sz="1000" dirty="0">
              <a:sym typeface="+mn-lt"/>
            </a:endParaRPr>
          </a:p>
        </p:txBody>
      </p:sp>
      <p:sp>
        <p:nvSpPr>
          <p:cNvPr id="19" name="Text Placeholder 65"/>
          <p:cNvSpPr>
            <a:spLocks noGrp="1"/>
          </p:cNvSpPr>
          <p:nvPr>
            <p:custDataLst>
              <p:tags r:id="rId26"/>
            </p:custDataLst>
          </p:nvPr>
        </p:nvSpPr>
        <p:spPr bwMode="auto">
          <a:xfrm flipV="1">
            <a:off x="793750" y="2927350"/>
            <a:ext cx="212725" cy="2917825"/>
          </a:xfrm>
          <a:prstGeom prst="rect">
            <a:avLst/>
          </a:prstGeom>
          <a:noFill/>
          <a:extLst>
            <a:ext uri="{909E8E84-426E-40DD-AFC4-6F175D3DCCD1}">
              <a14:hiddenFill xmlns:a14="http://schemas.microsoft.com/office/drawing/2010/main">
                <a:solidFill>
                  <a:scrgbClr r="0" g="0" b="0"/>
                </a:solidFill>
              </a14:hiddenFill>
            </a:ext>
          </a:extLst>
        </p:spPr>
        <p:txBody>
          <a:bodyPr vert="eaVert" wrap="none" lIns="0" tIns="0" rIns="0" bIns="0" numCol="1" spcCol="0" anchor="b"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ct val="0"/>
              </a:spcBef>
              <a:spcAft>
                <a:spcPct val="0"/>
              </a:spcAft>
              <a:buNone/>
            </a:pPr>
            <a:r>
              <a:rPr lang="en-US" sz="1400" dirty="0">
                <a:latin typeface="Arial" panose="020B0604020202020204" pitchFamily="34" charset="0"/>
                <a:cs typeface="Arial" panose="020B0604020202020204" pitchFamily="34" charset="0"/>
                <a:sym typeface="Arial" panose="020B0604020202020204" pitchFamily="34" charset="0"/>
              </a:rPr>
              <a:t>Incremental Capacity Additions (MW)</a:t>
            </a:r>
          </a:p>
        </p:txBody>
      </p:sp>
      <p:sp>
        <p:nvSpPr>
          <p:cNvPr id="28" name="Text Placeholder 16"/>
          <p:cNvSpPr>
            <a:spLocks noGrp="1"/>
          </p:cNvSpPr>
          <p:nvPr>
            <p:custDataLst>
              <p:tags r:id="rId27"/>
            </p:custDataLst>
          </p:nvPr>
        </p:nvSpPr>
        <p:spPr bwMode="auto">
          <a:xfrm>
            <a:off x="5130800" y="6413500"/>
            <a:ext cx="292100" cy="152400"/>
          </a:xfrm>
          <a:prstGeom prst="rect">
            <a:avLst/>
          </a:prstGeom>
          <a:noFill/>
          <a:extLst>
            <a:ext uri="{909E8E84-426E-40DD-AFC4-6F175D3DCCD1}">
              <a14:hiddenFill xmlns:a14="http://schemas.microsoft.com/office/drawing/2010/main">
                <a:solidFill>
                  <a:scrgbClr r="0" g="0" b="0"/>
                </a:solidFill>
              </a14:hiddenFill>
            </a:ext>
          </a:extLst>
        </p:spPr>
        <p:txBody>
          <a:bodyPr wrap="square" lIns="0" tIns="0" rIns="0" bIns="0" numCol="1" spc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ct val="0"/>
              </a:spcBef>
              <a:spcAft>
                <a:spcPct val="0"/>
              </a:spcAft>
              <a:buNone/>
            </a:pPr>
            <a:fld id="{521BFBC4-C7E8-48EC-B787-E441E74B83D5}" type="datetime'''''''''2''''''''''''''''''''0''''''''''0''8'''''''''">
              <a:rPr lang="en-US" sz="1000"/>
              <a:pPr/>
              <a:t>2008</a:t>
            </a:fld>
            <a:endParaRPr lang="en-US" sz="1000" dirty="0">
              <a:sym typeface="+mn-lt"/>
            </a:endParaRPr>
          </a:p>
        </p:txBody>
      </p:sp>
      <p:sp>
        <p:nvSpPr>
          <p:cNvPr id="29" name="Text Placeholder 15"/>
          <p:cNvSpPr>
            <a:spLocks noGrp="1"/>
          </p:cNvSpPr>
          <p:nvPr>
            <p:custDataLst>
              <p:tags r:id="rId28"/>
            </p:custDataLst>
          </p:nvPr>
        </p:nvSpPr>
        <p:spPr bwMode="auto">
          <a:xfrm>
            <a:off x="4768850" y="6413500"/>
            <a:ext cx="292100" cy="152400"/>
          </a:xfrm>
          <a:prstGeom prst="rect">
            <a:avLst/>
          </a:prstGeom>
          <a:noFill/>
          <a:extLst>
            <a:ext uri="{909E8E84-426E-40DD-AFC4-6F175D3DCCD1}">
              <a14:hiddenFill xmlns:a14="http://schemas.microsoft.com/office/drawing/2010/main">
                <a:solidFill>
                  <a:scrgbClr r="0" g="0" b="0"/>
                </a:solidFill>
              </a14:hiddenFill>
            </a:ext>
          </a:extLst>
        </p:spPr>
        <p:txBody>
          <a:bodyPr wrap="square" lIns="0" tIns="0" rIns="0" bIns="0" numCol="1" spc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ct val="0"/>
              </a:spcBef>
              <a:spcAft>
                <a:spcPct val="0"/>
              </a:spcAft>
              <a:buNone/>
            </a:pPr>
            <a:fld id="{9B03A017-4ECA-4995-995C-9A981E532BE8}" type="datetime'''''2''''''''''''''''0''''''''''''''''''''''''''''''07'''''''">
              <a:rPr lang="en-US" sz="1000"/>
              <a:pPr/>
              <a:t>2007</a:t>
            </a:fld>
            <a:endParaRPr lang="en-US" sz="1000" dirty="0">
              <a:sym typeface="+mn-lt"/>
            </a:endParaRPr>
          </a:p>
        </p:txBody>
      </p:sp>
      <p:sp>
        <p:nvSpPr>
          <p:cNvPr id="30" name="Text Placeholder 14"/>
          <p:cNvSpPr>
            <a:spLocks noGrp="1"/>
          </p:cNvSpPr>
          <p:nvPr>
            <p:custDataLst>
              <p:tags r:id="rId29"/>
            </p:custDataLst>
          </p:nvPr>
        </p:nvSpPr>
        <p:spPr bwMode="auto">
          <a:xfrm>
            <a:off x="4402138" y="6413500"/>
            <a:ext cx="292100" cy="152400"/>
          </a:xfrm>
          <a:prstGeom prst="rect">
            <a:avLst/>
          </a:prstGeom>
          <a:noFill/>
          <a:extLst>
            <a:ext uri="{909E8E84-426E-40DD-AFC4-6F175D3DCCD1}">
              <a14:hiddenFill xmlns:a14="http://schemas.microsoft.com/office/drawing/2010/main">
                <a:solidFill>
                  <a:scrgbClr r="0" g="0" b="0"/>
                </a:solidFill>
              </a14:hiddenFill>
            </a:ext>
          </a:extLst>
        </p:spPr>
        <p:txBody>
          <a:bodyPr wrap="square" lIns="0" tIns="0" rIns="0" bIns="0" numCol="1" spc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ct val="0"/>
              </a:spcBef>
              <a:spcAft>
                <a:spcPct val="0"/>
              </a:spcAft>
              <a:buNone/>
            </a:pPr>
            <a:fld id="{D9E5D0A9-3B9F-4F74-BAEE-63989B66CAB6}" type="datetime'''''''2''''''''''''0''''''''''0''''6'''''''''''''''''''''''">
              <a:rPr lang="en-US" sz="1000"/>
              <a:pPr/>
              <a:t>2006</a:t>
            </a:fld>
            <a:endParaRPr lang="en-US" sz="1000" dirty="0">
              <a:sym typeface="+mn-lt"/>
            </a:endParaRPr>
          </a:p>
        </p:txBody>
      </p:sp>
      <p:sp>
        <p:nvSpPr>
          <p:cNvPr id="31" name="Text Placeholder 13"/>
          <p:cNvSpPr>
            <a:spLocks noGrp="1"/>
          </p:cNvSpPr>
          <p:nvPr>
            <p:custDataLst>
              <p:tags r:id="rId30"/>
            </p:custDataLst>
          </p:nvPr>
        </p:nvSpPr>
        <p:spPr bwMode="auto">
          <a:xfrm>
            <a:off x="4035425" y="6413500"/>
            <a:ext cx="292100" cy="152400"/>
          </a:xfrm>
          <a:prstGeom prst="rect">
            <a:avLst/>
          </a:prstGeom>
          <a:noFill/>
          <a:extLst>
            <a:ext uri="{909E8E84-426E-40DD-AFC4-6F175D3DCCD1}">
              <a14:hiddenFill xmlns:a14="http://schemas.microsoft.com/office/drawing/2010/main">
                <a:solidFill>
                  <a:scrgbClr r="0" g="0" b="0"/>
                </a:solidFill>
              </a14:hiddenFill>
            </a:ext>
          </a:extLst>
        </p:spPr>
        <p:txBody>
          <a:bodyPr wrap="square" lIns="0" tIns="0" rIns="0" bIns="0" numCol="1" spc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ct val="0"/>
              </a:spcBef>
              <a:spcAft>
                <a:spcPct val="0"/>
              </a:spcAft>
              <a:buNone/>
            </a:pPr>
            <a:fld id="{7808FC3D-BBB4-45DA-94CE-987C3B612B82}" type="datetime'''2''''''0''''''''''''''''''0''5'''''''">
              <a:rPr lang="en-US" sz="1000"/>
              <a:pPr/>
              <a:t>2005</a:t>
            </a:fld>
            <a:endParaRPr lang="en-US" sz="1000" dirty="0">
              <a:sym typeface="+mn-lt"/>
            </a:endParaRPr>
          </a:p>
        </p:txBody>
      </p:sp>
      <p:sp>
        <p:nvSpPr>
          <p:cNvPr id="32" name="Text Placeholder 12"/>
          <p:cNvSpPr>
            <a:spLocks noGrp="1"/>
          </p:cNvSpPr>
          <p:nvPr>
            <p:custDataLst>
              <p:tags r:id="rId31"/>
            </p:custDataLst>
          </p:nvPr>
        </p:nvSpPr>
        <p:spPr bwMode="auto">
          <a:xfrm>
            <a:off x="3673475" y="6413500"/>
            <a:ext cx="292100" cy="152400"/>
          </a:xfrm>
          <a:prstGeom prst="rect">
            <a:avLst/>
          </a:prstGeom>
          <a:noFill/>
          <a:extLst>
            <a:ext uri="{909E8E84-426E-40DD-AFC4-6F175D3DCCD1}">
              <a14:hiddenFill xmlns:a14="http://schemas.microsoft.com/office/drawing/2010/main">
                <a:solidFill>
                  <a:scrgbClr r="0" g="0" b="0"/>
                </a:solidFill>
              </a14:hiddenFill>
            </a:ext>
          </a:extLst>
        </p:spPr>
        <p:txBody>
          <a:bodyPr wrap="square" lIns="0" tIns="0" rIns="0" bIns="0" numCol="1" spc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ct val="0"/>
              </a:spcBef>
              <a:spcAft>
                <a:spcPct val="0"/>
              </a:spcAft>
              <a:buNone/>
            </a:pPr>
            <a:fld id="{63C9D441-792F-4EA7-9120-CF3B72F70235}" type="datetime'2''''''0''''04'''''">
              <a:rPr lang="en-US" sz="1000"/>
              <a:pPr/>
              <a:t>2004</a:t>
            </a:fld>
            <a:endParaRPr lang="en-US" sz="1000" dirty="0">
              <a:sym typeface="+mn-lt"/>
            </a:endParaRPr>
          </a:p>
        </p:txBody>
      </p:sp>
      <p:sp>
        <p:nvSpPr>
          <p:cNvPr id="35" name="Text Placeholder 49"/>
          <p:cNvSpPr>
            <a:spLocks noGrp="1"/>
          </p:cNvSpPr>
          <p:nvPr>
            <p:custDataLst>
              <p:tags r:id="rId32"/>
            </p:custDataLst>
          </p:nvPr>
        </p:nvSpPr>
        <p:spPr bwMode="auto">
          <a:xfrm>
            <a:off x="6661150" y="2365375"/>
            <a:ext cx="490538" cy="234950"/>
          </a:xfrm>
          <a:prstGeom prst="ellipse">
            <a:avLst/>
          </a:prstGeom>
          <a:solidFill>
            <a:srgbClr val="FFFFFF"/>
          </a:solidFill>
          <a:ln w="9525">
            <a:solidFill>
              <a:schemeClr val="tx1"/>
            </a:solidFill>
          </a:ln>
        </p:spPr>
        <p:txBody>
          <a:bodyPr wrap="none" lIns="0" tIns="0" rIns="0" bIns="0" numCol="1" spcCol="0" anchor="ctr"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Bef>
                <a:spcPct val="0"/>
              </a:spcBef>
              <a:spcAft>
                <a:spcPct val="0"/>
              </a:spcAft>
              <a:buNone/>
            </a:pPr>
            <a:fld id="{79A12058-BB6A-4441-8E22-BF087E9F89D1}" type="datetime'''''''-''''''''9''''''2''''%'''''''''''''">
              <a:rPr lang="en-US" sz="1200"/>
              <a:pPr/>
              <a:t>-92%</a:t>
            </a:fld>
            <a:endParaRPr lang="en-US" sz="1200" dirty="0">
              <a:sym typeface="+mn-lt"/>
            </a:endParaRPr>
          </a:p>
        </p:txBody>
      </p:sp>
      <p:sp>
        <p:nvSpPr>
          <p:cNvPr id="36" name="Text Placeholder 48"/>
          <p:cNvSpPr>
            <a:spLocks noGrp="1"/>
          </p:cNvSpPr>
          <p:nvPr>
            <p:custDataLst>
              <p:tags r:id="rId33"/>
            </p:custDataLst>
          </p:nvPr>
        </p:nvSpPr>
        <p:spPr bwMode="auto">
          <a:xfrm>
            <a:off x="1946275" y="5718175"/>
            <a:ext cx="490538" cy="234950"/>
          </a:xfrm>
          <a:prstGeom prst="ellipse">
            <a:avLst/>
          </a:prstGeom>
          <a:solidFill>
            <a:srgbClr val="FFFFFF"/>
          </a:solidFill>
          <a:ln w="9525">
            <a:solidFill>
              <a:schemeClr val="tx1"/>
            </a:solidFill>
          </a:ln>
        </p:spPr>
        <p:txBody>
          <a:bodyPr wrap="none" lIns="0" tIns="0" rIns="0" bIns="0" numCol="1" spcCol="0" anchor="ctr"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Bef>
                <a:spcPct val="0"/>
              </a:spcBef>
              <a:spcAft>
                <a:spcPct val="0"/>
              </a:spcAft>
              <a:buNone/>
            </a:pPr>
            <a:fld id="{FF30A180-4809-45AD-8A49-E9679BF97358}" type="datetime'-''''''9''''''''2''''%'''''''''''''''''''">
              <a:rPr lang="en-US" sz="1200"/>
              <a:pPr/>
              <a:t>-92%</a:t>
            </a:fld>
            <a:endParaRPr lang="en-US" sz="1200" dirty="0">
              <a:sym typeface="+mn-lt"/>
            </a:endParaRPr>
          </a:p>
        </p:txBody>
      </p:sp>
      <p:sp>
        <p:nvSpPr>
          <p:cNvPr id="20" name="Text Placeholder 40"/>
          <p:cNvSpPr>
            <a:spLocks noGrp="1"/>
          </p:cNvSpPr>
          <p:nvPr>
            <p:custDataLst>
              <p:tags r:id="rId34"/>
            </p:custDataLst>
          </p:nvPr>
        </p:nvSpPr>
        <p:spPr bwMode="auto">
          <a:xfrm>
            <a:off x="3394075" y="5489575"/>
            <a:ext cx="490538" cy="234950"/>
          </a:xfrm>
          <a:prstGeom prst="ellipse">
            <a:avLst/>
          </a:prstGeom>
          <a:solidFill>
            <a:srgbClr val="FFFFFF"/>
          </a:solidFill>
          <a:ln w="9525">
            <a:solidFill>
              <a:schemeClr val="tx1"/>
            </a:solidFill>
          </a:ln>
        </p:spPr>
        <p:txBody>
          <a:bodyPr wrap="none" lIns="0" tIns="0" rIns="0" bIns="0" numCol="1" spcCol="0" anchor="ctr"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Bef>
                <a:spcPct val="0"/>
              </a:spcBef>
              <a:spcAft>
                <a:spcPct val="0"/>
              </a:spcAft>
              <a:buNone/>
            </a:pPr>
            <a:fld id="{EE346D16-3983-40EA-A9A4-2F5B6DEDEEE4}" type="datetime'''-''''''7''''''''''''''''''''''''''''''''6''%'''">
              <a:rPr lang="en-US" sz="1200"/>
              <a:pPr/>
              <a:t>-76%</a:t>
            </a:fld>
            <a:endParaRPr lang="en-US" sz="1200" dirty="0">
              <a:sym typeface="+mn-lt"/>
            </a:endParaRPr>
          </a:p>
        </p:txBody>
      </p:sp>
      <p:sp>
        <p:nvSpPr>
          <p:cNvPr id="21" name="Text Placeholder 39"/>
          <p:cNvSpPr>
            <a:spLocks noGrp="1"/>
          </p:cNvSpPr>
          <p:nvPr>
            <p:custDataLst>
              <p:tags r:id="rId35"/>
            </p:custDataLst>
          </p:nvPr>
        </p:nvSpPr>
        <p:spPr bwMode="auto">
          <a:xfrm>
            <a:off x="2670175" y="5489575"/>
            <a:ext cx="490538" cy="234950"/>
          </a:xfrm>
          <a:prstGeom prst="ellipse">
            <a:avLst/>
          </a:prstGeom>
          <a:solidFill>
            <a:srgbClr val="FFFFFF"/>
          </a:solidFill>
          <a:ln w="9525">
            <a:solidFill>
              <a:schemeClr val="tx1"/>
            </a:solidFill>
          </a:ln>
        </p:spPr>
        <p:txBody>
          <a:bodyPr wrap="none" lIns="0" tIns="0" rIns="0" bIns="0" numCol="1" spcCol="0" anchor="ctr"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Bef>
                <a:spcPct val="0"/>
              </a:spcBef>
              <a:spcAft>
                <a:spcPct val="0"/>
              </a:spcAft>
              <a:buNone/>
            </a:pPr>
            <a:fld id="{01F09274-77FA-45B6-BF98-FD684EAC5704}" type="datetime'-7''''''''''6''''%'''''''''''''''''''''">
              <a:rPr lang="en-US" sz="1200"/>
              <a:pPr/>
              <a:t>-76%</a:t>
            </a:fld>
            <a:endParaRPr lang="en-US" sz="1200" dirty="0">
              <a:sym typeface="+mn-lt"/>
            </a:endParaRPr>
          </a:p>
        </p:txBody>
      </p:sp>
      <p:sp>
        <p:nvSpPr>
          <p:cNvPr id="22" name="Text Placeholder 21"/>
          <p:cNvSpPr>
            <a:spLocks noGrp="1"/>
          </p:cNvSpPr>
          <p:nvPr>
            <p:custDataLst>
              <p:tags r:id="rId36"/>
            </p:custDataLst>
          </p:nvPr>
        </p:nvSpPr>
        <p:spPr bwMode="auto">
          <a:xfrm>
            <a:off x="7302500" y="6413500"/>
            <a:ext cx="292100" cy="152400"/>
          </a:xfrm>
          <a:prstGeom prst="rect">
            <a:avLst/>
          </a:prstGeom>
          <a:noFill/>
          <a:extLst>
            <a:ext uri="{909E8E84-426E-40DD-AFC4-6F175D3DCCD1}">
              <a14:hiddenFill xmlns:a14="http://schemas.microsoft.com/office/drawing/2010/main">
                <a:solidFill>
                  <a:scrgbClr r="0" g="0" b="0"/>
                </a:solidFill>
              </a14:hiddenFill>
            </a:ext>
          </a:extLst>
        </p:spPr>
        <p:txBody>
          <a:bodyPr wrap="square" lIns="0" tIns="0" rIns="0" bIns="0" numCol="1" spc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ct val="0"/>
              </a:spcBef>
              <a:spcAft>
                <a:spcPct val="0"/>
              </a:spcAft>
              <a:buNone/>
            </a:pPr>
            <a:fld id="{F424BCA9-F983-4872-A223-FC8A563AB7F8}" type="datetime'''2''''''0''''''''''''''''''''''''''1''''''''''4'''''">
              <a:rPr lang="en-US" sz="1000"/>
              <a:pPr/>
              <a:t>2014</a:t>
            </a:fld>
            <a:endParaRPr lang="en-US" sz="1000" dirty="0">
              <a:sym typeface="+mn-lt"/>
            </a:endParaRPr>
          </a:p>
        </p:txBody>
      </p:sp>
      <p:sp>
        <p:nvSpPr>
          <p:cNvPr id="33" name="Text Placeholder 8"/>
          <p:cNvSpPr>
            <a:spLocks noGrp="1"/>
          </p:cNvSpPr>
          <p:nvPr>
            <p:custDataLst>
              <p:tags r:id="rId37"/>
            </p:custDataLst>
          </p:nvPr>
        </p:nvSpPr>
        <p:spPr bwMode="auto">
          <a:xfrm>
            <a:off x="3311525" y="6413500"/>
            <a:ext cx="292100" cy="152400"/>
          </a:xfrm>
          <a:prstGeom prst="rect">
            <a:avLst/>
          </a:prstGeom>
          <a:noFill/>
          <a:extLst>
            <a:ext uri="{909E8E84-426E-40DD-AFC4-6F175D3DCCD1}">
              <a14:hiddenFill xmlns:a14="http://schemas.microsoft.com/office/drawing/2010/main">
                <a:solidFill>
                  <a:scrgbClr r="0" g="0" b="0"/>
                </a:solidFill>
              </a14:hiddenFill>
            </a:ext>
          </a:extLst>
        </p:spPr>
        <p:txBody>
          <a:bodyPr wrap="square" lIns="0" tIns="0" rIns="0" bIns="0" numCol="1" spc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ct val="0"/>
              </a:spcBef>
              <a:spcAft>
                <a:spcPct val="0"/>
              </a:spcAft>
              <a:buNone/>
            </a:pPr>
            <a:fld id="{24AD45E2-FAD5-4C79-85FD-218BDA7862FE}" type="datetime'''''''''''''''''''''''''''''''''2''''''00''''''''''''3'">
              <a:rPr lang="en-US" sz="1000"/>
              <a:pPr/>
              <a:t>2003</a:t>
            </a:fld>
            <a:endParaRPr lang="en-US" sz="1000" dirty="0">
              <a:sym typeface="+mn-lt"/>
            </a:endParaRPr>
          </a:p>
        </p:txBody>
      </p:sp>
    </p:spTree>
    <p:extLst>
      <p:ext uri="{BB962C8B-B14F-4D97-AF65-F5344CB8AC3E}">
        <p14:creationId xmlns:p14="http://schemas.microsoft.com/office/powerpoint/2010/main" val="50984098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4" name="Title Placeholder 1"/>
          <p:cNvSpPr txBox="1">
            <a:spLocks/>
          </p:cNvSpPr>
          <p:nvPr/>
        </p:nvSpPr>
        <p:spPr>
          <a:xfrm>
            <a:off x="457200" y="1130300"/>
            <a:ext cx="8686800" cy="855662"/>
          </a:xfrm>
          <a:prstGeom prst="rect">
            <a:avLst/>
          </a:prstGeom>
        </p:spPr>
        <p:txBody>
          <a:bodyPr vert="horz" lIns="91440" tIns="45720" rIns="91440" bIns="45720" rtlCol="0" anchor="ctr">
            <a:normAutofit fontScale="85000" lnSpcReduction="10000"/>
          </a:bodyPr>
          <a:lstStyle/>
          <a:p>
            <a:pPr>
              <a:spcBef>
                <a:spcPct val="0"/>
              </a:spcBef>
              <a:defRPr/>
            </a:pPr>
            <a:r>
              <a:rPr lang="en-US" sz="3600" dirty="0" smtClean="0">
                <a:solidFill>
                  <a:srgbClr val="003767"/>
                </a:solidFill>
                <a:latin typeface="Calibri" panose="020F0502020204030204" pitchFamily="34" charset="0"/>
                <a:cs typeface="Arial"/>
              </a:rPr>
              <a:t>Manufacturers with Turbines Installed in US, by Year</a:t>
            </a:r>
            <a:endParaRPr lang="en-US" sz="3600" dirty="0">
              <a:solidFill>
                <a:srgbClr val="003767"/>
              </a:solidFill>
              <a:latin typeface="Calibri" panose="020F0502020204030204" pitchFamily="34" charset="0"/>
              <a:cs typeface="Arial"/>
            </a:endParaRPr>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t="5450"/>
          <a:stretch/>
        </p:blipFill>
        <p:spPr>
          <a:xfrm>
            <a:off x="1000369" y="1985962"/>
            <a:ext cx="7143262" cy="4207988"/>
          </a:xfrm>
          <a:prstGeom prst="rect">
            <a:avLst/>
          </a:prstGeom>
        </p:spPr>
      </p:pic>
    </p:spTree>
    <p:extLst>
      <p:ext uri="{BB962C8B-B14F-4D97-AF65-F5344CB8AC3E}">
        <p14:creationId xmlns:p14="http://schemas.microsoft.com/office/powerpoint/2010/main" val="182883842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3136" y="938048"/>
            <a:ext cx="8229600" cy="1143000"/>
          </a:xfrm>
        </p:spPr>
        <p:txBody>
          <a:bodyPr>
            <a:normAutofit fontScale="90000"/>
          </a:bodyPr>
          <a:lstStyle/>
          <a:p>
            <a:pPr algn="ctr"/>
            <a:r>
              <a:rPr lang="en-US" dirty="0" smtClean="0">
                <a:latin typeface="Calibri" panose="020F0502020204030204" pitchFamily="34" charset="0"/>
              </a:rPr>
              <a:t>73,000 Jobs Supported by Wind Industry in 2014</a:t>
            </a:r>
            <a:endParaRPr lang="en-US" dirty="0">
              <a:latin typeface="Calibri" panose="020F0502020204030204" pitchFamily="34" charset="0"/>
            </a:endParaRPr>
          </a:p>
        </p:txBody>
      </p:sp>
      <p:pic>
        <p:nvPicPr>
          <p:cNvPr id="3" name="Picture 2"/>
          <p:cNvPicPr>
            <a:picLocks noChangeAspect="1"/>
          </p:cNvPicPr>
          <p:nvPr/>
        </p:nvPicPr>
        <p:blipFill rotWithShape="1">
          <a:blip r:embed="rId2">
            <a:extLst>
              <a:ext uri="{28A0092B-C50C-407E-A947-70E740481C1C}">
                <a14:useLocalDpi xmlns:a14="http://schemas.microsoft.com/office/drawing/2010/main" val="0"/>
              </a:ext>
            </a:extLst>
          </a:blip>
          <a:srcRect t="7200" r="2296" b="4029"/>
          <a:stretch/>
        </p:blipFill>
        <p:spPr>
          <a:xfrm>
            <a:off x="1229752" y="2081048"/>
            <a:ext cx="6636367" cy="4414345"/>
          </a:xfrm>
          <a:prstGeom prst="rect">
            <a:avLst/>
          </a:prstGeom>
        </p:spPr>
      </p:pic>
    </p:spTree>
    <p:extLst>
      <p:ext uri="{BB962C8B-B14F-4D97-AF65-F5344CB8AC3E}">
        <p14:creationId xmlns:p14="http://schemas.microsoft.com/office/powerpoint/2010/main" val="72780712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Placeholder 1"/>
          <p:cNvSpPr txBox="1">
            <a:spLocks/>
          </p:cNvSpPr>
          <p:nvPr/>
        </p:nvSpPr>
        <p:spPr>
          <a:xfrm>
            <a:off x="457200" y="1130300"/>
            <a:ext cx="8229600" cy="855662"/>
          </a:xfrm>
          <a:prstGeom prst="rect">
            <a:avLst/>
          </a:prstGeom>
        </p:spPr>
        <p:txBody>
          <a:bodyPr vert="horz" lIns="91440" tIns="45720" rIns="91440" bIns="45720" rtlCol="0" anchor="ctr">
            <a:normAutofit/>
          </a:bodyPr>
          <a:lstStyle/>
          <a:p>
            <a:pPr>
              <a:spcBef>
                <a:spcPct val="0"/>
              </a:spcBef>
              <a:defRPr/>
            </a:pPr>
            <a:r>
              <a:rPr lang="en-US" sz="4000" dirty="0" smtClean="0">
                <a:solidFill>
                  <a:srgbClr val="003767"/>
                </a:solidFill>
                <a:latin typeface="Calibri" panose="020F0502020204030204" pitchFamily="34" charset="0"/>
                <a:cs typeface="Arial"/>
              </a:rPr>
              <a:t>Overview of the Wind Energy Industry</a:t>
            </a:r>
            <a:endParaRPr lang="en-US" sz="4000" dirty="0">
              <a:solidFill>
                <a:srgbClr val="003767"/>
              </a:solidFill>
              <a:latin typeface="Calibri" panose="020F0502020204030204" pitchFamily="34" charset="0"/>
              <a:cs typeface="Arial"/>
            </a:endParaRPr>
          </a:p>
        </p:txBody>
      </p:sp>
      <p:sp>
        <p:nvSpPr>
          <p:cNvPr id="5" name="Text Placeholder 2"/>
          <p:cNvSpPr txBox="1">
            <a:spLocks/>
          </p:cNvSpPr>
          <p:nvPr/>
        </p:nvSpPr>
        <p:spPr>
          <a:xfrm>
            <a:off x="457200" y="1904317"/>
            <a:ext cx="8229600" cy="4470401"/>
          </a:xfrm>
          <a:prstGeom prst="rect">
            <a:avLst/>
          </a:prstGeom>
        </p:spPr>
        <p:txBody>
          <a:bodyPr vert="horz" wrap="square" lIns="91440" tIns="45720" rIns="91440" bIns="45720" rtlCol="0">
            <a:normAutofit/>
          </a:bodyPr>
          <a:lstStyle/>
          <a:p>
            <a:pPr marL="342900" marR="0" lvl="0" indent="-342900" algn="l" defTabSz="4572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lang="en-US" sz="2400" b="1" dirty="0" smtClean="0">
                <a:solidFill>
                  <a:srgbClr val="49A942"/>
                </a:solidFill>
                <a:latin typeface="Calibri" panose="020F0502020204030204" pitchFamily="34" charset="0"/>
                <a:cs typeface="Arial"/>
              </a:rPr>
              <a:t>U.S. Wind Market Data and Trends</a:t>
            </a:r>
          </a:p>
          <a:p>
            <a:pPr marL="342900" marR="0" lvl="0" indent="-342900" algn="l" defTabSz="4572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lang="en-US" sz="2400" b="1" dirty="0" smtClean="0">
                <a:solidFill>
                  <a:srgbClr val="49A942"/>
                </a:solidFill>
                <a:latin typeface="Calibri" panose="020F0502020204030204" pitchFamily="34" charset="0"/>
                <a:cs typeface="Arial"/>
              </a:rPr>
              <a:t>Policy Drivers of Wind</a:t>
            </a:r>
          </a:p>
        </p:txBody>
      </p:sp>
    </p:spTree>
    <p:extLst>
      <p:ext uri="{BB962C8B-B14F-4D97-AF65-F5344CB8AC3E}">
        <p14:creationId xmlns:p14="http://schemas.microsoft.com/office/powerpoint/2010/main" val="417394304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0" name="Object 39" hidden="1"/>
          <p:cNvGraphicFramePr>
            <a:graphicFrameLocks noChangeAspect="1"/>
          </p:cNvGraphicFramePr>
          <p:nvPr>
            <p:custDataLst>
              <p:tags r:id="rId2"/>
            </p:custDataLs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7187" name="think-cell Slide" r:id="rId6" imgW="270" imgH="270" progId="TCLayout.ActiveDocument.1">
                  <p:embed/>
                </p:oleObj>
              </mc:Choice>
              <mc:Fallback>
                <p:oleObj name="think-cell Slide" r:id="rId6" imgW="270" imgH="270" progId="TCLayout.ActiveDocument.1">
                  <p:embed/>
                  <p:pic>
                    <p:nvPicPr>
                      <p:cNvPr id="0" name=""/>
                      <p:cNvPicPr/>
                      <p:nvPr/>
                    </p:nvPicPr>
                    <p:blipFill>
                      <a:blip r:embed="rId7"/>
                      <a:stretch>
                        <a:fillRect/>
                      </a:stretch>
                    </p:blipFill>
                    <p:spPr>
                      <a:xfrm>
                        <a:off x="1588" y="1588"/>
                        <a:ext cx="1587" cy="1587"/>
                      </a:xfrm>
                      <a:prstGeom prst="rect">
                        <a:avLst/>
                      </a:prstGeom>
                    </p:spPr>
                  </p:pic>
                </p:oleObj>
              </mc:Fallback>
            </mc:AlternateContent>
          </a:graphicData>
        </a:graphic>
      </p:graphicFrame>
      <p:sp>
        <p:nvSpPr>
          <p:cNvPr id="3" name="Rectangle 2" hidden="1"/>
          <p:cNvSpPr/>
          <p:nvPr>
            <p:custDataLst>
              <p:tags r:id="rId3"/>
            </p:custDataLst>
          </p:nvPr>
        </p:nvSpPr>
        <p:spPr bwMode="auto">
          <a:xfrm>
            <a:off x="0" y="0"/>
            <a:ext cx="158750" cy="158750"/>
          </a:xfrm>
          <a:prstGeom prst="rect">
            <a:avLst/>
          </a:prstGeom>
          <a:gradFill flip="none" rotWithShape="1">
            <a:gsLst>
              <a:gs pos="0">
                <a:schemeClr val="accent1">
                  <a:tint val="100000"/>
                  <a:shade val="100000"/>
                  <a:satMod val="130000"/>
                </a:schemeClr>
              </a:gs>
              <a:gs pos="100000">
                <a:schemeClr val="accent1">
                  <a:tint val="50000"/>
                  <a:shade val="100000"/>
                  <a:satMod val="350000"/>
                </a:schemeClr>
              </a:gs>
            </a:gsLst>
            <a:lin ang="16200000" scaled="0"/>
            <a:tileRect/>
          </a:gradFill>
          <a:effectLst/>
          <a:extLst>
            <a:ext uri="{AF507438-7753-43E0-B8FC-AC1667EBCBE1}">
              <a14:hiddenEffects xmlns:a14="http://schemas.microsoft.com/office/drawing/2010/main">
                <a:effectLst>
                  <a:outerShdw blurRad="40000" dist="23000" dir="5400000" rotWithShape="0">
                    <a:srgbClr val="000000">
                      <a:alpha val="35000"/>
                    </a:srgbClr>
                  </a:outerShdw>
                </a:effectLst>
              </a14:hiddenEffects>
            </a:ext>
          </a:extLst>
        </p:spPr>
        <p:style>
          <a:lnRef idx="1">
            <a:schemeClr val="accent1"/>
          </a:lnRef>
          <a:fillRef idx="3">
            <a:schemeClr val="accent1"/>
          </a:fillRef>
          <a:effectRef idx="2">
            <a:schemeClr val="accent1"/>
          </a:effectRef>
          <a:fontRef idx="minor">
            <a:schemeClr val="lt1"/>
          </a:fontRef>
        </p:style>
        <p:txBody>
          <a:bodyPr vert="horz" wrap="none" lIns="0" tIns="0" rIns="0" bIns="0" numCol="1" spcCol="0" rtlCol="0" anchor="ctr" anchorCtr="0">
            <a:noAutofit/>
          </a:bodyPr>
          <a:lstStyle/>
          <a:p>
            <a:pPr algn="ctr">
              <a:lnSpc>
                <a:spcPct val="90000"/>
              </a:lnSpc>
              <a:spcBef>
                <a:spcPct val="0"/>
              </a:spcBef>
              <a:spcAft>
                <a:spcPct val="0"/>
              </a:spcAft>
            </a:pPr>
            <a:endParaRPr lang="en-US" sz="1200">
              <a:latin typeface="Avenir LT 45 Book" panose="02000503020000020003" pitchFamily="2" charset="0"/>
              <a:sym typeface="Avenir LT 45 Book" panose="02000503020000020003" pitchFamily="2" charset="0"/>
            </a:endParaRPr>
          </a:p>
        </p:txBody>
      </p:sp>
      <p:pic>
        <p:nvPicPr>
          <p:cNvPr id="5" name="Picture 4"/>
          <p:cNvPicPr>
            <a:picLocks noChangeAspect="1"/>
          </p:cNvPicPr>
          <p:nvPr/>
        </p:nvPicPr>
        <p:blipFill rotWithShape="1">
          <a:blip r:embed="rId8"/>
          <a:srcRect l="15225" t="13040" r="15466" b="9374"/>
          <a:stretch/>
        </p:blipFill>
        <p:spPr>
          <a:xfrm>
            <a:off x="725214" y="1424039"/>
            <a:ext cx="7965527" cy="5134416"/>
          </a:xfrm>
          <a:prstGeom prst="rect">
            <a:avLst/>
          </a:prstGeom>
        </p:spPr>
      </p:pic>
    </p:spTree>
    <p:extLst>
      <p:ext uri="{BB962C8B-B14F-4D97-AF65-F5344CB8AC3E}">
        <p14:creationId xmlns:p14="http://schemas.microsoft.com/office/powerpoint/2010/main" val="174113217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0" name="Object 39" hidden="1"/>
          <p:cNvGraphicFramePr>
            <a:graphicFrameLocks noChangeAspect="1"/>
          </p:cNvGraphicFramePr>
          <p:nvPr>
            <p:custDataLst>
              <p:tags r:id="rId2"/>
            </p:custDataLs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9221" name="think-cell Slide" r:id="rId6" imgW="270" imgH="270" progId="TCLayout.ActiveDocument.1">
                  <p:embed/>
                </p:oleObj>
              </mc:Choice>
              <mc:Fallback>
                <p:oleObj name="think-cell Slide" r:id="rId6" imgW="270" imgH="270" progId="TCLayout.ActiveDocument.1">
                  <p:embed/>
                  <p:pic>
                    <p:nvPicPr>
                      <p:cNvPr id="0" name=""/>
                      <p:cNvPicPr/>
                      <p:nvPr/>
                    </p:nvPicPr>
                    <p:blipFill>
                      <a:blip r:embed="rId7"/>
                      <a:stretch>
                        <a:fillRect/>
                      </a:stretch>
                    </p:blipFill>
                    <p:spPr>
                      <a:xfrm>
                        <a:off x="1588" y="1588"/>
                        <a:ext cx="1587" cy="1587"/>
                      </a:xfrm>
                      <a:prstGeom prst="rect">
                        <a:avLst/>
                      </a:prstGeom>
                    </p:spPr>
                  </p:pic>
                </p:oleObj>
              </mc:Fallback>
            </mc:AlternateContent>
          </a:graphicData>
        </a:graphic>
      </p:graphicFrame>
      <p:sp>
        <p:nvSpPr>
          <p:cNvPr id="3" name="Rectangle 2" hidden="1"/>
          <p:cNvSpPr/>
          <p:nvPr>
            <p:custDataLst>
              <p:tags r:id="rId3"/>
            </p:custDataLst>
          </p:nvPr>
        </p:nvSpPr>
        <p:spPr bwMode="auto">
          <a:xfrm>
            <a:off x="0" y="0"/>
            <a:ext cx="158750" cy="158750"/>
          </a:xfrm>
          <a:prstGeom prst="rect">
            <a:avLst/>
          </a:prstGeom>
          <a:gradFill flip="none" rotWithShape="1">
            <a:gsLst>
              <a:gs pos="0">
                <a:schemeClr val="accent1">
                  <a:tint val="100000"/>
                  <a:shade val="100000"/>
                  <a:satMod val="130000"/>
                </a:schemeClr>
              </a:gs>
              <a:gs pos="100000">
                <a:schemeClr val="accent1">
                  <a:tint val="50000"/>
                  <a:shade val="100000"/>
                  <a:satMod val="350000"/>
                </a:schemeClr>
              </a:gs>
            </a:gsLst>
            <a:lin ang="16200000" scaled="0"/>
            <a:tileRect/>
          </a:gradFill>
          <a:effectLst/>
          <a:extLst>
            <a:ext uri="{AF507438-7753-43E0-B8FC-AC1667EBCBE1}">
              <a14:hiddenEffects xmlns:a14="http://schemas.microsoft.com/office/drawing/2010/main">
                <a:effectLst>
                  <a:outerShdw blurRad="40000" dist="23000" dir="5400000" rotWithShape="0">
                    <a:srgbClr val="000000">
                      <a:alpha val="35000"/>
                    </a:srgbClr>
                  </a:outerShdw>
                </a:effectLst>
              </a14:hiddenEffects>
            </a:ext>
          </a:extLst>
        </p:spPr>
        <p:style>
          <a:lnRef idx="1">
            <a:schemeClr val="accent1"/>
          </a:lnRef>
          <a:fillRef idx="3">
            <a:schemeClr val="accent1"/>
          </a:fillRef>
          <a:effectRef idx="2">
            <a:schemeClr val="accent1"/>
          </a:effectRef>
          <a:fontRef idx="minor">
            <a:schemeClr val="lt1"/>
          </a:fontRef>
        </p:style>
        <p:txBody>
          <a:bodyPr vert="horz" wrap="none" lIns="0" tIns="0" rIns="0" bIns="0" numCol="1" spcCol="0" rtlCol="0" anchor="ctr" anchorCtr="0">
            <a:noAutofit/>
          </a:bodyPr>
          <a:lstStyle/>
          <a:p>
            <a:pPr algn="ctr">
              <a:lnSpc>
                <a:spcPct val="90000"/>
              </a:lnSpc>
              <a:spcBef>
                <a:spcPct val="0"/>
              </a:spcBef>
              <a:spcAft>
                <a:spcPct val="0"/>
              </a:spcAft>
            </a:pPr>
            <a:endParaRPr lang="en-US" sz="1200">
              <a:latin typeface="Avenir LT 45 Book" panose="02000503020000020003" pitchFamily="2" charset="0"/>
              <a:sym typeface="Avenir LT 45 Book" panose="02000503020000020003" pitchFamily="2" charset="0"/>
            </a:endParaRPr>
          </a:p>
        </p:txBody>
      </p:sp>
      <p:sp>
        <p:nvSpPr>
          <p:cNvPr id="4" name="Title Placeholder 1"/>
          <p:cNvSpPr txBox="1">
            <a:spLocks/>
          </p:cNvSpPr>
          <p:nvPr/>
        </p:nvSpPr>
        <p:spPr>
          <a:xfrm>
            <a:off x="457200" y="1130300"/>
            <a:ext cx="8229600" cy="855662"/>
          </a:xfrm>
          <a:prstGeom prst="rect">
            <a:avLst/>
          </a:prstGeom>
        </p:spPr>
        <p:txBody>
          <a:bodyPr vert="horz" lIns="91440" tIns="45720" rIns="91440" bIns="45720" rtlCol="0" anchor="ctr">
            <a:normAutofit/>
          </a:bodyPr>
          <a:lstStyle/>
          <a:p>
            <a:pPr algn="ctr">
              <a:spcBef>
                <a:spcPct val="0"/>
              </a:spcBef>
              <a:defRPr/>
            </a:pPr>
            <a:r>
              <a:rPr lang="en-US" sz="4000" dirty="0" smtClean="0">
                <a:solidFill>
                  <a:srgbClr val="003767"/>
                </a:solidFill>
                <a:latin typeface="Calibri" panose="020F0502020204030204" pitchFamily="34" charset="0"/>
                <a:cs typeface="Arial"/>
              </a:rPr>
              <a:t>Successful State Policy</a:t>
            </a:r>
            <a:endParaRPr lang="en-US" sz="4000" dirty="0">
              <a:solidFill>
                <a:srgbClr val="003767"/>
              </a:solidFill>
              <a:latin typeface="Calibri" panose="020F0502020204030204" pitchFamily="34" charset="0"/>
              <a:cs typeface="Arial"/>
            </a:endParaRPr>
          </a:p>
        </p:txBody>
      </p:sp>
      <p:pic>
        <p:nvPicPr>
          <p:cNvPr id="2" name="Picture 1"/>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824316" y="2204516"/>
            <a:ext cx="5495368" cy="3802145"/>
          </a:xfrm>
          <a:prstGeom prst="rect">
            <a:avLst/>
          </a:prstGeom>
        </p:spPr>
      </p:pic>
    </p:spTree>
    <p:extLst>
      <p:ext uri="{BB962C8B-B14F-4D97-AF65-F5344CB8AC3E}">
        <p14:creationId xmlns:p14="http://schemas.microsoft.com/office/powerpoint/2010/main" val="51187533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Placeholder 1"/>
          <p:cNvSpPr txBox="1">
            <a:spLocks/>
          </p:cNvSpPr>
          <p:nvPr/>
        </p:nvSpPr>
        <p:spPr>
          <a:xfrm>
            <a:off x="457200" y="1130300"/>
            <a:ext cx="8229600" cy="855662"/>
          </a:xfrm>
          <a:prstGeom prst="rect">
            <a:avLst/>
          </a:prstGeom>
        </p:spPr>
        <p:txBody>
          <a:bodyPr vert="horz" lIns="91440" tIns="45720" rIns="91440" bIns="45720" rtlCol="0" anchor="ctr">
            <a:normAutofit fontScale="85000" lnSpcReduction="10000"/>
          </a:bodyPr>
          <a:lstStyle/>
          <a:p>
            <a:pPr>
              <a:spcBef>
                <a:spcPct val="0"/>
              </a:spcBef>
              <a:defRPr/>
            </a:pPr>
            <a:r>
              <a:rPr lang="en-US" sz="4000" b="1" dirty="0" smtClean="0">
                <a:solidFill>
                  <a:srgbClr val="003767"/>
                </a:solidFill>
                <a:latin typeface="Calibri" panose="020F0502020204030204" pitchFamily="34" charset="0"/>
                <a:cs typeface="Arial"/>
              </a:rPr>
              <a:t>DOE Wind Vision: 20% Wind Energy by 2030</a:t>
            </a:r>
            <a:endParaRPr lang="en-US" sz="4000" b="1" dirty="0">
              <a:solidFill>
                <a:srgbClr val="003767"/>
              </a:solidFill>
              <a:latin typeface="Calibri" panose="020F0502020204030204" pitchFamily="34" charset="0"/>
              <a:cs typeface="Arial"/>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32041" y="2139351"/>
            <a:ext cx="3037923" cy="3743864"/>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96116" y="2392363"/>
            <a:ext cx="3765089" cy="3395962"/>
          </a:xfrm>
          <a:prstGeom prst="rect">
            <a:avLst/>
          </a:prstGeom>
        </p:spPr>
      </p:pic>
    </p:spTree>
    <p:extLst>
      <p:ext uri="{BB962C8B-B14F-4D97-AF65-F5344CB8AC3E}">
        <p14:creationId xmlns:p14="http://schemas.microsoft.com/office/powerpoint/2010/main" val="163197650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Placeholder 1"/>
          <p:cNvSpPr txBox="1">
            <a:spLocks/>
          </p:cNvSpPr>
          <p:nvPr/>
        </p:nvSpPr>
        <p:spPr>
          <a:xfrm>
            <a:off x="457200" y="1130300"/>
            <a:ext cx="8229600" cy="855662"/>
          </a:xfrm>
          <a:prstGeom prst="rect">
            <a:avLst/>
          </a:prstGeom>
        </p:spPr>
        <p:txBody>
          <a:bodyPr vert="horz" lIns="91440" tIns="45720" rIns="91440" bIns="45720" rtlCol="0" anchor="ctr">
            <a:normAutofit/>
          </a:bodyPr>
          <a:lstStyle/>
          <a:p>
            <a:pPr>
              <a:spcBef>
                <a:spcPct val="0"/>
              </a:spcBef>
              <a:defRPr/>
            </a:pPr>
            <a:r>
              <a:rPr lang="en-US" sz="4000" b="1" dirty="0" smtClean="0">
                <a:solidFill>
                  <a:srgbClr val="003767"/>
                </a:solidFill>
                <a:latin typeface="Calibri" panose="020F0502020204030204" pitchFamily="34" charset="0"/>
                <a:cs typeface="Arial"/>
              </a:rPr>
              <a:t>EPA Clean Power Plan</a:t>
            </a:r>
            <a:endParaRPr lang="en-US" sz="4000" b="1" dirty="0">
              <a:solidFill>
                <a:srgbClr val="003767"/>
              </a:solidFill>
              <a:latin typeface="Calibri" panose="020F0502020204030204" pitchFamily="34" charset="0"/>
              <a:cs typeface="Arial"/>
            </a:endParaRPr>
          </a:p>
        </p:txBody>
      </p:sp>
      <p:sp>
        <p:nvSpPr>
          <p:cNvPr id="7" name="Rectangle 6"/>
          <p:cNvSpPr/>
          <p:nvPr/>
        </p:nvSpPr>
        <p:spPr>
          <a:xfrm>
            <a:off x="457200" y="1985962"/>
            <a:ext cx="8525905" cy="5016758"/>
          </a:xfrm>
          <a:prstGeom prst="rect">
            <a:avLst/>
          </a:prstGeom>
        </p:spPr>
        <p:txBody>
          <a:bodyPr wrap="square">
            <a:spAutoFit/>
          </a:bodyPr>
          <a:lstStyle/>
          <a:p>
            <a:pPr marL="342900" indent="-342900">
              <a:buFont typeface="Arial" panose="020B0604020202020204" pitchFamily="34" charset="0"/>
              <a:buChar char="•"/>
            </a:pPr>
            <a:r>
              <a:rPr lang="en-US" sz="2000" dirty="0" smtClean="0">
                <a:solidFill>
                  <a:srgbClr val="003767"/>
                </a:solidFill>
                <a:latin typeface="Calibri" panose="020F0502020204030204" pitchFamily="34" charset="0"/>
                <a:cs typeface="Arial"/>
              </a:rPr>
              <a:t>Carbon regulations for both new (under 111(b) of the Clean Air Act) and existing power plants (under 111(d))</a:t>
            </a:r>
          </a:p>
          <a:p>
            <a:pPr marL="342900" indent="-342900">
              <a:buFont typeface="Arial" panose="020B0604020202020204" pitchFamily="34" charset="0"/>
              <a:buChar char="•"/>
            </a:pPr>
            <a:r>
              <a:rPr lang="en-US" sz="2000" dirty="0" smtClean="0">
                <a:solidFill>
                  <a:srgbClr val="003767"/>
                </a:solidFill>
                <a:latin typeface="Calibri" panose="020F0502020204030204" pitchFamily="34" charset="0"/>
                <a:cs typeface="Arial"/>
              </a:rPr>
              <a:t>30% reduction in power sector CO2 emissions by 2030, below 2030 levels</a:t>
            </a:r>
          </a:p>
          <a:p>
            <a:pPr marL="342900" indent="-342900">
              <a:buFont typeface="Arial" panose="020B0604020202020204" pitchFamily="34" charset="0"/>
              <a:buChar char="•"/>
            </a:pPr>
            <a:r>
              <a:rPr lang="en-US" sz="2000" dirty="0" smtClean="0">
                <a:solidFill>
                  <a:srgbClr val="003767"/>
                </a:solidFill>
                <a:latin typeface="Calibri" panose="020F0502020204030204" pitchFamily="34" charset="0"/>
                <a:cs typeface="Arial"/>
              </a:rPr>
              <a:t>Final ruling expected at the end of the summer, states will have 13 months to submit final plan but expect extension requests</a:t>
            </a:r>
          </a:p>
          <a:p>
            <a:pPr marL="342900" indent="-342900">
              <a:buFont typeface="Arial" panose="020B0604020202020204" pitchFamily="34" charset="0"/>
              <a:buChar char="•"/>
            </a:pPr>
            <a:r>
              <a:rPr lang="en-US" sz="2000" dirty="0">
                <a:solidFill>
                  <a:srgbClr val="003767"/>
                </a:solidFill>
                <a:latin typeface="Calibri" panose="020F0502020204030204" pitchFamily="34" charset="0"/>
                <a:cs typeface="Arial"/>
              </a:rPr>
              <a:t>A</a:t>
            </a:r>
            <a:r>
              <a:rPr lang="en-US" sz="2000" dirty="0" smtClean="0">
                <a:solidFill>
                  <a:srgbClr val="003767"/>
                </a:solidFill>
                <a:latin typeface="Calibri" panose="020F0502020204030204" pitchFamily="34" charset="0"/>
                <a:cs typeface="Arial"/>
              </a:rPr>
              <a:t>ssigns </a:t>
            </a:r>
            <a:r>
              <a:rPr lang="en-US" sz="2000" dirty="0">
                <a:solidFill>
                  <a:srgbClr val="003767"/>
                </a:solidFill>
                <a:latin typeface="Calibri" panose="020F0502020204030204" pitchFamily="34" charset="0"/>
                <a:cs typeface="Arial"/>
              </a:rPr>
              <a:t>each state an emissions rate goal, in pounds of carbon dioxide (CO2) per megawatt hour (</a:t>
            </a:r>
            <a:r>
              <a:rPr lang="en-US" sz="2000" dirty="0" err="1">
                <a:solidFill>
                  <a:srgbClr val="003767"/>
                </a:solidFill>
                <a:latin typeface="Calibri" panose="020F0502020204030204" pitchFamily="34" charset="0"/>
                <a:cs typeface="Arial"/>
              </a:rPr>
              <a:t>MWh</a:t>
            </a:r>
            <a:r>
              <a:rPr lang="en-US" sz="2000" dirty="0">
                <a:solidFill>
                  <a:srgbClr val="003767"/>
                </a:solidFill>
                <a:latin typeface="Calibri" panose="020F0502020204030204" pitchFamily="34" charset="0"/>
                <a:cs typeface="Arial"/>
              </a:rPr>
              <a:t>), </a:t>
            </a:r>
            <a:r>
              <a:rPr lang="en-US" sz="2000" dirty="0" smtClean="0">
                <a:solidFill>
                  <a:srgbClr val="003767"/>
                </a:solidFill>
                <a:latin typeface="Calibri" panose="020F0502020204030204" pitchFamily="34" charset="0"/>
                <a:cs typeface="Arial"/>
              </a:rPr>
              <a:t>proposed option for mass-based goal</a:t>
            </a:r>
          </a:p>
          <a:p>
            <a:pPr marL="342900" indent="-342900">
              <a:buFont typeface="Arial" panose="020B0604020202020204" pitchFamily="34" charset="0"/>
              <a:buChar char="•"/>
            </a:pPr>
            <a:r>
              <a:rPr lang="en-US" sz="2000" dirty="0" smtClean="0">
                <a:solidFill>
                  <a:srgbClr val="003767"/>
                </a:solidFill>
                <a:latin typeface="Calibri" panose="020F0502020204030204" pitchFamily="34" charset="0"/>
                <a:cs typeface="Arial"/>
              </a:rPr>
              <a:t>“Building block” options to cut carbon emissions</a:t>
            </a:r>
          </a:p>
          <a:p>
            <a:pPr marL="800100" lvl="1" indent="-342900">
              <a:buFont typeface="Arial" panose="020B0604020202020204" pitchFamily="34" charset="0"/>
              <a:buChar char="•"/>
            </a:pPr>
            <a:r>
              <a:rPr lang="en-US" sz="2000" dirty="0" smtClean="0">
                <a:solidFill>
                  <a:srgbClr val="003767"/>
                </a:solidFill>
                <a:latin typeface="Calibri" panose="020F0502020204030204" pitchFamily="34" charset="0"/>
                <a:cs typeface="Arial"/>
              </a:rPr>
              <a:t>Fossil fuel plant efficiencies</a:t>
            </a:r>
          </a:p>
          <a:p>
            <a:pPr marL="800100" lvl="1" indent="-342900">
              <a:buFont typeface="Arial" panose="020B0604020202020204" pitchFamily="34" charset="0"/>
              <a:buChar char="•"/>
            </a:pPr>
            <a:r>
              <a:rPr lang="en-US" sz="2000" dirty="0" smtClean="0">
                <a:solidFill>
                  <a:srgbClr val="003767"/>
                </a:solidFill>
                <a:latin typeface="Calibri" panose="020F0502020204030204" pitchFamily="34" charset="0"/>
                <a:cs typeface="Arial"/>
              </a:rPr>
              <a:t>Shifting generation from coal to natural gas</a:t>
            </a:r>
          </a:p>
          <a:p>
            <a:pPr marL="800100" lvl="1" indent="-342900">
              <a:buFont typeface="Arial" panose="020B0604020202020204" pitchFamily="34" charset="0"/>
              <a:buChar char="•"/>
            </a:pPr>
            <a:r>
              <a:rPr lang="en-US" sz="2000" dirty="0" smtClean="0">
                <a:solidFill>
                  <a:srgbClr val="003767"/>
                </a:solidFill>
                <a:latin typeface="Calibri" panose="020F0502020204030204" pitchFamily="34" charset="0"/>
                <a:cs typeface="Arial"/>
              </a:rPr>
              <a:t>Renewable energy capacity additions</a:t>
            </a:r>
          </a:p>
          <a:p>
            <a:pPr marL="800100" lvl="1" indent="-342900">
              <a:buFont typeface="Arial" panose="020B0604020202020204" pitchFamily="34" charset="0"/>
              <a:buChar char="•"/>
            </a:pPr>
            <a:r>
              <a:rPr lang="en-US" sz="2000" dirty="0" smtClean="0">
                <a:solidFill>
                  <a:srgbClr val="003767"/>
                </a:solidFill>
                <a:latin typeface="Calibri" panose="020F0502020204030204" pitchFamily="34" charset="0"/>
                <a:cs typeface="Arial"/>
              </a:rPr>
              <a:t>Energy Efficiency in buildings and industries</a:t>
            </a:r>
          </a:p>
          <a:p>
            <a:pPr marL="342900" indent="-342900">
              <a:buFont typeface="Arial" panose="020B0604020202020204" pitchFamily="34" charset="0"/>
              <a:buChar char="•"/>
            </a:pPr>
            <a:r>
              <a:rPr lang="en-US" sz="2000" dirty="0">
                <a:solidFill>
                  <a:srgbClr val="003767"/>
                </a:solidFill>
                <a:latin typeface="Calibri" panose="020F0502020204030204" pitchFamily="34" charset="0"/>
                <a:cs typeface="Arial"/>
              </a:rPr>
              <a:t>Additionally, states can also join together in multi-state or regional compacts to find the lowest cost options for reducing their carbon emissions.</a:t>
            </a:r>
          </a:p>
          <a:p>
            <a:pPr marL="342900" indent="-342900">
              <a:buFont typeface="Arial" panose="020B0604020202020204" pitchFamily="34" charset="0"/>
              <a:buChar char="•"/>
            </a:pPr>
            <a:endParaRPr lang="en-US" sz="2000" dirty="0">
              <a:solidFill>
                <a:srgbClr val="003767"/>
              </a:solidFill>
              <a:latin typeface="Calibri" panose="020F0502020204030204" pitchFamily="34" charset="0"/>
              <a:cs typeface="Arial"/>
            </a:endParaRPr>
          </a:p>
          <a:p>
            <a:endParaRPr lang="en-US" sz="2000" dirty="0">
              <a:solidFill>
                <a:srgbClr val="003767"/>
              </a:solidFill>
              <a:latin typeface="Calibri" panose="020F0502020204030204" pitchFamily="34" charset="0"/>
              <a:cs typeface="Arial"/>
            </a:endParaRPr>
          </a:p>
        </p:txBody>
      </p:sp>
    </p:spTree>
    <p:extLst>
      <p:ext uri="{BB962C8B-B14F-4D97-AF65-F5344CB8AC3E}">
        <p14:creationId xmlns:p14="http://schemas.microsoft.com/office/powerpoint/2010/main" val="203518471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Placeholder 1"/>
          <p:cNvSpPr txBox="1">
            <a:spLocks/>
          </p:cNvSpPr>
          <p:nvPr/>
        </p:nvSpPr>
        <p:spPr>
          <a:xfrm>
            <a:off x="457200" y="1130300"/>
            <a:ext cx="8229600" cy="855662"/>
          </a:xfrm>
          <a:prstGeom prst="rect">
            <a:avLst/>
          </a:prstGeom>
        </p:spPr>
        <p:txBody>
          <a:bodyPr vert="horz" lIns="91440" tIns="45720" rIns="91440" bIns="45720" rtlCol="0" anchor="ctr">
            <a:normAutofit/>
          </a:bodyPr>
          <a:lstStyle/>
          <a:p>
            <a:pPr>
              <a:spcBef>
                <a:spcPct val="0"/>
              </a:spcBef>
              <a:defRPr/>
            </a:pPr>
            <a:r>
              <a:rPr lang="en-US" sz="4000" b="1" dirty="0" smtClean="0">
                <a:solidFill>
                  <a:srgbClr val="003767"/>
                </a:solidFill>
                <a:latin typeface="Calibri" panose="020F0502020204030204" pitchFamily="34" charset="0"/>
                <a:cs typeface="Arial"/>
              </a:rPr>
              <a:t>EIA Analysis of CPP Impacts</a:t>
            </a:r>
            <a:endParaRPr lang="en-US" sz="4000" b="1" dirty="0">
              <a:solidFill>
                <a:srgbClr val="003767"/>
              </a:solidFill>
              <a:latin typeface="Calibri" panose="020F0502020204030204" pitchFamily="34" charset="0"/>
              <a:cs typeface="Arial"/>
            </a:endParaRPr>
          </a:p>
        </p:txBody>
      </p:sp>
      <p:pic>
        <p:nvPicPr>
          <p:cNvPr id="2" name="Picture 1"/>
          <p:cNvPicPr>
            <a:picLocks noChangeAspect="1"/>
          </p:cNvPicPr>
          <p:nvPr/>
        </p:nvPicPr>
        <p:blipFill rotWithShape="1">
          <a:blip r:embed="rId3"/>
          <a:srcRect l="24312" t="28908" r="45275" b="18722"/>
          <a:stretch/>
        </p:blipFill>
        <p:spPr>
          <a:xfrm>
            <a:off x="2885089" y="3195566"/>
            <a:ext cx="3484277" cy="3373223"/>
          </a:xfrm>
          <a:prstGeom prst="rect">
            <a:avLst/>
          </a:prstGeom>
        </p:spPr>
      </p:pic>
      <p:sp>
        <p:nvSpPr>
          <p:cNvPr id="5" name="Rectangle 4"/>
          <p:cNvSpPr/>
          <p:nvPr/>
        </p:nvSpPr>
        <p:spPr>
          <a:xfrm>
            <a:off x="309047" y="2068078"/>
            <a:ext cx="8525905" cy="1015663"/>
          </a:xfrm>
          <a:prstGeom prst="rect">
            <a:avLst/>
          </a:prstGeom>
        </p:spPr>
        <p:txBody>
          <a:bodyPr wrap="square">
            <a:spAutoFit/>
          </a:bodyPr>
          <a:lstStyle/>
          <a:p>
            <a:pPr marL="342900" indent="-342900">
              <a:buFont typeface="Arial" panose="020B0604020202020204" pitchFamily="34" charset="0"/>
              <a:buChar char="•"/>
            </a:pPr>
            <a:r>
              <a:rPr lang="en-US" sz="2000" dirty="0" smtClean="0">
                <a:solidFill>
                  <a:srgbClr val="003767"/>
                </a:solidFill>
                <a:latin typeface="Calibri" panose="020F0502020204030204" pitchFamily="34" charset="0"/>
                <a:cs typeface="Arial"/>
              </a:rPr>
              <a:t>In Base Policy Scenario, optimal compliance mix results in wind adding </a:t>
            </a:r>
            <a:r>
              <a:rPr lang="en-US" sz="2000" dirty="0">
                <a:solidFill>
                  <a:srgbClr val="003767"/>
                </a:solidFill>
                <a:latin typeface="Calibri" panose="020F0502020204030204" pitchFamily="34" charset="0"/>
                <a:cs typeface="Arial"/>
              </a:rPr>
              <a:t>adding 317 million megawatt-hours (</a:t>
            </a:r>
            <a:r>
              <a:rPr lang="en-US" sz="2000" dirty="0" err="1">
                <a:solidFill>
                  <a:srgbClr val="003767"/>
                </a:solidFill>
                <a:latin typeface="Calibri" panose="020F0502020204030204" pitchFamily="34" charset="0"/>
                <a:cs typeface="Arial"/>
              </a:rPr>
              <a:t>MWh</a:t>
            </a:r>
            <a:r>
              <a:rPr lang="en-US" sz="2000" dirty="0">
                <a:solidFill>
                  <a:srgbClr val="003767"/>
                </a:solidFill>
                <a:latin typeface="Calibri" panose="020F0502020204030204" pitchFamily="34" charset="0"/>
                <a:cs typeface="Arial"/>
              </a:rPr>
              <a:t>) by the year 2030 compared to </a:t>
            </a:r>
            <a:r>
              <a:rPr lang="en-US" sz="2000" dirty="0" smtClean="0">
                <a:solidFill>
                  <a:srgbClr val="003767"/>
                </a:solidFill>
                <a:latin typeface="Calibri" panose="020F0502020204030204" pitchFamily="34" charset="0"/>
                <a:cs typeface="Arial"/>
              </a:rPr>
              <a:t>Reference </a:t>
            </a:r>
            <a:r>
              <a:rPr lang="en-US" sz="2000" dirty="0">
                <a:solidFill>
                  <a:srgbClr val="003767"/>
                </a:solidFill>
                <a:latin typeface="Calibri" panose="020F0502020204030204" pitchFamily="34" charset="0"/>
                <a:cs typeface="Arial"/>
              </a:rPr>
              <a:t>S</a:t>
            </a:r>
            <a:r>
              <a:rPr lang="en-US" sz="2000" dirty="0" smtClean="0">
                <a:solidFill>
                  <a:srgbClr val="003767"/>
                </a:solidFill>
                <a:latin typeface="Calibri" panose="020F0502020204030204" pitchFamily="34" charset="0"/>
                <a:cs typeface="Arial"/>
              </a:rPr>
              <a:t>cenario, more </a:t>
            </a:r>
            <a:r>
              <a:rPr lang="en-US" sz="2000" dirty="0">
                <a:solidFill>
                  <a:srgbClr val="003767"/>
                </a:solidFill>
                <a:latin typeface="Calibri" panose="020F0502020204030204" pitchFamily="34" charset="0"/>
                <a:cs typeface="Arial"/>
              </a:rPr>
              <a:t>than half of the optimal compliance </a:t>
            </a:r>
            <a:r>
              <a:rPr lang="en-US" sz="2000" dirty="0" smtClean="0">
                <a:solidFill>
                  <a:srgbClr val="003767"/>
                </a:solidFill>
                <a:latin typeface="Calibri" panose="020F0502020204030204" pitchFamily="34" charset="0"/>
                <a:cs typeface="Arial"/>
              </a:rPr>
              <a:t>mix</a:t>
            </a:r>
            <a:endParaRPr lang="en-US" sz="2000" dirty="0">
              <a:solidFill>
                <a:srgbClr val="003767"/>
              </a:solidFill>
              <a:latin typeface="Calibri" panose="020F0502020204030204" pitchFamily="34" charset="0"/>
              <a:cs typeface="Arial"/>
            </a:endParaRPr>
          </a:p>
        </p:txBody>
      </p:sp>
    </p:spTree>
    <p:extLst>
      <p:ext uri="{BB962C8B-B14F-4D97-AF65-F5344CB8AC3E}">
        <p14:creationId xmlns:p14="http://schemas.microsoft.com/office/powerpoint/2010/main" val="158265832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1290868"/>
            <a:ext cx="8229600" cy="1143000"/>
          </a:xfrm>
        </p:spPr>
        <p:txBody>
          <a:bodyPr>
            <a:normAutofit fontScale="90000"/>
          </a:bodyPr>
          <a:lstStyle/>
          <a:p>
            <a:r>
              <a:rPr lang="en-US" dirty="0" smtClean="0">
                <a:latin typeface="Calibri" panose="020F0502020204030204" pitchFamily="34" charset="0"/>
              </a:rPr>
              <a:t>U.S. Annual &amp; Cumulative Wind Power Capacity Growth (Utility-Scale Wind)</a:t>
            </a:r>
            <a:endParaRPr lang="en-US" dirty="0">
              <a:latin typeface="Calibri" panose="020F0502020204030204" pitchFamily="34" charset="0"/>
            </a:endParaRPr>
          </a:p>
        </p:txBody>
      </p:sp>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t="6673"/>
          <a:stretch/>
        </p:blipFill>
        <p:spPr>
          <a:xfrm>
            <a:off x="457200" y="2615179"/>
            <a:ext cx="8473574" cy="3474916"/>
          </a:xfrm>
          <a:prstGeom prst="rect">
            <a:avLst/>
          </a:prstGeom>
        </p:spPr>
      </p:pic>
    </p:spTree>
    <p:extLst>
      <p:ext uri="{BB962C8B-B14F-4D97-AF65-F5344CB8AC3E}">
        <p14:creationId xmlns:p14="http://schemas.microsoft.com/office/powerpoint/2010/main" val="324226621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4" name="Title Placeholder 1"/>
          <p:cNvSpPr txBox="1">
            <a:spLocks/>
          </p:cNvSpPr>
          <p:nvPr/>
        </p:nvSpPr>
        <p:spPr>
          <a:xfrm>
            <a:off x="457200" y="1130300"/>
            <a:ext cx="8229600" cy="855662"/>
          </a:xfrm>
          <a:prstGeom prst="rect">
            <a:avLst/>
          </a:prstGeom>
        </p:spPr>
        <p:txBody>
          <a:bodyPr vert="horz" lIns="91440" tIns="45720" rIns="91440" bIns="45720" rtlCol="0" anchor="ctr">
            <a:normAutofit/>
          </a:bodyPr>
          <a:lstStyle/>
          <a:p>
            <a:pPr algn="ctr">
              <a:spcBef>
                <a:spcPct val="0"/>
              </a:spcBef>
              <a:defRPr/>
            </a:pPr>
            <a:r>
              <a:rPr lang="en-US" sz="4000" dirty="0" smtClean="0">
                <a:solidFill>
                  <a:srgbClr val="003767"/>
                </a:solidFill>
                <a:latin typeface="Calibri" panose="020F0502020204030204" pitchFamily="34" charset="0"/>
                <a:cs typeface="Arial"/>
              </a:rPr>
              <a:t>Wind Capacity Installations, by State</a:t>
            </a:r>
            <a:endParaRPr lang="en-US" sz="4000" dirty="0">
              <a:solidFill>
                <a:srgbClr val="003767"/>
              </a:solidFill>
              <a:latin typeface="Calibri" panose="020F0502020204030204" pitchFamily="34" charset="0"/>
              <a:cs typeface="Arial"/>
            </a:endParaRPr>
          </a:p>
        </p:txBody>
      </p:sp>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t="5600"/>
          <a:stretch/>
        </p:blipFill>
        <p:spPr>
          <a:xfrm>
            <a:off x="1263240" y="2149863"/>
            <a:ext cx="6617520" cy="4008049"/>
          </a:xfrm>
          <a:prstGeom prst="rect">
            <a:avLst/>
          </a:prstGeom>
        </p:spPr>
      </p:pic>
    </p:spTree>
    <p:extLst>
      <p:ext uri="{BB962C8B-B14F-4D97-AF65-F5344CB8AC3E}">
        <p14:creationId xmlns:p14="http://schemas.microsoft.com/office/powerpoint/2010/main" val="278341060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4" name="Title Placeholder 1"/>
          <p:cNvSpPr txBox="1">
            <a:spLocks/>
          </p:cNvSpPr>
          <p:nvPr/>
        </p:nvSpPr>
        <p:spPr>
          <a:xfrm>
            <a:off x="457200" y="1130300"/>
            <a:ext cx="8229600" cy="855662"/>
          </a:xfrm>
          <a:prstGeom prst="rect">
            <a:avLst/>
          </a:prstGeom>
        </p:spPr>
        <p:txBody>
          <a:bodyPr vert="horz" lIns="91440" tIns="45720" rIns="91440" bIns="45720" rtlCol="0" anchor="ctr">
            <a:normAutofit fontScale="77500" lnSpcReduction="20000"/>
          </a:bodyPr>
          <a:lstStyle/>
          <a:p>
            <a:pPr algn="ctr">
              <a:spcBef>
                <a:spcPct val="0"/>
              </a:spcBef>
              <a:defRPr/>
            </a:pPr>
            <a:r>
              <a:rPr lang="en-US" sz="4000" dirty="0" smtClean="0">
                <a:solidFill>
                  <a:srgbClr val="003767"/>
                </a:solidFill>
                <a:latin typeface="Calibri" panose="020F0502020204030204" pitchFamily="34" charset="0"/>
                <a:cs typeface="Arial"/>
              </a:rPr>
              <a:t>Wind Capacity Installations 2011-2014, by Region</a:t>
            </a:r>
            <a:endParaRPr lang="en-US" sz="4000" dirty="0">
              <a:solidFill>
                <a:srgbClr val="003767"/>
              </a:solidFill>
              <a:latin typeface="Calibri" panose="020F0502020204030204" pitchFamily="34" charset="0"/>
              <a:cs typeface="Arial"/>
            </a:endParaRPr>
          </a:p>
        </p:txBody>
      </p:sp>
      <p:pic>
        <p:nvPicPr>
          <p:cNvPr id="2" name="Picture 1"/>
          <p:cNvPicPr>
            <a:picLocks noChangeAspect="1"/>
          </p:cNvPicPr>
          <p:nvPr/>
        </p:nvPicPr>
        <p:blipFill rotWithShape="1">
          <a:blip r:embed="rId3"/>
          <a:srcRect l="11635" t="22387" r="9561" b="7941"/>
          <a:stretch/>
        </p:blipFill>
        <p:spPr>
          <a:xfrm>
            <a:off x="714375" y="1985962"/>
            <a:ext cx="8158162" cy="4055227"/>
          </a:xfrm>
          <a:prstGeom prst="rect">
            <a:avLst/>
          </a:prstGeom>
        </p:spPr>
      </p:pic>
      <p:sp>
        <p:nvSpPr>
          <p:cNvPr id="5" name="Rectangle 4"/>
          <p:cNvSpPr/>
          <p:nvPr/>
        </p:nvSpPr>
        <p:spPr>
          <a:xfrm>
            <a:off x="457200" y="6041189"/>
            <a:ext cx="7872604" cy="400110"/>
          </a:xfrm>
          <a:prstGeom prst="rect">
            <a:avLst/>
          </a:prstGeom>
        </p:spPr>
        <p:txBody>
          <a:bodyPr wrap="none">
            <a:spAutoFit/>
          </a:bodyPr>
          <a:lstStyle/>
          <a:p>
            <a:pPr marL="342900" indent="-342900">
              <a:buFont typeface="Arial" panose="020B0604020202020204" pitchFamily="34" charset="0"/>
              <a:buChar char="•"/>
            </a:pPr>
            <a:r>
              <a:rPr lang="en-US" sz="2000" dirty="0" smtClean="0">
                <a:solidFill>
                  <a:srgbClr val="003767"/>
                </a:solidFill>
                <a:latin typeface="Calibri" panose="020F0502020204030204" pitchFamily="34" charset="0"/>
                <a:cs typeface="Arial"/>
              </a:rPr>
              <a:t>Wind provided 80</a:t>
            </a:r>
            <a:r>
              <a:rPr lang="en-US" sz="2000" dirty="0">
                <a:solidFill>
                  <a:srgbClr val="003767"/>
                </a:solidFill>
                <a:latin typeface="Calibri" panose="020F0502020204030204" pitchFamily="34" charset="0"/>
                <a:cs typeface="Arial"/>
              </a:rPr>
              <a:t>% of all </a:t>
            </a:r>
            <a:r>
              <a:rPr lang="en-US" sz="2000" dirty="0" smtClean="0">
                <a:solidFill>
                  <a:srgbClr val="003767"/>
                </a:solidFill>
                <a:latin typeface="Calibri" panose="020F0502020204030204" pitchFamily="34" charset="0"/>
                <a:cs typeface="Arial"/>
              </a:rPr>
              <a:t>new capacity installed in IA, MN, ND, </a:t>
            </a:r>
            <a:r>
              <a:rPr lang="en-US" sz="2000" dirty="0">
                <a:solidFill>
                  <a:srgbClr val="003767"/>
                </a:solidFill>
                <a:latin typeface="Calibri" panose="020F0502020204030204" pitchFamily="34" charset="0"/>
                <a:cs typeface="Arial"/>
              </a:rPr>
              <a:t>and </a:t>
            </a:r>
            <a:r>
              <a:rPr lang="en-US" sz="2000" dirty="0" smtClean="0">
                <a:solidFill>
                  <a:srgbClr val="003767"/>
                </a:solidFill>
                <a:latin typeface="Calibri" panose="020F0502020204030204" pitchFamily="34" charset="0"/>
                <a:cs typeface="Arial"/>
              </a:rPr>
              <a:t>SD.</a:t>
            </a:r>
            <a:endParaRPr lang="en-US" sz="2000" dirty="0">
              <a:solidFill>
                <a:srgbClr val="003767"/>
              </a:solidFill>
              <a:latin typeface="Calibri" panose="020F0502020204030204" pitchFamily="34" charset="0"/>
              <a:cs typeface="Arial"/>
            </a:endParaRPr>
          </a:p>
        </p:txBody>
      </p:sp>
    </p:spTree>
    <p:extLst>
      <p:ext uri="{BB962C8B-B14F-4D97-AF65-F5344CB8AC3E}">
        <p14:creationId xmlns:p14="http://schemas.microsoft.com/office/powerpoint/2010/main" val="122100702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10254"/>
            <a:ext cx="8229600" cy="1143000"/>
          </a:xfrm>
        </p:spPr>
        <p:txBody>
          <a:bodyPr/>
          <a:lstStyle/>
          <a:p>
            <a:pPr algn="ctr"/>
            <a:r>
              <a:rPr lang="en-US" dirty="0" smtClean="0">
                <a:latin typeface="Calibri" panose="020F0502020204030204" pitchFamily="34" charset="0"/>
              </a:rPr>
              <a:t>Wind Projects, by Hub Height</a:t>
            </a:r>
            <a:endParaRPr lang="en-US" dirty="0">
              <a:latin typeface="Calibri" panose="020F0502020204030204" pitchFamily="34" charset="0"/>
            </a:endParaRPr>
          </a:p>
        </p:txBody>
      </p:sp>
      <p:pic>
        <p:nvPicPr>
          <p:cNvPr id="3" name="Picture 2"/>
          <p:cNvPicPr>
            <a:picLocks noChangeAspect="1"/>
          </p:cNvPicPr>
          <p:nvPr/>
        </p:nvPicPr>
        <p:blipFill rotWithShape="1">
          <a:blip r:embed="rId2">
            <a:extLst>
              <a:ext uri="{28A0092B-C50C-407E-A947-70E740481C1C}">
                <a14:useLocalDpi xmlns:a14="http://schemas.microsoft.com/office/drawing/2010/main" val="0"/>
              </a:ext>
            </a:extLst>
          </a:blip>
          <a:srcRect t="6970"/>
          <a:stretch/>
        </p:blipFill>
        <p:spPr>
          <a:xfrm>
            <a:off x="1053050" y="2068688"/>
            <a:ext cx="7037900" cy="4509377"/>
          </a:xfrm>
          <a:prstGeom prst="rect">
            <a:avLst/>
          </a:prstGeom>
        </p:spPr>
      </p:pic>
    </p:spTree>
    <p:extLst>
      <p:ext uri="{BB962C8B-B14F-4D97-AF65-F5344CB8AC3E}">
        <p14:creationId xmlns:p14="http://schemas.microsoft.com/office/powerpoint/2010/main" val="279624177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4" name="Title Placeholder 1"/>
          <p:cNvSpPr txBox="1">
            <a:spLocks/>
          </p:cNvSpPr>
          <p:nvPr/>
        </p:nvSpPr>
        <p:spPr>
          <a:xfrm>
            <a:off x="457200" y="1130300"/>
            <a:ext cx="8229600" cy="802017"/>
          </a:xfrm>
          <a:prstGeom prst="rect">
            <a:avLst/>
          </a:prstGeom>
        </p:spPr>
        <p:txBody>
          <a:bodyPr vert="horz" lIns="91440" tIns="45720" rIns="91440" bIns="45720" rtlCol="0" anchor="ctr">
            <a:noAutofit/>
          </a:bodyPr>
          <a:lstStyle/>
          <a:p>
            <a:pPr algn="ctr">
              <a:spcBef>
                <a:spcPct val="0"/>
              </a:spcBef>
              <a:defRPr/>
            </a:pPr>
            <a:r>
              <a:rPr lang="en-US" sz="2800" dirty="0" smtClean="0">
                <a:solidFill>
                  <a:srgbClr val="003767"/>
                </a:solidFill>
                <a:latin typeface="Calibri" panose="020F0502020204030204" pitchFamily="34" charset="0"/>
                <a:cs typeface="Arial"/>
              </a:rPr>
              <a:t>U.S. is Reliably Integrating Large Amounts of Wind</a:t>
            </a:r>
            <a:endParaRPr lang="en-US" sz="2800" dirty="0">
              <a:solidFill>
                <a:srgbClr val="003767"/>
              </a:solidFill>
              <a:latin typeface="Calibri" panose="020F0502020204030204" pitchFamily="34" charset="0"/>
              <a:cs typeface="Arial"/>
            </a:endParaRPr>
          </a:p>
        </p:txBody>
      </p:sp>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t="6170"/>
          <a:stretch/>
        </p:blipFill>
        <p:spPr>
          <a:xfrm>
            <a:off x="1193064" y="1871932"/>
            <a:ext cx="6757871" cy="4744528"/>
          </a:xfrm>
          <a:prstGeom prst="rect">
            <a:avLst/>
          </a:prstGeom>
        </p:spPr>
      </p:pic>
    </p:spTree>
    <p:extLst>
      <p:ext uri="{BB962C8B-B14F-4D97-AF65-F5344CB8AC3E}">
        <p14:creationId xmlns:p14="http://schemas.microsoft.com/office/powerpoint/2010/main" val="297339400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4" name="Title Placeholder 1"/>
          <p:cNvSpPr txBox="1">
            <a:spLocks/>
          </p:cNvSpPr>
          <p:nvPr/>
        </p:nvSpPr>
        <p:spPr>
          <a:xfrm>
            <a:off x="457200" y="1130300"/>
            <a:ext cx="8229600" cy="855662"/>
          </a:xfrm>
          <a:prstGeom prst="rect">
            <a:avLst/>
          </a:prstGeom>
        </p:spPr>
        <p:txBody>
          <a:bodyPr vert="horz" lIns="91440" tIns="45720" rIns="91440" bIns="45720" rtlCol="0" anchor="ctr">
            <a:normAutofit/>
          </a:bodyPr>
          <a:lstStyle/>
          <a:p>
            <a:pPr>
              <a:spcBef>
                <a:spcPct val="0"/>
              </a:spcBef>
              <a:defRPr/>
            </a:pPr>
            <a:r>
              <a:rPr lang="en-US" sz="3600" dirty="0" smtClean="0">
                <a:solidFill>
                  <a:srgbClr val="003767"/>
                </a:solidFill>
                <a:latin typeface="Calibri" panose="020F0502020204030204" pitchFamily="34" charset="0"/>
                <a:cs typeface="Arial"/>
              </a:rPr>
              <a:t>Global Wind Power Generation over Time</a:t>
            </a:r>
            <a:endParaRPr lang="en-US" sz="3600" dirty="0">
              <a:solidFill>
                <a:srgbClr val="003767"/>
              </a:solidFill>
              <a:latin typeface="Calibri" panose="020F0502020204030204" pitchFamily="34" charset="0"/>
              <a:cs typeface="Arial"/>
            </a:endParaRPr>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t="6431"/>
          <a:stretch/>
        </p:blipFill>
        <p:spPr>
          <a:xfrm>
            <a:off x="664369" y="2314575"/>
            <a:ext cx="7815262" cy="2767381"/>
          </a:xfrm>
          <a:prstGeom prst="rect">
            <a:avLst/>
          </a:prstGeom>
        </p:spPr>
      </p:pic>
      <p:sp>
        <p:nvSpPr>
          <p:cNvPr id="6" name="Rectangle 5"/>
          <p:cNvSpPr/>
          <p:nvPr/>
        </p:nvSpPr>
        <p:spPr>
          <a:xfrm>
            <a:off x="650080" y="5418767"/>
            <a:ext cx="7829551" cy="707886"/>
          </a:xfrm>
          <a:prstGeom prst="rect">
            <a:avLst/>
          </a:prstGeom>
        </p:spPr>
        <p:txBody>
          <a:bodyPr wrap="square">
            <a:spAutoFit/>
          </a:bodyPr>
          <a:lstStyle/>
          <a:p>
            <a:pPr marL="342900" indent="-342900">
              <a:buFont typeface="Arial" panose="020B0604020202020204" pitchFamily="34" charset="0"/>
              <a:buChar char="•"/>
            </a:pPr>
            <a:r>
              <a:rPr lang="en-US" sz="2000" dirty="0" smtClean="0">
                <a:solidFill>
                  <a:srgbClr val="003767"/>
                </a:solidFill>
                <a:latin typeface="Calibri" panose="020F0502020204030204" pitchFamily="34" charset="0"/>
                <a:cs typeface="Arial"/>
              </a:rPr>
              <a:t>U.S</a:t>
            </a:r>
            <a:r>
              <a:rPr lang="en-US" sz="2000" dirty="0">
                <a:solidFill>
                  <a:srgbClr val="003767"/>
                </a:solidFill>
                <a:latin typeface="Calibri" panose="020F0502020204030204" pitchFamily="34" charset="0"/>
                <a:cs typeface="Arial"/>
              </a:rPr>
              <a:t>. leads the world in wind </a:t>
            </a:r>
            <a:r>
              <a:rPr lang="en-US" sz="2000" dirty="0" smtClean="0">
                <a:solidFill>
                  <a:srgbClr val="003767"/>
                </a:solidFill>
                <a:latin typeface="Calibri" panose="020F0502020204030204" pitchFamily="34" charset="0"/>
                <a:cs typeface="Arial"/>
              </a:rPr>
              <a:t>energy generation</a:t>
            </a:r>
            <a:r>
              <a:rPr lang="en-US" sz="2000" dirty="0">
                <a:solidFill>
                  <a:srgbClr val="003767"/>
                </a:solidFill>
                <a:latin typeface="Calibri" panose="020F0502020204030204" pitchFamily="34" charset="0"/>
                <a:cs typeface="Arial"/>
              </a:rPr>
              <a:t>, producing over 181 billion </a:t>
            </a:r>
            <a:r>
              <a:rPr lang="en-US" sz="2000" dirty="0" smtClean="0">
                <a:solidFill>
                  <a:srgbClr val="003767"/>
                </a:solidFill>
                <a:latin typeface="Calibri" panose="020F0502020204030204" pitchFamily="34" charset="0"/>
                <a:cs typeface="Arial"/>
              </a:rPr>
              <a:t>kWh of </a:t>
            </a:r>
            <a:r>
              <a:rPr lang="en-US" sz="2000" dirty="0">
                <a:solidFill>
                  <a:srgbClr val="003767"/>
                </a:solidFill>
                <a:latin typeface="Calibri" panose="020F0502020204030204" pitchFamily="34" charset="0"/>
                <a:cs typeface="Arial"/>
              </a:rPr>
              <a:t>wind energy compared to </a:t>
            </a:r>
            <a:r>
              <a:rPr lang="en-US" sz="2000" dirty="0" smtClean="0">
                <a:solidFill>
                  <a:srgbClr val="003767"/>
                </a:solidFill>
                <a:latin typeface="Calibri" panose="020F0502020204030204" pitchFamily="34" charset="0"/>
                <a:cs typeface="Arial"/>
              </a:rPr>
              <a:t>China’s 153 </a:t>
            </a:r>
            <a:r>
              <a:rPr lang="en-US" sz="2000" dirty="0">
                <a:solidFill>
                  <a:srgbClr val="003767"/>
                </a:solidFill>
                <a:latin typeface="Calibri" panose="020F0502020204030204" pitchFamily="34" charset="0"/>
                <a:cs typeface="Arial"/>
              </a:rPr>
              <a:t>billion kWh</a:t>
            </a:r>
            <a:r>
              <a:rPr lang="en-US" sz="2000" dirty="0" smtClean="0">
                <a:solidFill>
                  <a:srgbClr val="003767"/>
                </a:solidFill>
                <a:latin typeface="Calibri" panose="020F0502020204030204" pitchFamily="34" charset="0"/>
                <a:cs typeface="Arial"/>
              </a:rPr>
              <a:t>.</a:t>
            </a:r>
            <a:endParaRPr lang="en-US" sz="2000" dirty="0">
              <a:solidFill>
                <a:srgbClr val="003767"/>
              </a:solidFill>
              <a:latin typeface="Calibri" panose="020F0502020204030204" pitchFamily="34" charset="0"/>
              <a:cs typeface="Arial"/>
            </a:endParaRPr>
          </a:p>
        </p:txBody>
      </p:sp>
    </p:spTree>
    <p:extLst>
      <p:ext uri="{BB962C8B-B14F-4D97-AF65-F5344CB8AC3E}">
        <p14:creationId xmlns:p14="http://schemas.microsoft.com/office/powerpoint/2010/main" val="106858959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6831" y="1021322"/>
            <a:ext cx="8229600" cy="1143000"/>
          </a:xfrm>
        </p:spPr>
        <p:txBody>
          <a:bodyPr>
            <a:normAutofit/>
          </a:bodyPr>
          <a:lstStyle/>
          <a:p>
            <a:r>
              <a:rPr lang="en-US" sz="2800" dirty="0" smtClean="0">
                <a:latin typeface="Calibri" panose="020F0502020204030204" pitchFamily="34" charset="0"/>
              </a:rPr>
              <a:t>Under Construction Activity </a:t>
            </a:r>
            <a:endParaRPr lang="en-US" sz="2800" dirty="0">
              <a:latin typeface="Calibri" panose="020F0502020204030204" pitchFamily="34" charset="0"/>
            </a:endParaRPr>
          </a:p>
        </p:txBody>
      </p:sp>
      <p:pic>
        <p:nvPicPr>
          <p:cNvPr id="3" name="Picture 2"/>
          <p:cNvPicPr>
            <a:picLocks noChangeAspect="1"/>
          </p:cNvPicPr>
          <p:nvPr/>
        </p:nvPicPr>
        <p:blipFill rotWithShape="1">
          <a:blip r:embed="rId2">
            <a:extLst>
              <a:ext uri="{28A0092B-C50C-407E-A947-70E740481C1C}">
                <a14:useLocalDpi xmlns:a14="http://schemas.microsoft.com/office/drawing/2010/main" val="0"/>
              </a:ext>
            </a:extLst>
          </a:blip>
          <a:srcRect t="5237" b="23573"/>
          <a:stretch/>
        </p:blipFill>
        <p:spPr>
          <a:xfrm>
            <a:off x="1008993" y="1893704"/>
            <a:ext cx="7034548" cy="4542360"/>
          </a:xfrm>
          <a:prstGeom prst="rect">
            <a:avLst/>
          </a:prstGeom>
        </p:spPr>
      </p:pic>
      <p:sp>
        <p:nvSpPr>
          <p:cNvPr id="4" name="Rectangle 3"/>
          <p:cNvSpPr/>
          <p:nvPr/>
        </p:nvSpPr>
        <p:spPr>
          <a:xfrm>
            <a:off x="616831" y="5738326"/>
            <a:ext cx="3633537" cy="830178"/>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Rectangle 4"/>
          <p:cNvSpPr/>
          <p:nvPr/>
        </p:nvSpPr>
        <p:spPr>
          <a:xfrm flipV="1">
            <a:off x="2536059" y="6039851"/>
            <a:ext cx="2428811" cy="554926"/>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ectangle 5"/>
          <p:cNvSpPr/>
          <p:nvPr/>
        </p:nvSpPr>
        <p:spPr>
          <a:xfrm flipV="1">
            <a:off x="5785529" y="5484925"/>
            <a:ext cx="2428811" cy="554926"/>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9" name="Picture 8"/>
          <p:cNvPicPr>
            <a:picLocks noChangeAspect="1"/>
          </p:cNvPicPr>
          <p:nvPr/>
        </p:nvPicPr>
        <p:blipFill rotWithShape="1">
          <a:blip r:embed="rId2">
            <a:extLst>
              <a:ext uri="{28A0092B-C50C-407E-A947-70E740481C1C}">
                <a14:useLocalDpi xmlns:a14="http://schemas.microsoft.com/office/drawing/2010/main" val="0"/>
              </a:ext>
            </a:extLst>
          </a:blip>
          <a:srcRect l="68678" t="74318" r="3586" b="14699"/>
          <a:stretch/>
        </p:blipFill>
        <p:spPr>
          <a:xfrm>
            <a:off x="5785529" y="5569883"/>
            <a:ext cx="3249470" cy="1167063"/>
          </a:xfrm>
          <a:prstGeom prst="rect">
            <a:avLst/>
          </a:prstGeom>
        </p:spPr>
      </p:pic>
    </p:spTree>
    <p:extLst>
      <p:ext uri="{BB962C8B-B14F-4D97-AF65-F5344CB8AC3E}">
        <p14:creationId xmlns:p14="http://schemas.microsoft.com/office/powerpoint/2010/main" val="3840184127"/>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PRESENTATIONDONOTDELETE" val="&lt;?xml version=&quot;1.0&quot; encoding=&quot;UTF-16&quot; standalone=&quot;yes&quot;?&gt;&#10;&lt;root reqver=&quot;21047&quot;&gt;&lt;version val=&quot;23248&quot;/&gt;&lt;CPresentation id=&quot;1&quot;&gt;&lt;m_precDefaultNumber&gt;&lt;m_bNumberIsYear val=&quot;1&quot;/&gt;&lt;m_chMinusSymbol&gt;-&lt;/m_chMinusSymbol&gt;&lt;m_chDecimalSymbol17909&gt;.&lt;/m_chDecimalSymbol17909&gt;&lt;m_nGroupingDigits17909 val=&quot;3&quot;/&gt;&lt;m_chGroupingSymbol17909&gt;,&lt;/m_chGroupingSymbol17909&gt;&lt;/m_precDefaultNumber&gt;&lt;m_precDefaultPercent&gt;&lt;m_bNumberIsYear val=&quot;1&quot;/&gt;&lt;m_chMinusSymbol&gt;-&lt;/m_chMinusSymbol&gt;&lt;m_nDecimalDigits17909 val=&quot;0&quot;/&gt;&lt;m_chDecimalSymbol17909&gt;.&lt;/m_chDecimalSymbol17909&gt;&lt;m_nGroupingDigits17909 val=&quot;3&quot;/&gt;&lt;m_chGroupingSymbol17909&gt;,&lt;/m_chGroupingSymbol17909&gt;&lt;m_strSuffix17909&gt;%&lt;/m_strSuffix17909&gt;&lt;/m_precDefaultPercent&gt;&lt;m_precDefaultDate&gt;&lt;m_bNumberIsYear val=&quot;0&quot;/&gt;&lt;m_strFormatTime&gt;%#m/%#d/%Y&lt;/m_strFormatTime&gt;&lt;/m_precDefaultDate&gt;&lt;m_precDefaultYear/&gt;&lt;m_precDefaultQuarter/&gt;&lt;m_precDefaultMonth/&gt;&lt;m_precDefaultWeek/&gt;&lt;m_precDefaultDay/&gt;&lt;m_mruColor&gt;&lt;m_vecMRU length=&quot;8&quot;&gt;&lt;elem m_fUsage=&quot;2.25632790000000010000E+000&quot;&gt;&lt;m_msothmcolidx val=&quot;0&quot;/&gt;&lt;m_rgb r=&quot;e&quot; g=&quot;76&quot; b=&quot;bc&quot;/&gt;&lt;m_ppcolschidx tagver0=&quot;23004&quot; tagname0=&quot;m_ppcolschidxUNRECOGNIZED&quot; val=&quot;0&quot;/&gt;&lt;m_nBrightness val=&quot;0&quot;/&gt;&lt;/elem&gt;&lt;elem m_fUsage=&quot;1.57576222015096400000E+000&quot;&gt;&lt;m_msothmcolidx val=&quot;0&quot;/&gt;&lt;m_rgb r=&quot;0&quot; g=&quot;b1&quot; b=&quot;af&quot;/&gt;&lt;m_ppcolschidx tagver0=&quot;23004&quot; tagname0=&quot;m_ppcolschidxUNRECOGNIZED&quot; val=&quot;0&quot;/&gt;&lt;m_nBrightness val=&quot;0&quot;/&gt;&lt;/elem&gt;&lt;elem m_fUsage=&quot;1.22876792454961010000E+000&quot;&gt;&lt;m_msothmcolidx val=&quot;0&quot;/&gt;&lt;m_rgb r=&quot;36&quot; g=&quot;b0&quot; b=&quot;33&quot;/&gt;&lt;m_ppcolschidx tagver0=&quot;23004&quot; tagname0=&quot;m_ppcolschidxUNRECOGNIZED&quot; val=&quot;0&quot;/&gt;&lt;m_nBrightness val=&quot;0&quot;/&gt;&lt;/elem&gt;&lt;elem m_fUsage=&quot;9.04618331182915240000E-001&quot;&gt;&lt;m_msothmcolidx val=&quot;0&quot;/&gt;&lt;m_rgb r=&quot;1a&quot; g=&quot;39&quot; b=&quot;67&quot;/&gt;&lt;m_ppcolschidx tagver0=&quot;23004&quot; tagname0=&quot;m_ppcolschidxUNRECOGNIZED&quot; val=&quot;0&quot;/&gt;&lt;m_nBrightness val=&quot;0&quot;/&gt;&lt;/elem&gt;&lt;elem m_fUsage=&quot;9.00000000000000020000E-001&quot;&gt;&lt;m_msothmcolidx val=&quot;0&quot;/&gt;&lt;m_rgb r=&quot;fe&quot; g=&quot;d2&quot; b=&quot;4&quot;/&gt;&lt;m_ppcolschidx tagver0=&quot;23004&quot; tagname0=&quot;m_ppcolschidxUNRECOGNIZED&quot; val=&quot;0&quot;/&gt;&lt;m_nBrightness val=&quot;0&quot;/&gt;&lt;/elem&gt;&lt;elem m_fUsage=&quot;8.17887699000000020000E-001&quot;&gt;&lt;m_msothmcolidx val=&quot;0&quot;/&gt;&lt;m_rgb r=&quot;7d&quot; g=&quot;d1&quot; b=&quot;ff&quot;/&gt;&lt;m_ppcolschidx tagver0=&quot;23004&quot; tagname0=&quot;m_ppcolschidxUNRECOGNIZED&quot; val=&quot;0&quot;/&gt;&lt;m_nBrightness val=&quot;0&quot;/&gt;&lt;/elem&gt;&lt;elem m_fUsage=&quot;7.89971494347786570000E-001&quot;&gt;&lt;m_msothmcolidx val=&quot;0&quot;/&gt;&lt;m_rgb r=&quot;73&quot; g=&quot;c1&quot; b=&quot;68&quot;/&gt;&lt;m_ppcolschidx tagver0=&quot;23004&quot; tagname0=&quot;m_ppcolschidxUNRECOGNIZED&quot; val=&quot;0&quot;/&gt;&lt;m_nBrightness val=&quot;0&quot;/&gt;&lt;/elem&gt;&lt;elem m_fUsage=&quot;7.29000000000000090000E-001&quot;&gt;&lt;m_msothmcolidx val=&quot;0&quot;/&gt;&lt;m_rgb r=&quot;f4&quot; g=&quot;7b&quot; b=&quot;20&quot;/&gt;&lt;m_ppcolschidx tagver0=&quot;23004&quot; tagname0=&quot;m_ppcolschidxUNRECOGNIZED&quot; val=&quot;0&quot;/&gt;&lt;m_nBrightness val=&quot;0&quot;/&gt;&lt;/elem&gt;&lt;/m_vecMRU&gt;&lt;/m_mruColor&gt;&lt;m_eweekdayFirstOfWeek val=&quot;1&quot;/&gt;&lt;m_eweekdayFirstOfWorkweek val=&quot;2&quot;/&gt;&lt;m_eweekdayFirstOfWeekend val=&quot;7&quot;/&gt;&lt;/CPresentation&gt;&lt;/root&gt;"/>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LfZO3yl8EUyD5MmUoSil2g"/>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VJwteX77fkSDUxGPjvlwOw"/>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j8cFYO3NUajeZ0Rm0qScA"/>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t6fhjPaBGUCDOAlC6OUdBA"/>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mW9trA1pQUWAbYlQoiQNTQ"/>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Uqx0b2rC40G4dkEeKeOk2g"/>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rN8mlcjZv0uRQ1zTRPxHGw"/>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OxOMX5kNtUCZ_t1fg5DGSA"/>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E4G9CZRov02G1FUrCdM6eA"/>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C5jV1AreEkmjKdhT11KGSQ"/>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4jlsgjt_mkyEAEq2xwmxzQ"/>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kNmKyBWvb0OabYN67I08XA"/>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Gxi_BB_1W0W.9WiTfDWQog"/>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dAtlB_CYhkq6vQF6EvAb8A"/>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tsbU3QF6PNUOd0jxXNF0RzA"/>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tIAkoy_zYw0KYGxMm9V7jUA"/>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t7P3FZ4_Lp0WSS5m5TDkkqw"/>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tK9I4uDR.SUCnQYqvI.1Tnw"/>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txTKUOXAgEkiBGD0Xn4I24Q"/>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t42fkkAE09UyNw7rSQMZLeA"/>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tRd3oeWmDlkKdSUwiUSfUBw"/>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tV9.Uo8E8aU2g_O_obfQm1Q"/>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tyTNTHETtDki0uAZyRVagLQ"/>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tzC6iOXDqAUiULIwOd_t17Q"/>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tCKli6Er2lkWR_GMWy9dY9g"/>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tRs7aIOFpI0CmjZQHMdH1oA"/>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tjTSfUDxkQ0u868H4cFJ7ww"/>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tNvS6V9Bjg0yReJaLmG3xXw"/>
</p:tagLst>
</file>

<file path=ppt/tags/tag38.xml><?xml version="1.0" encoding="utf-8"?>
<p:tagLst xmlns:a="http://schemas.openxmlformats.org/drawingml/2006/main" xmlns:r="http://schemas.openxmlformats.org/officeDocument/2006/relationships" xmlns:p="http://schemas.openxmlformats.org/presentationml/2006/main">
  <p:tag name="THINKCELLSHAPEDONOTDELETE" val="thFczLeDFZ0aUGTqYpwA2Eg"/>
</p:tagLst>
</file>

<file path=ppt/tags/tag39.xml><?xml version="1.0" encoding="utf-8"?>
<p:tagLst xmlns:a="http://schemas.openxmlformats.org/drawingml/2006/main" xmlns:r="http://schemas.openxmlformats.org/officeDocument/2006/relationships" xmlns:p="http://schemas.openxmlformats.org/presentationml/2006/main">
  <p:tag name="THINKCELLSHAPEDONOTDELETE" val="txWmAxY80.0Oyd1Ta4XZcdg"/>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P7_pdAeTHkywQ2wKFWkUmw"/>
</p:tagLst>
</file>

<file path=ppt/tags/tag40.xml><?xml version="1.0" encoding="utf-8"?>
<p:tagLst xmlns:a="http://schemas.openxmlformats.org/drawingml/2006/main" xmlns:r="http://schemas.openxmlformats.org/officeDocument/2006/relationships" xmlns:p="http://schemas.openxmlformats.org/presentationml/2006/main">
  <p:tag name="THINKCELLSHAPEDONOTDELETE" val="trYzSifkRBUiIdFLjBC813w"/>
</p:tagLst>
</file>

<file path=ppt/tags/tag4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2.xml><?xml version="1.0" encoding="utf-8"?>
<p:tagLst xmlns:a="http://schemas.openxmlformats.org/drawingml/2006/main" xmlns:r="http://schemas.openxmlformats.org/officeDocument/2006/relationships" xmlns:p="http://schemas.openxmlformats.org/presentationml/2006/main">
  <p:tag name="THINKCELLSHAPEDONOTDELETE" val="tP7_pdAeTHkywQ2wKFWkUmw"/>
</p:tagLst>
</file>

<file path=ppt/tags/tag4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4.xml><?xml version="1.0" encoding="utf-8"?>
<p:tagLst xmlns:a="http://schemas.openxmlformats.org/drawingml/2006/main" xmlns:r="http://schemas.openxmlformats.org/officeDocument/2006/relationships" xmlns:p="http://schemas.openxmlformats.org/presentationml/2006/main">
  <p:tag name="THINKCELLSHAPEDONOTDELETE" val="tP7_pdAeTHkywQ2wKFWkUmw"/>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P7_pdAeTHkywQ2wKFWkUmw"/>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8D6nQEDZ7kml5L0RqSEP9Q"/>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pkLe_6B0ik.GgNiXntMDnQ"/>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AI6NOXzeZUeF8N_5IpgD6A"/>
</p:tagLst>
</file>

<file path=ppt/theme/theme1.xml><?xml version="1.0" encoding="utf-8"?>
<a:theme xmlns:a="http://schemas.openxmlformats.org/drawingml/2006/main" name="Custom Design">
  <a:themeElements>
    <a:clrScheme name="Custom 1">
      <a:dk1>
        <a:srgbClr val="003767"/>
      </a:dk1>
      <a:lt1>
        <a:sysClr val="window" lastClr="FFFFFF"/>
      </a:lt1>
      <a:dk2>
        <a:srgbClr val="49A942"/>
      </a:dk2>
      <a:lt2>
        <a:srgbClr val="EEECE1"/>
      </a:lt2>
      <a:accent1>
        <a:srgbClr val="49A942"/>
      </a:accent1>
      <a:accent2>
        <a:srgbClr val="E5B9B7"/>
      </a:accent2>
      <a:accent3>
        <a:srgbClr val="CCC1D9"/>
      </a:accent3>
      <a:accent4>
        <a:srgbClr val="FBD5B5"/>
      </a:accent4>
      <a:accent5>
        <a:srgbClr val="8DB3E2"/>
      </a:accent5>
      <a:accent6>
        <a:srgbClr val="C4BD97"/>
      </a:accent6>
      <a:hlink>
        <a:srgbClr val="49A942"/>
      </a:hlink>
      <a:folHlink>
        <a:srgbClr val="003767"/>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tats Team">
      <a:majorFont>
        <a:latin typeface="Avenir LT 55 Roman"/>
        <a:ea typeface=""/>
        <a:cs typeface=""/>
      </a:majorFont>
      <a:minorFont>
        <a:latin typeface="Avenir LT 45 Book"/>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9B9F56527CAD224CA16A1C2B36EE1F29" ma:contentTypeVersion="0" ma:contentTypeDescription="Create a new document." ma:contentTypeScope="" ma:versionID="7394465b0d009783a15fc4bc2b8ffb3b">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71E37874-147A-4F86-B995-A43089BD9C27}">
  <ds:schemaRefs>
    <ds:schemaRef ds:uri="http://schemas.microsoft.com/sharepoint/v3/contenttype/forms"/>
  </ds:schemaRefs>
</ds:datastoreItem>
</file>

<file path=customXml/itemProps2.xml><?xml version="1.0" encoding="utf-8"?>
<ds:datastoreItem xmlns:ds="http://schemas.openxmlformats.org/officeDocument/2006/customXml" ds:itemID="{F72D25F5-8D25-45AC-BC2D-C95C45571A1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28D67E6D-D0F7-448C-B9C2-EE991B75474B}">
  <ds:schemaRefs>
    <ds:schemaRef ds:uri="http://purl.org/dc/elements/1.1/"/>
    <ds:schemaRef ds:uri="http://schemas.microsoft.com/office/2006/documentManagement/types"/>
    <ds:schemaRef ds:uri="http://purl.org/dc/terms/"/>
    <ds:schemaRef ds:uri="http://www.w3.org/XML/1998/namespace"/>
    <ds:schemaRef ds:uri="http://schemas.openxmlformats.org/package/2006/metadata/core-properties"/>
    <ds:schemaRef ds:uri="http://schemas.microsoft.com/office/2006/metadata/properties"/>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8543</TotalTime>
  <Words>646</Words>
  <Application>Microsoft Office PowerPoint</Application>
  <PresentationFormat>On-screen Show (4:3)</PresentationFormat>
  <Paragraphs>79</Paragraphs>
  <Slides>24</Slides>
  <Notes>4</Notes>
  <HiddenSlides>0</HiddenSlides>
  <MMClips>0</MMClips>
  <ScaleCrop>false</ScaleCrop>
  <HeadingPairs>
    <vt:vector size="8" baseType="variant">
      <vt:variant>
        <vt:lpstr>Fonts Used</vt:lpstr>
      </vt:variant>
      <vt:variant>
        <vt:i4>4</vt:i4>
      </vt:variant>
      <vt:variant>
        <vt:lpstr>Theme</vt:lpstr>
      </vt:variant>
      <vt:variant>
        <vt:i4>2</vt:i4>
      </vt:variant>
      <vt:variant>
        <vt:lpstr>Embedded OLE Servers</vt:lpstr>
      </vt:variant>
      <vt:variant>
        <vt:i4>2</vt:i4>
      </vt:variant>
      <vt:variant>
        <vt:lpstr>Slide Titles</vt:lpstr>
      </vt:variant>
      <vt:variant>
        <vt:i4>24</vt:i4>
      </vt:variant>
    </vt:vector>
  </HeadingPairs>
  <TitlesOfParts>
    <vt:vector size="32" baseType="lpstr">
      <vt:lpstr>Arial</vt:lpstr>
      <vt:lpstr>Avenir LT 45 Book</vt:lpstr>
      <vt:lpstr>Avenir LT 55 Roman</vt:lpstr>
      <vt:lpstr>Calibri</vt:lpstr>
      <vt:lpstr>Custom Design</vt:lpstr>
      <vt:lpstr>Office Theme</vt:lpstr>
      <vt:lpstr>think-cell Slide</vt:lpstr>
      <vt:lpstr>Chart</vt:lpstr>
      <vt:lpstr>PowerPoint Presentation</vt:lpstr>
      <vt:lpstr>PowerPoint Presentation</vt:lpstr>
      <vt:lpstr>U.S. Annual &amp; Cumulative Wind Power Capacity Growth (Utility-Scale Wind)</vt:lpstr>
      <vt:lpstr>PowerPoint Presentation</vt:lpstr>
      <vt:lpstr>PowerPoint Presentation</vt:lpstr>
      <vt:lpstr>Wind Projects, by Hub Height</vt:lpstr>
      <vt:lpstr>PowerPoint Presentation</vt:lpstr>
      <vt:lpstr>PowerPoint Presentation</vt:lpstr>
      <vt:lpstr>Under Construction Activity </vt:lpstr>
      <vt:lpstr>Record number of long-term contracts signed 2013-14</vt:lpstr>
      <vt:lpstr>PowerPoint Presentation</vt:lpstr>
      <vt:lpstr>PowerPoint Presentation</vt:lpstr>
      <vt:lpstr>Growth in Non-Utility Purchasers</vt:lpstr>
      <vt:lpstr>PowerPoint Presentation</vt:lpstr>
      <vt:lpstr>Policy Drivers of Wind</vt:lpstr>
      <vt:lpstr>PowerPoint Presentation</vt:lpstr>
      <vt:lpstr>PowerPoint Presentation</vt:lpstr>
      <vt:lpstr>PowerPoint Presentation</vt:lpstr>
      <vt:lpstr>73,000 Jobs Supported by Wind Industry in 2014</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Clay Marshall</dc:creator>
  <cp:lastModifiedBy>Hannah Hunt</cp:lastModifiedBy>
  <cp:revision>210</cp:revision>
  <cp:lastPrinted>2015-02-03T18:36:19Z</cp:lastPrinted>
  <dcterms:created xsi:type="dcterms:W3CDTF">2013-07-01T16:44:31Z</dcterms:created>
  <dcterms:modified xsi:type="dcterms:W3CDTF">2015-06-09T11:52:38Z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0x0101009B9F56527CAD224CA16A1C2B36EE1F29</vt:lpwstr>
  </property>
</Properties>
</file>