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Nunito"/>
      <p:regular r:id="rId29"/>
      <p:bold r:id="rId30"/>
      <p:italic r:id="rId31"/>
      <p:boldItalic r:id="rId32"/>
    </p:embeddedFont>
    <p:embeddedFont>
      <p:font typeface="Maven Pro"/>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Nunito-italic.fntdata"/><Relationship Id="rId30" Type="http://schemas.openxmlformats.org/officeDocument/2006/relationships/font" Target="fonts/Nunito-bold.fntdata"/><Relationship Id="rId11" Type="http://schemas.openxmlformats.org/officeDocument/2006/relationships/slide" Target="slides/slide6.xml"/><Relationship Id="rId33" Type="http://schemas.openxmlformats.org/officeDocument/2006/relationships/font" Target="fonts/MavenPro-regular.fntdata"/><Relationship Id="rId10" Type="http://schemas.openxmlformats.org/officeDocument/2006/relationships/slide" Target="slides/slide5.xml"/><Relationship Id="rId32" Type="http://schemas.openxmlformats.org/officeDocument/2006/relationships/font" Target="fonts/Nunito-boldItalic.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MavenPro-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Google Shape;330;g461d708703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461d708703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461d708703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461d708703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g461d708703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461d708703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g4abb1822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4abb1822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Google Shape;360;g4abb18225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4abb18225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Google Shape;366;g461d708703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461d708703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Google Shape;372;g461d708703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461d708703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Google Shape;379;g461d708703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461d70870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g461d708703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461d708703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Google Shape;391;g461d70870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461d70870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Google Shape;281;g461d708703_3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461d708703_3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461d708703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461d708703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1" name="Shape 401"/>
        <p:cNvGrpSpPr/>
        <p:nvPr/>
      </p:nvGrpSpPr>
      <p:grpSpPr>
        <a:xfrm>
          <a:off x="0" y="0"/>
          <a:ext cx="0" cy="0"/>
          <a:chOff x="0" y="0"/>
          <a:chExt cx="0" cy="0"/>
        </a:xfrm>
      </p:grpSpPr>
      <p:sp>
        <p:nvSpPr>
          <p:cNvPr id="402" name="Google Shape;402;g461d708703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461d70870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461d70870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461d70870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3" name="Shape 413"/>
        <p:cNvGrpSpPr/>
        <p:nvPr/>
      </p:nvGrpSpPr>
      <p:grpSpPr>
        <a:xfrm>
          <a:off x="0" y="0"/>
          <a:ext cx="0" cy="0"/>
          <a:chOff x="0" y="0"/>
          <a:chExt cx="0" cy="0"/>
        </a:xfrm>
      </p:grpSpPr>
      <p:sp>
        <p:nvSpPr>
          <p:cNvPr id="414" name="Google Shape;414;g41d725bb5f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5" name="Google Shape;415;g41d725bb5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461d70870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461d70870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g461d708703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461d708703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g461d708703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461d708703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g461d708703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461d708703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461d708703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461d708703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461d708703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461d708703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4abb18225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4abb18225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1600"/>
              </a:spcBef>
              <a:spcAft>
                <a:spcPts val="0"/>
              </a:spcAft>
              <a:buClr>
                <a:schemeClr val="lt1"/>
              </a:buClr>
              <a:buSzPts val="1100"/>
              <a:buChar char="○"/>
              <a:defRPr>
                <a:solidFill>
                  <a:schemeClr val="lt1"/>
                </a:solidFill>
              </a:defRPr>
            </a:lvl2pPr>
            <a:lvl3pPr indent="-298450" lvl="2" marL="1371600" algn="ctr">
              <a:spcBef>
                <a:spcPts val="1600"/>
              </a:spcBef>
              <a:spcAft>
                <a:spcPts val="0"/>
              </a:spcAft>
              <a:buClr>
                <a:schemeClr val="lt1"/>
              </a:buClr>
              <a:buSzPts val="1100"/>
              <a:buChar char="■"/>
              <a:defRPr>
                <a:solidFill>
                  <a:schemeClr val="lt1"/>
                </a:solidFill>
              </a:defRPr>
            </a:lvl3pPr>
            <a:lvl4pPr indent="-298450" lvl="3" marL="1828800" algn="ctr">
              <a:spcBef>
                <a:spcPts val="1600"/>
              </a:spcBef>
              <a:spcAft>
                <a:spcPts val="0"/>
              </a:spcAft>
              <a:buClr>
                <a:schemeClr val="lt1"/>
              </a:buClr>
              <a:buSzPts val="1100"/>
              <a:buChar char="●"/>
              <a:defRPr>
                <a:solidFill>
                  <a:schemeClr val="lt1"/>
                </a:solidFill>
              </a:defRPr>
            </a:lvl4pPr>
            <a:lvl5pPr indent="-298450" lvl="4" marL="2286000" algn="ctr">
              <a:spcBef>
                <a:spcPts val="1600"/>
              </a:spcBef>
              <a:spcAft>
                <a:spcPts val="0"/>
              </a:spcAft>
              <a:buClr>
                <a:schemeClr val="lt1"/>
              </a:buClr>
              <a:buSzPts val="1100"/>
              <a:buChar char="○"/>
              <a:defRPr>
                <a:solidFill>
                  <a:schemeClr val="lt1"/>
                </a:solidFill>
              </a:defRPr>
            </a:lvl5pPr>
            <a:lvl6pPr indent="-298450" lvl="5" marL="2743200" algn="ctr">
              <a:spcBef>
                <a:spcPts val="1600"/>
              </a:spcBef>
              <a:spcAft>
                <a:spcPts val="0"/>
              </a:spcAft>
              <a:buClr>
                <a:schemeClr val="lt1"/>
              </a:buClr>
              <a:buSzPts val="1100"/>
              <a:buChar char="■"/>
              <a:defRPr>
                <a:solidFill>
                  <a:schemeClr val="lt1"/>
                </a:solidFill>
              </a:defRPr>
            </a:lvl6pPr>
            <a:lvl7pPr indent="-298450" lvl="6" marL="3200400" algn="ctr">
              <a:spcBef>
                <a:spcPts val="1600"/>
              </a:spcBef>
              <a:spcAft>
                <a:spcPts val="0"/>
              </a:spcAft>
              <a:buClr>
                <a:schemeClr val="lt1"/>
              </a:buClr>
              <a:buSzPts val="1100"/>
              <a:buChar char="●"/>
              <a:defRPr>
                <a:solidFill>
                  <a:schemeClr val="lt1"/>
                </a:solidFill>
              </a:defRPr>
            </a:lvl7pPr>
            <a:lvl8pPr indent="-298450" lvl="7" marL="3657600" algn="ctr">
              <a:spcBef>
                <a:spcPts val="1600"/>
              </a:spcBef>
              <a:spcAft>
                <a:spcPts val="0"/>
              </a:spcAft>
              <a:buClr>
                <a:schemeClr val="lt1"/>
              </a:buClr>
              <a:buSzPts val="1100"/>
              <a:buChar char="○"/>
              <a:defRPr>
                <a:solidFill>
                  <a:schemeClr val="lt1"/>
                </a:solidFill>
              </a:defRPr>
            </a:lvl8pPr>
            <a:lvl9pPr indent="-298450" lvl="8" marL="4114800" algn="ctr">
              <a:spcBef>
                <a:spcPts val="1600"/>
              </a:spcBef>
              <a:spcAft>
                <a:spcPts val="160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lstStyle>
            <a:lvl1pPr lvl="0">
              <a:spcBef>
                <a:spcPts val="0"/>
              </a:spcBef>
              <a:spcAft>
                <a:spcPts val="0"/>
              </a:spcAft>
              <a:buSzPts val="2800"/>
              <a:buNone/>
              <a:defRPr sz="3600">
                <a:solidFill>
                  <a:srgbClr val="3C78D8"/>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276" name="Shape 276"/>
        <p:cNvGrpSpPr/>
        <p:nvPr/>
      </p:nvGrpSpPr>
      <p:grpSpPr>
        <a:xfrm>
          <a:off x="0" y="0"/>
          <a:ext cx="0" cy="0"/>
          <a:chOff x="0" y="0"/>
          <a:chExt cx="0" cy="0"/>
        </a:xfrm>
      </p:grpSpPr>
      <p:sp>
        <p:nvSpPr>
          <p:cNvPr id="277" name="Google Shape;277;p13"/>
          <p:cNvSpPr txBox="1"/>
          <p:nvPr>
            <p:ph type="ctrTitle"/>
          </p:nvPr>
        </p:nvSpPr>
        <p:spPr>
          <a:xfrm>
            <a:off x="905200" y="855850"/>
            <a:ext cx="48876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CS4984/CS598: </a:t>
            </a:r>
            <a:endParaRPr/>
          </a:p>
          <a:p>
            <a:pPr indent="0" lvl="0" marL="0" rtl="0" algn="l">
              <a:spcBef>
                <a:spcPts val="0"/>
              </a:spcBef>
              <a:spcAft>
                <a:spcPts val="0"/>
              </a:spcAft>
              <a:buNone/>
            </a:pPr>
            <a:r>
              <a:rPr lang="en"/>
              <a:t>Big Data Text Summarization</a:t>
            </a:r>
            <a:endParaRPr/>
          </a:p>
        </p:txBody>
      </p:sp>
      <p:sp>
        <p:nvSpPr>
          <p:cNvPr id="278" name="Google Shape;278;p13"/>
          <p:cNvSpPr txBox="1"/>
          <p:nvPr>
            <p:ph idx="1" type="subTitle"/>
          </p:nvPr>
        </p:nvSpPr>
        <p:spPr>
          <a:xfrm>
            <a:off x="905200" y="2838325"/>
            <a:ext cx="7730700" cy="118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Final Presentation (11/29/2018)</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Team 3 - Hurricane Matthew</a:t>
            </a:r>
            <a:endParaRPr b="1"/>
          </a:p>
          <a:p>
            <a:pPr indent="0" lvl="0" marL="0" rtl="0" algn="l">
              <a:spcBef>
                <a:spcPts val="0"/>
              </a:spcBef>
              <a:spcAft>
                <a:spcPts val="0"/>
              </a:spcAft>
              <a:buNone/>
            </a:pPr>
            <a:r>
              <a:rPr b="1" lang="en"/>
              <a:t>Professor: Edward A. Fox</a:t>
            </a:r>
            <a:endParaRPr b="1"/>
          </a:p>
          <a:p>
            <a:pPr indent="0" lvl="0" marL="0" rtl="0" algn="l">
              <a:spcBef>
                <a:spcPts val="0"/>
              </a:spcBef>
              <a:spcAft>
                <a:spcPts val="0"/>
              </a:spcAft>
              <a:buClr>
                <a:srgbClr val="000000"/>
              </a:buClr>
              <a:buSzPts val="1100"/>
              <a:buFont typeface="Arial"/>
              <a:buNone/>
            </a:pPr>
            <a:r>
              <a:rPr b="1" lang="en"/>
              <a:t>Areeb Asif, Michael Goldsworthy, Brendan Gregos, Thoang Tran</a:t>
            </a:r>
            <a:endParaRPr b="1"/>
          </a:p>
          <a:p>
            <a:pPr indent="0" lvl="0" marL="0" rtl="0" algn="l">
              <a:spcBef>
                <a:spcPts val="0"/>
              </a:spcBef>
              <a:spcAft>
                <a:spcPts val="0"/>
              </a:spcAft>
              <a:buNone/>
            </a:pPr>
            <a:r>
              <a:t/>
            </a:r>
            <a:endParaRPr/>
          </a:p>
        </p:txBody>
      </p:sp>
      <p:sp>
        <p:nvSpPr>
          <p:cNvPr id="279" name="Google Shape;279;p13"/>
          <p:cNvSpPr txBox="1"/>
          <p:nvPr>
            <p:ph idx="1" type="subTitle"/>
          </p:nvPr>
        </p:nvSpPr>
        <p:spPr>
          <a:xfrm>
            <a:off x="5184100" y="4641000"/>
            <a:ext cx="4714200" cy="50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Virginia Tech, Blacksburg, VA 24061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2" name="Shape 332"/>
        <p:cNvGrpSpPr/>
        <p:nvPr/>
      </p:nvGrpSpPr>
      <p:grpSpPr>
        <a:xfrm>
          <a:off x="0" y="0"/>
          <a:ext cx="0" cy="0"/>
          <a:chOff x="0" y="0"/>
          <a:chExt cx="0" cy="0"/>
        </a:xfrm>
      </p:grpSpPr>
      <p:sp>
        <p:nvSpPr>
          <p:cNvPr id="333" name="Google Shape;333;p2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LDA Topics</a:t>
            </a:r>
            <a:endParaRPr/>
          </a:p>
        </p:txBody>
      </p:sp>
      <p:sp>
        <p:nvSpPr>
          <p:cNvPr id="334" name="Google Shape;334;p22"/>
          <p:cNvSpPr txBox="1"/>
          <p:nvPr>
            <p:ph idx="1" type="body"/>
          </p:nvPr>
        </p:nvSpPr>
        <p:spPr>
          <a:xfrm>
            <a:off x="1303800" y="1597875"/>
            <a:ext cx="7030500" cy="25416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Used </a:t>
            </a:r>
            <a:r>
              <a:rPr lang="en" sz="2400"/>
              <a:t>Gensim to make multiple LDA topic models, pick model with highest coherence score</a:t>
            </a:r>
            <a:endParaRPr sz="2400"/>
          </a:p>
          <a:p>
            <a:pPr indent="-381000" lvl="0" marL="457200" rtl="0" algn="l">
              <a:lnSpc>
                <a:spcPct val="100000"/>
              </a:lnSpc>
              <a:spcBef>
                <a:spcPts val="1000"/>
              </a:spcBef>
              <a:spcAft>
                <a:spcPts val="0"/>
              </a:spcAft>
              <a:buSzPts val="2400"/>
              <a:buChar char="●"/>
            </a:pPr>
            <a:r>
              <a:rPr lang="en" sz="2400"/>
              <a:t>Useful for cleaning documents with high strength in bad topics</a:t>
            </a:r>
            <a:endParaRPr sz="2400"/>
          </a:p>
          <a:p>
            <a:pPr indent="-381000" lvl="0" marL="457200" rtl="0" algn="l">
              <a:lnSpc>
                <a:spcPct val="100000"/>
              </a:lnSpc>
              <a:spcBef>
                <a:spcPts val="1000"/>
              </a:spcBef>
              <a:spcAft>
                <a:spcPts val="1000"/>
              </a:spcAft>
              <a:buSzPts val="2400"/>
              <a:buChar char="●"/>
            </a:pPr>
            <a:r>
              <a:rPr lang="en" sz="2400"/>
              <a:t>After cleaning, run again, sentences extracted based on topic strength</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23"/>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LDA Topic examples:</a:t>
            </a:r>
            <a:endParaRPr/>
          </a:p>
        </p:txBody>
      </p:sp>
      <p:sp>
        <p:nvSpPr>
          <p:cNvPr id="340" name="Google Shape;340;p23"/>
          <p:cNvSpPr txBox="1"/>
          <p:nvPr>
            <p:ph idx="1" type="body"/>
          </p:nvPr>
        </p:nvSpPr>
        <p:spPr>
          <a:xfrm>
            <a:off x="1222600" y="1597875"/>
            <a:ext cx="1755300" cy="473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t>Good topics:</a:t>
            </a:r>
            <a:endParaRPr sz="1800"/>
          </a:p>
        </p:txBody>
      </p:sp>
      <p:sp>
        <p:nvSpPr>
          <p:cNvPr id="341" name="Google Shape;341;p23"/>
          <p:cNvSpPr txBox="1"/>
          <p:nvPr>
            <p:ph idx="1" type="body"/>
          </p:nvPr>
        </p:nvSpPr>
        <p:spPr>
          <a:xfrm>
            <a:off x="6579000" y="1597875"/>
            <a:ext cx="1755300" cy="473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t>Bad</a:t>
            </a:r>
            <a:r>
              <a:rPr lang="en" sz="1800"/>
              <a:t> topics:</a:t>
            </a:r>
            <a:endParaRPr sz="1800"/>
          </a:p>
        </p:txBody>
      </p:sp>
      <p:sp>
        <p:nvSpPr>
          <p:cNvPr id="342" name="Google Shape;342;p23"/>
          <p:cNvSpPr txBox="1"/>
          <p:nvPr>
            <p:ph idx="1" type="body"/>
          </p:nvPr>
        </p:nvSpPr>
        <p:spPr>
          <a:xfrm>
            <a:off x="170350" y="2071275"/>
            <a:ext cx="4323300" cy="292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(4, u'0.033*"hurricane" + 0.027*"matthew" + 0.019*"carolina" + 0.019*"county" + 0.014*"north" + 0.013*"home" + 0.012*"photo" + 0.010*"power" + 0.010*"flooding" + 0.010*"october"')</a:t>
            </a:r>
            <a:endParaRPr>
              <a:latin typeface="Courier New"/>
              <a:ea typeface="Courier New"/>
              <a:cs typeface="Courier New"/>
              <a:sym typeface="Courier New"/>
            </a:endParaRPr>
          </a:p>
          <a:p>
            <a:pPr indent="0" lvl="0" marL="0" rtl="0" algn="l">
              <a:spcBef>
                <a:spcPts val="1600"/>
              </a:spcBef>
              <a:spcAft>
                <a:spcPts val="0"/>
              </a:spcAft>
              <a:buNone/>
            </a:pPr>
            <a:r>
              <a:rPr lang="en">
                <a:latin typeface="Courier New"/>
                <a:ea typeface="Courier New"/>
                <a:cs typeface="Courier New"/>
                <a:sym typeface="Courier New"/>
              </a:rPr>
              <a:t>(6, u'0.033*"hurricane" + 0.028*"storm" + 0.021*"matthew" + 0.019*"florida" + 0.015*"wind" + 0.011*"coast" + 0.008*"beach" +0.008*"south" + 0.007*"friday" + 0.007*"area"')</a:t>
            </a:r>
            <a:endParaRPr>
              <a:latin typeface="Courier New"/>
              <a:ea typeface="Courier New"/>
              <a:cs typeface="Courier New"/>
              <a:sym typeface="Courier New"/>
            </a:endParaRPr>
          </a:p>
          <a:p>
            <a:pPr indent="0" lvl="0" marL="0" rtl="0" algn="l">
              <a:spcBef>
                <a:spcPts val="1600"/>
              </a:spcBef>
              <a:spcAft>
                <a:spcPts val="1600"/>
              </a:spcAft>
              <a:buNone/>
            </a:pPr>
            <a:r>
              <a:t/>
            </a:r>
            <a:endParaRPr sz="1200">
              <a:latin typeface="Courier New"/>
              <a:ea typeface="Courier New"/>
              <a:cs typeface="Courier New"/>
              <a:sym typeface="Courier New"/>
            </a:endParaRPr>
          </a:p>
        </p:txBody>
      </p:sp>
      <p:sp>
        <p:nvSpPr>
          <p:cNvPr id="343" name="Google Shape;343;p23"/>
          <p:cNvSpPr txBox="1"/>
          <p:nvPr/>
        </p:nvSpPr>
        <p:spPr>
          <a:xfrm>
            <a:off x="4764500" y="2071275"/>
            <a:ext cx="4323300" cy="29775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dk2"/>
                </a:solidFill>
                <a:latin typeface="Courier New"/>
                <a:ea typeface="Courier New"/>
                <a:cs typeface="Courier New"/>
                <a:sym typeface="Courier New"/>
              </a:rPr>
              <a:t>(1, u'0.014*"trump" + 0.011*"election" + 0.010*"state" + 0.010*"clinton" + 0.008*"voter" + 0.008*"court" + 0.007*"vote" + 0.006*"president" + 0.006*"political" + 0.006*"white"')</a:t>
            </a:r>
            <a:endParaRPr sz="1300">
              <a:solidFill>
                <a:schemeClr val="dk2"/>
              </a:solidFill>
              <a:latin typeface="Courier New"/>
              <a:ea typeface="Courier New"/>
              <a:cs typeface="Courier New"/>
              <a:sym typeface="Courier New"/>
            </a:endParaRPr>
          </a:p>
          <a:p>
            <a:pPr indent="0" lvl="0" marL="0" rtl="0" algn="l">
              <a:lnSpc>
                <a:spcPct val="115000"/>
              </a:lnSpc>
              <a:spcBef>
                <a:spcPts val="1600"/>
              </a:spcBef>
              <a:spcAft>
                <a:spcPts val="1600"/>
              </a:spcAft>
              <a:buNone/>
            </a:pPr>
            <a:r>
              <a:rPr lang="en" sz="1300">
                <a:solidFill>
                  <a:schemeClr val="dk2"/>
                </a:solidFill>
                <a:latin typeface="Courier New"/>
                <a:ea typeface="Courier New"/>
                <a:cs typeface="Courier New"/>
                <a:sym typeface="Courier New"/>
              </a:rPr>
              <a:t>(7, u'0.039*"news" + 0.033*"health" + 0.014*"disease" + 0.011*"blog" + 0.010*"google" + 0.010*"report" + 0.009*"zika" + 0.008*"french" + 0.008*"update" + 0.007*"site"')</a:t>
            </a:r>
            <a:endParaRPr sz="1300">
              <a:solidFill>
                <a:schemeClr val="dk2"/>
              </a:solidFill>
              <a:latin typeface="Courier New"/>
              <a:ea typeface="Courier New"/>
              <a:cs typeface="Courier New"/>
              <a:sym typeface="Courier New"/>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2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LDA Sentences:</a:t>
            </a:r>
            <a:endParaRPr/>
          </a:p>
        </p:txBody>
      </p:sp>
      <p:sp>
        <p:nvSpPr>
          <p:cNvPr id="349" name="Google Shape;349;p24"/>
          <p:cNvSpPr txBox="1"/>
          <p:nvPr>
            <p:ph idx="1" type="body"/>
          </p:nvPr>
        </p:nvSpPr>
        <p:spPr>
          <a:xfrm>
            <a:off x="1222600" y="1597875"/>
            <a:ext cx="2445600" cy="473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t>Good sentence:</a:t>
            </a:r>
            <a:endParaRPr sz="1800"/>
          </a:p>
        </p:txBody>
      </p:sp>
      <p:sp>
        <p:nvSpPr>
          <p:cNvPr id="350" name="Google Shape;350;p24"/>
          <p:cNvSpPr txBox="1"/>
          <p:nvPr>
            <p:ph idx="1" type="body"/>
          </p:nvPr>
        </p:nvSpPr>
        <p:spPr>
          <a:xfrm>
            <a:off x="5888700" y="1597875"/>
            <a:ext cx="2445600" cy="473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t>Bad sentences:</a:t>
            </a:r>
            <a:endParaRPr sz="1800"/>
          </a:p>
        </p:txBody>
      </p:sp>
      <p:sp>
        <p:nvSpPr>
          <p:cNvPr id="351" name="Google Shape;351;p24"/>
          <p:cNvSpPr txBox="1"/>
          <p:nvPr>
            <p:ph idx="1" type="body"/>
          </p:nvPr>
        </p:nvSpPr>
        <p:spPr>
          <a:xfrm>
            <a:off x="170350" y="2639425"/>
            <a:ext cx="4323300" cy="23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After passing Jamaica and Haiti, Matthew's centre was expected to pass about 50 miles (80 kilometres) east of the US Navy base at Guantanamo Bay, Cuba, where authorities evacuated about 700 spouses and children of service members on military transport planes to Florida.</a:t>
            </a:r>
            <a:endParaRPr>
              <a:latin typeface="Courier New"/>
              <a:ea typeface="Courier New"/>
              <a:cs typeface="Courier New"/>
              <a:sym typeface="Courier New"/>
            </a:endParaRPr>
          </a:p>
          <a:p>
            <a:pPr indent="0" lvl="0" marL="0" rtl="0" algn="l">
              <a:spcBef>
                <a:spcPts val="1600"/>
              </a:spcBef>
              <a:spcAft>
                <a:spcPts val="1600"/>
              </a:spcAft>
              <a:buNone/>
            </a:pPr>
            <a:r>
              <a:t/>
            </a:r>
            <a:endParaRPr sz="1200">
              <a:latin typeface="Courier New"/>
              <a:ea typeface="Courier New"/>
              <a:cs typeface="Courier New"/>
              <a:sym typeface="Courier New"/>
            </a:endParaRPr>
          </a:p>
        </p:txBody>
      </p:sp>
      <p:sp>
        <p:nvSpPr>
          <p:cNvPr id="352" name="Google Shape;352;p24"/>
          <p:cNvSpPr txBox="1"/>
          <p:nvPr/>
        </p:nvSpPr>
        <p:spPr>
          <a:xfrm>
            <a:off x="4764500" y="2071275"/>
            <a:ext cx="4323300" cy="29775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300">
                <a:solidFill>
                  <a:schemeClr val="dk2"/>
                </a:solidFill>
                <a:latin typeface="Courier New"/>
                <a:ea typeface="Courier New"/>
                <a:cs typeface="Courier New"/>
                <a:sym typeface="Courier New"/>
              </a:rPr>
              <a:t>Share Share Content brought to you by Mike Moss Sept.</a:t>
            </a:r>
            <a:endParaRPr sz="1300">
              <a:solidFill>
                <a:schemeClr val="dk2"/>
              </a:solidFill>
              <a:latin typeface="Courier New"/>
              <a:ea typeface="Courier New"/>
              <a:cs typeface="Courier New"/>
              <a:sym typeface="Courier New"/>
            </a:endParaRPr>
          </a:p>
          <a:p>
            <a:pPr indent="0" lvl="0" marL="0" rtl="0" algn="l">
              <a:lnSpc>
                <a:spcPct val="115000"/>
              </a:lnSpc>
              <a:spcBef>
                <a:spcPts val="1600"/>
              </a:spcBef>
              <a:spcAft>
                <a:spcPts val="1600"/>
              </a:spcAft>
              <a:buNone/>
            </a:pPr>
            <a:r>
              <a:rPr lang="en" sz="1300">
                <a:solidFill>
                  <a:schemeClr val="dk2"/>
                </a:solidFill>
                <a:latin typeface="Courier New"/>
                <a:ea typeface="Courier New"/>
                <a:cs typeface="Courier New"/>
                <a:sym typeface="Courier New"/>
              </a:rPr>
              <a:t>Hide Caption 23 of 80 Photos: Hurricane Matthew's path of destruction Adam and Alec Selent watch waves crash over a retainer wall at the Ocean Club condominiums in Isle of Palms, South Carolina, on October 7</a:t>
            </a:r>
            <a:endParaRPr sz="1300">
              <a:solidFill>
                <a:schemeClr val="dk2"/>
              </a:solidFill>
              <a:latin typeface="Courier New"/>
              <a:ea typeface="Courier New"/>
              <a:cs typeface="Courier New"/>
              <a:sym typeface="Courier New"/>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sp>
        <p:nvSpPr>
          <p:cNvPr id="357" name="Google Shape;357;p25"/>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Extractive Summary</a:t>
            </a:r>
            <a:endParaRPr/>
          </a:p>
        </p:txBody>
      </p:sp>
      <p:sp>
        <p:nvSpPr>
          <p:cNvPr id="358" name="Google Shape;358;p25"/>
          <p:cNvSpPr txBox="1"/>
          <p:nvPr>
            <p:ph idx="1" type="body"/>
          </p:nvPr>
        </p:nvSpPr>
        <p:spPr>
          <a:xfrm>
            <a:off x="1042825" y="1518275"/>
            <a:ext cx="7756200" cy="336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Uses TextRank Summariser in Gensim package</a:t>
            </a:r>
            <a:endParaRPr sz="2400"/>
          </a:p>
          <a:p>
            <a:pPr indent="-381000" lvl="0" marL="457200" rtl="0" algn="l">
              <a:spcBef>
                <a:spcPts val="0"/>
              </a:spcBef>
              <a:spcAft>
                <a:spcPts val="0"/>
              </a:spcAft>
              <a:buSzPts val="2400"/>
              <a:buChar char="●"/>
            </a:pPr>
            <a:r>
              <a:rPr lang="en" sz="2400"/>
              <a:t>Divides the collection into groups of 300 documents</a:t>
            </a:r>
            <a:endParaRPr sz="2400"/>
          </a:p>
          <a:p>
            <a:pPr indent="-381000" lvl="0" marL="457200" rtl="0" algn="l">
              <a:spcBef>
                <a:spcPts val="0"/>
              </a:spcBef>
              <a:spcAft>
                <a:spcPts val="0"/>
              </a:spcAft>
              <a:buSzPts val="2400"/>
              <a:buChar char="●"/>
            </a:pPr>
            <a:r>
              <a:rPr lang="en" sz="2400"/>
              <a:t>Performs the summarization on groups of documents</a:t>
            </a:r>
            <a:endParaRPr sz="2400"/>
          </a:p>
          <a:p>
            <a:pPr indent="-381000" lvl="0" marL="457200" rtl="0" algn="l">
              <a:spcBef>
                <a:spcPts val="0"/>
              </a:spcBef>
              <a:spcAft>
                <a:spcPts val="0"/>
              </a:spcAft>
              <a:buSzPts val="2400"/>
              <a:buChar char="●"/>
            </a:pPr>
            <a:r>
              <a:rPr lang="en" sz="2400"/>
              <a:t>Combines the results into into a text file</a:t>
            </a:r>
            <a:endParaRPr sz="2400"/>
          </a:p>
          <a:p>
            <a:pPr indent="-381000" lvl="0" marL="457200" rtl="0" algn="l">
              <a:spcBef>
                <a:spcPts val="0"/>
              </a:spcBef>
              <a:spcAft>
                <a:spcPts val="0"/>
              </a:spcAft>
              <a:buSzPts val="2400"/>
              <a:buChar char="●"/>
            </a:pPr>
            <a:r>
              <a:rPr lang="en" sz="2400"/>
              <a:t>Summarizes the text file to obtain extractive summary</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sp>
        <p:nvSpPr>
          <p:cNvPr id="363" name="Google Shape;363;p26"/>
          <p:cNvSpPr txBox="1"/>
          <p:nvPr>
            <p:ph type="title"/>
          </p:nvPr>
        </p:nvSpPr>
        <p:spPr>
          <a:xfrm>
            <a:off x="1338950" y="493300"/>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Extractive Summary Result</a:t>
            </a:r>
            <a:endParaRPr/>
          </a:p>
        </p:txBody>
      </p:sp>
      <p:sp>
        <p:nvSpPr>
          <p:cNvPr id="364" name="Google Shape;364;p26"/>
          <p:cNvSpPr txBox="1"/>
          <p:nvPr>
            <p:ph idx="1" type="body"/>
          </p:nvPr>
        </p:nvSpPr>
        <p:spPr>
          <a:xfrm>
            <a:off x="58650" y="1187800"/>
            <a:ext cx="9009900" cy="3892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Residents across four states on the east coast are bracing for impact as Hurricane Matthew continues to make its way toward the U.S. The storm headed toward Florida on Wednesday after causing severe devastation across Haiti and bringing heavy rainfall and strong winds to the entire Caribbean region.</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Hurricane Matthew pummeled the Florida coast this morning with powerful winds, potentially devastating storm surges and torrential rain.</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United States: Downgraded to a Category 3 storm, Hurricane Matthew made landfall as evacuation orders were issued in Florida, Georgia and South Carolina.</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More than two million people have been evacuated from Florida, Georgia, North and South Carolina as the United States prepares for Hurricane Matthew to hit.</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At 5 p.m. EDT Friday, the National Hurricane Center said Matthew had sustained winds of 110 mph, making it a very powerful Category 2 storm.</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Piers in Florida and South Carolina were damaged by storm surge and heavy surf from Hurricane Matthew. Hurricane Matthew has moved on to South Carolina where it made landfall as a Category 1 storm with sustained winds of 75 mph.</a:t>
            </a:r>
            <a:endParaRPr sz="1500">
              <a:solidFill>
                <a:srgbClr val="000000"/>
              </a:solidFill>
              <a:latin typeface="Arial"/>
              <a:ea typeface="Arial"/>
              <a:cs typeface="Arial"/>
              <a:sym typeface="Arial"/>
            </a:endParaRPr>
          </a:p>
          <a:p>
            <a:pPr indent="0" lvl="0" marL="0" rtl="0" algn="l">
              <a:lnSpc>
                <a:spcPct val="100000"/>
              </a:lnSpc>
              <a:spcBef>
                <a:spcPts val="0"/>
              </a:spcBef>
              <a:spcAft>
                <a:spcPts val="0"/>
              </a:spcAft>
              <a:buNone/>
            </a:pPr>
            <a:r>
              <a:rPr lang="en" sz="1500">
                <a:solidFill>
                  <a:srgbClr val="000000"/>
                </a:solidFill>
                <a:latin typeface="Arial"/>
                <a:ea typeface="Arial"/>
                <a:cs typeface="Arial"/>
                <a:sym typeface="Arial"/>
              </a:rPr>
              <a:t>Update: Hurricane Matthew has weakened slightly to a Category 2 storm with 110 mph winds off Florida and Georgia coasts.</a:t>
            </a:r>
            <a:endParaRPr sz="1500">
              <a:solidFill>
                <a:srgbClr val="000000"/>
              </a:solidFill>
              <a:latin typeface="Arial"/>
              <a:ea typeface="Arial"/>
              <a:cs typeface="Arial"/>
              <a:sym typeface="Arial"/>
            </a:endParaRPr>
          </a:p>
          <a:p>
            <a:pPr indent="0" lvl="0" marL="0" rtl="0" algn="l">
              <a:spcBef>
                <a:spcPts val="0"/>
              </a:spcBef>
              <a:spcAft>
                <a:spcPts val="1600"/>
              </a:spcAft>
              <a:buNone/>
            </a:pPr>
            <a:r>
              <a:t/>
            </a:r>
            <a:endParaRPr sz="1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sp>
        <p:nvSpPr>
          <p:cNvPr id="369" name="Google Shape;369;p27"/>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Entity</a:t>
            </a:r>
            <a:endParaRPr/>
          </a:p>
        </p:txBody>
      </p:sp>
      <p:sp>
        <p:nvSpPr>
          <p:cNvPr id="370" name="Google Shape;370;p27"/>
          <p:cNvSpPr txBox="1"/>
          <p:nvPr>
            <p:ph idx="1" type="body"/>
          </p:nvPr>
        </p:nvSpPr>
        <p:spPr>
          <a:xfrm>
            <a:off x="1303800" y="1597875"/>
            <a:ext cx="7030500" cy="25416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Used spaCy to extract named entities from each article</a:t>
            </a:r>
            <a:endParaRPr sz="2400"/>
          </a:p>
          <a:p>
            <a:pPr indent="-381000" lvl="0" marL="457200" rtl="0" algn="l">
              <a:lnSpc>
                <a:spcPct val="100000"/>
              </a:lnSpc>
              <a:spcBef>
                <a:spcPts val="1000"/>
              </a:spcBef>
              <a:spcAft>
                <a:spcPts val="0"/>
              </a:spcAft>
              <a:buSzPts val="2400"/>
              <a:buChar char="●"/>
            </a:pPr>
            <a:r>
              <a:rPr lang="en" sz="2400"/>
              <a:t>Created a file with each word followed by entity type or POS</a:t>
            </a:r>
            <a:endParaRPr sz="2400"/>
          </a:p>
          <a:p>
            <a:pPr indent="-381000" lvl="0" marL="457200" rtl="0" algn="l">
              <a:lnSpc>
                <a:spcPct val="100000"/>
              </a:lnSpc>
              <a:spcBef>
                <a:spcPts val="1000"/>
              </a:spcBef>
              <a:spcAft>
                <a:spcPts val="1000"/>
              </a:spcAft>
              <a:buSzPts val="2400"/>
              <a:buChar char="●"/>
            </a:pPr>
            <a:r>
              <a:rPr lang="en" sz="2400"/>
              <a:t>Used Python’s multiprocessing library to speed up creation</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Google Shape;375;p28"/>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Entity Results</a:t>
            </a:r>
            <a:endParaRPr/>
          </a:p>
        </p:txBody>
      </p:sp>
      <p:sp>
        <p:nvSpPr>
          <p:cNvPr id="376" name="Google Shape;376;p28"/>
          <p:cNvSpPr txBox="1"/>
          <p:nvPr>
            <p:ph idx="1" type="body"/>
          </p:nvPr>
        </p:nvSpPr>
        <p:spPr>
          <a:xfrm>
            <a:off x="1303800" y="1441600"/>
            <a:ext cx="2187600" cy="2541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lang="en"/>
              <a:t>Almost 	RB</a:t>
            </a:r>
            <a:endParaRPr/>
          </a:p>
          <a:p>
            <a:pPr indent="0" lvl="0" marL="0" rtl="0" algn="l">
              <a:lnSpc>
                <a:spcPct val="100000"/>
              </a:lnSpc>
              <a:spcBef>
                <a:spcPts val="0"/>
              </a:spcBef>
              <a:spcAft>
                <a:spcPts val="0"/>
              </a:spcAft>
              <a:buClr>
                <a:srgbClr val="000000"/>
              </a:buClr>
              <a:buSzPts val="1100"/>
              <a:buFont typeface="Arial"/>
              <a:buNone/>
            </a:pPr>
            <a:r>
              <a:rPr lang="en"/>
              <a:t>all 		DT</a:t>
            </a:r>
            <a:endParaRPr/>
          </a:p>
          <a:p>
            <a:pPr indent="0" lvl="0" marL="0" rtl="0" algn="l">
              <a:lnSpc>
                <a:spcPct val="100000"/>
              </a:lnSpc>
              <a:spcBef>
                <a:spcPts val="0"/>
              </a:spcBef>
              <a:spcAft>
                <a:spcPts val="0"/>
              </a:spcAft>
              <a:buClr>
                <a:srgbClr val="000000"/>
              </a:buClr>
              <a:buSzPts val="1100"/>
              <a:buFont typeface="Arial"/>
              <a:buNone/>
            </a:pPr>
            <a:r>
              <a:rPr lang="en"/>
              <a:t>mobile 	JJ</a:t>
            </a:r>
            <a:endParaRPr/>
          </a:p>
          <a:p>
            <a:pPr indent="0" lvl="0" marL="0" rtl="0" algn="l">
              <a:lnSpc>
                <a:spcPct val="100000"/>
              </a:lnSpc>
              <a:spcBef>
                <a:spcPts val="0"/>
              </a:spcBef>
              <a:spcAft>
                <a:spcPts val="0"/>
              </a:spcAft>
              <a:buClr>
                <a:srgbClr val="000000"/>
              </a:buClr>
              <a:buSzPts val="1100"/>
              <a:buFont typeface="Arial"/>
              <a:buNone/>
            </a:pPr>
            <a:r>
              <a:rPr lang="en"/>
              <a:t>homes 	NNS</a:t>
            </a:r>
            <a:endParaRPr/>
          </a:p>
          <a:p>
            <a:pPr indent="0" lvl="0" marL="0" rtl="0" algn="l">
              <a:lnSpc>
                <a:spcPct val="100000"/>
              </a:lnSpc>
              <a:spcBef>
                <a:spcPts val="0"/>
              </a:spcBef>
              <a:spcAft>
                <a:spcPts val="0"/>
              </a:spcAft>
              <a:buClr>
                <a:srgbClr val="000000"/>
              </a:buClr>
              <a:buSzPts val="1100"/>
              <a:buFont typeface="Arial"/>
              <a:buNone/>
            </a:pPr>
            <a:r>
              <a:rPr lang="en"/>
              <a:t>in 		IN</a:t>
            </a:r>
            <a:endParaRPr/>
          </a:p>
          <a:p>
            <a:pPr indent="0" lvl="0" marL="0" rtl="0" algn="l">
              <a:lnSpc>
                <a:spcPct val="100000"/>
              </a:lnSpc>
              <a:spcBef>
                <a:spcPts val="0"/>
              </a:spcBef>
              <a:spcAft>
                <a:spcPts val="0"/>
              </a:spcAft>
              <a:buClr>
                <a:srgbClr val="000000"/>
              </a:buClr>
              <a:buSzPts val="1100"/>
              <a:buFont typeface="Arial"/>
              <a:buNone/>
            </a:pPr>
            <a:r>
              <a:rPr lang="en"/>
              <a:t>its 		PRP$</a:t>
            </a:r>
            <a:endParaRPr/>
          </a:p>
          <a:p>
            <a:pPr indent="0" lvl="0" marL="0" rtl="0" algn="l">
              <a:lnSpc>
                <a:spcPct val="100000"/>
              </a:lnSpc>
              <a:spcBef>
                <a:spcPts val="0"/>
              </a:spcBef>
              <a:spcAft>
                <a:spcPts val="0"/>
              </a:spcAft>
              <a:buClr>
                <a:srgbClr val="000000"/>
              </a:buClr>
              <a:buSzPts val="1100"/>
              <a:buFont typeface="Arial"/>
              <a:buNone/>
            </a:pPr>
            <a:r>
              <a:rPr lang="en"/>
              <a:t>path 		NN</a:t>
            </a:r>
            <a:endParaRPr/>
          </a:p>
          <a:p>
            <a:pPr indent="0" lvl="0" marL="0" rtl="0" algn="l">
              <a:lnSpc>
                <a:spcPct val="100000"/>
              </a:lnSpc>
              <a:spcBef>
                <a:spcPts val="0"/>
              </a:spcBef>
              <a:spcAft>
                <a:spcPts val="0"/>
              </a:spcAft>
              <a:buClr>
                <a:srgbClr val="000000"/>
              </a:buClr>
              <a:buSzPts val="1100"/>
              <a:buFont typeface="Arial"/>
              <a:buNone/>
            </a:pPr>
            <a:r>
              <a:rPr lang="en"/>
              <a:t>were 		VBD</a:t>
            </a:r>
            <a:endParaRPr/>
          </a:p>
          <a:p>
            <a:pPr indent="0" lvl="0" marL="0" rtl="0" algn="l">
              <a:lnSpc>
                <a:spcPct val="100000"/>
              </a:lnSpc>
              <a:spcBef>
                <a:spcPts val="0"/>
              </a:spcBef>
              <a:spcAft>
                <a:spcPts val="0"/>
              </a:spcAft>
              <a:buClr>
                <a:srgbClr val="000000"/>
              </a:buClr>
              <a:buSzPts val="1100"/>
              <a:buFont typeface="Arial"/>
              <a:buNone/>
            </a:pPr>
            <a:r>
              <a:rPr lang="en"/>
              <a:t>obliterated 	VBN</a:t>
            </a:r>
            <a:endParaRPr/>
          </a:p>
          <a:p>
            <a:pPr indent="0" lvl="0" marL="0" rtl="0" algn="l">
              <a:lnSpc>
                <a:spcPct val="100000"/>
              </a:lnSpc>
              <a:spcBef>
                <a:spcPts val="0"/>
              </a:spcBef>
              <a:spcAft>
                <a:spcPts val="0"/>
              </a:spcAft>
              <a:buClr>
                <a:srgbClr val="000000"/>
              </a:buClr>
              <a:buSzPts val="1100"/>
              <a:buFont typeface="Arial"/>
              <a:buNone/>
            </a:pPr>
            <a:r>
              <a:rPr lang="en"/>
              <a:t>. 		.</a:t>
            </a:r>
            <a:endParaRPr/>
          </a:p>
          <a:p>
            <a:pPr indent="0" lvl="0" marL="0" rtl="0" algn="l">
              <a:lnSpc>
                <a:spcPct val="100000"/>
              </a:lnSpc>
              <a:spcBef>
                <a:spcPts val="0"/>
              </a:spcBef>
              <a:spcAft>
                <a:spcPts val="0"/>
              </a:spcAft>
              <a:buClr>
                <a:srgbClr val="000000"/>
              </a:buClr>
              <a:buSzPts val="1100"/>
              <a:buFont typeface="Arial"/>
              <a:buNone/>
            </a:pPr>
            <a:r>
              <a:rPr lang="en"/>
              <a:t>At least 40 	CARDINAL</a:t>
            </a:r>
            <a:endParaRPr/>
          </a:p>
          <a:p>
            <a:pPr indent="0" lvl="0" marL="0" rtl="0" algn="l">
              <a:lnSpc>
                <a:spcPct val="100000"/>
              </a:lnSpc>
              <a:spcBef>
                <a:spcPts val="0"/>
              </a:spcBef>
              <a:spcAft>
                <a:spcPts val="0"/>
              </a:spcAft>
              <a:buClr>
                <a:srgbClr val="000000"/>
              </a:buClr>
              <a:buSzPts val="1100"/>
              <a:buFont typeface="Arial"/>
              <a:buNone/>
            </a:pPr>
            <a:r>
              <a:rPr lang="en"/>
              <a:t>people 	NNS</a:t>
            </a:r>
            <a:endParaRPr/>
          </a:p>
          <a:p>
            <a:pPr indent="0" lvl="0" marL="0" rtl="0" algn="l">
              <a:lnSpc>
                <a:spcPct val="100000"/>
              </a:lnSpc>
              <a:spcBef>
                <a:spcPts val="0"/>
              </a:spcBef>
              <a:spcAft>
                <a:spcPts val="0"/>
              </a:spcAft>
              <a:buClr>
                <a:srgbClr val="000000"/>
              </a:buClr>
              <a:buSzPts val="1100"/>
              <a:buFont typeface="Arial"/>
              <a:buNone/>
            </a:pPr>
            <a:r>
              <a:rPr lang="en"/>
              <a:t>were 		VBD</a:t>
            </a:r>
            <a:endParaRPr/>
          </a:p>
          <a:p>
            <a:pPr indent="0" lvl="0" marL="0" rtl="0" algn="l">
              <a:lnSpc>
                <a:spcPct val="100000"/>
              </a:lnSpc>
              <a:spcBef>
                <a:spcPts val="0"/>
              </a:spcBef>
              <a:spcAft>
                <a:spcPts val="0"/>
              </a:spcAft>
              <a:buClr>
                <a:srgbClr val="000000"/>
              </a:buClr>
              <a:buSzPts val="1100"/>
              <a:buFont typeface="Arial"/>
              <a:buNone/>
            </a:pPr>
            <a:r>
              <a:rPr lang="en"/>
              <a:t>killed 		VBN</a:t>
            </a:r>
            <a:endParaRPr/>
          </a:p>
          <a:p>
            <a:pPr indent="0" lvl="0" marL="0" rtl="0" algn="l">
              <a:lnSpc>
                <a:spcPct val="100000"/>
              </a:lnSpc>
              <a:spcBef>
                <a:spcPts val="0"/>
              </a:spcBef>
              <a:spcAft>
                <a:spcPts val="0"/>
              </a:spcAft>
              <a:buClr>
                <a:srgbClr val="000000"/>
              </a:buClr>
              <a:buSzPts val="1100"/>
              <a:buFont typeface="Arial"/>
              <a:buNone/>
            </a:pPr>
            <a:r>
              <a:rPr lang="en"/>
              <a:t>in 		IN</a:t>
            </a:r>
            <a:endParaRPr/>
          </a:p>
          <a:p>
            <a:pPr indent="0" lvl="0" marL="0" rtl="0" algn="l">
              <a:lnSpc>
                <a:spcPct val="100000"/>
              </a:lnSpc>
              <a:spcBef>
                <a:spcPts val="0"/>
              </a:spcBef>
              <a:spcAft>
                <a:spcPts val="0"/>
              </a:spcAft>
              <a:buClr>
                <a:srgbClr val="000000"/>
              </a:buClr>
              <a:buSzPts val="1100"/>
              <a:buFont typeface="Arial"/>
              <a:buNone/>
            </a:pPr>
            <a:r>
              <a:rPr lang="en"/>
              <a:t>Florida 	GPE</a:t>
            </a:r>
            <a:endParaRPr/>
          </a:p>
          <a:p>
            <a:pPr indent="0" lvl="0" marL="0" rtl="0" algn="l">
              <a:lnSpc>
                <a:spcPct val="100000"/>
              </a:lnSpc>
              <a:spcBef>
                <a:spcPts val="0"/>
              </a:spcBef>
              <a:spcAft>
                <a:spcPts val="0"/>
              </a:spcAft>
              <a:buNone/>
            </a:pPr>
            <a:r>
              <a:rPr lang="en"/>
              <a:t>. 		.</a:t>
            </a:r>
            <a:endParaRPr/>
          </a:p>
        </p:txBody>
      </p:sp>
      <p:sp>
        <p:nvSpPr>
          <p:cNvPr id="377" name="Google Shape;377;p28"/>
          <p:cNvSpPr txBox="1"/>
          <p:nvPr/>
        </p:nvSpPr>
        <p:spPr>
          <a:xfrm>
            <a:off x="3959550" y="1408150"/>
            <a:ext cx="1719000" cy="254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The 		DT</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hurricane 	NN</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rolled 		VBD</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across 	IN</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the 		DT</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sparsely 	RB</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populated 	JJ</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tip 		NN</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of 		IN</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Cuba 		GPE</a:t>
            </a:r>
            <a:endParaRPr sz="1300">
              <a:solidFill>
                <a:schemeClr val="dk2"/>
              </a:solidFill>
              <a:latin typeface="Nunito"/>
              <a:ea typeface="Nunito"/>
              <a:cs typeface="Nunito"/>
              <a:sym typeface="Nunito"/>
            </a:endParaRPr>
          </a:p>
          <a:p>
            <a:pPr indent="0" lvl="0" marL="0" rtl="0" algn="l">
              <a:spcBef>
                <a:spcPts val="0"/>
              </a:spcBef>
              <a:spcAft>
                <a:spcPts val="0"/>
              </a:spcAft>
              <a:buClr>
                <a:srgbClr val="000000"/>
              </a:buClr>
              <a:buSzPts val="1100"/>
              <a:buFont typeface="Arial"/>
              <a:buNone/>
            </a:pPr>
            <a:r>
              <a:rPr lang="en" sz="1300">
                <a:solidFill>
                  <a:schemeClr val="dk2"/>
                </a:solidFill>
                <a:latin typeface="Nunito"/>
                <a:ea typeface="Nunito"/>
                <a:cs typeface="Nunito"/>
                <a:sym typeface="Nunito"/>
              </a:rPr>
              <a:t>overnight 	TIME</a:t>
            </a:r>
            <a:endParaRPr sz="1300">
              <a:solidFill>
                <a:schemeClr val="dk2"/>
              </a:solidFill>
              <a:latin typeface="Nunito"/>
              <a:ea typeface="Nunito"/>
              <a:cs typeface="Nunito"/>
              <a:sym typeface="Nunito"/>
            </a:endParaRPr>
          </a:p>
          <a:p>
            <a:pPr indent="0" lvl="0" marL="0" rtl="0" algn="l">
              <a:spcBef>
                <a:spcPts val="0"/>
              </a:spcBef>
              <a:spcAft>
                <a:spcPts val="0"/>
              </a:spcAft>
              <a:buNone/>
            </a:pPr>
            <a:r>
              <a:t/>
            </a:r>
            <a:endParaRPr sz="1300">
              <a:solidFill>
                <a:schemeClr val="dk2"/>
              </a:solidFill>
              <a:latin typeface="Nunito"/>
              <a:ea typeface="Nunito"/>
              <a:cs typeface="Nunito"/>
              <a:sym typeface="Nuni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Google Shape;382;p29"/>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Template Summary</a:t>
            </a:r>
            <a:endParaRPr/>
          </a:p>
        </p:txBody>
      </p:sp>
      <p:sp>
        <p:nvSpPr>
          <p:cNvPr id="383" name="Google Shape;383;p29"/>
          <p:cNvSpPr txBox="1"/>
          <p:nvPr>
            <p:ph idx="1" type="body"/>
          </p:nvPr>
        </p:nvSpPr>
        <p:spPr>
          <a:xfrm>
            <a:off x="1303800" y="1597875"/>
            <a:ext cx="7030500" cy="25416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Groups named entity results into sentences</a:t>
            </a:r>
            <a:endParaRPr sz="2400"/>
          </a:p>
          <a:p>
            <a:pPr indent="-381000" lvl="0" marL="457200" rtl="0" algn="l">
              <a:spcBef>
                <a:spcPts val="1000"/>
              </a:spcBef>
              <a:spcAft>
                <a:spcPts val="0"/>
              </a:spcAft>
              <a:buSzPts val="2400"/>
              <a:buChar char="●"/>
            </a:pPr>
            <a:r>
              <a:rPr lang="en" sz="2400"/>
              <a:t>Wrote a method that searches sentences with an input regex and containing a given named entity or POS type.</a:t>
            </a:r>
            <a:endParaRPr sz="2400"/>
          </a:p>
          <a:p>
            <a:pPr indent="-381000" lvl="0" marL="457200" rtl="0" algn="l">
              <a:spcBef>
                <a:spcPts val="1000"/>
              </a:spcBef>
              <a:spcAft>
                <a:spcPts val="1000"/>
              </a:spcAft>
              <a:buSzPts val="2400"/>
              <a:buChar char="●"/>
            </a:pPr>
            <a:r>
              <a:rPr lang="en" sz="2400"/>
              <a:t>Inserts most common result(s) into template.</a:t>
            </a:r>
            <a:endParaRPr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Google Shape;388;p30"/>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Template Summary Result</a:t>
            </a:r>
            <a:endParaRPr/>
          </a:p>
        </p:txBody>
      </p:sp>
      <p:sp>
        <p:nvSpPr>
          <p:cNvPr id="389" name="Google Shape;389;p30"/>
          <p:cNvSpPr txBox="1"/>
          <p:nvPr>
            <p:ph idx="1" type="body"/>
          </p:nvPr>
        </p:nvSpPr>
        <p:spPr>
          <a:xfrm>
            <a:off x="1056750" y="1597875"/>
            <a:ext cx="7030500" cy="2541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t>Hurricane Matthew, a category 4 hurricane, made landfall on Tuesday in Haiti. The wind speeds were measured at 140mph, and the hurricane caused 11 deaths as it traveled onto land. The largest amount of damage took place in Haiti, Florida, Fla., Cuba, Roseboro, Baracoa, and Nassau. millions homes lost power. AP, UN, Reuters, Facebook, FEMA, U.N., and NOAA were working to document the damage and assist the victims. There were also reports of looting in Haiti. 175,000 people were evacuated from their homes by authorities in anticipation of the storm.</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93" name="Shape 393"/>
        <p:cNvGrpSpPr/>
        <p:nvPr/>
      </p:nvGrpSpPr>
      <p:grpSpPr>
        <a:xfrm>
          <a:off x="0" y="0"/>
          <a:ext cx="0" cy="0"/>
          <a:chOff x="0" y="0"/>
          <a:chExt cx="0" cy="0"/>
        </a:xfrm>
      </p:grpSpPr>
      <p:sp>
        <p:nvSpPr>
          <p:cNvPr id="394" name="Google Shape;394;p31"/>
          <p:cNvSpPr txBox="1"/>
          <p:nvPr>
            <p:ph type="title"/>
          </p:nvPr>
        </p:nvSpPr>
        <p:spPr>
          <a:xfrm>
            <a:off x="824000" y="1613825"/>
            <a:ext cx="6205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Conclusion and Takeaways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Google Shape;284;p1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Contents</a:t>
            </a:r>
            <a:endParaRPr/>
          </a:p>
        </p:txBody>
      </p:sp>
      <p:sp>
        <p:nvSpPr>
          <p:cNvPr id="285" name="Google Shape;285;p14"/>
          <p:cNvSpPr txBox="1"/>
          <p:nvPr>
            <p:ph idx="1" type="body"/>
          </p:nvPr>
        </p:nvSpPr>
        <p:spPr>
          <a:xfrm>
            <a:off x="1303800" y="1414875"/>
            <a:ext cx="7030500" cy="3467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 sz="1800"/>
              <a:t>Introduction</a:t>
            </a:r>
            <a:endParaRPr b="1" sz="1800"/>
          </a:p>
          <a:p>
            <a:pPr indent="-342900" lvl="1" marL="914400" rtl="0" algn="l">
              <a:spcBef>
                <a:spcPts val="0"/>
              </a:spcBef>
              <a:spcAft>
                <a:spcPts val="0"/>
              </a:spcAft>
              <a:buSzPts val="1800"/>
              <a:buChar char="○"/>
            </a:pPr>
            <a:r>
              <a:rPr lang="en" sz="1800"/>
              <a:t>Tools used</a:t>
            </a:r>
            <a:endParaRPr sz="1800"/>
          </a:p>
          <a:p>
            <a:pPr indent="-342900" lvl="1" marL="914400" rtl="0" algn="l">
              <a:spcBef>
                <a:spcPts val="0"/>
              </a:spcBef>
              <a:spcAft>
                <a:spcPts val="0"/>
              </a:spcAft>
              <a:buSzPts val="1800"/>
              <a:buChar char="○"/>
            </a:pPr>
            <a:r>
              <a:rPr lang="en" sz="1800"/>
              <a:t>Cleaning</a:t>
            </a:r>
            <a:endParaRPr sz="1800"/>
          </a:p>
          <a:p>
            <a:pPr indent="-342900" lvl="0" marL="457200" rtl="0" algn="l">
              <a:spcBef>
                <a:spcPts val="0"/>
              </a:spcBef>
              <a:spcAft>
                <a:spcPts val="0"/>
              </a:spcAft>
              <a:buSzPts val="1800"/>
              <a:buChar char="●"/>
            </a:pPr>
            <a:r>
              <a:rPr b="1" lang="en" sz="1800"/>
              <a:t>Important Results</a:t>
            </a:r>
            <a:endParaRPr b="1" sz="1800"/>
          </a:p>
          <a:p>
            <a:pPr indent="-342900" lvl="1" marL="914400" rtl="0" algn="l">
              <a:spcBef>
                <a:spcPts val="0"/>
              </a:spcBef>
              <a:spcAft>
                <a:spcPts val="0"/>
              </a:spcAft>
              <a:buSzPts val="1800"/>
              <a:buChar char="○"/>
            </a:pPr>
            <a:r>
              <a:rPr lang="en" sz="1800"/>
              <a:t>Word count and POS tagging</a:t>
            </a:r>
            <a:endParaRPr sz="1800"/>
          </a:p>
          <a:p>
            <a:pPr indent="-342900" lvl="1" marL="914400" rtl="0" algn="l">
              <a:spcBef>
                <a:spcPts val="0"/>
              </a:spcBef>
              <a:spcAft>
                <a:spcPts val="0"/>
              </a:spcAft>
              <a:buSzPts val="1800"/>
              <a:buChar char="○"/>
            </a:pPr>
            <a:r>
              <a:rPr lang="en" sz="1800"/>
              <a:t>LDA filtering</a:t>
            </a:r>
            <a:endParaRPr sz="1800"/>
          </a:p>
          <a:p>
            <a:pPr indent="-342900" lvl="1" marL="914400" rtl="0" algn="l">
              <a:spcBef>
                <a:spcPts val="0"/>
              </a:spcBef>
              <a:spcAft>
                <a:spcPts val="0"/>
              </a:spcAft>
              <a:buSzPts val="1800"/>
              <a:buChar char="○"/>
            </a:pPr>
            <a:r>
              <a:rPr lang="en" sz="1800"/>
              <a:t>Regex and Template Summary</a:t>
            </a:r>
            <a:endParaRPr sz="1800"/>
          </a:p>
          <a:p>
            <a:pPr indent="-342900" lvl="0" marL="457200" rtl="0" algn="l">
              <a:spcBef>
                <a:spcPts val="0"/>
              </a:spcBef>
              <a:spcAft>
                <a:spcPts val="0"/>
              </a:spcAft>
              <a:buSzPts val="1800"/>
              <a:buChar char="●"/>
            </a:pPr>
            <a:r>
              <a:rPr b="1" lang="en" sz="1800"/>
              <a:t>Conclusions</a:t>
            </a:r>
            <a:endParaRPr b="1" sz="1800"/>
          </a:p>
          <a:p>
            <a:pPr indent="-342900" lvl="1" marL="914400" rtl="0" algn="l">
              <a:spcBef>
                <a:spcPts val="0"/>
              </a:spcBef>
              <a:spcAft>
                <a:spcPts val="0"/>
              </a:spcAft>
              <a:buSzPts val="1800"/>
              <a:buChar char="○"/>
            </a:pPr>
            <a:r>
              <a:rPr lang="en" sz="1800"/>
              <a:t>Analysis of tools</a:t>
            </a:r>
            <a:endParaRPr sz="1800"/>
          </a:p>
          <a:p>
            <a:pPr indent="-342900" lvl="1" marL="914400" rtl="0" algn="l">
              <a:spcBef>
                <a:spcPts val="0"/>
              </a:spcBef>
              <a:spcAft>
                <a:spcPts val="0"/>
              </a:spcAft>
              <a:buSzPts val="1800"/>
              <a:buChar char="○"/>
            </a:pPr>
            <a:r>
              <a:rPr lang="en" sz="1800"/>
              <a:t>Takeaways and future work</a:t>
            </a:r>
            <a:endParaRPr sz="18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3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Analysis of Tools</a:t>
            </a:r>
            <a:endParaRPr/>
          </a:p>
        </p:txBody>
      </p:sp>
      <p:sp>
        <p:nvSpPr>
          <p:cNvPr id="400" name="Google Shape;400;p32"/>
          <p:cNvSpPr txBox="1"/>
          <p:nvPr>
            <p:ph idx="1" type="body"/>
          </p:nvPr>
        </p:nvSpPr>
        <p:spPr>
          <a:xfrm>
            <a:off x="1210275" y="1597875"/>
            <a:ext cx="4354500" cy="242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Most Useful:</a:t>
            </a:r>
            <a:endParaRPr b="1" sz="2400"/>
          </a:p>
          <a:p>
            <a:pPr indent="-381000" lvl="0" marL="457200" rtl="0" algn="l">
              <a:spcBef>
                <a:spcPts val="1600"/>
              </a:spcBef>
              <a:spcAft>
                <a:spcPts val="0"/>
              </a:spcAft>
              <a:buSzPts val="2400"/>
              <a:buChar char="●"/>
            </a:pPr>
            <a:r>
              <a:rPr lang="en" sz="2400"/>
              <a:t>Python </a:t>
            </a:r>
            <a:endParaRPr sz="2400"/>
          </a:p>
          <a:p>
            <a:pPr indent="-381000" lvl="0" marL="457200" rtl="0" algn="l">
              <a:spcBef>
                <a:spcPts val="0"/>
              </a:spcBef>
              <a:spcAft>
                <a:spcPts val="0"/>
              </a:spcAft>
              <a:buSzPts val="2400"/>
              <a:buChar char="●"/>
            </a:pPr>
            <a:r>
              <a:rPr lang="en" sz="2400"/>
              <a:t>NLTK</a:t>
            </a:r>
            <a:endParaRPr sz="2400"/>
          </a:p>
          <a:p>
            <a:pPr indent="-381000" lvl="0" marL="457200" rtl="0" algn="l">
              <a:spcBef>
                <a:spcPts val="0"/>
              </a:spcBef>
              <a:spcAft>
                <a:spcPts val="0"/>
              </a:spcAft>
              <a:buSzPts val="2400"/>
              <a:buChar char="●"/>
            </a:pPr>
            <a:r>
              <a:rPr lang="en" sz="2400"/>
              <a:t>Git</a:t>
            </a:r>
            <a:endParaRPr sz="2400"/>
          </a:p>
          <a:p>
            <a:pPr indent="-381000" lvl="0" marL="457200" rtl="0" algn="l">
              <a:spcBef>
                <a:spcPts val="0"/>
              </a:spcBef>
              <a:spcAft>
                <a:spcPts val="0"/>
              </a:spcAft>
              <a:buSzPts val="2400"/>
              <a:buChar char="●"/>
            </a:pPr>
            <a:r>
              <a:rPr lang="en" sz="2400"/>
              <a:t>SpaCy</a:t>
            </a:r>
            <a:endParaRPr sz="2400"/>
          </a:p>
          <a:p>
            <a:pPr indent="-381000" lvl="0" marL="457200" rtl="0" algn="l">
              <a:spcBef>
                <a:spcPts val="0"/>
              </a:spcBef>
              <a:spcAft>
                <a:spcPts val="0"/>
              </a:spcAft>
              <a:buSzPts val="2400"/>
              <a:buChar char="●"/>
            </a:pPr>
            <a:r>
              <a:rPr lang="en" sz="2400"/>
              <a:t>Gensim</a:t>
            </a:r>
            <a:endParaRPr sz="24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4" name="Shape 404"/>
        <p:cNvGrpSpPr/>
        <p:nvPr/>
      </p:nvGrpSpPr>
      <p:grpSpPr>
        <a:xfrm>
          <a:off x="0" y="0"/>
          <a:ext cx="0" cy="0"/>
          <a:chOff x="0" y="0"/>
          <a:chExt cx="0" cy="0"/>
        </a:xfrm>
      </p:grpSpPr>
      <p:sp>
        <p:nvSpPr>
          <p:cNvPr id="405" name="Google Shape;405;p33"/>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Takeaways</a:t>
            </a:r>
            <a:endParaRPr/>
          </a:p>
        </p:txBody>
      </p:sp>
      <p:sp>
        <p:nvSpPr>
          <p:cNvPr id="406" name="Google Shape;406;p33"/>
          <p:cNvSpPr txBox="1"/>
          <p:nvPr>
            <p:ph idx="1" type="body"/>
          </p:nvPr>
        </p:nvSpPr>
        <p:spPr>
          <a:xfrm>
            <a:off x="1303800" y="1597875"/>
            <a:ext cx="7030500" cy="29637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Cleaning data and filtering irrelevant documents is key</a:t>
            </a:r>
            <a:endParaRPr sz="2400"/>
          </a:p>
          <a:p>
            <a:pPr indent="-381000" lvl="0" marL="457200" rtl="0" algn="l">
              <a:lnSpc>
                <a:spcPct val="100000"/>
              </a:lnSpc>
              <a:spcBef>
                <a:spcPts val="1000"/>
              </a:spcBef>
              <a:spcAft>
                <a:spcPts val="0"/>
              </a:spcAft>
              <a:buSzPts val="2400"/>
              <a:buChar char="●"/>
            </a:pPr>
            <a:r>
              <a:rPr lang="en" sz="2400"/>
              <a:t>Explore and use multiple tools and libraries</a:t>
            </a:r>
            <a:endParaRPr sz="2400"/>
          </a:p>
          <a:p>
            <a:pPr indent="-381000" lvl="0" marL="457200" rtl="0" algn="l">
              <a:lnSpc>
                <a:spcPct val="100000"/>
              </a:lnSpc>
              <a:spcBef>
                <a:spcPts val="1000"/>
              </a:spcBef>
              <a:spcAft>
                <a:spcPts val="1000"/>
              </a:spcAft>
              <a:buSzPts val="2400"/>
              <a:buChar char="●"/>
            </a:pPr>
            <a:r>
              <a:rPr lang="en" sz="2400"/>
              <a:t>Don’t waste time on methods that are not working, adapt and work around</a:t>
            </a:r>
            <a:endParaRPr sz="24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Google Shape;411;p3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Work</a:t>
            </a:r>
            <a:endParaRPr/>
          </a:p>
        </p:txBody>
      </p:sp>
      <p:sp>
        <p:nvSpPr>
          <p:cNvPr id="412" name="Google Shape;412;p34"/>
          <p:cNvSpPr txBox="1"/>
          <p:nvPr>
            <p:ph idx="1" type="body"/>
          </p:nvPr>
        </p:nvSpPr>
        <p:spPr>
          <a:xfrm>
            <a:off x="1303800" y="1597875"/>
            <a:ext cx="7030500" cy="25416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Try to classify the collection using supervised machine learning</a:t>
            </a:r>
            <a:endParaRPr sz="2400"/>
          </a:p>
          <a:p>
            <a:pPr indent="-381000" lvl="0" marL="457200" rtl="0" algn="l">
              <a:lnSpc>
                <a:spcPct val="100000"/>
              </a:lnSpc>
              <a:spcBef>
                <a:spcPts val="1000"/>
              </a:spcBef>
              <a:spcAft>
                <a:spcPts val="0"/>
              </a:spcAft>
              <a:buSzPts val="2400"/>
              <a:buChar char="●"/>
            </a:pPr>
            <a:r>
              <a:rPr lang="en" sz="2400"/>
              <a:t>Improved template with more slots</a:t>
            </a:r>
            <a:endParaRPr sz="2400"/>
          </a:p>
          <a:p>
            <a:pPr indent="-381000" lvl="0" marL="457200" rtl="0" algn="l">
              <a:lnSpc>
                <a:spcPct val="100000"/>
              </a:lnSpc>
              <a:spcBef>
                <a:spcPts val="1000"/>
              </a:spcBef>
              <a:spcAft>
                <a:spcPts val="1000"/>
              </a:spcAft>
              <a:buSzPts val="2400"/>
              <a:buChar char="●"/>
            </a:pPr>
            <a:r>
              <a:rPr lang="en" sz="2400"/>
              <a:t>Deep Learning</a:t>
            </a:r>
            <a:endParaRPr sz="24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id="417" name="Google Shape;417;p35"/>
          <p:cNvSpPr txBox="1"/>
          <p:nvPr>
            <p:ph type="title"/>
          </p:nvPr>
        </p:nvSpPr>
        <p:spPr>
          <a:xfrm>
            <a:off x="1171425" y="2242025"/>
            <a:ext cx="7030500" cy="999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289" name="Shape 289"/>
        <p:cNvGrpSpPr/>
        <p:nvPr/>
      </p:nvGrpSpPr>
      <p:grpSpPr>
        <a:xfrm>
          <a:off x="0" y="0"/>
          <a:ext cx="0" cy="0"/>
          <a:chOff x="0" y="0"/>
          <a:chExt cx="0" cy="0"/>
        </a:xfrm>
      </p:grpSpPr>
      <p:sp>
        <p:nvSpPr>
          <p:cNvPr id="290" name="Google Shape;290;p15"/>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Introduction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1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Tools and Environments</a:t>
            </a:r>
            <a:endParaRPr/>
          </a:p>
        </p:txBody>
      </p:sp>
      <p:sp>
        <p:nvSpPr>
          <p:cNvPr id="296" name="Google Shape;296;p16"/>
          <p:cNvSpPr txBox="1"/>
          <p:nvPr>
            <p:ph idx="1" type="body"/>
          </p:nvPr>
        </p:nvSpPr>
        <p:spPr>
          <a:xfrm>
            <a:off x="1303800" y="1597875"/>
            <a:ext cx="7030500" cy="3075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Zeppelin</a:t>
            </a:r>
            <a:endParaRPr sz="1800"/>
          </a:p>
          <a:p>
            <a:pPr indent="-342900" lvl="0" marL="457200" rtl="0" algn="l">
              <a:spcBef>
                <a:spcPts val="0"/>
              </a:spcBef>
              <a:spcAft>
                <a:spcPts val="0"/>
              </a:spcAft>
              <a:buSzPts val="1800"/>
              <a:buChar char="●"/>
            </a:pPr>
            <a:r>
              <a:rPr lang="en" sz="1800"/>
              <a:t>Hadoop</a:t>
            </a:r>
            <a:endParaRPr sz="1800"/>
          </a:p>
          <a:p>
            <a:pPr indent="-342900" lvl="0" marL="457200" rtl="0" algn="l">
              <a:spcBef>
                <a:spcPts val="0"/>
              </a:spcBef>
              <a:spcAft>
                <a:spcPts val="0"/>
              </a:spcAft>
              <a:buSzPts val="1800"/>
              <a:buChar char="●"/>
            </a:pPr>
            <a:r>
              <a:rPr lang="en" sz="1800"/>
              <a:t>Spark</a:t>
            </a:r>
            <a:endParaRPr sz="1800"/>
          </a:p>
          <a:p>
            <a:pPr indent="-342900" lvl="0" marL="457200" rtl="0" algn="l">
              <a:spcBef>
                <a:spcPts val="0"/>
              </a:spcBef>
              <a:spcAft>
                <a:spcPts val="0"/>
              </a:spcAft>
              <a:buSzPts val="1800"/>
              <a:buChar char="●"/>
            </a:pPr>
            <a:r>
              <a:rPr lang="en" sz="1800"/>
              <a:t>Python</a:t>
            </a:r>
            <a:endParaRPr sz="1800"/>
          </a:p>
          <a:p>
            <a:pPr indent="-342900" lvl="0" marL="457200" rtl="0" algn="l">
              <a:spcBef>
                <a:spcPts val="0"/>
              </a:spcBef>
              <a:spcAft>
                <a:spcPts val="0"/>
              </a:spcAft>
              <a:buSzPts val="1800"/>
              <a:buChar char="●"/>
            </a:pPr>
            <a:r>
              <a:rPr lang="en" sz="1800"/>
              <a:t>NLTK</a:t>
            </a:r>
            <a:endParaRPr sz="1800"/>
          </a:p>
          <a:p>
            <a:pPr indent="-342900" lvl="0" marL="457200" rtl="0" algn="l">
              <a:spcBef>
                <a:spcPts val="0"/>
              </a:spcBef>
              <a:spcAft>
                <a:spcPts val="0"/>
              </a:spcAft>
              <a:buSzPts val="1800"/>
              <a:buChar char="●"/>
            </a:pPr>
            <a:r>
              <a:rPr lang="en" sz="1800"/>
              <a:t>Git</a:t>
            </a:r>
            <a:endParaRPr sz="1800"/>
          </a:p>
          <a:p>
            <a:pPr indent="-342900" lvl="0" marL="457200" rtl="0" algn="l">
              <a:spcBef>
                <a:spcPts val="0"/>
              </a:spcBef>
              <a:spcAft>
                <a:spcPts val="0"/>
              </a:spcAft>
              <a:buSzPts val="1800"/>
              <a:buChar char="●"/>
            </a:pPr>
            <a:r>
              <a:rPr lang="en" sz="1800"/>
              <a:t>SpaCy</a:t>
            </a:r>
            <a:endParaRPr sz="1800"/>
          </a:p>
          <a:p>
            <a:pPr indent="-342900" lvl="0" marL="457200" rtl="0" algn="l">
              <a:spcBef>
                <a:spcPts val="0"/>
              </a:spcBef>
              <a:spcAft>
                <a:spcPts val="0"/>
              </a:spcAft>
              <a:buSzPts val="1800"/>
              <a:buChar char="●"/>
            </a:pPr>
            <a:r>
              <a:rPr lang="en" sz="1800"/>
              <a:t>Scikit learn</a:t>
            </a:r>
            <a:endParaRPr sz="1800"/>
          </a:p>
          <a:p>
            <a:pPr indent="-342900" lvl="0" marL="457200" rtl="0" algn="l">
              <a:spcBef>
                <a:spcPts val="0"/>
              </a:spcBef>
              <a:spcAft>
                <a:spcPts val="0"/>
              </a:spcAft>
              <a:buSzPts val="1800"/>
              <a:buChar char="●"/>
            </a:pPr>
            <a:r>
              <a:rPr lang="en" sz="1800"/>
              <a:t>Gensim</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17"/>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Cleaning</a:t>
            </a:r>
            <a:endParaRPr/>
          </a:p>
        </p:txBody>
      </p:sp>
      <p:sp>
        <p:nvSpPr>
          <p:cNvPr id="302" name="Google Shape;302;p17"/>
          <p:cNvSpPr txBox="1"/>
          <p:nvPr>
            <p:ph idx="1" type="body"/>
          </p:nvPr>
        </p:nvSpPr>
        <p:spPr>
          <a:xfrm>
            <a:off x="1303800" y="1426500"/>
            <a:ext cx="7030500" cy="31053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Remove HTML code</a:t>
            </a:r>
            <a:endParaRPr sz="2400"/>
          </a:p>
          <a:p>
            <a:pPr indent="-381000" lvl="0" marL="457200" rtl="0" algn="l">
              <a:spcBef>
                <a:spcPts val="0"/>
              </a:spcBef>
              <a:spcAft>
                <a:spcPts val="0"/>
              </a:spcAft>
              <a:buSzPts val="2400"/>
              <a:buChar char="●"/>
            </a:pPr>
            <a:r>
              <a:rPr lang="en" sz="2400"/>
              <a:t>Remove empty articles</a:t>
            </a:r>
            <a:endParaRPr sz="2400"/>
          </a:p>
          <a:p>
            <a:pPr indent="-381000" lvl="0" marL="457200" rtl="0" algn="l">
              <a:spcBef>
                <a:spcPts val="0"/>
              </a:spcBef>
              <a:spcAft>
                <a:spcPts val="0"/>
              </a:spcAft>
              <a:buSzPts val="2400"/>
              <a:buChar char="●"/>
            </a:pPr>
            <a:r>
              <a:rPr lang="en" sz="2400"/>
              <a:t>Remove duplicate articles</a:t>
            </a:r>
            <a:endParaRPr sz="2400"/>
          </a:p>
          <a:p>
            <a:pPr indent="-381000" lvl="0" marL="457200" rtl="0" algn="l">
              <a:spcBef>
                <a:spcPts val="0"/>
              </a:spcBef>
              <a:spcAft>
                <a:spcPts val="0"/>
              </a:spcAft>
              <a:buSzPts val="2400"/>
              <a:buChar char="●"/>
            </a:pPr>
            <a:r>
              <a:rPr lang="en" sz="2400"/>
              <a:t>Remove articles that have less than 3 sentences</a:t>
            </a:r>
            <a:endParaRPr sz="2400"/>
          </a:p>
          <a:p>
            <a:pPr indent="-381000" lvl="0" marL="457200" rtl="0" algn="l">
              <a:spcBef>
                <a:spcPts val="0"/>
              </a:spcBef>
              <a:spcAft>
                <a:spcPts val="0"/>
              </a:spcAft>
              <a:buSzPts val="2400"/>
              <a:buChar char="●"/>
            </a:pPr>
            <a:r>
              <a:rPr lang="en" sz="2400"/>
              <a:t>Remove articles that have high strength in bad LDA topics</a:t>
            </a: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1"/>
        </a:solidFill>
      </p:bgPr>
    </p:bg>
    <p:spTree>
      <p:nvGrpSpPr>
        <p:cNvPr id="306" name="Shape 306"/>
        <p:cNvGrpSpPr/>
        <p:nvPr/>
      </p:nvGrpSpPr>
      <p:grpSpPr>
        <a:xfrm>
          <a:off x="0" y="0"/>
          <a:ext cx="0" cy="0"/>
          <a:chOff x="0" y="0"/>
          <a:chExt cx="0" cy="0"/>
        </a:xfrm>
      </p:grpSpPr>
      <p:sp>
        <p:nvSpPr>
          <p:cNvPr id="307" name="Google Shape;307;p18"/>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Important Results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9"/>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Word Frequency</a:t>
            </a:r>
            <a:endParaRPr/>
          </a:p>
        </p:txBody>
      </p:sp>
      <p:pic>
        <p:nvPicPr>
          <p:cNvPr id="313" name="Google Shape;313;p19"/>
          <p:cNvPicPr preferRelativeResize="0"/>
          <p:nvPr/>
        </p:nvPicPr>
        <p:blipFill>
          <a:blip r:embed="rId3">
            <a:alphaModFix/>
          </a:blip>
          <a:stretch>
            <a:fillRect/>
          </a:stretch>
        </p:blipFill>
        <p:spPr>
          <a:xfrm>
            <a:off x="3758750" y="1261100"/>
            <a:ext cx="4759476" cy="3611676"/>
          </a:xfrm>
          <a:prstGeom prst="rect">
            <a:avLst/>
          </a:prstGeom>
          <a:noFill/>
          <a:ln>
            <a:noFill/>
          </a:ln>
        </p:spPr>
      </p:pic>
      <p:sp>
        <p:nvSpPr>
          <p:cNvPr id="314" name="Google Shape;314;p19"/>
          <p:cNvSpPr txBox="1"/>
          <p:nvPr>
            <p:ph idx="1" type="body"/>
          </p:nvPr>
        </p:nvSpPr>
        <p:spPr>
          <a:xfrm>
            <a:off x="477575" y="1694150"/>
            <a:ext cx="3281100" cy="31785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Remove punctuation</a:t>
            </a:r>
            <a:endParaRPr sz="2400"/>
          </a:p>
          <a:p>
            <a:pPr indent="-381000" lvl="0" marL="457200" rtl="0" algn="l">
              <a:lnSpc>
                <a:spcPct val="100000"/>
              </a:lnSpc>
              <a:spcBef>
                <a:spcPts val="1600"/>
              </a:spcBef>
              <a:spcAft>
                <a:spcPts val="1600"/>
              </a:spcAft>
              <a:buSzPts val="2400"/>
              <a:buChar char="●"/>
            </a:pPr>
            <a:r>
              <a:rPr lang="en" sz="2400"/>
              <a:t>Remove stop words and custom stop words</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20"/>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 Noun and Verb Frequency</a:t>
            </a:r>
            <a:endParaRPr/>
          </a:p>
        </p:txBody>
      </p:sp>
      <p:pic>
        <p:nvPicPr>
          <p:cNvPr id="320" name="Google Shape;320;p20"/>
          <p:cNvPicPr preferRelativeResize="0"/>
          <p:nvPr/>
        </p:nvPicPr>
        <p:blipFill>
          <a:blip r:embed="rId3">
            <a:alphaModFix/>
          </a:blip>
          <a:stretch>
            <a:fillRect/>
          </a:stretch>
        </p:blipFill>
        <p:spPr>
          <a:xfrm>
            <a:off x="3828275" y="1694138"/>
            <a:ext cx="5114925" cy="3133725"/>
          </a:xfrm>
          <a:prstGeom prst="rect">
            <a:avLst/>
          </a:prstGeom>
          <a:noFill/>
          <a:ln>
            <a:noFill/>
          </a:ln>
        </p:spPr>
      </p:pic>
      <p:sp>
        <p:nvSpPr>
          <p:cNvPr id="321" name="Google Shape;321;p20"/>
          <p:cNvSpPr txBox="1"/>
          <p:nvPr>
            <p:ph idx="1" type="body"/>
          </p:nvPr>
        </p:nvSpPr>
        <p:spPr>
          <a:xfrm>
            <a:off x="477575" y="1694150"/>
            <a:ext cx="3281100" cy="3029700"/>
          </a:xfrm>
          <a:prstGeom prst="rect">
            <a:avLst/>
          </a:prstGeom>
        </p:spPr>
        <p:txBody>
          <a:bodyPr anchorCtr="0" anchor="t" bIns="91425" lIns="91425" spcFirstLastPara="1" rIns="91425" wrap="square" tIns="91425">
            <a:noAutofit/>
          </a:bodyPr>
          <a:lstStyle/>
          <a:p>
            <a:pPr indent="-381000" lvl="0" marL="457200" rtl="0" algn="l">
              <a:lnSpc>
                <a:spcPct val="100000"/>
              </a:lnSpc>
              <a:spcBef>
                <a:spcPts val="0"/>
              </a:spcBef>
              <a:spcAft>
                <a:spcPts val="0"/>
              </a:spcAft>
              <a:buSzPts val="2400"/>
              <a:buChar char="●"/>
            </a:pPr>
            <a:r>
              <a:rPr lang="en" sz="2400"/>
              <a:t>Initially: tagged words from word count list in unit 1</a:t>
            </a:r>
            <a:endParaRPr sz="2400"/>
          </a:p>
          <a:p>
            <a:pPr indent="-381000" lvl="0" marL="457200" rtl="0" algn="l">
              <a:lnSpc>
                <a:spcPct val="100000"/>
              </a:lnSpc>
              <a:spcBef>
                <a:spcPts val="0"/>
              </a:spcBef>
              <a:spcAft>
                <a:spcPts val="0"/>
              </a:spcAft>
              <a:buSzPts val="2400"/>
              <a:buChar char="●"/>
            </a:pPr>
            <a:r>
              <a:rPr lang="en" sz="2400"/>
              <a:t>Better: NLTK POS tagger on words in context</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2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Word Lemmatization</a:t>
            </a:r>
            <a:endParaRPr/>
          </a:p>
        </p:txBody>
      </p:sp>
      <p:sp>
        <p:nvSpPr>
          <p:cNvPr id="327" name="Google Shape;327;p21"/>
          <p:cNvSpPr txBox="1"/>
          <p:nvPr>
            <p:ph idx="1" type="body"/>
          </p:nvPr>
        </p:nvSpPr>
        <p:spPr>
          <a:xfrm>
            <a:off x="210950" y="1597875"/>
            <a:ext cx="2940600" cy="31659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n" sz="2100"/>
              <a:t>Use “Words Lemmatization” in NLTK</a:t>
            </a:r>
            <a:endParaRPr sz="2100"/>
          </a:p>
          <a:p>
            <a:pPr indent="-361950" lvl="0" marL="457200" rtl="0" algn="l">
              <a:spcBef>
                <a:spcPts val="0"/>
              </a:spcBef>
              <a:spcAft>
                <a:spcPts val="0"/>
              </a:spcAft>
              <a:buSzPts val="2100"/>
              <a:buChar char="●"/>
            </a:pPr>
            <a:r>
              <a:rPr lang="en" sz="2100"/>
              <a:t>Compare the results between words frequency with and without lemmatization</a:t>
            </a:r>
            <a:endParaRPr sz="2100"/>
          </a:p>
        </p:txBody>
      </p:sp>
      <p:pic>
        <p:nvPicPr>
          <p:cNvPr id="328" name="Google Shape;328;p21"/>
          <p:cNvPicPr preferRelativeResize="0"/>
          <p:nvPr/>
        </p:nvPicPr>
        <p:blipFill>
          <a:blip r:embed="rId3">
            <a:alphaModFix/>
          </a:blip>
          <a:stretch>
            <a:fillRect/>
          </a:stretch>
        </p:blipFill>
        <p:spPr>
          <a:xfrm>
            <a:off x="3151475" y="1471400"/>
            <a:ext cx="5813175" cy="3292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