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8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</p:sldIdLst>
  <p:sldSz cy="5143500" cx="9144000"/>
  <p:notesSz cx="6858000" cy="9144000"/>
  <p:embeddedFontLst>
    <p:embeddedFont>
      <p:font typeface="Raleway"/>
      <p:regular r:id="rId54"/>
      <p:bold r:id="rId55"/>
      <p:italic r:id="rId56"/>
      <p:boldItalic r:id="rId57"/>
    </p:embeddedFont>
    <p:embeddedFont>
      <p:font typeface="Montserrat SemiBold"/>
      <p:regular r:id="rId58"/>
      <p:bold r:id="rId59"/>
      <p:italic r:id="rId60"/>
      <p:boldItalic r:id="rId61"/>
    </p:embeddedFont>
    <p:embeddedFont>
      <p:font typeface="Proxima Nova"/>
      <p:regular r:id="rId62"/>
      <p:bold r:id="rId63"/>
      <p:italic r:id="rId64"/>
      <p:boldItalic r:id="rId65"/>
    </p:embeddedFont>
    <p:embeddedFont>
      <p:font typeface="Montserrat"/>
      <p:regular r:id="rId66"/>
      <p:bold r:id="rId67"/>
      <p:italic r:id="rId68"/>
      <p:boldItalic r:id="rId69"/>
    </p:embeddedFont>
    <p:embeddedFont>
      <p:font typeface="Lato"/>
      <p:regular r:id="rId70"/>
      <p:bold r:id="rId71"/>
      <p:italic r:id="rId72"/>
      <p:boldItalic r:id="rId73"/>
    </p:embeddedFont>
    <p:embeddedFont>
      <p:font typeface="Roboto Condensed"/>
      <p:regular r:id="rId74"/>
      <p:bold r:id="rId75"/>
      <p:italic r:id="rId76"/>
      <p:boldItalic r:id="rId77"/>
    </p:embeddedFont>
    <p:embeddedFont>
      <p:font typeface="Didact Gothic"/>
      <p:regular r:id="rId78"/>
    </p:embeddedFont>
    <p:embeddedFont>
      <p:font typeface="Old Standard TT"/>
      <p:regular r:id="rId79"/>
      <p:bold r:id="rId80"/>
      <p:italic r:id="rId81"/>
    </p:embeddedFont>
    <p:embeddedFont>
      <p:font typeface="Merriweather"/>
      <p:regular r:id="rId82"/>
      <p:bold r:id="rId83"/>
      <p:italic r:id="rId84"/>
      <p:boldItalic r:id="rId85"/>
    </p:embeddedFont>
    <p:embeddedFont>
      <p:font typeface="Source Sans Pro"/>
      <p:regular r:id="rId86"/>
      <p:bold r:id="rId87"/>
      <p:italic r:id="rId88"/>
      <p:boldItalic r:id="rId8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90" roundtripDataSignature="AMtx7mhdtquc36Z+FqDfA5rNenFuVMTD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84" Type="http://schemas.openxmlformats.org/officeDocument/2006/relationships/font" Target="fonts/Merriweather-italic.fntdata"/><Relationship Id="rId83" Type="http://schemas.openxmlformats.org/officeDocument/2006/relationships/font" Target="fonts/Merriweather-bold.fntdata"/><Relationship Id="rId42" Type="http://schemas.openxmlformats.org/officeDocument/2006/relationships/slide" Target="slides/slide37.xml"/><Relationship Id="rId86" Type="http://schemas.openxmlformats.org/officeDocument/2006/relationships/font" Target="fonts/SourceSansPro-regular.fntdata"/><Relationship Id="rId41" Type="http://schemas.openxmlformats.org/officeDocument/2006/relationships/slide" Target="slides/slide36.xml"/><Relationship Id="rId85" Type="http://schemas.openxmlformats.org/officeDocument/2006/relationships/font" Target="fonts/Merriweather-boldItalic.fntdata"/><Relationship Id="rId44" Type="http://schemas.openxmlformats.org/officeDocument/2006/relationships/slide" Target="slides/slide39.xml"/><Relationship Id="rId88" Type="http://schemas.openxmlformats.org/officeDocument/2006/relationships/font" Target="fonts/SourceSansPro-italic.fntdata"/><Relationship Id="rId43" Type="http://schemas.openxmlformats.org/officeDocument/2006/relationships/slide" Target="slides/slide38.xml"/><Relationship Id="rId87" Type="http://schemas.openxmlformats.org/officeDocument/2006/relationships/font" Target="fonts/SourceSansPro-bold.fntdata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89" Type="http://schemas.openxmlformats.org/officeDocument/2006/relationships/font" Target="fonts/SourceSansPro-boldItalic.fntdata"/><Relationship Id="rId80" Type="http://schemas.openxmlformats.org/officeDocument/2006/relationships/font" Target="fonts/OldStandardTT-bold.fntdata"/><Relationship Id="rId82" Type="http://schemas.openxmlformats.org/officeDocument/2006/relationships/font" Target="fonts/Merriweather-regular.fntdata"/><Relationship Id="rId81" Type="http://schemas.openxmlformats.org/officeDocument/2006/relationships/font" Target="fonts/OldStandardTT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Lato-boldItalic.fntdata"/><Relationship Id="rId72" Type="http://schemas.openxmlformats.org/officeDocument/2006/relationships/font" Target="fonts/Lato-italic.fntdata"/><Relationship Id="rId31" Type="http://schemas.openxmlformats.org/officeDocument/2006/relationships/slide" Target="slides/slide26.xml"/><Relationship Id="rId75" Type="http://schemas.openxmlformats.org/officeDocument/2006/relationships/font" Target="fonts/RobotoCondensed-bold.fntdata"/><Relationship Id="rId30" Type="http://schemas.openxmlformats.org/officeDocument/2006/relationships/slide" Target="slides/slide25.xml"/><Relationship Id="rId74" Type="http://schemas.openxmlformats.org/officeDocument/2006/relationships/font" Target="fonts/RobotoCondensed-regular.fntdata"/><Relationship Id="rId33" Type="http://schemas.openxmlformats.org/officeDocument/2006/relationships/slide" Target="slides/slide28.xml"/><Relationship Id="rId77" Type="http://schemas.openxmlformats.org/officeDocument/2006/relationships/font" Target="fonts/RobotoCondensed-boldItalic.fntdata"/><Relationship Id="rId32" Type="http://schemas.openxmlformats.org/officeDocument/2006/relationships/slide" Target="slides/slide27.xml"/><Relationship Id="rId76" Type="http://schemas.openxmlformats.org/officeDocument/2006/relationships/font" Target="fonts/RobotoCondensed-italic.fntdata"/><Relationship Id="rId35" Type="http://schemas.openxmlformats.org/officeDocument/2006/relationships/slide" Target="slides/slide30.xml"/><Relationship Id="rId79" Type="http://schemas.openxmlformats.org/officeDocument/2006/relationships/font" Target="fonts/OldStandardTT-regular.fntdata"/><Relationship Id="rId34" Type="http://schemas.openxmlformats.org/officeDocument/2006/relationships/slide" Target="slides/slide29.xml"/><Relationship Id="rId78" Type="http://schemas.openxmlformats.org/officeDocument/2006/relationships/font" Target="fonts/DidactGothic-regular.fntdata"/><Relationship Id="rId71" Type="http://schemas.openxmlformats.org/officeDocument/2006/relationships/font" Target="fonts/Lato-bold.fntdata"/><Relationship Id="rId70" Type="http://schemas.openxmlformats.org/officeDocument/2006/relationships/font" Target="fonts/Lato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ProximaNova-regular.fntdata"/><Relationship Id="rId61" Type="http://schemas.openxmlformats.org/officeDocument/2006/relationships/font" Target="fonts/MontserratSemiBold-boldItalic.fntdata"/><Relationship Id="rId20" Type="http://schemas.openxmlformats.org/officeDocument/2006/relationships/slide" Target="slides/slide15.xml"/><Relationship Id="rId64" Type="http://schemas.openxmlformats.org/officeDocument/2006/relationships/font" Target="fonts/ProximaNova-italic.fntdata"/><Relationship Id="rId63" Type="http://schemas.openxmlformats.org/officeDocument/2006/relationships/font" Target="fonts/ProximaNova-bold.fntdata"/><Relationship Id="rId22" Type="http://schemas.openxmlformats.org/officeDocument/2006/relationships/slide" Target="slides/slide17.xml"/><Relationship Id="rId66" Type="http://schemas.openxmlformats.org/officeDocument/2006/relationships/font" Target="fonts/Montserrat-regular.fntdata"/><Relationship Id="rId21" Type="http://schemas.openxmlformats.org/officeDocument/2006/relationships/slide" Target="slides/slide16.xml"/><Relationship Id="rId65" Type="http://schemas.openxmlformats.org/officeDocument/2006/relationships/font" Target="fonts/ProximaNova-boldItalic.fntdata"/><Relationship Id="rId24" Type="http://schemas.openxmlformats.org/officeDocument/2006/relationships/slide" Target="slides/slide19.xml"/><Relationship Id="rId68" Type="http://schemas.openxmlformats.org/officeDocument/2006/relationships/font" Target="fonts/Montserrat-italic.fntdata"/><Relationship Id="rId23" Type="http://schemas.openxmlformats.org/officeDocument/2006/relationships/slide" Target="slides/slide18.xml"/><Relationship Id="rId67" Type="http://schemas.openxmlformats.org/officeDocument/2006/relationships/font" Target="fonts/Montserrat-bold.fntdata"/><Relationship Id="rId60" Type="http://schemas.openxmlformats.org/officeDocument/2006/relationships/font" Target="fonts/MontserratSemiBold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font" Target="fonts/Montserrat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font" Target="fonts/Raleway-bold.fntdata"/><Relationship Id="rId10" Type="http://schemas.openxmlformats.org/officeDocument/2006/relationships/slide" Target="slides/slide5.xml"/><Relationship Id="rId54" Type="http://schemas.openxmlformats.org/officeDocument/2006/relationships/font" Target="fonts/Raleway-regular.fntdata"/><Relationship Id="rId13" Type="http://schemas.openxmlformats.org/officeDocument/2006/relationships/slide" Target="slides/slide8.xml"/><Relationship Id="rId57" Type="http://schemas.openxmlformats.org/officeDocument/2006/relationships/font" Target="fonts/Raleway-boldItalic.fntdata"/><Relationship Id="rId12" Type="http://schemas.openxmlformats.org/officeDocument/2006/relationships/slide" Target="slides/slide7.xml"/><Relationship Id="rId56" Type="http://schemas.openxmlformats.org/officeDocument/2006/relationships/font" Target="fonts/Raleway-italic.fntdata"/><Relationship Id="rId90" Type="http://customschemas.google.com/relationships/presentationmetadata" Target="metadata"/><Relationship Id="rId15" Type="http://schemas.openxmlformats.org/officeDocument/2006/relationships/slide" Target="slides/slide10.xml"/><Relationship Id="rId59" Type="http://schemas.openxmlformats.org/officeDocument/2006/relationships/font" Target="fonts/MontserratSemiBold-bold.fntdata"/><Relationship Id="rId14" Type="http://schemas.openxmlformats.org/officeDocument/2006/relationships/slide" Target="slides/slide9.xml"/><Relationship Id="rId58" Type="http://schemas.openxmlformats.org/officeDocument/2006/relationships/font" Target="fonts/MontserratSemiBold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reativecommons.org/licenses/by/4.0/" TargetMode="External"/><Relationship Id="rId3" Type="http://schemas.openxmlformats.org/officeDocument/2006/relationships/hyperlink" Target="https://docs.google.com/presentation/d/1_b-_jwYjcJOgjvWJEzht-O5m_QqDGXsW/edit#slide=id.p1" TargetMode="External"/><Relationship Id="rId4" Type="http://schemas.openxmlformats.org/officeDocument/2006/relationships/hyperlink" Target="https://www.slideshare.net/djernst/university-of-maryland-9272017" TargetMode="External"/><Relationship Id="rId9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hyperlink" Target="https://www.slideshare.net/KelseySmith106/whcl-innovate-2019-oer-basics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docs.google.com/presentation/d/1YR4XIQy1JvwK4C4Ra8pXeeVqCrFGtrE_BWr_qQ2s3nA/edit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reativecommons.org/licenses/by/4.0/" TargetMode="Externa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.umn.edu/opentextbooks/textbooks/775" TargetMode="Externa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pbs.org/newshour/education/can-professor-forced-assign-180-textbook" TargetMode="Externa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reativecommons.org/licenses/by/4.0/" TargetMode="External"/><Relationship Id="rId3" Type="http://schemas.openxmlformats.org/officeDocument/2006/relationships/hyperlink" Target="http://opencontent.org/definition/" TargetMode="Externa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“How to Get Started with Open Educational Resources” by Abbey Elder, licensed </a:t>
            </a:r>
            <a:r>
              <a:rPr lang="en-US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under a </a:t>
            </a:r>
            <a:r>
              <a:rPr lang="en-US" u="sng">
                <a:solidFill>
                  <a:srgbClr val="AF4345"/>
                </a:solidFill>
                <a:latin typeface="Raleway"/>
                <a:ea typeface="Raleway"/>
                <a:cs typeface="Raleway"/>
                <a:sym typeface="Raleway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-US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lang="en-US" sz="11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is adapted from: </a:t>
            </a:r>
            <a:endParaRPr sz="11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rgbClr val="677480"/>
                </a:solidFill>
                <a:latin typeface="Didact Gothic"/>
                <a:ea typeface="Didact Gothic"/>
                <a:cs typeface="Didact Gothic"/>
                <a:sym typeface="Didact Gothic"/>
              </a:rPr>
              <a:t>“</a:t>
            </a:r>
            <a:r>
              <a:rPr lang="en-US" u="sng">
                <a:solidFill>
                  <a:schemeClr val="hlink"/>
                </a:solidFill>
                <a:latin typeface="Didact Gothic"/>
                <a:ea typeface="Didact Gothic"/>
                <a:cs typeface="Didact Gothic"/>
                <a:sym typeface="Didact Gothic"/>
                <a:hlinkClick r:id="rId3"/>
              </a:rPr>
              <a:t>Getting Started with OER</a:t>
            </a:r>
            <a:r>
              <a:rPr lang="en-US">
                <a:latin typeface="Didact Gothic"/>
                <a:ea typeface="Didact Gothic"/>
                <a:cs typeface="Didact Gothic"/>
                <a:sym typeface="Didact Gothic"/>
              </a:rPr>
              <a:t>”, licenced CC BY 4.0, by Abbey Elder,</a:t>
            </a:r>
            <a:endParaRPr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r>
              <a:rPr lang="en-US" sz="11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OTN Training Slides</a:t>
            </a:r>
            <a:r>
              <a:rPr lang="en-US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”</a:t>
            </a:r>
            <a:r>
              <a:rPr lang="en-US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by David Ernst, available under a </a:t>
            </a:r>
            <a:r>
              <a:rPr lang="en-US" sz="11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5"/>
              </a:rPr>
              <a:t>Creative Commons Attribution 4.0 International license</a:t>
            </a:r>
            <a:r>
              <a:rPr lang="en-US" sz="11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</a:rPr>
              <a:t>, 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r>
              <a:rPr lang="en-US" sz="11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6"/>
              </a:rPr>
              <a:t>OER Basics</a:t>
            </a:r>
            <a:r>
              <a:rPr lang="en-US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” by Kelsey Smith, available under a </a:t>
            </a:r>
            <a:r>
              <a:rPr lang="en-US" sz="11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7"/>
              </a:rPr>
              <a:t>Creative Commons Attribution 4.0 International license</a:t>
            </a:r>
            <a:r>
              <a:rPr lang="en-US" sz="11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</a:rPr>
              <a:t>, </a:t>
            </a:r>
            <a:r>
              <a:rPr lang="en-US" sz="1100" u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</a:rPr>
              <a:t>and 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u="none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r>
              <a:rPr lang="en-US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8"/>
              </a:rPr>
              <a:t>Finding and Evaluating OER</a:t>
            </a:r>
            <a:r>
              <a:rPr lang="en-US">
                <a:latin typeface="Raleway"/>
                <a:ea typeface="Raleway"/>
                <a:cs typeface="Raleway"/>
                <a:sym typeface="Raleway"/>
              </a:rPr>
              <a:t>” by Mahrya Burnett and Abbey Elder, also available under a </a:t>
            </a:r>
            <a:r>
              <a:rPr lang="en-US" sz="11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9"/>
              </a:rPr>
              <a:t>Creative Commons Attribution 4.0 International license.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afdd9252e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afdd9252e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bbbb4a796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bbbb4a796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bbbb4a7967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bbbb4a7967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bbbb4a7967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bbbb4a7967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This presentation is adapted from OER Basics by Kelsey Smith, licensed </a:t>
            </a:r>
            <a:r>
              <a:rPr lang="en-US" sz="1000" u="sng">
                <a:solidFill>
                  <a:schemeClr val="hlink"/>
                </a:solidFill>
                <a:latin typeface="Didact Gothic"/>
                <a:ea typeface="Didact Gothic"/>
                <a:cs typeface="Didact Gothic"/>
                <a:sym typeface="Didact Gothic"/>
                <a:hlinkClick r:id="rId2"/>
              </a:rPr>
              <a:t>Creative Commons Attribution 4.0 International</a:t>
            </a:r>
            <a:r>
              <a:rPr lang="en-US" sz="1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except where otherwise indicated.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bde163bcf1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bde163bcf1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1" name="Google Shape;161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u="sng">
                <a:solidFill>
                  <a:schemeClr val="hlink"/>
                </a:solidFill>
                <a:hlinkClick r:id="rId2"/>
              </a:rPr>
              <a:t>https://open.umn.edu/opentextbooks/textbooks/775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5" name="Google Shape;205;p2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fdd9252e0_0_6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1" name="Google Shape;211;gafdd9252e0_0_6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afdd9252e0_0_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7" name="Google Shape;217;gafdd9252e0_0_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bde163bcf1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bde163bcf1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c50bd7a6d9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c50bd7a6d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afdd9252e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afdd9252e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000"/>
              <a:t>Source: PBS NewsHour: </a:t>
            </a:r>
            <a:r>
              <a:rPr lang="en-US" sz="1000" u="sng">
                <a:solidFill>
                  <a:schemeClr val="hlink"/>
                </a:solidFill>
                <a:hlinkClick r:id="rId2"/>
              </a:rPr>
              <a:t>https://www.pbs.org/newshour/education/can-professor-forced-assign-180-textbook</a:t>
            </a:r>
            <a:endParaRPr sz="10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c50bd7a6d9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c50bd7a6d9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afdd9252e0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afdd9252e0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afdd9252e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afdd9252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bde163bcf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bde163bcf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This material is an adaptation of </a:t>
            </a:r>
            <a:r>
              <a:rPr i="1" lang="en-US" sz="1200">
                <a:solidFill>
                  <a:schemeClr val="dk1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Defining the "Open" in Open Content and Open Educational Resources</a:t>
            </a:r>
            <a:r>
              <a:rPr lang="en-US" sz="1200">
                <a:solidFill>
                  <a:schemeClr val="dk1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, which was originally written by David Wiley and published freely under a </a:t>
            </a:r>
            <a:r>
              <a:rPr lang="en-US" sz="1200" u="sng">
                <a:solidFill>
                  <a:schemeClr val="hlink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  <a:hlinkClick r:id="rId2"/>
              </a:rPr>
              <a:t>Creative Commons Attribution 4.0 license</a:t>
            </a:r>
            <a:r>
              <a:rPr lang="en-US" sz="1200">
                <a:solidFill>
                  <a:schemeClr val="dk1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 at </a:t>
            </a:r>
            <a:r>
              <a:rPr lang="en-US" sz="1200" u="sng">
                <a:solidFill>
                  <a:schemeClr val="hlink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  <a:hlinkClick r:id="rId3"/>
              </a:rPr>
              <a:t>http://opencontent.org/definition/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afdd9252e0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afdd9252e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afdd9252e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afdd9252e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afdd9252e0_0_6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afdd9252e0_0_6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afdd9252e0_0_7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afdd9252e0_0_7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bbbb4a7967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bbbb4a7967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afdd9252e0_0_7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afdd9252e0_0_7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Important note: Adapting a resource does not override or alter the original.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bd5c26087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bd5c26087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b9571ddcd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b9571ddcd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bde163bcf1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bde163bcf1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bbbb4a7967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bbbb4a7967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c50bd7a6d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c50bd7a6d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Important note: Adapting a resource does not override or alter the original. </a:t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c50bd7a6d9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c50bd7a6d9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Important note: Adapting a resource does not override or alter the original. </a:t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bbbb4a7967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bbbb4a7967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6" name="Google Shape;366;p3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Usually conferred through a CC license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a440f9f4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a440f9f4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OER come in many types, and restricting them to a specific format or license can be stifling and also restricting to instructor innovation in creating or adapting materials effectively.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Icons from undraw.co, licensed CC BY 3.0.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ba7e8a7d61_0_177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gba7e8a7d61_0_177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gba7e8a7d61_0_177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gba7e8a7d61_0_177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gba7e8a7d61_0_1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ba7e8a7d61_0_217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gba7e8a7d61_0_217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gba7e8a7d61_0_2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ba7e8a7d61_0_2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lor background">
  <p:cSld name="BLANK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ba7e8a7d61_0_223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ba7e8a7d61_0_223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gba7e8a7d61_0_223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ba7e8a7d61_0_223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gba7e8a7d61_0_223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gba7e8a7d61_0_18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gba7e8a7d61_0_18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gba7e8a7d61_0_18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ba7e8a7d61_0_187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gba7e8a7d61_0_187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30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gba7e8a7d61_0_187"/>
          <p:cNvSpPr txBox="1"/>
          <p:nvPr>
            <p:ph idx="1" type="body"/>
          </p:nvPr>
        </p:nvSpPr>
        <p:spPr>
          <a:xfrm>
            <a:off x="893700" y="1585600"/>
            <a:ext cx="7513800" cy="33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Char char="•"/>
              <a:defRPr sz="2000"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gba7e8a7d61_0_18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ba7e8a7d61_0_192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gba7e8a7d61_0_192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gba7e8a7d61_0_192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gba7e8a7d61_0_1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ba7e8a7d61_0_19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gba7e8a7d61_0_19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ba7e8a7d61_0_20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gba7e8a7d61_0_20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gba7e8a7d61_0_2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ba7e8a7d61_0_204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gba7e8a7d61_0_20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ba7e8a7d61_0_20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gba7e8a7d61_0_207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gba7e8a7d61_0_207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gba7e8a7d61_0_207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gba7e8a7d61_0_20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gba7e8a7d61_0_20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ba7e8a7d61_0_21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gba7e8a7d61_0_2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rgbClr val="20558A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ba7e8a7d61_0_17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gba7e8a7d61_0_173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gba7e8a7d61_0_1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oercommons.org/" TargetMode="External"/><Relationship Id="rId10" Type="http://schemas.openxmlformats.org/officeDocument/2006/relationships/image" Target="../media/image13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open.umn.edu/opentextbooks/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s://libretexts.org/" TargetMode="External"/><Relationship Id="rId5" Type="http://schemas.openxmlformats.org/officeDocument/2006/relationships/hyperlink" Target="https://open.bccampus.ca/" TargetMode="External"/><Relationship Id="rId6" Type="http://schemas.openxmlformats.org/officeDocument/2006/relationships/image" Target="../media/image6.png"/><Relationship Id="rId7" Type="http://schemas.openxmlformats.org/officeDocument/2006/relationships/hyperlink" Target="https://openstax.org/" TargetMode="External"/><Relationship Id="rId8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oasis.geneseo.edu/basic_search.php" TargetMode="External"/><Relationship Id="rId4" Type="http://schemas.openxmlformats.org/officeDocument/2006/relationships/hyperlink" Target="https://open.bccampus.ca/browse-our-collection/find-open-textbooks/" TargetMode="External"/><Relationship Id="rId5" Type="http://schemas.openxmlformats.org/officeDocument/2006/relationships/hyperlink" Target="https://docs.google.com/document/d/1Z1h_hkCz4ipyQLI88pXK6OFFqtQ_j7PI1dD9CZ4q7ZA/edit?usp=sharing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12.png"/><Relationship Id="rId5" Type="http://schemas.openxmlformats.org/officeDocument/2006/relationships/image" Target="../media/image19.png"/><Relationship Id="rId6" Type="http://schemas.openxmlformats.org/officeDocument/2006/relationships/image" Target="../media/image8.png"/><Relationship Id="rId7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Relationship Id="rId6" Type="http://schemas.openxmlformats.org/officeDocument/2006/relationships/image" Target="../media/image16.png"/><Relationship Id="rId7" Type="http://schemas.openxmlformats.org/officeDocument/2006/relationships/image" Target="../media/image24.png"/><Relationship Id="rId8" Type="http://schemas.openxmlformats.org/officeDocument/2006/relationships/image" Target="../media/image2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7.png"/><Relationship Id="rId4" Type="http://schemas.openxmlformats.org/officeDocument/2006/relationships/image" Target="../media/image1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chem.libretexts.org/Courses/Remixer_University/Download_Center" TargetMode="External"/><Relationship Id="rId4" Type="http://schemas.openxmlformats.org/officeDocument/2006/relationships/hyperlink" Target="https://vivaopen.oercommons.org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opencontent.org/definition/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://bit.ly/va-oer-contacts" TargetMode="Externa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://bit.ly/va_oer" TargetMode="Externa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1" Type="http://schemas.openxmlformats.org/officeDocument/2006/relationships/hyperlink" Target="https://creativecommons.org/use-remix/" TargetMode="External"/><Relationship Id="rId10" Type="http://schemas.openxmlformats.org/officeDocument/2006/relationships/hyperlink" Target="https://creativecommons.org/licenses/by-nd/2.0/" TargetMode="External"/><Relationship Id="rId1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hyperlink" Target="https://flickr.com/photos/lschlagenhauf/38494602082/" TargetMode="External"/><Relationship Id="rId4" Type="http://schemas.openxmlformats.org/officeDocument/2006/relationships/hyperlink" Target="https://flickr.com/photos/lschlagenhauf/" TargetMode="External"/><Relationship Id="rId9" Type="http://schemas.openxmlformats.org/officeDocument/2006/relationships/hyperlink" Target="https://flickr.com/photos/lschlagenhauf/" TargetMode="External"/><Relationship Id="rId5" Type="http://schemas.openxmlformats.org/officeDocument/2006/relationships/hyperlink" Target="https://flickr.com/photos/lschlagenhauf/38494602082/" TargetMode="External"/><Relationship Id="rId6" Type="http://schemas.openxmlformats.org/officeDocument/2006/relationships/hyperlink" Target="https://creativecommons.org/licenses/by/2.0/" TargetMode="External"/><Relationship Id="rId7" Type="http://schemas.openxmlformats.org/officeDocument/2006/relationships/image" Target="../media/image22.png"/><Relationship Id="rId8" Type="http://schemas.openxmlformats.org/officeDocument/2006/relationships/hyperlink" Target="https://flickr.com/photos/lschlagenhauf/38494602082/" TargetMode="Externa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://openpedagogy.org/" TargetMode="Externa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Relationship Id="rId3" Type="http://schemas.openxmlformats.org/officeDocument/2006/relationships/hyperlink" Target="mailto:aelder@iastate.edu" TargetMode="External"/><Relationship Id="rId4" Type="http://schemas.openxmlformats.org/officeDocument/2006/relationships/hyperlink" Target="https://twitter.com/OpenAccessElder" TargetMode="External"/><Relationship Id="rId5" Type="http://schemas.openxmlformats.org/officeDocument/2006/relationships/image" Target="../media/image2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"/>
          <p:cNvSpPr/>
          <p:nvPr/>
        </p:nvSpPr>
        <p:spPr>
          <a:xfrm>
            <a:off x="0" y="1"/>
            <a:ext cx="9144000" cy="3842426"/>
          </a:xfrm>
          <a:prstGeom prst="rect">
            <a:avLst/>
          </a:prstGeom>
          <a:solidFill>
            <a:srgbClr val="2055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 txBox="1"/>
          <p:nvPr>
            <p:ph type="title"/>
          </p:nvPr>
        </p:nvSpPr>
        <p:spPr>
          <a:xfrm>
            <a:off x="311700" y="1167925"/>
            <a:ext cx="8520600" cy="202274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03703"/>
              <a:buNone/>
            </a:pPr>
            <a:r>
              <a:rPr lang="en-US" sz="5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How to</a:t>
            </a:r>
            <a:r>
              <a:rPr b="1" lang="en-US" sz="5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-US" sz="5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Get Started with </a:t>
            </a:r>
            <a:endParaRPr b="1" sz="5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75000"/>
              <a:buNone/>
            </a:pPr>
            <a:r>
              <a:rPr b="1" lang="en-US" sz="4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Open Educational Resources</a:t>
            </a:r>
            <a:endParaRPr b="1" sz="5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" name="Google Shape;67;p1"/>
          <p:cNvSpPr txBox="1"/>
          <p:nvPr>
            <p:ph idx="1" type="body"/>
          </p:nvPr>
        </p:nvSpPr>
        <p:spPr>
          <a:xfrm>
            <a:off x="487225" y="4354575"/>
            <a:ext cx="8520600" cy="7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70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Abbey Elder</a:t>
            </a:r>
            <a:r>
              <a:rPr lang="en-US" sz="170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Open Access &amp; Scholarly Communication Librarian</a:t>
            </a:r>
            <a:endParaRPr sz="190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500">
                <a:solidFill>
                  <a:srgbClr val="AF2D09"/>
                </a:solidFill>
                <a:latin typeface="Merriweather"/>
                <a:ea typeface="Merriweather"/>
                <a:cs typeface="Merriweather"/>
                <a:sym typeface="Merriweather"/>
              </a:rPr>
              <a:t>Iowa State University</a:t>
            </a:r>
            <a:endParaRPr b="1" sz="1500">
              <a:solidFill>
                <a:srgbClr val="AF2D0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descr="Downloads - Creative Commons" id="68" name="Google Shape;6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178" y="4595272"/>
            <a:ext cx="1325650" cy="463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" name="Google Shape;69;p1"/>
          <p:cNvCxnSpPr/>
          <p:nvPr/>
        </p:nvCxnSpPr>
        <p:spPr>
          <a:xfrm>
            <a:off x="0" y="3981652"/>
            <a:ext cx="9144000" cy="0"/>
          </a:xfrm>
          <a:prstGeom prst="straightConnector1">
            <a:avLst/>
          </a:prstGeom>
          <a:noFill/>
          <a:ln cap="flat" cmpd="sng" w="127000">
            <a:solidFill>
              <a:srgbClr val="337AB7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afdd9252e0_0_15"/>
          <p:cNvSpPr txBox="1"/>
          <p:nvPr>
            <p:ph type="title"/>
          </p:nvPr>
        </p:nvSpPr>
        <p:spPr>
          <a:xfrm>
            <a:off x="592050" y="414075"/>
            <a:ext cx="82401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0" lang="en-US" sz="3333"/>
              <a:t>What</a:t>
            </a:r>
            <a:r>
              <a:rPr lang="en-US" sz="3333"/>
              <a:t> isn’t</a:t>
            </a:r>
            <a:r>
              <a:rPr b="0" lang="en-US" sz="3333"/>
              <a:t> OER?</a:t>
            </a:r>
            <a:endParaRPr b="0" sz="3333"/>
          </a:p>
        </p:txBody>
      </p:sp>
      <p:sp>
        <p:nvSpPr>
          <p:cNvPr id="121" name="Google Shape;121;gafdd9252e0_0_15"/>
          <p:cNvSpPr txBox="1"/>
          <p:nvPr>
            <p:ph idx="1" type="body"/>
          </p:nvPr>
        </p:nvSpPr>
        <p:spPr>
          <a:xfrm>
            <a:off x="592050" y="1291675"/>
            <a:ext cx="7900500" cy="33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100"/>
              <a:t>Anything that isn’t BOTH </a:t>
            </a:r>
            <a:r>
              <a:rPr b="1" lang="en-US" sz="2100"/>
              <a:t>free</a:t>
            </a:r>
            <a:r>
              <a:rPr lang="en-US" sz="2100"/>
              <a:t> and </a:t>
            </a:r>
            <a:r>
              <a:rPr b="1" lang="en-US" sz="2100"/>
              <a:t>open </a:t>
            </a:r>
            <a:r>
              <a:rPr lang="en-US" sz="2100"/>
              <a:t>with 5R permissions:</a:t>
            </a:r>
            <a:endParaRPr b="1" sz="2100"/>
          </a:p>
          <a:p>
            <a:pPr indent="-36195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100"/>
              <a:buChar char="•"/>
            </a:pPr>
            <a:r>
              <a:rPr b="1" lang="en-US" sz="2100"/>
              <a:t>Library-licensed resources</a:t>
            </a:r>
            <a:r>
              <a:rPr lang="en-US" sz="2100"/>
              <a:t>: free (to you) and not open</a:t>
            </a:r>
            <a:endParaRPr sz="21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US" sz="2100"/>
              <a:t>Most blogs &amp; websites</a:t>
            </a:r>
            <a:r>
              <a:rPr lang="en-US" sz="2100"/>
              <a:t>: free but not (always) open</a:t>
            </a:r>
            <a:endParaRPr sz="21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US" sz="2100"/>
              <a:t>Images you find on Google</a:t>
            </a:r>
            <a:r>
              <a:rPr lang="en-US" sz="2100"/>
              <a:t>: free but not open (check for a license!)</a:t>
            </a:r>
            <a:endParaRPr sz="21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US" sz="2100"/>
              <a:t>Open access monographs</a:t>
            </a:r>
            <a:r>
              <a:rPr lang="en-US" sz="2100"/>
              <a:t>: free and open (may not be remixable)</a:t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i="1" sz="500"/>
          </a:p>
          <a:p>
            <a:pPr indent="0" lvl="0" marL="0" rtl="0" algn="ctr">
              <a:lnSpc>
                <a:spcPct val="200000"/>
              </a:lnSpc>
              <a:spcBef>
                <a:spcPts val="640"/>
              </a:spcBef>
              <a:spcAft>
                <a:spcPts val="1000"/>
              </a:spcAft>
              <a:buNone/>
            </a:pPr>
            <a:r>
              <a:rPr lang="en-US" sz="2100"/>
              <a:t>If</a:t>
            </a:r>
            <a:r>
              <a:rPr lang="en-US" sz="2100"/>
              <a:t> something isn’t an OER, that doesn’t mean you can’t use it! 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bbbb4a7967_1_0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bbbb4a7967_1_0"/>
          <p:cNvSpPr txBox="1"/>
          <p:nvPr>
            <p:ph idx="1" type="body"/>
          </p:nvPr>
        </p:nvSpPr>
        <p:spPr>
          <a:xfrm>
            <a:off x="893700" y="1585600"/>
            <a:ext cx="7513800" cy="33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gbbbb4a7967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bbbb4a7967_1_6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bbbb4a7967_1_6"/>
          <p:cNvSpPr txBox="1"/>
          <p:nvPr>
            <p:ph idx="1" type="body"/>
          </p:nvPr>
        </p:nvSpPr>
        <p:spPr>
          <a:xfrm>
            <a:off x="893700" y="1585600"/>
            <a:ext cx="7513800" cy="33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gbbbb4a7967_1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bbbb4a7967_1_12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bbbb4a7967_1_12"/>
          <p:cNvSpPr txBox="1"/>
          <p:nvPr>
            <p:ph idx="1" type="body"/>
          </p:nvPr>
        </p:nvSpPr>
        <p:spPr>
          <a:xfrm>
            <a:off x="893700" y="1585600"/>
            <a:ext cx="7513800" cy="33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gbbbb4a7967_1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/>
          <p:nvPr>
            <p:ph type="title"/>
          </p:nvPr>
        </p:nvSpPr>
        <p:spPr>
          <a:xfrm>
            <a:off x="934500" y="642675"/>
            <a:ext cx="7275000" cy="399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59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How</a:t>
            </a:r>
            <a:r>
              <a:rPr b="1" lang="en-US" sz="59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do I </a:t>
            </a:r>
            <a:r>
              <a:rPr b="1" lang="en-US" sz="5900">
                <a:solidFill>
                  <a:srgbClr val="FFD9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adopt </a:t>
            </a:r>
            <a:r>
              <a:rPr b="1" lang="en-US" sz="59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OER?</a:t>
            </a:r>
            <a:endParaRPr b="1" sz="74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 txBox="1"/>
          <p:nvPr>
            <p:ph type="title"/>
          </p:nvPr>
        </p:nvSpPr>
        <p:spPr>
          <a:xfrm>
            <a:off x="773450" y="445025"/>
            <a:ext cx="80589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333">
                <a:solidFill>
                  <a:srgbClr val="000000"/>
                </a:solidFill>
              </a:rPr>
              <a:t>Before you begin</a:t>
            </a:r>
            <a:endParaRPr sz="3333">
              <a:solidFill>
                <a:srgbClr val="000000"/>
              </a:solidFill>
            </a:endParaRPr>
          </a:p>
        </p:txBody>
      </p:sp>
      <p:sp>
        <p:nvSpPr>
          <p:cNvPr id="153" name="Google Shape;153;p18"/>
          <p:cNvSpPr txBox="1"/>
          <p:nvPr>
            <p:ph idx="1" type="body"/>
          </p:nvPr>
        </p:nvSpPr>
        <p:spPr>
          <a:xfrm>
            <a:off x="773450" y="1369725"/>
            <a:ext cx="7634100" cy="3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203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rPr lang="en-US" sz="3000"/>
              <a:t>Consider what you </a:t>
            </a:r>
            <a:r>
              <a:rPr b="1" lang="en-US" sz="3000">
                <a:solidFill>
                  <a:srgbClr val="20558A"/>
                </a:solidFill>
              </a:rPr>
              <a:t>need</a:t>
            </a:r>
            <a:endParaRPr b="1" sz="3000">
              <a:solidFill>
                <a:srgbClr val="20558A"/>
              </a:solidFill>
            </a:endParaRPr>
          </a:p>
          <a:p>
            <a:pPr indent="0" lvl="0" marL="203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rPr lang="en-US" sz="3000">
                <a:solidFill>
                  <a:srgbClr val="000000"/>
                </a:solidFill>
              </a:rPr>
              <a:t>Consider what you </a:t>
            </a:r>
            <a:r>
              <a:rPr b="1" lang="en-US" sz="3000">
                <a:solidFill>
                  <a:srgbClr val="20558A"/>
                </a:solidFill>
              </a:rPr>
              <a:t>have already</a:t>
            </a:r>
            <a:endParaRPr b="1" sz="3000">
              <a:solidFill>
                <a:srgbClr val="20558A"/>
              </a:solidFill>
            </a:endParaRPr>
          </a:p>
          <a:p>
            <a:pPr indent="0" lvl="0" marL="203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000">
              <a:solidFill>
                <a:srgbClr val="20558A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bde163bcf1_1_34"/>
          <p:cNvSpPr txBox="1"/>
          <p:nvPr>
            <p:ph idx="1" type="body"/>
          </p:nvPr>
        </p:nvSpPr>
        <p:spPr>
          <a:xfrm>
            <a:off x="893700" y="1798350"/>
            <a:ext cx="7513800" cy="312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700"/>
              <a:t>Remember, OER can be </a:t>
            </a:r>
            <a:r>
              <a:rPr b="1" lang="en-US" sz="2700"/>
              <a:t>any</a:t>
            </a:r>
            <a:r>
              <a:rPr lang="en-US" sz="2700"/>
              <a:t> educational material, so long as it is</a:t>
            </a:r>
            <a:r>
              <a:rPr b="1" lang="en-US" sz="2700"/>
              <a:t> freely shared</a:t>
            </a:r>
            <a:r>
              <a:rPr lang="en-US" sz="2700"/>
              <a:t> and </a:t>
            </a:r>
            <a:r>
              <a:rPr b="1" lang="en-US" sz="2700"/>
              <a:t>openly licensed</a:t>
            </a:r>
            <a:r>
              <a:rPr lang="en-US" sz="2700"/>
              <a:t>. </a:t>
            </a:r>
            <a:endParaRPr sz="2700"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1212"/>
              <a:buNone/>
            </a:pPr>
            <a:r>
              <a:rPr b="1" lang="en-US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OER Repositories</a:t>
            </a:r>
            <a:endParaRPr b="1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A close up of a logo&#10;&#10;Description automatically generated" id="164" name="Google Shape;164;p1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3042" y="1319937"/>
            <a:ext cx="3388660" cy="9177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ood, drawing&#10;&#10;Description automatically generated" id="165" name="Google Shape;165;p19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" y="3104949"/>
            <a:ext cx="2788023" cy="1015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9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753383" y="2581562"/>
            <a:ext cx="3059487" cy="13617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167" name="Google Shape;167;p19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887294" y="1200149"/>
            <a:ext cx="2857499" cy="12246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168" name="Google Shape;168;p19">
            <a:hlinkClick r:id="rId11"/>
          </p:cNvPr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605137" y="3049185"/>
            <a:ext cx="1788332" cy="17883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"/>
          <p:cNvSpPr txBox="1"/>
          <p:nvPr>
            <p:ph type="title"/>
          </p:nvPr>
        </p:nvSpPr>
        <p:spPr>
          <a:xfrm>
            <a:off x="893700" y="445025"/>
            <a:ext cx="7938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1212"/>
              <a:buNone/>
            </a:pPr>
            <a:r>
              <a:rPr lang="en-US">
                <a:solidFill>
                  <a:srgbClr val="000000"/>
                </a:solidFill>
              </a:rPr>
              <a:t>The search process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4" name="Google Shape;174;p20"/>
          <p:cNvSpPr txBox="1"/>
          <p:nvPr>
            <p:ph idx="1" type="body"/>
          </p:nvPr>
        </p:nvSpPr>
        <p:spPr>
          <a:xfrm>
            <a:off x="893700" y="1263075"/>
            <a:ext cx="7834800" cy="3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735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500"/>
              <a:buFont typeface="Roboto Condensed"/>
              <a:buAutoNum type="arabicPeriod"/>
            </a:pPr>
            <a:r>
              <a:rPr lang="en-US" sz="2600">
                <a:solidFill>
                  <a:srgbClr val="333333"/>
                </a:solidFill>
              </a:rPr>
              <a:t>Identify keywords </a:t>
            </a:r>
            <a:endParaRPr sz="2600"/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Font typeface="Roboto Condensed"/>
              <a:buAutoNum type="arabicPeriod"/>
            </a:pPr>
            <a:r>
              <a:rPr lang="en-US" sz="2600">
                <a:solidFill>
                  <a:srgbClr val="333333"/>
                </a:solidFill>
              </a:rPr>
              <a:t>Search broadly (</a:t>
            </a:r>
            <a:r>
              <a:rPr lang="en-US" sz="2600" u="sng">
                <a:solidFill>
                  <a:srgbClr val="33333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OASIS</a:t>
            </a:r>
            <a:r>
              <a:rPr lang="en-US" sz="2600">
                <a:solidFill>
                  <a:srgbClr val="333333"/>
                </a:solidFill>
              </a:rPr>
              <a:t>, </a:t>
            </a:r>
            <a:r>
              <a:rPr lang="en-US" sz="2600" u="sng">
                <a:solidFill>
                  <a:srgbClr val="333333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BCCampus</a:t>
            </a:r>
            <a:r>
              <a:rPr lang="en-US" sz="2600">
                <a:solidFill>
                  <a:srgbClr val="333333"/>
                </a:solidFill>
              </a:rPr>
              <a:t>, Google)</a:t>
            </a:r>
            <a:endParaRPr sz="2600">
              <a:solidFill>
                <a:srgbClr val="333333"/>
              </a:solidFill>
            </a:endParaRPr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Font typeface="Roboto Condensed"/>
              <a:buAutoNum type="arabicPeriod"/>
            </a:pPr>
            <a:r>
              <a:rPr lang="en-US" sz="2600"/>
              <a:t>Start general and then get specific</a:t>
            </a:r>
            <a:endParaRPr sz="2600">
              <a:solidFill>
                <a:srgbClr val="333333"/>
              </a:solidFill>
            </a:endParaRPr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Font typeface="Roboto Condensed"/>
              <a:buAutoNum type="arabicPeriod"/>
            </a:pPr>
            <a:r>
              <a:rPr lang="en-US" sz="2600" u="sng">
                <a:solidFill>
                  <a:srgbClr val="333333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Curate content</a:t>
            </a:r>
            <a:endParaRPr sz="2600">
              <a:solidFill>
                <a:srgbClr val="333333"/>
              </a:solidFill>
            </a:endParaRPr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Font typeface="Roboto Condensed"/>
              <a:buAutoNum type="arabicPeriod"/>
            </a:pPr>
            <a:r>
              <a:rPr lang="en-US" sz="2600">
                <a:solidFill>
                  <a:srgbClr val="333333"/>
                </a:solidFill>
              </a:rPr>
              <a:t>Reflect and repeat</a:t>
            </a:r>
            <a:endParaRPr sz="26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6450" y="1319278"/>
            <a:ext cx="6187351" cy="326970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0" name="Google Shape;180;p12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rgbClr val="000000"/>
                </a:solidFill>
              </a:rPr>
              <a:t>You may find a lot...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81" name="Google Shape;18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275" y="3001277"/>
            <a:ext cx="1517362" cy="1953036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2" name="Google Shape;182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79900" y="1892075"/>
            <a:ext cx="3771900" cy="26968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3" name="Google Shape;183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55088" y="1164975"/>
            <a:ext cx="2337370" cy="29834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4" name="Google Shape;184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828800" y="4046860"/>
            <a:ext cx="5334001" cy="90746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/>
          <p:nvPr>
            <p:ph type="title"/>
          </p:nvPr>
        </p:nvSpPr>
        <p:spPr>
          <a:xfrm>
            <a:off x="974850" y="526350"/>
            <a:ext cx="71943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5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Why this discussion?</a:t>
            </a:r>
            <a:endParaRPr b="1" sz="65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rgbClr val="999999"/>
                </a:solidFill>
              </a:rPr>
              <a:t>You may find a lot...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90" name="Google Shape;190;p13"/>
          <p:cNvSpPr txBox="1"/>
          <p:nvPr>
            <p:ph type="title"/>
          </p:nvPr>
        </p:nvSpPr>
        <p:spPr>
          <a:xfrm>
            <a:off x="457200" y="1831575"/>
            <a:ext cx="4267200" cy="18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rgbClr val="000000"/>
                </a:solidFill>
              </a:rPr>
              <a:t>You may find a little.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91" name="Google Shape;19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10375" y="1063375"/>
            <a:ext cx="3076428" cy="3927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"/>
          <p:cNvSpPr txBox="1"/>
          <p:nvPr/>
        </p:nvSpPr>
        <p:spPr>
          <a:xfrm>
            <a:off x="270550" y="255733"/>
            <a:ext cx="8532982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4000"/>
              <a:buFont typeface="Avenir"/>
              <a:buNone/>
            </a:pPr>
            <a:r>
              <a:rPr b="1" i="0" lang="en-US" sz="40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Check in </a:t>
            </a:r>
            <a:r>
              <a:rPr b="1" lang="en-US" sz="4000">
                <a:latin typeface="Roboto Condensed"/>
                <a:ea typeface="Roboto Condensed"/>
                <a:cs typeface="Roboto Condensed"/>
                <a:sym typeface="Roboto Condensed"/>
              </a:rPr>
              <a:t>r</a:t>
            </a:r>
            <a:r>
              <a:rPr b="1" i="0" lang="en-US" sz="40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egularly for </a:t>
            </a:r>
            <a:r>
              <a:rPr b="1" lang="en-US" sz="4000">
                <a:latin typeface="Roboto Condensed"/>
                <a:ea typeface="Roboto Condensed"/>
                <a:cs typeface="Roboto Condensed"/>
                <a:sym typeface="Roboto Condensed"/>
              </a:rPr>
              <a:t>u</a:t>
            </a:r>
            <a:r>
              <a:rPr b="1" i="0" lang="en-US" sz="40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pdates</a:t>
            </a:r>
            <a:endParaRPr i="0" sz="1400" u="none" cap="none" strike="noStrike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97" name="Google Shape;197;p14"/>
          <p:cNvPicPr preferRelativeResize="0"/>
          <p:nvPr/>
        </p:nvPicPr>
        <p:blipFill rotWithShape="1">
          <a:blip r:embed="rId3">
            <a:alphaModFix/>
          </a:blip>
          <a:srcRect b="6413" l="2445" r="71742" t="0"/>
          <a:stretch/>
        </p:blipFill>
        <p:spPr>
          <a:xfrm>
            <a:off x="64351" y="2080804"/>
            <a:ext cx="2319045" cy="2965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84752" y="2178263"/>
            <a:ext cx="2216523" cy="2935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2422" y="1609099"/>
            <a:ext cx="3781425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190154" y="1137394"/>
            <a:ext cx="3889495" cy="943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383396" y="2228160"/>
            <a:ext cx="2087794" cy="2817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95957" y="2165921"/>
            <a:ext cx="2014372" cy="28819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"/>
          <p:cNvSpPr txBox="1"/>
          <p:nvPr>
            <p:ph type="title"/>
          </p:nvPr>
        </p:nvSpPr>
        <p:spPr>
          <a:xfrm>
            <a:off x="893700" y="53545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4000"/>
              <a:buFont typeface="Avenir"/>
              <a:buNone/>
            </a:pPr>
            <a:r>
              <a:rPr lang="en-US"/>
              <a:t>OER Treasure Hunt Worksheet</a:t>
            </a:r>
            <a:endParaRPr/>
          </a:p>
        </p:txBody>
      </p:sp>
      <p:sp>
        <p:nvSpPr>
          <p:cNvPr id="208" name="Google Shape;208;p21"/>
          <p:cNvSpPr txBox="1"/>
          <p:nvPr>
            <p:ph idx="1" type="body"/>
          </p:nvPr>
        </p:nvSpPr>
        <p:spPr>
          <a:xfrm>
            <a:off x="893700" y="1585600"/>
            <a:ext cx="7513800" cy="33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25400" rtl="0" algn="ctr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n-US" sz="2800">
                <a:solidFill>
                  <a:srgbClr val="000000"/>
                </a:solidFill>
              </a:rPr>
              <a:t>For a guided walkthrough of this process, download a copy of my worksheet: </a:t>
            </a:r>
            <a:endParaRPr>
              <a:solidFill>
                <a:srgbClr val="000000"/>
              </a:solidFill>
            </a:endParaRPr>
          </a:p>
          <a:p>
            <a:pPr indent="0" lvl="0" marL="2540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1800"/>
          </a:p>
          <a:p>
            <a:pPr indent="0" lvl="0" marL="25400" rtl="0" algn="ctr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i="0" lang="en-US" sz="3300" u="sng" strike="noStrike">
                <a:solidFill>
                  <a:srgbClr val="20558A"/>
                </a:solidFill>
              </a:rPr>
              <a:t>bit.ly/oertreasurehunt</a:t>
            </a:r>
            <a:endParaRPr b="1" i="0" sz="3300" u="sng" strike="noStrike">
              <a:solidFill>
                <a:srgbClr val="20558A"/>
              </a:solidFill>
            </a:endParaRPr>
          </a:p>
          <a:p>
            <a:pPr indent="0" lvl="0" marL="2540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28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afdd9252e0_0_686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4000"/>
              <a:buFont typeface="Avenir"/>
              <a:buNone/>
            </a:pPr>
            <a:r>
              <a:rPr lang="en-US">
                <a:solidFill>
                  <a:schemeClr val="dk1"/>
                </a:solidFill>
              </a:rPr>
              <a:t>You have options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4" name="Google Shape;214;gafdd9252e0_0_686"/>
          <p:cNvSpPr txBox="1"/>
          <p:nvPr>
            <p:ph idx="1" type="body"/>
          </p:nvPr>
        </p:nvSpPr>
        <p:spPr>
          <a:xfrm>
            <a:off x="893700" y="1338075"/>
            <a:ext cx="7513800" cy="35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Roboto Condensed"/>
              <a:buChar char="•"/>
            </a:pPr>
            <a:r>
              <a:rPr lang="en-US" sz="2300">
                <a:solidFill>
                  <a:srgbClr val="000000"/>
                </a:solidFill>
              </a:rPr>
              <a:t>Open Educational Resources (OER)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Roboto Condensed"/>
              <a:buChar char="•"/>
            </a:pPr>
            <a:r>
              <a:rPr lang="en-US" sz="2300">
                <a:solidFill>
                  <a:srgbClr val="000000"/>
                </a:solidFill>
              </a:rPr>
              <a:t>Course Reserves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Roboto Condensed"/>
              <a:buChar char="•"/>
            </a:pPr>
            <a:r>
              <a:rPr lang="en-US" sz="2300">
                <a:solidFill>
                  <a:srgbClr val="000000"/>
                </a:solidFill>
              </a:rPr>
              <a:t>Textbook rentals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Roboto Condensed"/>
              <a:buChar char="•"/>
            </a:pPr>
            <a:r>
              <a:rPr lang="en-US" sz="2300">
                <a:solidFill>
                  <a:srgbClr val="000000"/>
                </a:solidFill>
              </a:rPr>
              <a:t>Used books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Roboto Condensed"/>
              <a:buChar char="•"/>
            </a:pPr>
            <a:r>
              <a:rPr lang="en-US" sz="2300">
                <a:solidFill>
                  <a:srgbClr val="000000"/>
                </a:solidFill>
              </a:rPr>
              <a:t>Course packs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Roboto Condensed"/>
              <a:buChar char="•"/>
            </a:pPr>
            <a:r>
              <a:rPr lang="en-US" sz="2300">
                <a:solidFill>
                  <a:srgbClr val="000000"/>
                </a:solidFill>
              </a:rPr>
              <a:t>And more!</a:t>
            </a:r>
            <a:endParaRPr sz="2300">
              <a:solidFill>
                <a:srgbClr val="000000"/>
              </a:solidFill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404041"/>
              </a:buClr>
              <a:buSzPts val="3200"/>
              <a:buFont typeface="Avenir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fdd9252e0_0_691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4000"/>
              <a:buFont typeface="Avenir"/>
              <a:buNone/>
            </a:pPr>
            <a:r>
              <a:rPr lang="en-US">
                <a:solidFill>
                  <a:srgbClr val="20558A"/>
                </a:solidFill>
              </a:rPr>
              <a:t>You have options</a:t>
            </a:r>
            <a:endParaRPr>
              <a:solidFill>
                <a:srgbClr val="20558A"/>
              </a:solidFill>
            </a:endParaRPr>
          </a:p>
        </p:txBody>
      </p:sp>
      <p:sp>
        <p:nvSpPr>
          <p:cNvPr id="220" name="Google Shape;220;gafdd9252e0_0_691"/>
          <p:cNvSpPr txBox="1"/>
          <p:nvPr>
            <p:ph idx="1" type="body"/>
          </p:nvPr>
        </p:nvSpPr>
        <p:spPr>
          <a:xfrm>
            <a:off x="893700" y="1369025"/>
            <a:ext cx="7513800" cy="3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Roboto Condensed"/>
              <a:buChar char="•"/>
            </a:pPr>
            <a:r>
              <a:rPr lang="en-US" sz="2400">
                <a:solidFill>
                  <a:srgbClr val="000000"/>
                </a:solidFill>
              </a:rPr>
              <a:t>This is not an either/or conversation.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SemiBold"/>
              <a:buChar char="•"/>
            </a:pPr>
            <a:r>
              <a:rPr lang="en-US" sz="2400">
                <a:solidFill>
                  <a:srgbClr val="000000"/>
                </a:solidFill>
              </a:rPr>
              <a:t>You can adopt </a:t>
            </a:r>
            <a:r>
              <a:rPr b="1" lang="en-US" sz="2400">
                <a:solidFill>
                  <a:srgbClr val="000000"/>
                </a:solidFill>
              </a:rPr>
              <a:t>some</a:t>
            </a:r>
            <a:r>
              <a:rPr lang="en-US" sz="2400">
                <a:solidFill>
                  <a:srgbClr val="000000"/>
                </a:solidFill>
              </a:rPr>
              <a:t> OER without jumping in completely!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400"/>
              <a:buFont typeface="Roboto Condensed"/>
              <a:buChar char="•"/>
            </a:pPr>
            <a:r>
              <a:rPr lang="en-US" sz="2400">
                <a:solidFill>
                  <a:srgbClr val="000000"/>
                </a:solidFill>
              </a:rPr>
              <a:t>Start small and innovate!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5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4000"/>
              <a:buFont typeface="Avenir"/>
              <a:buNone/>
            </a:pPr>
            <a:r>
              <a:rPr lang="en-US" sz="3600">
                <a:solidFill>
                  <a:srgbClr val="000000"/>
                </a:solidFill>
              </a:rPr>
              <a:t>Open Educational Practices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26" name="Google Shape;226;p25"/>
          <p:cNvSpPr txBox="1"/>
          <p:nvPr>
            <p:ph idx="1" type="body"/>
          </p:nvPr>
        </p:nvSpPr>
        <p:spPr>
          <a:xfrm>
            <a:off x="893700" y="1322625"/>
            <a:ext cx="7513800" cy="3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4175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450"/>
              <a:buFont typeface="Roboto Condensed"/>
              <a:buChar char="•"/>
            </a:pPr>
            <a:r>
              <a:rPr lang="en-US" sz="2450"/>
              <a:t>Replace your textbook with an open one</a:t>
            </a:r>
            <a:endParaRPr sz="2450"/>
          </a:p>
          <a:p>
            <a:pPr indent="-384175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450"/>
              <a:buFont typeface="Roboto Condensed"/>
              <a:buChar char="•"/>
            </a:pPr>
            <a:r>
              <a:rPr lang="en-US" sz="2450"/>
              <a:t>Integrate ancillary OER as self-study materials</a:t>
            </a:r>
            <a:endParaRPr sz="2450"/>
          </a:p>
          <a:p>
            <a:pPr indent="-384175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450"/>
              <a:buFont typeface="Arial"/>
              <a:buChar char="•"/>
            </a:pPr>
            <a:r>
              <a:rPr lang="en-US" sz="2450"/>
              <a:t>Use</a:t>
            </a:r>
            <a:r>
              <a:rPr lang="en-US" sz="2450"/>
              <a:t> </a:t>
            </a:r>
            <a:r>
              <a:rPr b="1" lang="en-US" sz="2450"/>
              <a:t>open pedagogy </a:t>
            </a:r>
            <a:r>
              <a:rPr lang="en-US" sz="2450"/>
              <a:t>to create OER with your students </a:t>
            </a:r>
            <a:endParaRPr sz="2450"/>
          </a:p>
          <a:p>
            <a:pPr indent="-384175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450"/>
              <a:buFont typeface="Arial"/>
              <a:buChar char="•"/>
            </a:pPr>
            <a:r>
              <a:rPr lang="en-US" sz="2450"/>
              <a:t>Do research on OER and </a:t>
            </a:r>
            <a:r>
              <a:rPr lang="en-US" sz="2450"/>
              <a:t>their</a:t>
            </a:r>
            <a:r>
              <a:rPr lang="en-US" sz="2450"/>
              <a:t> impact(s)</a:t>
            </a:r>
            <a:endParaRPr sz="2450"/>
          </a:p>
          <a:p>
            <a:pPr indent="-311150" lvl="0" marL="53975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4"/>
          <p:cNvSpPr txBox="1"/>
          <p:nvPr>
            <p:ph type="title"/>
          </p:nvPr>
        </p:nvSpPr>
        <p:spPr>
          <a:xfrm>
            <a:off x="837750" y="1214550"/>
            <a:ext cx="7468500" cy="27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6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How do I </a:t>
            </a:r>
            <a:r>
              <a:rPr b="1" lang="en-US" sz="6000">
                <a:solidFill>
                  <a:srgbClr val="FFE599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create</a:t>
            </a:r>
            <a:r>
              <a:rPr b="1" lang="en-US" sz="6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OER?</a:t>
            </a:r>
            <a:endParaRPr b="1" sz="72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bde163bcf1_1_5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planning considerations</a:t>
            </a:r>
            <a:endParaRPr/>
          </a:p>
        </p:txBody>
      </p:sp>
      <p:sp>
        <p:nvSpPr>
          <p:cNvPr id="237" name="Google Shape;237;gbde163bcf1_1_5"/>
          <p:cNvSpPr txBox="1"/>
          <p:nvPr>
            <p:ph idx="1" type="body"/>
          </p:nvPr>
        </p:nvSpPr>
        <p:spPr>
          <a:xfrm>
            <a:off x="893700" y="1340100"/>
            <a:ext cx="7513800" cy="35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Who is your audience? 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What Learning Objectives do you need to meet?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What training do you need?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What support is available?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c50bd7a6d9_0_2"/>
          <p:cNvSpPr txBox="1"/>
          <p:nvPr>
            <p:ph idx="1" type="body"/>
          </p:nvPr>
        </p:nvSpPr>
        <p:spPr>
          <a:xfrm>
            <a:off x="901425" y="1601075"/>
            <a:ext cx="7513800" cy="226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600"/>
              <a:t>This is</a:t>
            </a:r>
            <a:r>
              <a:rPr b="1" lang="en-US" sz="2600"/>
              <a:t> not </a:t>
            </a:r>
            <a:r>
              <a:rPr lang="en-US" sz="2600"/>
              <a:t>a comprehensive guide. What you do will heavily depend on the resources available to you and what you want to create. </a:t>
            </a:r>
            <a:endParaRPr sz="26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afdd9252e0_0_10"/>
          <p:cNvSpPr txBox="1"/>
          <p:nvPr>
            <p:ph type="title"/>
          </p:nvPr>
        </p:nvSpPr>
        <p:spPr>
          <a:xfrm>
            <a:off x="788925" y="445025"/>
            <a:ext cx="80433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US" sz="3200">
                <a:latin typeface="Roboto Condensed"/>
                <a:ea typeface="Roboto Condensed"/>
                <a:cs typeface="Roboto Condensed"/>
                <a:sym typeface="Roboto Condensed"/>
              </a:rPr>
              <a:t>Creation t</a:t>
            </a:r>
            <a:r>
              <a:rPr b="1" lang="en-US" sz="3200">
                <a:latin typeface="Roboto Condensed"/>
                <a:ea typeface="Roboto Condensed"/>
                <a:cs typeface="Roboto Condensed"/>
                <a:sym typeface="Roboto Condensed"/>
              </a:rPr>
              <a:t>ools</a:t>
            </a:r>
            <a:endParaRPr b="1" sz="3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48" name="Google Shape;248;gafdd9252e0_0_10"/>
          <p:cNvSpPr txBox="1"/>
          <p:nvPr>
            <p:ph idx="1" type="body"/>
          </p:nvPr>
        </p:nvSpPr>
        <p:spPr>
          <a:xfrm>
            <a:off x="788925" y="1171675"/>
            <a:ext cx="3522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Roboto Condensed"/>
                <a:ea typeface="Roboto Condensed"/>
                <a:cs typeface="Roboto Condensed"/>
                <a:sym typeface="Roboto Condensed"/>
              </a:rPr>
              <a:t>Tips</a:t>
            </a:r>
            <a:endParaRPr b="1"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2300"/>
              <a:buFont typeface="Roboto Condensed"/>
              <a:buAutoNum type="arabicPeriod"/>
            </a:pPr>
            <a:r>
              <a:rPr lang="en-US" sz="2300">
                <a:latin typeface="Roboto Condensed"/>
                <a:ea typeface="Roboto Condensed"/>
                <a:cs typeface="Roboto Condensed"/>
                <a:sym typeface="Roboto Condensed"/>
              </a:rPr>
              <a:t>Use what you </a:t>
            </a:r>
            <a:r>
              <a:rPr i="1" lang="en-US" sz="2300">
                <a:latin typeface="Roboto Condensed"/>
                <a:ea typeface="Roboto Condensed"/>
                <a:cs typeface="Roboto Condensed"/>
                <a:sym typeface="Roboto Condensed"/>
              </a:rPr>
              <a:t>have</a:t>
            </a:r>
            <a:endParaRPr i="1"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Font typeface="Roboto Condensed"/>
              <a:buAutoNum type="arabicPeriod"/>
            </a:pPr>
            <a:r>
              <a:rPr lang="en-US" sz="2300">
                <a:latin typeface="Roboto Condensed"/>
                <a:ea typeface="Roboto Condensed"/>
                <a:cs typeface="Roboto Condensed"/>
                <a:sym typeface="Roboto Condensed"/>
              </a:rPr>
              <a:t>Use what you </a:t>
            </a:r>
            <a:r>
              <a:rPr i="1" lang="en-US" sz="2300">
                <a:latin typeface="Roboto Condensed"/>
                <a:ea typeface="Roboto Condensed"/>
                <a:cs typeface="Roboto Condensed"/>
                <a:sym typeface="Roboto Condensed"/>
              </a:rPr>
              <a:t>know</a:t>
            </a:r>
            <a:endParaRPr i="1"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afdd9252e0_0_10"/>
          <p:cNvSpPr txBox="1"/>
          <p:nvPr>
            <p:ph idx="2" type="body"/>
          </p:nvPr>
        </p:nvSpPr>
        <p:spPr>
          <a:xfrm>
            <a:off x="4633025" y="1171675"/>
            <a:ext cx="36972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b="1" lang="en-US" sz="2300">
                <a:latin typeface="Roboto Condensed"/>
                <a:ea typeface="Roboto Condensed"/>
                <a:cs typeface="Roboto Condensed"/>
                <a:sym typeface="Roboto Condensed"/>
              </a:rPr>
              <a:t>Platforms</a:t>
            </a:r>
            <a:endParaRPr b="1"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SzPts val="2300"/>
              <a:buFont typeface="Roboto Condensed"/>
              <a:buChar char="●"/>
            </a:pPr>
            <a:r>
              <a:rPr lang="en-US" sz="2300">
                <a:latin typeface="Roboto Condensed"/>
                <a:ea typeface="Roboto Condensed"/>
                <a:cs typeface="Roboto Condensed"/>
                <a:sym typeface="Roboto Condensed"/>
              </a:rPr>
              <a:t>Word</a:t>
            </a:r>
            <a:endParaRPr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Roboto Condensed"/>
              <a:buChar char="●"/>
            </a:pPr>
            <a:r>
              <a:rPr lang="en-US" sz="2300">
                <a:latin typeface="Roboto Condensed"/>
                <a:ea typeface="Roboto Condensed"/>
                <a:cs typeface="Roboto Condensed"/>
                <a:sym typeface="Roboto Condensed"/>
              </a:rPr>
              <a:t>Overleaf</a:t>
            </a:r>
            <a:endParaRPr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Roboto Condensed"/>
              <a:buChar char="●"/>
            </a:pPr>
            <a:r>
              <a:rPr lang="en-US" sz="2300">
                <a:latin typeface="Roboto Condensed"/>
                <a:ea typeface="Roboto Condensed"/>
                <a:cs typeface="Roboto Condensed"/>
                <a:sym typeface="Roboto Condensed"/>
              </a:rPr>
              <a:t>Pressbooks</a:t>
            </a:r>
            <a:endParaRPr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Roboto Condensed"/>
              <a:buChar char="●"/>
            </a:pPr>
            <a:r>
              <a:rPr lang="en-US" sz="2300">
                <a:latin typeface="Roboto Condensed"/>
                <a:ea typeface="Roboto Condensed"/>
                <a:cs typeface="Roboto Condensed"/>
                <a:sym typeface="Roboto Condensed"/>
              </a:rPr>
              <a:t>Wordpress</a:t>
            </a:r>
            <a:endParaRPr sz="23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Roboto Condensed"/>
              <a:buChar char="●"/>
            </a:pPr>
            <a:r>
              <a:rPr lang="en-US" sz="2300">
                <a:latin typeface="Roboto Condensed"/>
                <a:ea typeface="Roboto Condensed"/>
                <a:cs typeface="Roboto Condensed"/>
                <a:sym typeface="Roboto Condensed"/>
              </a:rPr>
              <a:t>Your LMS (Canvas, Blackboard, Moodle, etc)</a:t>
            </a:r>
            <a:endParaRPr sz="2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"/>
          <p:cNvSpPr txBox="1"/>
          <p:nvPr/>
        </p:nvSpPr>
        <p:spPr>
          <a:xfrm>
            <a:off x="1047450" y="703850"/>
            <a:ext cx="7398600" cy="33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en-US" sz="52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Students </a:t>
            </a:r>
            <a:endParaRPr b="1" i="0" sz="52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en-US" sz="5200" u="none" cap="none" strike="noStrike">
                <a:solidFill>
                  <a:srgbClr val="AF2D09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Can’t Learn </a:t>
            </a:r>
            <a:endParaRPr b="1" i="0" sz="5200" u="none" cap="none" strike="noStrike">
              <a:solidFill>
                <a:srgbClr val="AF2D09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en-US" sz="52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From Books They </a:t>
            </a:r>
            <a:endParaRPr b="1" i="0" sz="52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en-US" sz="5200" u="none" cap="none" strike="noStrike">
                <a:solidFill>
                  <a:srgbClr val="AF2D09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Can’t Afford</a:t>
            </a:r>
            <a:endParaRPr b="1" i="0" sz="5200" u="none" cap="none" strike="noStrike">
              <a:solidFill>
                <a:srgbClr val="AF2D09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gc50bd7a6d9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3525" y="190050"/>
            <a:ext cx="5766275" cy="3408650"/>
          </a:xfrm>
          <a:prstGeom prst="rect">
            <a:avLst/>
          </a:prstGeom>
          <a:noFill/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55" name="Google Shape;255;gc50bd7a6d9_0_13"/>
          <p:cNvSpPr txBox="1"/>
          <p:nvPr>
            <p:ph idx="1" type="body"/>
          </p:nvPr>
        </p:nvSpPr>
        <p:spPr>
          <a:xfrm>
            <a:off x="406400" y="1961900"/>
            <a:ext cx="3468600" cy="14310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1991"/>
              <a:t>Figure out if you want where you want to </a:t>
            </a:r>
            <a:r>
              <a:rPr b="1" lang="en-US" sz="1991"/>
              <a:t>host</a:t>
            </a:r>
            <a:r>
              <a:rPr lang="en-US" sz="1991"/>
              <a:t> your content, </a:t>
            </a:r>
            <a:br>
              <a:rPr lang="en-US" sz="1991"/>
            </a:br>
            <a:r>
              <a:rPr lang="en-US" sz="1991"/>
              <a:t>and where it can be </a:t>
            </a:r>
            <a:r>
              <a:rPr b="1" lang="en-US" sz="1991"/>
              <a:t>shared</a:t>
            </a:r>
            <a:endParaRPr/>
          </a:p>
        </p:txBody>
      </p:sp>
      <p:pic>
        <p:nvPicPr>
          <p:cNvPr id="256" name="Google Shape;256;gc50bd7a6d9_0_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2325" y="2413225"/>
            <a:ext cx="4134324" cy="2567743"/>
          </a:xfrm>
          <a:prstGeom prst="rect">
            <a:avLst/>
          </a:prstGeom>
          <a:noFill/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afdd9252e0_0_25"/>
          <p:cNvSpPr txBox="1"/>
          <p:nvPr>
            <p:ph type="title"/>
          </p:nvPr>
        </p:nvSpPr>
        <p:spPr>
          <a:xfrm>
            <a:off x="785425" y="4667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H</a:t>
            </a:r>
            <a:r>
              <a:rPr lang="en-US" sz="3200"/>
              <a:t>osting &amp; Sharing tools</a:t>
            </a:r>
            <a:endParaRPr sz="3200"/>
          </a:p>
        </p:txBody>
      </p:sp>
      <p:sp>
        <p:nvSpPr>
          <p:cNvPr id="262" name="Google Shape;262;gafdd9252e0_0_25"/>
          <p:cNvSpPr txBox="1"/>
          <p:nvPr>
            <p:ph idx="1" type="body"/>
          </p:nvPr>
        </p:nvSpPr>
        <p:spPr>
          <a:xfrm>
            <a:off x="827600" y="1260750"/>
            <a:ext cx="3619800" cy="354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 lnSpcReduction="20000"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b="1" lang="en-US" sz="4800"/>
              <a:t>Hosting </a:t>
            </a:r>
            <a:r>
              <a:rPr b="1" i="1" lang="en-US" sz="4800"/>
              <a:t>and</a:t>
            </a:r>
            <a:r>
              <a:rPr b="1" lang="en-US" sz="4800"/>
              <a:t> creating</a:t>
            </a:r>
            <a:endParaRPr b="1" sz="4800"/>
          </a:p>
          <a:p>
            <a:pPr indent="-355282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ct val="100000"/>
              <a:buChar char="•"/>
            </a:pPr>
            <a:r>
              <a:rPr lang="en-US" sz="4200"/>
              <a:t>Pressbooks</a:t>
            </a:r>
            <a:endParaRPr sz="4200"/>
          </a:p>
          <a:p>
            <a:pPr indent="-3552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4200" u="sng">
                <a:solidFill>
                  <a:schemeClr val="hlink"/>
                </a:solidFill>
                <a:hlinkClick r:id="rId3"/>
              </a:rPr>
              <a:t>LibreTexts</a:t>
            </a:r>
            <a:endParaRPr sz="4200"/>
          </a:p>
          <a:p>
            <a:pPr indent="-3552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4200"/>
              <a:t>Wordpress</a:t>
            </a:r>
            <a:endParaRPr sz="4200"/>
          </a:p>
          <a:p>
            <a:pPr indent="-3552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4200"/>
              <a:t>Your LMS </a:t>
            </a:r>
            <a:endParaRPr sz="4200"/>
          </a:p>
          <a:p>
            <a:pPr indent="-3552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4200"/>
              <a:t>OER Commons </a:t>
            </a:r>
            <a:r>
              <a:rPr lang="en-US" sz="4200" u="sng">
                <a:solidFill>
                  <a:schemeClr val="hlink"/>
                </a:solidFill>
                <a:hlinkClick r:id="rId4"/>
              </a:rPr>
              <a:t>vivaopen.oercommons.org</a:t>
            </a:r>
            <a:endParaRPr sz="4200"/>
          </a:p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</p:txBody>
      </p:sp>
      <p:sp>
        <p:nvSpPr>
          <p:cNvPr id="263" name="Google Shape;263;gafdd9252e0_0_25"/>
          <p:cNvSpPr txBox="1"/>
          <p:nvPr>
            <p:ph idx="1" type="body"/>
          </p:nvPr>
        </p:nvSpPr>
        <p:spPr>
          <a:xfrm>
            <a:off x="4700575" y="1260750"/>
            <a:ext cx="3838500" cy="3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b="1" lang="en-US" sz="2300"/>
              <a:t>Hosting, not creating</a:t>
            </a:r>
            <a:endParaRPr b="1" sz="2300"/>
          </a:p>
          <a:p>
            <a:pPr indent="-3556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Your i</a:t>
            </a:r>
            <a:r>
              <a:rPr lang="en-US"/>
              <a:t>nstitutional repository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Manifold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b="1" lang="en-US" sz="2300"/>
              <a:t>Sharing, but not hosting</a:t>
            </a:r>
            <a:endParaRPr b="1" sz="2300"/>
          </a:p>
          <a:p>
            <a:pPr indent="-3429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Open Textbook Library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i="1" lang="en-US"/>
              <a:t>OER Commons can do this, too</a:t>
            </a:r>
            <a:endParaRPr i="1" sz="2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afdd9252e0_0_0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planning considerations</a:t>
            </a:r>
            <a:endParaRPr/>
          </a:p>
        </p:txBody>
      </p:sp>
      <p:sp>
        <p:nvSpPr>
          <p:cNvPr id="269" name="Google Shape;269;gafdd9252e0_0_0"/>
          <p:cNvSpPr txBox="1"/>
          <p:nvPr>
            <p:ph idx="1" type="body"/>
          </p:nvPr>
        </p:nvSpPr>
        <p:spPr>
          <a:xfrm>
            <a:off x="893700" y="1215800"/>
            <a:ext cx="7513800" cy="37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b="1" lang="en-US" sz="2400"/>
              <a:t>Interoperability</a:t>
            </a:r>
            <a:r>
              <a:rPr lang="en-US" sz="2400"/>
              <a:t>: </a:t>
            </a:r>
            <a:endParaRPr sz="2400"/>
          </a:p>
          <a:p>
            <a:pPr indent="-3556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Aim for modular, customizable content formatting and design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b="1" lang="en-US" sz="2400"/>
              <a:t>Digital accessibility</a:t>
            </a:r>
            <a:r>
              <a:rPr lang="en-US" sz="2400"/>
              <a:t>: </a:t>
            </a:r>
            <a:endParaRPr sz="2400"/>
          </a:p>
          <a:p>
            <a:pPr indent="-3556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Build accessibility in from the start; ask for help!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b="1" lang="en-US" sz="2400"/>
              <a:t>Sustainability</a:t>
            </a:r>
            <a:r>
              <a:rPr lang="en-US" sz="2400"/>
              <a:t>: </a:t>
            </a:r>
            <a:endParaRPr sz="2400"/>
          </a:p>
          <a:p>
            <a:pPr indent="-3556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Plan ahead for future updates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bde163bcf1_1_10"/>
          <p:cNvSpPr txBox="1"/>
          <p:nvPr>
            <p:ph type="title"/>
          </p:nvPr>
        </p:nvSpPr>
        <p:spPr>
          <a:xfrm>
            <a:off x="741750" y="412625"/>
            <a:ext cx="78072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</a:rPr>
              <a:t>Encourage downstream use</a:t>
            </a:r>
            <a:endParaRPr sz="3000"/>
          </a:p>
        </p:txBody>
      </p:sp>
      <p:sp>
        <p:nvSpPr>
          <p:cNvPr id="275" name="Google Shape;275;gbde163bcf1_1_10"/>
          <p:cNvSpPr txBox="1"/>
          <p:nvPr>
            <p:ph idx="1" type="body"/>
          </p:nvPr>
        </p:nvSpPr>
        <p:spPr>
          <a:xfrm>
            <a:off x="741750" y="1270025"/>
            <a:ext cx="7660500" cy="365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47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Access to Editing Tools</a:t>
            </a:r>
            <a:endParaRPr sz="227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54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Is the open content published in a format that can be revised or remixed using tools that are freely available and run on all major platforms (e.g., OpenOffice)?</a:t>
            </a:r>
            <a:endParaRPr sz="1754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47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Level of Expertise Required</a:t>
            </a:r>
            <a:r>
              <a:rPr lang="en-US" sz="227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 </a:t>
            </a:r>
            <a:endParaRPr sz="227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54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Is the open content published in a format that requires a minimum level of technical expertise to revise or remix (e.g., Word)?</a:t>
            </a:r>
            <a:endParaRPr sz="1754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47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Meaningfully Editable</a:t>
            </a:r>
            <a:endParaRPr sz="227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54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Is the open content published in a manner making its content easy to revise or remix (e.g., a text file)?</a:t>
            </a:r>
            <a:endParaRPr sz="1754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47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Self-Sourced</a:t>
            </a:r>
            <a:endParaRPr sz="227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54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It the format preferred for consuming the open content the same format preferred for revising or remixing the open content (e.g., HTML)?</a:t>
            </a:r>
            <a:endParaRPr sz="1754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38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50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The ALMS Framework, David Wiley, </a:t>
            </a:r>
            <a:r>
              <a:rPr lang="en-US" sz="1500" u="sng">
                <a:solidFill>
                  <a:schemeClr val="hlink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  <a:hlinkClick r:id="rId3"/>
              </a:rPr>
              <a:t>http://opencontent.org/definition/</a:t>
            </a:r>
            <a:endParaRPr sz="15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afdd9252e0_0_36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Ask for help!</a:t>
            </a:r>
            <a:endParaRPr/>
          </a:p>
        </p:txBody>
      </p:sp>
      <p:sp>
        <p:nvSpPr>
          <p:cNvPr id="281" name="Google Shape;281;gafdd9252e0_0_36"/>
          <p:cNvSpPr txBox="1"/>
          <p:nvPr>
            <p:ph idx="1" type="body"/>
          </p:nvPr>
        </p:nvSpPr>
        <p:spPr>
          <a:xfrm>
            <a:off x="827600" y="1384500"/>
            <a:ext cx="7579800" cy="35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Search</a:t>
            </a:r>
            <a:r>
              <a:rPr lang="en-US" sz="2200"/>
              <a:t> for campus copyright, </a:t>
            </a:r>
            <a:r>
              <a:rPr lang="en-US" sz="2200"/>
              <a:t>accessibility</a:t>
            </a:r>
            <a:r>
              <a:rPr lang="en-US" sz="2200"/>
              <a:t> experts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 Condensed"/>
              <a:buChar char="•"/>
            </a:pPr>
            <a:r>
              <a:rPr lang="en-US" sz="2200"/>
              <a:t>Talk to IDs, librarians, OER professionals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Roboto Condensed"/>
              <a:buChar char="•"/>
            </a:pPr>
            <a:r>
              <a:rPr lang="en-US" sz="2200"/>
              <a:t>Use the</a:t>
            </a:r>
            <a:r>
              <a:rPr lang="en-US" sz="2200"/>
              <a:t> support available in your community</a:t>
            </a:r>
            <a:endParaRPr sz="2200"/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700"/>
          </a:p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200"/>
              <a:t>To identify the system or campus OEN leaders for your campus, see </a:t>
            </a:r>
            <a:r>
              <a:rPr b="1" lang="en-US" sz="2200" u="sng">
                <a:solidFill>
                  <a:srgbClr val="009A44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bit.ly/va-oer-contacts</a:t>
            </a:r>
            <a:endParaRPr sz="22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afdd9252e0_0_41"/>
          <p:cNvSpPr txBox="1"/>
          <p:nvPr>
            <p:ph type="title"/>
          </p:nvPr>
        </p:nvSpPr>
        <p:spPr>
          <a:xfrm>
            <a:off x="815100" y="358400"/>
            <a:ext cx="77391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44"/>
              <a:t>Get help!</a:t>
            </a:r>
            <a:endParaRPr sz="3744"/>
          </a:p>
        </p:txBody>
      </p:sp>
      <p:sp>
        <p:nvSpPr>
          <p:cNvPr id="287" name="Google Shape;287;gafdd9252e0_0_41"/>
          <p:cNvSpPr txBox="1"/>
          <p:nvPr>
            <p:ph idx="1" type="body"/>
          </p:nvPr>
        </p:nvSpPr>
        <p:spPr>
          <a:xfrm>
            <a:off x="815100" y="1129250"/>
            <a:ext cx="75138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SzPts val="935"/>
              <a:buNone/>
            </a:pPr>
            <a:r>
              <a:rPr b="1" lang="en-US" sz="2100"/>
              <a:t>Funding and content hosting </a:t>
            </a:r>
            <a:r>
              <a:rPr lang="en-US" sz="2100"/>
              <a:t>are available:</a:t>
            </a:r>
            <a:r>
              <a:rPr lang="en-US" sz="2200"/>
              <a:t> </a:t>
            </a:r>
            <a:endParaRPr sz="2200"/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4-VA Grants</a:t>
            </a:r>
            <a:endParaRPr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VIVA Grants </a:t>
            </a:r>
            <a:endParaRPr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 Condensed"/>
              <a:buChar char="•"/>
            </a:pPr>
            <a:r>
              <a:rPr lang="en-US"/>
              <a:t>VIVA funding for open textbook reviews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935"/>
              <a:buNone/>
            </a:pPr>
            <a:r>
              <a:rPr b="1" lang="en-US" sz="2100"/>
              <a:t>Listservs</a:t>
            </a:r>
            <a:r>
              <a:rPr lang="en-US" sz="2100"/>
              <a:t> are available through VIVAOER, OpenVA, and others</a:t>
            </a:r>
            <a:endParaRPr sz="21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935"/>
              <a:buNone/>
            </a:pPr>
            <a:r>
              <a:rPr b="1" lang="en-US" sz="2100"/>
              <a:t>Institutional support </a:t>
            </a:r>
            <a:r>
              <a:rPr lang="en-US" sz="2100"/>
              <a:t>may be available-- just ask!</a:t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35"/>
              <a:buNone/>
            </a:pPr>
            <a:r>
              <a:rPr lang="en-US" sz="2200"/>
              <a:t>To see these resources and more available in Virginia, visit </a:t>
            </a:r>
            <a:endParaRPr sz="22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935"/>
              <a:buNone/>
            </a:pPr>
            <a:r>
              <a:rPr b="1" lang="en-US" sz="2400" u="sng">
                <a:solidFill>
                  <a:srgbClr val="009A44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bit.ly/va_oer</a:t>
            </a:r>
            <a:r>
              <a:rPr lang="en-US" sz="2400">
                <a:solidFill>
                  <a:srgbClr val="009A44"/>
                </a:solidFill>
                <a:highlight>
                  <a:srgbClr val="FFFFFF"/>
                </a:highlight>
              </a:rPr>
              <a:t> </a:t>
            </a:r>
            <a:endParaRPr sz="2400">
              <a:solidFill>
                <a:srgbClr val="009A44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afdd9252e0_0_672"/>
          <p:cNvSpPr txBox="1"/>
          <p:nvPr>
            <p:ph type="title"/>
          </p:nvPr>
        </p:nvSpPr>
        <p:spPr>
          <a:xfrm>
            <a:off x="594000" y="959400"/>
            <a:ext cx="79560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6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How do I </a:t>
            </a:r>
            <a:r>
              <a:rPr b="1" lang="en-US" sz="6000">
                <a:solidFill>
                  <a:srgbClr val="FFE599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adapt </a:t>
            </a:r>
            <a:r>
              <a:rPr b="1" lang="en-US" sz="6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OER?</a:t>
            </a:r>
            <a:endParaRPr b="1" sz="72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afdd9252e0_0_700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Remember those permissions?</a:t>
            </a:r>
            <a:endParaRPr/>
          </a:p>
        </p:txBody>
      </p:sp>
      <p:sp>
        <p:nvSpPr>
          <p:cNvPr id="298" name="Google Shape;298;gafdd9252e0_0_700"/>
          <p:cNvSpPr txBox="1"/>
          <p:nvPr>
            <p:ph idx="1" type="body"/>
          </p:nvPr>
        </p:nvSpPr>
        <p:spPr>
          <a:xfrm>
            <a:off x="750100" y="1265300"/>
            <a:ext cx="7912800" cy="35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2300"/>
              <a:buChar char="•"/>
            </a:pPr>
            <a:r>
              <a:rPr b="1" lang="en-US" sz="2300">
                <a:solidFill>
                  <a:srgbClr val="000000"/>
                </a:solidFill>
              </a:rPr>
              <a:t>Retain</a:t>
            </a:r>
            <a:r>
              <a:rPr lang="en-US" sz="2300">
                <a:solidFill>
                  <a:srgbClr val="000000"/>
                </a:solidFill>
              </a:rPr>
              <a:t> - make, own, and keep a copy</a:t>
            </a:r>
            <a:endParaRPr sz="2300"/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7AB7"/>
              </a:buClr>
              <a:buSzPts val="2300"/>
              <a:buChar char="•"/>
            </a:pPr>
            <a:r>
              <a:rPr b="1" lang="en-US" sz="2300">
                <a:solidFill>
                  <a:srgbClr val="337AB7"/>
                </a:solidFill>
              </a:rPr>
              <a:t>Revise</a:t>
            </a:r>
            <a:r>
              <a:rPr lang="en-US" sz="2300">
                <a:solidFill>
                  <a:srgbClr val="337AB7"/>
                </a:solidFill>
              </a:rPr>
              <a:t> - edit, adapt, and modify your copy </a:t>
            </a:r>
            <a:endParaRPr sz="2300">
              <a:solidFill>
                <a:srgbClr val="337AB7"/>
              </a:solidFill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7AB7"/>
              </a:buClr>
              <a:buSzPts val="2300"/>
              <a:buChar char="•"/>
            </a:pPr>
            <a:r>
              <a:rPr b="1" lang="en-US" sz="2300">
                <a:solidFill>
                  <a:srgbClr val="337AB7"/>
                </a:solidFill>
              </a:rPr>
              <a:t>Remix</a:t>
            </a:r>
            <a:r>
              <a:rPr lang="en-US" sz="2300">
                <a:solidFill>
                  <a:srgbClr val="337AB7"/>
                </a:solidFill>
              </a:rPr>
              <a:t> - combine your copy with other existing material </a:t>
            </a:r>
            <a:endParaRPr sz="2300">
              <a:solidFill>
                <a:srgbClr val="337AB7"/>
              </a:solidFill>
            </a:endParaRPr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•"/>
            </a:pPr>
            <a:r>
              <a:rPr b="1" lang="en-US" sz="2300">
                <a:solidFill>
                  <a:srgbClr val="000000"/>
                </a:solidFill>
              </a:rPr>
              <a:t>Reuse </a:t>
            </a:r>
            <a:r>
              <a:rPr lang="en-US" sz="2300">
                <a:solidFill>
                  <a:srgbClr val="000000"/>
                </a:solidFill>
              </a:rPr>
              <a:t>- use your original, revised, or remixed resource </a:t>
            </a:r>
            <a:endParaRPr sz="2300"/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•"/>
            </a:pPr>
            <a:r>
              <a:rPr b="1" lang="en-US" sz="2300">
                <a:solidFill>
                  <a:srgbClr val="000000"/>
                </a:solidFill>
              </a:rPr>
              <a:t>Redistribute</a:t>
            </a:r>
            <a:r>
              <a:rPr lang="en-US" sz="2300">
                <a:solidFill>
                  <a:srgbClr val="000000"/>
                </a:solidFill>
              </a:rPr>
              <a:t> - share copies with others </a:t>
            </a:r>
            <a:endParaRPr b="1" sz="2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bbbb4a7967_1_28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Considerations for adapting</a:t>
            </a:r>
            <a:endParaRPr/>
          </a:p>
        </p:txBody>
      </p:sp>
      <p:sp>
        <p:nvSpPr>
          <p:cNvPr id="304" name="Google Shape;304;gbbbb4a7967_1_28"/>
          <p:cNvSpPr txBox="1"/>
          <p:nvPr>
            <p:ph idx="1" type="body"/>
          </p:nvPr>
        </p:nvSpPr>
        <p:spPr>
          <a:xfrm>
            <a:off x="893700" y="1373600"/>
            <a:ext cx="7567800" cy="315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6195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100"/>
              <a:buChar char="•"/>
            </a:pPr>
            <a:r>
              <a:rPr lang="en-US" sz="2300"/>
              <a:t>What needs changing?</a:t>
            </a:r>
            <a:endParaRPr sz="23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300"/>
              <a:t>What software/tools do you have?</a:t>
            </a:r>
            <a:endParaRPr sz="23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300"/>
              <a:t>What training do you need?</a:t>
            </a:r>
            <a:endParaRPr sz="23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300"/>
              <a:t>What support is available for your work?</a:t>
            </a:r>
            <a:endParaRPr sz="2300"/>
          </a:p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Some of this should sound familiar.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afdd9252e0_0_710"/>
          <p:cNvSpPr txBox="1"/>
          <p:nvPr>
            <p:ph type="title"/>
          </p:nvPr>
        </p:nvSpPr>
        <p:spPr>
          <a:xfrm>
            <a:off x="813900" y="588975"/>
            <a:ext cx="76239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Approach adaptation like editing</a:t>
            </a:r>
            <a:endParaRPr sz="3200"/>
          </a:p>
        </p:txBody>
      </p:sp>
      <p:sp>
        <p:nvSpPr>
          <p:cNvPr id="310" name="Google Shape;310;gafdd9252e0_0_710"/>
          <p:cNvSpPr txBox="1"/>
          <p:nvPr>
            <p:ph idx="1" type="body"/>
          </p:nvPr>
        </p:nvSpPr>
        <p:spPr>
          <a:xfrm>
            <a:off x="797850" y="1446375"/>
            <a:ext cx="7656000" cy="332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Think of</a:t>
            </a:r>
            <a:r>
              <a:rPr lang="en-US" sz="2100"/>
              <a:t> OER like </a:t>
            </a:r>
            <a:r>
              <a:rPr lang="en-US" sz="2100"/>
              <a:t>a first draft someone has shared</a:t>
            </a:r>
            <a:r>
              <a:rPr b="1" lang="en-US" sz="2100"/>
              <a:t> for you</a:t>
            </a:r>
            <a:r>
              <a:rPr lang="en-US" sz="2100"/>
              <a:t>.</a:t>
            </a:r>
            <a:r>
              <a:rPr b="1" lang="en-US" sz="2100"/>
              <a:t> </a:t>
            </a:r>
            <a:endParaRPr b="1" sz="2100"/>
          </a:p>
          <a:p>
            <a:pPr indent="-3619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Don’t be afraid to make changes! You adapt for</a:t>
            </a:r>
            <a:r>
              <a:rPr lang="en-US" sz="2100"/>
              <a:t> your course. </a:t>
            </a:r>
            <a:endParaRPr b="1" sz="2100"/>
          </a:p>
          <a:p>
            <a:pPr indent="-3619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C</a:t>
            </a:r>
            <a:r>
              <a:rPr lang="en-US" sz="2100"/>
              <a:t>onsider reaching out to the original author to share your work.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100"/>
              <a:buChar char="•"/>
            </a:pPr>
            <a:r>
              <a:rPr b="1" lang="en-US" sz="2100"/>
              <a:t>Always give attribution</a:t>
            </a:r>
            <a:r>
              <a:rPr lang="en-US" sz="2100"/>
              <a:t>. It’s the law.</a:t>
            </a:r>
            <a:endParaRPr sz="2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"/>
          <p:cNvSpPr txBox="1"/>
          <p:nvPr>
            <p:ph type="title"/>
          </p:nvPr>
        </p:nvSpPr>
        <p:spPr>
          <a:xfrm>
            <a:off x="995000" y="1113775"/>
            <a:ext cx="6884700" cy="3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5300">
                <a:solidFill>
                  <a:srgbClr val="337A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</a:t>
            </a:r>
            <a:r>
              <a:rPr b="1" lang="en-US" sz="530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pen </a:t>
            </a:r>
            <a:endParaRPr b="1" sz="530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5300">
                <a:solidFill>
                  <a:srgbClr val="337A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</a:t>
            </a:r>
            <a:r>
              <a:rPr b="1" lang="en-US" sz="530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ducational </a:t>
            </a:r>
            <a:endParaRPr b="1" sz="530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5300">
                <a:solidFill>
                  <a:srgbClr val="337A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</a:t>
            </a:r>
            <a:r>
              <a:rPr b="1" lang="en-US" sz="530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esources can help</a:t>
            </a:r>
            <a:endParaRPr b="1" sz="680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bd5c26087c_0_1"/>
          <p:cNvSpPr txBox="1"/>
          <p:nvPr>
            <p:ph type="title"/>
          </p:nvPr>
        </p:nvSpPr>
        <p:spPr>
          <a:xfrm>
            <a:off x="478038" y="373875"/>
            <a:ext cx="78261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Attribution</a:t>
            </a:r>
            <a:endParaRPr/>
          </a:p>
        </p:txBody>
      </p:sp>
      <p:sp>
        <p:nvSpPr>
          <p:cNvPr id="316" name="Google Shape;316;gbd5c26087c_0_1"/>
          <p:cNvSpPr txBox="1"/>
          <p:nvPr>
            <p:ph idx="1" type="body"/>
          </p:nvPr>
        </p:nvSpPr>
        <p:spPr>
          <a:xfrm>
            <a:off x="478051" y="1144075"/>
            <a:ext cx="4884600" cy="308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Here is an example of attribution for an image by Flickr user Lukas Schlagenhauf (on the right).</a:t>
            </a:r>
            <a:endParaRPr sz="165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rgbClr val="46464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This is an ideal attribution because it includes the:</a:t>
            </a:r>
            <a:endParaRPr b="1" sz="145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50"/>
              <a:buFont typeface="Source Sans Pro"/>
              <a:buChar char="•"/>
            </a:pPr>
            <a:r>
              <a:rPr b="1"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Title</a:t>
            </a: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650">
                <a:solidFill>
                  <a:srgbClr val="46464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65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Furggelen afterglow</a:t>
            </a:r>
            <a:r>
              <a:rPr lang="en-US" sz="1650">
                <a:solidFill>
                  <a:srgbClr val="46464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650">
              <a:solidFill>
                <a:srgbClr val="46464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50"/>
              <a:buFont typeface="Source Sans Pro"/>
              <a:buChar char="•"/>
            </a:pPr>
            <a:r>
              <a:rPr b="1"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Author</a:t>
            </a: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: “</a:t>
            </a:r>
            <a:r>
              <a:rPr lang="en-US" sz="165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Lukas Schlagenhauf</a:t>
            </a:r>
            <a:r>
              <a:rPr lang="en-US" sz="1650">
                <a:solidFill>
                  <a:srgbClr val="46464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“</a:t>
            </a:r>
            <a:endParaRPr sz="165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50"/>
              <a:buFont typeface="Source Sans Pro"/>
              <a:buChar char="•"/>
            </a:pPr>
            <a:r>
              <a:rPr b="1"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Source:</a:t>
            </a: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“</a:t>
            </a:r>
            <a:r>
              <a:rPr lang="en-US" sz="165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Furggelen afterglow</a:t>
            </a: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“</a:t>
            </a:r>
            <a:endParaRPr sz="165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50"/>
              <a:buFont typeface="Source Sans Pro"/>
              <a:buChar char="•"/>
            </a:pPr>
            <a:r>
              <a:rPr b="1"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License:</a:t>
            </a: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“</a:t>
            </a:r>
            <a:r>
              <a:rPr lang="en-US" sz="165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BY-ND 2.0</a:t>
            </a: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65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5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Provide links for each to help users find the </a:t>
            </a:r>
            <a:r>
              <a:rPr lang="en-US" sz="165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original.</a:t>
            </a:r>
            <a:endParaRPr sz="1891">
              <a:solidFill>
                <a:srgbClr val="000000"/>
              </a:solidFill>
            </a:endParaRPr>
          </a:p>
        </p:txBody>
      </p:sp>
      <p:pic>
        <p:nvPicPr>
          <p:cNvPr id="317" name="Google Shape;317;gbd5c26087c_0_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94061" y="1557075"/>
            <a:ext cx="3291289" cy="18513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8" name="Google Shape;318;gbd5c26087c_0_1"/>
          <p:cNvSpPr txBox="1"/>
          <p:nvPr/>
        </p:nvSpPr>
        <p:spPr>
          <a:xfrm>
            <a:off x="5494000" y="3408425"/>
            <a:ext cx="3291300" cy="554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464646"/>
                </a:solidFill>
                <a:highlight>
                  <a:srgbClr val="FFFFFF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“</a:t>
            </a:r>
            <a:r>
              <a:rPr b="1" lang="en-US" sz="120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Furggelen afterglow</a:t>
            </a:r>
            <a:r>
              <a:rPr b="1" lang="en-US" sz="1200">
                <a:solidFill>
                  <a:srgbClr val="464646"/>
                </a:solidFill>
                <a:highlight>
                  <a:srgbClr val="FFFFFF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” by </a:t>
            </a:r>
            <a:r>
              <a:rPr b="1" lang="en-US" sz="120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Lukas Schlagenhauf</a:t>
            </a:r>
            <a:r>
              <a:rPr b="1" lang="en-US" sz="1200">
                <a:solidFill>
                  <a:srgbClr val="464646"/>
                </a:solidFill>
                <a:highlight>
                  <a:srgbClr val="FFFFFF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 is licensed under </a:t>
            </a:r>
            <a:r>
              <a:rPr b="1" lang="en-US" sz="120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BY-ND 2.0</a:t>
            </a:r>
            <a:r>
              <a:rPr b="1" lang="en-US" sz="1200">
                <a:solidFill>
                  <a:srgbClr val="464646"/>
                </a:solidFill>
                <a:highlight>
                  <a:srgbClr val="FFFFFF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. </a:t>
            </a:r>
            <a:endParaRPr sz="12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19" name="Google Shape;319;gbd5c26087c_0_1"/>
          <p:cNvSpPr txBox="1"/>
          <p:nvPr/>
        </p:nvSpPr>
        <p:spPr>
          <a:xfrm>
            <a:off x="982300" y="4331375"/>
            <a:ext cx="69090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4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This information is from </a:t>
            </a:r>
            <a:r>
              <a:rPr b="1" lang="en-US" sz="114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Creative Commons</a:t>
            </a:r>
            <a:r>
              <a:rPr lang="en-US" sz="114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at  </a:t>
            </a:r>
            <a:r>
              <a:rPr lang="en-US" sz="1141" u="sng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creativecommons.org/use-remix/</a:t>
            </a:r>
            <a:r>
              <a:rPr lang="en-US" sz="114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licensed under a </a:t>
            </a:r>
            <a:endParaRPr sz="114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41" u="sng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-US" sz="114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 sz="12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b9571ddcd4_0_5"/>
          <p:cNvSpPr txBox="1"/>
          <p:nvPr>
            <p:ph type="title"/>
          </p:nvPr>
        </p:nvSpPr>
        <p:spPr>
          <a:xfrm>
            <a:off x="650675" y="445025"/>
            <a:ext cx="79167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Roboto Condensed"/>
                <a:ea typeface="Roboto Condensed"/>
                <a:cs typeface="Roboto Condensed"/>
                <a:sym typeface="Roboto Condensed"/>
              </a:rPr>
              <a:t>What can you change?			</a:t>
            </a:r>
            <a:endParaRPr b="1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25" name="Google Shape;325;gb9571ddcd4_0_5"/>
          <p:cNvSpPr txBox="1"/>
          <p:nvPr>
            <p:ph idx="1" type="body"/>
          </p:nvPr>
        </p:nvSpPr>
        <p:spPr>
          <a:xfrm>
            <a:off x="650675" y="1171675"/>
            <a:ext cx="3840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Format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Updates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Additions</a:t>
            </a:r>
            <a:endParaRPr sz="18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Deletions 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Accessibility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Language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bde163bcf1_1_28"/>
          <p:cNvSpPr txBox="1"/>
          <p:nvPr>
            <p:ph type="title"/>
          </p:nvPr>
        </p:nvSpPr>
        <p:spPr>
          <a:xfrm>
            <a:off x="650675" y="445025"/>
            <a:ext cx="79167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6666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What can you change?	</a:t>
            </a:r>
            <a:r>
              <a:rPr b="1" lang="en-US">
                <a:latin typeface="Roboto Condensed"/>
                <a:ea typeface="Roboto Condensed"/>
                <a:cs typeface="Roboto Condensed"/>
                <a:sym typeface="Roboto Condensed"/>
              </a:rPr>
              <a:t>	    Why change?</a:t>
            </a:r>
            <a:endParaRPr b="1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31" name="Google Shape;331;gbde163bcf1_1_28"/>
          <p:cNvSpPr txBox="1"/>
          <p:nvPr>
            <p:ph idx="1" type="body"/>
          </p:nvPr>
        </p:nvSpPr>
        <p:spPr>
          <a:xfrm>
            <a:off x="650675" y="1171675"/>
            <a:ext cx="3840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oboto Condensed"/>
              <a:buChar char="●"/>
            </a:pPr>
            <a:r>
              <a:rPr lang="en-US" sz="2200">
                <a:solidFill>
                  <a:srgbClr val="6666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Format</a:t>
            </a:r>
            <a:endParaRPr sz="2200">
              <a:solidFill>
                <a:srgbClr val="6666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oboto Condensed"/>
              <a:buChar char="●"/>
            </a:pPr>
            <a:r>
              <a:rPr lang="en-US" sz="2200">
                <a:solidFill>
                  <a:srgbClr val="6666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Updates</a:t>
            </a:r>
            <a:endParaRPr sz="2200">
              <a:solidFill>
                <a:srgbClr val="6666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oboto Condensed"/>
              <a:buChar char="●"/>
            </a:pPr>
            <a:r>
              <a:rPr lang="en-US" sz="2200">
                <a:solidFill>
                  <a:srgbClr val="6666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Additions</a:t>
            </a:r>
            <a:endParaRPr sz="1800">
              <a:solidFill>
                <a:srgbClr val="6666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oboto Condensed"/>
              <a:buChar char="●"/>
            </a:pPr>
            <a:r>
              <a:rPr lang="en-US" sz="2200">
                <a:solidFill>
                  <a:srgbClr val="6666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Deletions </a:t>
            </a:r>
            <a:endParaRPr sz="2200">
              <a:solidFill>
                <a:srgbClr val="6666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oboto Condensed"/>
              <a:buChar char="●"/>
            </a:pPr>
            <a:r>
              <a:rPr lang="en-US" sz="2200">
                <a:solidFill>
                  <a:srgbClr val="6666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Accessibility</a:t>
            </a:r>
            <a:endParaRPr sz="2200">
              <a:solidFill>
                <a:srgbClr val="6666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oboto Condensed"/>
              <a:buChar char="●"/>
            </a:pPr>
            <a:r>
              <a:rPr lang="en-US" sz="2200">
                <a:solidFill>
                  <a:srgbClr val="6666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Language</a:t>
            </a:r>
            <a:endParaRPr sz="2200">
              <a:solidFill>
                <a:srgbClr val="6666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32" name="Google Shape;332;gbde163bcf1_1_28"/>
          <p:cNvSpPr txBox="1"/>
          <p:nvPr>
            <p:ph idx="2" type="body"/>
          </p:nvPr>
        </p:nvSpPr>
        <p:spPr>
          <a:xfrm>
            <a:off x="4280100" y="1171675"/>
            <a:ext cx="45522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Ease of access 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Production of print copies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Alignment with CLOs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Better diversity, equity, and inclusion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Condensed"/>
              <a:buChar char="●"/>
            </a:pPr>
            <a:r>
              <a:rPr lang="en-US" sz="2200">
                <a:latin typeface="Roboto Condensed"/>
                <a:ea typeface="Roboto Condensed"/>
                <a:cs typeface="Roboto Condensed"/>
                <a:sym typeface="Roboto Condensed"/>
              </a:rPr>
              <a:t>“I don’t teach that chapter in this class”</a:t>
            </a:r>
            <a:endParaRPr sz="220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bbbb4a7967_1_23"/>
          <p:cNvSpPr txBox="1"/>
          <p:nvPr>
            <p:ph type="title"/>
          </p:nvPr>
        </p:nvSpPr>
        <p:spPr>
          <a:xfrm>
            <a:off x="777700" y="214305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Small changes can make for big results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c50bd7a6d9_0_24"/>
          <p:cNvSpPr txBox="1"/>
          <p:nvPr>
            <p:ph type="title"/>
          </p:nvPr>
        </p:nvSpPr>
        <p:spPr>
          <a:xfrm>
            <a:off x="813900" y="588975"/>
            <a:ext cx="76239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Remix projects</a:t>
            </a:r>
            <a:endParaRPr sz="3200"/>
          </a:p>
        </p:txBody>
      </p:sp>
      <p:sp>
        <p:nvSpPr>
          <p:cNvPr id="343" name="Google Shape;343;gc50bd7a6d9_0_24"/>
          <p:cNvSpPr txBox="1"/>
          <p:nvPr>
            <p:ph idx="1" type="body"/>
          </p:nvPr>
        </p:nvSpPr>
        <p:spPr>
          <a:xfrm>
            <a:off x="797850" y="1446375"/>
            <a:ext cx="7656000" cy="332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Take multiple resources and combine them with your own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Combine two resources to fill a gap identified in one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Create a “reader” or “resource list” by taking chapters or articles and compiling them into an open course pack </a:t>
            </a:r>
            <a:endParaRPr sz="21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100"/>
              <a:t>Remixing can happen in many ways!</a:t>
            </a:r>
            <a:endParaRPr sz="21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c50bd7a6d9_0_29"/>
          <p:cNvSpPr txBox="1"/>
          <p:nvPr>
            <p:ph type="title"/>
          </p:nvPr>
        </p:nvSpPr>
        <p:spPr>
          <a:xfrm>
            <a:off x="813900" y="588975"/>
            <a:ext cx="76239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Open Pedagogy projects</a:t>
            </a:r>
            <a:endParaRPr sz="3200"/>
          </a:p>
        </p:txBody>
      </p:sp>
      <p:sp>
        <p:nvSpPr>
          <p:cNvPr id="349" name="Google Shape;349;gc50bd7a6d9_0_29"/>
          <p:cNvSpPr txBox="1"/>
          <p:nvPr>
            <p:ph idx="1" type="body"/>
          </p:nvPr>
        </p:nvSpPr>
        <p:spPr>
          <a:xfrm>
            <a:off x="797850" y="1475900"/>
            <a:ext cx="7415400" cy="329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You can adapt</a:t>
            </a:r>
            <a:r>
              <a:rPr b="1" lang="en-US"/>
              <a:t> during </a:t>
            </a:r>
            <a:r>
              <a:rPr lang="en-US"/>
              <a:t>your class, too!</a:t>
            </a:r>
            <a:endParaRPr/>
          </a:p>
          <a:p>
            <a:pPr indent="0" lvl="0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100"/>
              <a:t>Open pedagogy is the process of </a:t>
            </a:r>
            <a:r>
              <a:rPr b="1" i="1" lang="en-US" sz="2100"/>
              <a:t>engaging students in the co-creation of content </a:t>
            </a:r>
            <a:r>
              <a:rPr i="1" lang="en-US" sz="2100"/>
              <a:t>as part of their learning, either as a way of demonstrating learning or as a way of encouraging it. </a:t>
            </a:r>
            <a:endParaRPr i="1" sz="2100"/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Students can annotate, comment on, or suggest edits to an open resource as part of an open pedagogy project</a:t>
            </a:r>
            <a:endParaRPr sz="21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100"/>
              <a:t>Learn more at </a:t>
            </a:r>
            <a:r>
              <a:rPr lang="en-US" sz="2100" u="sng">
                <a:solidFill>
                  <a:schemeClr val="hlink"/>
                </a:solidFill>
                <a:hlinkClick r:id="rId3"/>
              </a:rPr>
              <a:t>openpedagogy.org</a:t>
            </a:r>
            <a:endParaRPr sz="21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bbbb4a7967_1_35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355" name="Google Shape;355;gbbbb4a7967_1_35"/>
          <p:cNvSpPr txBox="1"/>
          <p:nvPr>
            <p:ph idx="1" type="body"/>
          </p:nvPr>
        </p:nvSpPr>
        <p:spPr>
          <a:xfrm>
            <a:off x="893700" y="1154200"/>
            <a:ext cx="7567800" cy="337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200"/>
              <a:buFont typeface="Roboto Condensed"/>
              <a:buAutoNum type="arabicPeriod"/>
            </a:pPr>
            <a:r>
              <a:rPr lang="en-US" sz="2400"/>
              <a:t>You have options! </a:t>
            </a:r>
            <a:endParaRPr sz="2400"/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 Condensed"/>
              <a:buAutoNum type="alphaLcPeriod"/>
            </a:pPr>
            <a:r>
              <a:rPr lang="en-US" sz="2000">
                <a:latin typeface="Roboto Condensed"/>
                <a:ea typeface="Roboto Condensed"/>
                <a:cs typeface="Roboto Condensed"/>
                <a:sym typeface="Roboto Condensed"/>
              </a:rPr>
              <a:t>You can adopt, adapt, or create content for your course</a:t>
            </a:r>
            <a:endParaRPr sz="20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 Condensed"/>
              <a:buAutoNum type="alphaLcPeriod"/>
            </a:pPr>
            <a:r>
              <a:rPr lang="en-US" sz="2000">
                <a:latin typeface="Roboto Condensed"/>
                <a:ea typeface="Roboto Condensed"/>
                <a:cs typeface="Roboto Condensed"/>
                <a:sym typeface="Roboto Condensed"/>
              </a:rPr>
              <a:t>You can fully integrate OER or adopt only ancillaries</a:t>
            </a:r>
            <a:endParaRPr sz="20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 Condensed"/>
              <a:buAutoNum type="arabicPeriod"/>
            </a:pPr>
            <a:r>
              <a:rPr lang="en-US" sz="2400"/>
              <a:t>Start broad when searching, then expand your search </a:t>
            </a:r>
            <a:endParaRPr sz="24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 Condensed"/>
              <a:buAutoNum type="arabicPeriod"/>
            </a:pPr>
            <a:r>
              <a:rPr lang="en-US" sz="2400"/>
              <a:t>Use the resources at your disposal</a:t>
            </a:r>
            <a:endParaRPr sz="24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 Condensed"/>
              <a:buAutoNum type="arabicPeriod"/>
            </a:pPr>
            <a:r>
              <a:rPr lang="en-US" sz="2400"/>
              <a:t>You don’t have to do this alone</a:t>
            </a:r>
            <a:endParaRPr sz="2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9"/>
          <p:cNvSpPr/>
          <p:nvPr/>
        </p:nvSpPr>
        <p:spPr>
          <a:xfrm>
            <a:off x="0" y="0"/>
            <a:ext cx="4852310" cy="5143500"/>
          </a:xfrm>
          <a:prstGeom prst="rect">
            <a:avLst/>
          </a:prstGeom>
          <a:solidFill>
            <a:srgbClr val="2055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9"/>
          <p:cNvSpPr txBox="1"/>
          <p:nvPr>
            <p:ph type="title"/>
          </p:nvPr>
        </p:nvSpPr>
        <p:spPr>
          <a:xfrm>
            <a:off x="435500" y="899350"/>
            <a:ext cx="3951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36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Learn More</a:t>
            </a: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62" name="Google Shape;362;p29"/>
          <p:cNvSpPr txBox="1"/>
          <p:nvPr>
            <p:ph idx="1" type="body"/>
          </p:nvPr>
        </p:nvSpPr>
        <p:spPr>
          <a:xfrm>
            <a:off x="467600" y="1897875"/>
            <a:ext cx="3887400" cy="30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52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 one of the many resources available to learn more about OER and how you can integrate them into your course!</a:t>
            </a:r>
            <a:endParaRPr sz="16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152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152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 sz="26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bit.ly/oerstarterkit</a:t>
            </a:r>
            <a:endParaRPr b="1" sz="16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363" name="Google Shape;36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4484" y="400050"/>
            <a:ext cx="333375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0"/>
          <p:cNvSpPr txBox="1"/>
          <p:nvPr>
            <p:ph type="title"/>
          </p:nvPr>
        </p:nvSpPr>
        <p:spPr>
          <a:xfrm>
            <a:off x="1403400" y="1291675"/>
            <a:ext cx="6337200" cy="332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</a:pPr>
            <a:r>
              <a:rPr b="1" lang="en-US" sz="53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Share your q</a:t>
            </a:r>
            <a:r>
              <a:rPr b="1" lang="en-US" sz="53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uestions!</a:t>
            </a:r>
            <a:endParaRPr b="1" sz="53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</a:pPr>
            <a:r>
              <a:t/>
            </a:r>
            <a:endParaRPr b="1" sz="33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</a:pPr>
            <a:r>
              <a:rPr lang="en-US" sz="27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Access these slides at</a:t>
            </a:r>
            <a:endParaRPr sz="27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</a:pPr>
            <a:r>
              <a:rPr b="1" lang="en-US" sz="2700">
                <a:solidFill>
                  <a:srgbClr val="FFD9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bit.ly/va-oer-starter</a:t>
            </a:r>
            <a:endParaRPr b="1" sz="2700">
              <a:solidFill>
                <a:srgbClr val="FFD9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</a:pPr>
            <a:r>
              <a:t/>
            </a:r>
            <a:endParaRPr b="1" sz="2700">
              <a:solidFill>
                <a:srgbClr val="FFD9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</a:pPr>
            <a:r>
              <a:rPr b="1" lang="en-US" sz="19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You can contact Abbey at </a:t>
            </a:r>
            <a:r>
              <a:rPr b="1" lang="en-US" sz="1900" u="sng">
                <a:solidFill>
                  <a:srgbClr val="FFD966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aelder@iastate.edu</a:t>
            </a:r>
            <a:endParaRPr b="1" sz="1900">
              <a:solidFill>
                <a:srgbClr val="FFD9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</a:pPr>
            <a:r>
              <a:rPr b="1" lang="en-US" sz="19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or via Twitter </a:t>
            </a:r>
            <a:r>
              <a:rPr b="1" lang="en-US" sz="1900">
                <a:solidFill>
                  <a:srgbClr val="FFD96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@</a:t>
            </a:r>
            <a:r>
              <a:rPr b="1" lang="en-US" sz="1900" u="sng">
                <a:solidFill>
                  <a:srgbClr val="FFD966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OpenAccessElder</a:t>
            </a:r>
            <a:endParaRPr b="1" sz="1900">
              <a:solidFill>
                <a:srgbClr val="FFD96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369" name="Google Shape;369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521171" y="4448254"/>
            <a:ext cx="526104" cy="526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8"/>
          <p:cNvSpPr txBox="1"/>
          <p:nvPr/>
        </p:nvSpPr>
        <p:spPr>
          <a:xfrm>
            <a:off x="878750" y="1092175"/>
            <a:ext cx="7600500" cy="37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i="0" lang="en-US" sz="3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Open Educational Resources are teaching resources that are </a:t>
            </a:r>
            <a:r>
              <a:rPr b="1" i="0" lang="en-US" sz="3000" u="none" cap="none" strike="noStrike">
                <a:solidFill>
                  <a:srgbClr val="337A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free of cost and access barriers</a:t>
            </a:r>
            <a:r>
              <a:rPr i="0" lang="en-US" sz="3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and which also carry </a:t>
            </a:r>
            <a:r>
              <a:rPr b="1" i="0" lang="en-US" sz="3000" u="none" cap="none" strike="noStrike">
                <a:solidFill>
                  <a:srgbClr val="337A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legal permission for open use</a:t>
            </a:r>
            <a:r>
              <a:rPr i="0" lang="en-US" sz="3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which allows anyone to freely use, adapt, and share the resource.</a:t>
            </a:r>
            <a:endParaRPr i="0" sz="28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i="0" sz="28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i="0" lang="en-US" sz="2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-S</a:t>
            </a:r>
            <a:r>
              <a:rPr i="1" lang="en-US" sz="2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PARC</a:t>
            </a:r>
            <a:r>
              <a:rPr b="0" i="0" lang="en-US" sz="2000" u="none" cap="none" strike="noStrike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b="0" i="0" sz="2000" u="none" cap="none" strike="noStrike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"/>
          <p:cNvSpPr txBox="1"/>
          <p:nvPr>
            <p:ph type="title"/>
          </p:nvPr>
        </p:nvSpPr>
        <p:spPr>
          <a:xfrm>
            <a:off x="481950" y="557300"/>
            <a:ext cx="8180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US" sz="53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Open = </a:t>
            </a:r>
            <a:endParaRPr b="1" sz="53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US" sz="53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free + permissions</a:t>
            </a:r>
            <a:endParaRPr b="1" sz="53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3600"/>
              <a:buFont typeface="Avenir"/>
              <a:buNone/>
            </a:pPr>
            <a:r>
              <a:rPr lang="en-US"/>
              <a:t>What kind of permissions?</a:t>
            </a:r>
            <a:endParaRPr/>
          </a:p>
        </p:txBody>
      </p:sp>
      <p:sp>
        <p:nvSpPr>
          <p:cNvPr id="100" name="Google Shape;100;p10"/>
          <p:cNvSpPr txBox="1"/>
          <p:nvPr>
            <p:ph idx="1" type="body"/>
          </p:nvPr>
        </p:nvSpPr>
        <p:spPr>
          <a:xfrm>
            <a:off x="893700" y="1268475"/>
            <a:ext cx="7513800" cy="3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b="1" lang="en-US" sz="2100">
                <a:solidFill>
                  <a:srgbClr val="000000"/>
                </a:solidFill>
              </a:rPr>
              <a:t>Retain</a:t>
            </a:r>
            <a:r>
              <a:rPr lang="en-US" sz="2100">
                <a:solidFill>
                  <a:srgbClr val="000000"/>
                </a:solidFill>
              </a:rPr>
              <a:t> - make, own, and keep a copy</a:t>
            </a:r>
            <a:endParaRPr sz="21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b="1" lang="en-US" sz="2100">
                <a:solidFill>
                  <a:srgbClr val="000000"/>
                </a:solidFill>
              </a:rPr>
              <a:t>Revise</a:t>
            </a:r>
            <a:r>
              <a:rPr lang="en-US" sz="2100">
                <a:solidFill>
                  <a:srgbClr val="000000"/>
                </a:solidFill>
              </a:rPr>
              <a:t> - edit, adapt, and modify your copy </a:t>
            </a:r>
            <a:endParaRPr sz="21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b="1" lang="en-US" sz="2100">
                <a:solidFill>
                  <a:srgbClr val="000000"/>
                </a:solidFill>
              </a:rPr>
              <a:t>Remix</a:t>
            </a:r>
            <a:r>
              <a:rPr lang="en-US" sz="2100">
                <a:solidFill>
                  <a:srgbClr val="000000"/>
                </a:solidFill>
              </a:rPr>
              <a:t> - combine your copy with other existing material </a:t>
            </a:r>
            <a:endParaRPr sz="21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b="1" lang="en-US" sz="2100">
                <a:solidFill>
                  <a:srgbClr val="000000"/>
                </a:solidFill>
              </a:rPr>
              <a:t>Reuse </a:t>
            </a:r>
            <a:r>
              <a:rPr lang="en-US" sz="2100">
                <a:solidFill>
                  <a:srgbClr val="000000"/>
                </a:solidFill>
              </a:rPr>
              <a:t>- use your original, revised, or remixed resource </a:t>
            </a:r>
            <a:endParaRPr sz="21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b="1" lang="en-US" sz="2100">
                <a:solidFill>
                  <a:srgbClr val="000000"/>
                </a:solidFill>
              </a:rPr>
              <a:t>Redistribute</a:t>
            </a:r>
            <a:r>
              <a:rPr lang="en-US" sz="2100">
                <a:solidFill>
                  <a:srgbClr val="000000"/>
                </a:solidFill>
              </a:rPr>
              <a:t> - share copies with others </a:t>
            </a:r>
            <a:endParaRPr sz="2100"/>
          </a:p>
          <a:p>
            <a:pPr indent="0" lvl="0" marL="25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440f9f472_0_0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Explicit through licensing</a:t>
            </a:r>
            <a:endParaRPr/>
          </a:p>
        </p:txBody>
      </p:sp>
      <p:pic>
        <p:nvPicPr>
          <p:cNvPr id="106" name="Google Shape;106;ga440f9f47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7513" y="1807225"/>
            <a:ext cx="8648977" cy="258324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a440f9f472_0_0"/>
          <p:cNvSpPr txBox="1"/>
          <p:nvPr/>
        </p:nvSpPr>
        <p:spPr>
          <a:xfrm>
            <a:off x="3727175" y="4758350"/>
            <a:ext cx="5354700" cy="3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Image from </a:t>
            </a:r>
            <a:r>
              <a:rPr b="0" i="1" lang="en-US" sz="1400" u="sng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OER Basics</a:t>
            </a:r>
            <a:r>
              <a:rPr b="0" i="0" lang="en-US" sz="14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 by Kelsey Smith, licensed CC BY 4.0.</a:t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1"/>
          <p:cNvSpPr txBox="1"/>
          <p:nvPr>
            <p:ph type="title"/>
          </p:nvPr>
        </p:nvSpPr>
        <p:spPr>
          <a:xfrm>
            <a:off x="893700" y="358400"/>
            <a:ext cx="76605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en-US" sz="3700">
                <a:solidFill>
                  <a:srgbClr val="000000"/>
                </a:solidFill>
              </a:rPr>
              <a:t>This is a </a:t>
            </a:r>
            <a:r>
              <a:rPr lang="en-US" sz="3700">
                <a:solidFill>
                  <a:srgbClr val="337AB7"/>
                </a:solidFill>
              </a:rPr>
              <a:t>broad definition</a:t>
            </a:r>
            <a:r>
              <a:rPr lang="en-US" sz="3700">
                <a:solidFill>
                  <a:srgbClr val="009A44"/>
                </a:solidFill>
              </a:rPr>
              <a:t> </a:t>
            </a:r>
            <a:r>
              <a:rPr lang="en-US" sz="3700">
                <a:solidFill>
                  <a:srgbClr val="000000"/>
                </a:solidFill>
              </a:rPr>
              <a:t>for a reason. </a:t>
            </a:r>
            <a:endParaRPr sz="3700">
              <a:solidFill>
                <a:srgbClr val="000000"/>
              </a:solidFill>
            </a:endParaRPr>
          </a:p>
        </p:txBody>
      </p:sp>
      <p:pic>
        <p:nvPicPr>
          <p:cNvPr id="113" name="Google Shape;11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7563" y="2395200"/>
            <a:ext cx="2828042" cy="173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5602" y="1629651"/>
            <a:ext cx="3035610" cy="173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01738" y="2770926"/>
            <a:ext cx="2574700" cy="152167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2020-10-19T14:10:47Z</dcterms:created>
  <dc:creator>Elder, Abbey K [LIB]</dc:creator>
</cp:coreProperties>
</file>