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5143500" cx="9144000"/>
  <p:notesSz cx="6858000" cy="9144000"/>
  <p:embeddedFontLst>
    <p:embeddedFont>
      <p:font typeface="Crimson Text"/>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CrimsonText-bold.fntdata"/><Relationship Id="rId12" Type="http://schemas.openxmlformats.org/officeDocument/2006/relationships/slide" Target="slides/slide6.xml"/><Relationship Id="rId34" Type="http://schemas.openxmlformats.org/officeDocument/2006/relationships/font" Target="fonts/CrimsonText-regular.fntdata"/><Relationship Id="rId15" Type="http://schemas.openxmlformats.org/officeDocument/2006/relationships/slide" Target="slides/slide9.xml"/><Relationship Id="rId37" Type="http://schemas.openxmlformats.org/officeDocument/2006/relationships/font" Target="fonts/CrimsonText-boldItalic.fntdata"/><Relationship Id="rId14" Type="http://schemas.openxmlformats.org/officeDocument/2006/relationships/slide" Target="slides/slide8.xml"/><Relationship Id="rId36" Type="http://schemas.openxmlformats.org/officeDocument/2006/relationships/font" Target="fonts/CrimsonText-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ijdc.net/article/download/69/48/0"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5279106fe_2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g75279106fe_2_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84e0afd70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84e0afd7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you can see all of these types of projects generate different components each with their own preservation needs.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84e0afd70f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84e0afd70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tend to think of the project site being the main piece and then the different components that build that site being a very vital separate entity connected to that main site.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84e0afd70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84e0afd70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here are some common formats that come out of these general components. Obviously there are a lot more but these are the ones I see most often, especially when we’re thinking of humanities based project that tend to focus on some form of artifact, for example literature, letters, historical items, audio, and so on, and are really text or image heavy.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75279106fe_8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75279106fe_8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Enter preservation strategies! The publishing department invited me to participate in tackling the challenge of sustaining these sorts of projects, and I will give an overview of our early planning and preservation strategies.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75279106fe_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75279106fe_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DH projects are their own complex ecosystem, they’re like a small repository with content, metadata, scope, technological infrastructure, and so on, and therefore they essentially require their own mini-preservation system that might deviate from a standard workflow for a traditional repository.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source: </a:t>
            </a:r>
            <a:r>
              <a:rPr lang="en" u="sng">
                <a:solidFill>
                  <a:schemeClr val="hlink"/>
                </a:solidFill>
                <a:hlinkClick r:id="rId2"/>
              </a:rPr>
              <a:t>http://www.ijdc.net/article/download/69/48/0</a:t>
            </a:r>
            <a:r>
              <a:rPr lang="en"/>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75279106fe_8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75279106fe_8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DH projects pose some fairly broad challenges to preservation. First, there’s always some issue with getting and maintaining technical support and funding, which is sometimes impossible. There might be a wider rage of content types to manage at once that are all embedded together. This lends to the issue of file format migration and how to monitor all of the content types or plan for format obsolescence overall. There also the ongoing back up and preservation of project still in-progress to consider and how that is managed. On the opposite end are the older projects that may need to be sunsetted but still need core content preserved. Finally, just sorting out who is really hosting, managing, and in so many words “owning” the project can be challenging, particularly when the project creator has ownership but the Library requires that changes be implemented for better curation and preservation.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75279106fe_8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75279106fe_8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a more granular level, there are additional challenges to consider based on the size of the project. Small and medium projects that are more short term may have a general lack of documentation or thorough metadata, less ongoing support, and can also have time limitations, like the end of a semester or a funding shortage. This is especially relevant to smaller projects that are possibly meant to be temporary and need to be preserved quickly.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Larger DH projects are their own monster, especially those that have existed for long periods of time. There’s likely to be larger amounts of content that may require additional appraisal, and possibly a higher diversity of content type to consider. Multiple versions may exist, particularly if they were built on older technologies and migrated or still existing on older technologies (and then you have the technologies to deal with). Versioning applies to any documentation as well, which can either be non-existent or be overwhelming to unravel. </a:t>
            </a:r>
            <a:r>
              <a:rPr lang="en">
                <a:solidFill>
                  <a:schemeClr val="dk1"/>
                </a:solidFill>
              </a:rPr>
              <a:t>There might also be grant limitations on these larger projects that have certain requirements and strict timelines, and copyright limitations that prevent us from taking on a project at all.</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We’ve also run into the issue of working with the faculty members who created the project and want to simultaneously pass the project off and also be hands-on and have a say in any decision-making. We’re actually experiencing this right now with a faculty member with his hands-off but actually hands-on approach to collaborating with the library.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75279106fe_8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75279106fe_8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way that we’re handling these challenges is through early planning. (I say early but of course some of these projects are longstanding and will be transitioned to us, rather than co-developed with Library guidance, but early planning before a transition or development in either is is important). </a:t>
            </a:r>
            <a:r>
              <a:rPr lang="en"/>
              <a:t>All of these challenges need to be considered early on, even if you don’t know what the solution is or can’t make a decision yet. The first step is understanding what content you have and beginning to document. We started with a data management plan, a preservation profile to determine uniqueness and understanding of the content as well as the level of involvement the library has with it; and beginning a succession plan.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aspect we’re working toward is component-focused preservation, meaning that we identify and evaluate each unique component of a project for any potential preservation challenges, and prepare for each as its own entity rather than trying to tackle the big final project as a whole. This is an ongoing process and will be re-evaluated for each benchmark of the project that is completed. This is less central to this talk, but the initial and ongoing evaluations of what you’re working with can help make decisions along the way.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have a web archive for Virginia Tech content that is currently crawling all complete DH projects, and something we also want to implement for project benchmarks, such as crawling a Git repository of data that has just been published, which we will be implementing as soon as our first major publishing benchmark is reached.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75279106fe_8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75279106fe_8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we develop our DH preservation strategies beyond early planning, we’re looking to move to a deeper level of sustainability with improved hosting, tested workflows, and appraisal.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Slowly we are moving towards hosting projects at the Library. We are in discussion with IT to begin transfer the management of current DH projects that exist on a server managed by current and previous faculty members, to the library for long-term maintenance and technical support.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Further, in the next 6 months we are planning to do a test export of content from one or two of our existing DH projects, package them up, and then try to reconstruct the project. This will inform a more specific workflows for actually organizing and preserving the content.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we are developing DH-specific levels of preservation to help us with appraisal, to determine what level of engagement the library is at with any given project so that we can provide resources accordingly; and to implement any metadata, digitization, and website-building requirements.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75279106fe_8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75279106fe_8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where we move into documentation and planning. We heard earlier today from a lot of folks on this, from Amy Rudersdorf on the importance of documentation for assessment, and from Heather Barnes on the importance of documenting decisions and copyright in documentary preservation, and just before us from the NARA crew on preservation actions plan, and also share the belief that documentation is vital to any successful preservation workflow.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75279106fe_8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75279106fe_8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here is a rough outline for our presentation going forward. We want to start with thinking about what makes up a digital humanities project, what are the pieces we need to think about preserving. And then think about how we preserve these projects and plan for preservation early on. And then discuss the different documentation and planning measures we can employ. And finally look at a project we are both currently working on.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75279106fe_8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75279106fe_8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we move into documentation and planning, we considered what to do with our main case study here at Tech, which we’ll describe at the end, and which is both an existing project, being transitioned to a new project built on the same content. As we decided how to even take on this project we considered, How do we create new documentation, what do we do since there is little other documentation, and how soon is too soon to start thinking about preservation planning? And honestly we don’t have the end-all-be-all answer to these, but we have started trying to answer them.</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75279106fe_8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75279106fe_8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Despite my personal love for preservation documentation, n</a:t>
            </a:r>
            <a:r>
              <a:rPr lang="en"/>
              <a:t>ot all documentation and planning is preservation-centric, but all of it will support long-term access and preservation overall. Early documentation development might occur around these areas.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Plan storage and backups early - if you don’t have somewhere to put the content and a way to back it up, there are always risks.</a:t>
            </a:r>
            <a:endParaRPr/>
          </a:p>
          <a:p>
            <a:pPr indent="0" lvl="0" marL="0" rtl="0" algn="l">
              <a:spcBef>
                <a:spcPts val="0"/>
              </a:spcBef>
              <a:spcAft>
                <a:spcPts val="0"/>
              </a:spcAft>
              <a:buNone/>
            </a:pPr>
            <a:r>
              <a:rPr lang="en"/>
              <a:t>Same with data management planning - you need to know what content you’re working with before you can decide what preservation actions are ideal.</a:t>
            </a:r>
            <a:endParaRPr/>
          </a:p>
          <a:p>
            <a:pPr indent="0" lvl="0" marL="0" rtl="0" algn="l">
              <a:spcBef>
                <a:spcPts val="0"/>
              </a:spcBef>
              <a:spcAft>
                <a:spcPts val="0"/>
              </a:spcAft>
              <a:buNone/>
            </a:pPr>
            <a:r>
              <a:rPr lang="en"/>
              <a:t>Succession planning at this stage might sound early, but doesn’t need to be complete at the beginning of the project, and it’s useful to have a plan in place for if the project isn’t successful, or if it is only partially completed.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the project starts and gets going and you have an idea of what kind of content there is, you can start thinking about preservation planning and developing preservation goals for each project segment. You’ll be constantly updating your DMP and succession planning as the project evolves. This is also the point where you might want to engage any technical support you have to discuss the viability of your preservation goals, and any additional resources.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75279106fe_8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75279106fe_8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early decisions and early documentation and planning are essential to a successful, preservable DH project. On a basic level, the documentation improves the understanding of the content and the goal of the project. There’s a need to communicate with stakeholders, project managers, and your library that can be conveyed through reports and documentation. This also extends to grant requirements that can be met with things like the DMP or technical plans.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Further, maintaining continuity as projects pass hands is an issue we all have faced, and at least having some sense of what happened can help that transition.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and most relevant to preservation in the long-term, is that having documented the purpose, scope, and goal of a project enables you to accurately repair or reconstruct a project and maintain the integrity of the original.</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84e0afd70f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84e0afd70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I mentioned earlier, we do have a case study built off of the Lord Byron and his Times project.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75279106fe_8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75279106fe_8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Radcliffe marked up the text in TEI he also created records of individual people referenced within the text. After that he began collecting records from other people from that time and now has roughly 30,000 records collected over the past couple of decades. This will ultimately build an interactive social network that will allow users to explore the data in both its raw XML/TEI format as well as through a searchable interface with visualizations. Currently, we are aiming to clean and organized the raw data and then publish it in a public Git Repository.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84e0afd70f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84e0afd70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 that the pieces we’ve generated especially where documentation is important are mainly with the raw data and long term planning. We currently have a data management plan and an early preservation plan that will further develop over time. We are in the process of documenting the schema and controlled vocabularies used with the data and also creating ReadMe files to explain how to use the data within the git repository.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84e0afd70f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84e0afd70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Through incorporating documentation in the early planning phases we have been able to identify pieces of the data that are out of place or may not follow the schema or controlled vocabulary. The early data management plan and preservation plan have eased the grant writing process, since we were able to adapt our existing plans to fit the specific grant requirements. We have also found that by creating this documentation early and planning for preservation of the different project components we’ve been able to ease the decision making process in regards to what and how long we can preserve things. Additionally, by making the documentation a key aspect of this project we’ve made the decision to choose platforms that allow us share that documentation publicly alongside the content of the project.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84e0afd70f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84e0afd70f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5279106fe_2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Types of Projects. When working with multiple DH projects, I like to think of categorizing them in 3 broad areas: small, medium, and large. This has helped me personally in terms of thinking about my workload as well as others involved and also the types of output the project is creating. </a:t>
            </a:r>
            <a:endParaRPr/>
          </a:p>
        </p:txBody>
      </p:sp>
      <p:sp>
        <p:nvSpPr>
          <p:cNvPr id="113" name="Google Shape;113;g75279106fe_2_6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5279106fe_2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way I’ve defined small projects is thinking about projects built on out of the box content management systems or tools. I’ve seen a lot of small projects built on Omeka and Wordpress, and more recently Scalar. These typically require little development and use existing features and </a:t>
            </a:r>
            <a:r>
              <a:rPr lang="en"/>
              <a:t>plugins</a:t>
            </a:r>
            <a:r>
              <a:rPr lang="en"/>
              <a:t>. Often times for me, I’m working with a researcher who is either doing the work themselves or has a student, maybe a research </a:t>
            </a:r>
            <a:r>
              <a:rPr lang="en"/>
              <a:t>assistant</a:t>
            </a:r>
            <a:r>
              <a:rPr lang="en"/>
              <a:t>, supporting them in the development. These also tend to have a quick </a:t>
            </a:r>
            <a:r>
              <a:rPr lang="en"/>
              <a:t>turnaround</a:t>
            </a:r>
            <a:r>
              <a:rPr lang="en"/>
              <a:t> time of about 1-2 semesters. </a:t>
            </a:r>
            <a:endParaRPr/>
          </a:p>
        </p:txBody>
      </p:sp>
      <p:sp>
        <p:nvSpPr>
          <p:cNvPr id="119" name="Google Shape;119;g75279106fe_2_6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75279106fe_2_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g75279106fe_2_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rPr lang="en"/>
              <a:t>So for example, this is a project at Virginia Tech called Redlining Virginia. It was originally a physical exhibit in our library presenting data and maps from a larger project at the University of Richmond Digital Scholarship Lab, Mapping Inequality. A professor in history, LaDale Winling who is part of that project worked with one of his classes to specifically examine maps in Virginia. After the physical exhibit, he had 2 graduate students work on compiling images and content for a digital version of the exhibit build on Omeka.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75279106fe_2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medium projects, I think of these as a step or 2 above the out-of the box tools. They may be based off of a common tool or system like Omeka or Wordpress, but have a bit more customization. These projects also tend to have more hands on work from me and my colleagues in the library. And these typically take 1-2 years to develop.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31" name="Google Shape;131;g75279106fe_2_7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75279106fe_2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this is a project that is a basic HTML interface to link to materials held in VTechWorks, our institutional repository. Myself and a student employee, Chloe Kim, worked to design and develop the site based on the materials provided. </a:t>
            </a:r>
            <a:endParaRPr/>
          </a:p>
        </p:txBody>
      </p:sp>
      <p:sp>
        <p:nvSpPr>
          <p:cNvPr id="137" name="Google Shape;137;g75279106fe_2_7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75279106fe_2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large projects are where it gets really messy. They are very customized, often times developing </a:t>
            </a:r>
            <a:r>
              <a:rPr lang="en"/>
              <a:t>their</a:t>
            </a:r>
            <a:r>
              <a:rPr lang="en"/>
              <a:t> own platform, typically funded externally, and take multiple years to complete, and sometimes they never really feel complete. These projects generate large amounts of data in the form of text, images, and so on. And also require a lot more time to support in terms of project management, data management, sustainability, preservation, and so on. </a:t>
            </a:r>
            <a:endParaRPr/>
          </a:p>
        </p:txBody>
      </p:sp>
      <p:sp>
        <p:nvSpPr>
          <p:cNvPr id="142" name="Google Shape;142;g75279106fe_2_8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75279106fe_2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 example of a large project at Virginia Tech is Lord Byron and his Times. This was created by David Radcliffe in our department of English and is a collection of journals and letters from Lord Byron marked up in TEI. Radcliffe has spent decades on the research related to this project and has actually spun up a new project that is the basis for the case study we will be presenting later. Additionally, several people in the library have been involved on this project in one way shape or form, from IT to data services to special collections to digital scholarship. </a:t>
            </a:r>
            <a:endParaRPr/>
          </a:p>
          <a:p>
            <a:pPr indent="0" lvl="0" marL="0" rtl="0" algn="l">
              <a:spcBef>
                <a:spcPts val="0"/>
              </a:spcBef>
              <a:spcAft>
                <a:spcPts val="0"/>
              </a:spcAft>
              <a:buNone/>
            </a:pPr>
            <a:r>
              <a:t/>
            </a:r>
            <a:endParaRPr/>
          </a:p>
        </p:txBody>
      </p:sp>
      <p:sp>
        <p:nvSpPr>
          <p:cNvPr id="148" name="Google Shape;148;g75279106fe_2_8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5" name="Shape 55"/>
        <p:cNvGrpSpPr/>
        <p:nvPr/>
      </p:nvGrpSpPr>
      <p:grpSpPr>
        <a:xfrm>
          <a:off x="0" y="0"/>
          <a:ext cx="0" cy="0"/>
          <a:chOff x="0" y="0"/>
          <a:chExt cx="0" cy="0"/>
        </a:xfrm>
      </p:grpSpPr>
      <p:sp>
        <p:nvSpPr>
          <p:cNvPr id="56" name="Google Shape;56;p1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Font typeface="Crimson Text"/>
              <a:buNone/>
              <a:defRPr sz="5200">
                <a:latin typeface="Crimson Text"/>
                <a:ea typeface="Crimson Text"/>
                <a:cs typeface="Crimson Text"/>
                <a:sym typeface="Crimson Text"/>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7" name="Google Shape;57;p1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Font typeface="Crimson Text"/>
              <a:buNone/>
              <a:defRPr sz="2800">
                <a:latin typeface="Crimson Text"/>
                <a:ea typeface="Crimson Text"/>
                <a:cs typeface="Crimson Text"/>
                <a:sym typeface="Crimson Tex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8" name="Google Shape;58;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cxnSp>
        <p:nvCxnSpPr>
          <p:cNvPr id="59" name="Google Shape;59;p14"/>
          <p:cNvCxnSpPr/>
          <p:nvPr/>
        </p:nvCxnSpPr>
        <p:spPr>
          <a:xfrm>
            <a:off x="1413300" y="2652850"/>
            <a:ext cx="6301800" cy="11700"/>
          </a:xfrm>
          <a:prstGeom prst="straightConnector1">
            <a:avLst/>
          </a:prstGeom>
          <a:noFill/>
          <a:ln cap="flat" cmpd="sng" w="28575">
            <a:solidFill>
              <a:srgbClr val="E87722"/>
            </a:solidFill>
            <a:prstDash val="dash"/>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0" name="Shape 60"/>
        <p:cNvGrpSpPr/>
        <p:nvPr/>
      </p:nvGrpSpPr>
      <p:grpSpPr>
        <a:xfrm>
          <a:off x="0" y="0"/>
          <a:ext cx="0" cy="0"/>
          <a:chOff x="0" y="0"/>
          <a:chExt cx="0" cy="0"/>
        </a:xfrm>
      </p:grpSpPr>
      <p:sp>
        <p:nvSpPr>
          <p:cNvPr id="61" name="Google Shape;61;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atin typeface="Avenir"/>
                <a:ea typeface="Avenir"/>
                <a:cs typeface="Avenir"/>
                <a:sym typeface="Avenir"/>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2" name="Google Shape;62;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algn="l">
              <a:lnSpc>
                <a:spcPct val="115000"/>
              </a:lnSpc>
              <a:spcBef>
                <a:spcPts val="0"/>
              </a:spcBef>
              <a:spcAft>
                <a:spcPts val="0"/>
              </a:spcAft>
              <a:buSzPts val="2400"/>
              <a:buFont typeface="Crimson Text"/>
              <a:buChar char="●"/>
              <a:defRPr sz="2400">
                <a:latin typeface="Crimson Text"/>
                <a:ea typeface="Crimson Text"/>
                <a:cs typeface="Crimson Text"/>
                <a:sym typeface="Crimson Text"/>
              </a:defRPr>
            </a:lvl1pPr>
            <a:lvl2pPr indent="-342900" lvl="1" marL="914400" algn="l">
              <a:lnSpc>
                <a:spcPct val="115000"/>
              </a:lnSpc>
              <a:spcBef>
                <a:spcPts val="1600"/>
              </a:spcBef>
              <a:spcAft>
                <a:spcPts val="0"/>
              </a:spcAft>
              <a:buSzPts val="1800"/>
              <a:buFont typeface="Crimson Text"/>
              <a:buChar char="○"/>
              <a:defRPr sz="1800">
                <a:latin typeface="Crimson Text"/>
                <a:ea typeface="Crimson Text"/>
                <a:cs typeface="Crimson Text"/>
                <a:sym typeface="Crimson Text"/>
              </a:defRPr>
            </a:lvl2pPr>
            <a:lvl3pPr indent="-342900" lvl="2" marL="1371600" algn="l">
              <a:lnSpc>
                <a:spcPct val="115000"/>
              </a:lnSpc>
              <a:spcBef>
                <a:spcPts val="1600"/>
              </a:spcBef>
              <a:spcAft>
                <a:spcPts val="0"/>
              </a:spcAft>
              <a:buSzPts val="1800"/>
              <a:buFont typeface="Crimson Text"/>
              <a:buChar char="■"/>
              <a:defRPr sz="1800">
                <a:latin typeface="Crimson Text"/>
                <a:ea typeface="Crimson Text"/>
                <a:cs typeface="Crimson Text"/>
                <a:sym typeface="Crimson Text"/>
              </a:defRPr>
            </a:lvl3pPr>
            <a:lvl4pPr indent="-317500" lvl="3" marL="1828800" algn="l">
              <a:lnSpc>
                <a:spcPct val="115000"/>
              </a:lnSpc>
              <a:spcBef>
                <a:spcPts val="1600"/>
              </a:spcBef>
              <a:spcAft>
                <a:spcPts val="0"/>
              </a:spcAft>
              <a:buSzPts val="1400"/>
              <a:buFont typeface="Crimson Text"/>
              <a:buChar char="●"/>
              <a:defRPr>
                <a:latin typeface="Crimson Text"/>
                <a:ea typeface="Crimson Text"/>
                <a:cs typeface="Crimson Text"/>
                <a:sym typeface="Crimson Text"/>
              </a:defRPr>
            </a:lvl4pPr>
            <a:lvl5pPr indent="-317500" lvl="4" marL="2286000" algn="l">
              <a:lnSpc>
                <a:spcPct val="115000"/>
              </a:lnSpc>
              <a:spcBef>
                <a:spcPts val="1600"/>
              </a:spcBef>
              <a:spcAft>
                <a:spcPts val="0"/>
              </a:spcAft>
              <a:buSzPts val="1400"/>
              <a:buFont typeface="Crimson Text"/>
              <a:buChar char="○"/>
              <a:defRPr>
                <a:latin typeface="Crimson Text"/>
                <a:ea typeface="Crimson Text"/>
                <a:cs typeface="Crimson Text"/>
                <a:sym typeface="Crimson Text"/>
              </a:defRPr>
            </a:lvl5pPr>
            <a:lvl6pPr indent="-317500" lvl="5" marL="2743200" algn="l">
              <a:lnSpc>
                <a:spcPct val="115000"/>
              </a:lnSpc>
              <a:spcBef>
                <a:spcPts val="1600"/>
              </a:spcBef>
              <a:spcAft>
                <a:spcPts val="0"/>
              </a:spcAft>
              <a:buSzPts val="1400"/>
              <a:buFont typeface="Crimson Text"/>
              <a:buChar char="■"/>
              <a:defRPr>
                <a:latin typeface="Crimson Text"/>
                <a:ea typeface="Crimson Text"/>
                <a:cs typeface="Crimson Text"/>
                <a:sym typeface="Crimson Text"/>
              </a:defRPr>
            </a:lvl6pPr>
            <a:lvl7pPr indent="-317500" lvl="6" marL="3200400" algn="l">
              <a:lnSpc>
                <a:spcPct val="115000"/>
              </a:lnSpc>
              <a:spcBef>
                <a:spcPts val="1600"/>
              </a:spcBef>
              <a:spcAft>
                <a:spcPts val="0"/>
              </a:spcAft>
              <a:buSzPts val="1400"/>
              <a:buFont typeface="Crimson Text"/>
              <a:buChar char="●"/>
              <a:defRPr>
                <a:latin typeface="Crimson Text"/>
                <a:ea typeface="Crimson Text"/>
                <a:cs typeface="Crimson Text"/>
                <a:sym typeface="Crimson Text"/>
              </a:defRPr>
            </a:lvl7pPr>
            <a:lvl8pPr indent="-317500" lvl="7" marL="3657600" algn="l">
              <a:lnSpc>
                <a:spcPct val="115000"/>
              </a:lnSpc>
              <a:spcBef>
                <a:spcPts val="1600"/>
              </a:spcBef>
              <a:spcAft>
                <a:spcPts val="0"/>
              </a:spcAft>
              <a:buSzPts val="1400"/>
              <a:buFont typeface="Crimson Text"/>
              <a:buChar char="○"/>
              <a:defRPr>
                <a:latin typeface="Crimson Text"/>
                <a:ea typeface="Crimson Text"/>
                <a:cs typeface="Crimson Text"/>
                <a:sym typeface="Crimson Text"/>
              </a:defRPr>
            </a:lvl8pPr>
            <a:lvl9pPr indent="-317500" lvl="8" marL="4114800" algn="l">
              <a:lnSpc>
                <a:spcPct val="115000"/>
              </a:lnSpc>
              <a:spcBef>
                <a:spcPts val="1600"/>
              </a:spcBef>
              <a:spcAft>
                <a:spcPts val="1600"/>
              </a:spcAft>
              <a:buSzPts val="1400"/>
              <a:buFont typeface="Crimson Text"/>
              <a:buChar char="■"/>
              <a:defRPr>
                <a:latin typeface="Crimson Text"/>
                <a:ea typeface="Crimson Text"/>
                <a:cs typeface="Crimson Text"/>
                <a:sym typeface="Crimson Text"/>
              </a:defRPr>
            </a:lvl9pPr>
          </a:lstStyle>
          <a:p/>
        </p:txBody>
      </p:sp>
      <p:sp>
        <p:nvSpPr>
          <p:cNvPr id="63" name="Google Shape;63;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cxnSp>
        <p:nvCxnSpPr>
          <p:cNvPr id="64" name="Google Shape;64;p15"/>
          <p:cNvCxnSpPr/>
          <p:nvPr/>
        </p:nvCxnSpPr>
        <p:spPr>
          <a:xfrm flipH="1" rot="10800000">
            <a:off x="311700" y="1065750"/>
            <a:ext cx="8538900" cy="13500"/>
          </a:xfrm>
          <a:prstGeom prst="straightConnector1">
            <a:avLst/>
          </a:prstGeom>
          <a:noFill/>
          <a:ln cap="flat" cmpd="sng" w="28575">
            <a:solidFill>
              <a:srgbClr val="E87722"/>
            </a:solidFill>
            <a:prstDash val="dash"/>
            <a:round/>
            <a:headEnd len="sm" w="sm" type="none"/>
            <a:tailEnd len="sm" w="sm"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5" name="Shape 65"/>
        <p:cNvGrpSpPr/>
        <p:nvPr/>
      </p:nvGrpSpPr>
      <p:grpSpPr>
        <a:xfrm>
          <a:off x="0" y="0"/>
          <a:ext cx="0" cy="0"/>
          <a:chOff x="0" y="0"/>
          <a:chExt cx="0" cy="0"/>
        </a:xfrm>
      </p:grpSpPr>
      <p:sp>
        <p:nvSpPr>
          <p:cNvPr id="66" name="Google Shape;66;p1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Font typeface="Avenir"/>
              <a:buNone/>
              <a:defRPr sz="3600">
                <a:latin typeface="Avenir"/>
                <a:ea typeface="Avenir"/>
                <a:cs typeface="Avenir"/>
                <a:sym typeface="Avenir"/>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67" name="Google Shape;67;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8" name="Shape 68"/>
        <p:cNvGrpSpPr/>
        <p:nvPr/>
      </p:nvGrpSpPr>
      <p:grpSpPr>
        <a:xfrm>
          <a:off x="0" y="0"/>
          <a:ext cx="0" cy="0"/>
          <a:chOff x="0" y="0"/>
          <a:chExt cx="0" cy="0"/>
        </a:xfrm>
      </p:grpSpPr>
      <p:sp>
        <p:nvSpPr>
          <p:cNvPr id="69" name="Google Shape;6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2" name="Google Shape;72;p18"/>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73" name="Google Shape;73;p18"/>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74" name="Google Shape;74;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5" name="Shape 75"/>
        <p:cNvGrpSpPr/>
        <p:nvPr/>
      </p:nvGrpSpPr>
      <p:grpSpPr>
        <a:xfrm>
          <a:off x="0" y="0"/>
          <a:ext cx="0" cy="0"/>
          <a:chOff x="0" y="0"/>
          <a:chExt cx="0" cy="0"/>
        </a:xfrm>
      </p:grpSpPr>
      <p:sp>
        <p:nvSpPr>
          <p:cNvPr id="76" name="Google Shape;76;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Font typeface="Avenir"/>
              <a:buNone/>
              <a:defRPr>
                <a:latin typeface="Avenir"/>
                <a:ea typeface="Avenir"/>
                <a:cs typeface="Avenir"/>
                <a:sym typeface="Avenir"/>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7" name="Google Shape;77;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78" name="Shape 78"/>
        <p:cNvGrpSpPr/>
        <p:nvPr/>
      </p:nvGrpSpPr>
      <p:grpSpPr>
        <a:xfrm>
          <a:off x="0" y="0"/>
          <a:ext cx="0" cy="0"/>
          <a:chOff x="0" y="0"/>
          <a:chExt cx="0" cy="0"/>
        </a:xfrm>
      </p:grpSpPr>
      <p:sp>
        <p:nvSpPr>
          <p:cNvPr id="79" name="Google Shape;79;p2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80" name="Google Shape;80;p2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81" name="Google Shape;81;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82" name="Shape 82"/>
        <p:cNvGrpSpPr/>
        <p:nvPr/>
      </p:nvGrpSpPr>
      <p:grpSpPr>
        <a:xfrm>
          <a:off x="0" y="0"/>
          <a:ext cx="0" cy="0"/>
          <a:chOff x="0" y="0"/>
          <a:chExt cx="0" cy="0"/>
        </a:xfrm>
      </p:grpSpPr>
      <p:sp>
        <p:nvSpPr>
          <p:cNvPr id="83" name="Google Shape;83;p21"/>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84" name="Google Shape;84;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85" name="Shape 85"/>
        <p:cNvGrpSpPr/>
        <p:nvPr/>
      </p:nvGrpSpPr>
      <p:grpSpPr>
        <a:xfrm>
          <a:off x="0" y="0"/>
          <a:ext cx="0" cy="0"/>
          <a:chOff x="0" y="0"/>
          <a:chExt cx="0" cy="0"/>
        </a:xfrm>
      </p:grpSpPr>
      <p:sp>
        <p:nvSpPr>
          <p:cNvPr id="86" name="Google Shape;86;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22"/>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88" name="Google Shape;88;p22"/>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9" name="Google Shape;89;p22"/>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90" name="Google Shape;90;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1" name="Shape 91"/>
        <p:cNvGrpSpPr/>
        <p:nvPr/>
      </p:nvGrpSpPr>
      <p:grpSpPr>
        <a:xfrm>
          <a:off x="0" y="0"/>
          <a:ext cx="0" cy="0"/>
          <a:chOff x="0" y="0"/>
          <a:chExt cx="0" cy="0"/>
        </a:xfrm>
      </p:grpSpPr>
      <p:sp>
        <p:nvSpPr>
          <p:cNvPr id="92" name="Google Shape;92;p2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93" name="Google Shape;93;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94" name="Shape 94"/>
        <p:cNvGrpSpPr/>
        <p:nvPr/>
      </p:nvGrpSpPr>
      <p:grpSpPr>
        <a:xfrm>
          <a:off x="0" y="0"/>
          <a:ext cx="0" cy="0"/>
          <a:chOff x="0" y="0"/>
          <a:chExt cx="0" cy="0"/>
        </a:xfrm>
      </p:grpSpPr>
      <p:sp>
        <p:nvSpPr>
          <p:cNvPr id="95" name="Google Shape;95;p24"/>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96" name="Google Shape;96;p24"/>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97" name="Google Shape;97;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2.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54" name="Google Shape;54;p13"/>
          <p:cNvPicPr preferRelativeResize="0"/>
          <p:nvPr/>
        </p:nvPicPr>
        <p:blipFill rotWithShape="1">
          <a:blip r:embed="rId1">
            <a:alphaModFix/>
          </a:blip>
          <a:srcRect b="0" l="0" r="0" t="0"/>
          <a:stretch/>
        </p:blipFill>
        <p:spPr>
          <a:xfrm>
            <a:off x="6718975" y="4440925"/>
            <a:ext cx="2183798" cy="4788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hyperlink" Target="mailto:gcorinne@vt.edu" TargetMode="External"/><Relationship Id="rId4" Type="http://schemas.openxmlformats.org/officeDocument/2006/relationships/hyperlink" Target="mailto:alexk93@vt.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5"/>
          <p:cNvSpPr txBox="1"/>
          <p:nvPr>
            <p:ph type="ctrTitle"/>
          </p:nvPr>
        </p:nvSpPr>
        <p:spPr>
          <a:xfrm>
            <a:off x="311708" y="515975"/>
            <a:ext cx="8520600" cy="20526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sz="3000">
                <a:latin typeface="Crimson Text"/>
                <a:ea typeface="Crimson Text"/>
                <a:cs typeface="Crimson Text"/>
                <a:sym typeface="Crimson Text"/>
              </a:rPr>
              <a:t>Potential Strategies for Preserving Complex DH Projects</a:t>
            </a:r>
            <a:endParaRPr>
              <a:latin typeface="Crimson Text"/>
              <a:ea typeface="Crimson Text"/>
              <a:cs typeface="Crimson Text"/>
              <a:sym typeface="Crimson Text"/>
            </a:endParaRPr>
          </a:p>
        </p:txBody>
      </p:sp>
      <p:sp>
        <p:nvSpPr>
          <p:cNvPr id="103" name="Google Shape;103;p2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sz="2400">
                <a:latin typeface="Crimson Text"/>
                <a:ea typeface="Crimson Text"/>
                <a:cs typeface="Crimson Text"/>
                <a:sym typeface="Crimson Text"/>
              </a:rPr>
              <a:t>Corinne Guimont </a:t>
            </a:r>
            <a:r>
              <a:rPr lang="en" sz="2400"/>
              <a:t>|</a:t>
            </a:r>
            <a:r>
              <a:rPr lang="en" sz="2400">
                <a:latin typeface="Crimson Text"/>
                <a:ea typeface="Crimson Text"/>
                <a:cs typeface="Crimson Text"/>
                <a:sym typeface="Crimson Text"/>
              </a:rPr>
              <a:t> Digital Scholarship Coordinator</a:t>
            </a:r>
            <a:endParaRPr sz="2400">
              <a:latin typeface="Crimson Text"/>
              <a:ea typeface="Crimson Text"/>
              <a:cs typeface="Crimson Text"/>
              <a:sym typeface="Crimson Text"/>
            </a:endParaRPr>
          </a:p>
          <a:p>
            <a:pPr indent="0" lvl="0" marL="0" rtl="0" algn="ctr">
              <a:lnSpc>
                <a:spcPct val="100000"/>
              </a:lnSpc>
              <a:spcBef>
                <a:spcPts val="0"/>
              </a:spcBef>
              <a:spcAft>
                <a:spcPts val="0"/>
              </a:spcAft>
              <a:buSzPts val="2800"/>
              <a:buNone/>
            </a:pPr>
            <a:r>
              <a:rPr lang="en" sz="2400">
                <a:latin typeface="Crimson Text"/>
                <a:ea typeface="Crimson Text"/>
                <a:cs typeface="Crimson Text"/>
                <a:sym typeface="Crimson Text"/>
              </a:rPr>
              <a:t>Alex Kinnaman </a:t>
            </a:r>
            <a:r>
              <a:rPr lang="en" sz="2400"/>
              <a:t>|</a:t>
            </a:r>
            <a:r>
              <a:rPr lang="en" sz="2400">
                <a:latin typeface="Crimson Text"/>
                <a:ea typeface="Crimson Text"/>
                <a:cs typeface="Crimson Text"/>
                <a:sym typeface="Crimson Text"/>
              </a:rPr>
              <a:t> Digital Preservation Coordinator</a:t>
            </a:r>
            <a:endParaRPr sz="2400"/>
          </a:p>
          <a:p>
            <a:pPr indent="0" lvl="0" marL="0" rtl="0" algn="ctr">
              <a:lnSpc>
                <a:spcPct val="100000"/>
              </a:lnSpc>
              <a:spcBef>
                <a:spcPts val="0"/>
              </a:spcBef>
              <a:spcAft>
                <a:spcPts val="0"/>
              </a:spcAft>
              <a:buSzPts val="2800"/>
              <a:buNone/>
            </a:pPr>
            <a:r>
              <a:rPr lang="en" sz="2200">
                <a:solidFill>
                  <a:srgbClr val="B7B7B7"/>
                </a:solidFill>
              </a:rPr>
              <a:t>Best Practices Exchange 2020</a:t>
            </a:r>
            <a:r>
              <a:rPr lang="en" sz="2200">
                <a:solidFill>
                  <a:srgbClr val="B7B7B7"/>
                </a:solidFill>
                <a:latin typeface="Crimson Text"/>
                <a:ea typeface="Crimson Text"/>
                <a:cs typeface="Crimson Text"/>
                <a:sym typeface="Crimson Text"/>
              </a:rPr>
              <a:t> </a:t>
            </a:r>
            <a:endParaRPr sz="2200">
              <a:solidFill>
                <a:srgbClr val="B7B7B7"/>
              </a:solidFill>
              <a:latin typeface="Crimson Text"/>
              <a:ea typeface="Crimson Text"/>
              <a:cs typeface="Crimson Text"/>
              <a:sym typeface="Crimson Text"/>
            </a:endParaRPr>
          </a:p>
        </p:txBody>
      </p:sp>
      <p:pic>
        <p:nvPicPr>
          <p:cNvPr id="104" name="Google Shape;104;p25"/>
          <p:cNvPicPr preferRelativeResize="0"/>
          <p:nvPr/>
        </p:nvPicPr>
        <p:blipFill rotWithShape="1">
          <a:blip r:embed="rId3">
            <a:alphaModFix/>
          </a:blip>
          <a:srcRect b="0" l="0" r="0" t="0"/>
          <a:stretch/>
        </p:blipFill>
        <p:spPr>
          <a:xfrm>
            <a:off x="202775" y="4497275"/>
            <a:ext cx="1198950" cy="4224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34"/>
          <p:cNvSpPr txBox="1"/>
          <p:nvPr>
            <p:ph type="ctrTitle"/>
          </p:nvPr>
        </p:nvSpPr>
        <p:spPr>
          <a:xfrm>
            <a:off x="311700" y="744575"/>
            <a:ext cx="8520600" cy="182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t>Identifying Project Components</a:t>
            </a:r>
            <a:endParaRPr sz="3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Common Components </a:t>
            </a:r>
            <a:endParaRPr/>
          </a:p>
        </p:txBody>
      </p:sp>
      <p:pic>
        <p:nvPicPr>
          <p:cNvPr id="163" name="Google Shape;163;p35" title="DH project component diagram"/>
          <p:cNvPicPr preferRelativeResize="0"/>
          <p:nvPr/>
        </p:nvPicPr>
        <p:blipFill>
          <a:blip r:embed="rId3">
            <a:alphaModFix/>
          </a:blip>
          <a:stretch>
            <a:fillRect/>
          </a:stretch>
        </p:blipFill>
        <p:spPr>
          <a:xfrm>
            <a:off x="928100" y="1363450"/>
            <a:ext cx="6438900" cy="3143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Components: What are they?</a:t>
            </a:r>
            <a:endParaRPr/>
          </a:p>
        </p:txBody>
      </p:sp>
      <p:sp>
        <p:nvSpPr>
          <p:cNvPr id="169" name="Google Shape;169;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Research Data: </a:t>
            </a:r>
            <a:endParaRPr sz="1500"/>
          </a:p>
          <a:p>
            <a:pPr indent="-311150" lvl="1" marL="914400" rtl="0" algn="l">
              <a:spcBef>
                <a:spcPts val="0"/>
              </a:spcBef>
              <a:spcAft>
                <a:spcPts val="0"/>
              </a:spcAft>
              <a:buSzPts val="1300"/>
              <a:buChar char="○"/>
            </a:pPr>
            <a:r>
              <a:rPr lang="en" sz="1300"/>
              <a:t>CSV files </a:t>
            </a:r>
            <a:endParaRPr sz="1300"/>
          </a:p>
          <a:p>
            <a:pPr indent="-311150" lvl="1" marL="914400" rtl="0" algn="l">
              <a:spcBef>
                <a:spcPts val="0"/>
              </a:spcBef>
              <a:spcAft>
                <a:spcPts val="0"/>
              </a:spcAft>
              <a:buSzPts val="1300"/>
              <a:buChar char="○"/>
            </a:pPr>
            <a:r>
              <a:rPr lang="en" sz="1300"/>
              <a:t>XML</a:t>
            </a:r>
            <a:endParaRPr sz="1300"/>
          </a:p>
          <a:p>
            <a:pPr indent="-311150" lvl="1" marL="914400" rtl="0" algn="l">
              <a:spcBef>
                <a:spcPts val="0"/>
              </a:spcBef>
              <a:spcAft>
                <a:spcPts val="0"/>
              </a:spcAft>
              <a:buSzPts val="1300"/>
              <a:buChar char="○"/>
            </a:pPr>
            <a:r>
              <a:rPr lang="en" sz="1300"/>
              <a:t>Text </a:t>
            </a:r>
            <a:endParaRPr sz="1300"/>
          </a:p>
          <a:p>
            <a:pPr indent="-323850" lvl="0" marL="457200" rtl="0" algn="l">
              <a:spcBef>
                <a:spcPts val="0"/>
              </a:spcBef>
              <a:spcAft>
                <a:spcPts val="0"/>
              </a:spcAft>
              <a:buSzPts val="1500"/>
              <a:buChar char="●"/>
            </a:pPr>
            <a:r>
              <a:rPr lang="en" sz="1500"/>
              <a:t>Media: </a:t>
            </a:r>
            <a:endParaRPr sz="1500"/>
          </a:p>
          <a:p>
            <a:pPr indent="-311150" lvl="1" marL="914400" rtl="0" algn="l">
              <a:spcBef>
                <a:spcPts val="0"/>
              </a:spcBef>
              <a:spcAft>
                <a:spcPts val="0"/>
              </a:spcAft>
              <a:buSzPts val="1300"/>
              <a:buChar char="○"/>
            </a:pPr>
            <a:r>
              <a:rPr lang="en" sz="1300"/>
              <a:t>Images </a:t>
            </a:r>
            <a:endParaRPr sz="1300"/>
          </a:p>
          <a:p>
            <a:pPr indent="-311150" lvl="1" marL="914400" rtl="0" algn="l">
              <a:spcBef>
                <a:spcPts val="0"/>
              </a:spcBef>
              <a:spcAft>
                <a:spcPts val="0"/>
              </a:spcAft>
              <a:buSzPts val="1300"/>
              <a:buChar char="○"/>
            </a:pPr>
            <a:r>
              <a:rPr lang="en" sz="1300"/>
              <a:t>Video</a:t>
            </a:r>
            <a:endParaRPr sz="1300"/>
          </a:p>
          <a:p>
            <a:pPr indent="-311150" lvl="1" marL="914400" rtl="0" algn="l">
              <a:spcBef>
                <a:spcPts val="0"/>
              </a:spcBef>
              <a:spcAft>
                <a:spcPts val="0"/>
              </a:spcAft>
              <a:buSzPts val="1300"/>
              <a:buChar char="○"/>
            </a:pPr>
            <a:r>
              <a:rPr lang="en" sz="1300"/>
              <a:t>Audio </a:t>
            </a:r>
            <a:endParaRPr sz="1300"/>
          </a:p>
          <a:p>
            <a:pPr indent="-323850" lvl="0" marL="457200" rtl="0" algn="l">
              <a:spcBef>
                <a:spcPts val="0"/>
              </a:spcBef>
              <a:spcAft>
                <a:spcPts val="0"/>
              </a:spcAft>
              <a:buSzPts val="1500"/>
              <a:buChar char="●"/>
            </a:pPr>
            <a:r>
              <a:rPr lang="en" sz="1500"/>
              <a:t>Documentation: </a:t>
            </a:r>
            <a:endParaRPr sz="1500"/>
          </a:p>
          <a:p>
            <a:pPr indent="-311150" lvl="1" marL="914400" rtl="0" algn="l">
              <a:spcBef>
                <a:spcPts val="0"/>
              </a:spcBef>
              <a:spcAft>
                <a:spcPts val="0"/>
              </a:spcAft>
              <a:buSzPts val="1300"/>
              <a:buChar char="○"/>
            </a:pPr>
            <a:r>
              <a:rPr lang="en" sz="1300"/>
              <a:t>Text</a:t>
            </a:r>
            <a:endParaRPr sz="1300"/>
          </a:p>
          <a:p>
            <a:pPr indent="-311150" lvl="1" marL="914400" rtl="0" algn="l">
              <a:spcBef>
                <a:spcPts val="0"/>
              </a:spcBef>
              <a:spcAft>
                <a:spcPts val="0"/>
              </a:spcAft>
              <a:buSzPts val="1300"/>
              <a:buChar char="○"/>
            </a:pPr>
            <a:r>
              <a:rPr lang="en" sz="1300"/>
              <a:t>PDF </a:t>
            </a:r>
            <a:endParaRPr sz="1300"/>
          </a:p>
          <a:p>
            <a:pPr indent="-323850" lvl="0" marL="457200" rtl="0" algn="l">
              <a:spcBef>
                <a:spcPts val="0"/>
              </a:spcBef>
              <a:spcAft>
                <a:spcPts val="0"/>
              </a:spcAft>
              <a:buSzPts val="1500"/>
              <a:buChar char="●"/>
            </a:pPr>
            <a:r>
              <a:rPr lang="en" sz="1500"/>
              <a:t>Articles:</a:t>
            </a:r>
            <a:endParaRPr sz="1500"/>
          </a:p>
          <a:p>
            <a:pPr indent="-311150" lvl="1" marL="914400" rtl="0" algn="l">
              <a:spcBef>
                <a:spcPts val="0"/>
              </a:spcBef>
              <a:spcAft>
                <a:spcPts val="0"/>
              </a:spcAft>
              <a:buSzPts val="1300"/>
              <a:buChar char="○"/>
            </a:pPr>
            <a:r>
              <a:rPr lang="en" sz="1300"/>
              <a:t>Text</a:t>
            </a:r>
            <a:endParaRPr sz="1300"/>
          </a:p>
          <a:p>
            <a:pPr indent="-311150" lvl="1" marL="914400" rtl="0" algn="l">
              <a:spcBef>
                <a:spcPts val="0"/>
              </a:spcBef>
              <a:spcAft>
                <a:spcPts val="0"/>
              </a:spcAft>
              <a:buSzPts val="1300"/>
              <a:buChar char="○"/>
            </a:pPr>
            <a:r>
              <a:rPr lang="en" sz="1300"/>
              <a:t>PDF</a:t>
            </a:r>
            <a:endParaRPr sz="1300"/>
          </a:p>
          <a:p>
            <a:pPr indent="-311150" lvl="1" marL="914400" rtl="0" algn="l">
              <a:spcBef>
                <a:spcPts val="0"/>
              </a:spcBef>
              <a:spcAft>
                <a:spcPts val="0"/>
              </a:spcAft>
              <a:buSzPts val="1300"/>
              <a:buChar char="○"/>
            </a:pPr>
            <a:r>
              <a:rPr lang="en" sz="1300"/>
              <a:t>HTML </a:t>
            </a:r>
            <a:endParaRPr sz="1300"/>
          </a:p>
        </p:txBody>
      </p:sp>
      <p:sp>
        <p:nvSpPr>
          <p:cNvPr id="170" name="Google Shape;170;p36"/>
          <p:cNvSpPr txBox="1"/>
          <p:nvPr>
            <p:ph idx="4294967295" type="body"/>
          </p:nvPr>
        </p:nvSpPr>
        <p:spPr>
          <a:xfrm>
            <a:off x="4832400" y="1152475"/>
            <a:ext cx="39999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Sustainability Plan: </a:t>
            </a:r>
            <a:endParaRPr sz="1500"/>
          </a:p>
          <a:p>
            <a:pPr indent="-311150" lvl="1" marL="914400" rtl="0" algn="l">
              <a:spcBef>
                <a:spcPts val="0"/>
              </a:spcBef>
              <a:spcAft>
                <a:spcPts val="0"/>
              </a:spcAft>
              <a:buSzPts val="1300"/>
              <a:buChar char="○"/>
            </a:pPr>
            <a:r>
              <a:rPr lang="en" sz="1300"/>
              <a:t>Text </a:t>
            </a:r>
            <a:endParaRPr sz="1300"/>
          </a:p>
          <a:p>
            <a:pPr indent="-323850" lvl="0" marL="457200" rtl="0" algn="l">
              <a:spcBef>
                <a:spcPts val="0"/>
              </a:spcBef>
              <a:spcAft>
                <a:spcPts val="0"/>
              </a:spcAft>
              <a:buSzPts val="1500"/>
              <a:buChar char="●"/>
            </a:pPr>
            <a:r>
              <a:rPr lang="en" sz="1500"/>
              <a:t>Grant Proposals:</a:t>
            </a:r>
            <a:endParaRPr sz="1500"/>
          </a:p>
          <a:p>
            <a:pPr indent="-311150" lvl="1" marL="914400" rtl="0" algn="l">
              <a:spcBef>
                <a:spcPts val="0"/>
              </a:spcBef>
              <a:spcAft>
                <a:spcPts val="0"/>
              </a:spcAft>
              <a:buSzPts val="1300"/>
              <a:buChar char="○"/>
            </a:pPr>
            <a:r>
              <a:rPr lang="en" sz="1300"/>
              <a:t>Text</a:t>
            </a:r>
            <a:endParaRPr sz="1300"/>
          </a:p>
          <a:p>
            <a:pPr indent="-311150" lvl="1" marL="914400" rtl="0" algn="l">
              <a:spcBef>
                <a:spcPts val="0"/>
              </a:spcBef>
              <a:spcAft>
                <a:spcPts val="0"/>
              </a:spcAft>
              <a:buSzPts val="1300"/>
              <a:buChar char="○"/>
            </a:pPr>
            <a:r>
              <a:rPr lang="en" sz="1300"/>
              <a:t>PDF </a:t>
            </a:r>
            <a:endParaRPr sz="1300"/>
          </a:p>
          <a:p>
            <a:pPr indent="-323850" lvl="0" marL="457200" rtl="0" algn="l">
              <a:spcBef>
                <a:spcPts val="0"/>
              </a:spcBef>
              <a:spcAft>
                <a:spcPts val="0"/>
              </a:spcAft>
              <a:buSzPts val="1500"/>
              <a:buChar char="●"/>
            </a:pPr>
            <a:r>
              <a:rPr lang="en" sz="1500"/>
              <a:t>Overall Project Website: </a:t>
            </a:r>
            <a:endParaRPr sz="1500"/>
          </a:p>
          <a:p>
            <a:pPr indent="-311150" lvl="1" marL="914400" rtl="0" algn="l">
              <a:spcBef>
                <a:spcPts val="0"/>
              </a:spcBef>
              <a:spcAft>
                <a:spcPts val="0"/>
              </a:spcAft>
              <a:buSzPts val="1300"/>
              <a:buChar char="○"/>
            </a:pPr>
            <a:r>
              <a:rPr lang="en" sz="1300"/>
              <a:t>HTML/CSS</a:t>
            </a:r>
            <a:endParaRPr sz="1300"/>
          </a:p>
          <a:p>
            <a:pPr indent="-311150" lvl="1" marL="914400" rtl="0" algn="l">
              <a:spcBef>
                <a:spcPts val="0"/>
              </a:spcBef>
              <a:spcAft>
                <a:spcPts val="0"/>
              </a:spcAft>
              <a:buSzPts val="1300"/>
              <a:buChar char="○"/>
            </a:pPr>
            <a:r>
              <a:rPr lang="en" sz="1300"/>
              <a:t>Other code </a:t>
            </a:r>
            <a:endParaRPr sz="1300"/>
          </a:p>
          <a:p>
            <a:pPr indent="-311150" lvl="1" marL="914400" rtl="0" algn="l">
              <a:spcBef>
                <a:spcPts val="0"/>
              </a:spcBef>
              <a:spcAft>
                <a:spcPts val="0"/>
              </a:spcAft>
              <a:buSzPts val="1300"/>
              <a:buChar char="○"/>
            </a:pPr>
            <a:r>
              <a:rPr lang="en" sz="1300"/>
              <a:t>Look and feel of the site </a:t>
            </a:r>
            <a:endParaRPr sz="1300"/>
          </a:p>
          <a:p>
            <a:pPr indent="0" lvl="0" marL="0" rtl="0" algn="l">
              <a:spcBef>
                <a:spcPts val="0"/>
              </a:spcBef>
              <a:spcAft>
                <a:spcPts val="0"/>
              </a:spcAft>
              <a:buNone/>
            </a:pPr>
            <a:r>
              <a:t/>
            </a:r>
            <a:endParaRPr sz="1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7"/>
          <p:cNvSpPr txBox="1"/>
          <p:nvPr>
            <p:ph type="title"/>
          </p:nvPr>
        </p:nvSpPr>
        <p:spPr>
          <a:xfrm>
            <a:off x="311700" y="19092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Preservation</a:t>
            </a:r>
            <a:endParaRPr/>
          </a:p>
        </p:txBody>
      </p:sp>
      <p:pic>
        <p:nvPicPr>
          <p:cNvPr id="176" name="Google Shape;176;p37"/>
          <p:cNvPicPr preferRelativeResize="0"/>
          <p:nvPr/>
        </p:nvPicPr>
        <p:blipFill>
          <a:blip r:embed="rId3">
            <a:alphaModFix/>
          </a:blip>
          <a:stretch>
            <a:fillRect/>
          </a:stretch>
        </p:blipFill>
        <p:spPr>
          <a:xfrm>
            <a:off x="2024050" y="2751050"/>
            <a:ext cx="5095875" cy="152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Preservation</a:t>
            </a:r>
            <a:r>
              <a:rPr lang="en"/>
              <a:t> Challenges</a:t>
            </a:r>
            <a:endParaRPr/>
          </a:p>
        </p:txBody>
      </p:sp>
      <p:sp>
        <p:nvSpPr>
          <p:cNvPr id="182" name="Google Shape;182;p38"/>
          <p:cNvSpPr txBox="1"/>
          <p:nvPr>
            <p:ph idx="1" type="body"/>
          </p:nvPr>
        </p:nvSpPr>
        <p:spPr>
          <a:xfrm>
            <a:off x="311700" y="1357825"/>
            <a:ext cx="42603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DH projects </a:t>
            </a:r>
            <a:r>
              <a:rPr lang="en"/>
              <a:t>are their own ecosystem</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Require their own mini preservation system</a:t>
            </a:r>
            <a:endParaRPr/>
          </a:p>
          <a:p>
            <a:pPr indent="0" lvl="0" marL="0" rtl="0" algn="l">
              <a:spcBef>
                <a:spcPts val="0"/>
              </a:spcBef>
              <a:spcAft>
                <a:spcPts val="0"/>
              </a:spcAft>
              <a:buNone/>
            </a:pPr>
            <a:r>
              <a:t/>
            </a:r>
            <a:endParaRPr sz="2400"/>
          </a:p>
        </p:txBody>
      </p:sp>
      <p:pic>
        <p:nvPicPr>
          <p:cNvPr descr="an image of the Data Curation Centre's Data Curation Lifecycle" id="183" name="Google Shape;183;p38" title="Data Curation Lifecycle"/>
          <p:cNvPicPr preferRelativeResize="0"/>
          <p:nvPr/>
        </p:nvPicPr>
        <p:blipFill>
          <a:blip r:embed="rId3">
            <a:alphaModFix/>
          </a:blip>
          <a:stretch>
            <a:fillRect/>
          </a:stretch>
        </p:blipFill>
        <p:spPr>
          <a:xfrm>
            <a:off x="5211799" y="1363825"/>
            <a:ext cx="3449465" cy="3090150"/>
          </a:xfrm>
          <a:prstGeom prst="rect">
            <a:avLst/>
          </a:prstGeom>
          <a:noFill/>
          <a:ln>
            <a:noFill/>
          </a:ln>
        </p:spPr>
      </p:pic>
      <p:sp>
        <p:nvSpPr>
          <p:cNvPr id="184" name="Google Shape;184;p38"/>
          <p:cNvSpPr/>
          <p:nvPr/>
        </p:nvSpPr>
        <p:spPr>
          <a:xfrm>
            <a:off x="2175750" y="2444800"/>
            <a:ext cx="532200" cy="928200"/>
          </a:xfrm>
          <a:prstGeom prst="downArrow">
            <a:avLst>
              <a:gd fmla="val 50000" name="adj1"/>
              <a:gd fmla="val 50000" name="adj2"/>
            </a:avLst>
          </a:prstGeom>
          <a:solidFill>
            <a:srgbClr val="0000FF"/>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Preservation Challenges: Broad</a:t>
            </a:r>
            <a:endParaRPr/>
          </a:p>
        </p:txBody>
      </p:sp>
      <p:sp>
        <p:nvSpPr>
          <p:cNvPr id="190" name="Google Shape;190;p3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Technical support &amp; funding</a:t>
            </a:r>
            <a:endParaRPr/>
          </a:p>
          <a:p>
            <a:pPr indent="-381000" lvl="0" marL="457200" rtl="0" algn="l">
              <a:spcBef>
                <a:spcPts val="0"/>
              </a:spcBef>
              <a:spcAft>
                <a:spcPts val="0"/>
              </a:spcAft>
              <a:buSzPts val="2400"/>
              <a:buChar char="●"/>
            </a:pPr>
            <a:r>
              <a:rPr lang="en"/>
              <a:t>Various types of content to manage</a:t>
            </a:r>
            <a:endParaRPr/>
          </a:p>
          <a:p>
            <a:pPr indent="-381000" lvl="0" marL="457200" rtl="0" algn="l">
              <a:spcBef>
                <a:spcPts val="0"/>
              </a:spcBef>
              <a:spcAft>
                <a:spcPts val="0"/>
              </a:spcAft>
              <a:buSzPts val="2400"/>
              <a:buChar char="●"/>
            </a:pPr>
            <a:r>
              <a:rPr lang="en"/>
              <a:t>File format migration</a:t>
            </a:r>
            <a:endParaRPr/>
          </a:p>
          <a:p>
            <a:pPr indent="-381000" lvl="0" marL="457200" rtl="0" algn="l">
              <a:spcBef>
                <a:spcPts val="0"/>
              </a:spcBef>
              <a:spcAft>
                <a:spcPts val="0"/>
              </a:spcAft>
              <a:buSzPts val="2400"/>
              <a:buChar char="●"/>
            </a:pPr>
            <a:r>
              <a:rPr lang="en"/>
              <a:t>Ongoing project backups and preservation</a:t>
            </a:r>
            <a:endParaRPr/>
          </a:p>
          <a:p>
            <a:pPr indent="-381000" lvl="0" marL="457200" rtl="0" algn="l">
              <a:spcBef>
                <a:spcPts val="0"/>
              </a:spcBef>
              <a:spcAft>
                <a:spcPts val="0"/>
              </a:spcAft>
              <a:buSzPts val="2400"/>
              <a:buChar char="●"/>
            </a:pPr>
            <a:r>
              <a:rPr lang="en"/>
              <a:t>Older projects need to be sunsetted</a:t>
            </a:r>
            <a:endParaRPr/>
          </a:p>
          <a:p>
            <a:pPr indent="-381000" lvl="0" marL="457200" rtl="0" algn="l">
              <a:spcBef>
                <a:spcPts val="0"/>
              </a:spcBef>
              <a:spcAft>
                <a:spcPts val="0"/>
              </a:spcAft>
              <a:buSzPts val="2400"/>
              <a:buChar char="●"/>
            </a:pPr>
            <a:r>
              <a:rPr lang="en"/>
              <a:t>Hosting, management, and general ownership</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Preservation Challenges: Project Types</a:t>
            </a:r>
            <a:endParaRPr/>
          </a:p>
        </p:txBody>
      </p:sp>
      <p:sp>
        <p:nvSpPr>
          <p:cNvPr id="196" name="Google Shape;196;p40"/>
          <p:cNvSpPr txBox="1"/>
          <p:nvPr>
            <p:ph idx="1" type="body"/>
          </p:nvPr>
        </p:nvSpPr>
        <p:spPr>
          <a:xfrm>
            <a:off x="311700" y="11524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Small</a:t>
            </a:r>
            <a:endParaRPr/>
          </a:p>
          <a:p>
            <a:pPr indent="-342900" lvl="0" marL="457200" rtl="0" algn="l">
              <a:spcBef>
                <a:spcPts val="0"/>
              </a:spcBef>
              <a:spcAft>
                <a:spcPts val="0"/>
              </a:spcAft>
              <a:buSzPts val="1800"/>
              <a:buChar char="●"/>
            </a:pPr>
            <a:r>
              <a:rPr lang="en" sz="1800"/>
              <a:t>Lack of documentation, metadata</a:t>
            </a:r>
            <a:endParaRPr sz="1800"/>
          </a:p>
          <a:p>
            <a:pPr indent="-342900" lvl="0" marL="457200" rtl="0" algn="l">
              <a:spcBef>
                <a:spcPts val="0"/>
              </a:spcBef>
              <a:spcAft>
                <a:spcPts val="0"/>
              </a:spcAft>
              <a:buSzPts val="1800"/>
              <a:buChar char="●"/>
            </a:pPr>
            <a:r>
              <a:rPr lang="en" sz="1800"/>
              <a:t>Less </a:t>
            </a:r>
            <a:r>
              <a:rPr lang="en" sz="1800"/>
              <a:t>ongoing</a:t>
            </a:r>
            <a:r>
              <a:rPr lang="en" sz="1800"/>
              <a:t> support</a:t>
            </a:r>
            <a:endParaRPr sz="1800"/>
          </a:p>
          <a:p>
            <a:pPr indent="-342900" lvl="0" marL="457200" rtl="0" algn="l">
              <a:spcBef>
                <a:spcPts val="0"/>
              </a:spcBef>
              <a:spcAft>
                <a:spcPts val="0"/>
              </a:spcAft>
              <a:buSzPts val="1800"/>
              <a:buChar char="●"/>
            </a:pPr>
            <a:r>
              <a:rPr lang="en" sz="1800"/>
              <a:t>Possibly meant to be temporary</a:t>
            </a:r>
            <a:endParaRPr sz="1800"/>
          </a:p>
          <a:p>
            <a:pPr indent="-342900" lvl="0" marL="457200" rtl="0" algn="l">
              <a:spcBef>
                <a:spcPts val="0"/>
              </a:spcBef>
              <a:spcAft>
                <a:spcPts val="0"/>
              </a:spcAft>
              <a:buSzPts val="1800"/>
              <a:buChar char="●"/>
            </a:pPr>
            <a:r>
              <a:rPr lang="en" sz="1800"/>
              <a:t>Time limitations</a:t>
            </a:r>
            <a:endParaRPr/>
          </a:p>
          <a:p>
            <a:pPr indent="0" lvl="0" marL="0" rtl="0" algn="l">
              <a:spcBef>
                <a:spcPts val="0"/>
              </a:spcBef>
              <a:spcAft>
                <a:spcPts val="0"/>
              </a:spcAft>
              <a:buNone/>
            </a:pPr>
            <a:r>
              <a:rPr lang="en"/>
              <a:t>Medium</a:t>
            </a:r>
            <a:endParaRPr/>
          </a:p>
          <a:p>
            <a:pPr indent="-342900" lvl="0" marL="457200" rtl="0" algn="l">
              <a:spcBef>
                <a:spcPts val="0"/>
              </a:spcBef>
              <a:spcAft>
                <a:spcPts val="0"/>
              </a:spcAft>
              <a:buSzPts val="1800"/>
              <a:buChar char="●"/>
            </a:pPr>
            <a:r>
              <a:rPr lang="en" sz="1800"/>
              <a:t>Limited documentation, metadata</a:t>
            </a:r>
            <a:endParaRPr sz="1800"/>
          </a:p>
          <a:p>
            <a:pPr indent="-342900" lvl="0" marL="457200" rtl="0" algn="l">
              <a:spcBef>
                <a:spcPts val="0"/>
              </a:spcBef>
              <a:spcAft>
                <a:spcPts val="0"/>
              </a:spcAft>
              <a:buSzPts val="1800"/>
              <a:buChar char="●"/>
            </a:pPr>
            <a:r>
              <a:rPr lang="en" sz="1800"/>
              <a:t>Less ongoing support in the long-term</a:t>
            </a:r>
            <a:endParaRPr sz="1800"/>
          </a:p>
          <a:p>
            <a:pPr indent="-342900" lvl="0" marL="457200" rtl="0" algn="l">
              <a:spcBef>
                <a:spcPts val="0"/>
              </a:spcBef>
              <a:spcAft>
                <a:spcPts val="0"/>
              </a:spcAft>
              <a:buSzPts val="1800"/>
              <a:buChar char="●"/>
            </a:pPr>
            <a:r>
              <a:rPr lang="en" sz="1800"/>
              <a:t>Time limitations</a:t>
            </a:r>
            <a:endParaRPr sz="1800"/>
          </a:p>
          <a:p>
            <a:pPr indent="0" lvl="0" marL="0" rtl="0" algn="l">
              <a:spcBef>
                <a:spcPts val="0"/>
              </a:spcBef>
              <a:spcAft>
                <a:spcPts val="0"/>
              </a:spcAft>
              <a:buNone/>
            </a:pPr>
            <a:r>
              <a:t/>
            </a:r>
            <a:endParaRPr/>
          </a:p>
        </p:txBody>
      </p:sp>
      <p:sp>
        <p:nvSpPr>
          <p:cNvPr id="197" name="Google Shape;197;p40"/>
          <p:cNvSpPr txBox="1"/>
          <p:nvPr>
            <p:ph idx="1" type="body"/>
          </p:nvPr>
        </p:nvSpPr>
        <p:spPr>
          <a:xfrm>
            <a:off x="4710125" y="11524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Large</a:t>
            </a:r>
            <a:endParaRPr/>
          </a:p>
          <a:p>
            <a:pPr indent="-342900" lvl="0" marL="457200" rtl="0" algn="l">
              <a:spcBef>
                <a:spcPts val="0"/>
              </a:spcBef>
              <a:spcAft>
                <a:spcPts val="0"/>
              </a:spcAft>
              <a:buSzPts val="1800"/>
              <a:buChar char="●"/>
            </a:pPr>
            <a:r>
              <a:rPr lang="en" sz="1800"/>
              <a:t>Larger amounts of content</a:t>
            </a:r>
            <a:endParaRPr sz="1800"/>
          </a:p>
          <a:p>
            <a:pPr indent="-342900" lvl="0" marL="457200" rtl="0" algn="l">
              <a:spcBef>
                <a:spcPts val="0"/>
              </a:spcBef>
              <a:spcAft>
                <a:spcPts val="0"/>
              </a:spcAft>
              <a:buSzPts val="1800"/>
              <a:buChar char="●"/>
            </a:pPr>
            <a:r>
              <a:rPr lang="en" sz="1800"/>
              <a:t>Higher content type diversity</a:t>
            </a:r>
            <a:endParaRPr sz="1800"/>
          </a:p>
          <a:p>
            <a:pPr indent="-342900" lvl="0" marL="457200" rtl="0" algn="l">
              <a:spcBef>
                <a:spcPts val="0"/>
              </a:spcBef>
              <a:spcAft>
                <a:spcPts val="0"/>
              </a:spcAft>
              <a:buSzPts val="1800"/>
              <a:buChar char="●"/>
            </a:pPr>
            <a:r>
              <a:rPr lang="en" sz="1800"/>
              <a:t>Multiple versions</a:t>
            </a:r>
            <a:endParaRPr sz="1800"/>
          </a:p>
          <a:p>
            <a:pPr indent="-342900" lvl="0" marL="457200" rtl="0" algn="l">
              <a:spcBef>
                <a:spcPts val="0"/>
              </a:spcBef>
              <a:spcAft>
                <a:spcPts val="0"/>
              </a:spcAft>
              <a:buSzPts val="1800"/>
              <a:buChar char="●"/>
            </a:pPr>
            <a:r>
              <a:rPr lang="en" sz="1800"/>
              <a:t>Older technologies</a:t>
            </a:r>
            <a:endParaRPr sz="1800"/>
          </a:p>
          <a:p>
            <a:pPr indent="-342900" lvl="0" marL="457200" rtl="0" algn="l">
              <a:spcBef>
                <a:spcPts val="0"/>
              </a:spcBef>
              <a:spcAft>
                <a:spcPts val="0"/>
              </a:spcAft>
              <a:buSzPts val="1800"/>
              <a:buChar char="●"/>
            </a:pPr>
            <a:r>
              <a:rPr lang="en" sz="1800"/>
              <a:t>Too much documentation to unravel</a:t>
            </a:r>
            <a:endParaRPr sz="1800"/>
          </a:p>
          <a:p>
            <a:pPr indent="-342900" lvl="0" marL="457200" rtl="0" algn="l">
              <a:spcBef>
                <a:spcPts val="0"/>
              </a:spcBef>
              <a:spcAft>
                <a:spcPts val="0"/>
              </a:spcAft>
              <a:buSzPts val="1800"/>
              <a:buChar char="●"/>
            </a:pPr>
            <a:r>
              <a:rPr lang="en" sz="1800"/>
              <a:t>Grant limitations</a:t>
            </a:r>
            <a:endParaRPr sz="1800"/>
          </a:p>
          <a:p>
            <a:pPr indent="-342900" lvl="0" marL="457200" rtl="0" algn="l">
              <a:spcBef>
                <a:spcPts val="0"/>
              </a:spcBef>
              <a:spcAft>
                <a:spcPts val="0"/>
              </a:spcAft>
              <a:buSzPts val="1800"/>
              <a:buChar char="●"/>
            </a:pPr>
            <a:r>
              <a:rPr lang="en" sz="1800"/>
              <a:t>Copyright limitations</a:t>
            </a:r>
            <a:endParaRPr sz="1800"/>
          </a:p>
          <a:p>
            <a:pPr indent="-342900" lvl="0" marL="457200" rtl="0" algn="l">
              <a:spcBef>
                <a:spcPts val="0"/>
              </a:spcBef>
              <a:spcAft>
                <a:spcPts val="0"/>
              </a:spcAft>
              <a:buSzPts val="1800"/>
              <a:buChar char="●"/>
            </a:pPr>
            <a:r>
              <a:rPr lang="en" sz="1800"/>
              <a:t>Ownership: </a:t>
            </a:r>
            <a:r>
              <a:rPr lang="en" sz="1800"/>
              <a:t>Faculty members vs Library</a:t>
            </a:r>
            <a:endParaRPr sz="18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Early Preservation Strategies</a:t>
            </a:r>
            <a:endParaRPr/>
          </a:p>
        </p:txBody>
      </p:sp>
      <p:sp>
        <p:nvSpPr>
          <p:cNvPr id="203" name="Google Shape;203;p4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Crimson Text"/>
              <a:buChar char="●"/>
            </a:pPr>
            <a:r>
              <a:rPr lang="en" sz="2400"/>
              <a:t>Preservation planning &amp; documentation</a:t>
            </a:r>
            <a:endParaRPr sz="2400"/>
          </a:p>
          <a:p>
            <a:pPr indent="-342900" lvl="1" marL="914400" rtl="0" algn="l">
              <a:spcBef>
                <a:spcPts val="0"/>
              </a:spcBef>
              <a:spcAft>
                <a:spcPts val="0"/>
              </a:spcAft>
              <a:buSzPts val="1800"/>
              <a:buChar char="○"/>
            </a:pPr>
            <a:r>
              <a:rPr lang="en"/>
              <a:t>DMP</a:t>
            </a:r>
            <a:endParaRPr/>
          </a:p>
          <a:p>
            <a:pPr indent="-342900" lvl="1" marL="914400" rtl="0" algn="l">
              <a:spcBef>
                <a:spcPts val="0"/>
              </a:spcBef>
              <a:spcAft>
                <a:spcPts val="0"/>
              </a:spcAft>
              <a:buSzPts val="1800"/>
              <a:buChar char="○"/>
            </a:pPr>
            <a:r>
              <a:rPr lang="en"/>
              <a:t>Preservation Profile</a:t>
            </a:r>
            <a:endParaRPr/>
          </a:p>
          <a:p>
            <a:pPr indent="-342900" lvl="1" marL="914400" rtl="0" algn="l">
              <a:spcBef>
                <a:spcPts val="0"/>
              </a:spcBef>
              <a:spcAft>
                <a:spcPts val="0"/>
              </a:spcAft>
              <a:buSzPts val="1800"/>
              <a:buChar char="○"/>
            </a:pPr>
            <a:r>
              <a:rPr lang="en"/>
              <a:t>Succession Plan (in progress)</a:t>
            </a:r>
            <a:endParaRPr/>
          </a:p>
          <a:p>
            <a:pPr indent="-381000" lvl="0" marL="457200" rtl="0" algn="l">
              <a:spcBef>
                <a:spcPts val="0"/>
              </a:spcBef>
              <a:spcAft>
                <a:spcPts val="0"/>
              </a:spcAft>
              <a:buSzPts val="2400"/>
              <a:buChar char="●"/>
            </a:pPr>
            <a:r>
              <a:rPr lang="en"/>
              <a:t>Component-focused preservation</a:t>
            </a:r>
            <a:endParaRPr/>
          </a:p>
          <a:p>
            <a:pPr indent="-342900" lvl="1" marL="914400" rtl="0" algn="l">
              <a:spcBef>
                <a:spcPts val="0"/>
              </a:spcBef>
              <a:spcAft>
                <a:spcPts val="0"/>
              </a:spcAft>
              <a:buSzPts val="1800"/>
              <a:buChar char="○"/>
            </a:pPr>
            <a:r>
              <a:rPr lang="en"/>
              <a:t>Evaluation of each component of a project for preservation challenges</a:t>
            </a:r>
            <a:endParaRPr/>
          </a:p>
          <a:p>
            <a:pPr indent="-342900" lvl="1" marL="914400" rtl="0" algn="l">
              <a:spcBef>
                <a:spcPts val="0"/>
              </a:spcBef>
              <a:spcAft>
                <a:spcPts val="0"/>
              </a:spcAft>
              <a:buSzPts val="1800"/>
              <a:buChar char="○"/>
            </a:pPr>
            <a:r>
              <a:rPr lang="en"/>
              <a:t>Ongoing, regular preservation of projects segments as they are completed</a:t>
            </a:r>
            <a:endParaRPr/>
          </a:p>
          <a:p>
            <a:pPr indent="-381000" lvl="0" marL="457200" rtl="0" algn="l">
              <a:spcBef>
                <a:spcPts val="0"/>
              </a:spcBef>
              <a:spcAft>
                <a:spcPts val="0"/>
              </a:spcAft>
              <a:buSzPts val="2400"/>
              <a:buChar char="●"/>
            </a:pPr>
            <a:r>
              <a:rPr lang="en"/>
              <a:t>Web archiving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Planned Preservation Strategies</a:t>
            </a:r>
            <a:endParaRPr/>
          </a:p>
        </p:txBody>
      </p:sp>
      <p:sp>
        <p:nvSpPr>
          <p:cNvPr id="209" name="Google Shape;209;p4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Hosting projects at the Library</a:t>
            </a:r>
            <a:endParaRPr sz="2400"/>
          </a:p>
          <a:p>
            <a:pPr indent="-381000" lvl="0" marL="457200" rtl="0" algn="l">
              <a:spcBef>
                <a:spcPts val="0"/>
              </a:spcBef>
              <a:spcAft>
                <a:spcPts val="0"/>
              </a:spcAft>
              <a:buSzPts val="2400"/>
              <a:buFont typeface="Crimson Text"/>
              <a:buChar char="●"/>
            </a:pPr>
            <a:r>
              <a:rPr lang="en" sz="2400"/>
              <a:t>Test exports from common DH tools like Omeka to dev</a:t>
            </a:r>
            <a:r>
              <a:rPr lang="en"/>
              <a:t>elop standard workflows</a:t>
            </a:r>
            <a:endParaRPr sz="2400"/>
          </a:p>
          <a:p>
            <a:pPr indent="-381000" lvl="0" marL="457200" rtl="0" algn="l">
              <a:spcBef>
                <a:spcPts val="0"/>
              </a:spcBef>
              <a:spcAft>
                <a:spcPts val="0"/>
              </a:spcAft>
              <a:buSzPts val="2400"/>
              <a:buFont typeface="Crimson Text"/>
              <a:buChar char="●"/>
            </a:pPr>
            <a:r>
              <a:rPr lang="en" sz="2400"/>
              <a:t>Develop DH-</a:t>
            </a:r>
            <a:r>
              <a:rPr lang="en"/>
              <a:t>specific </a:t>
            </a:r>
            <a:r>
              <a:rPr lang="en" sz="2400"/>
              <a:t>Levels of Preservation</a:t>
            </a:r>
            <a:endParaRPr/>
          </a:p>
          <a:p>
            <a:pPr indent="-342900" lvl="1" marL="914400" rtl="0" algn="l">
              <a:spcBef>
                <a:spcPts val="0"/>
              </a:spcBef>
              <a:spcAft>
                <a:spcPts val="0"/>
              </a:spcAft>
              <a:buSzPts val="1800"/>
              <a:buFont typeface="Crimson Text"/>
              <a:buChar char="○"/>
            </a:pPr>
            <a:r>
              <a:rPr lang="en"/>
              <a:t>Appraisal</a:t>
            </a:r>
            <a:endParaRPr/>
          </a:p>
          <a:p>
            <a:pPr indent="-342900" lvl="1" marL="914400" rtl="0" algn="l">
              <a:spcBef>
                <a:spcPts val="0"/>
              </a:spcBef>
              <a:spcAft>
                <a:spcPts val="0"/>
              </a:spcAft>
              <a:buSzPts val="1800"/>
              <a:buFont typeface="Crimson Text"/>
              <a:buChar char="○"/>
            </a:pPr>
            <a:r>
              <a:rPr lang="en">
                <a:latin typeface="Crimson Text"/>
                <a:ea typeface="Crimson Text"/>
                <a:cs typeface="Crimson Text"/>
                <a:sym typeface="Crimson Text"/>
              </a:rPr>
              <a:t>Balance resources</a:t>
            </a:r>
            <a:endParaRPr>
              <a:latin typeface="Crimson Text"/>
              <a:ea typeface="Crimson Text"/>
              <a:cs typeface="Crimson Text"/>
              <a:sym typeface="Crimson Text"/>
            </a:endParaRPr>
          </a:p>
          <a:p>
            <a:pPr indent="-342900" lvl="1" marL="914400" rtl="0" algn="l">
              <a:spcBef>
                <a:spcPts val="0"/>
              </a:spcBef>
              <a:spcAft>
                <a:spcPts val="0"/>
              </a:spcAft>
              <a:buSzPts val="1800"/>
              <a:buFont typeface="Crimson Text"/>
              <a:buChar char="○"/>
            </a:pPr>
            <a:r>
              <a:rPr lang="en">
                <a:latin typeface="Crimson Text"/>
                <a:ea typeface="Crimson Text"/>
                <a:cs typeface="Crimson Text"/>
                <a:sym typeface="Crimson Text"/>
              </a:rPr>
              <a:t>Template </a:t>
            </a:r>
            <a:r>
              <a:rPr lang="en"/>
              <a:t>workflow</a:t>
            </a:r>
            <a:endParaRPr/>
          </a:p>
          <a:p>
            <a:pPr indent="-342900" lvl="1" marL="914400" rtl="0" algn="l">
              <a:spcBef>
                <a:spcPts val="0"/>
              </a:spcBef>
              <a:spcAft>
                <a:spcPts val="0"/>
              </a:spcAft>
              <a:buSzPts val="1800"/>
              <a:buChar char="○"/>
            </a:pPr>
            <a:r>
              <a:rPr lang="en"/>
              <a:t>Metadata and website-building requirements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43"/>
          <p:cNvSpPr txBox="1"/>
          <p:nvPr>
            <p:ph type="title"/>
          </p:nvPr>
        </p:nvSpPr>
        <p:spPr>
          <a:xfrm>
            <a:off x="311700" y="19092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Documentation &amp; Planning</a:t>
            </a:r>
            <a:endParaRPr/>
          </a:p>
        </p:txBody>
      </p:sp>
      <p:pic>
        <p:nvPicPr>
          <p:cNvPr id="215" name="Google Shape;215;p43"/>
          <p:cNvPicPr preferRelativeResize="0"/>
          <p:nvPr/>
        </p:nvPicPr>
        <p:blipFill>
          <a:blip r:embed="rId3">
            <a:alphaModFix/>
          </a:blip>
          <a:stretch>
            <a:fillRect/>
          </a:stretch>
        </p:blipFill>
        <p:spPr>
          <a:xfrm>
            <a:off x="2024050" y="2751050"/>
            <a:ext cx="5095875" cy="152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10" name="Google Shape;110;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AutoNum type="arabicPeriod"/>
            </a:pPr>
            <a:r>
              <a:rPr lang="en"/>
              <a:t>What is a DH project? What levels might we engage with? What project components can be identified?</a:t>
            </a:r>
            <a:endParaRPr/>
          </a:p>
          <a:p>
            <a:pPr indent="-381000" lvl="0" marL="457200" rtl="0" algn="l">
              <a:spcBef>
                <a:spcPts val="0"/>
              </a:spcBef>
              <a:spcAft>
                <a:spcPts val="0"/>
              </a:spcAft>
              <a:buSzPts val="2400"/>
              <a:buAutoNum type="arabicPeriod"/>
            </a:pPr>
            <a:r>
              <a:rPr lang="en"/>
              <a:t>What are early preservation-centric decisions and planning strategies?</a:t>
            </a:r>
            <a:endParaRPr/>
          </a:p>
          <a:p>
            <a:pPr indent="-381000" lvl="0" marL="457200" rtl="0" algn="l">
              <a:spcBef>
                <a:spcPts val="0"/>
              </a:spcBef>
              <a:spcAft>
                <a:spcPts val="0"/>
              </a:spcAft>
              <a:buSzPts val="2400"/>
              <a:buAutoNum type="arabicPeriod"/>
            </a:pPr>
            <a:r>
              <a:rPr lang="en"/>
              <a:t>What are potential pieces of documentation and planning measures?</a:t>
            </a:r>
            <a:endParaRPr/>
          </a:p>
          <a:p>
            <a:pPr indent="-381000" lvl="0" marL="457200" rtl="0" algn="l">
              <a:spcBef>
                <a:spcPts val="0"/>
              </a:spcBef>
              <a:spcAft>
                <a:spcPts val="0"/>
              </a:spcAft>
              <a:buSzPts val="2400"/>
              <a:buAutoNum type="arabicPeriod"/>
            </a:pPr>
            <a:r>
              <a:rPr lang="en"/>
              <a:t>VT Case study</a:t>
            </a:r>
            <a:endParaRPr/>
          </a:p>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Documentation &amp; Planning</a:t>
            </a:r>
            <a:endParaRPr/>
          </a:p>
        </p:txBody>
      </p:sp>
      <p:sp>
        <p:nvSpPr>
          <p:cNvPr id="221" name="Google Shape;221;p4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 you plan documentation for new projects?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2400"/>
              <a:t>What do you do when a project comes in with no documentation?</a:t>
            </a:r>
            <a:endParaRPr sz="2400"/>
          </a:p>
          <a:p>
            <a:pPr indent="0" lvl="0" marL="0" rtl="0" algn="l">
              <a:spcBef>
                <a:spcPts val="0"/>
              </a:spcBef>
              <a:spcAft>
                <a:spcPts val="0"/>
              </a:spcAft>
              <a:buNone/>
            </a:pPr>
            <a:r>
              <a:t/>
            </a:r>
            <a:endParaRPr/>
          </a:p>
          <a:p>
            <a:pPr indent="0" lvl="0" marL="0" rtl="0" algn="l">
              <a:spcBef>
                <a:spcPts val="0"/>
              </a:spcBef>
              <a:spcAft>
                <a:spcPts val="0"/>
              </a:spcAft>
              <a:buNone/>
            </a:pPr>
            <a:r>
              <a:rPr lang="en"/>
              <a:t>When do you start thinking about preservation planning?</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Documentation &amp; Planning</a:t>
            </a:r>
            <a:endParaRPr/>
          </a:p>
        </p:txBody>
      </p:sp>
      <p:sp>
        <p:nvSpPr>
          <p:cNvPr id="227" name="Google Shape;227;p4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development</a:t>
            </a:r>
            <a:endParaRPr sz="2400"/>
          </a:p>
          <a:p>
            <a:pPr indent="-342900" lvl="0" marL="457200" rtl="0" algn="l">
              <a:spcBef>
                <a:spcPts val="0"/>
              </a:spcBef>
              <a:spcAft>
                <a:spcPts val="0"/>
              </a:spcAft>
              <a:buSzPts val="1800"/>
              <a:buChar char="●"/>
            </a:pPr>
            <a:r>
              <a:rPr lang="en" sz="1800"/>
              <a:t>Planning storage and backups </a:t>
            </a:r>
            <a:endParaRPr sz="1800"/>
          </a:p>
          <a:p>
            <a:pPr indent="-342900" lvl="0" marL="457200" rtl="0" algn="l">
              <a:spcBef>
                <a:spcPts val="0"/>
              </a:spcBef>
              <a:spcAft>
                <a:spcPts val="0"/>
              </a:spcAft>
              <a:buSzPts val="1800"/>
              <a:buChar char="●"/>
            </a:pPr>
            <a:r>
              <a:rPr lang="en" sz="1800"/>
              <a:t>Data management planning early</a:t>
            </a:r>
            <a:endParaRPr sz="1800"/>
          </a:p>
          <a:p>
            <a:pPr indent="-342900" lvl="0" marL="457200" rtl="0" algn="l">
              <a:spcBef>
                <a:spcPts val="0"/>
              </a:spcBef>
              <a:spcAft>
                <a:spcPts val="0"/>
              </a:spcAft>
              <a:buSzPts val="1800"/>
              <a:buChar char="●"/>
            </a:pPr>
            <a:r>
              <a:rPr lang="en" sz="1800"/>
              <a:t>Succession planning</a:t>
            </a:r>
            <a:endParaRPr sz="1800"/>
          </a:p>
          <a:p>
            <a:pPr indent="-342900" lvl="0" marL="457200" rtl="0" algn="l">
              <a:spcBef>
                <a:spcPts val="0"/>
              </a:spcBef>
              <a:spcAft>
                <a:spcPts val="0"/>
              </a:spcAft>
              <a:buSzPts val="1800"/>
              <a:buChar char="●"/>
            </a:pPr>
            <a:r>
              <a:rPr lang="en" sz="1800"/>
              <a:t>Decisions and general project documentation</a:t>
            </a:r>
            <a:endParaRPr sz="1800"/>
          </a:p>
          <a:p>
            <a:pPr indent="0" lvl="0" marL="0" rtl="0" algn="l">
              <a:spcBef>
                <a:spcPts val="0"/>
              </a:spcBef>
              <a:spcAft>
                <a:spcPts val="0"/>
              </a:spcAft>
              <a:buNone/>
            </a:pPr>
            <a:r>
              <a:rPr lang="en"/>
              <a:t>Ongoing project</a:t>
            </a:r>
            <a:endParaRPr/>
          </a:p>
          <a:p>
            <a:pPr indent="-342900" lvl="0" marL="457200" rtl="0" algn="l">
              <a:spcBef>
                <a:spcPts val="0"/>
              </a:spcBef>
              <a:spcAft>
                <a:spcPts val="0"/>
              </a:spcAft>
              <a:buSzPts val="1800"/>
              <a:buChar char="●"/>
            </a:pPr>
            <a:r>
              <a:rPr lang="en" sz="1800"/>
              <a:t>Preservation planning and goals for each project segment</a:t>
            </a:r>
            <a:endParaRPr sz="1800"/>
          </a:p>
          <a:p>
            <a:pPr indent="-342900" lvl="0" marL="457200" rtl="0" algn="l">
              <a:spcBef>
                <a:spcPts val="0"/>
              </a:spcBef>
              <a:spcAft>
                <a:spcPts val="0"/>
              </a:spcAft>
              <a:buSzPts val="1800"/>
              <a:buChar char="●"/>
            </a:pPr>
            <a:r>
              <a:rPr lang="en" sz="1800"/>
              <a:t>Continue revising your DMP, succession plan</a:t>
            </a:r>
            <a:endParaRPr sz="1800"/>
          </a:p>
          <a:p>
            <a:pPr indent="-342900" lvl="0" marL="457200" rtl="0" algn="l">
              <a:spcBef>
                <a:spcPts val="0"/>
              </a:spcBef>
              <a:spcAft>
                <a:spcPts val="0"/>
              </a:spcAft>
              <a:buSzPts val="1800"/>
              <a:buChar char="●"/>
            </a:pPr>
            <a:r>
              <a:rPr lang="en" sz="1800"/>
              <a:t>Engage with any technical support you have</a:t>
            </a:r>
            <a:endParaRPr sz="1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this important?</a:t>
            </a:r>
            <a:endParaRPr/>
          </a:p>
        </p:txBody>
      </p:sp>
      <p:sp>
        <p:nvSpPr>
          <p:cNvPr id="233" name="Google Shape;233;p4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Understand your content</a:t>
            </a:r>
            <a:endParaRPr/>
          </a:p>
          <a:p>
            <a:pPr indent="-381000" lvl="0" marL="457200" rtl="0" algn="l">
              <a:spcBef>
                <a:spcPts val="0"/>
              </a:spcBef>
              <a:spcAft>
                <a:spcPts val="0"/>
              </a:spcAft>
              <a:buSzPts val="2400"/>
              <a:buChar char="●"/>
            </a:pPr>
            <a:r>
              <a:rPr lang="en"/>
              <a:t>Communication with stakeholders/project managers on roles, time commitments</a:t>
            </a:r>
            <a:endParaRPr/>
          </a:p>
          <a:p>
            <a:pPr indent="-381000" lvl="0" marL="457200" rtl="0" algn="l">
              <a:spcBef>
                <a:spcPts val="0"/>
              </a:spcBef>
              <a:spcAft>
                <a:spcPts val="0"/>
              </a:spcAft>
              <a:buSzPts val="2400"/>
              <a:buChar char="●"/>
            </a:pPr>
            <a:r>
              <a:rPr lang="en"/>
              <a:t>Grant requirements</a:t>
            </a:r>
            <a:endParaRPr/>
          </a:p>
          <a:p>
            <a:pPr indent="-381000" lvl="0" marL="457200" rtl="0" algn="l">
              <a:spcBef>
                <a:spcPts val="0"/>
              </a:spcBef>
              <a:spcAft>
                <a:spcPts val="0"/>
              </a:spcAft>
              <a:buSzPts val="2400"/>
              <a:buChar char="●"/>
            </a:pPr>
            <a:r>
              <a:rPr lang="en"/>
              <a:t>Review past decisions and maintain continuity</a:t>
            </a:r>
            <a:endParaRPr/>
          </a:p>
          <a:p>
            <a:pPr indent="-381000" lvl="0" marL="457200" rtl="0" algn="l">
              <a:spcBef>
                <a:spcPts val="0"/>
              </a:spcBef>
              <a:spcAft>
                <a:spcPts val="0"/>
              </a:spcAft>
              <a:buSzPts val="2400"/>
              <a:buChar char="●"/>
            </a:pPr>
            <a:r>
              <a:rPr lang="en"/>
              <a:t>Ability to accurately reconstruct or repair a project later</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47"/>
          <p:cNvSpPr txBox="1"/>
          <p:nvPr>
            <p:ph type="ctrTitle"/>
          </p:nvPr>
        </p:nvSpPr>
        <p:spPr>
          <a:xfrm>
            <a:off x="311700" y="744575"/>
            <a:ext cx="8520600" cy="1827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t>Case Study</a:t>
            </a:r>
            <a:endParaRPr sz="36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Social Networks in Georgian Britain</a:t>
            </a:r>
            <a:endParaRPr/>
          </a:p>
        </p:txBody>
      </p:sp>
      <p:sp>
        <p:nvSpPr>
          <p:cNvPr id="244" name="Google Shape;244;p4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Built from previous project, Lord Byron and his Times (lordbyron.org) </a:t>
            </a:r>
            <a:endParaRPr/>
          </a:p>
          <a:p>
            <a:pPr indent="-381000" lvl="0" marL="457200" rtl="0" algn="l">
              <a:spcBef>
                <a:spcPts val="0"/>
              </a:spcBef>
              <a:spcAft>
                <a:spcPts val="0"/>
              </a:spcAft>
              <a:buSzPts val="2400"/>
              <a:buChar char="●"/>
            </a:pPr>
            <a:r>
              <a:rPr lang="en"/>
              <a:t>30,000 individual records collected over the past couple of decades </a:t>
            </a:r>
            <a:endParaRPr/>
          </a:p>
          <a:p>
            <a:pPr indent="-381000" lvl="0" marL="457200" rtl="0" algn="l">
              <a:spcBef>
                <a:spcPts val="0"/>
              </a:spcBef>
              <a:spcAft>
                <a:spcPts val="0"/>
              </a:spcAft>
              <a:buSzPts val="2400"/>
              <a:buChar char="●"/>
            </a:pPr>
            <a:r>
              <a:rPr lang="en"/>
              <a:t>Ultimate Goal: Build an interactive social network that will allow users explore the data in both its raw XML format as well as through visualizations in a user interface </a:t>
            </a:r>
            <a:endParaRPr/>
          </a:p>
          <a:p>
            <a:pPr indent="-381000" lvl="0" marL="457200" rtl="0" algn="l">
              <a:spcBef>
                <a:spcPts val="0"/>
              </a:spcBef>
              <a:spcAft>
                <a:spcPts val="0"/>
              </a:spcAft>
              <a:buSzPts val="2400"/>
              <a:buChar char="●"/>
            </a:pPr>
            <a:r>
              <a:rPr lang="en"/>
              <a:t>Short term Goal: Publish the raw XML files in a public Git Repository </a:t>
            </a:r>
            <a:endParaRPr/>
          </a:p>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Social Networks in Georgian Britain </a:t>
            </a:r>
            <a:endParaRPr/>
          </a:p>
        </p:txBody>
      </p:sp>
      <p:sp>
        <p:nvSpPr>
          <p:cNvPr id="250" name="Google Shape;250;p49"/>
          <p:cNvSpPr txBox="1"/>
          <p:nvPr>
            <p:ph idx="1" type="body"/>
          </p:nvPr>
        </p:nvSpPr>
        <p:spPr>
          <a:xfrm>
            <a:off x="311700" y="1152475"/>
            <a:ext cx="4260300" cy="3416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AutoNum type="arabicPeriod"/>
            </a:pPr>
            <a:r>
              <a:rPr lang="en" sz="2200"/>
              <a:t>XML data </a:t>
            </a:r>
            <a:endParaRPr sz="2200"/>
          </a:p>
          <a:p>
            <a:pPr indent="-330200" lvl="1" marL="914400" rtl="0" algn="l">
              <a:spcBef>
                <a:spcPts val="0"/>
              </a:spcBef>
              <a:spcAft>
                <a:spcPts val="0"/>
              </a:spcAft>
              <a:buSzPts val="1600"/>
              <a:buAutoNum type="alphaLcPeriod"/>
            </a:pPr>
            <a:r>
              <a:rPr lang="en" sz="1600"/>
              <a:t>Schemas </a:t>
            </a:r>
            <a:endParaRPr sz="1600"/>
          </a:p>
          <a:p>
            <a:pPr indent="-330200" lvl="1" marL="914400" rtl="0" algn="l">
              <a:spcBef>
                <a:spcPts val="0"/>
              </a:spcBef>
              <a:spcAft>
                <a:spcPts val="0"/>
              </a:spcAft>
              <a:buSzPts val="1600"/>
              <a:buAutoNum type="alphaLcPeriod"/>
            </a:pPr>
            <a:r>
              <a:rPr lang="en" sz="1600"/>
              <a:t>ReadMe files </a:t>
            </a:r>
            <a:endParaRPr sz="1600"/>
          </a:p>
          <a:p>
            <a:pPr indent="-368300" lvl="0" marL="457200" rtl="0" algn="l">
              <a:spcBef>
                <a:spcPts val="0"/>
              </a:spcBef>
              <a:spcAft>
                <a:spcPts val="0"/>
              </a:spcAft>
              <a:buSzPts val="2200"/>
              <a:buAutoNum type="arabicPeriod"/>
            </a:pPr>
            <a:r>
              <a:rPr lang="en" sz="2200"/>
              <a:t>Grant proposal </a:t>
            </a:r>
            <a:endParaRPr sz="2200"/>
          </a:p>
          <a:p>
            <a:pPr indent="-330200" lvl="1" marL="914400" rtl="0" algn="l">
              <a:spcBef>
                <a:spcPts val="0"/>
              </a:spcBef>
              <a:spcAft>
                <a:spcPts val="0"/>
              </a:spcAft>
              <a:buSzPts val="1600"/>
              <a:buAutoNum type="alphaLcPeriod"/>
            </a:pPr>
            <a:r>
              <a:rPr lang="en" sz="1600"/>
              <a:t>Data Management Plan </a:t>
            </a:r>
            <a:endParaRPr sz="1600"/>
          </a:p>
          <a:p>
            <a:pPr indent="-368300" lvl="0" marL="457200" rtl="0" algn="l">
              <a:spcBef>
                <a:spcPts val="0"/>
              </a:spcBef>
              <a:spcAft>
                <a:spcPts val="0"/>
              </a:spcAft>
              <a:buSzPts val="2200"/>
              <a:buAutoNum type="arabicPeriod"/>
            </a:pPr>
            <a:r>
              <a:rPr lang="en" sz="2200"/>
              <a:t>Documentation </a:t>
            </a:r>
            <a:endParaRPr sz="2200"/>
          </a:p>
          <a:p>
            <a:pPr indent="-330200" lvl="1" marL="914400" rtl="0" algn="l">
              <a:spcBef>
                <a:spcPts val="0"/>
              </a:spcBef>
              <a:spcAft>
                <a:spcPts val="0"/>
              </a:spcAft>
              <a:buSzPts val="1600"/>
              <a:buAutoNum type="alphaLcPeriod"/>
            </a:pPr>
            <a:r>
              <a:rPr lang="en" sz="1600"/>
              <a:t>Preservation/Sustainability Plan </a:t>
            </a:r>
            <a:endParaRPr sz="1600"/>
          </a:p>
          <a:p>
            <a:pPr indent="-330200" lvl="1" marL="914400" rtl="0" algn="l">
              <a:spcBef>
                <a:spcPts val="0"/>
              </a:spcBef>
              <a:spcAft>
                <a:spcPts val="0"/>
              </a:spcAft>
              <a:buSzPts val="1600"/>
              <a:buAutoNum type="alphaLcPeriod"/>
            </a:pPr>
            <a:r>
              <a:rPr lang="en" sz="1600"/>
              <a:t>Succession Plan </a:t>
            </a:r>
            <a:endParaRPr sz="1600"/>
          </a:p>
          <a:p>
            <a:pPr indent="-368300" lvl="0" marL="457200" rtl="0" algn="l">
              <a:spcBef>
                <a:spcPts val="0"/>
              </a:spcBef>
              <a:spcAft>
                <a:spcPts val="0"/>
              </a:spcAft>
              <a:buSzPts val="2200"/>
              <a:buAutoNum type="arabicPeriod"/>
            </a:pPr>
            <a:r>
              <a:rPr lang="en" sz="2200"/>
              <a:t>Visualizations </a:t>
            </a:r>
            <a:endParaRPr sz="2200"/>
          </a:p>
          <a:p>
            <a:pPr indent="-368300" lvl="0" marL="457200" rtl="0" algn="l">
              <a:spcBef>
                <a:spcPts val="0"/>
              </a:spcBef>
              <a:spcAft>
                <a:spcPts val="0"/>
              </a:spcAft>
              <a:buSzPts val="2200"/>
              <a:buAutoNum type="arabicPeriod"/>
            </a:pPr>
            <a:r>
              <a:rPr lang="en" sz="2200"/>
              <a:t>Final Website </a:t>
            </a:r>
            <a:endParaRPr sz="2200"/>
          </a:p>
          <a:p>
            <a:pPr indent="-330200" lvl="1" marL="914400" rtl="0" algn="l">
              <a:spcBef>
                <a:spcPts val="0"/>
              </a:spcBef>
              <a:spcAft>
                <a:spcPts val="0"/>
              </a:spcAft>
              <a:buSzPts val="1600"/>
              <a:buAutoNum type="alphaLcPeriod"/>
            </a:pPr>
            <a:r>
              <a:rPr lang="en" sz="1600"/>
              <a:t>Archived Site</a:t>
            </a:r>
            <a:endParaRPr sz="16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Social Networks in Georgian Britain  </a:t>
            </a:r>
            <a:endParaRPr/>
          </a:p>
        </p:txBody>
      </p:sp>
      <p:sp>
        <p:nvSpPr>
          <p:cNvPr id="256" name="Google Shape;256;p5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Documentation and early planning has lead to: </a:t>
            </a:r>
            <a:endParaRPr/>
          </a:p>
          <a:p>
            <a:pPr indent="-342900" lvl="1" marL="914400" rtl="0" algn="l">
              <a:spcBef>
                <a:spcPts val="0"/>
              </a:spcBef>
              <a:spcAft>
                <a:spcPts val="0"/>
              </a:spcAft>
              <a:buSzPts val="1800"/>
              <a:buChar char="○"/>
            </a:pPr>
            <a:r>
              <a:rPr lang="en"/>
              <a:t>Developing a standard schema that has </a:t>
            </a:r>
            <a:r>
              <a:rPr lang="en"/>
              <a:t>revealed</a:t>
            </a:r>
            <a:r>
              <a:rPr lang="en"/>
              <a:t> errors within data </a:t>
            </a:r>
            <a:endParaRPr/>
          </a:p>
          <a:p>
            <a:pPr indent="-342900" lvl="1" marL="914400" rtl="0" algn="l">
              <a:spcBef>
                <a:spcPts val="0"/>
              </a:spcBef>
              <a:spcAft>
                <a:spcPts val="0"/>
              </a:spcAft>
              <a:buSzPts val="1800"/>
              <a:buChar char="○"/>
            </a:pPr>
            <a:r>
              <a:rPr lang="en"/>
              <a:t>Eased the grant writing / </a:t>
            </a:r>
            <a:r>
              <a:rPr lang="en"/>
              <a:t>fundraising</a:t>
            </a:r>
            <a:r>
              <a:rPr lang="en"/>
              <a:t> process </a:t>
            </a:r>
            <a:endParaRPr/>
          </a:p>
          <a:p>
            <a:pPr indent="-342900" lvl="1" marL="914400" rtl="0" algn="l">
              <a:spcBef>
                <a:spcPts val="0"/>
              </a:spcBef>
              <a:spcAft>
                <a:spcPts val="0"/>
              </a:spcAft>
              <a:buSzPts val="1800"/>
              <a:buChar char="○"/>
            </a:pPr>
            <a:r>
              <a:rPr lang="en"/>
              <a:t>Ease decision making and conversations with faculty </a:t>
            </a:r>
            <a:endParaRPr/>
          </a:p>
          <a:p>
            <a:pPr indent="-342900" lvl="1" marL="914400" rtl="0" algn="l">
              <a:spcBef>
                <a:spcPts val="0"/>
              </a:spcBef>
              <a:spcAft>
                <a:spcPts val="0"/>
              </a:spcAft>
              <a:buSzPts val="1800"/>
              <a:buChar char="○"/>
            </a:pPr>
            <a:r>
              <a:rPr lang="en"/>
              <a:t>Choosing a platform that allows for public access to data and documentation</a:t>
            </a:r>
            <a:endParaRPr/>
          </a:p>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51"/>
          <p:cNvSpPr txBox="1"/>
          <p:nvPr>
            <p:ph type="ctrTitle"/>
          </p:nvPr>
        </p:nvSpPr>
        <p:spPr>
          <a:xfrm>
            <a:off x="311700" y="744575"/>
            <a:ext cx="8520600" cy="1923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Questions? </a:t>
            </a:r>
            <a:endParaRPr/>
          </a:p>
        </p:txBody>
      </p:sp>
      <p:sp>
        <p:nvSpPr>
          <p:cNvPr id="262" name="Google Shape;262;p5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sz="2400">
                <a:latin typeface="Crimson Text"/>
                <a:ea typeface="Crimson Text"/>
                <a:cs typeface="Crimson Text"/>
                <a:sym typeface="Crimson Text"/>
              </a:rPr>
              <a:t>Corinne Guimont </a:t>
            </a:r>
            <a:r>
              <a:rPr lang="en" sz="2400" u="sng">
                <a:solidFill>
                  <a:schemeClr val="hlink"/>
                </a:solidFill>
                <a:hlinkClick r:id="rId3"/>
              </a:rPr>
              <a:t>gcorinne@vt.edu</a:t>
            </a:r>
            <a:r>
              <a:rPr lang="en" sz="2400"/>
              <a:t> </a:t>
            </a:r>
            <a:endParaRPr sz="2400">
              <a:latin typeface="Crimson Text"/>
              <a:ea typeface="Crimson Text"/>
              <a:cs typeface="Crimson Text"/>
              <a:sym typeface="Crimson Text"/>
            </a:endParaRPr>
          </a:p>
          <a:p>
            <a:pPr indent="0" lvl="0" marL="0" rtl="0" algn="ctr">
              <a:lnSpc>
                <a:spcPct val="100000"/>
              </a:lnSpc>
              <a:spcBef>
                <a:spcPts val="0"/>
              </a:spcBef>
              <a:spcAft>
                <a:spcPts val="0"/>
              </a:spcAft>
              <a:buSzPts val="2800"/>
              <a:buNone/>
            </a:pPr>
            <a:r>
              <a:rPr lang="en" sz="2400">
                <a:latin typeface="Crimson Text"/>
                <a:ea typeface="Crimson Text"/>
                <a:cs typeface="Crimson Text"/>
                <a:sym typeface="Crimson Text"/>
              </a:rPr>
              <a:t>Alex Kinnaman </a:t>
            </a:r>
            <a:r>
              <a:rPr lang="en" sz="2400" u="sng">
                <a:solidFill>
                  <a:schemeClr val="hlink"/>
                </a:solidFill>
                <a:hlinkClick r:id="rId4"/>
              </a:rPr>
              <a:t>alexk93@vt.edu</a:t>
            </a:r>
            <a:r>
              <a:rPr lang="en" sz="2400"/>
              <a:t> </a:t>
            </a:r>
            <a:endParaRPr sz="2200">
              <a:solidFill>
                <a:srgbClr val="B7B7B7"/>
              </a:solidFill>
              <a:latin typeface="Crimson Text"/>
              <a:ea typeface="Crimson Text"/>
              <a:cs typeface="Crimson Text"/>
              <a:sym typeface="Crimson Tex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7"/>
          <p:cNvSpPr txBox="1"/>
          <p:nvPr>
            <p:ph type="title"/>
          </p:nvPr>
        </p:nvSpPr>
        <p:spPr>
          <a:xfrm>
            <a:off x="311700" y="1998450"/>
            <a:ext cx="8520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Types of Projects</a:t>
            </a:r>
            <a:endParaRPr/>
          </a:p>
        </p:txBody>
      </p:sp>
      <p:pic>
        <p:nvPicPr>
          <p:cNvPr id="116" name="Google Shape;116;p27"/>
          <p:cNvPicPr preferRelativeResize="0"/>
          <p:nvPr/>
        </p:nvPicPr>
        <p:blipFill>
          <a:blip r:embed="rId3">
            <a:alphaModFix/>
          </a:blip>
          <a:stretch>
            <a:fillRect/>
          </a:stretch>
        </p:blipFill>
        <p:spPr>
          <a:xfrm>
            <a:off x="2024050" y="2840250"/>
            <a:ext cx="5095875" cy="152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Small Projects</a:t>
            </a:r>
            <a:endParaRPr/>
          </a:p>
        </p:txBody>
      </p:sp>
      <p:sp>
        <p:nvSpPr>
          <p:cNvPr id="122" name="Google Shape;122;p2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Out of the box CMS (Omeka, WordPress, or Scalar)</a:t>
            </a:r>
            <a:endParaRPr/>
          </a:p>
          <a:p>
            <a:pPr indent="-317500" lvl="1" marL="914400" rtl="0" algn="l">
              <a:lnSpc>
                <a:spcPct val="115000"/>
              </a:lnSpc>
              <a:spcBef>
                <a:spcPts val="0"/>
              </a:spcBef>
              <a:spcAft>
                <a:spcPts val="0"/>
              </a:spcAft>
              <a:buSzPts val="1400"/>
              <a:buChar char="○"/>
            </a:pPr>
            <a:r>
              <a:rPr lang="en" sz="1800">
                <a:latin typeface="Crimson Text"/>
                <a:ea typeface="Crimson Text"/>
                <a:cs typeface="Crimson Text"/>
                <a:sym typeface="Crimson Text"/>
              </a:rPr>
              <a:t>Little development </a:t>
            </a:r>
            <a:endParaRPr/>
          </a:p>
          <a:p>
            <a:pPr indent="-317500" lvl="1" marL="914400" rtl="0" algn="l">
              <a:lnSpc>
                <a:spcPct val="115000"/>
              </a:lnSpc>
              <a:spcBef>
                <a:spcPts val="0"/>
              </a:spcBef>
              <a:spcAft>
                <a:spcPts val="0"/>
              </a:spcAft>
              <a:buSzPts val="1400"/>
              <a:buChar char="○"/>
            </a:pPr>
            <a:r>
              <a:rPr lang="en" sz="1800">
                <a:latin typeface="Crimson Text"/>
                <a:ea typeface="Crimson Text"/>
                <a:cs typeface="Crimson Text"/>
                <a:sym typeface="Crimson Text"/>
              </a:rPr>
              <a:t>Online exhibits </a:t>
            </a:r>
            <a:endParaRPr/>
          </a:p>
          <a:p>
            <a:pPr indent="-342900" lvl="0" marL="457200" rtl="0" algn="l">
              <a:lnSpc>
                <a:spcPct val="115000"/>
              </a:lnSpc>
              <a:spcBef>
                <a:spcPts val="0"/>
              </a:spcBef>
              <a:spcAft>
                <a:spcPts val="0"/>
              </a:spcAft>
              <a:buSzPts val="1800"/>
              <a:buChar char="●"/>
            </a:pPr>
            <a:r>
              <a:rPr lang="en" sz="2000"/>
              <a:t>Student support provided </a:t>
            </a:r>
            <a:endParaRPr/>
          </a:p>
          <a:p>
            <a:pPr indent="-342900" lvl="0" marL="457200" rtl="0" algn="l">
              <a:lnSpc>
                <a:spcPct val="115000"/>
              </a:lnSpc>
              <a:spcBef>
                <a:spcPts val="0"/>
              </a:spcBef>
              <a:spcAft>
                <a:spcPts val="0"/>
              </a:spcAft>
              <a:buSzPts val="1800"/>
              <a:buChar char="●"/>
            </a:pPr>
            <a:r>
              <a:rPr lang="en" sz="2000"/>
              <a:t>1-2 semesters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t/>
            </a:r>
            <a:endParaRPr/>
          </a:p>
        </p:txBody>
      </p:sp>
      <p:pic>
        <p:nvPicPr>
          <p:cNvPr descr="a screenshot of the Redlining Virginia website, a DH project at Virginia Tech" id="128" name="Google Shape;128;p29" title="Redlining Virginia screenshot"/>
          <p:cNvPicPr preferRelativeResize="0"/>
          <p:nvPr/>
        </p:nvPicPr>
        <p:blipFill rotWithShape="1">
          <a:blip r:embed="rId3">
            <a:alphaModFix/>
          </a:blip>
          <a:srcRect b="0" l="0" r="0" t="0"/>
          <a:stretch/>
        </p:blipFill>
        <p:spPr>
          <a:xfrm>
            <a:off x="311700" y="0"/>
            <a:ext cx="8555961"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3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Medium Projects</a:t>
            </a:r>
            <a:endParaRPr/>
          </a:p>
        </p:txBody>
      </p:sp>
      <p:sp>
        <p:nvSpPr>
          <p:cNvPr id="134" name="Google Shape;134;p3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sz="2000"/>
              <a:t>Built on Content Management Systems or basic HTML</a:t>
            </a:r>
            <a:endParaRPr/>
          </a:p>
          <a:p>
            <a:pPr indent="-317500" lvl="1" marL="914400" rtl="0" algn="l">
              <a:lnSpc>
                <a:spcPct val="115000"/>
              </a:lnSpc>
              <a:spcBef>
                <a:spcPts val="0"/>
              </a:spcBef>
              <a:spcAft>
                <a:spcPts val="0"/>
              </a:spcAft>
              <a:buSzPts val="1400"/>
              <a:buChar char="○"/>
            </a:pPr>
            <a:r>
              <a:rPr lang="en" sz="1800">
                <a:latin typeface="Crimson Text"/>
                <a:ea typeface="Crimson Text"/>
                <a:cs typeface="Crimson Text"/>
                <a:sym typeface="Crimson Text"/>
              </a:rPr>
              <a:t>A little more customization / development </a:t>
            </a:r>
            <a:endParaRPr/>
          </a:p>
          <a:p>
            <a:pPr indent="-342900" lvl="0" marL="457200" rtl="0" algn="l">
              <a:lnSpc>
                <a:spcPct val="115000"/>
              </a:lnSpc>
              <a:spcBef>
                <a:spcPts val="0"/>
              </a:spcBef>
              <a:spcAft>
                <a:spcPts val="0"/>
              </a:spcAft>
              <a:buSzPts val="1800"/>
              <a:buChar char="●"/>
            </a:pPr>
            <a:r>
              <a:rPr lang="en" sz="2000"/>
              <a:t>More hands on work </a:t>
            </a:r>
            <a:endParaRPr/>
          </a:p>
          <a:p>
            <a:pPr indent="-342900" lvl="0" marL="457200" rtl="0" algn="l">
              <a:lnSpc>
                <a:spcPct val="115000"/>
              </a:lnSpc>
              <a:spcBef>
                <a:spcPts val="0"/>
              </a:spcBef>
              <a:spcAft>
                <a:spcPts val="0"/>
              </a:spcAft>
              <a:buSzPts val="1800"/>
              <a:buChar char="●"/>
            </a:pPr>
            <a:r>
              <a:rPr lang="en" sz="2000"/>
              <a:t>1-2 years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pic>
        <p:nvPicPr>
          <p:cNvPr descr="a screenshot of the Uplifting Appalachia website, a DH project at Virginia Tech" id="139" name="Google Shape;139;p31" title="screenshot of Uplifting Appalachia"/>
          <p:cNvPicPr preferRelativeResize="0"/>
          <p:nvPr/>
        </p:nvPicPr>
        <p:blipFill rotWithShape="1">
          <a:blip r:embed="rId3">
            <a:alphaModFix/>
          </a:blip>
          <a:srcRect b="0" l="0" r="0" t="0"/>
          <a:stretch/>
        </p:blipFill>
        <p:spPr>
          <a:xfrm>
            <a:off x="320515" y="0"/>
            <a:ext cx="8540680"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Large Projects</a:t>
            </a:r>
            <a:endParaRPr/>
          </a:p>
        </p:txBody>
      </p:sp>
      <p:sp>
        <p:nvSpPr>
          <p:cNvPr id="145" name="Google Shape;145;p3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sz="2000"/>
              <a:t>Very customized</a:t>
            </a:r>
            <a:endParaRPr/>
          </a:p>
          <a:p>
            <a:pPr indent="-342900" lvl="0" marL="457200" rtl="0" algn="l">
              <a:lnSpc>
                <a:spcPct val="115000"/>
              </a:lnSpc>
              <a:spcBef>
                <a:spcPts val="0"/>
              </a:spcBef>
              <a:spcAft>
                <a:spcPts val="0"/>
              </a:spcAft>
              <a:buSzPts val="1800"/>
              <a:buChar char="●"/>
            </a:pPr>
            <a:r>
              <a:rPr lang="en" sz="2000"/>
              <a:t>Typically grant funded </a:t>
            </a:r>
            <a:endParaRPr/>
          </a:p>
          <a:p>
            <a:pPr indent="-342900" lvl="0" marL="457200" rtl="0" algn="l">
              <a:lnSpc>
                <a:spcPct val="115000"/>
              </a:lnSpc>
              <a:spcBef>
                <a:spcPts val="0"/>
              </a:spcBef>
              <a:spcAft>
                <a:spcPts val="0"/>
              </a:spcAft>
              <a:buSzPts val="1800"/>
              <a:buChar char="●"/>
            </a:pPr>
            <a:r>
              <a:rPr lang="en" sz="2000"/>
              <a:t>Multi-year projects </a:t>
            </a:r>
            <a:endParaRPr/>
          </a:p>
          <a:p>
            <a:pPr indent="-342900" lvl="0" marL="457200" rtl="0" algn="l">
              <a:lnSpc>
                <a:spcPct val="115000"/>
              </a:lnSpc>
              <a:spcBef>
                <a:spcPts val="0"/>
              </a:spcBef>
              <a:spcAft>
                <a:spcPts val="0"/>
              </a:spcAft>
              <a:buSzPts val="1800"/>
              <a:buChar char="●"/>
            </a:pPr>
            <a:r>
              <a:rPr lang="en" sz="2000"/>
              <a:t>Large amounts of data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3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t/>
            </a:r>
            <a:endParaRPr/>
          </a:p>
        </p:txBody>
      </p:sp>
      <p:sp>
        <p:nvSpPr>
          <p:cNvPr id="151" name="Google Shape;151;p3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228600" lvl="0" marL="457200" rtl="0" algn="l">
              <a:lnSpc>
                <a:spcPct val="115000"/>
              </a:lnSpc>
              <a:spcBef>
                <a:spcPts val="0"/>
              </a:spcBef>
              <a:spcAft>
                <a:spcPts val="0"/>
              </a:spcAft>
              <a:buSzPts val="1800"/>
              <a:buNone/>
            </a:pPr>
            <a:r>
              <a:t/>
            </a:r>
            <a:endParaRPr/>
          </a:p>
        </p:txBody>
      </p:sp>
      <p:pic>
        <p:nvPicPr>
          <p:cNvPr descr="a screenshot of Lord Byron and His Times, a DH project at Virginia Tech" id="152" name="Google Shape;152;p33" title="screenshot of Lord Byron and His Times"/>
          <p:cNvPicPr preferRelativeResize="0"/>
          <p:nvPr/>
        </p:nvPicPr>
        <p:blipFill rotWithShape="1">
          <a:blip r:embed="rId3">
            <a:alphaModFix/>
          </a:blip>
          <a:srcRect b="0" l="0" r="0" t="0"/>
          <a:stretch/>
        </p:blipFill>
        <p:spPr>
          <a:xfrm>
            <a:off x="307095" y="0"/>
            <a:ext cx="8620087"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