
<file path=[Content_Types].xml><?xml version="1.0" encoding="utf-8"?>
<Types xmlns="http://schemas.openxmlformats.org/package/2006/content-types">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15.xml" ContentType="application/vnd.openxmlformats-officedocument.presentationml.notesSlide+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17.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notesSlides/notesSlide13.xml" ContentType="application/vnd.openxmlformats-officedocument.presentationml.notesSlide+xml"/>
  <Override PartName="/ppt/notesSlides/notesSlide16.xml" ContentType="application/vnd.openxmlformats-officedocument.presentationml.notesSlide+xml"/>
  <Override PartName="/ppt/notesSlides/notesSlide18.xml" ContentType="application/vnd.openxmlformats-officedocument.presentationml.notesSlide+xml"/>
  <Override PartName="/ppt/notesSlides/notesSlide3.xml" ContentType="application/vnd.openxmlformats-officedocument.presentationml.notesSlide+xml"/>
  <Override PartName="/ppt/notesSlides/notesSlide12.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3.xml" ContentType="application/vnd.openxmlformats-officedocument.presentationml.slide+xml"/>
  <Override PartName="/ppt/slides/slide6.xml" ContentType="application/vnd.openxmlformats-officedocument.presentationml.slide+xml"/>
  <Override PartName="/ppt/slides/slide18.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10.xml" ContentType="application/vnd.openxmlformats-officedocument.presentationml.slide+xml"/>
  <Override PartName="/ppt/slides/slide14.xml" ContentType="application/vnd.openxmlformats-officedocument.presentationml.slide+xml"/>
  <Override PartName="/ppt/slides/slide11.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7E85F28C-71AE-4D88-AAF5-472598938E14}">
  <a:tblStyle styleName="Table_0" styleId="{7E85F28C-71AE-4D88-AAF5-472598938E14}">
    <a:wholeTbl>
      <a:tcStyle>
        <a:tcBdr>
          <a:left>
            <a:ln w="9525" cap="flat">
              <a:solidFill>
                <a:srgbClr val="000000"/>
              </a:solidFill>
              <a:prstDash val="solid"/>
              <a:round/>
              <a:headEnd w="med" len="med" type="none"/>
              <a:tailEnd w="med" len="med" type="none"/>
            </a:ln>
          </a:left>
          <a:right>
            <a:ln w="9525" cap="flat">
              <a:solidFill>
                <a:srgbClr val="000000"/>
              </a:solidFill>
              <a:prstDash val="solid"/>
              <a:round/>
              <a:headEnd w="med" len="med" type="none"/>
              <a:tailEnd w="med" len="med" type="none"/>
            </a:ln>
          </a:right>
          <a:top>
            <a:ln w="9525" cap="flat">
              <a:solidFill>
                <a:srgbClr val="000000"/>
              </a:solidFill>
              <a:prstDash val="solid"/>
              <a:round/>
              <a:headEnd w="med" len="med" type="none"/>
              <a:tailEnd w="med" len="med" type="none"/>
            </a:ln>
          </a:top>
          <a:bottom>
            <a:ln w="9525" cap="flat">
              <a:solidFill>
                <a:srgbClr val="000000"/>
              </a:solidFill>
              <a:prstDash val="solid"/>
              <a:round/>
              <a:headEnd w="med" len="med" type="none"/>
              <a:tailEnd w="med" len="med" type="none"/>
            </a:ln>
          </a:bottom>
          <a:insideH>
            <a:ln w="9525" cap="flat">
              <a:solidFill>
                <a:srgbClr val="000000"/>
              </a:solidFill>
              <a:prstDash val="solid"/>
              <a:round/>
              <a:headEnd w="med" len="med" type="none"/>
              <a:tailEnd w="med" len="med" type="none"/>
            </a:ln>
          </a:insideH>
          <a:insideV>
            <a:ln w="9525" cap="flat">
              <a:solidFill>
                <a:srgbClr val="000000"/>
              </a:solidFill>
              <a:prstDash val="solid"/>
              <a:round/>
              <a:headEnd w="med" len="med" type="none"/>
              <a:tailEnd w="med" len="med" type="none"/>
            </a:ln>
          </a:insideV>
        </a:tcBdr>
      </a:tcStyle>
    </a:wholeTbl>
  </a:tblStyle>
</a:tblStyleLst>
</file>

<file path=ppt/_rels/presentation.xml.rels><?xml version="1.0" encoding="UTF-8" standalone="yes"?><Relationships xmlns="http://schemas.openxmlformats.org/package/2006/relationships"><Relationship Target="slides/slide14.xml" Type="http://schemas.openxmlformats.org/officeDocument/2006/relationships/slide" Id="rId19"/><Relationship Target="slides/slide13.xml" Type="http://schemas.openxmlformats.org/officeDocument/2006/relationships/slide" Id="rId18"/><Relationship Target="slides/slide12.xml" Type="http://schemas.openxmlformats.org/officeDocument/2006/relationships/slide" Id="rId17"/><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slides/slide16.xml" Type="http://schemas.openxmlformats.org/officeDocument/2006/relationships/slide" Id="rId21"/><Relationship Target="presProps.xml" Type="http://schemas.openxmlformats.org/officeDocument/2006/relationships/presProps" Id="rId2"/><Relationship Target="slides/slide7.xml" Type="http://schemas.openxmlformats.org/officeDocument/2006/relationships/slide" Id="rId12"/><Relationship Target="slides/slide17.xml" Type="http://schemas.openxmlformats.org/officeDocument/2006/relationships/slide" Id="rId22"/><Relationship Target="slides/slide8.xml" Type="http://schemas.openxmlformats.org/officeDocument/2006/relationships/slide" Id="rId13"/><Relationship Target="theme/theme1.xml" Type="http://schemas.openxmlformats.org/officeDocument/2006/relationships/theme" Id="rId1"/><Relationship Target="slides/slide18.xml" Type="http://schemas.openxmlformats.org/officeDocument/2006/relationships/slide" Id="rId23"/><Relationship Target="slideMasters/slideMaster1.xml" Type="http://schemas.openxmlformats.org/officeDocument/2006/relationships/slideMaster" Id="rId4"/><Relationship Target="slides/slide5.xml" Type="http://schemas.openxmlformats.org/officeDocument/2006/relationships/slide" Id="rId10"/><Relationship Target="tableStyles.xml" Type="http://schemas.openxmlformats.org/officeDocument/2006/relationships/tableStyles" Id="rId3"/><Relationship Target="slides/slide6.xml" Type="http://schemas.openxmlformats.org/officeDocument/2006/relationships/slide" Id="rId11"/><Relationship Target="slides/slide15.xml" Type="http://schemas.openxmlformats.org/officeDocument/2006/relationships/slide" Id="rId20"/><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3.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4" name="Shape 44"/>
        <p:cNvGrpSpPr/>
        <p:nvPr/>
      </p:nvGrpSpPr>
      <p:grpSpPr>
        <a:xfrm>
          <a:off y="0" x="0"/>
          <a:ext cy="0" cx="0"/>
          <a:chOff y="0" x="0"/>
          <a:chExt cy="0" cx="0"/>
        </a:xfrm>
      </p:grpSpPr>
      <p:sp>
        <p:nvSpPr>
          <p:cNvPr id="45" name="Shape 4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6" name="Shape 46"/>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0"/>
              </a:spcBef>
              <a:buClr>
                <a:schemeClr val="dk1"/>
              </a:buClr>
              <a:buSzPct val="110000"/>
              <a:buFont typeface="Arial"/>
              <a:buNone/>
            </a:pPr>
            <a:r>
              <a:rPr u="sng" sz="1000" lang="en">
                <a:solidFill>
                  <a:srgbClr val="222222"/>
                </a:solidFill>
              </a:rPr>
              <a:t>Note that the presentations will be graded, considering the following:</a:t>
            </a:r>
          </a:p>
          <a:p>
            <a:pPr rtl="0" lvl="0">
              <a:spcBef>
                <a:spcPts val="0"/>
              </a:spcBef>
              <a:buClr>
                <a:schemeClr val="dk1"/>
              </a:buClr>
              <a:buSzPct val="110000"/>
              <a:buFont typeface="Arial"/>
              <a:buNone/>
            </a:pPr>
            <a:r>
              <a:rPr sz="1000" lang="en">
                <a:solidFill>
                  <a:srgbClr val="222222"/>
                </a:solidFill>
              </a:rPr>
              <a:t>* Including suitable metadata, e.g., on first and last slides</a:t>
            </a:r>
          </a:p>
          <a:p>
            <a:pPr rtl="0" lvl="0">
              <a:spcBef>
                <a:spcPts val="0"/>
              </a:spcBef>
              <a:buClr>
                <a:schemeClr val="dk1"/>
              </a:buClr>
              <a:buSzPct val="110000"/>
              <a:buFont typeface="Arial"/>
              <a:buNone/>
            </a:pPr>
            <a:r>
              <a:rPr sz="1000" lang="en">
                <a:solidFill>
                  <a:srgbClr val="222222"/>
                </a:solidFill>
              </a:rPr>
              <a:t>* Time management and organization (proper balance of: outline, intro, problem statement, approach, interesting findings, lessons learned, summary)</a:t>
            </a:r>
          </a:p>
          <a:p>
            <a:pPr rtl="0" lvl="0">
              <a:spcBef>
                <a:spcPts val="0"/>
              </a:spcBef>
              <a:buClr>
                <a:schemeClr val="dk1"/>
              </a:buClr>
              <a:buSzPct val="110000"/>
              <a:buFont typeface="Arial"/>
              <a:buNone/>
            </a:pPr>
            <a:r>
              <a:rPr sz="1000" lang="en">
                <a:solidFill>
                  <a:srgbClr val="222222"/>
                </a:solidFill>
              </a:rPr>
              <a:t>* Clarity of explanation (not reading words from slides, rephrasing to aid understanding, logical flow)</a:t>
            </a:r>
          </a:p>
          <a:p>
            <a:pPr rtl="0" lvl="0">
              <a:spcBef>
                <a:spcPts val="0"/>
              </a:spcBef>
              <a:buClr>
                <a:schemeClr val="dk1"/>
              </a:buClr>
              <a:buSzPct val="110000"/>
              <a:buFont typeface="Arial"/>
              <a:buNone/>
            </a:pPr>
            <a:r>
              <a:rPr sz="1000" lang="en">
                <a:solidFill>
                  <a:srgbClr val="222222"/>
                </a:solidFill>
              </a:rPr>
              <a:t>* Effective use of visual aids (good use of color and spacing, multimedia)</a:t>
            </a:r>
          </a:p>
          <a:p>
            <a:pPr rtl="0" lvl="0">
              <a:spcBef>
                <a:spcPts val="0"/>
              </a:spcBef>
              <a:buClr>
                <a:schemeClr val="dk1"/>
              </a:buClr>
              <a:buSzPct val="110000"/>
              <a:buFont typeface="Arial"/>
              <a:buNone/>
            </a:pPr>
            <a:r>
              <a:rPr sz="1000" lang="en">
                <a:solidFill>
                  <a:srgbClr val="222222"/>
                </a:solidFill>
              </a:rPr>
              <a:t>* Informative tables</a:t>
            </a:r>
          </a:p>
          <a:p>
            <a:pPr rtl="0" lvl="0">
              <a:spcBef>
                <a:spcPts val="0"/>
              </a:spcBef>
              <a:buClr>
                <a:schemeClr val="dk1"/>
              </a:buClr>
              <a:buSzPct val="110000"/>
              <a:buFont typeface="Arial"/>
              <a:buNone/>
            </a:pPr>
            <a:r>
              <a:rPr sz="1000" lang="en">
                <a:solidFill>
                  <a:srgbClr val="222222"/>
                </a:solidFill>
              </a:rPr>
              <a:t>* Insightful figures</a:t>
            </a:r>
          </a:p>
          <a:p>
            <a:pPr rtl="0" lvl="0">
              <a:spcBef>
                <a:spcPts val="0"/>
              </a:spcBef>
              <a:buClr>
                <a:schemeClr val="dk1"/>
              </a:buClr>
              <a:buSzPct val="110000"/>
              <a:buFont typeface="Arial"/>
              <a:buNone/>
            </a:pPr>
            <a:r>
              <a:rPr sz="1000" lang="en">
                <a:solidFill>
                  <a:srgbClr val="222222"/>
                </a:solidFill>
              </a:rPr>
              <a:t>* Font size sufficient so can see from back of room</a:t>
            </a:r>
          </a:p>
          <a:p>
            <a:pPr rtl="0" lvl="0">
              <a:spcBef>
                <a:spcPts val="0"/>
              </a:spcBef>
              <a:buClr>
                <a:schemeClr val="dk1"/>
              </a:buClr>
              <a:buSzPct val="110000"/>
              <a:buFont typeface="Arial"/>
              <a:buNone/>
            </a:pPr>
            <a:r>
              <a:rPr sz="1000" lang="en">
                <a:solidFill>
                  <a:srgbClr val="222222"/>
                </a:solidFill>
              </a:rPr>
              <a:t>* Courtesy: brief acknowledgements and references</a:t>
            </a:r>
          </a:p>
          <a:p>
            <a:pPr rtl="0" lvl="0">
              <a:spcBef>
                <a:spcPts val="0"/>
              </a:spcBef>
              <a:buClr>
                <a:schemeClr val="dk1"/>
              </a:buClr>
              <a:buSzPct val="110000"/>
              <a:buFont typeface="Arial"/>
              <a:buNone/>
            </a:pPr>
            <a:r>
              <a:rPr sz="1000" lang="en">
                <a:solidFill>
                  <a:srgbClr val="222222"/>
                </a:solidFill>
              </a:rPr>
              <a:t>* Clear speech (suitable pace, articulation, eloquence)</a:t>
            </a:r>
          </a:p>
          <a:p>
            <a:pPr rtl="0" lvl="0">
              <a:spcBef>
                <a:spcPts val="0"/>
              </a:spcBef>
              <a:buClr>
                <a:schemeClr val="dk1"/>
              </a:buClr>
              <a:buSzPct val="110000"/>
              <a:buFont typeface="Arial"/>
              <a:buNone/>
            </a:pPr>
            <a:r>
              <a:rPr sz="1000" lang="en">
                <a:solidFill>
                  <a:srgbClr val="222222"/>
                </a:solidFill>
              </a:rPr>
              <a:t>* Eye contact, looking at audience not back at screen</a:t>
            </a:r>
          </a:p>
          <a:p>
            <a:pPr rtl="0" lvl="0">
              <a:spcBef>
                <a:spcPts val="0"/>
              </a:spcBef>
              <a:buClr>
                <a:schemeClr val="dk1"/>
              </a:buClr>
              <a:buSzPct val="110000"/>
              <a:buFont typeface="Arial"/>
              <a:buNone/>
            </a:pPr>
            <a:r>
              <a:rPr sz="1000" lang="en">
                <a:solidFill>
                  <a:srgbClr val="222222"/>
                </a:solidFill>
              </a:rPr>
              <a:t>* Handling questions (confidence, listening to the question, addressing the question, giving correct response)</a:t>
            </a:r>
          </a:p>
          <a:p>
            <a:pPr>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3" name="Shape 103"/>
        <p:cNvGrpSpPr/>
        <p:nvPr/>
      </p:nvGrpSpPr>
      <p:grpSpPr>
        <a:xfrm>
          <a:off y="0" x="0"/>
          <a:ext cy="0" cx="0"/>
          <a:chOff y="0" x="0"/>
          <a:chExt cy="0" cx="0"/>
        </a:xfrm>
      </p:grpSpPr>
      <p:sp>
        <p:nvSpPr>
          <p:cNvPr id="104" name="Shape 10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05" name="Shape 105"/>
          <p:cNvSpPr txBox="1"/>
          <p:nvPr>
            <p:ph idx="1" type="body"/>
          </p:nvPr>
        </p:nvSpPr>
        <p:spPr>
          <a:xfrm>
            <a:off y="4343400" x="685800"/>
            <a:ext cy="4114800" cx="5486399"/>
          </a:xfrm>
          <a:prstGeom prst="rect">
            <a:avLst/>
          </a:prstGeom>
        </p:spPr>
        <p:txBody>
          <a:bodyPr bIns="91425" rIns="91425" lIns="91425" tIns="91425" anchor="t" anchorCtr="0">
            <a:noAutofit/>
          </a:bodyPr>
          <a:lstStyle/>
          <a:p>
            <a:pPr rtl="0">
              <a:spcBef>
                <a:spcPts val="0"/>
              </a:spcBef>
              <a:buNone/>
            </a:pPr>
            <a:r>
              <a:rPr lang="en"/>
              <a:t>parseable dates</a:t>
            </a:r>
          </a:p>
          <a:p>
            <a:pPr rtl="0">
              <a:spcBef>
                <a:spcPts val="0"/>
              </a:spcBef>
              <a:buNone/>
            </a:pPr>
            <a:r>
              <a:rPr lang="en"/>
              <a:t>tacking back to paragraphs/docs</a:t>
            </a:r>
          </a:p>
          <a:p>
            <a:pPr rtl="0">
              <a:spcBef>
                <a:spcPts val="0"/>
              </a:spcBef>
              <a:buNone/>
            </a:pPr>
            <a:r>
              <a:rPr lang="en"/>
              <a:t>top locations of interest</a:t>
            </a:r>
          </a:p>
          <a:p>
            <a:pPr>
              <a:spcBef>
                <a:spcPts val="0"/>
              </a:spcBef>
              <a:buNone/>
            </a:pPr>
            <a:r>
              <a:rPr lang="en"/>
              <a:t>Numbers are easily found with regex, but how do we choose the right ones?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9" name="Shape 109"/>
        <p:cNvGrpSpPr/>
        <p:nvPr/>
      </p:nvGrpSpPr>
      <p:grpSpPr>
        <a:xfrm>
          <a:off y="0" x="0"/>
          <a:ext cy="0" cx="0"/>
          <a:chOff y="0" x="0"/>
          <a:chExt cy="0" cx="0"/>
        </a:xfrm>
      </p:grpSpPr>
      <p:sp>
        <p:nvSpPr>
          <p:cNvPr id="110" name="Shape 11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11" name="Shape 11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5" name="Shape 115"/>
        <p:cNvGrpSpPr/>
        <p:nvPr/>
      </p:nvGrpSpPr>
      <p:grpSpPr>
        <a:xfrm>
          <a:off y="0" x="0"/>
          <a:ext cy="0" cx="0"/>
          <a:chOff y="0" x="0"/>
          <a:chExt cy="0" cx="0"/>
        </a:xfrm>
      </p:grpSpPr>
      <p:sp>
        <p:nvSpPr>
          <p:cNvPr id="116" name="Shape 11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17" name="Shape 117"/>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1" name="Shape 121"/>
        <p:cNvGrpSpPr/>
        <p:nvPr/>
      </p:nvGrpSpPr>
      <p:grpSpPr>
        <a:xfrm>
          <a:off y="0" x="0"/>
          <a:ext cy="0" cx="0"/>
          <a:chOff y="0" x="0"/>
          <a:chExt cy="0" cx="0"/>
        </a:xfrm>
      </p:grpSpPr>
      <p:sp>
        <p:nvSpPr>
          <p:cNvPr id="122" name="Shape 12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23" name="Shape 123"/>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7" name="Shape 127"/>
        <p:cNvGrpSpPr/>
        <p:nvPr/>
      </p:nvGrpSpPr>
      <p:grpSpPr>
        <a:xfrm>
          <a:off y="0" x="0"/>
          <a:ext cy="0" cx="0"/>
          <a:chOff y="0" x="0"/>
          <a:chExt cy="0" cx="0"/>
        </a:xfrm>
      </p:grpSpPr>
      <p:sp>
        <p:nvSpPr>
          <p:cNvPr id="128" name="Shape 12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29" name="Shape 129"/>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2" name="Shape 132"/>
        <p:cNvGrpSpPr/>
        <p:nvPr/>
      </p:nvGrpSpPr>
      <p:grpSpPr>
        <a:xfrm>
          <a:off y="0" x="0"/>
          <a:ext cy="0" cx="0"/>
          <a:chOff y="0" x="0"/>
          <a:chExt cy="0" cx="0"/>
        </a:xfrm>
      </p:grpSpPr>
      <p:sp>
        <p:nvSpPr>
          <p:cNvPr id="133" name="Shape 13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34" name="Shape 13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8" name="Shape 138"/>
        <p:cNvGrpSpPr/>
        <p:nvPr/>
      </p:nvGrpSpPr>
      <p:grpSpPr>
        <a:xfrm>
          <a:off y="0" x="0"/>
          <a:ext cy="0" cx="0"/>
          <a:chOff y="0" x="0"/>
          <a:chExt cy="0" cx="0"/>
        </a:xfrm>
      </p:grpSpPr>
      <p:sp>
        <p:nvSpPr>
          <p:cNvPr id="139" name="Shape 13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40" name="Shape 14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4" name="Shape 144"/>
        <p:cNvGrpSpPr/>
        <p:nvPr/>
      </p:nvGrpSpPr>
      <p:grpSpPr>
        <a:xfrm>
          <a:off y="0" x="0"/>
          <a:ext cy="0" cx="0"/>
          <a:chOff y="0" x="0"/>
          <a:chExt cy="0" cx="0"/>
        </a:xfrm>
      </p:grpSpPr>
      <p:sp>
        <p:nvSpPr>
          <p:cNvPr id="145" name="Shape 14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46" name="Shape 14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0" name="Shape 150"/>
        <p:cNvGrpSpPr/>
        <p:nvPr/>
      </p:nvGrpSpPr>
      <p:grpSpPr>
        <a:xfrm>
          <a:off y="0" x="0"/>
          <a:ext cy="0" cx="0"/>
          <a:chOff y="0" x="0"/>
          <a:chExt cy="0" cx="0"/>
        </a:xfrm>
      </p:grpSpPr>
      <p:sp>
        <p:nvSpPr>
          <p:cNvPr id="151" name="Shape 15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52" name="Shape 152"/>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0" name="Shape 50"/>
        <p:cNvGrpSpPr/>
        <p:nvPr/>
      </p:nvGrpSpPr>
      <p:grpSpPr>
        <a:xfrm>
          <a:off y="0" x="0"/>
          <a:ext cy="0" cx="0"/>
          <a:chOff y="0" x="0"/>
          <a:chExt cy="0" cx="0"/>
        </a:xfrm>
      </p:grpSpPr>
      <p:sp>
        <p:nvSpPr>
          <p:cNvPr id="51" name="Shape 5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2" name="Shape 52"/>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0"/>
              </a:spcBef>
              <a:buNone/>
            </a:pPr>
            <a:r>
              <a:rPr lang="en"/>
              <a:t>Size of collection &amp; makeup</a:t>
            </a:r>
          </a:p>
          <a:p>
            <a:pPr rtl="0" lvl="0">
              <a:spcBef>
                <a:spcPts val="0"/>
              </a:spcBef>
              <a:buNone/>
            </a:pPr>
            <a:r>
              <a:rPr lang="en"/>
              <a:t>Encoding Issues, Different Languages, File Sizes, Numbers of Files, Blank Files, Duplicate files, Classification</a:t>
            </a:r>
          </a:p>
          <a:p>
            <a:pPr rtl="0" lvl="0">
              <a:spcBef>
                <a:spcPts val="0"/>
              </a:spcBef>
              <a:buNone/>
            </a:pPr>
            <a:r>
              <a:rPr lang="en"/>
              <a:t>Number of files in report - should be 365</a:t>
            </a:r>
          </a:p>
          <a:p>
            <a:pPr rtl="0" lvl="0">
              <a:spcBef>
                <a:spcPts val="0"/>
              </a:spcBef>
              <a:buNone/>
            </a:pPr>
            <a:r>
              <a:rPr lang="en"/>
              <a:t>Be better to have html source and process that:</a:t>
            </a:r>
          </a:p>
          <a:p>
            <a:pPr rtl="0" lvl="0">
              <a:spcBef>
                <a:spcPts val="0"/>
              </a:spcBef>
              <a:buNone/>
            </a:pPr>
            <a:r>
              <a:rPr lang="en"/>
              <a:t>Log in, Nav Bar, etc</a:t>
            </a:r>
          </a:p>
          <a:p>
            <a:pPr rtl="0" lvl="0">
              <a:spcBef>
                <a:spcPts val="0"/>
              </a:spcBef>
              <a:buNone/>
            </a:pPr>
            <a:r>
              <a:rPr lang="en"/>
              <a:t>Web Stop Words - Log in, Must have JS enabled, Flash, etc.</a:t>
            </a:r>
          </a:p>
          <a:p>
            <a:pPr rtl="0" lvl="0">
              <a:spcBef>
                <a:spcPts val="0"/>
              </a:spcBef>
              <a:buNone/>
            </a:pPr>
            <a:r>
              <a:rPr lang="en"/>
              <a:t>Segue Small Files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6" name="Shape 56"/>
        <p:cNvGrpSpPr/>
        <p:nvPr/>
      </p:nvGrpSpPr>
      <p:grpSpPr>
        <a:xfrm>
          <a:off y="0" x="0"/>
          <a:ext cy="0" cx="0"/>
          <a:chOff y="0" x="0"/>
          <a:chExt cy="0" cx="0"/>
        </a:xfrm>
      </p:grpSpPr>
      <p:sp>
        <p:nvSpPr>
          <p:cNvPr id="57" name="Shape 5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8" name="Shape 58"/>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0"/>
              </a:spcBef>
              <a:buNone/>
            </a:pPr>
            <a:r>
              <a:rPr lang="en"/>
              <a:t>Size of collection &amp; makeup</a:t>
            </a:r>
          </a:p>
          <a:p>
            <a:pPr rtl="0" lvl="0">
              <a:spcBef>
                <a:spcPts val="0"/>
              </a:spcBef>
              <a:buNone/>
            </a:pPr>
            <a:r>
              <a:rPr lang="en"/>
              <a:t>Encoding Issues, Different Languages, File Sizes, Numbers of Files, Blank Files, Duplicate files, Classification</a:t>
            </a:r>
          </a:p>
          <a:p>
            <a:pPr rtl="0" lvl="0">
              <a:spcBef>
                <a:spcPts val="0"/>
              </a:spcBef>
              <a:buNone/>
            </a:pPr>
            <a:r>
              <a:rPr lang="en"/>
              <a:t>Number of files in report - should be 365</a:t>
            </a:r>
          </a:p>
          <a:p>
            <a:pPr rtl="0" lvl="0">
              <a:spcBef>
                <a:spcPts val="0"/>
              </a:spcBef>
              <a:buNone/>
            </a:pPr>
            <a:r>
              <a:rPr lang="en"/>
              <a:t>Be better to have html source and process that:</a:t>
            </a:r>
          </a:p>
          <a:p>
            <a:pPr rtl="0" lvl="0">
              <a:spcBef>
                <a:spcPts val="0"/>
              </a:spcBef>
              <a:buNone/>
            </a:pPr>
            <a:r>
              <a:rPr lang="en"/>
              <a:t>Log in, Nav Bar, etc</a:t>
            </a:r>
          </a:p>
          <a:p>
            <a:pPr rtl="0" lvl="0">
              <a:spcBef>
                <a:spcPts val="0"/>
              </a:spcBef>
              <a:buNone/>
            </a:pPr>
            <a:r>
              <a:rPr lang="en"/>
              <a:t>Web Stop Words - Log in, Must have JS enabled, Flash, etc.</a:t>
            </a:r>
          </a:p>
          <a:p>
            <a:pPr rtl="0" lvl="0">
              <a:spcBef>
                <a:spcPts val="0"/>
              </a:spcBef>
              <a:buNone/>
            </a:pPr>
            <a:r>
              <a:rPr lang="en"/>
              <a:t>Segue Small Files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2" name="Shape 62"/>
        <p:cNvGrpSpPr/>
        <p:nvPr/>
      </p:nvGrpSpPr>
      <p:grpSpPr>
        <a:xfrm>
          <a:off y="0" x="0"/>
          <a:ext cy="0" cx="0"/>
          <a:chOff y="0" x="0"/>
          <a:chExt cy="0" cx="0"/>
        </a:xfrm>
      </p:grpSpPr>
      <p:sp>
        <p:nvSpPr>
          <p:cNvPr id="63" name="Shape 6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4" name="Shape 64"/>
          <p:cNvSpPr txBox="1"/>
          <p:nvPr>
            <p:ph idx="1" type="body"/>
          </p:nvPr>
        </p:nvSpPr>
        <p:spPr>
          <a:xfrm>
            <a:off y="4343400" x="685800"/>
            <a:ext cy="4114800" cx="5486399"/>
          </a:xfrm>
          <a:prstGeom prst="rect">
            <a:avLst/>
          </a:prstGeom>
        </p:spPr>
        <p:txBody>
          <a:bodyPr bIns="91425" rIns="91425" lIns="91425" tIns="91425" anchor="t" anchorCtr="0">
            <a:noAutofit/>
          </a:bodyPr>
          <a:lstStyle/>
          <a:p>
            <a:pPr rtl="0">
              <a:spcBef>
                <a:spcPts val="0"/>
              </a:spcBef>
              <a:buNone/>
            </a:pPr>
            <a:r>
              <a:rPr lang="en"/>
              <a:t>Size of collection &amp; makeup</a:t>
            </a:r>
          </a:p>
          <a:p>
            <a:pPr rtl="0">
              <a:spcBef>
                <a:spcPts val="0"/>
              </a:spcBef>
              <a:buNone/>
            </a:pPr>
            <a:r>
              <a:rPr lang="en"/>
              <a:t>Encoding Issues, Different Languages, File Sizes, Numbers of Files, Blank Files, Duplicate files, Classification</a:t>
            </a:r>
          </a:p>
          <a:p>
            <a:pPr rtl="0">
              <a:spcBef>
                <a:spcPts val="0"/>
              </a:spcBef>
              <a:buNone/>
            </a:pPr>
            <a:r>
              <a:rPr lang="en"/>
              <a:t>Number of files in report - should be 365</a:t>
            </a:r>
          </a:p>
          <a:p>
            <a:pPr rtl="0">
              <a:spcBef>
                <a:spcPts val="0"/>
              </a:spcBef>
              <a:buNone/>
            </a:pPr>
            <a:r>
              <a:rPr lang="en"/>
              <a:t>Be better to have html source and process that:</a:t>
            </a:r>
          </a:p>
          <a:p>
            <a:pPr rtl="0">
              <a:spcBef>
                <a:spcPts val="0"/>
              </a:spcBef>
              <a:buNone/>
            </a:pPr>
            <a:r>
              <a:rPr lang="en"/>
              <a:t>Log in, Nav Bar, etc</a:t>
            </a:r>
          </a:p>
          <a:p>
            <a:pPr rtl="0">
              <a:spcBef>
                <a:spcPts val="0"/>
              </a:spcBef>
              <a:buNone/>
            </a:pPr>
            <a:r>
              <a:rPr lang="en"/>
              <a:t>Web Stop Words - Log in, Must have JS enabled, Flash, etc.</a:t>
            </a:r>
          </a:p>
          <a:p>
            <a:pPr>
              <a:spcBef>
                <a:spcPts val="0"/>
              </a:spcBef>
              <a:buNone/>
            </a:pPr>
            <a:r>
              <a:rPr lang="en"/>
              <a:t>Segue Small Files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9" name="Shape 69"/>
        <p:cNvGrpSpPr/>
        <p:nvPr/>
      </p:nvGrpSpPr>
      <p:grpSpPr>
        <a:xfrm>
          <a:off y="0" x="0"/>
          <a:ext cy="0" cx="0"/>
          <a:chOff y="0" x="0"/>
          <a:chExt cy="0" cx="0"/>
        </a:xfrm>
      </p:grpSpPr>
      <p:sp>
        <p:nvSpPr>
          <p:cNvPr id="70" name="Shape 7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1" name="Shape 71"/>
          <p:cNvSpPr txBox="1"/>
          <p:nvPr>
            <p:ph idx="1" type="body"/>
          </p:nvPr>
        </p:nvSpPr>
        <p:spPr>
          <a:xfrm>
            <a:off y="4343400" x="685800"/>
            <a:ext cy="4114800" cx="5486399"/>
          </a:xfrm>
          <a:prstGeom prst="rect">
            <a:avLst/>
          </a:prstGeom>
        </p:spPr>
        <p:txBody>
          <a:bodyPr bIns="91425" rIns="91425" lIns="91425" tIns="91425" anchor="t" anchorCtr="0">
            <a:noAutofit/>
          </a:bodyPr>
          <a:lstStyle/>
          <a:p>
            <a:pPr rtl="0">
              <a:spcBef>
                <a:spcPts val="0"/>
              </a:spcBef>
              <a:buNone/>
            </a:pPr>
            <a:r>
              <a:rPr lang="en">
                <a:solidFill>
                  <a:schemeClr val="dk1"/>
                </a:solidFill>
              </a:rPr>
              <a:t>Some Hadoop performance issues and solutions we ran into were</a:t>
            </a:r>
          </a:p>
          <a:p>
            <a:pPr rtl="0">
              <a:spcBef>
                <a:spcPts val="0"/>
              </a:spcBef>
              <a:buNone/>
            </a:pPr>
            <a:r>
              <a:rPr lang="en">
                <a:solidFill>
                  <a:schemeClr val="dk1"/>
                </a:solidFill>
              </a:rPr>
              <a:t>With regards to the…</a:t>
            </a:r>
          </a:p>
          <a:p>
            <a:pPr rtl="0">
              <a:spcBef>
                <a:spcPts val="0"/>
              </a:spcBef>
              <a:buNone/>
            </a:pPr>
            <a:r>
              <a:t/>
            </a:r>
            <a:endParaRPr>
              <a:solidFill>
                <a:schemeClr val="dk1"/>
              </a:solidFill>
            </a:endParaRPr>
          </a:p>
          <a:p>
            <a:pPr rtl="0" lvl="0">
              <a:spcBef>
                <a:spcPts val="0"/>
              </a:spcBef>
              <a:buNone/>
            </a:pPr>
            <a:r>
              <a:rPr lang="en">
                <a:solidFill>
                  <a:schemeClr val="dk1"/>
                </a:solidFill>
              </a:rPr>
              <a:t>Small File Problem:</a:t>
            </a:r>
          </a:p>
          <a:p>
            <a:pPr rtl="0" lvl="0" indent="-317500" marL="457200">
              <a:spcBef>
                <a:spcPts val="0"/>
              </a:spcBef>
              <a:buClr>
                <a:schemeClr val="dk1"/>
              </a:buClr>
              <a:buSzPct val="127272"/>
              <a:buFont typeface="Arial"/>
              <a:buChar char="-"/>
            </a:pPr>
            <a:r>
              <a:rPr lang="en">
                <a:solidFill>
                  <a:schemeClr val="dk1"/>
                </a:solidFill>
              </a:rPr>
              <a:t>Map function is being called in excess, lots of overhead associated with it.</a:t>
            </a:r>
          </a:p>
          <a:p>
            <a:pPr rtl="0" lvl="0" indent="-317500" marL="457200">
              <a:spcBef>
                <a:spcPts val="0"/>
              </a:spcBef>
              <a:buClr>
                <a:schemeClr val="dk1"/>
              </a:buClr>
              <a:buSzPct val="127272"/>
              <a:buFont typeface="Arial"/>
              <a:buChar char="-"/>
            </a:pPr>
            <a:r>
              <a:rPr lang="en">
                <a:solidFill>
                  <a:schemeClr val="dk1"/>
                </a:solidFill>
              </a:rPr>
              <a:t>With a default block size of 64mb HDFS &amp; Hadoop are designed to work well on large files.</a:t>
            </a:r>
          </a:p>
          <a:p>
            <a:pPr rtl="0" lvl="1" indent="-317500" marL="914400">
              <a:spcBef>
                <a:spcPts val="0"/>
              </a:spcBef>
              <a:buClr>
                <a:schemeClr val="dk1"/>
              </a:buClr>
              <a:buSzPct val="127272"/>
              <a:buFont typeface="Arial"/>
              <a:buChar char="-"/>
            </a:pPr>
            <a:r>
              <a:rPr lang="en">
                <a:solidFill>
                  <a:schemeClr val="dk1"/>
                </a:solidFill>
              </a:rPr>
              <a:t>As we all experienced Hadoop performs pretty poorly with large quantities of small files.</a:t>
            </a:r>
          </a:p>
          <a:p>
            <a:pPr rtl="0" lvl="1" indent="-317500" marL="914400">
              <a:spcBef>
                <a:spcPts val="0"/>
              </a:spcBef>
              <a:buClr>
                <a:schemeClr val="dk1"/>
              </a:buClr>
              <a:buSzPct val="127272"/>
              <a:buFont typeface="Arial"/>
              <a:buChar char="-"/>
            </a:pPr>
            <a:r>
              <a:rPr lang="en">
                <a:solidFill>
                  <a:schemeClr val="dk1"/>
                </a:solidFill>
              </a:rPr>
              <a:t>I/O overhead of reading a 64mb block with only a few kb or less of data. </a:t>
            </a:r>
          </a:p>
          <a:p>
            <a:pPr rtl="0" lvl="0" indent="-317500" marL="457200">
              <a:spcBef>
                <a:spcPts val="0"/>
              </a:spcBef>
              <a:buClr>
                <a:schemeClr val="dk1"/>
              </a:buClr>
              <a:buSzPct val="127272"/>
              <a:buFont typeface="Arial"/>
              <a:buChar char="-"/>
            </a:pPr>
            <a:r>
              <a:rPr lang="en">
                <a:solidFill>
                  <a:schemeClr val="dk1"/>
                </a:solidFill>
              </a:rPr>
              <a:t>Built a corpus_squeeze utility module which compressed the input directory into </a:t>
            </a:r>
            <a:r>
              <a:rPr lang="en" i="1">
                <a:solidFill>
                  <a:schemeClr val="dk1"/>
                </a:solidFill>
              </a:rPr>
              <a:t>k</a:t>
            </a:r>
            <a:r>
              <a:rPr lang="en">
                <a:solidFill>
                  <a:schemeClr val="dk1"/>
                </a:solidFill>
              </a:rPr>
              <a:t> equal-sized files.</a:t>
            </a:r>
          </a:p>
          <a:p>
            <a:pPr rtl="0" indent="0" marL="0">
              <a:spcBef>
                <a:spcPts val="0"/>
              </a:spcBef>
              <a:buNone/>
            </a:pPr>
            <a:r>
              <a:t/>
            </a:r>
            <a:endParaRPr>
              <a:solidFill>
                <a:schemeClr val="dk1"/>
              </a:solidFill>
            </a:endParaRPr>
          </a:p>
          <a:p>
            <a:pPr rtl="0" lvl="0" indent="0" marL="0">
              <a:spcBef>
                <a:spcPts val="0"/>
              </a:spcBef>
              <a:buNone/>
            </a:pPr>
            <a:r>
              <a:rPr lang="en">
                <a:solidFill>
                  <a:schemeClr val="dk1"/>
                </a:solidFill>
              </a:rPr>
              <a:t>Passing data representations</a:t>
            </a:r>
          </a:p>
          <a:p>
            <a:pPr rtl="0" lvl="0" indent="-317500" marL="457200">
              <a:spcBef>
                <a:spcPts val="0"/>
              </a:spcBef>
              <a:buClr>
                <a:schemeClr val="dk1"/>
              </a:buClr>
              <a:buSzPct val="127272"/>
              <a:buFont typeface="Arial"/>
              <a:buChar char="-"/>
            </a:pPr>
            <a:r>
              <a:rPr lang="en">
                <a:solidFill>
                  <a:schemeClr val="dk1"/>
                </a:solidFill>
              </a:rPr>
              <a:t>Another challenge is efficiently passing data between map and reduce phases.</a:t>
            </a:r>
          </a:p>
          <a:p>
            <a:pPr rtl="0" lvl="1" indent="-317500" marL="914400">
              <a:spcBef>
                <a:spcPts val="0"/>
              </a:spcBef>
              <a:buClr>
                <a:schemeClr val="dk1"/>
              </a:buClr>
              <a:buSzPct val="127272"/>
              <a:buFont typeface="Arial"/>
              <a:buChar char="-"/>
            </a:pPr>
            <a:r>
              <a:rPr lang="en">
                <a:solidFill>
                  <a:schemeClr val="dk1"/>
                </a:solidFill>
              </a:rPr>
              <a:t>Started with JSON objects, but as our needs grew we had to switch to pickle, which is a serialized python object, allowed us to directly load Python objects from our mapper into our reducer.</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6" name="Shape 76"/>
        <p:cNvGrpSpPr/>
        <p:nvPr/>
      </p:nvGrpSpPr>
      <p:grpSpPr>
        <a:xfrm>
          <a:off y="0" x="0"/>
          <a:ext cy="0" cx="0"/>
          <a:chOff y="0" x="0"/>
          <a:chExt cy="0" cx="0"/>
        </a:xfrm>
      </p:grpSpPr>
      <p:sp>
        <p:nvSpPr>
          <p:cNvPr id="77" name="Shape 7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8" name="Shape 78"/>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0"/>
              </a:spcBef>
              <a:buNone/>
            </a:pPr>
            <a:r>
              <a:rPr lang="en">
                <a:solidFill>
                  <a:schemeClr val="dk1"/>
                </a:solidFill>
              </a:rPr>
              <a:t>Some workflow challenges we encountered were…</a:t>
            </a:r>
          </a:p>
          <a:p>
            <a:pPr rtl="0" lvl="0">
              <a:spcBef>
                <a:spcPts val="0"/>
              </a:spcBef>
              <a:buNone/>
            </a:pPr>
            <a:r>
              <a:t/>
            </a:r>
            <a:endParaRPr>
              <a:solidFill>
                <a:schemeClr val="dk1"/>
              </a:solidFill>
            </a:endParaRPr>
          </a:p>
          <a:p>
            <a:pPr rtl="0" lvl="0">
              <a:spcBef>
                <a:spcPts val="0"/>
              </a:spcBef>
              <a:buNone/>
            </a:pPr>
            <a:r>
              <a:rPr lang="en">
                <a:solidFill>
                  <a:schemeClr val="dk1"/>
                </a:solidFill>
              </a:rPr>
              <a:t>Streaming Interface:</a:t>
            </a:r>
          </a:p>
          <a:p>
            <a:pPr rtl="0" lvl="0" indent="-317500" marL="457200">
              <a:spcBef>
                <a:spcPts val="0"/>
              </a:spcBef>
              <a:buClr>
                <a:schemeClr val="dk1"/>
              </a:buClr>
              <a:buSzPct val="127272"/>
              <a:buFont typeface="Arial"/>
              <a:buChar char="-"/>
            </a:pPr>
            <a:r>
              <a:rPr lang="en">
                <a:solidFill>
                  <a:schemeClr val="dk1"/>
                </a:solidFill>
              </a:rPr>
              <a:t>Being able to reuse code under the hadoop streaming interface.</a:t>
            </a:r>
          </a:p>
          <a:p>
            <a:pPr rtl="0" lvl="1" indent="-317500" marL="914400">
              <a:spcBef>
                <a:spcPts val="0"/>
              </a:spcBef>
              <a:buClr>
                <a:schemeClr val="dk1"/>
              </a:buClr>
              <a:buSzPct val="127272"/>
              <a:buFont typeface="Arial"/>
              <a:buChar char="-"/>
            </a:pPr>
            <a:r>
              <a:rPr lang="en">
                <a:solidFill>
                  <a:schemeClr val="dk1"/>
                </a:solidFill>
              </a:rPr>
              <a:t>It’s particularly easy to just create your own mapper and reducer script for each kind of job you want to run but you end up repeating a lot of work and then any modification in your methodology requires you to go back and individual modify every affected (mapper, reducer) pair you’ve built prior.</a:t>
            </a:r>
          </a:p>
          <a:p>
            <a:pPr rtl="0" lvl="1" indent="-317500" marL="914400">
              <a:spcBef>
                <a:spcPts val="0"/>
              </a:spcBef>
              <a:buClr>
                <a:schemeClr val="dk1"/>
              </a:buClr>
              <a:buSzPct val="127272"/>
              <a:buFont typeface="Arial"/>
              <a:buChar char="-"/>
            </a:pPr>
            <a:r>
              <a:rPr lang="en">
                <a:solidFill>
                  <a:schemeClr val="dk1"/>
                </a:solidFill>
              </a:rPr>
              <a:t>Built a framework for a reuseable </a:t>
            </a:r>
          </a:p>
          <a:p>
            <a:pPr rtl="0" lvl="1" indent="-317500" marL="914400">
              <a:spcBef>
                <a:spcPts val="0"/>
              </a:spcBef>
              <a:buClr>
                <a:schemeClr val="dk1"/>
              </a:buClr>
              <a:buSzPct val="127272"/>
              <a:buFont typeface="Arial"/>
              <a:buChar char="-"/>
            </a:pPr>
            <a:r>
              <a:rPr lang="en">
                <a:solidFill>
                  <a:schemeClr val="dk1"/>
                </a:solidFill>
              </a:rPr>
              <a:t>Shared utilities module for reading/writing functions and the like</a:t>
            </a:r>
          </a:p>
          <a:p>
            <a:pPr rtl="0" lvl="1" indent="-317500" marL="914400">
              <a:spcBef>
                <a:spcPts val="0"/>
              </a:spcBef>
              <a:buClr>
                <a:schemeClr val="dk1"/>
              </a:buClr>
              <a:buSzPct val="127272"/>
              <a:buFont typeface="Arial"/>
              <a:buChar char="-"/>
            </a:pPr>
            <a:r>
              <a:rPr lang="en">
                <a:solidFill>
                  <a:schemeClr val="dk1"/>
                </a:solidFill>
              </a:rPr>
              <a:t>All of our jobs reside in the same module and follow the same interface which allowed us to swap out any job in our mapper and reduce files.</a:t>
            </a:r>
          </a:p>
          <a:p>
            <a:pPr rtl="0" lvl="0">
              <a:spcBef>
                <a:spcPts val="0"/>
              </a:spcBef>
              <a:buNone/>
            </a:pPr>
            <a:r>
              <a:t/>
            </a:r>
            <a:endParaRPr>
              <a:solidFill>
                <a:schemeClr val="dk1"/>
              </a:solidFill>
            </a:endParaRPr>
          </a:p>
          <a:p>
            <a:pPr rtl="0" lvl="0">
              <a:spcBef>
                <a:spcPts val="0"/>
              </a:spcBef>
              <a:buNone/>
            </a:pPr>
            <a:r>
              <a:rPr lang="en">
                <a:solidFill>
                  <a:schemeClr val="dk1"/>
                </a:solidFill>
              </a:rPr>
              <a:t>Debugging:</a:t>
            </a:r>
          </a:p>
          <a:p>
            <a:pPr rtl="0" lvl="0" indent="-317500" marL="457200">
              <a:spcBef>
                <a:spcPts val="0"/>
              </a:spcBef>
              <a:buClr>
                <a:schemeClr val="dk1"/>
              </a:buClr>
              <a:buSzPct val="127272"/>
              <a:buFont typeface="Arial"/>
              <a:buChar char="-"/>
            </a:pPr>
            <a:r>
              <a:rPr lang="en">
                <a:solidFill>
                  <a:schemeClr val="dk1"/>
                </a:solidFill>
              </a:rPr>
              <a:t>Built a MapReduce simulation script script which ran our jobs locally identical to the Hadoop process such that we could debug all errors locally before deployment.</a:t>
            </a:r>
          </a:p>
          <a:p>
            <a:pPr rtl="0" lvl="1" indent="-317500" marL="914400">
              <a:spcBef>
                <a:spcPts val="0"/>
              </a:spcBef>
              <a:buClr>
                <a:schemeClr val="dk1"/>
              </a:buClr>
              <a:buSzPct val="127272"/>
              <a:buFont typeface="Arial"/>
              <a:buChar char="-"/>
            </a:pPr>
            <a:r>
              <a:rPr lang="en">
                <a:solidFill>
                  <a:schemeClr val="dk1"/>
                </a:solidFill>
              </a:rPr>
              <a:t>Saved us a lot of time and headache being able to write MapReduce jobs in our local IDEs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5" name="Shape 85"/>
        <p:cNvGrpSpPr/>
        <p:nvPr/>
      </p:nvGrpSpPr>
      <p:grpSpPr>
        <a:xfrm>
          <a:off y="0" x="0"/>
          <a:ext cy="0" cx="0"/>
          <a:chOff y="0" x="0"/>
          <a:chExt cy="0" cx="0"/>
        </a:xfrm>
      </p:grpSpPr>
      <p:sp>
        <p:nvSpPr>
          <p:cNvPr id="86" name="Shape 8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7" name="Shape 87"/>
          <p:cNvSpPr txBox="1"/>
          <p:nvPr>
            <p:ph idx="1" type="body"/>
          </p:nvPr>
        </p:nvSpPr>
        <p:spPr>
          <a:xfrm>
            <a:off y="4343400" x="685800"/>
            <a:ext cy="4114800" cx="5486399"/>
          </a:xfrm>
          <a:prstGeom prst="rect">
            <a:avLst/>
          </a:prstGeom>
        </p:spPr>
        <p:txBody>
          <a:bodyPr bIns="91425" rIns="91425" lIns="91425" tIns="91425" anchor="t" anchorCtr="0">
            <a:noAutofit/>
          </a:bodyPr>
          <a:lstStyle/>
          <a:p>
            <a:pPr rtl="0">
              <a:spcBef>
                <a:spcPts val="0"/>
              </a:spcBef>
              <a:buNone/>
            </a:pPr>
            <a:r>
              <a:rPr lang="en"/>
              <a:t>specific to diseases in our collection</a:t>
            </a:r>
          </a:p>
          <a:p>
            <a:pPr rtl="0">
              <a:spcBef>
                <a:spcPts val="0"/>
              </a:spcBef>
              <a:buNone/>
            </a:pPr>
            <a:r>
              <a:rPr lang="en"/>
              <a:t>first unit to last unit w/ approaches suggested</a:t>
            </a:r>
          </a:p>
          <a:p>
            <a:pPr rtl="0">
              <a:spcBef>
                <a:spcPts val="0"/>
              </a:spcBef>
              <a:buNone/>
            </a:pPr>
            <a:r>
              <a:rPr lang="en"/>
              <a:t>POS (did not get much out of it alone, means to the end) - </a:t>
            </a:r>
          </a:p>
          <a:p>
            <a:pPr rtl="0">
              <a:spcBef>
                <a:spcPts val="0"/>
              </a:spcBef>
              <a:buNone/>
            </a:pPr>
            <a:r>
              <a:rPr lang="en"/>
              <a:t>lemmatization, tokenization, NER</a:t>
            </a:r>
          </a:p>
          <a:p>
            <a:pPr lvl="0" indent="-317500" marL="457200">
              <a:spcBef>
                <a:spcPts val="0"/>
              </a:spcBef>
              <a:buClr>
                <a:srgbClr val="000000"/>
              </a:buClr>
              <a:buSzPct val="127272"/>
              <a:buFont typeface="Arial"/>
              <a:buAutoNum type="arabicPeriod"/>
            </a:pPr>
            <a:r>
              <a:rPr lang="en"/>
              <a:t>a good end result was to receive passages that had these terms in it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1" name="Shape 91"/>
        <p:cNvGrpSpPr/>
        <p:nvPr/>
      </p:nvGrpSpPr>
      <p:grpSpPr>
        <a:xfrm>
          <a:off y="0" x="0"/>
          <a:ext cy="0" cx="0"/>
          <a:chOff y="0" x="0"/>
          <a:chExt cy="0" cx="0"/>
        </a:xfrm>
      </p:grpSpPr>
      <p:sp>
        <p:nvSpPr>
          <p:cNvPr id="92" name="Shape 9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93" name="Shape 93"/>
          <p:cNvSpPr txBox="1"/>
          <p:nvPr>
            <p:ph idx="1" type="body"/>
          </p:nvPr>
        </p:nvSpPr>
        <p:spPr>
          <a:xfrm>
            <a:off y="4343400" x="685800"/>
            <a:ext cy="4114800" cx="5486399"/>
          </a:xfrm>
          <a:prstGeom prst="rect">
            <a:avLst/>
          </a:prstGeom>
        </p:spPr>
        <p:txBody>
          <a:bodyPr bIns="91425" rIns="91425" lIns="91425" tIns="91425" anchor="t" anchorCtr="0">
            <a:noAutofit/>
          </a:bodyPr>
          <a:lstStyle/>
          <a:p>
            <a:pPr rtl="0">
              <a:spcBef>
                <a:spcPts val="0"/>
              </a:spcBef>
              <a:buNone/>
            </a:pPr>
            <a:r>
              <a:rPr u="sng" lang="en"/>
              <a:t>Tokenization</a:t>
            </a:r>
            <a:r>
              <a:rPr lang="en"/>
              <a:t>:</a:t>
            </a:r>
          </a:p>
          <a:p>
            <a:pPr rtl="0">
              <a:spcBef>
                <a:spcPts val="0"/>
              </a:spcBef>
              <a:buNone/>
            </a:pPr>
            <a:r>
              <a:rPr lang="en"/>
              <a:t>nltk default sentence tokenization was fairly inexact</a:t>
            </a:r>
          </a:p>
          <a:p>
            <a:pPr rtl="0" lvl="0" indent="-317500" marL="457200">
              <a:spcBef>
                <a:spcPts val="0"/>
              </a:spcBef>
              <a:buClr>
                <a:srgbClr val="000000"/>
              </a:buClr>
              <a:buSzPct val="127272"/>
              <a:buFont typeface="Arial"/>
              <a:buChar char="-"/>
            </a:pPr>
            <a:r>
              <a:rPr lang="en"/>
              <a:t>Used Reuters, and Brown news collections to train better sentence tokenizer.</a:t>
            </a:r>
          </a:p>
          <a:p>
            <a:pPr rtl="0" lvl="1" indent="-317500" marL="914400">
              <a:spcBef>
                <a:spcPts val="0"/>
              </a:spcBef>
              <a:buClr>
                <a:srgbClr val="000000"/>
              </a:buClr>
              <a:buSzPct val="127272"/>
              <a:buFont typeface="Arial"/>
              <a:buChar char="-"/>
            </a:pPr>
            <a:r>
              <a:rPr lang="en"/>
              <a:t>Can detect sentences despite improper spacing before/after sentences.</a:t>
            </a:r>
          </a:p>
          <a:p>
            <a:pPr rtl="0">
              <a:spcBef>
                <a:spcPts val="0"/>
              </a:spcBef>
              <a:buNone/>
            </a:pPr>
            <a:r>
              <a:rPr lang="en"/>
              <a:t>we wanted sentence tok, used a trained tokenizer that ^</a:t>
            </a:r>
          </a:p>
          <a:p>
            <a:pPr rtl="0">
              <a:spcBef>
                <a:spcPts val="0"/>
              </a:spcBef>
              <a:buNone/>
            </a:pPr>
            <a:r>
              <a:rPr lang="en"/>
              <a:t>paragraph tokenization</a:t>
            </a:r>
          </a:p>
          <a:p>
            <a:pPr rtl="0">
              <a:spcBef>
                <a:spcPts val="0"/>
              </a:spcBef>
              <a:buNone/>
            </a:pPr>
            <a:r>
              <a:t/>
            </a:r>
            <a:endParaRPr/>
          </a:p>
          <a:p>
            <a:pPr rtl="0">
              <a:spcBef>
                <a:spcPts val="0"/>
              </a:spcBef>
              <a:buNone/>
            </a:pPr>
            <a:r>
              <a:rPr lang="en"/>
              <a:t>Named Entity Recognition ← Best results</a:t>
            </a:r>
          </a:p>
          <a:p>
            <a:pPr rtl="0">
              <a:spcBef>
                <a:spcPts val="0"/>
              </a:spcBef>
              <a:buNone/>
            </a:pPr>
            <a:r>
              <a:rPr lang="en"/>
              <a:t>	Stanford NER - really effective when passed a single tokenized sentence</a:t>
            </a:r>
          </a:p>
          <a:p>
            <a:pPr rtl="0">
              <a:spcBef>
                <a:spcPts val="0"/>
              </a:spcBef>
              <a:buNone/>
            </a:pPr>
            <a:r>
              <a:rPr lang="en"/>
              <a:t>	NLTK NE Chunk - not as accurate as SNER</a:t>
            </a:r>
          </a:p>
          <a:p>
            <a:pPr rtl="0">
              <a:spcBef>
                <a:spcPts val="0"/>
              </a:spcBef>
              <a:buNone/>
            </a:pPr>
            <a:r>
              <a:rPr lang="en"/>
              <a:t>	Open NLP - Fast and effective</a:t>
            </a:r>
          </a:p>
          <a:p>
            <a:pPr rtl="0">
              <a:spcBef>
                <a:spcPts val="0"/>
              </a:spcBef>
              <a:buNone/>
            </a:pPr>
            <a:r>
              <a:rPr lang="en"/>
              <a:t>~clustering, topics ← Bad results</a:t>
            </a:r>
          </a:p>
          <a:p>
            <a:pPr>
              <a:spcBef>
                <a:spcPts val="0"/>
              </a:spcBef>
              <a:buNone/>
            </a:pPr>
            <a:r>
              <a:rPr lang="en"/>
              <a:t>preprocessing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7" name="Shape 97"/>
        <p:cNvGrpSpPr/>
        <p:nvPr/>
      </p:nvGrpSpPr>
      <p:grpSpPr>
        <a:xfrm>
          <a:off y="0" x="0"/>
          <a:ext cy="0" cx="0"/>
          <a:chOff y="0" x="0"/>
          <a:chExt cy="0" cx="0"/>
        </a:xfrm>
      </p:grpSpPr>
      <p:sp>
        <p:nvSpPr>
          <p:cNvPr id="98" name="Shape 9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99" name="Shape 99"/>
          <p:cNvSpPr txBox="1"/>
          <p:nvPr>
            <p:ph idx="1" type="body"/>
          </p:nvPr>
        </p:nvSpPr>
        <p:spPr>
          <a:xfrm>
            <a:off y="4343400" x="685800"/>
            <a:ext cy="4114800" cx="5486399"/>
          </a:xfrm>
          <a:prstGeom prst="rect">
            <a:avLst/>
          </a:prstGeom>
        </p:spPr>
        <p:txBody>
          <a:bodyPr bIns="91425" rIns="91425" lIns="91425" tIns="91425" anchor="t" anchorCtr="0">
            <a:noAutofit/>
          </a:bodyPr>
          <a:lstStyle/>
          <a:p>
            <a:pPr rtl="0">
              <a:spcBef>
                <a:spcPts val="0"/>
              </a:spcBef>
              <a:buNone/>
            </a:pPr>
            <a:r>
              <a:rPr lang="en"/>
              <a:t>goals, efforts, problems faced</a:t>
            </a:r>
          </a:p>
          <a:p>
            <a:pPr rtl="0">
              <a:spcBef>
                <a:spcPts val="0"/>
              </a:spcBef>
              <a:buNone/>
            </a:pPr>
            <a:r>
              <a:rPr lang="en"/>
              <a:t>Grammar, examples, </a:t>
            </a:r>
          </a:p>
          <a:p>
            <a:pPr rtl="0">
              <a:spcBef>
                <a:spcPts val="0"/>
              </a:spcBef>
              <a:buNone/>
            </a:pPr>
            <a:r>
              <a:rPr lang="en"/>
              <a:t>dollar signs</a:t>
            </a:r>
          </a:p>
          <a:p>
            <a:pPr rtl="0">
              <a:spcBef>
                <a:spcPts val="0"/>
              </a:spcBef>
              <a:buNone/>
            </a:pPr>
            <a:r>
              <a:rPr lang="en"/>
              <a:t>tricky currency strings, date strings, relative dates</a:t>
            </a:r>
          </a:p>
          <a:p>
            <a:pPr rtl="0">
              <a:spcBef>
                <a:spcPts val="0"/>
              </a:spcBef>
              <a:buNone/>
            </a:pPr>
            <a:r>
              <a:rPr lang="en"/>
              <a:t>buckets , order of magnitude</a:t>
            </a:r>
          </a:p>
          <a:p>
            <a:pPr rtl="0">
              <a:spcBef>
                <a:spcPts val="0"/>
              </a:spcBef>
              <a:buNone/>
            </a:pPr>
            <a:r>
              <a:t/>
            </a:r>
            <a:endParaRPr/>
          </a:p>
          <a:p>
            <a:pPr rtl="0">
              <a:spcBef>
                <a:spcPts val="0"/>
              </a:spcBef>
              <a:buNone/>
            </a:pPr>
            <a:r>
              <a:rPr lang="en"/>
              <a:t>We had enough data to not worry about particular confusions that might occur, disregarded ambiguous scenarios.</a:t>
            </a:r>
          </a:p>
          <a:p>
            <a:pPr rtl="0">
              <a:spcBef>
                <a:spcPts val="0"/>
              </a:spcBef>
              <a:buNone/>
            </a:pPr>
            <a:r>
              <a:t/>
            </a:r>
            <a:endParaRPr/>
          </a:p>
          <a:p>
            <a:pPr rtl="0">
              <a:spcBef>
                <a:spcPts val="0"/>
              </a:spcBef>
              <a:buNone/>
            </a:pPr>
            <a:r>
              <a:t/>
            </a:r>
            <a:endParaRPr/>
          </a:p>
          <a:p>
            <a:pPr rtl="0" lvl="0" indent="-317500" marL="457200">
              <a:spcBef>
                <a:spcPts val="0"/>
              </a:spcBef>
              <a:buClr>
                <a:srgbClr val="000000"/>
              </a:buClr>
              <a:buSzPct val="127272"/>
              <a:buFont typeface="Arial"/>
              <a:buAutoNum type="arabicPeriod"/>
            </a:pPr>
            <a:r>
              <a:rPr lang="en"/>
              <a:t>n-grams (“_ outbreak”)</a:t>
            </a:r>
          </a:p>
          <a:p>
            <a:pPr rtl="0" lvl="0" indent="-317500" marL="457200">
              <a:spcBef>
                <a:spcPts val="0"/>
              </a:spcBef>
              <a:buClr>
                <a:srgbClr val="000000"/>
              </a:buClr>
              <a:buSzPct val="127272"/>
              <a:buFont typeface="Arial"/>
              <a:buAutoNum type="arabicPeriod"/>
            </a:pPr>
            <a:r>
              <a:rPr lang="en"/>
              <a:t>most recent date</a:t>
            </a:r>
          </a:p>
          <a:p>
            <a:pPr rtl="0" lvl="0" indent="-317500" marL="457200">
              <a:spcBef>
                <a:spcPts val="0"/>
              </a:spcBef>
              <a:buClr>
                <a:srgbClr val="000000"/>
              </a:buClr>
              <a:buSzPct val="127272"/>
              <a:buFont typeface="Arial"/>
              <a:buAutoNum type="arabicPeriod"/>
            </a:pPr>
            <a:r>
              <a:rPr lang="en"/>
              <a:t>regex with “cases” or “deaths”  at this point, we just used one or the other</a:t>
            </a:r>
          </a:p>
          <a:p>
            <a:pPr rtl="0" lvl="0" indent="-317500" marL="457200">
              <a:spcBef>
                <a:spcPts val="0"/>
              </a:spcBef>
              <a:buClr>
                <a:srgbClr val="000000"/>
              </a:buClr>
              <a:buSzPct val="127272"/>
              <a:buFont typeface="Arial"/>
              <a:buAutoNum type="arabicPeriod"/>
            </a:pPr>
            <a:r>
              <a:rPr lang="en"/>
              <a:t>government adjectivization</a:t>
            </a:r>
          </a:p>
          <a:p>
            <a:pPr rtl="0" lvl="1" indent="-317500" marL="914400">
              <a:spcBef>
                <a:spcPts val="0"/>
              </a:spcBef>
              <a:buClr>
                <a:srgbClr val="000000"/>
              </a:buClr>
              <a:buSzPct val="140000"/>
              <a:buFont typeface="Arial"/>
              <a:buAutoNum type="alphaLcPeriod"/>
            </a:pPr>
            <a:r>
              <a:rPr sz="1000" lang="en">
                <a:solidFill>
                  <a:schemeClr val="dk1"/>
                </a:solidFill>
              </a:rPr>
              <a:t>liberian government is threatening to close down the market which sits next to the largest township,</a:t>
            </a:r>
          </a:p>
          <a:p>
            <a:pPr rtl="0" lvl="1" indent="-292100" marL="914400">
              <a:spcBef>
                <a:spcPts val="0"/>
              </a:spcBef>
              <a:buClr>
                <a:schemeClr val="dk1"/>
              </a:buClr>
              <a:buSzPct val="100000"/>
              <a:buFont typeface="Arial"/>
              <a:buAutoNum type="alphaLcPeriod"/>
            </a:pPr>
            <a:r>
              <a:rPr sz="1000" lang="en">
                <a:solidFill>
                  <a:schemeClr val="dk1"/>
                </a:solidFill>
              </a:rPr>
              <a:t>nigerian government issuing warnings that the treatment isn't effective</a:t>
            </a:r>
          </a:p>
          <a:p>
            <a:pPr rtl="0" lvl="1" indent="-292100" marL="914400">
              <a:spcBef>
                <a:spcPts val="0"/>
              </a:spcBef>
              <a:buClr>
                <a:schemeClr val="dk1"/>
              </a:buClr>
              <a:buSzPct val="100000"/>
              <a:buFont typeface="Arial"/>
              <a:buAutoNum type="alphaLcPeriod"/>
            </a:pPr>
            <a:r>
              <a:rPr sz="1000" lang="en">
                <a:solidFill>
                  <a:schemeClr val="dk1"/>
                </a:solidFill>
              </a:rPr>
              <a:t>, the rumor is being spread by text message and social media</a:t>
            </a:r>
          </a:p>
          <a:p>
            <a:pPr rtl="0" indent="0" marL="457200">
              <a:spcBef>
                <a:spcPts val="0"/>
              </a:spcBef>
              <a:buNone/>
            </a:pPr>
            <a:r>
              <a:rPr sz="1000" lang="en">
                <a:solidFill>
                  <a:schemeClr val="dk1"/>
                </a:solidFill>
              </a:rPr>
              <a:t>	</a:t>
            </a:r>
          </a:p>
          <a:p>
            <a:pPr rtl="0" lvl="0" indent="0" marL="457200">
              <a:spcBef>
                <a:spcPts val="0"/>
              </a:spcBef>
              <a:buNone/>
            </a:pPr>
            <a:r>
              <a:t/>
            </a:r>
            <a:endParaRPr sz="1000">
              <a:solidFill>
                <a:schemeClr val="dk1"/>
              </a:solidFill>
            </a:endParaRPr>
          </a:p>
          <a:p>
            <a:pPr rtl="0" lvl="0" indent="-317500" marL="457200">
              <a:spcBef>
                <a:spcPts val="0"/>
              </a:spcBef>
              <a:buClr>
                <a:srgbClr val="000000"/>
              </a:buClr>
              <a:buSzPct val="127272"/>
              <a:buFont typeface="Arial"/>
              <a:buAutoNum type="arabicPeriod"/>
            </a:pPr>
            <a:r>
              <a:rPr lang="en"/>
              <a:t>hand-picked our top organizations</a:t>
            </a:r>
          </a:p>
          <a:p>
            <a:pPr rtl="0" lvl="1" indent="-317500" marL="914400">
              <a:spcBef>
                <a:spcPts val="0"/>
              </a:spcBef>
              <a:buClr>
                <a:srgbClr val="000000"/>
              </a:buClr>
              <a:buSzPct val="140000"/>
              <a:buFont typeface="Arial"/>
              <a:buAutoNum type="alphaLcPeriod"/>
            </a:pPr>
            <a:r>
              <a:rPr sz="1000" lang="en">
                <a:solidFill>
                  <a:schemeClr val="dk1"/>
                </a:solidFill>
              </a:rPr>
              <a:t>centers for disease control issued guidance to all u.s. hospitals and mortuaries on the safe handling of human remains of ebola patients</a:t>
            </a:r>
          </a:p>
          <a:p>
            <a:pPr rtl="0" lvl="1" indent="-292100" marL="914400">
              <a:spcBef>
                <a:spcPts val="0"/>
              </a:spcBef>
              <a:buClr>
                <a:schemeClr val="dk1"/>
              </a:buClr>
              <a:buSzPct val="100000"/>
              <a:buFont typeface="Arial"/>
              <a:buAutoNum type="alphaLcPeriod"/>
            </a:pPr>
            <a:r>
              <a:rPr sz="1000" lang="en">
                <a:solidFill>
                  <a:schemeClr val="dk1"/>
                </a:solidFill>
              </a:rPr>
              <a:t>world health organization is convening a meeting of medical ethicists next week to examine what it calls "the responsible thing to do" about whatever supplies eventually may become available of a medicine that's never been tested in people</a:t>
            </a:r>
          </a:p>
          <a:p>
            <a:pPr rtl="0" lvl="0" indent="-228600" marL="457200">
              <a:spcBef>
                <a:spcPts val="0"/>
              </a:spcBef>
              <a:buClr>
                <a:schemeClr val="dk1"/>
              </a:buClr>
              <a:buNone/>
            </a:pPr>
            <a:r>
              <a:rPr lang="en"/>
              <a:t>symptoms: </a:t>
            </a:r>
            <a:r>
              <a:rPr lang="en">
                <a:solidFill>
                  <a:schemeClr val="dk1"/>
                </a:solidFill>
              </a:rPr>
              <a:t>symptoms, webMD, POS tag, regex : POS grammar: </a:t>
            </a:r>
            <a:r>
              <a:rPr sz="1000" lang="en">
                <a:solidFill>
                  <a:schemeClr val="dk1"/>
                </a:solidFill>
              </a:rPr>
              <a:t>grammer regex {(ADJ)*(NOUN)+(ADV)*(VERB)*}</a:t>
            </a:r>
          </a:p>
          <a:p>
            <a:pPr rtl="0" lvl="0" indent="-228600" marL="457200">
              <a:spcBef>
                <a:spcPts val="0"/>
              </a:spcBef>
              <a:buClr>
                <a:schemeClr val="dk1"/>
              </a:buClr>
              <a:buNone/>
            </a:pPr>
            <a:r>
              <a:rPr sz="1000" lang="en">
                <a:solidFill>
                  <a:schemeClr val="dk1"/>
                </a:solidFill>
              </a:rPr>
              <a:t>http://www.rightdiagnosis.com/lists/symptoms.htm</a:t>
            </a:r>
          </a:p>
          <a:p>
            <a:pPr rtl="0" lvl="0" indent="-317500" marL="457200">
              <a:spcBef>
                <a:spcPts val="0"/>
              </a:spcBef>
              <a:buClr>
                <a:schemeClr val="dk1"/>
              </a:buClr>
              <a:buSzPct val="127272"/>
              <a:buFont typeface="Arial"/>
              <a:buAutoNum type="arabicPeriod"/>
            </a:pPr>
            <a:r>
              <a:rPr lang="en">
                <a:solidFill>
                  <a:schemeClr val="dk1"/>
                </a:solidFill>
              </a:rPr>
              <a:t>No treatments</a:t>
            </a:r>
          </a:p>
          <a:p>
            <a:pPr rtl="0" lvl="0" indent="-317500" marL="457200">
              <a:spcBef>
                <a:spcPts val="0"/>
              </a:spcBef>
              <a:buClr>
                <a:schemeClr val="dk1"/>
              </a:buClr>
              <a:buFont typeface="Arial"/>
              <a:buAutoNum type="arabicPeriod"/>
            </a:pPr>
            <a:r>
              <a:t/>
            </a:r>
            <a:endParaRPr>
              <a:solidFill>
                <a:schemeClr val="dk1"/>
              </a:solidFill>
            </a:endParaRPr>
          </a:p>
          <a:p>
            <a:pPr rtl="0">
              <a:spcBef>
                <a:spcPts val="0"/>
              </a:spcBef>
              <a:buNone/>
            </a:pPr>
            <a:r>
              <a:t/>
            </a:r>
            <a:endParaRPr/>
          </a:p>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y="0" x="0"/>
          <a:ext cy="0" cx="0"/>
          <a:chOff y="0" x="0"/>
          <a:chExt cy="0" cx="0"/>
        </a:xfrm>
      </p:grpSpPr>
      <p:sp>
        <p:nvSpPr>
          <p:cNvPr id="9" name="Shape 9"/>
          <p:cNvSpPr/>
          <p:nvPr/>
        </p:nvSpPr>
        <p:spPr>
          <a:xfrm>
            <a:off y="0" x="0"/>
            <a:ext cy="3518399" cx="9144000"/>
          </a:xfrm>
          <a:prstGeom prst="rect">
            <a:avLst/>
          </a:prstGeom>
          <a:solidFill>
            <a:schemeClr val="dk2"/>
          </a:solidFill>
          <a:ln>
            <a:noFill/>
          </a:ln>
        </p:spPr>
        <p:txBody>
          <a:bodyPr bIns="45700" rIns="91425" lIns="91425" tIns="45700" anchor="ctr" anchorCtr="0">
            <a:noAutofit/>
          </a:bodyPr>
          <a:lstStyle/>
          <a:p>
            <a:pPr>
              <a:spcBef>
                <a:spcPts val="0"/>
              </a:spcBef>
              <a:buNone/>
            </a:pPr>
            <a:r>
              <a:t/>
            </a:r>
            <a:endParaRPr/>
          </a:p>
        </p:txBody>
      </p:sp>
      <p:cxnSp>
        <p:nvCxnSpPr>
          <p:cNvPr id="10" name="Shape 10"/>
          <p:cNvCxnSpPr/>
          <p:nvPr/>
        </p:nvCxnSpPr>
        <p:spPr>
          <a:xfrm>
            <a:off y="3496604" x="0"/>
            <a:ext cy="0" cx="9144000"/>
          </a:xfrm>
          <a:prstGeom prst="straightConnector1">
            <a:avLst/>
          </a:prstGeom>
          <a:noFill/>
          <a:ln w="57150" cap="flat">
            <a:solidFill>
              <a:srgbClr val="000000">
                <a:alpha val="14901"/>
              </a:srgbClr>
            </a:solidFill>
            <a:prstDash val="solid"/>
            <a:round/>
            <a:headEnd w="med" len="med" type="none"/>
            <a:tailEnd w="med" len="med" type="none"/>
          </a:ln>
        </p:spPr>
      </p:cxnSp>
      <p:sp>
        <p:nvSpPr>
          <p:cNvPr id="11" name="Shape 11"/>
          <p:cNvSpPr txBox="1"/>
          <p:nvPr>
            <p:ph type="ctrTitle"/>
          </p:nvPr>
        </p:nvSpPr>
        <p:spPr>
          <a:xfrm>
            <a:off y="1867781" x="685800"/>
            <a:ext cy="1648800" cx="7772400"/>
          </a:xfrm>
          <a:prstGeom prst="rect">
            <a:avLst/>
          </a:prstGeom>
        </p:spPr>
        <p:txBody>
          <a:bodyPr bIns="91425" rIns="91425" lIns="91425" tIns="91425" anchor="b" anchorCtr="0"/>
          <a:lstStyle>
            <a:lvl1pPr>
              <a:spcBef>
                <a:spcPts val="0"/>
              </a:spcBef>
              <a:buSzPct val="100000"/>
              <a:defRPr sz="7200"/>
            </a:lvl1pPr>
            <a:lvl2pPr>
              <a:spcBef>
                <a:spcPts val="0"/>
              </a:spcBef>
              <a:buSzPct val="100000"/>
              <a:defRPr sz="7200"/>
            </a:lvl2pPr>
            <a:lvl3pPr>
              <a:spcBef>
                <a:spcPts val="0"/>
              </a:spcBef>
              <a:buSzPct val="100000"/>
              <a:defRPr sz="7200"/>
            </a:lvl3pPr>
            <a:lvl4pPr>
              <a:spcBef>
                <a:spcPts val="0"/>
              </a:spcBef>
              <a:buSzPct val="100000"/>
              <a:defRPr sz="7200"/>
            </a:lvl4pPr>
            <a:lvl5pPr>
              <a:spcBef>
                <a:spcPts val="0"/>
              </a:spcBef>
              <a:buSzPct val="100000"/>
              <a:defRPr sz="7200"/>
            </a:lvl5pPr>
            <a:lvl6pPr>
              <a:spcBef>
                <a:spcPts val="0"/>
              </a:spcBef>
              <a:buSzPct val="100000"/>
              <a:defRPr sz="7200"/>
            </a:lvl6pPr>
            <a:lvl7pPr>
              <a:spcBef>
                <a:spcPts val="0"/>
              </a:spcBef>
              <a:buSzPct val="100000"/>
              <a:defRPr sz="7200"/>
            </a:lvl7pPr>
            <a:lvl8pPr>
              <a:spcBef>
                <a:spcPts val="0"/>
              </a:spcBef>
              <a:buSzPct val="100000"/>
              <a:defRPr sz="7200"/>
            </a:lvl8pPr>
            <a:lvl9pPr>
              <a:spcBef>
                <a:spcPts val="0"/>
              </a:spcBef>
              <a:buSzPct val="100000"/>
              <a:defRPr sz="7200"/>
            </a:lvl9pPr>
          </a:lstStyle>
          <a:p/>
        </p:txBody>
      </p:sp>
      <p:sp>
        <p:nvSpPr>
          <p:cNvPr id="12" name="Shape 12"/>
          <p:cNvSpPr txBox="1"/>
          <p:nvPr>
            <p:ph idx="1" type="subTitle"/>
          </p:nvPr>
        </p:nvSpPr>
        <p:spPr>
          <a:xfrm>
            <a:off y="3627026" x="685800"/>
            <a:ext cy="774300" cx="7772400"/>
          </a:xfrm>
          <a:prstGeom prst="rect">
            <a:avLst/>
          </a:prstGeom>
        </p:spPr>
        <p:txBody>
          <a:bodyPr bIns="91425" rIns="91425" lIns="91425" tIns="91425" anchor="t" anchorCtr="0"/>
          <a:lstStyle>
            <a:lvl1pPr>
              <a:spcBef>
                <a:spcPts val="0"/>
              </a:spcBef>
              <a:buClr>
                <a:schemeClr val="dk2"/>
              </a:buClr>
              <a:buNone/>
              <a:defRPr>
                <a:solidFill>
                  <a:schemeClr val="dk2"/>
                </a:solidFill>
              </a:defRPr>
            </a:lvl1pPr>
            <a:lvl2pPr>
              <a:spcBef>
                <a:spcPts val="0"/>
              </a:spcBef>
              <a:buClr>
                <a:schemeClr val="dk2"/>
              </a:buClr>
              <a:buSzPct val="100000"/>
              <a:buNone/>
              <a:defRPr sz="3000">
                <a:solidFill>
                  <a:schemeClr val="dk2"/>
                </a:solidFill>
              </a:defRPr>
            </a:lvl2pPr>
            <a:lvl3pPr>
              <a:spcBef>
                <a:spcPts val="0"/>
              </a:spcBef>
              <a:buClr>
                <a:schemeClr val="dk2"/>
              </a:buClr>
              <a:buSzPct val="100000"/>
              <a:buNone/>
              <a:defRPr sz="3000">
                <a:solidFill>
                  <a:schemeClr val="dk2"/>
                </a:solidFill>
              </a:defRPr>
            </a:lvl3pPr>
            <a:lvl4pPr>
              <a:spcBef>
                <a:spcPts val="0"/>
              </a:spcBef>
              <a:buClr>
                <a:schemeClr val="dk2"/>
              </a:buClr>
              <a:buSzPct val="100000"/>
              <a:buNone/>
              <a:defRPr sz="3000">
                <a:solidFill>
                  <a:schemeClr val="dk2"/>
                </a:solidFill>
              </a:defRPr>
            </a:lvl4pPr>
            <a:lvl5pPr>
              <a:spcBef>
                <a:spcPts val="0"/>
              </a:spcBef>
              <a:buClr>
                <a:schemeClr val="dk2"/>
              </a:buClr>
              <a:buSzPct val="100000"/>
              <a:buNone/>
              <a:defRPr sz="3000">
                <a:solidFill>
                  <a:schemeClr val="dk2"/>
                </a:solidFill>
              </a:defRPr>
            </a:lvl5pPr>
            <a:lvl6pPr>
              <a:spcBef>
                <a:spcPts val="0"/>
              </a:spcBef>
              <a:buClr>
                <a:schemeClr val="dk2"/>
              </a:buClr>
              <a:buSzPct val="100000"/>
              <a:buNone/>
              <a:defRPr sz="3000">
                <a:solidFill>
                  <a:schemeClr val="dk2"/>
                </a:solidFill>
              </a:defRPr>
            </a:lvl6pPr>
            <a:lvl7pPr>
              <a:spcBef>
                <a:spcPts val="0"/>
              </a:spcBef>
              <a:buClr>
                <a:schemeClr val="dk2"/>
              </a:buClr>
              <a:buSzPct val="100000"/>
              <a:buNone/>
              <a:defRPr sz="3000">
                <a:solidFill>
                  <a:schemeClr val="dk2"/>
                </a:solidFill>
              </a:defRPr>
            </a:lvl7pPr>
            <a:lvl8pPr>
              <a:spcBef>
                <a:spcPts val="0"/>
              </a:spcBef>
              <a:buClr>
                <a:schemeClr val="dk2"/>
              </a:buClr>
              <a:buSzPct val="100000"/>
              <a:buNone/>
              <a:defRPr sz="3000">
                <a:solidFill>
                  <a:schemeClr val="dk2"/>
                </a:solidFill>
              </a:defRPr>
            </a:lvl8pPr>
            <a:lvl9pPr>
              <a:spcBef>
                <a:spcPts val="0"/>
              </a:spcBef>
              <a:buClr>
                <a:schemeClr val="dk2"/>
              </a:buClr>
              <a:buSzPct val="100000"/>
              <a:buNone/>
              <a:defRPr sz="3000">
                <a:solidFill>
                  <a:schemeClr val="dk2"/>
                </a:solidFill>
              </a:defRPr>
            </a:lvl9pPr>
          </a:lstStyle>
          <a:p/>
        </p:txBody>
      </p:sp>
      <p:sp>
        <p:nvSpPr>
          <p:cNvPr id="13" name="Shape 13"/>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4" name="Shape 14"/>
        <p:cNvGrpSpPr/>
        <p:nvPr/>
      </p:nvGrpSpPr>
      <p:grpSpPr>
        <a:xfrm>
          <a:off y="0" x="0"/>
          <a:ext cy="0" cx="0"/>
          <a:chOff y="0" x="0"/>
          <a:chExt cy="0" cx="0"/>
        </a:xfrm>
      </p:grpSpPr>
      <p:sp>
        <p:nvSpPr>
          <p:cNvPr id="15" name="Shape 15"/>
          <p:cNvSpPr/>
          <p:nvPr/>
        </p:nvSpPr>
        <p:spPr>
          <a:xfrm>
            <a:off y="0" x="0"/>
            <a:ext cy="1149900" cx="9144000"/>
          </a:xfrm>
          <a:prstGeom prst="rect">
            <a:avLst/>
          </a:prstGeom>
          <a:solidFill>
            <a:srgbClr val="2388DB"/>
          </a:solidFill>
          <a:ln>
            <a:noFill/>
          </a:ln>
        </p:spPr>
        <p:txBody>
          <a:bodyPr bIns="45700" rIns="91425" lIns="91425" tIns="45700" anchor="ctr" anchorCtr="0">
            <a:noAutofit/>
          </a:bodyPr>
          <a:lstStyle/>
          <a:p>
            <a:pPr>
              <a:spcBef>
                <a:spcPts val="0"/>
              </a:spcBef>
              <a:buNone/>
            </a:pPr>
            <a:r>
              <a:t/>
            </a:r>
            <a:endParaRPr/>
          </a:p>
        </p:txBody>
      </p:sp>
      <p:cxnSp>
        <p:nvCxnSpPr>
          <p:cNvPr id="16" name="Shape 16"/>
          <p:cNvCxnSpPr/>
          <p:nvPr/>
        </p:nvCxnSpPr>
        <p:spPr>
          <a:xfrm>
            <a:off y="1127875" x="0"/>
            <a:ext cy="0" cx="9144000"/>
          </a:xfrm>
          <a:prstGeom prst="straightConnector1">
            <a:avLst/>
          </a:prstGeom>
          <a:noFill/>
          <a:ln w="57150" cap="flat">
            <a:solidFill>
              <a:srgbClr val="000000">
                <a:alpha val="14901"/>
              </a:srgbClr>
            </a:solidFill>
            <a:prstDash val="solid"/>
            <a:round/>
            <a:headEnd w="med" len="med" type="none"/>
            <a:tailEnd w="med" len="med" type="none"/>
          </a:ln>
        </p:spPr>
      </p:cxnSp>
      <p:sp>
        <p:nvSpPr>
          <p:cNvPr id="17" name="Shape 17"/>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8" name="Shape 18"/>
          <p:cNvSpPr txBox="1"/>
          <p:nvPr>
            <p:ph idx="1" type="body"/>
          </p:nvPr>
        </p:nvSpPr>
        <p:spPr>
          <a:xfrm>
            <a:off y="1200150" x="457200"/>
            <a:ext cy="3725699"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9" name="Shape 19"/>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y="0" x="0"/>
          <a:ext cy="0" cx="0"/>
          <a:chOff y="0" x="0"/>
          <a:chExt cy="0" cx="0"/>
        </a:xfrm>
      </p:grpSpPr>
      <p:sp>
        <p:nvSpPr>
          <p:cNvPr id="21" name="Shape 21"/>
          <p:cNvSpPr/>
          <p:nvPr/>
        </p:nvSpPr>
        <p:spPr>
          <a:xfrm>
            <a:off y="0" x="0"/>
            <a:ext cy="1149900" cx="9144000"/>
          </a:xfrm>
          <a:prstGeom prst="rect">
            <a:avLst/>
          </a:prstGeom>
          <a:solidFill>
            <a:schemeClr val="dk2"/>
          </a:solidFill>
          <a:ln>
            <a:noFill/>
          </a:ln>
        </p:spPr>
        <p:txBody>
          <a:bodyPr bIns="45700" rIns="91425" lIns="91425" tIns="45700" anchor="ctr" anchorCtr="0">
            <a:noAutofit/>
          </a:bodyPr>
          <a:lstStyle/>
          <a:p>
            <a:pPr>
              <a:spcBef>
                <a:spcPts val="0"/>
              </a:spcBef>
              <a:buNone/>
            </a:pPr>
            <a:r>
              <a:t/>
            </a:r>
            <a:endParaRPr/>
          </a:p>
        </p:txBody>
      </p:sp>
      <p:cxnSp>
        <p:nvCxnSpPr>
          <p:cNvPr id="22" name="Shape 22"/>
          <p:cNvCxnSpPr/>
          <p:nvPr/>
        </p:nvCxnSpPr>
        <p:spPr>
          <a:xfrm>
            <a:off y="1127875" x="0"/>
            <a:ext cy="0" cx="9144000"/>
          </a:xfrm>
          <a:prstGeom prst="straightConnector1">
            <a:avLst/>
          </a:prstGeom>
          <a:noFill/>
          <a:ln w="57150" cap="flat">
            <a:solidFill>
              <a:srgbClr val="000000">
                <a:alpha val="14901"/>
              </a:srgbClr>
            </a:solidFill>
            <a:prstDash val="solid"/>
            <a:round/>
            <a:headEnd w="med" len="med" type="none"/>
            <a:tailEnd w="med" len="med" type="none"/>
          </a:ln>
        </p:spPr>
      </p:cxnSp>
      <p:sp>
        <p:nvSpPr>
          <p:cNvPr id="23" name="Shape 23"/>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4" name="Shape 24"/>
          <p:cNvSpPr txBox="1"/>
          <p:nvPr>
            <p:ph idx="1" type="body"/>
          </p:nvPr>
        </p:nvSpPr>
        <p:spPr>
          <a:xfrm>
            <a:off y="1200150" x="457200"/>
            <a:ext cy="3725699"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5" name="Shape 25"/>
          <p:cNvSpPr txBox="1"/>
          <p:nvPr>
            <p:ph idx="2" type="body"/>
          </p:nvPr>
        </p:nvSpPr>
        <p:spPr>
          <a:xfrm>
            <a:off y="1200150" x="4692273"/>
            <a:ext cy="3725699"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6" name="Shape 26"/>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7" name="Shape 27"/>
        <p:cNvGrpSpPr/>
        <p:nvPr/>
      </p:nvGrpSpPr>
      <p:grpSpPr>
        <a:xfrm>
          <a:off y="0" x="0"/>
          <a:ext cy="0" cx="0"/>
          <a:chOff y="0" x="0"/>
          <a:chExt cy="0" cx="0"/>
        </a:xfrm>
      </p:grpSpPr>
      <p:sp>
        <p:nvSpPr>
          <p:cNvPr id="28" name="Shape 28"/>
          <p:cNvSpPr/>
          <p:nvPr/>
        </p:nvSpPr>
        <p:spPr>
          <a:xfrm>
            <a:off y="0" x="0"/>
            <a:ext cy="1149900" cx="9144000"/>
          </a:xfrm>
          <a:prstGeom prst="rect">
            <a:avLst/>
          </a:prstGeom>
          <a:solidFill>
            <a:srgbClr val="2388DB"/>
          </a:solidFill>
          <a:ln>
            <a:noFill/>
          </a:ln>
        </p:spPr>
        <p:txBody>
          <a:bodyPr bIns="45700" rIns="91425" lIns="91425" tIns="45700" anchor="ctr" anchorCtr="0">
            <a:noAutofit/>
          </a:bodyPr>
          <a:lstStyle/>
          <a:p>
            <a:pPr>
              <a:spcBef>
                <a:spcPts val="0"/>
              </a:spcBef>
              <a:buNone/>
            </a:pPr>
            <a:r>
              <a:t/>
            </a:r>
            <a:endParaRPr/>
          </a:p>
        </p:txBody>
      </p:sp>
      <p:cxnSp>
        <p:nvCxnSpPr>
          <p:cNvPr id="29" name="Shape 29"/>
          <p:cNvCxnSpPr/>
          <p:nvPr/>
        </p:nvCxnSpPr>
        <p:spPr>
          <a:xfrm>
            <a:off y="1127875" x="0"/>
            <a:ext cy="0" cx="9144000"/>
          </a:xfrm>
          <a:prstGeom prst="straightConnector1">
            <a:avLst/>
          </a:prstGeom>
          <a:noFill/>
          <a:ln w="57150" cap="flat">
            <a:solidFill>
              <a:srgbClr val="000000">
                <a:alpha val="14901"/>
              </a:srgbClr>
            </a:solidFill>
            <a:prstDash val="solid"/>
            <a:round/>
            <a:headEnd w="med" len="med" type="none"/>
            <a:tailEnd w="med" len="med" type="none"/>
          </a:ln>
        </p:spPr>
      </p:cxnSp>
      <p:sp>
        <p:nvSpPr>
          <p:cNvPr id="30" name="Shape 30"/>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31" name="Shape 31"/>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32" name="Shape 32"/>
        <p:cNvGrpSpPr/>
        <p:nvPr/>
      </p:nvGrpSpPr>
      <p:grpSpPr>
        <a:xfrm>
          <a:off y="0" x="0"/>
          <a:ext cy="0" cx="0"/>
          <a:chOff y="0" x="0"/>
          <a:chExt cy="0" cx="0"/>
        </a:xfrm>
      </p:grpSpPr>
      <p:sp>
        <p:nvSpPr>
          <p:cNvPr id="33" name="Shape 33"/>
          <p:cNvSpPr txBox="1"/>
          <p:nvPr>
            <p:ph idx="1" type="body"/>
          </p:nvPr>
        </p:nvSpPr>
        <p:spPr>
          <a:xfrm>
            <a:off y="4406309" x="457200"/>
            <a:ext cy="519599" cx="8229600"/>
          </a:xfrm>
          <a:prstGeom prst="rect">
            <a:avLst/>
          </a:prstGeom>
        </p:spPr>
        <p:txBody>
          <a:bodyPr bIns="91425" rIns="91425" lIns="91425" tIns="91425" anchor="t" anchorCtr="0"/>
          <a:lstStyle>
            <a:lvl1pPr>
              <a:spcBef>
                <a:spcPts val="0"/>
              </a:spcBef>
              <a:buClr>
                <a:schemeClr val="dk2"/>
              </a:buClr>
              <a:buSzPct val="100000"/>
              <a:buNone/>
              <a:defRPr sz="1800">
                <a:solidFill>
                  <a:schemeClr val="dk2"/>
                </a:solidFill>
              </a:defRPr>
            </a:lvl1pPr>
          </a:lstStyle>
          <a:p/>
        </p:txBody>
      </p:sp>
      <p:sp>
        <p:nvSpPr>
          <p:cNvPr id="34" name="Shape 34"/>
          <p:cNvSpPr/>
          <p:nvPr/>
        </p:nvSpPr>
        <p:spPr>
          <a:xfrm>
            <a:off y="0" x="4274"/>
            <a:ext cy="4406399" cx="9144000"/>
          </a:xfrm>
          <a:prstGeom prst="rect">
            <a:avLst/>
          </a:prstGeom>
          <a:solidFill>
            <a:srgbClr val="2388DB"/>
          </a:solidFill>
          <a:ln>
            <a:noFill/>
          </a:ln>
        </p:spPr>
        <p:txBody>
          <a:bodyPr bIns="45700" rIns="91425" lIns="91425" tIns="45700" anchor="ctr" anchorCtr="0">
            <a:noAutofit/>
          </a:bodyPr>
          <a:lstStyle/>
          <a:p>
            <a:pPr>
              <a:spcBef>
                <a:spcPts val="0"/>
              </a:spcBef>
              <a:buNone/>
            </a:pPr>
            <a:r>
              <a:t/>
            </a:r>
            <a:endParaRPr/>
          </a:p>
        </p:txBody>
      </p:sp>
      <p:cxnSp>
        <p:nvCxnSpPr>
          <p:cNvPr id="35" name="Shape 35"/>
          <p:cNvCxnSpPr/>
          <p:nvPr/>
        </p:nvCxnSpPr>
        <p:spPr>
          <a:xfrm>
            <a:off y="4384371" x="0"/>
            <a:ext cy="0" cx="9144000"/>
          </a:xfrm>
          <a:prstGeom prst="straightConnector1">
            <a:avLst/>
          </a:prstGeom>
          <a:noFill/>
          <a:ln w="57150" cap="flat">
            <a:solidFill>
              <a:srgbClr val="000000">
                <a:alpha val="14901"/>
              </a:srgbClr>
            </a:solidFill>
            <a:prstDash val="solid"/>
            <a:round/>
            <a:headEnd w="med" len="med" type="none"/>
            <a:tailEnd w="med" len="med" type="none"/>
          </a:ln>
        </p:spPr>
      </p:cxnSp>
      <p:sp>
        <p:nvSpPr>
          <p:cNvPr id="36" name="Shape 36"/>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bg>
      <p:bgPr>
        <a:solidFill>
          <a:schemeClr val="dk2"/>
        </a:solidFill>
      </p:bgPr>
    </p:bg>
    <p:spTree>
      <p:nvGrpSpPr>
        <p:cNvPr id="37" name="Shape 37"/>
        <p:cNvGrpSpPr/>
        <p:nvPr/>
      </p:nvGrpSpPr>
      <p:grpSpPr>
        <a:xfrm>
          <a:off y="0" x="0"/>
          <a:ext cy="0" cx="0"/>
          <a:chOff y="0" x="0"/>
          <a:chExt cy="0" cx="0"/>
        </a:xfrm>
      </p:grpSpPr>
      <p:sp>
        <p:nvSpPr>
          <p:cNvPr id="38" name="Shape 38"/>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solidFill>
                  <a:schemeClr val="lt1"/>
                </a:solidFill>
              </a:defRPr>
            </a:lvl1pPr>
          </a:lstStyle>
          <a:p>
            <a:pPr>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2.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400" cx="8229600"/>
          </a:xfrm>
          <a:prstGeom prst="rect">
            <a:avLst/>
          </a:prstGeom>
          <a:noFill/>
          <a:ln>
            <a:noFill/>
          </a:ln>
        </p:spPr>
        <p:txBody>
          <a:bodyPr bIns="91425" rIns="91425" lIns="91425" tIns="91425" anchor="b" anchorCtr="0"/>
          <a:lstStyle>
            <a:lvl1pPr>
              <a:spcBef>
                <a:spcPts val="0"/>
              </a:spcBef>
              <a:buClr>
                <a:schemeClr val="lt1"/>
              </a:buClr>
              <a:buSzPct val="100000"/>
              <a:buNone/>
              <a:defRPr b="1" sz="3600">
                <a:solidFill>
                  <a:schemeClr val="lt1"/>
                </a:solidFill>
              </a:defRPr>
            </a:lvl1pPr>
            <a:lvl2pPr>
              <a:spcBef>
                <a:spcPts val="0"/>
              </a:spcBef>
              <a:buClr>
                <a:schemeClr val="lt1"/>
              </a:buClr>
              <a:buSzPct val="100000"/>
              <a:buNone/>
              <a:defRPr b="1" sz="3600">
                <a:solidFill>
                  <a:schemeClr val="lt1"/>
                </a:solidFill>
              </a:defRPr>
            </a:lvl2pPr>
            <a:lvl3pPr>
              <a:spcBef>
                <a:spcPts val="0"/>
              </a:spcBef>
              <a:buClr>
                <a:schemeClr val="lt1"/>
              </a:buClr>
              <a:buSzPct val="100000"/>
              <a:buNone/>
              <a:defRPr b="1" sz="3600">
                <a:solidFill>
                  <a:schemeClr val="lt1"/>
                </a:solidFill>
              </a:defRPr>
            </a:lvl3pPr>
            <a:lvl4pPr>
              <a:spcBef>
                <a:spcPts val="0"/>
              </a:spcBef>
              <a:buClr>
                <a:schemeClr val="lt1"/>
              </a:buClr>
              <a:buSzPct val="100000"/>
              <a:buNone/>
              <a:defRPr b="1" sz="3600">
                <a:solidFill>
                  <a:schemeClr val="lt1"/>
                </a:solidFill>
              </a:defRPr>
            </a:lvl4pPr>
            <a:lvl5pPr>
              <a:spcBef>
                <a:spcPts val="0"/>
              </a:spcBef>
              <a:buClr>
                <a:schemeClr val="lt1"/>
              </a:buClr>
              <a:buSzPct val="100000"/>
              <a:buNone/>
              <a:defRPr b="1" sz="3600">
                <a:solidFill>
                  <a:schemeClr val="lt1"/>
                </a:solidFill>
              </a:defRPr>
            </a:lvl5pPr>
            <a:lvl6pPr>
              <a:spcBef>
                <a:spcPts val="0"/>
              </a:spcBef>
              <a:buClr>
                <a:schemeClr val="lt1"/>
              </a:buClr>
              <a:buSzPct val="100000"/>
              <a:buNone/>
              <a:defRPr b="1" sz="3600">
                <a:solidFill>
                  <a:schemeClr val="lt1"/>
                </a:solidFill>
              </a:defRPr>
            </a:lvl6pPr>
            <a:lvl7pPr>
              <a:spcBef>
                <a:spcPts val="0"/>
              </a:spcBef>
              <a:buClr>
                <a:schemeClr val="lt1"/>
              </a:buClr>
              <a:buSzPct val="100000"/>
              <a:buNone/>
              <a:defRPr b="1" sz="3600">
                <a:solidFill>
                  <a:schemeClr val="lt1"/>
                </a:solidFill>
              </a:defRPr>
            </a:lvl7pPr>
            <a:lvl8pPr>
              <a:spcBef>
                <a:spcPts val="0"/>
              </a:spcBef>
              <a:buClr>
                <a:schemeClr val="lt1"/>
              </a:buClr>
              <a:buSzPct val="100000"/>
              <a:buNone/>
              <a:defRPr b="1" sz="3600">
                <a:solidFill>
                  <a:schemeClr val="lt1"/>
                </a:solidFill>
              </a:defRPr>
            </a:lvl8pPr>
            <a:lvl9pPr>
              <a:spcBef>
                <a:spcPts val="0"/>
              </a:spcBef>
              <a:buClr>
                <a:schemeClr val="lt1"/>
              </a:buClr>
              <a:buSzPct val="100000"/>
              <a:buNone/>
              <a:defRPr b="1" sz="3600">
                <a:solidFill>
                  <a:schemeClr val="lt1"/>
                </a:solidFill>
              </a:defRPr>
            </a:lvl9pPr>
          </a:lstStyle>
          <a:p/>
        </p:txBody>
      </p:sp>
      <p:sp>
        <p:nvSpPr>
          <p:cNvPr id="6" name="Shape 6"/>
          <p:cNvSpPr txBox="1"/>
          <p:nvPr>
            <p:ph idx="1" type="body"/>
          </p:nvPr>
        </p:nvSpPr>
        <p:spPr>
          <a:xfrm>
            <a:off y="1200150" x="457200"/>
            <a:ext cy="3725699" cx="8229600"/>
          </a:xfrm>
          <a:prstGeom prst="rect">
            <a:avLst/>
          </a:prstGeom>
          <a:noFill/>
          <a:ln>
            <a:noFill/>
          </a:ln>
        </p:spPr>
        <p:txBody>
          <a:bodyPr bIns="91425" rIns="91425" lIns="91425" t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p:txBody>
      </p:sp>
      <p:sp>
        <p:nvSpPr>
          <p:cNvPr id="7" name="Shape 7"/>
          <p:cNvSpPr txBox="1"/>
          <p:nvPr>
            <p:ph idx="12" type="sldNum"/>
          </p:nvPr>
        </p:nvSpPr>
        <p:spPr>
          <a:xfrm>
            <a:off y="4749850" x="8556791"/>
            <a:ext cy="393600" cx="548699"/>
          </a:xfrm>
          <a:prstGeom prst="rect">
            <a:avLst/>
          </a:prstGeom>
          <a:noFill/>
          <a:ln>
            <a:noFill/>
          </a:ln>
        </p:spPr>
        <p:txBody>
          <a:bodyPr bIns="91425" rIns="91425" lIns="91425" tIns="91425" anchor="ctr" anchorCtr="0">
            <a:noAutofit/>
          </a:bodyPr>
          <a:lstStyle>
            <a:lvl1pPr algn="r">
              <a:spcBef>
                <a:spcPts val="0"/>
              </a:spcBef>
              <a:buNone/>
              <a:defRPr sz="1300">
                <a:solidFill>
                  <a:schemeClr val="dk2"/>
                </a:solidFill>
              </a:defRPr>
            </a:lvl1pPr>
          </a:lstStyle>
          <a:p>
            <a:pPr>
              <a:spcBef>
                <a:spcPts val="0"/>
              </a:spcBef>
              <a:buNone/>
            </a:pPr>
            <a:fld id="{00000000-1234-1234-1234-123412341234}" type="slidenum">
              <a:rPr lang="en"/>
              <a:t>‹#›</a:t>
            </a:fld>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 Target="../media/image00.png" Type="http://schemas.openxmlformats.org/officeDocument/2006/relationships/image" Id="rId3"/></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2.xml" Type="http://schemas.openxmlformats.org/officeDocument/2006/relationships/slideLayout" Id="rId1"/></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2.xml" Type="http://schemas.openxmlformats.org/officeDocument/2006/relationships/slideLayout" Id="rId1"/></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2.xml" Type="http://schemas.openxmlformats.org/officeDocument/2006/relationships/slideLayout" Id="rId1"/></Relationships>
</file>

<file path=ppt/slides/_rels/slide13.xml.rels><?xml version="1.0" encoding="UTF-8" standalone="yes"?><Relationships xmlns="http://schemas.openxmlformats.org/package/2006/relationships"><Relationship Target="../notesSlides/notesSlide13.xml" Type="http://schemas.openxmlformats.org/officeDocument/2006/relationships/notesSlide" Id="rId2"/><Relationship Target="../slideLayouts/slideLayout2.xml" Type="http://schemas.openxmlformats.org/officeDocument/2006/relationships/slideLayout" Id="rId1"/></Relationships>
</file>

<file path=ppt/slides/_rels/slide14.xml.rels><?xml version="1.0" encoding="UTF-8" standalone="yes"?><Relationships xmlns="http://schemas.openxmlformats.org/package/2006/relationships"><Relationship Target="../notesSlides/notesSlide14.xml" Type="http://schemas.openxmlformats.org/officeDocument/2006/relationships/notesSlide" Id="rId2"/><Relationship Target="../slideLayouts/slideLayout2.xml" Type="http://schemas.openxmlformats.org/officeDocument/2006/relationships/slideLayout" Id="rId1"/></Relationships>
</file>

<file path=ppt/slides/_rels/slide15.xml.rels><?xml version="1.0" encoding="UTF-8" standalone="yes"?><Relationships xmlns="http://schemas.openxmlformats.org/package/2006/relationships"><Relationship Target="../notesSlides/notesSlide15.xml" Type="http://schemas.openxmlformats.org/officeDocument/2006/relationships/notesSlide" Id="rId2"/><Relationship Target="../slideLayouts/slideLayout1.xml" Type="http://schemas.openxmlformats.org/officeDocument/2006/relationships/slideLayout" Id="rId1"/></Relationships>
</file>

<file path=ppt/slides/_rels/slide16.xml.rels><?xml version="1.0" encoding="UTF-8" standalone="yes"?><Relationships xmlns="http://schemas.openxmlformats.org/package/2006/relationships"><Relationship Target="../notesSlides/notesSlide16.xml" Type="http://schemas.openxmlformats.org/officeDocument/2006/relationships/notesSlide" Id="rId2"/><Relationship Target="../slideLayouts/slideLayout2.xml" Type="http://schemas.openxmlformats.org/officeDocument/2006/relationships/slideLayout" Id="rId1"/></Relationships>
</file>

<file path=ppt/slides/_rels/slide17.xml.rels><?xml version="1.0" encoding="UTF-8" standalone="yes"?><Relationships xmlns="http://schemas.openxmlformats.org/package/2006/relationships"><Relationship Target="../notesSlides/notesSlide17.xml" Type="http://schemas.openxmlformats.org/officeDocument/2006/relationships/notesSlide" Id="rId2"/><Relationship Target="../slideLayouts/slideLayout2.xml" Type="http://schemas.openxmlformats.org/officeDocument/2006/relationships/slideLayout" Id="rId1"/><Relationship Target="../media/image01.png" Type="http://schemas.openxmlformats.org/officeDocument/2006/relationships/image" Id="rId3"/></Relationships>
</file>

<file path=ppt/slides/_rels/slide18.xml.rels><?xml version="1.0" encoding="UTF-8" standalone="yes"?><Relationships xmlns="http://schemas.openxmlformats.org/package/2006/relationships"><Relationship Target="../notesSlides/notesSlide18.xml" Type="http://schemas.openxmlformats.org/officeDocument/2006/relationships/notesSlide" Id="rId2"/><Relationship Target="../slideLayouts/slideLayout2.xml" Type="http://schemas.openxmlformats.org/officeDocument/2006/relationships/slideLayout" Id="rId1"/><Relationship Target="../media/image02.png" Type="http://schemas.openxmlformats.org/officeDocument/2006/relationships/image" Id="rId3"/></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 Target="../media/image03.png" Type="http://schemas.openxmlformats.org/officeDocument/2006/relationships/image" Id="rId3"/></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 Target="../media/image03.png" Type="http://schemas.openxmlformats.org/officeDocument/2006/relationships/image" Id="rId3"/></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3.xml" Type="http://schemas.openxmlformats.org/officeDocument/2006/relationships/slideLayout" Id="rId1"/></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9" name="Shape 39"/>
        <p:cNvGrpSpPr/>
        <p:nvPr/>
      </p:nvGrpSpPr>
      <p:grpSpPr>
        <a:xfrm>
          <a:off y="0" x="0"/>
          <a:ext cy="0" cx="0"/>
          <a:chOff y="0" x="0"/>
          <a:chExt cy="0" cx="0"/>
        </a:xfrm>
      </p:grpSpPr>
      <p:sp>
        <p:nvSpPr>
          <p:cNvPr id="40" name="Shape 40"/>
          <p:cNvSpPr txBox="1"/>
          <p:nvPr>
            <p:ph type="ctrTitle"/>
          </p:nvPr>
        </p:nvSpPr>
        <p:spPr>
          <a:xfrm>
            <a:off y="208271" x="685800"/>
            <a:ext cy="2578199" cx="7772400"/>
          </a:xfrm>
          <a:prstGeom prst="rect">
            <a:avLst/>
          </a:prstGeom>
        </p:spPr>
        <p:txBody>
          <a:bodyPr bIns="91425" rIns="91425" lIns="91425" tIns="91425" anchor="b" anchorCtr="0">
            <a:noAutofit/>
          </a:bodyPr>
          <a:lstStyle/>
          <a:p>
            <a:pPr rtl="0">
              <a:spcBef>
                <a:spcPts val="0"/>
              </a:spcBef>
              <a:buNone/>
            </a:pPr>
            <a:r>
              <a:rPr lang="en"/>
              <a:t>OutbreakSum</a:t>
            </a:r>
          </a:p>
          <a:p>
            <a:pPr>
              <a:spcBef>
                <a:spcPts val="0"/>
              </a:spcBef>
              <a:buNone/>
            </a:pPr>
            <a:r>
              <a:rPr b="0" sz="3000" lang="en">
                <a:solidFill>
                  <a:srgbClr val="FFFFFF"/>
                </a:solidFill>
              </a:rPr>
              <a:t>Automatic Summarization of Texts Relating to Disease Outbreaks</a:t>
            </a:r>
          </a:p>
        </p:txBody>
      </p:sp>
      <p:sp>
        <p:nvSpPr>
          <p:cNvPr id="41" name="Shape 41"/>
          <p:cNvSpPr txBox="1"/>
          <p:nvPr>
            <p:ph idx="1" type="subTitle"/>
          </p:nvPr>
        </p:nvSpPr>
        <p:spPr>
          <a:xfrm>
            <a:off y="3627025" x="685800"/>
            <a:ext cy="1176900" cx="7772400"/>
          </a:xfrm>
          <a:prstGeom prst="rect">
            <a:avLst/>
          </a:prstGeom>
        </p:spPr>
        <p:txBody>
          <a:bodyPr bIns="91425" rIns="91425" lIns="91425" tIns="91425" anchor="t" anchorCtr="0">
            <a:noAutofit/>
          </a:bodyPr>
          <a:lstStyle/>
          <a:p>
            <a:pPr algn="ctr" rtl="0" lvl="0">
              <a:spcBef>
                <a:spcPts val="600"/>
              </a:spcBef>
              <a:buNone/>
            </a:pPr>
            <a:r>
              <a:rPr sz="2400" lang="en">
                <a:solidFill>
                  <a:schemeClr val="dk1"/>
                </a:solidFill>
              </a:rPr>
              <a:t>Richard Gruss, Daniel Morgado,</a:t>
            </a:r>
          </a:p>
          <a:p>
            <a:pPr algn="ctr" rtl="0" lvl="0">
              <a:spcBef>
                <a:spcPts val="600"/>
              </a:spcBef>
              <a:buClr>
                <a:schemeClr val="dk1"/>
              </a:buClr>
              <a:buSzPct val="45833"/>
              <a:buFont typeface="Arial"/>
              <a:buNone/>
            </a:pPr>
            <a:r>
              <a:rPr sz="2400" lang="en">
                <a:solidFill>
                  <a:schemeClr val="dk1"/>
                </a:solidFill>
              </a:rPr>
              <a:t>Nate Craun, Colin Shea-Blymyer</a:t>
            </a:r>
          </a:p>
        </p:txBody>
      </p:sp>
      <p:pic>
        <p:nvPicPr>
          <p:cNvPr id="42" name="Shape 42"/>
          <p:cNvPicPr preferRelativeResize="0"/>
          <p:nvPr/>
        </p:nvPicPr>
        <p:blipFill>
          <a:blip r:embed="rId3">
            <a:alphaModFix/>
          </a:blip>
          <a:stretch>
            <a:fillRect/>
          </a:stretch>
        </p:blipFill>
        <p:spPr>
          <a:xfrm>
            <a:off y="532899" x="6955750"/>
            <a:ext cy="1132099" cx="1293799"/>
          </a:xfrm>
          <a:prstGeom prst="rect">
            <a:avLst/>
          </a:prstGeom>
          <a:noFill/>
          <a:ln>
            <a:noFill/>
          </a:ln>
        </p:spPr>
      </p:pic>
      <p:sp>
        <p:nvSpPr>
          <p:cNvPr id="43" name="Shape 43"/>
          <p:cNvSpPr txBox="1"/>
          <p:nvPr/>
        </p:nvSpPr>
        <p:spPr>
          <a:xfrm>
            <a:off y="2976250" x="5982450"/>
            <a:ext cy="511199" cx="3161399"/>
          </a:xfrm>
          <a:prstGeom prst="rect">
            <a:avLst/>
          </a:prstGeom>
          <a:noFill/>
          <a:ln>
            <a:noFill/>
          </a:ln>
        </p:spPr>
        <p:txBody>
          <a:bodyPr bIns="91425" rIns="91425" lIns="91425" tIns="91425" anchor="t" anchorCtr="0">
            <a:noAutofit/>
          </a:bodyPr>
          <a:lstStyle/>
          <a:p>
            <a:pPr algn="r" rtl="0">
              <a:spcBef>
                <a:spcPts val="0"/>
              </a:spcBef>
              <a:buNone/>
            </a:pPr>
            <a:r>
              <a:rPr lang="en">
                <a:solidFill>
                  <a:srgbClr val="FFFFFF"/>
                </a:solidFill>
              </a:rPr>
              <a:t>CS 4984: Computational Linguistics</a:t>
            </a:r>
          </a:p>
          <a:p>
            <a:pPr algn="r">
              <a:spcBef>
                <a:spcPts val="0"/>
              </a:spcBef>
              <a:buNone/>
            </a:pPr>
            <a:r>
              <a:rPr lang="en">
                <a:solidFill>
                  <a:srgbClr val="FFFFFF"/>
                </a:solidFill>
              </a:rPr>
              <a:t>12/10/2014</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0" name="Shape 100"/>
        <p:cNvGrpSpPr/>
        <p:nvPr/>
      </p:nvGrpSpPr>
      <p:grpSpPr>
        <a:xfrm>
          <a:off y="0" x="0"/>
          <a:ext cy="0" cx="0"/>
          <a:chOff y="0" x="0"/>
          <a:chExt cy="0" cx="0"/>
        </a:xfrm>
      </p:grpSpPr>
      <p:sp>
        <p:nvSpPr>
          <p:cNvPr id="101" name="Shape 101"/>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Summarization: NLG</a:t>
            </a:r>
          </a:p>
        </p:txBody>
      </p:sp>
      <p:sp>
        <p:nvSpPr>
          <p:cNvPr id="102" name="Shape 102"/>
          <p:cNvSpPr txBox="1"/>
          <p:nvPr>
            <p:ph idx="1" type="body"/>
          </p:nvPr>
        </p:nvSpPr>
        <p:spPr>
          <a:xfrm>
            <a:off y="1200150" x="381000"/>
            <a:ext cy="3725699" cx="8229600"/>
          </a:xfrm>
          <a:prstGeom prst="rect">
            <a:avLst/>
          </a:prstGeom>
        </p:spPr>
        <p:txBody>
          <a:bodyPr bIns="91425" rIns="91425" lIns="91425" tIns="91425" anchor="t" anchorCtr="0">
            <a:noAutofit/>
          </a:bodyPr>
          <a:lstStyle/>
          <a:p>
            <a:pPr rtl="0">
              <a:spcBef>
                <a:spcPts val="0"/>
              </a:spcBef>
              <a:buNone/>
            </a:pPr>
            <a:r>
              <a:rPr b="1" sz="1800" lang="en"/>
              <a:t>Report using NLG</a:t>
            </a:r>
          </a:p>
          <a:p>
            <a:pPr rtl="0">
              <a:spcBef>
                <a:spcPts val="0"/>
              </a:spcBef>
              <a:buNone/>
            </a:pPr>
            <a:r>
              <a:rPr sz="1800" lang="en" i="1"/>
              <a:t>Database</a:t>
            </a:r>
          </a:p>
          <a:p>
            <a:pPr rtl="0" lvl="0">
              <a:spcBef>
                <a:spcPts val="0"/>
              </a:spcBef>
              <a:buClr>
                <a:schemeClr val="dk1"/>
              </a:buClr>
              <a:buSzPct val="61111"/>
              <a:buFont typeface="Arial"/>
              <a:buNone/>
            </a:pPr>
            <a:r>
              <a:rPr b="1" sz="1800" lang="en"/>
              <a:t>{'date': '3069-12-02', 'source': '10208-3', 'cases': 0, 'location': 'Liberia', 'deaths': '1552'}</a:t>
            </a:r>
          </a:p>
          <a:p>
            <a:pPr rtl="0" lvl="0">
              <a:spcBef>
                <a:spcPts val="0"/>
              </a:spcBef>
              <a:buClr>
                <a:schemeClr val="dk1"/>
              </a:buClr>
              <a:buSzPct val="61111"/>
              <a:buFont typeface="Arial"/>
              <a:buNone/>
            </a:pPr>
            <a:r>
              <a:rPr b="1" sz="1800" lang="en"/>
              <a:t>{'date': '2014-12-04', 'source': '10219-4', 'cases': 0, 'location': 'West Africa', 'deaths': '700'}</a:t>
            </a:r>
          </a:p>
          <a:p>
            <a:pPr rtl="0" lvl="0">
              <a:spcBef>
                <a:spcPts val="0"/>
              </a:spcBef>
              <a:buClr>
                <a:schemeClr val="dk1"/>
              </a:buClr>
              <a:buSzPct val="61111"/>
              <a:buFont typeface="Arial"/>
              <a:buNone/>
            </a:pPr>
            <a:r>
              <a:rPr b="1" sz="1800" lang="en"/>
              <a:t>{'date': '2014-12-04', 'source': '10219-4', 'cases': 0, 'location': 'Liberia', 'deaths': '700'}</a:t>
            </a:r>
          </a:p>
          <a:p>
            <a:pPr rtl="0" lvl="0">
              <a:spcBef>
                <a:spcPts val="0"/>
              </a:spcBef>
              <a:buClr>
                <a:schemeClr val="dk1"/>
              </a:buClr>
              <a:buSzPct val="61111"/>
              <a:buFont typeface="Arial"/>
              <a:buNone/>
            </a:pPr>
            <a:r>
              <a:rPr b="1" sz="1800" lang="en"/>
              <a:t>{'date': '2014-12-02', 'source': '1023-5', 'cases': '201', 'location': 'West Africa', 'deaths': '672'}</a:t>
            </a:r>
          </a:p>
          <a:p>
            <a:pPr>
              <a:spcBef>
                <a:spcPts val="0"/>
              </a:spcBef>
              <a:buNone/>
            </a:pPr>
            <a:r>
              <a:t/>
            </a:r>
            <a:endParaRPr b="1" sz="1800"/>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6" name="Shape 106"/>
        <p:cNvGrpSpPr/>
        <p:nvPr/>
      </p:nvGrpSpPr>
      <p:grpSpPr>
        <a:xfrm>
          <a:off y="0" x="0"/>
          <a:ext cy="0" cx="0"/>
          <a:chOff y="0" x="0"/>
          <a:chExt cy="0" cx="0"/>
        </a:xfrm>
      </p:grpSpPr>
      <p:sp>
        <p:nvSpPr>
          <p:cNvPr id="107" name="Shape 107"/>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Summarization: NLG</a:t>
            </a:r>
          </a:p>
        </p:txBody>
      </p:sp>
      <p:sp>
        <p:nvSpPr>
          <p:cNvPr id="108" name="Shape 108"/>
          <p:cNvSpPr txBox="1"/>
          <p:nvPr>
            <p:ph idx="1" type="body"/>
          </p:nvPr>
        </p:nvSpPr>
        <p:spPr>
          <a:xfrm>
            <a:off y="1200150" x="457200"/>
            <a:ext cy="3943199" cx="8229600"/>
          </a:xfrm>
          <a:prstGeom prst="rect">
            <a:avLst/>
          </a:prstGeom>
        </p:spPr>
        <p:txBody>
          <a:bodyPr bIns="91425" rIns="91425" lIns="91425" tIns="91425" anchor="t" anchorCtr="0">
            <a:noAutofit/>
          </a:bodyPr>
          <a:lstStyle/>
          <a:p>
            <a:pPr rtl="0" lvl="0">
              <a:spcBef>
                <a:spcPts val="0"/>
              </a:spcBef>
              <a:buNone/>
            </a:pPr>
            <a:r>
              <a:rPr sz="1200" lang="en"/>
              <a:t>News in the United States of 4000 cases recently reported in West Africa has caused concern. </a:t>
            </a:r>
          </a:p>
          <a:p>
            <a:pPr rtl="0" lvl="0">
              <a:spcBef>
                <a:spcPts val="0"/>
              </a:spcBef>
              <a:buNone/>
            </a:pPr>
            <a:r>
              <a:rPr sz="1200" lang="en"/>
              <a:t>    (NP</a:t>
            </a:r>
          </a:p>
          <a:p>
            <a:pPr rtl="0" lvl="0">
              <a:spcBef>
                <a:spcPts val="0"/>
              </a:spcBef>
              <a:buNone/>
            </a:pPr>
            <a:r>
              <a:rPr sz="1200" lang="en"/>
              <a:t>      (NP (NNP News))</a:t>
            </a:r>
          </a:p>
          <a:p>
            <a:pPr rtl="0" lvl="0">
              <a:spcBef>
                <a:spcPts val="0"/>
              </a:spcBef>
              <a:buNone/>
            </a:pPr>
            <a:r>
              <a:rPr sz="1200" lang="en"/>
              <a:t>      (PP (IN in)</a:t>
            </a:r>
          </a:p>
          <a:p>
            <a:pPr rtl="0" lvl="0">
              <a:spcBef>
                <a:spcPts val="0"/>
              </a:spcBef>
              <a:buNone/>
            </a:pPr>
            <a:r>
              <a:rPr sz="1200" lang="en"/>
              <a:t>        (NP</a:t>
            </a:r>
          </a:p>
          <a:p>
            <a:pPr rtl="0" lvl="0">
              <a:spcBef>
                <a:spcPts val="0"/>
              </a:spcBef>
              <a:buNone/>
            </a:pPr>
            <a:r>
              <a:rPr sz="1200" lang="en"/>
              <a:t>          (NP (DT the) (NNP United) (NNPS States))</a:t>
            </a:r>
          </a:p>
          <a:p>
            <a:pPr rtl="0" lvl="0">
              <a:spcBef>
                <a:spcPts val="0"/>
              </a:spcBef>
              <a:buNone/>
            </a:pPr>
            <a:r>
              <a:rPr sz="1200" lang="en"/>
              <a:t>          (PP (IN of)</a:t>
            </a:r>
          </a:p>
          <a:p>
            <a:pPr rtl="0" lvl="0">
              <a:spcBef>
                <a:spcPts val="0"/>
              </a:spcBef>
              <a:buNone/>
            </a:pPr>
            <a:r>
              <a:rPr sz="1200" lang="en"/>
              <a:t>            (NP</a:t>
            </a:r>
          </a:p>
          <a:p>
            <a:pPr rtl="0" lvl="0">
              <a:spcBef>
                <a:spcPts val="0"/>
              </a:spcBef>
              <a:buNone/>
            </a:pPr>
            <a:r>
              <a:rPr sz="1200" lang="en"/>
              <a:t>              (NP (CD 4000) (NNS cases))</a:t>
            </a:r>
          </a:p>
          <a:p>
            <a:pPr rtl="0" lvl="0">
              <a:spcBef>
                <a:spcPts val="0"/>
              </a:spcBef>
              <a:buNone/>
            </a:pPr>
            <a:r>
              <a:rPr sz="1200" lang="en"/>
              <a:t>              (PP (IN in)</a:t>
            </a:r>
          </a:p>
          <a:p>
            <a:pPr rtl="0" lvl="0">
              <a:spcBef>
                <a:spcPts val="0"/>
              </a:spcBef>
              <a:buNone/>
            </a:pPr>
            <a:r>
              <a:rPr sz="1200" lang="en"/>
              <a:t>                (NP (NNP West) (NNP Africa))))))))</a:t>
            </a:r>
          </a:p>
          <a:p>
            <a:pPr rtl="0" lvl="0">
              <a:spcBef>
                <a:spcPts val="0"/>
              </a:spcBef>
              <a:buNone/>
            </a:pPr>
            <a:r>
              <a:rPr sz="1200" lang="en"/>
              <a:t>    (VP (VBZ has)</a:t>
            </a:r>
          </a:p>
          <a:p>
            <a:pPr rtl="0" lvl="0">
              <a:spcBef>
                <a:spcPts val="0"/>
              </a:spcBef>
              <a:buNone/>
            </a:pPr>
            <a:r>
              <a:rPr sz="1200" lang="en"/>
              <a:t>      (VP (VBN caused)</a:t>
            </a:r>
          </a:p>
          <a:p>
            <a:pPr rtl="0" lvl="0">
              <a:spcBef>
                <a:spcPts val="0"/>
              </a:spcBef>
              <a:buNone/>
            </a:pPr>
            <a:r>
              <a:rPr sz="1200" lang="en"/>
              <a:t>        (NP (NN concern)))</a:t>
            </a:r>
          </a:p>
          <a:p>
            <a:pPr lvl="0">
              <a:spcBef>
                <a:spcPts val="0"/>
              </a:spcBef>
              <a:buNone/>
            </a:pPr>
            <a:r>
              <a:rPr sz="1200" lang="en"/>
              <a:t>  </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2" name="Shape 112"/>
        <p:cNvGrpSpPr/>
        <p:nvPr/>
      </p:nvGrpSpPr>
      <p:grpSpPr>
        <a:xfrm>
          <a:off y="0" x="0"/>
          <a:ext cy="0" cx="0"/>
          <a:chOff y="0" x="0"/>
          <a:chExt cy="0" cx="0"/>
        </a:xfrm>
      </p:grpSpPr>
      <p:sp>
        <p:nvSpPr>
          <p:cNvPr id="113" name="Shape 113"/>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Summarization: NLG</a:t>
            </a:r>
          </a:p>
        </p:txBody>
      </p:sp>
      <p:sp>
        <p:nvSpPr>
          <p:cNvPr id="114" name="Shape 114"/>
          <p:cNvSpPr txBox="1"/>
          <p:nvPr/>
        </p:nvSpPr>
        <p:spPr>
          <a:xfrm>
            <a:off y="1305075" x="0"/>
            <a:ext cy="3838500" cx="8797800"/>
          </a:xfrm>
          <a:prstGeom prst="rect">
            <a:avLst/>
          </a:prstGeom>
          <a:noFill/>
          <a:ln>
            <a:noFill/>
          </a:ln>
        </p:spPr>
        <p:txBody>
          <a:bodyPr bIns="91425" rIns="91425" lIns="91425" tIns="91425" anchor="ctr" anchorCtr="0">
            <a:noAutofit/>
          </a:bodyPr>
          <a:lstStyle/>
          <a:p>
            <a:pPr rtl="0" lvl="0">
              <a:spcBef>
                <a:spcPts val="0"/>
              </a:spcBef>
              <a:buNone/>
            </a:pPr>
            <a:r>
              <a:rPr b="1" sz="1800" lang="en"/>
              <a:t>summary</a:t>
            </a:r>
            <a:r>
              <a:rPr sz="1800" lang="en"/>
              <a:t> ::= intro-sentence detail-paragraph history-paragraph closing-sentence </a:t>
            </a:r>
          </a:p>
          <a:p>
            <a:pPr rtl="0" lvl="0">
              <a:spcBef>
                <a:spcPts val="0"/>
              </a:spcBef>
              <a:buNone/>
            </a:pPr>
            <a:r>
              <a:rPr b="1" sz="1800" lang="en"/>
              <a:t>intro-sentence</a:t>
            </a:r>
            <a:r>
              <a:rPr sz="1800" lang="en"/>
              <a:t> ::=   "There has been an outbreak of Ebola in the following locations:  " location-list</a:t>
            </a:r>
          </a:p>
          <a:p>
            <a:pPr rtl="0" lvl="0">
              <a:spcBef>
                <a:spcPts val="0"/>
              </a:spcBef>
              <a:buNone/>
            </a:pPr>
            <a:r>
              <a:rPr b="1" sz="1800" lang="en"/>
              <a:t>detail-paragraph</a:t>
            </a:r>
            <a:r>
              <a:rPr sz="1800" lang="en"/>
              <a:t> ::=  detail-sentence  detail-sentence-with-transition*</a:t>
            </a:r>
          </a:p>
          <a:p>
            <a:pPr rtl="0" lvl="0">
              <a:spcBef>
                <a:spcPts val="0"/>
              </a:spcBef>
              <a:buNone/>
            </a:pPr>
            <a:r>
              <a:rPr b="1" sz="1800" lang="en"/>
              <a:t>detail-sentence-with-transition</a:t>
            </a:r>
            <a:r>
              <a:rPr sz="1800" lang="en"/>
              <a:t> ::= transition detail-sentence</a:t>
            </a:r>
          </a:p>
          <a:p>
            <a:pPr rtl="0" lvl="0">
              <a:spcBef>
                <a:spcPts val="0"/>
              </a:spcBef>
              <a:buNone/>
            </a:pPr>
            <a:r>
              <a:rPr b="1" sz="1800" lang="en"/>
              <a:t>transition</a:t>
            </a:r>
            <a:r>
              <a:rPr sz="1800" lang="en"/>
              <a:t> ::= ("Also" | "In addition" | "Likewise" | "Additionally"  | "Furthermore")</a:t>
            </a:r>
          </a:p>
          <a:p>
            <a:pPr rtl="0" lvl="0">
              <a:spcBef>
                <a:spcPts val="0"/>
              </a:spcBef>
              <a:buNone/>
            </a:pPr>
            <a:r>
              <a:rPr b="1" sz="1800" lang="en"/>
              <a:t>detail-sentence</a:t>
            </a:r>
            <a:r>
              <a:rPr sz="1800" lang="en"/>
              <a:t> "In [month year], there were between [num] and [num] cases of Ebola in location, with between [num] and [num] deaths."</a:t>
            </a:r>
          </a:p>
          <a:p>
            <a:pPr rtl="0" lvl="0">
              <a:spcBef>
                <a:spcPts val="0"/>
              </a:spcBef>
              <a:buNone/>
            </a:pPr>
            <a:r>
              <a:rPr b="1" sz="1800" lang="en"/>
              <a:t>history-paragraph</a:t>
            </a:r>
            <a:r>
              <a:rPr sz="1800" lang="en"/>
              <a:t> ::= "There have been earlier cases of Ebola."  history-sentence  history-sentence-with-transition*</a:t>
            </a:r>
          </a:p>
          <a:p>
            <a:pPr rtl="0" lvl="0">
              <a:spcBef>
                <a:spcPts val="0"/>
              </a:spcBef>
              <a:buNone/>
            </a:pPr>
            <a:r>
              <a:rPr b="1" sz="1800" lang="en"/>
              <a:t>history-sentence-with-transition</a:t>
            </a:r>
            <a:r>
              <a:rPr sz="1800" lang="en"/>
              <a:t> ::= transition + history-sentence</a:t>
            </a:r>
          </a:p>
          <a:p>
            <a:pPr rtl="0" lvl="0">
              <a:spcBef>
                <a:spcPts val="0"/>
              </a:spcBef>
              <a:buNone/>
            </a:pPr>
            <a:r>
              <a:rPr b="1" sz="1800" lang="en"/>
              <a:t>history-sentence</a:t>
            </a:r>
            <a:r>
              <a:rPr sz="1800" lang="en"/>
              <a:t> ::= "Ebola was found in [location] in [year]."</a:t>
            </a:r>
          </a:p>
          <a:p>
            <a:pPr rtl="0" lvl="0">
              <a:spcBef>
                <a:spcPts val="0"/>
              </a:spcBef>
              <a:buNone/>
            </a:pPr>
            <a:r>
              <a:rPr b="1" sz="1800" lang="en"/>
              <a:t>closing_sentence</a:t>
            </a:r>
            <a:r>
              <a:rPr sz="1800" lang="en"/>
              <a:t> ::= "[Ebola boilerplate]"</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8" name="Shape 118"/>
        <p:cNvGrpSpPr/>
        <p:nvPr/>
      </p:nvGrpSpPr>
      <p:grpSpPr>
        <a:xfrm>
          <a:off y="0" x="0"/>
          <a:ext cy="0" cx="0"/>
          <a:chOff y="0" x="0"/>
          <a:chExt cy="0" cx="0"/>
        </a:xfrm>
      </p:grpSpPr>
      <p:sp>
        <p:nvSpPr>
          <p:cNvPr id="119" name="Shape 119"/>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Summarization: NLG</a:t>
            </a:r>
          </a:p>
        </p:txBody>
      </p:sp>
      <p:sp>
        <p:nvSpPr>
          <p:cNvPr id="120" name="Shape 120"/>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457200">
              <a:spcBef>
                <a:spcPts val="0"/>
              </a:spcBef>
              <a:buClr>
                <a:schemeClr val="dk1"/>
              </a:buClr>
              <a:buSzPct val="61111"/>
              <a:buFont typeface="Arial"/>
              <a:buNone/>
            </a:pPr>
            <a:r>
              <a:rPr sz="1800" lang="en"/>
              <a:t>There has been an outbreak of Ebola reported in the following locations: Liberia, West Africa, Nigeria, Guinea, and Sierra Leone. </a:t>
            </a:r>
          </a:p>
          <a:p>
            <a:pPr rtl="0" lvl="0">
              <a:spcBef>
                <a:spcPts val="0"/>
              </a:spcBef>
              <a:buClr>
                <a:schemeClr val="dk1"/>
              </a:buClr>
              <a:buSzPct val="61111"/>
              <a:buFont typeface="Arial"/>
              <a:buNone/>
            </a:pPr>
            <a:r>
              <a:rPr sz="1800" lang="en"/>
              <a:t>	In January 2014, there were between 425 and 3052 cases of Ebola in Liberia, with between 2296 and 2917 deaths. Additionally, In January 2014, there were between 425 and 4500 cases of Ebola in West Africa, with between 2296 and 2917 deaths. Also...</a:t>
            </a:r>
          </a:p>
          <a:p>
            <a:pPr rtl="0" lvl="0">
              <a:spcBef>
                <a:spcPts val="0"/>
              </a:spcBef>
              <a:buClr>
                <a:schemeClr val="dk1"/>
              </a:buClr>
              <a:buSzPct val="61111"/>
              <a:buFont typeface="Arial"/>
              <a:buNone/>
            </a:pPr>
            <a:r>
              <a:rPr sz="1800" lang="en"/>
              <a:t>	There were previous Ebola outbreaks in the past. Ebola was found in 1989 in Liberia. As well, Ebola was found in 1989 in West Africa. ...</a:t>
            </a:r>
          </a:p>
          <a:p>
            <a:pPr rtl="0" lvl="0">
              <a:spcBef>
                <a:spcPts val="0"/>
              </a:spcBef>
              <a:buClr>
                <a:schemeClr val="dk1"/>
              </a:buClr>
              <a:buSzPct val="61111"/>
              <a:buFont typeface="Arial"/>
              <a:buNone/>
            </a:pPr>
            <a:r>
              <a:rPr sz="1800" lang="en"/>
              <a:t>	Ebola virus disease (EVD; also Ebola hemorrhagic fever, or EHF), or simply Ebola, is a disease of humans and other primates caused by ebolaviruses...</a:t>
            </a:r>
          </a:p>
          <a:p>
            <a:pPr>
              <a:spcBef>
                <a:spcPts val="0"/>
              </a:spcBef>
              <a:buNone/>
            </a:pPr>
            <a:r>
              <a:t/>
            </a:r>
            <a:endParaRPr sz="1400"/>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4" name="Shape 124"/>
        <p:cNvGrpSpPr/>
        <p:nvPr/>
      </p:nvGrpSpPr>
      <p:grpSpPr>
        <a:xfrm>
          <a:off y="0" x="0"/>
          <a:ext cy="0" cx="0"/>
          <a:chOff y="0" x="0"/>
          <a:chExt cy="0" cx="0"/>
        </a:xfrm>
      </p:grpSpPr>
      <p:sp>
        <p:nvSpPr>
          <p:cNvPr id="125" name="Shape 125"/>
          <p:cNvSpPr txBox="1"/>
          <p:nvPr>
            <p:ph type="title"/>
          </p:nvPr>
        </p:nvSpPr>
        <p:spPr>
          <a:xfrm>
            <a:off y="205978" x="457200"/>
            <a:ext cy="857400" cx="8229600"/>
          </a:xfrm>
          <a:prstGeom prst="rect">
            <a:avLst/>
          </a:prstGeom>
        </p:spPr>
        <p:txBody>
          <a:bodyPr bIns="91425" rIns="91425" lIns="91425" tIns="91425" anchor="b" anchorCtr="0">
            <a:noAutofit/>
          </a:bodyPr>
          <a:lstStyle/>
          <a:p>
            <a:pPr rtl="0" lvl="0">
              <a:spcBef>
                <a:spcPts val="0"/>
              </a:spcBef>
              <a:buNone/>
            </a:pPr>
            <a:r>
              <a:rPr lang="en"/>
              <a:t>Questions?	</a:t>
            </a:r>
          </a:p>
        </p:txBody>
      </p:sp>
      <p:sp>
        <p:nvSpPr>
          <p:cNvPr id="126" name="Shape 126"/>
          <p:cNvSpPr txBox="1"/>
          <p:nvPr>
            <p:ph idx="1" type="body"/>
          </p:nvPr>
        </p:nvSpPr>
        <p:spPr>
          <a:xfrm>
            <a:off y="1200150" x="457200"/>
            <a:ext cy="3806700" cx="8229600"/>
          </a:xfrm>
          <a:prstGeom prst="rect">
            <a:avLst/>
          </a:prstGeom>
        </p:spPr>
        <p:txBody>
          <a:bodyPr bIns="91425" rIns="91425" lIns="91425" tIns="91425" anchor="t" anchorCtr="0">
            <a:noAutofit/>
          </a:bodyPr>
          <a:lstStyle/>
          <a:p>
            <a:pPr rtl="0">
              <a:spcBef>
                <a:spcPts val="0"/>
              </a:spcBef>
              <a:buNone/>
            </a:pPr>
            <a:r>
              <a:rPr sz="2400" lang="en"/>
              <a:t>Special thanks to: </a:t>
            </a:r>
          </a:p>
          <a:p>
            <a:pPr rtl="0" lvl="0" indent="-381000" marL="457200">
              <a:spcBef>
                <a:spcPts val="0"/>
              </a:spcBef>
              <a:buClr>
                <a:schemeClr val="dk1"/>
              </a:buClr>
              <a:buSzPct val="100000"/>
              <a:buFont typeface="Arial"/>
              <a:buChar char="-"/>
            </a:pPr>
            <a:r>
              <a:rPr sz="2400" lang="en"/>
              <a:t>Edward Fox</a:t>
            </a:r>
          </a:p>
          <a:p>
            <a:pPr rtl="0" lvl="0" indent="-381000" marL="457200">
              <a:spcBef>
                <a:spcPts val="0"/>
              </a:spcBef>
              <a:buClr>
                <a:schemeClr val="dk1"/>
              </a:buClr>
              <a:buSzPct val="100000"/>
              <a:buFont typeface="Arial"/>
              <a:buChar char="-"/>
            </a:pPr>
            <a:r>
              <a:rPr sz="2400" lang="en"/>
              <a:t>Xuan Zhang</a:t>
            </a:r>
          </a:p>
          <a:p>
            <a:pPr rtl="0" lvl="0" indent="-381000" marL="457200">
              <a:spcBef>
                <a:spcPts val="0"/>
              </a:spcBef>
              <a:buClr>
                <a:schemeClr val="dk1"/>
              </a:buClr>
              <a:buSzPct val="100000"/>
              <a:buFont typeface="Arial"/>
              <a:buChar char="-"/>
            </a:pPr>
            <a:r>
              <a:rPr sz="2400" lang="en"/>
              <a:t>Tarek Kanan</a:t>
            </a:r>
          </a:p>
          <a:p>
            <a:pPr rtl="0" lvl="0" indent="-381000" marL="457200">
              <a:spcBef>
                <a:spcPts val="0"/>
              </a:spcBef>
              <a:buClr>
                <a:schemeClr val="dk1"/>
              </a:buClr>
              <a:buSzPct val="100000"/>
              <a:buFont typeface="Arial"/>
              <a:buChar char="-"/>
            </a:pPr>
            <a:r>
              <a:rPr sz="2400" lang="en"/>
              <a:t>Mohammad Halimi</a:t>
            </a:r>
          </a:p>
          <a:p>
            <a:pPr rtl="0" lvl="0">
              <a:spcBef>
                <a:spcPts val="0"/>
              </a:spcBef>
              <a:buNone/>
            </a:pPr>
            <a:r>
              <a:rPr sz="2400" lang="en"/>
              <a:t>Sponsors:</a:t>
            </a:r>
          </a:p>
          <a:p>
            <a:pPr rtl="0" lvl="0" indent="-381000" marL="457200">
              <a:spcBef>
                <a:spcPts val="0"/>
              </a:spcBef>
              <a:buClr>
                <a:srgbClr val="000000"/>
              </a:buClr>
              <a:buSzPct val="100000"/>
              <a:buFont typeface="Arial"/>
              <a:buChar char="-"/>
            </a:pPr>
            <a:r>
              <a:rPr sz="2400" lang="en">
                <a:solidFill>
                  <a:srgbClr val="000000"/>
                </a:solidFill>
              </a:rPr>
              <a:t>NSF DUE-1141209</a:t>
            </a:r>
          </a:p>
          <a:p>
            <a:pPr rtl="0" lvl="0" indent="-381000" marL="457200">
              <a:spcBef>
                <a:spcPts val="0"/>
              </a:spcBef>
              <a:buClr>
                <a:srgbClr val="000000"/>
              </a:buClr>
              <a:buSzPct val="100000"/>
              <a:buFont typeface="Arial"/>
              <a:buChar char="-"/>
            </a:pPr>
            <a:r>
              <a:rPr sz="2400" lang="en">
                <a:solidFill>
                  <a:srgbClr val="000000"/>
                </a:solidFill>
              </a:rPr>
              <a:t>IIS-1319578</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0" name="Shape 130"/>
        <p:cNvGrpSpPr/>
        <p:nvPr/>
      </p:nvGrpSpPr>
      <p:grpSpPr>
        <a:xfrm>
          <a:off y="0" x="0"/>
          <a:ext cy="0" cx="0"/>
          <a:chOff y="0" x="0"/>
          <a:chExt cy="0" cx="0"/>
        </a:xfrm>
      </p:grpSpPr>
      <p:sp>
        <p:nvSpPr>
          <p:cNvPr id="131" name="Shape 131"/>
          <p:cNvSpPr txBox="1"/>
          <p:nvPr>
            <p:ph type="ctrTitle"/>
          </p:nvPr>
        </p:nvSpPr>
        <p:spPr>
          <a:xfrm>
            <a:off y="1867781" x="685800"/>
            <a:ext cy="1648800" cx="7772400"/>
          </a:xfrm>
          <a:prstGeom prst="rect">
            <a:avLst/>
          </a:prstGeom>
        </p:spPr>
        <p:txBody>
          <a:bodyPr bIns="91425" rIns="91425" lIns="91425" tIns="91425" anchor="b" anchorCtr="0">
            <a:noAutofit/>
          </a:bodyPr>
          <a:lstStyle/>
          <a:p>
            <a:pPr>
              <a:spcBef>
                <a:spcPts val="0"/>
              </a:spcBef>
              <a:buNone/>
            </a:pPr>
            <a:r>
              <a:rPr lang="en"/>
              <a:t>Additional Slides</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5" name="Shape 135"/>
        <p:cNvGrpSpPr/>
        <p:nvPr/>
      </p:nvGrpSpPr>
      <p:grpSpPr>
        <a:xfrm>
          <a:off y="0" x="0"/>
          <a:ext cy="0" cx="0"/>
          <a:chOff y="0" x="0"/>
          <a:chExt cy="0" cx="0"/>
        </a:xfrm>
      </p:grpSpPr>
      <p:sp>
        <p:nvSpPr>
          <p:cNvPr id="136" name="Shape 136"/>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Hadoop → Local Transition</a:t>
            </a:r>
          </a:p>
        </p:txBody>
      </p:sp>
      <p:graphicFrame>
        <p:nvGraphicFramePr>
          <p:cNvPr id="137" name="Shape 137"/>
          <p:cNvGraphicFramePr/>
          <p:nvPr/>
        </p:nvGraphicFramePr>
        <p:xfrm>
          <a:off y="1773600" x="1702700"/>
          <a:ext cy="3000000" cx="3000000"/>
        </p:xfrm>
        <a:graphic>
          <a:graphicData uri="http://schemas.openxmlformats.org/drawingml/2006/table">
            <a:tbl>
              <a:tblPr>
                <a:noFill/>
                <a:tableStyleId>{7E85F28C-71AE-4D88-AAF5-472598938E14}</a:tableStyleId>
              </a:tblPr>
              <a:tblGrid>
                <a:gridCol w="1357325"/>
                <a:gridCol w="1357325"/>
                <a:gridCol w="1357325"/>
                <a:gridCol w="1357325"/>
              </a:tblGrid>
              <a:tr h="381000">
                <a:tc>
                  <a:txBody>
                    <a:bodyPr>
                      <a:noAutofit/>
                    </a:bodyPr>
                    <a:lstStyle/>
                    <a:p>
                      <a:pPr>
                        <a:spcBef>
                          <a:spcPts val="0"/>
                        </a:spcBef>
                        <a:buNone/>
                      </a:pPr>
                      <a:r>
                        <a:rPr b="1" lang="en"/>
                        <a:t>Task</a:t>
                      </a:r>
                    </a:p>
                  </a:txBody>
                  <a:tcPr marR="91425" marB="91425" marT="91425" marL="91425"/>
                </a:tc>
                <a:tc>
                  <a:txBody>
                    <a:bodyPr>
                      <a:noAutofit/>
                    </a:bodyPr>
                    <a:lstStyle/>
                    <a:p>
                      <a:pPr rtl="0">
                        <a:spcBef>
                          <a:spcPts val="0"/>
                        </a:spcBef>
                        <a:buNone/>
                      </a:pPr>
                      <a:r>
                        <a:rPr b="1" lang="en"/>
                        <a:t>Method</a:t>
                      </a:r>
                    </a:p>
                  </a:txBody>
                  <a:tcPr marR="91425" marB="91425" marT="91425" marL="91425"/>
                </a:tc>
                <a:tc>
                  <a:txBody>
                    <a:bodyPr>
                      <a:noAutofit/>
                    </a:bodyPr>
                    <a:lstStyle/>
                    <a:p>
                      <a:pPr>
                        <a:spcBef>
                          <a:spcPts val="0"/>
                        </a:spcBef>
                        <a:buNone/>
                      </a:pPr>
                      <a:r>
                        <a:rPr b="1" lang="en"/>
                        <a:t>Local Time</a:t>
                      </a:r>
                    </a:p>
                  </a:txBody>
                  <a:tcPr marR="91425" marB="91425" marT="91425" marL="91425"/>
                </a:tc>
                <a:tc>
                  <a:txBody>
                    <a:bodyPr>
                      <a:noAutofit/>
                    </a:bodyPr>
                    <a:lstStyle/>
                    <a:p>
                      <a:pPr>
                        <a:spcBef>
                          <a:spcPts val="0"/>
                        </a:spcBef>
                        <a:buNone/>
                      </a:pPr>
                      <a:r>
                        <a:rPr b="1" lang="en"/>
                        <a:t>Cluster Time</a:t>
                      </a:r>
                    </a:p>
                  </a:txBody>
                  <a:tcPr marR="91425" marB="91425" marT="91425" marL="91425"/>
                </a:tc>
              </a:tr>
              <a:tr h="381000">
                <a:tc>
                  <a:txBody>
                    <a:bodyPr>
                      <a:noAutofit/>
                    </a:bodyPr>
                    <a:lstStyle/>
                    <a:p>
                      <a:pPr>
                        <a:spcBef>
                          <a:spcPts val="0"/>
                        </a:spcBef>
                        <a:buNone/>
                      </a:pPr>
                      <a:r>
                        <a:rPr lang="en"/>
                        <a:t>Named Entity Recognition</a:t>
                      </a:r>
                    </a:p>
                  </a:txBody>
                  <a:tcPr marR="91425" marB="91425" marT="91425" marL="91425"/>
                </a:tc>
                <a:tc>
                  <a:txBody>
                    <a:bodyPr>
                      <a:noAutofit/>
                    </a:bodyPr>
                    <a:lstStyle/>
                    <a:p>
                      <a:pPr>
                        <a:spcBef>
                          <a:spcPts val="0"/>
                        </a:spcBef>
                        <a:buNone/>
                      </a:pPr>
                      <a:r>
                        <a:rPr lang="en"/>
                        <a:t>Stanford NER</a:t>
                      </a:r>
                    </a:p>
                  </a:txBody>
                  <a:tcPr marR="91425" marB="91425" marT="91425" marL="91425"/>
                </a:tc>
                <a:tc>
                  <a:txBody>
                    <a:bodyPr>
                      <a:noAutofit/>
                    </a:bodyPr>
                    <a:lstStyle/>
                    <a:p>
                      <a:pPr>
                        <a:spcBef>
                          <a:spcPts val="0"/>
                        </a:spcBef>
                        <a:buNone/>
                      </a:pPr>
                      <a:r>
                        <a:rPr lang="en"/>
                        <a:t>&gt; 4hours</a:t>
                      </a:r>
                    </a:p>
                  </a:txBody>
                  <a:tcPr marR="91425" marB="91425" marT="91425" marL="91425"/>
                </a:tc>
                <a:tc>
                  <a:txBody>
                    <a:bodyPr>
                      <a:noAutofit/>
                    </a:bodyPr>
                    <a:lstStyle/>
                    <a:p>
                      <a:pPr lvl="0">
                        <a:spcBef>
                          <a:spcPts val="0"/>
                        </a:spcBef>
                        <a:buNone/>
                      </a:pPr>
                      <a:r>
                        <a:rPr lang="en"/>
                        <a:t>61m18.391s</a:t>
                      </a:r>
                    </a:p>
                  </a:txBody>
                  <a:tcPr marR="91425" marB="91425" marT="91425" marL="91425"/>
                </a:tc>
              </a:tr>
              <a:tr h="381000">
                <a:tc>
                  <a:txBody>
                    <a:bodyPr>
                      <a:noAutofit/>
                    </a:bodyPr>
                    <a:lstStyle/>
                    <a:p>
                      <a:pPr>
                        <a:spcBef>
                          <a:spcPts val="0"/>
                        </a:spcBef>
                        <a:buNone/>
                      </a:pPr>
                      <a:r>
                        <a:rPr lang="en"/>
                        <a:t>Named Entity Recognition</a:t>
                      </a:r>
                    </a:p>
                  </a:txBody>
                  <a:tcPr marR="91425" marB="91425" marT="91425" marL="91425"/>
                </a:tc>
                <a:tc>
                  <a:txBody>
                    <a:bodyPr>
                      <a:noAutofit/>
                    </a:bodyPr>
                    <a:lstStyle/>
                    <a:p>
                      <a:pPr>
                        <a:spcBef>
                          <a:spcPts val="0"/>
                        </a:spcBef>
                        <a:buNone/>
                      </a:pPr>
                      <a:r>
                        <a:rPr lang="en"/>
                        <a:t>OpenNLP</a:t>
                      </a:r>
                    </a:p>
                  </a:txBody>
                  <a:tcPr marR="91425" marB="91425" marT="91425" marL="91425"/>
                </a:tc>
                <a:tc>
                  <a:txBody>
                    <a:bodyPr>
                      <a:noAutofit/>
                    </a:bodyPr>
                    <a:lstStyle/>
                    <a:p>
                      <a:pPr>
                        <a:spcBef>
                          <a:spcPts val="0"/>
                        </a:spcBef>
                        <a:buNone/>
                      </a:pPr>
                      <a:r>
                        <a:rPr lang="en"/>
                        <a:t>8m26.338s</a:t>
                      </a:r>
                    </a:p>
                  </a:txBody>
                  <a:tcPr marR="91425" marB="91425" marT="91425" marL="91425"/>
                </a:tc>
                <a:tc>
                  <a:txBody>
                    <a:bodyPr>
                      <a:noAutofit/>
                    </a:bodyPr>
                    <a:lstStyle/>
                    <a:p>
                      <a:pPr>
                        <a:spcBef>
                          <a:spcPts val="0"/>
                        </a:spcBef>
                        <a:buNone/>
                      </a:pPr>
                      <a:r>
                        <a:t/>
                      </a:r>
                      <a:endParaRPr/>
                    </a:p>
                  </a:txBody>
                  <a:tcPr marR="91425" marB="91425" marT="91425" marL="91425"/>
                </a:tc>
              </a:tr>
            </a:tbl>
          </a:graphicData>
        </a:graphic>
      </p:graphicFrame>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1" name="Shape 141"/>
        <p:cNvGrpSpPr/>
        <p:nvPr/>
      </p:nvGrpSpPr>
      <p:grpSpPr>
        <a:xfrm>
          <a:off y="0" x="0"/>
          <a:ext cy="0" cx="0"/>
          <a:chOff y="0" x="0"/>
          <a:chExt cy="0" cx="0"/>
        </a:xfrm>
      </p:grpSpPr>
      <p:sp>
        <p:nvSpPr>
          <p:cNvPr id="142" name="Shape 142"/>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MapReduce</a:t>
            </a:r>
          </a:p>
        </p:txBody>
      </p:sp>
      <p:pic>
        <p:nvPicPr>
          <p:cNvPr id="143" name="Shape 143"/>
          <p:cNvPicPr preferRelativeResize="0"/>
          <p:nvPr/>
        </p:nvPicPr>
        <p:blipFill>
          <a:blip r:embed="rId3">
            <a:alphaModFix/>
          </a:blip>
          <a:stretch>
            <a:fillRect/>
          </a:stretch>
        </p:blipFill>
        <p:spPr>
          <a:xfrm>
            <a:off y="1567325" x="891212"/>
            <a:ext cy="2845650" cx="7361574"/>
          </a:xfrm>
          <a:prstGeom prst="rect">
            <a:avLst/>
          </a:prstGeom>
          <a:noFill/>
          <a:ln>
            <a:noFill/>
          </a:ln>
        </p:spPr>
      </p:pic>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7" name="Shape 147"/>
        <p:cNvGrpSpPr/>
        <p:nvPr/>
      </p:nvGrpSpPr>
      <p:grpSpPr>
        <a:xfrm>
          <a:off y="0" x="0"/>
          <a:ext cy="0" cx="0"/>
          <a:chOff y="0" x="0"/>
          <a:chExt cy="0" cx="0"/>
        </a:xfrm>
      </p:grpSpPr>
      <p:sp>
        <p:nvSpPr>
          <p:cNvPr id="148" name="Shape 148"/>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Compose → Combine → Compute</a:t>
            </a:r>
          </a:p>
        </p:txBody>
      </p:sp>
      <p:pic>
        <p:nvPicPr>
          <p:cNvPr id="149" name="Shape 149"/>
          <p:cNvPicPr preferRelativeResize="0"/>
          <p:nvPr/>
        </p:nvPicPr>
        <p:blipFill>
          <a:blip r:embed="rId3">
            <a:alphaModFix/>
          </a:blip>
          <a:stretch>
            <a:fillRect/>
          </a:stretch>
        </p:blipFill>
        <p:spPr>
          <a:xfrm>
            <a:off y="1166200" x="1234850"/>
            <a:ext cy="3977299" cx="6674307"/>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 name="Shape 47"/>
        <p:cNvGrpSpPr/>
        <p:nvPr/>
      </p:nvGrpSpPr>
      <p:grpSpPr>
        <a:xfrm>
          <a:off y="0" x="0"/>
          <a:ext cy="0" cx="0"/>
          <a:chOff y="0" x="0"/>
          <a:chExt cy="0" cx="0"/>
        </a:xfrm>
      </p:grpSpPr>
      <p:sp>
        <p:nvSpPr>
          <p:cNvPr id="48" name="Shape 48"/>
          <p:cNvSpPr txBox="1"/>
          <p:nvPr>
            <p:ph type="title"/>
          </p:nvPr>
        </p:nvSpPr>
        <p:spPr>
          <a:xfrm>
            <a:off y="205978" x="457200"/>
            <a:ext cy="857400" cx="8229600"/>
          </a:xfrm>
          <a:prstGeom prst="rect">
            <a:avLst/>
          </a:prstGeom>
        </p:spPr>
        <p:txBody>
          <a:bodyPr bIns="91425" rIns="91425" lIns="91425" tIns="91425" anchor="b" anchorCtr="0">
            <a:noAutofit/>
          </a:bodyPr>
          <a:lstStyle/>
          <a:p>
            <a:pPr rtl="0" lvl="0">
              <a:spcBef>
                <a:spcPts val="0"/>
              </a:spcBef>
              <a:buNone/>
            </a:pPr>
            <a:r>
              <a:rPr lang="en"/>
              <a:t>Collection Processing</a:t>
            </a:r>
          </a:p>
        </p:txBody>
      </p:sp>
      <p:sp>
        <p:nvSpPr>
          <p:cNvPr id="49" name="Shape 49"/>
          <p:cNvSpPr txBox="1"/>
          <p:nvPr>
            <p:ph idx="1" type="body"/>
          </p:nvPr>
        </p:nvSpPr>
        <p:spPr>
          <a:xfrm>
            <a:off y="1200150" x="457200"/>
            <a:ext cy="3725699" cx="8229600"/>
          </a:xfrm>
          <a:prstGeom prst="rect">
            <a:avLst/>
          </a:prstGeom>
        </p:spPr>
        <p:txBody>
          <a:bodyPr bIns="91425" rIns="91425" lIns="91425" tIns="91425" anchor="t" anchorCtr="0">
            <a:noAutofit/>
          </a:bodyPr>
          <a:lstStyle/>
          <a:p>
            <a:pPr algn="l" rtl="0" lvl="0" marR="0" indent="-419100" marL="457200">
              <a:lnSpc>
                <a:spcPct val="100000"/>
              </a:lnSpc>
              <a:spcBef>
                <a:spcPts val="600"/>
              </a:spcBef>
              <a:spcAft>
                <a:spcPts val="0"/>
              </a:spcAft>
              <a:buClr>
                <a:schemeClr val="dk1"/>
              </a:buClr>
              <a:buSzPct val="100000"/>
              <a:buFont typeface="Arial"/>
              <a:buChar char="●"/>
            </a:pPr>
            <a:r>
              <a:rPr lang="en"/>
              <a:t>Your Small</a:t>
            </a:r>
          </a:p>
          <a:p>
            <a:pPr algn="l" rtl="0" lvl="1" marR="0" indent="-381000" marL="914400">
              <a:lnSpc>
                <a:spcPct val="100000"/>
              </a:lnSpc>
              <a:spcBef>
                <a:spcPts val="600"/>
              </a:spcBef>
              <a:spcAft>
                <a:spcPts val="0"/>
              </a:spcAft>
              <a:buClr>
                <a:schemeClr val="dk1"/>
              </a:buClr>
              <a:buSzPct val="80000"/>
              <a:buFont typeface="Courier New"/>
              <a:buChar char="o"/>
            </a:pPr>
            <a:r>
              <a:rPr lang="en"/>
              <a:t>Encephalitis</a:t>
            </a:r>
          </a:p>
          <a:p>
            <a:pPr algn="l" rtl="0" lvl="1" marR="0" indent="-381000" marL="914400">
              <a:lnSpc>
                <a:spcPct val="100000"/>
              </a:lnSpc>
              <a:spcBef>
                <a:spcPts val="600"/>
              </a:spcBef>
              <a:spcAft>
                <a:spcPts val="0"/>
              </a:spcAft>
              <a:buClr>
                <a:schemeClr val="dk1"/>
              </a:buClr>
              <a:buSzPct val="80000"/>
              <a:buFont typeface="Courier New"/>
              <a:buChar char="o"/>
            </a:pPr>
            <a:r>
              <a:rPr lang="en"/>
              <a:t>365 files</a:t>
            </a:r>
          </a:p>
          <a:p>
            <a:pPr algn="l" rtl="0" lvl="0" marR="0" indent="-419100" marL="457200">
              <a:lnSpc>
                <a:spcPct val="100000"/>
              </a:lnSpc>
              <a:spcBef>
                <a:spcPts val="600"/>
              </a:spcBef>
              <a:spcAft>
                <a:spcPts val="0"/>
              </a:spcAft>
              <a:buClr>
                <a:schemeClr val="dk1"/>
              </a:buClr>
              <a:buSzPct val="100000"/>
              <a:buFont typeface="Arial"/>
              <a:buChar char="●"/>
            </a:pPr>
            <a:r>
              <a:rPr lang="en"/>
              <a:t>Your Big</a:t>
            </a:r>
          </a:p>
          <a:p>
            <a:pPr algn="l" rtl="0" lvl="1" marR="0" indent="-381000" marL="914400">
              <a:lnSpc>
                <a:spcPct val="100000"/>
              </a:lnSpc>
              <a:spcBef>
                <a:spcPts val="600"/>
              </a:spcBef>
              <a:spcAft>
                <a:spcPts val="0"/>
              </a:spcAft>
              <a:buClr>
                <a:schemeClr val="dk1"/>
              </a:buClr>
              <a:buSzPct val="80000"/>
              <a:buFont typeface="Courier New"/>
              <a:buChar char="o"/>
            </a:pPr>
            <a:r>
              <a:rPr lang="en"/>
              <a:t>Ebola</a:t>
            </a:r>
          </a:p>
          <a:p>
            <a:pPr algn="l" rtl="0" lvl="1" marR="0" indent="-381000" marL="914400">
              <a:lnSpc>
                <a:spcPct val="100000"/>
              </a:lnSpc>
              <a:spcBef>
                <a:spcPts val="600"/>
              </a:spcBef>
              <a:spcAft>
                <a:spcPts val="0"/>
              </a:spcAft>
              <a:buClr>
                <a:schemeClr val="dk1"/>
              </a:buClr>
              <a:buSzPct val="80000"/>
              <a:buFont typeface="Courier New"/>
              <a:buChar char="o"/>
            </a:pPr>
            <a:r>
              <a:rPr lang="en"/>
              <a:t>15,000 files</a:t>
            </a:r>
          </a:p>
          <a:p>
            <a:pPr algn="l" rtl="0" lvl="0" marR="0" indent="-419100" marL="457200">
              <a:lnSpc>
                <a:spcPct val="100000"/>
              </a:lnSpc>
              <a:spcBef>
                <a:spcPts val="600"/>
              </a:spcBef>
              <a:spcAft>
                <a:spcPts val="0"/>
              </a:spcAft>
              <a:buClr>
                <a:schemeClr val="dk1"/>
              </a:buClr>
              <a:buSzPct val="100000"/>
              <a:buFont typeface="Arial"/>
              <a:buChar char="●"/>
            </a:pPr>
            <a:r>
              <a:rPr lang="en"/>
              <a:t>News Articles</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y="0" x="0"/>
          <a:ext cy="0" cx="0"/>
          <a:chOff y="0" x="0"/>
          <a:chExt cy="0" cx="0"/>
        </a:xfrm>
      </p:grpSpPr>
      <p:sp>
        <p:nvSpPr>
          <p:cNvPr id="54" name="Shape 54"/>
          <p:cNvSpPr txBox="1"/>
          <p:nvPr>
            <p:ph type="title"/>
          </p:nvPr>
        </p:nvSpPr>
        <p:spPr>
          <a:xfrm>
            <a:off y="205978" x="457200"/>
            <a:ext cy="857400" cx="8229600"/>
          </a:xfrm>
          <a:prstGeom prst="rect">
            <a:avLst/>
          </a:prstGeom>
        </p:spPr>
        <p:txBody>
          <a:bodyPr bIns="91425" rIns="91425" lIns="91425" tIns="91425" anchor="b" anchorCtr="0">
            <a:noAutofit/>
          </a:bodyPr>
          <a:lstStyle/>
          <a:p>
            <a:pPr rtl="0" lvl="0">
              <a:spcBef>
                <a:spcPts val="0"/>
              </a:spcBef>
              <a:buNone/>
            </a:pPr>
            <a:r>
              <a:rPr lang="en"/>
              <a:t>Collection Processing</a:t>
            </a:r>
          </a:p>
        </p:txBody>
      </p:sp>
      <p:sp>
        <p:nvSpPr>
          <p:cNvPr id="55" name="Shape 55"/>
          <p:cNvSpPr txBox="1"/>
          <p:nvPr>
            <p:ph idx="1" type="body"/>
          </p:nvPr>
        </p:nvSpPr>
        <p:spPr>
          <a:xfrm>
            <a:off y="1200150" x="457200"/>
            <a:ext cy="3725699" cx="8229600"/>
          </a:xfrm>
          <a:prstGeom prst="rect">
            <a:avLst/>
          </a:prstGeom>
        </p:spPr>
        <p:txBody>
          <a:bodyPr bIns="91425" rIns="91425" lIns="91425" tIns="91425" anchor="t" anchorCtr="0">
            <a:noAutofit/>
          </a:bodyPr>
          <a:lstStyle/>
          <a:p>
            <a:pPr algn="l" rtl="0" lvl="0" marR="0" indent="-419100" marL="457200">
              <a:lnSpc>
                <a:spcPct val="100000"/>
              </a:lnSpc>
              <a:spcBef>
                <a:spcPts val="600"/>
              </a:spcBef>
              <a:spcAft>
                <a:spcPts val="0"/>
              </a:spcAft>
              <a:buClr>
                <a:schemeClr val="dk1"/>
              </a:buClr>
              <a:buSzPct val="100000"/>
              <a:buFont typeface="Arial"/>
              <a:buChar char="●"/>
            </a:pPr>
            <a:r>
              <a:rPr lang="en"/>
              <a:t>Problems</a:t>
            </a:r>
          </a:p>
          <a:p>
            <a:pPr algn="l" rtl="0" lvl="1" marR="0" indent="-381000" marL="914400">
              <a:lnSpc>
                <a:spcPct val="100000"/>
              </a:lnSpc>
              <a:spcBef>
                <a:spcPts val="600"/>
              </a:spcBef>
              <a:spcAft>
                <a:spcPts val="0"/>
              </a:spcAft>
              <a:buClr>
                <a:schemeClr val="dk1"/>
              </a:buClr>
              <a:buSzPct val="80000"/>
              <a:buFont typeface="Courier New"/>
              <a:buChar char="o"/>
            </a:pPr>
            <a:r>
              <a:rPr lang="en"/>
              <a:t>Non-English Languages</a:t>
            </a:r>
          </a:p>
          <a:p>
            <a:pPr algn="l" rtl="0" lvl="1" marR="0" indent="-381000" marL="914400">
              <a:lnSpc>
                <a:spcPct val="100000"/>
              </a:lnSpc>
              <a:spcBef>
                <a:spcPts val="600"/>
              </a:spcBef>
              <a:spcAft>
                <a:spcPts val="0"/>
              </a:spcAft>
              <a:buClr>
                <a:schemeClr val="dk1"/>
              </a:buClr>
              <a:buSzPct val="80000"/>
              <a:buFont typeface="Courier New"/>
              <a:buChar char="o"/>
            </a:pPr>
            <a:r>
              <a:rPr lang="en"/>
              <a:t>Blank Files</a:t>
            </a:r>
          </a:p>
          <a:p>
            <a:pPr algn="l" rtl="0" lvl="1" marR="0" indent="-381000" marL="914400">
              <a:lnSpc>
                <a:spcPct val="100000"/>
              </a:lnSpc>
              <a:spcBef>
                <a:spcPts val="600"/>
              </a:spcBef>
              <a:spcAft>
                <a:spcPts val="0"/>
              </a:spcAft>
              <a:buClr>
                <a:schemeClr val="dk1"/>
              </a:buClr>
              <a:buSzPct val="80000"/>
              <a:buFont typeface="Courier New"/>
              <a:buChar char="o"/>
            </a:pPr>
            <a:r>
              <a:rPr lang="en"/>
              <a:t>Irrelevant Files</a:t>
            </a:r>
          </a:p>
          <a:p>
            <a:pPr algn="l" rtl="0" lvl="1" marR="0" indent="-381000" marL="914400">
              <a:lnSpc>
                <a:spcPct val="100000"/>
              </a:lnSpc>
              <a:spcBef>
                <a:spcPts val="600"/>
              </a:spcBef>
              <a:spcAft>
                <a:spcPts val="0"/>
              </a:spcAft>
              <a:buClr>
                <a:schemeClr val="dk1"/>
              </a:buClr>
              <a:buSzPct val="80000"/>
              <a:buFont typeface="Courier New"/>
              <a:buChar char="o"/>
            </a:pPr>
            <a:r>
              <a:rPr lang="en"/>
              <a:t>Duplicate Files</a:t>
            </a:r>
          </a:p>
          <a:p>
            <a:pPr algn="l" rtl="0" lvl="0" marR="0" indent="-419100" marL="457200">
              <a:lnSpc>
                <a:spcPct val="100000"/>
              </a:lnSpc>
              <a:spcBef>
                <a:spcPts val="600"/>
              </a:spcBef>
              <a:spcAft>
                <a:spcPts val="0"/>
              </a:spcAft>
              <a:buClr>
                <a:schemeClr val="dk1"/>
              </a:buClr>
              <a:buSzPct val="100000"/>
              <a:buFont typeface="Arial"/>
              <a:buChar char="●"/>
            </a:pPr>
            <a:r>
              <a:rPr lang="en"/>
              <a:t>Solutions</a:t>
            </a:r>
          </a:p>
          <a:p>
            <a:pPr algn="l" rtl="0" lvl="1" marR="0" indent="-381000" marL="914400">
              <a:lnSpc>
                <a:spcPct val="100000"/>
              </a:lnSpc>
              <a:spcBef>
                <a:spcPts val="600"/>
              </a:spcBef>
              <a:spcAft>
                <a:spcPts val="0"/>
              </a:spcAft>
              <a:buClr>
                <a:schemeClr val="dk1"/>
              </a:buClr>
              <a:buSzPct val="80000"/>
              <a:buFont typeface="Courier New"/>
              <a:buChar char="o"/>
            </a:pPr>
            <a:r>
              <a:rPr lang="en"/>
              <a:t>Hashing</a:t>
            </a:r>
          </a:p>
          <a:p>
            <a:pPr algn="l" rtl="0" lvl="1" marR="0" indent="-381000" marL="914400">
              <a:lnSpc>
                <a:spcPct val="100000"/>
              </a:lnSpc>
              <a:spcBef>
                <a:spcPts val="600"/>
              </a:spcBef>
              <a:spcAft>
                <a:spcPts val="0"/>
              </a:spcAft>
              <a:buClr>
                <a:schemeClr val="dk1"/>
              </a:buClr>
              <a:buSzPct val="80000"/>
              <a:buFont typeface="Courier New"/>
              <a:buChar char="o"/>
            </a:pPr>
            <a:r>
              <a:rPr lang="en"/>
              <a:t>Classification</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y="0" x="0"/>
          <a:ext cy="0" cx="0"/>
          <a:chOff y="0" x="0"/>
          <a:chExt cy="0" cx="0"/>
        </a:xfrm>
      </p:grpSpPr>
      <p:sp>
        <p:nvSpPr>
          <p:cNvPr id="60" name="Shape 60"/>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Collection Processing</a:t>
            </a:r>
          </a:p>
        </p:txBody>
      </p:sp>
      <p:sp>
        <p:nvSpPr>
          <p:cNvPr id="61" name="Shape 61"/>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419100" marL="457200">
              <a:spcBef>
                <a:spcPts val="0"/>
              </a:spcBef>
              <a:buClr>
                <a:schemeClr val="dk1"/>
              </a:buClr>
              <a:buSzPct val="100000"/>
              <a:buFont typeface="Arial"/>
              <a:buChar char="●"/>
            </a:pPr>
            <a:r>
              <a:rPr lang="en"/>
              <a:t>Classification</a:t>
            </a:r>
          </a:p>
          <a:p>
            <a:pPr rtl="0" lvl="1" indent="-381000" marL="914400">
              <a:spcBef>
                <a:spcPts val="0"/>
              </a:spcBef>
              <a:buClr>
                <a:schemeClr val="dk1"/>
              </a:buClr>
              <a:buSzPct val="80000"/>
              <a:buFont typeface="Courier New"/>
              <a:buChar char="o"/>
            </a:pPr>
            <a:r>
              <a:rPr lang="en"/>
              <a:t>Features</a:t>
            </a:r>
          </a:p>
          <a:p>
            <a:pPr rtl="0" lvl="2" indent="-381000" marL="1371600">
              <a:spcBef>
                <a:spcPts val="0"/>
              </a:spcBef>
              <a:buClr>
                <a:schemeClr val="dk1"/>
              </a:buClr>
              <a:buSzPct val="80000"/>
              <a:buFont typeface="Wingdings"/>
              <a:buChar char="§"/>
            </a:pPr>
            <a:r>
              <a:rPr lang="en"/>
              <a:t>tfidf</a:t>
            </a:r>
          </a:p>
          <a:p>
            <a:pPr rtl="0" lvl="2" indent="-381000" marL="1371600">
              <a:spcBef>
                <a:spcPts val="0"/>
              </a:spcBef>
              <a:buClr>
                <a:schemeClr val="dk1"/>
              </a:buClr>
              <a:buSzPct val="80000"/>
              <a:buFont typeface="Wingdings"/>
              <a:buChar char="§"/>
            </a:pPr>
            <a:r>
              <a:rPr lang="en"/>
              <a:t>Document Length</a:t>
            </a:r>
          </a:p>
          <a:p>
            <a:pPr rtl="0" lvl="2" indent="-381000" marL="1371600">
              <a:spcBef>
                <a:spcPts val="0"/>
              </a:spcBef>
              <a:buClr>
                <a:schemeClr val="dk1"/>
              </a:buClr>
              <a:buSzPct val="80000"/>
              <a:buFont typeface="Wingdings"/>
              <a:buChar char="§"/>
            </a:pPr>
            <a:r>
              <a:rPr lang="en"/>
              <a:t>Target Words</a:t>
            </a:r>
          </a:p>
          <a:p>
            <a:pPr rtl="0" lvl="0" indent="-419100" marL="457200">
              <a:spcBef>
                <a:spcPts val="0"/>
              </a:spcBef>
              <a:buClr>
                <a:schemeClr val="dk1"/>
              </a:buClr>
              <a:buSzPct val="100000"/>
              <a:buFont typeface="Arial"/>
              <a:buChar char="●"/>
            </a:pPr>
            <a:r>
              <a:rPr lang="en"/>
              <a:t>Future Improvements</a:t>
            </a:r>
          </a:p>
          <a:p>
            <a:pPr rtl="0" lvl="1" indent="-381000" marL="914400">
              <a:spcBef>
                <a:spcPts val="0"/>
              </a:spcBef>
              <a:buClr>
                <a:schemeClr val="dk1"/>
              </a:buClr>
              <a:buSzPct val="80000"/>
              <a:buFont typeface="Courier New"/>
              <a:buChar char="o"/>
            </a:pPr>
            <a:r>
              <a:rPr lang="en"/>
              <a:t>“Web” Stop Words</a:t>
            </a:r>
          </a:p>
          <a:p>
            <a:pPr rtl="0" lvl="1" indent="-381000" marL="914400">
              <a:spcBef>
                <a:spcPts val="0"/>
              </a:spcBef>
              <a:buClr>
                <a:schemeClr val="dk1"/>
              </a:buClr>
              <a:buSzPct val="80000"/>
              <a:buFont typeface="Courier New"/>
              <a:buChar char="o"/>
            </a:pPr>
            <a:r>
              <a:rPr lang="en"/>
              <a:t>HTML Parsing</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 name="Shape 65"/>
        <p:cNvGrpSpPr/>
        <p:nvPr/>
      </p:nvGrpSpPr>
      <p:grpSpPr>
        <a:xfrm>
          <a:off y="0" x="0"/>
          <a:ext cy="0" cx="0"/>
          <a:chOff y="0" x="0"/>
          <a:chExt cy="0" cx="0"/>
        </a:xfrm>
      </p:grpSpPr>
      <p:sp>
        <p:nvSpPr>
          <p:cNvPr id="66" name="Shape 66"/>
          <p:cNvSpPr txBox="1"/>
          <p:nvPr>
            <p:ph type="title"/>
          </p:nvPr>
        </p:nvSpPr>
        <p:spPr>
          <a:xfrm>
            <a:off y="303800" x="457200"/>
            <a:ext cy="857400" cx="5336099"/>
          </a:xfrm>
          <a:prstGeom prst="rect">
            <a:avLst/>
          </a:prstGeom>
        </p:spPr>
        <p:txBody>
          <a:bodyPr bIns="91425" rIns="91425" lIns="91425" tIns="91425" anchor="b" anchorCtr="0">
            <a:noAutofit/>
          </a:bodyPr>
          <a:lstStyle/>
          <a:p>
            <a:pPr>
              <a:spcBef>
                <a:spcPts val="0"/>
              </a:spcBef>
              <a:buNone/>
            </a:pPr>
            <a:r>
              <a:rPr lang="en"/>
              <a:t>Hadoop: Performance</a:t>
            </a:r>
          </a:p>
        </p:txBody>
      </p:sp>
      <p:sp>
        <p:nvSpPr>
          <p:cNvPr id="67" name="Shape 67"/>
          <p:cNvSpPr txBox="1"/>
          <p:nvPr>
            <p:ph idx="1" type="body"/>
          </p:nvPr>
        </p:nvSpPr>
        <p:spPr>
          <a:xfrm>
            <a:off y="1200150" x="457200"/>
            <a:ext cy="3943499" cx="8686800"/>
          </a:xfrm>
          <a:prstGeom prst="rect">
            <a:avLst/>
          </a:prstGeom>
        </p:spPr>
        <p:txBody>
          <a:bodyPr bIns="91425" rIns="91425" lIns="91425" tIns="91425" anchor="t" anchorCtr="0">
            <a:noAutofit/>
          </a:bodyPr>
          <a:lstStyle/>
          <a:p>
            <a:pPr algn="l" rtl="0" lvl="0" marR="0" indent="-419100" marL="457200">
              <a:lnSpc>
                <a:spcPct val="100000"/>
              </a:lnSpc>
              <a:spcBef>
                <a:spcPts val="600"/>
              </a:spcBef>
              <a:spcAft>
                <a:spcPts val="0"/>
              </a:spcAft>
              <a:buClr>
                <a:schemeClr val="dk1"/>
              </a:buClr>
              <a:buSzPct val="100000"/>
              <a:buFont typeface="Arial"/>
              <a:buChar char="●"/>
            </a:pPr>
            <a:r>
              <a:rPr lang="en"/>
              <a:t>Small file problem</a:t>
            </a:r>
          </a:p>
          <a:p>
            <a:pPr algn="l" rtl="0" lvl="1" marR="0" indent="-381000" marL="914400">
              <a:lnSpc>
                <a:spcPct val="100000"/>
              </a:lnSpc>
              <a:spcBef>
                <a:spcPts val="600"/>
              </a:spcBef>
              <a:spcAft>
                <a:spcPts val="0"/>
              </a:spcAft>
              <a:buClr>
                <a:schemeClr val="dk1"/>
              </a:buClr>
              <a:buSzPct val="80000"/>
              <a:buFont typeface="Arial"/>
              <a:buChar char="○"/>
            </a:pPr>
            <a:r>
              <a:rPr lang="en"/>
              <a:t>Excessive calls to Map function</a:t>
            </a:r>
          </a:p>
          <a:p>
            <a:pPr algn="l" rtl="0" lvl="1" marR="0" indent="-381000" marL="914400">
              <a:lnSpc>
                <a:spcPct val="100000"/>
              </a:lnSpc>
              <a:spcBef>
                <a:spcPts val="600"/>
              </a:spcBef>
              <a:spcAft>
                <a:spcPts val="0"/>
              </a:spcAft>
              <a:buClr>
                <a:schemeClr val="dk1"/>
              </a:buClr>
              <a:buSzPct val="80000"/>
              <a:buFont typeface="Arial"/>
              <a:buChar char="○"/>
            </a:pPr>
            <a:r>
              <a:rPr lang="en"/>
              <a:t>Reading 64mb blocks containing few kb of data.</a:t>
            </a:r>
          </a:p>
          <a:p>
            <a:pPr algn="l" rtl="0" lvl="1" marR="0" indent="-381000" marL="914400">
              <a:lnSpc>
                <a:spcPct val="100000"/>
              </a:lnSpc>
              <a:spcBef>
                <a:spcPts val="600"/>
              </a:spcBef>
              <a:spcAft>
                <a:spcPts val="0"/>
              </a:spcAft>
              <a:buClr>
                <a:schemeClr val="dk1"/>
              </a:buClr>
              <a:buSzPct val="80000"/>
              <a:buFont typeface="Arial"/>
              <a:buChar char="○"/>
            </a:pPr>
            <a:r>
              <a:rPr lang="en"/>
              <a:t>Built </a:t>
            </a:r>
            <a:r>
              <a:rPr lang="en" i="1"/>
              <a:t>corpus_squeeze.py</a:t>
            </a:r>
            <a:r>
              <a:rPr lang="en"/>
              <a:t> utility</a:t>
            </a:r>
          </a:p>
          <a:p>
            <a:pPr algn="l" rtl="0" lvl="2" marR="0" indent="-381000" marL="1371600">
              <a:lnSpc>
                <a:spcPct val="100000"/>
              </a:lnSpc>
              <a:spcBef>
                <a:spcPts val="600"/>
              </a:spcBef>
              <a:spcAft>
                <a:spcPts val="0"/>
              </a:spcAft>
              <a:buClr>
                <a:schemeClr val="dk1"/>
              </a:buClr>
              <a:buSzPct val="80000"/>
              <a:buFont typeface="Arial"/>
              <a:buChar char="■"/>
            </a:pPr>
            <a:r>
              <a:rPr lang="en"/>
              <a:t>Classifying 7k documents: 13m27s → 1m18s</a:t>
            </a:r>
          </a:p>
          <a:p>
            <a:pPr algn="l" rtl="0" lvl="0" marR="0" indent="-419100" marL="457200">
              <a:lnSpc>
                <a:spcPct val="100000"/>
              </a:lnSpc>
              <a:spcBef>
                <a:spcPts val="600"/>
              </a:spcBef>
              <a:spcAft>
                <a:spcPts val="0"/>
              </a:spcAft>
              <a:buClr>
                <a:schemeClr val="dk1"/>
              </a:buClr>
              <a:buSzPct val="100000"/>
              <a:buFont typeface="Arial"/>
              <a:buChar char="●"/>
            </a:pPr>
            <a:r>
              <a:rPr lang="en"/>
              <a:t>Passing data representations</a:t>
            </a:r>
          </a:p>
          <a:p>
            <a:pPr algn="l" rtl="0" lvl="1" marR="0" indent="-381000" marL="914400">
              <a:lnSpc>
                <a:spcPct val="100000"/>
              </a:lnSpc>
              <a:spcBef>
                <a:spcPts val="600"/>
              </a:spcBef>
              <a:spcAft>
                <a:spcPts val="0"/>
              </a:spcAft>
              <a:buClr>
                <a:schemeClr val="dk1"/>
              </a:buClr>
              <a:buSzPct val="80000"/>
              <a:buFont typeface="Arial"/>
              <a:buChar char="○"/>
            </a:pPr>
            <a:r>
              <a:rPr lang="en"/>
              <a:t>JSON</a:t>
            </a:r>
          </a:p>
          <a:p>
            <a:pPr algn="l" rtl="0" lvl="1" marR="0" indent="-381000" marL="914400">
              <a:lnSpc>
                <a:spcPct val="100000"/>
              </a:lnSpc>
              <a:spcBef>
                <a:spcPts val="600"/>
              </a:spcBef>
              <a:spcAft>
                <a:spcPts val="0"/>
              </a:spcAft>
              <a:buClr>
                <a:schemeClr val="dk1"/>
              </a:buClr>
              <a:buSzPct val="80000"/>
              <a:buFont typeface="Arial"/>
              <a:buChar char="○"/>
            </a:pPr>
            <a:r>
              <a:rPr lang="en"/>
              <a:t>pickle: ASCII serialized Python objects</a:t>
            </a:r>
          </a:p>
        </p:txBody>
      </p:sp>
      <p:pic>
        <p:nvPicPr>
          <p:cNvPr id="68" name="Shape 68"/>
          <p:cNvPicPr preferRelativeResize="0"/>
          <p:nvPr/>
        </p:nvPicPr>
        <p:blipFill rotWithShape="1">
          <a:blip r:embed="rId3">
            <a:alphaModFix/>
          </a:blip>
          <a:srcRect t="6375" b="7239" r="9125" l="8813"/>
          <a:stretch/>
        </p:blipFill>
        <p:spPr>
          <a:xfrm>
            <a:off y="0" x="7600950"/>
            <a:ext cy="1161200" cx="1543047"/>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2" name="Shape 72"/>
        <p:cNvGrpSpPr/>
        <p:nvPr/>
      </p:nvGrpSpPr>
      <p:grpSpPr>
        <a:xfrm>
          <a:off y="0" x="0"/>
          <a:ext cy="0" cx="0"/>
          <a:chOff y="0" x="0"/>
          <a:chExt cy="0" cx="0"/>
        </a:xfrm>
      </p:grpSpPr>
      <p:sp>
        <p:nvSpPr>
          <p:cNvPr id="73" name="Shape 73"/>
          <p:cNvSpPr txBox="1"/>
          <p:nvPr>
            <p:ph idx="1" type="body"/>
          </p:nvPr>
        </p:nvSpPr>
        <p:spPr>
          <a:xfrm>
            <a:off y="1200150" x="457200"/>
            <a:ext cy="3943499" cx="8229600"/>
          </a:xfrm>
          <a:prstGeom prst="rect">
            <a:avLst/>
          </a:prstGeom>
        </p:spPr>
        <p:txBody>
          <a:bodyPr bIns="91425" rIns="91425" lIns="91425" tIns="91425" anchor="t" anchorCtr="0">
            <a:noAutofit/>
          </a:bodyPr>
          <a:lstStyle/>
          <a:p>
            <a:pPr rtl="0" lvl="0" indent="-419100" marL="457200">
              <a:spcBef>
                <a:spcPts val="0"/>
              </a:spcBef>
              <a:buClr>
                <a:schemeClr val="dk1"/>
              </a:buClr>
              <a:buSzPct val="100000"/>
              <a:buFont typeface="Arial"/>
              <a:buChar char="●"/>
            </a:pPr>
            <a:r>
              <a:rPr lang="en"/>
              <a:t>Streaming interface does not facilitate code reuse.</a:t>
            </a:r>
          </a:p>
          <a:p>
            <a:pPr rtl="0" lvl="1" indent="-381000" marL="914400">
              <a:spcBef>
                <a:spcPts val="0"/>
              </a:spcBef>
              <a:buClr>
                <a:schemeClr val="dk1"/>
              </a:buClr>
              <a:buSzPct val="80000"/>
              <a:buFont typeface="Arial"/>
              <a:buChar char="○"/>
            </a:pPr>
            <a:r>
              <a:rPr lang="en"/>
              <a:t>Framework for reusable mapper and reducer</a:t>
            </a:r>
          </a:p>
          <a:p>
            <a:pPr rtl="0" lvl="1" indent="-381000" marL="914400">
              <a:spcBef>
                <a:spcPts val="0"/>
              </a:spcBef>
              <a:buClr>
                <a:schemeClr val="dk1"/>
              </a:buClr>
              <a:buSzPct val="80000"/>
              <a:buFont typeface="Arial"/>
              <a:buChar char="○"/>
            </a:pPr>
            <a:r>
              <a:rPr lang="en"/>
              <a:t>Shared utilities module</a:t>
            </a:r>
          </a:p>
          <a:p>
            <a:pPr rtl="0" lvl="1" indent="-381000" marL="914400">
              <a:spcBef>
                <a:spcPts val="0"/>
              </a:spcBef>
              <a:buClr>
                <a:schemeClr val="dk1"/>
              </a:buClr>
              <a:buSzPct val="80000"/>
              <a:buFont typeface="Arial"/>
              <a:buChar char="○"/>
            </a:pPr>
            <a:r>
              <a:rPr lang="en"/>
              <a:t>All jobs define same 3 functions: </a:t>
            </a:r>
          </a:p>
          <a:p>
            <a:pPr rtl="0" lvl="2" indent="-381000" marL="1371600">
              <a:spcBef>
                <a:spcPts val="0"/>
              </a:spcBef>
              <a:buClr>
                <a:schemeClr val="dk1"/>
              </a:buClr>
              <a:buSzPct val="80000"/>
              <a:buFont typeface="Arial"/>
              <a:buChar char="■"/>
            </a:pPr>
            <a:r>
              <a:rPr lang="en"/>
              <a:t>Compose → Combine → Compute </a:t>
            </a:r>
          </a:p>
          <a:p>
            <a:pPr rtl="0" lvl="0" indent="-419100" marL="457200">
              <a:spcBef>
                <a:spcPts val="0"/>
              </a:spcBef>
              <a:buClr>
                <a:schemeClr val="dk1"/>
              </a:buClr>
              <a:buSzPct val="100000"/>
              <a:buFont typeface="Arial"/>
              <a:buChar char="●"/>
            </a:pPr>
            <a:r>
              <a:rPr lang="en"/>
              <a:t>Debugging</a:t>
            </a:r>
          </a:p>
          <a:p>
            <a:pPr lvl="1" indent="-381000" marL="914400">
              <a:spcBef>
                <a:spcPts val="0"/>
              </a:spcBef>
              <a:buClr>
                <a:schemeClr val="dk1"/>
              </a:buClr>
              <a:buSzPct val="80000"/>
              <a:buFont typeface="Arial"/>
              <a:buChar char="○"/>
            </a:pPr>
            <a:r>
              <a:rPr lang="en"/>
              <a:t>MapReduce simulation script</a:t>
            </a:r>
          </a:p>
        </p:txBody>
      </p:sp>
      <p:sp>
        <p:nvSpPr>
          <p:cNvPr id="74" name="Shape 74"/>
          <p:cNvSpPr txBox="1"/>
          <p:nvPr>
            <p:ph type="title"/>
          </p:nvPr>
        </p:nvSpPr>
        <p:spPr>
          <a:xfrm>
            <a:off y="86025" x="457200"/>
            <a:ext cy="857400" cx="5336099"/>
          </a:xfrm>
          <a:prstGeom prst="rect">
            <a:avLst/>
          </a:prstGeom>
        </p:spPr>
        <p:txBody>
          <a:bodyPr bIns="91425" rIns="91425" lIns="91425" tIns="91425" anchor="b" anchorCtr="0">
            <a:noAutofit/>
          </a:bodyPr>
          <a:lstStyle/>
          <a:p>
            <a:pPr rtl="0" lvl="0">
              <a:spcBef>
                <a:spcPts val="0"/>
              </a:spcBef>
              <a:buNone/>
            </a:pPr>
            <a:r>
              <a:rPr lang="en"/>
              <a:t>Hadoop: Workflow</a:t>
            </a:r>
          </a:p>
        </p:txBody>
      </p:sp>
      <p:pic>
        <p:nvPicPr>
          <p:cNvPr id="75" name="Shape 75"/>
          <p:cNvPicPr preferRelativeResize="0"/>
          <p:nvPr/>
        </p:nvPicPr>
        <p:blipFill rotWithShape="1">
          <a:blip r:embed="rId3">
            <a:alphaModFix/>
          </a:blip>
          <a:srcRect t="6375" b="7239" r="9125" l="8813"/>
          <a:stretch/>
        </p:blipFill>
        <p:spPr>
          <a:xfrm>
            <a:off y="0" x="7600950"/>
            <a:ext cy="1161200" cx="1543047"/>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 name="Shape 79"/>
        <p:cNvGrpSpPr/>
        <p:nvPr/>
      </p:nvGrpSpPr>
      <p:grpSpPr>
        <a:xfrm>
          <a:off y="0" x="0"/>
          <a:ext cy="0" cx="0"/>
          <a:chOff y="0" x="0"/>
          <a:chExt cy="0" cx="0"/>
        </a:xfrm>
      </p:grpSpPr>
      <p:sp>
        <p:nvSpPr>
          <p:cNvPr id="80" name="Shape 80"/>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Language Processing</a:t>
            </a:r>
          </a:p>
        </p:txBody>
      </p:sp>
      <p:sp>
        <p:nvSpPr>
          <p:cNvPr id="81" name="Shape 81"/>
          <p:cNvSpPr txBox="1"/>
          <p:nvPr>
            <p:ph idx="1" type="body"/>
          </p:nvPr>
        </p:nvSpPr>
        <p:spPr>
          <a:xfrm>
            <a:off y="1200150" x="457200"/>
            <a:ext cy="3725699" cx="3994500"/>
          </a:xfrm>
          <a:prstGeom prst="rect">
            <a:avLst/>
          </a:prstGeom>
        </p:spPr>
        <p:txBody>
          <a:bodyPr bIns="91425" rIns="91425" lIns="91425" tIns="91425" anchor="t" anchorCtr="0">
            <a:noAutofit/>
          </a:bodyPr>
          <a:lstStyle/>
          <a:p>
            <a:pPr rtl="0" lvl="0" indent="-381000" marL="457200">
              <a:spcBef>
                <a:spcPts val="0"/>
              </a:spcBef>
              <a:buClr>
                <a:schemeClr val="dk1"/>
              </a:buClr>
              <a:buSzPct val="100000"/>
              <a:buFont typeface="Arial"/>
              <a:buAutoNum type="arabicPeriod"/>
            </a:pPr>
            <a:r>
              <a:rPr sz="2400" lang="en"/>
              <a:t>Find words with highest tf-idf</a:t>
            </a:r>
          </a:p>
          <a:p>
            <a:pPr rtl="0" lvl="0" indent="-381000" marL="457200">
              <a:spcBef>
                <a:spcPts val="0"/>
              </a:spcBef>
              <a:buClr>
                <a:schemeClr val="dk1"/>
              </a:buClr>
              <a:buSzPct val="100000"/>
              <a:buFont typeface="Arial"/>
              <a:buAutoNum type="arabicPeriod"/>
            </a:pPr>
            <a:r>
              <a:rPr sz="2400" lang="en"/>
              <a:t>Create “your words” list of intuitively identifying words</a:t>
            </a:r>
          </a:p>
          <a:p>
            <a:pPr lvl="0" indent="-381000" marL="457200">
              <a:spcBef>
                <a:spcPts val="0"/>
              </a:spcBef>
              <a:buClr>
                <a:schemeClr val="dk1"/>
              </a:buClr>
              <a:buSzPct val="100000"/>
              <a:buFont typeface="Arial"/>
              <a:buAutoNum type="arabicPeriod"/>
            </a:pPr>
            <a:r>
              <a:rPr sz="2400" lang="en"/>
              <a:t>Combination of these lists used for classification</a:t>
            </a:r>
          </a:p>
        </p:txBody>
      </p:sp>
      <p:sp>
        <p:nvSpPr>
          <p:cNvPr id="82" name="Shape 82"/>
          <p:cNvSpPr txBox="1"/>
          <p:nvPr>
            <p:ph idx="2" type="body"/>
          </p:nvPr>
        </p:nvSpPr>
        <p:spPr>
          <a:xfrm>
            <a:off y="1200150" x="4692274"/>
            <a:ext cy="3725699" cx="2000100"/>
          </a:xfrm>
          <a:prstGeom prst="rect">
            <a:avLst/>
          </a:prstGeom>
        </p:spPr>
        <p:txBody>
          <a:bodyPr bIns="91425" rIns="91425" lIns="91425" tIns="91425" anchor="t" anchorCtr="0">
            <a:noAutofit/>
          </a:bodyPr>
          <a:lstStyle/>
          <a:p>
            <a:pPr rtl="0" lvl="0">
              <a:spcBef>
                <a:spcPts val="0"/>
              </a:spcBef>
              <a:buClr>
                <a:schemeClr val="dk1"/>
              </a:buClr>
              <a:buSzPct val="91666"/>
              <a:buFont typeface="Arial"/>
              <a:buNone/>
            </a:pPr>
            <a:r>
              <a:rPr sz="1200" lang="en"/>
              <a:t>disease</a:t>
            </a:r>
          </a:p>
          <a:p>
            <a:pPr rtl="0" lvl="0">
              <a:spcBef>
                <a:spcPts val="0"/>
              </a:spcBef>
              <a:buClr>
                <a:schemeClr val="dk1"/>
              </a:buClr>
              <a:buSzPct val="91666"/>
              <a:buFont typeface="Arial"/>
              <a:buNone/>
            </a:pPr>
            <a:r>
              <a:rPr sz="1200" lang="en"/>
              <a:t>outbreak</a:t>
            </a:r>
          </a:p>
          <a:p>
            <a:pPr rtl="0" lvl="0">
              <a:spcBef>
                <a:spcPts val="0"/>
              </a:spcBef>
              <a:buClr>
                <a:schemeClr val="dk1"/>
              </a:buClr>
              <a:buSzPct val="91666"/>
              <a:buFont typeface="Arial"/>
              <a:buNone/>
            </a:pPr>
            <a:r>
              <a:rPr sz="1200" lang="en"/>
              <a:t>epidemic</a:t>
            </a:r>
          </a:p>
          <a:p>
            <a:pPr rtl="0" lvl="0">
              <a:spcBef>
                <a:spcPts val="0"/>
              </a:spcBef>
              <a:buClr>
                <a:schemeClr val="dk1"/>
              </a:buClr>
              <a:buSzPct val="91666"/>
              <a:buFont typeface="Arial"/>
              <a:buNone/>
            </a:pPr>
            <a:r>
              <a:rPr sz="1200" lang="en"/>
              <a:t>infect</a:t>
            </a:r>
          </a:p>
          <a:p>
            <a:pPr rtl="0" lvl="0">
              <a:spcBef>
                <a:spcPts val="0"/>
              </a:spcBef>
              <a:buClr>
                <a:schemeClr val="dk1"/>
              </a:buClr>
              <a:buSzPct val="91666"/>
              <a:buFont typeface="Arial"/>
              <a:buNone/>
            </a:pPr>
            <a:r>
              <a:rPr sz="1200" lang="en"/>
              <a:t>quarantine</a:t>
            </a:r>
          </a:p>
          <a:p>
            <a:pPr rtl="0" lvl="0">
              <a:spcBef>
                <a:spcPts val="0"/>
              </a:spcBef>
              <a:buClr>
                <a:schemeClr val="dk1"/>
              </a:buClr>
              <a:buSzPct val="91666"/>
              <a:buFont typeface="Arial"/>
              <a:buNone/>
            </a:pPr>
            <a:r>
              <a:rPr sz="1200" lang="en"/>
              <a:t>sick</a:t>
            </a:r>
          </a:p>
          <a:p>
            <a:pPr rtl="0" lvl="0">
              <a:spcBef>
                <a:spcPts val="0"/>
              </a:spcBef>
              <a:buClr>
                <a:schemeClr val="dk1"/>
              </a:buClr>
              <a:buSzPct val="91666"/>
              <a:buFont typeface="Arial"/>
              <a:buNone/>
            </a:pPr>
            <a:r>
              <a:rPr sz="1200" lang="en"/>
              <a:t>airborne</a:t>
            </a:r>
          </a:p>
          <a:p>
            <a:pPr rtl="0" lvl="0">
              <a:spcBef>
                <a:spcPts val="0"/>
              </a:spcBef>
              <a:buClr>
                <a:schemeClr val="dk1"/>
              </a:buClr>
              <a:buSzPct val="91666"/>
              <a:buFont typeface="Arial"/>
              <a:buNone/>
            </a:pPr>
            <a:r>
              <a:rPr sz="1200" lang="en"/>
              <a:t>waterborne</a:t>
            </a:r>
          </a:p>
          <a:p>
            <a:pPr rtl="0" lvl="0">
              <a:spcBef>
                <a:spcPts val="0"/>
              </a:spcBef>
              <a:buClr>
                <a:schemeClr val="dk1"/>
              </a:buClr>
              <a:buSzPct val="91666"/>
              <a:buFont typeface="Arial"/>
              <a:buNone/>
            </a:pPr>
            <a:r>
              <a:rPr sz="1200" lang="en"/>
              <a:t>pathogen</a:t>
            </a:r>
          </a:p>
          <a:p>
            <a:pPr rtl="0" lvl="0">
              <a:spcBef>
                <a:spcPts val="0"/>
              </a:spcBef>
              <a:buClr>
                <a:schemeClr val="dk1"/>
              </a:buClr>
              <a:buSzPct val="91666"/>
              <a:buFont typeface="Arial"/>
              <a:buNone/>
            </a:pPr>
            <a:r>
              <a:rPr sz="1200" lang="en"/>
              <a:t>virus</a:t>
            </a:r>
          </a:p>
          <a:p>
            <a:pPr rtl="0" lvl="0">
              <a:spcBef>
                <a:spcPts val="0"/>
              </a:spcBef>
              <a:buClr>
                <a:schemeClr val="dk1"/>
              </a:buClr>
              <a:buSzPct val="91666"/>
              <a:buFont typeface="Arial"/>
              <a:buNone/>
            </a:pPr>
            <a:r>
              <a:rPr sz="1200" lang="en"/>
              <a:t>bacteria</a:t>
            </a:r>
          </a:p>
          <a:p>
            <a:pPr rtl="0" lvl="0">
              <a:spcBef>
                <a:spcPts val="0"/>
              </a:spcBef>
              <a:buClr>
                <a:schemeClr val="dk1"/>
              </a:buClr>
              <a:buSzPct val="91666"/>
              <a:buFont typeface="Arial"/>
              <a:buNone/>
            </a:pPr>
            <a:r>
              <a:rPr sz="1200" lang="en"/>
              <a:t>parasite</a:t>
            </a:r>
          </a:p>
          <a:p>
            <a:pPr rtl="0" lvl="0">
              <a:spcBef>
                <a:spcPts val="0"/>
              </a:spcBef>
              <a:buClr>
                <a:schemeClr val="dk1"/>
              </a:buClr>
              <a:buSzPct val="91666"/>
              <a:buFont typeface="Arial"/>
              <a:buNone/>
            </a:pPr>
            <a:r>
              <a:rPr sz="1200" lang="en"/>
              <a:t>symptoms</a:t>
            </a:r>
          </a:p>
          <a:p>
            <a:pPr rtl="0" lvl="0">
              <a:spcBef>
                <a:spcPts val="0"/>
              </a:spcBef>
              <a:buClr>
                <a:schemeClr val="dk1"/>
              </a:buClr>
              <a:buSzPct val="91666"/>
              <a:buFont typeface="Arial"/>
              <a:buNone/>
            </a:pPr>
            <a:r>
              <a:rPr sz="1200" lang="en"/>
              <a:t>treatment</a:t>
            </a:r>
          </a:p>
          <a:p>
            <a:pPr>
              <a:spcBef>
                <a:spcPts val="0"/>
              </a:spcBef>
              <a:buNone/>
            </a:pPr>
            <a:r>
              <a:t/>
            </a:r>
            <a:endParaRPr sz="1200"/>
          </a:p>
        </p:txBody>
      </p:sp>
      <p:sp>
        <p:nvSpPr>
          <p:cNvPr id="83" name="Shape 83"/>
          <p:cNvSpPr txBox="1"/>
          <p:nvPr/>
        </p:nvSpPr>
        <p:spPr>
          <a:xfrm>
            <a:off y="1135150" x="6166350"/>
            <a:ext cy="3725699" cx="1324799"/>
          </a:xfrm>
          <a:prstGeom prst="rect">
            <a:avLst/>
          </a:prstGeom>
          <a:noFill/>
          <a:ln>
            <a:noFill/>
          </a:ln>
        </p:spPr>
        <p:txBody>
          <a:bodyPr bIns="91425" rIns="91425" lIns="91425" tIns="91425" anchor="t" anchorCtr="0">
            <a:noAutofit/>
          </a:bodyPr>
          <a:lstStyle/>
          <a:p>
            <a:pPr rtl="0" lvl="0">
              <a:spcBef>
                <a:spcPts val="600"/>
              </a:spcBef>
              <a:buClr>
                <a:schemeClr val="dk1"/>
              </a:buClr>
              <a:buSzPct val="91666"/>
              <a:buFont typeface="Arial"/>
              <a:buNone/>
            </a:pPr>
            <a:r>
              <a:rPr sz="1200" lang="en">
                <a:solidFill>
                  <a:schemeClr val="dk1"/>
                </a:solidFill>
              </a:rPr>
              <a:t>vaccine</a:t>
            </a:r>
          </a:p>
          <a:p>
            <a:pPr rtl="0" lvl="0">
              <a:spcBef>
                <a:spcPts val="600"/>
              </a:spcBef>
              <a:buClr>
                <a:schemeClr val="dk1"/>
              </a:buClr>
              <a:buSzPct val="91666"/>
              <a:buFont typeface="Arial"/>
              <a:buNone/>
            </a:pPr>
            <a:r>
              <a:rPr sz="1200" lang="en">
                <a:solidFill>
                  <a:schemeClr val="dk1"/>
                </a:solidFill>
              </a:rPr>
              <a:t>cure</a:t>
            </a:r>
          </a:p>
          <a:p>
            <a:pPr rtl="0" lvl="0">
              <a:spcBef>
                <a:spcPts val="600"/>
              </a:spcBef>
              <a:buClr>
                <a:schemeClr val="dk1"/>
              </a:buClr>
              <a:buSzPct val="91666"/>
              <a:buFont typeface="Arial"/>
              <a:buNone/>
            </a:pPr>
            <a:r>
              <a:rPr sz="1200" lang="en">
                <a:solidFill>
                  <a:schemeClr val="dk1"/>
                </a:solidFill>
              </a:rPr>
              <a:t>antibiotic</a:t>
            </a:r>
          </a:p>
          <a:p>
            <a:pPr rtl="0" lvl="0">
              <a:spcBef>
                <a:spcPts val="600"/>
              </a:spcBef>
              <a:buClr>
                <a:schemeClr val="dk1"/>
              </a:buClr>
              <a:buSzPct val="91666"/>
              <a:buFont typeface="Arial"/>
              <a:buNone/>
            </a:pPr>
            <a:r>
              <a:rPr sz="1200" lang="en">
                <a:solidFill>
                  <a:schemeClr val="dk1"/>
                </a:solidFill>
              </a:rPr>
              <a:t>hospital</a:t>
            </a:r>
          </a:p>
          <a:p>
            <a:pPr rtl="0" lvl="0">
              <a:spcBef>
                <a:spcPts val="600"/>
              </a:spcBef>
              <a:buClr>
                <a:schemeClr val="dk1"/>
              </a:buClr>
              <a:buSzPct val="91666"/>
              <a:buFont typeface="Arial"/>
              <a:buNone/>
            </a:pPr>
            <a:r>
              <a:rPr sz="1200" lang="en">
                <a:solidFill>
                  <a:schemeClr val="dk1"/>
                </a:solidFill>
              </a:rPr>
              <a:t>health</a:t>
            </a:r>
          </a:p>
          <a:p>
            <a:pPr rtl="0" lvl="0">
              <a:spcBef>
                <a:spcPts val="600"/>
              </a:spcBef>
              <a:buClr>
                <a:schemeClr val="dk1"/>
              </a:buClr>
              <a:buSzPct val="91666"/>
              <a:buFont typeface="Arial"/>
              <a:buNone/>
            </a:pPr>
            <a:r>
              <a:rPr sz="1200" lang="en">
                <a:solidFill>
                  <a:schemeClr val="dk1"/>
                </a:solidFill>
              </a:rPr>
              <a:t>contract</a:t>
            </a:r>
          </a:p>
          <a:p>
            <a:pPr rtl="0" lvl="0">
              <a:spcBef>
                <a:spcPts val="600"/>
              </a:spcBef>
              <a:buClr>
                <a:schemeClr val="dk1"/>
              </a:buClr>
              <a:buSzPct val="91666"/>
              <a:buFont typeface="Arial"/>
              <a:buNone/>
            </a:pPr>
            <a:r>
              <a:rPr sz="1200" lang="en">
                <a:solidFill>
                  <a:schemeClr val="dk1"/>
                </a:solidFill>
              </a:rPr>
              <a:t>transmit</a:t>
            </a:r>
          </a:p>
          <a:p>
            <a:pPr rtl="0" lvl="0">
              <a:spcBef>
                <a:spcPts val="600"/>
              </a:spcBef>
              <a:buClr>
                <a:schemeClr val="dk1"/>
              </a:buClr>
              <a:buSzPct val="91666"/>
              <a:buFont typeface="Arial"/>
              <a:buNone/>
            </a:pPr>
            <a:r>
              <a:rPr sz="1200" lang="en">
                <a:solidFill>
                  <a:schemeClr val="dk1"/>
                </a:solidFill>
              </a:rPr>
              <a:t>organism</a:t>
            </a:r>
          </a:p>
          <a:p>
            <a:pPr rtl="0" lvl="0">
              <a:spcBef>
                <a:spcPts val="600"/>
              </a:spcBef>
              <a:buClr>
                <a:schemeClr val="dk1"/>
              </a:buClr>
              <a:buSzPct val="91666"/>
              <a:buFont typeface="Arial"/>
              <a:buNone/>
            </a:pPr>
            <a:r>
              <a:rPr sz="1200" lang="en">
                <a:solidFill>
                  <a:schemeClr val="dk1"/>
                </a:solidFill>
              </a:rPr>
              <a:t>toxic</a:t>
            </a:r>
          </a:p>
          <a:p>
            <a:pPr rtl="0" lvl="0">
              <a:spcBef>
                <a:spcPts val="600"/>
              </a:spcBef>
              <a:buClr>
                <a:schemeClr val="dk1"/>
              </a:buClr>
              <a:buSzPct val="91666"/>
              <a:buFont typeface="Arial"/>
              <a:buNone/>
            </a:pPr>
            <a:r>
              <a:rPr sz="1200" lang="en">
                <a:solidFill>
                  <a:schemeClr val="dk1"/>
                </a:solidFill>
              </a:rPr>
              <a:t>sanitation</a:t>
            </a:r>
          </a:p>
          <a:p>
            <a:pPr rtl="0" lvl="0">
              <a:spcBef>
                <a:spcPts val="600"/>
              </a:spcBef>
              <a:buClr>
                <a:schemeClr val="dk1"/>
              </a:buClr>
              <a:buSzPct val="91666"/>
              <a:buFont typeface="Arial"/>
              <a:buNone/>
            </a:pPr>
            <a:r>
              <a:rPr sz="1200" lang="en">
                <a:solidFill>
                  <a:schemeClr val="dk1"/>
                </a:solidFill>
              </a:rPr>
              <a:t>cholera</a:t>
            </a:r>
          </a:p>
          <a:p>
            <a:pPr rtl="0" lvl="0">
              <a:spcBef>
                <a:spcPts val="600"/>
              </a:spcBef>
              <a:buClr>
                <a:schemeClr val="dk1"/>
              </a:buClr>
              <a:buSzPct val="91666"/>
              <a:buFont typeface="Arial"/>
              <a:buNone/>
            </a:pPr>
            <a:r>
              <a:rPr sz="1200" lang="en">
                <a:solidFill>
                  <a:schemeClr val="dk1"/>
                </a:solidFill>
              </a:rPr>
              <a:t>case</a:t>
            </a:r>
          </a:p>
          <a:p>
            <a:pPr rtl="0" lvl="0">
              <a:spcBef>
                <a:spcPts val="600"/>
              </a:spcBef>
              <a:buClr>
                <a:schemeClr val="dk1"/>
              </a:buClr>
              <a:buSzPct val="91666"/>
              <a:buFont typeface="Arial"/>
              <a:buNone/>
            </a:pPr>
            <a:r>
              <a:rPr sz="1200" lang="en">
                <a:solidFill>
                  <a:schemeClr val="dk1"/>
                </a:solidFill>
              </a:rPr>
              <a:t>die</a:t>
            </a:r>
          </a:p>
          <a:p>
            <a:pPr rtl="0" lvl="0">
              <a:spcBef>
                <a:spcPts val="600"/>
              </a:spcBef>
              <a:buClr>
                <a:schemeClr val="dk1"/>
              </a:buClr>
              <a:buSzPct val="91666"/>
              <a:buFont typeface="Arial"/>
              <a:buNone/>
            </a:pPr>
            <a:r>
              <a:rPr sz="1200" lang="en">
                <a:solidFill>
                  <a:schemeClr val="dk1"/>
                </a:solidFill>
              </a:rPr>
              <a:t>patients</a:t>
            </a:r>
          </a:p>
          <a:p>
            <a:pPr rtl="0" lvl="0">
              <a:spcBef>
                <a:spcPts val="600"/>
              </a:spcBef>
              <a:buClr>
                <a:schemeClr val="dk1"/>
              </a:buClr>
              <a:buFont typeface="Arial"/>
              <a:buNone/>
            </a:pPr>
            <a:r>
              <a:t/>
            </a:r>
            <a:endParaRPr/>
          </a:p>
        </p:txBody>
      </p:sp>
      <p:sp>
        <p:nvSpPr>
          <p:cNvPr id="84" name="Shape 84"/>
          <p:cNvSpPr txBox="1"/>
          <p:nvPr/>
        </p:nvSpPr>
        <p:spPr>
          <a:xfrm>
            <a:off y="1131775" x="7276875"/>
            <a:ext cy="3725699" cx="1324799"/>
          </a:xfrm>
          <a:prstGeom prst="rect">
            <a:avLst/>
          </a:prstGeom>
          <a:noFill/>
          <a:ln>
            <a:noFill/>
          </a:ln>
        </p:spPr>
        <p:txBody>
          <a:bodyPr bIns="91425" rIns="91425" lIns="91425" tIns="91425" anchor="t" anchorCtr="0">
            <a:noAutofit/>
          </a:bodyPr>
          <a:lstStyle/>
          <a:p>
            <a:pPr rtl="0" lvl="0">
              <a:spcBef>
                <a:spcPts val="600"/>
              </a:spcBef>
              <a:buClr>
                <a:schemeClr val="dk1"/>
              </a:buClr>
              <a:buSzPct val="91666"/>
              <a:buFont typeface="Arial"/>
              <a:buNone/>
            </a:pPr>
            <a:r>
              <a:rPr sz="1200" lang="en">
                <a:solidFill>
                  <a:schemeClr val="dk1"/>
                </a:solidFill>
              </a:rPr>
              <a:t>children</a:t>
            </a:r>
          </a:p>
          <a:p>
            <a:pPr rtl="0" lvl="0">
              <a:spcBef>
                <a:spcPts val="600"/>
              </a:spcBef>
              <a:buClr>
                <a:schemeClr val="dk1"/>
              </a:buClr>
              <a:buSzPct val="91666"/>
              <a:buFont typeface="Arial"/>
              <a:buNone/>
            </a:pPr>
            <a:r>
              <a:rPr sz="1200" lang="en">
                <a:solidFill>
                  <a:schemeClr val="dk1"/>
                </a:solidFill>
              </a:rPr>
              <a:t>environment</a:t>
            </a:r>
          </a:p>
          <a:p>
            <a:pPr rtl="0" lvl="0">
              <a:spcBef>
                <a:spcPts val="600"/>
              </a:spcBef>
              <a:buClr>
                <a:schemeClr val="dk1"/>
              </a:buClr>
              <a:buSzPct val="91666"/>
              <a:buFont typeface="Arial"/>
              <a:buNone/>
            </a:pPr>
            <a:r>
              <a:rPr sz="1200" lang="en">
                <a:solidFill>
                  <a:schemeClr val="dk1"/>
                </a:solidFill>
              </a:rPr>
              <a:t>study</a:t>
            </a:r>
          </a:p>
          <a:p>
            <a:pPr rtl="0" lvl="0">
              <a:spcBef>
                <a:spcPts val="600"/>
              </a:spcBef>
              <a:buClr>
                <a:schemeClr val="dk1"/>
              </a:buClr>
              <a:buSzPct val="91666"/>
              <a:buFont typeface="Arial"/>
              <a:buNone/>
            </a:pPr>
            <a:r>
              <a:rPr sz="1200" lang="en">
                <a:solidFill>
                  <a:schemeClr val="dk1"/>
                </a:solidFill>
              </a:rPr>
              <a:t>kill</a:t>
            </a:r>
          </a:p>
          <a:p>
            <a:pPr rtl="0" lvl="0">
              <a:spcBef>
                <a:spcPts val="600"/>
              </a:spcBef>
              <a:buClr>
                <a:schemeClr val="dk1"/>
              </a:buClr>
              <a:buSzPct val="91666"/>
              <a:buFont typeface="Arial"/>
              <a:buNone/>
            </a:pPr>
            <a:r>
              <a:rPr sz="1200" lang="en">
                <a:solidFill>
                  <a:schemeClr val="dk1"/>
                </a:solidFill>
              </a:rPr>
              <a:t>medicine</a:t>
            </a:r>
          </a:p>
          <a:p>
            <a:pPr rtl="0" lvl="0">
              <a:spcBef>
                <a:spcPts val="600"/>
              </a:spcBef>
              <a:buClr>
                <a:schemeClr val="dk1"/>
              </a:buClr>
              <a:buSzPct val="91666"/>
              <a:buFont typeface="Arial"/>
              <a:buNone/>
            </a:pPr>
            <a:r>
              <a:rPr sz="1200" lang="en">
                <a:solidFill>
                  <a:schemeClr val="dk1"/>
                </a:solidFill>
              </a:rPr>
              <a:t>CDC</a:t>
            </a:r>
          </a:p>
          <a:p>
            <a:pPr rtl="0" lvl="0">
              <a:spcBef>
                <a:spcPts val="600"/>
              </a:spcBef>
              <a:buClr>
                <a:schemeClr val="dk1"/>
              </a:buClr>
              <a:buSzPct val="91666"/>
              <a:buFont typeface="Arial"/>
              <a:buNone/>
            </a:pPr>
            <a:r>
              <a:rPr sz="1200" lang="en">
                <a:solidFill>
                  <a:schemeClr val="dk1"/>
                </a:solidFill>
              </a:rPr>
              <a:t>WHO</a:t>
            </a:r>
          </a:p>
          <a:p>
            <a:pPr rtl="0" lvl="0">
              <a:spcBef>
                <a:spcPts val="600"/>
              </a:spcBef>
              <a:buClr>
                <a:schemeClr val="dk1"/>
              </a:buClr>
              <a:buSzPct val="91666"/>
              <a:buFont typeface="Arial"/>
              <a:buNone/>
            </a:pPr>
            <a:r>
              <a:rPr sz="1200" lang="en">
                <a:solidFill>
                  <a:schemeClr val="dk1"/>
                </a:solidFill>
              </a:rPr>
              <a:t>diagnose</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8" name="Shape 88"/>
        <p:cNvGrpSpPr/>
        <p:nvPr/>
      </p:nvGrpSpPr>
      <p:grpSpPr>
        <a:xfrm>
          <a:off y="0" x="0"/>
          <a:ext cy="0" cx="0"/>
          <a:chOff y="0" x="0"/>
          <a:chExt cy="0" cx="0"/>
        </a:xfrm>
      </p:grpSpPr>
      <p:sp>
        <p:nvSpPr>
          <p:cNvPr id="89" name="Shape 89"/>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spcBef>
                <a:spcPts val="0"/>
              </a:spcBef>
              <a:buClr>
                <a:schemeClr val="dk1"/>
              </a:buClr>
              <a:buFont typeface="Arial"/>
              <a:buNone/>
            </a:pPr>
            <a:r>
              <a:t/>
            </a:r>
            <a:endParaRPr sz="1400"/>
          </a:p>
          <a:p>
            <a:pPr rtl="0">
              <a:spcBef>
                <a:spcPts val="0"/>
              </a:spcBef>
              <a:buNone/>
            </a:pPr>
            <a:r>
              <a:rPr sz="2400" lang="en"/>
              <a:t>Named Entity Recognition → Best Results</a:t>
            </a:r>
          </a:p>
          <a:p>
            <a:pPr rtl="0">
              <a:spcBef>
                <a:spcPts val="0"/>
              </a:spcBef>
              <a:buNone/>
            </a:pPr>
            <a:r>
              <a:rPr sz="2400" lang="en"/>
              <a:t>	Stanford NER - Very effective only when passed a single tokenized sentence</a:t>
            </a:r>
          </a:p>
          <a:p>
            <a:pPr rtl="0">
              <a:spcBef>
                <a:spcPts val="0"/>
              </a:spcBef>
              <a:buNone/>
            </a:pPr>
            <a:r>
              <a:rPr sz="2400" lang="en"/>
              <a:t>	NLTK NE Chunk - Far less accurate than SNER</a:t>
            </a:r>
          </a:p>
          <a:p>
            <a:pPr rtl="0">
              <a:spcBef>
                <a:spcPts val="0"/>
              </a:spcBef>
              <a:buNone/>
            </a:pPr>
            <a:r>
              <a:rPr sz="2400" lang="en"/>
              <a:t>	Open NLP - Faster and more effective than SNER</a:t>
            </a:r>
          </a:p>
          <a:p>
            <a:pPr rtl="0">
              <a:spcBef>
                <a:spcPts val="0"/>
              </a:spcBef>
              <a:buNone/>
            </a:pPr>
            <a:r>
              <a:t/>
            </a:r>
            <a:endParaRPr sz="2400"/>
          </a:p>
          <a:p>
            <a:pPr>
              <a:spcBef>
                <a:spcPts val="0"/>
              </a:spcBef>
              <a:buNone/>
            </a:pPr>
            <a:r>
              <a:rPr sz="2400" lang="en"/>
              <a:t>Clustering &amp; Topics → Bad Results</a:t>
            </a:r>
          </a:p>
        </p:txBody>
      </p:sp>
      <p:sp>
        <p:nvSpPr>
          <p:cNvPr id="90" name="Shape 90"/>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Language Processing</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4" name="Shape 94"/>
        <p:cNvGrpSpPr/>
        <p:nvPr/>
      </p:nvGrpSpPr>
      <p:grpSpPr>
        <a:xfrm>
          <a:off y="0" x="0"/>
          <a:ext cy="0" cx="0"/>
          <a:chOff y="0" x="0"/>
          <a:chExt cy="0" cx="0"/>
        </a:xfrm>
      </p:grpSpPr>
      <p:sp>
        <p:nvSpPr>
          <p:cNvPr id="95" name="Shape 95"/>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Summarization: Template</a:t>
            </a:r>
          </a:p>
        </p:txBody>
      </p:sp>
      <p:sp>
        <p:nvSpPr>
          <p:cNvPr id="96" name="Shape 96"/>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spcBef>
                <a:spcPts val="1000"/>
              </a:spcBef>
              <a:buNone/>
            </a:pPr>
            <a:r>
              <a:rPr sz="1800" lang="en"/>
              <a:t>[DISEASE] has struck</a:t>
            </a:r>
            <a:r>
              <a:rPr sz="1800" lang="en">
                <a:solidFill>
                  <a:srgbClr val="93C47D"/>
                </a:solidFill>
              </a:rPr>
              <a:t> </a:t>
            </a:r>
            <a:r>
              <a:rPr sz="1800" lang="en"/>
              <a:t>[LOCATION].  As of [DATE], there have been [NUMBER] number of cases either killed or hospitalized.  Authorities are [AUTHORITIES MEASURES]. [DISEASE] spread [HOW IT SPREADS]. [HEALTH ORGANIZATION] is  [WHAT HEALTH ORG IS DOING].  [DISEASE] include [SYMPTOMS].  Treatments include. [TREATMENTS].  The total cost of the outbreak is estimated at  [MONEY AMOUNT].  The disease may spread to [OTHER LOCATIONS].</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2.xml><?xml version="1.0" encoding="utf-8"?>
<a:theme xmlns:a="http://schemas.openxmlformats.org/drawingml/2006/main" xmlns:r="http://schemas.openxmlformats.org/officeDocument/2006/relationships" name="biz">
  <a:themeElements>
    <a:clrScheme name="Custom 233">
      <a:dk1>
        <a:srgbClr val="000000"/>
      </a:dk1>
      <a:lt1>
        <a:srgbClr val="FFFFFF"/>
      </a:lt1>
      <a:dk2>
        <a:srgbClr val="2388DB"/>
      </a:dk2>
      <a:lt2>
        <a:srgbClr val="BBD7F8"/>
      </a:lt2>
      <a:accent1>
        <a:srgbClr val="80B606"/>
      </a:accent1>
      <a:accent2>
        <a:srgbClr val="E29F1D"/>
      </a:accent2>
      <a:accent3>
        <a:srgbClr val="1D6FB2"/>
      </a:accent3>
      <a:accent4>
        <a:srgbClr val="3FAC98"/>
      </a:accent4>
      <a:accent5>
        <a:srgbClr val="5B57BB"/>
      </a:accent5>
      <a:accent6>
        <a:srgbClr val="D1505E"/>
      </a:accent6>
      <a:hlink>
        <a:srgbClr val="185DA2"/>
      </a:hlink>
      <a:folHlink>
        <a:srgbClr val="00487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