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6.xml"/>
  <Override ContentType="application/vnd.openxmlformats-officedocument.theme+xml" PartName="/ppt/theme/theme3.xml"/>
  <Override ContentType="application/vnd.openxmlformats-officedocument.theme+xml" PartName="/ppt/theme/theme5.xml"/>
  <Override ContentType="application/vnd.openxmlformats-officedocument.theme+xml" PartName="/ppt/theme/theme2.xml"/>
  <Override ContentType="application/vnd.openxmlformats-officedocument.theme+xml" PartName="/ppt/theme/theme7.xml"/>
  <Override ContentType="application/vnd.openxmlformats-officedocument.theme+xml" PartName="/ppt/theme/theme4.xml"/>
  <Override ContentType="application/vnd.openxmlformats-officedocument.theme+xml" PartName="/ppt/theme/theme1.xml"/>
  <Override ContentType="application/vnd.openxmlformats-officedocument.presentationml.slideMaster+xml" PartName="/ppt/slideMasters/slideMaster4.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5.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12.xml"/>
  <Override ContentType="application/vnd.openxmlformats-officedocument.presentationml.slide+xml" PartName="/ppt/slides/slide8.xml"/>
  <Override ContentType="application/vnd.openxmlformats-officedocument.presentationml.slide+xml" PartName="/ppt/slides/slide10.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3" r:id="rId4"/>
    <p:sldMasterId id="2147483654" r:id="rId5"/>
    <p:sldMasterId id="2147483655" r:id="rId6"/>
    <p:sldMasterId id="2147483656" r:id="rId7"/>
    <p:sldMasterId id="2147483657"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Lst>
  <p:sldSz cy="68580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9" Type="http://schemas.openxmlformats.org/officeDocument/2006/relationships/slide" Target="slides/slide10.xml"/><Relationship Id="rId18" Type="http://schemas.openxmlformats.org/officeDocument/2006/relationships/slide" Target="slides/slide9.xml"/><Relationship Id="rId17" Type="http://schemas.openxmlformats.org/officeDocument/2006/relationships/slide" Target="slides/slide8.xml"/><Relationship Id="rId16" Type="http://schemas.openxmlformats.org/officeDocument/2006/relationships/slide" Target="slides/slide7.xml"/><Relationship Id="rId15" Type="http://schemas.openxmlformats.org/officeDocument/2006/relationships/slide" Target="slides/slide6.xml"/><Relationship Id="rId14" Type="http://schemas.openxmlformats.org/officeDocument/2006/relationships/slide" Target="slides/slide5.xml"/><Relationship Id="rId21" Type="http://schemas.openxmlformats.org/officeDocument/2006/relationships/slide" Target="slides/slide12.xml"/><Relationship Id="rId2" Type="http://schemas.openxmlformats.org/officeDocument/2006/relationships/presProps" Target="presProps.xml"/><Relationship Id="rId12" Type="http://schemas.openxmlformats.org/officeDocument/2006/relationships/slide" Target="slides/slide3.xml"/><Relationship Id="rId13" Type="http://schemas.openxmlformats.org/officeDocument/2006/relationships/slide" Target="slides/slide4.xml"/><Relationship Id="rId1" Type="http://schemas.openxmlformats.org/officeDocument/2006/relationships/theme" Target="theme/theme2.xml"/><Relationship Id="rId4" Type="http://schemas.openxmlformats.org/officeDocument/2006/relationships/slideMaster" Target="slideMasters/slideMaster1.xml"/><Relationship Id="rId10" Type="http://schemas.openxmlformats.org/officeDocument/2006/relationships/slide" Target="slides/slide1.xml"/><Relationship Id="rId3" Type="http://schemas.openxmlformats.org/officeDocument/2006/relationships/tableStyles" Target="tableStyles.xml"/><Relationship Id="rId11" Type="http://schemas.openxmlformats.org/officeDocument/2006/relationships/slide" Target="slides/slide2.xml"/><Relationship Id="rId20" Type="http://schemas.openxmlformats.org/officeDocument/2006/relationships/slide" Target="slides/slide11.xml"/><Relationship Id="rId9" Type="http://schemas.openxmlformats.org/officeDocument/2006/relationships/notesMaster" Target="notesMasters/notesMaster1.xml"/><Relationship Id="rId6" Type="http://schemas.openxmlformats.org/officeDocument/2006/relationships/slideMaster" Target="slideMasters/slideMaster3.xml"/><Relationship Id="rId5" Type="http://schemas.openxmlformats.org/officeDocument/2006/relationships/slideMaster" Target="slideMasters/slideMaster2.xml"/><Relationship Id="rId8" Type="http://schemas.openxmlformats.org/officeDocument/2006/relationships/slideMaster" Target="slideMasters/slideMaster5.xml"/><Relationship Id="rId7" Type="http://schemas.openxmlformats.org/officeDocument/2006/relationships/slideMaster" Target="slideMasters/slideMaster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3" name="Shape 3"/>
          <p:cNvSpPr txBox="1"/>
          <p:nvPr>
            <p:ph idx="10" type="dt"/>
          </p:nvPr>
        </p:nvSpPr>
        <p:spPr>
          <a:xfrm>
            <a:off x="3886200" y="0"/>
            <a:ext cx="29717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4" name="Shape 4"/>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miter/>
            <a:headEnd len="med" w="med" type="none"/>
            <a:tailEnd len="med" w="med" type="none"/>
          </a:ln>
        </p:spPr>
      </p:sp>
      <p:sp>
        <p:nvSpPr>
          <p:cNvPr id="5" name="Shape 5"/>
          <p:cNvSpPr txBox="1"/>
          <p:nvPr>
            <p:ph idx="1" type="body"/>
          </p:nvPr>
        </p:nvSpPr>
        <p:spPr>
          <a:xfrm>
            <a:off x="914400" y="4343400"/>
            <a:ext cx="5029199" cy="4114800"/>
          </a:xfrm>
          <a:prstGeom prst="rect">
            <a:avLst/>
          </a:prstGeom>
          <a:noFill/>
          <a:ln>
            <a:noFill/>
          </a:ln>
        </p:spPr>
        <p:txBody>
          <a:bodyPr anchorCtr="0" anchor="ctr"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6" name="Shape 6"/>
          <p:cNvSpPr txBox="1"/>
          <p:nvPr>
            <p:ph idx="11" type="ftr"/>
          </p:nvPr>
        </p:nvSpPr>
        <p:spPr>
          <a:xfrm>
            <a:off x="0" y="8686800"/>
            <a:ext cx="2971799" cy="457200"/>
          </a:xfrm>
          <a:prstGeom prst="rect">
            <a:avLst/>
          </a:prstGeom>
          <a:noFill/>
          <a:ln>
            <a:noFill/>
          </a:ln>
        </p:spPr>
        <p:txBody>
          <a:bodyPr anchorCtr="0" anchor="b"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7" name="Shape 7"/>
          <p:cNvSpPr txBox="1"/>
          <p:nvPr>
            <p:ph idx="12" type="sldNum"/>
          </p:nvPr>
        </p:nvSpPr>
        <p:spPr>
          <a:xfrm>
            <a:off x="3886200" y="8686800"/>
            <a:ext cx="2971799" cy="457200"/>
          </a:xfrm>
          <a:prstGeom prst="rect">
            <a:avLst/>
          </a:prstGeom>
          <a:noFill/>
          <a:ln>
            <a:noFill/>
          </a:ln>
        </p:spPr>
        <p:txBody>
          <a:bodyPr anchorCtr="0" anchor="b" bIns="45700" lIns="91425" rIns="91425" tIns="45700">
            <a:noAutofit/>
          </a:bodyPr>
          <a:lstStyle>
            <a:lvl1pPr indent="0" marL="0" marR="0" rtl="0" algn="r">
              <a:lnSpc>
                <a:spcPct val="100000"/>
              </a:lnSpc>
              <a:spcBef>
                <a:spcPts val="0"/>
              </a:spcBef>
              <a:spcAft>
                <a:spcPts val="0"/>
              </a:spcAft>
              <a:buNone/>
              <a:defRPr b="0" baseline="0" i="0" sz="1200" u="none" cap="none" strike="noStrike">
                <a:solidFill>
                  <a:srgbClr val="000000"/>
                </a:solidFill>
                <a:latin typeface="Verdana"/>
                <a:ea typeface="Verdana"/>
                <a:cs typeface="Verdana"/>
                <a:sym typeface="Verdana"/>
              </a:defRPr>
            </a:lvl1pPr>
          </a:lstStyle>
          <a:p>
            <a:pPr indent="0" lvl="0" marL="0">
              <a:spcBef>
                <a:spcPts val="0"/>
              </a:spcBef>
              <a:buClr>
                <a:srgbClr val="000000"/>
              </a:buClr>
              <a:buSzPct val="25000"/>
              <a:buFont typeface="Verdana"/>
              <a:buNone/>
            </a:pPr>
            <a:fld id="{00000000-1234-1234-1234-123412341234}" type="slidenum">
              <a:rPr lang="en-US"/>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 name="Shape 51"/>
        <p:cNvGrpSpPr/>
        <p:nvPr/>
      </p:nvGrpSpPr>
      <p:grpSpPr>
        <a:xfrm>
          <a:off x="0" y="0"/>
          <a:ext cx="0" cy="0"/>
          <a:chOff x="0" y="0"/>
          <a:chExt cx="0" cy="0"/>
        </a:xfrm>
      </p:grpSpPr>
      <p:sp>
        <p:nvSpPr>
          <p:cNvPr id="52" name="Shape 52"/>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53" name="Shape 5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22" name="Shape 12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30" name="Shape 13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4" name="Shape 134"/>
        <p:cNvGrpSpPr/>
        <p:nvPr/>
      </p:nvGrpSpPr>
      <p:grpSpPr>
        <a:xfrm>
          <a:off x="0" y="0"/>
          <a:ext cx="0" cy="0"/>
          <a:chOff x="0" y="0"/>
          <a:chExt cx="0" cy="0"/>
        </a:xfrm>
      </p:grpSpPr>
      <p:sp>
        <p:nvSpPr>
          <p:cNvPr id="135" name="Shape 135"/>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36" name="Shape 13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 name="Shape 59"/>
        <p:cNvGrpSpPr/>
        <p:nvPr/>
      </p:nvGrpSpPr>
      <p:grpSpPr>
        <a:xfrm>
          <a:off x="0" y="0"/>
          <a:ext cx="0" cy="0"/>
          <a:chOff x="0" y="0"/>
          <a:chExt cx="0" cy="0"/>
        </a:xfrm>
      </p:grpSpPr>
      <p:sp>
        <p:nvSpPr>
          <p:cNvPr id="60" name="Shape 60"/>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61" name="Shape 6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66" name="Shape 6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74" name="Shape 7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82" name="Shape 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90" name="Shape 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98" name="Shape 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06" name="Shape 10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14" name="Shape 11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Slide AF_all_bold">
    <p:spTree>
      <p:nvGrpSpPr>
        <p:cNvPr id="13" name="Shape 13"/>
        <p:cNvGrpSpPr/>
        <p:nvPr/>
      </p:nvGrpSpPr>
      <p:grpSpPr>
        <a:xfrm>
          <a:off x="0" y="0"/>
          <a:ext cx="0" cy="0"/>
          <a:chOff x="0" y="0"/>
          <a:chExt cx="0" cy="0"/>
        </a:xfrm>
      </p:grpSpPr>
      <p:sp>
        <p:nvSpPr>
          <p:cNvPr id="14" name="Shape 14"/>
          <p:cNvSpPr txBox="1"/>
          <p:nvPr>
            <p:ph type="ctrTitle"/>
          </p:nvPr>
        </p:nvSpPr>
        <p:spPr>
          <a:xfrm>
            <a:off x="295275" y="2252663"/>
            <a:ext cx="8697913" cy="1638300"/>
          </a:xfrm>
          <a:prstGeom prst="rect">
            <a:avLst/>
          </a:prstGeom>
          <a:noFill/>
          <a:ln>
            <a:noFill/>
          </a:ln>
        </p:spPr>
        <p:txBody>
          <a:bodyPr anchorCtr="0" anchor="t" bIns="91425" lIns="91425" rIns="91425" tIns="91425"/>
          <a:lstStyle>
            <a:lvl1pPr indent="0" marL="0" marR="0" rtl="0" algn="l">
              <a:lnSpc>
                <a:spcPct val="80000"/>
              </a:lnSpc>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15" name="Shape 15"/>
          <p:cNvSpPr txBox="1"/>
          <p:nvPr>
            <p:ph idx="1" type="subTitle"/>
          </p:nvPr>
        </p:nvSpPr>
        <p:spPr>
          <a:xfrm>
            <a:off x="338137" y="3875087"/>
            <a:ext cx="4572000" cy="468311"/>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
        <p:nvSpPr>
          <p:cNvPr id="16" name="Shape 16"/>
          <p:cNvSpPr txBox="1"/>
          <p:nvPr>
            <p:ph idx="2" type="body"/>
          </p:nvPr>
        </p:nvSpPr>
        <p:spPr>
          <a:xfrm>
            <a:off x="356615" y="4325112"/>
            <a:ext cx="1901824" cy="552449"/>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Divider 1 or Agenda">
    <p:spTree>
      <p:nvGrpSpPr>
        <p:cNvPr id="22" name="Shape 22"/>
        <p:cNvGrpSpPr/>
        <p:nvPr/>
      </p:nvGrpSpPr>
      <p:grpSpPr>
        <a:xfrm>
          <a:off x="0" y="0"/>
          <a:ext cx="0" cy="0"/>
          <a:chOff x="0" y="0"/>
          <a:chExt cx="0" cy="0"/>
        </a:xfrm>
      </p:grpSpPr>
      <p:sp>
        <p:nvSpPr>
          <p:cNvPr id="23" name="Shape 23"/>
          <p:cNvSpPr txBox="1"/>
          <p:nvPr>
            <p:ph type="title"/>
          </p:nvPr>
        </p:nvSpPr>
        <p:spPr>
          <a:xfrm>
            <a:off x="320039" y="320039"/>
            <a:ext cx="8366759" cy="841248"/>
          </a:xfrm>
          <a:prstGeom prst="rect">
            <a:avLst/>
          </a:prstGeom>
          <a:noFill/>
          <a:ln>
            <a:noFill/>
          </a:ln>
        </p:spPr>
        <p:txBody>
          <a:bodyPr anchorCtr="0" anchor="t"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 name="Shape 24"/>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317500" marL="457200" rtl="0">
              <a:spcBef>
                <a:spcPts val="528"/>
              </a:spcBef>
              <a:buClr>
                <a:schemeClr val="lt1"/>
              </a:buClr>
              <a:buFont typeface="Verdana"/>
              <a:buAutoNum type="arabicPeriod"/>
              <a:defRPr/>
            </a:lvl1pPr>
            <a:lvl2pPr indent="-143764" marL="740664" rtl="0">
              <a:spcBef>
                <a:spcPts val="528"/>
              </a:spcBef>
              <a:buClr>
                <a:schemeClr val="lt1"/>
              </a:buClr>
              <a:buFont typeface="Verdana"/>
              <a:buChar char="–"/>
              <a:defRPr/>
            </a:lvl2pPr>
            <a:lvl3pPr marL="1143000" rtl="0">
              <a:spcBef>
                <a:spcPts val="528"/>
              </a:spcBef>
              <a:buClr>
                <a:schemeClr val="lt1"/>
              </a:buClr>
              <a:buFont typeface="Arial"/>
              <a:buChar char="•"/>
              <a:defRPr/>
            </a:lvl3pPr>
            <a:lvl4pPr rtl="0">
              <a:spcBef>
                <a:spcPts val="528"/>
              </a:spcBef>
              <a:defRPr/>
            </a:lvl4pPr>
            <a:lvl5pPr rtl="0">
              <a:spcBef>
                <a:spcPts val="528"/>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5" name="Shape 25"/>
          <p:cNvSpPr txBox="1"/>
          <p:nvPr>
            <p:ph idx="12" type="sldNum"/>
          </p:nvPr>
        </p:nvSpPr>
        <p:spPr>
          <a:xfrm>
            <a:off x="350837" y="6356350"/>
            <a:ext cx="409575" cy="217487"/>
          </a:xfrm>
          <a:prstGeom prst="rect">
            <a:avLst/>
          </a:prstGeom>
          <a:noFill/>
          <a:ln>
            <a:noFill/>
          </a:ln>
        </p:spPr>
        <p:txBody>
          <a:bodyPr anchorCtr="0" anchor="t" bIns="45700" lIns="91425" rIns="91425" tIns="45700">
            <a:noAutofit/>
          </a:bodyPr>
          <a:lstStyle>
            <a:lvl1pPr indent="0" marL="0" marR="0" rtl="0" algn="l">
              <a:lnSpc>
                <a:spcPct val="100000"/>
              </a:lnSpc>
              <a:spcBef>
                <a:spcPts val="0"/>
              </a:spcBef>
              <a:spcAft>
                <a:spcPts val="0"/>
              </a:spcAft>
              <a:buNone/>
              <a:defRPr b="0" baseline="0" i="0" sz="800" u="none" cap="none" strike="noStrike">
                <a:solidFill>
                  <a:schemeClr val="lt1"/>
                </a:solidFill>
                <a:latin typeface="Verdana"/>
                <a:ea typeface="Verdana"/>
                <a:cs typeface="Verdana"/>
                <a:sym typeface="Verdana"/>
              </a:defRPr>
            </a:lvl1pPr>
          </a:lstStyle>
          <a:p>
            <a:pPr indent="0" lvl="0" marL="0">
              <a:spcBef>
                <a:spcPts val="0"/>
              </a:spcBef>
              <a:buClr>
                <a:schemeClr val="lt1"/>
              </a:buClr>
              <a:buSzPct val="25000"/>
              <a:buFont typeface="Verdana"/>
              <a:buNone/>
            </a:pPr>
            <a:fld id="{00000000-1234-1234-1234-123412341234}" type="slidenum">
              <a:rPr lang="en-US"/>
              <a:t>‹#›</a:t>
            </a:fld>
          </a:p>
        </p:txBody>
      </p:sp>
      <p:sp>
        <p:nvSpPr>
          <p:cNvPr id="26" name="Shape 26"/>
          <p:cNvSpPr txBox="1"/>
          <p:nvPr>
            <p:ph idx="11" type="ftr"/>
          </p:nvPr>
        </p:nvSpPr>
        <p:spPr>
          <a:xfrm>
            <a:off x="568325" y="6356350"/>
            <a:ext cx="8137525" cy="287337"/>
          </a:xfrm>
          <a:prstGeom prst="rect">
            <a:avLst/>
          </a:prstGeom>
          <a:noFill/>
          <a:ln>
            <a:noFill/>
          </a:ln>
        </p:spPr>
        <p:txBody>
          <a:bodyPr anchorCtr="0" anchor="t"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Divider 2">
    <p:spTree>
      <p:nvGrpSpPr>
        <p:cNvPr id="30" name="Shape 30"/>
        <p:cNvGrpSpPr/>
        <p:nvPr/>
      </p:nvGrpSpPr>
      <p:grpSpPr>
        <a:xfrm>
          <a:off x="0" y="0"/>
          <a:ext cx="0" cy="0"/>
          <a:chOff x="0" y="0"/>
          <a:chExt cx="0" cy="0"/>
        </a:xfrm>
      </p:grpSpPr>
      <p:sp>
        <p:nvSpPr>
          <p:cNvPr id="31" name="Shape 31"/>
          <p:cNvSpPr txBox="1"/>
          <p:nvPr>
            <p:ph type="title"/>
          </p:nvPr>
        </p:nvSpPr>
        <p:spPr>
          <a:xfrm>
            <a:off x="292608" y="374904"/>
            <a:ext cx="8732520" cy="1636776"/>
          </a:xfrm>
          <a:prstGeom prst="rect">
            <a:avLst/>
          </a:prstGeom>
          <a:noFill/>
          <a:ln>
            <a:noFill/>
          </a:ln>
        </p:spPr>
        <p:txBody>
          <a:bodyPr anchorCtr="0" anchor="t" bIns="91425" lIns="91425" rIns="91425" tIns="91425"/>
          <a:lstStyle>
            <a:lvl1pPr rtl="0" algn="l">
              <a:lnSpc>
                <a:spcPct val="80000"/>
              </a:lnSpc>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Slide AF_all_bold">
    <p:spTree>
      <p:nvGrpSpPr>
        <p:cNvPr id="37" name="Shape 37"/>
        <p:cNvGrpSpPr/>
        <p:nvPr/>
      </p:nvGrpSpPr>
      <p:grpSpPr>
        <a:xfrm>
          <a:off x="0" y="0"/>
          <a:ext cx="0" cy="0"/>
          <a:chOff x="0" y="0"/>
          <a:chExt cx="0" cy="0"/>
        </a:xfrm>
      </p:grpSpPr>
      <p:sp>
        <p:nvSpPr>
          <p:cNvPr id="38" name="Shape 38"/>
          <p:cNvSpPr txBox="1"/>
          <p:nvPr>
            <p:ph type="ctrTitle"/>
          </p:nvPr>
        </p:nvSpPr>
        <p:spPr>
          <a:xfrm>
            <a:off x="295275" y="2252663"/>
            <a:ext cx="8697913" cy="1638300"/>
          </a:xfrm>
          <a:prstGeom prst="rect">
            <a:avLst/>
          </a:prstGeom>
          <a:noFill/>
          <a:ln>
            <a:noFill/>
          </a:ln>
        </p:spPr>
        <p:txBody>
          <a:bodyPr anchorCtr="0" anchor="t" bIns="91425" lIns="91425" rIns="91425" tIns="91425"/>
          <a:lstStyle>
            <a:lvl1pPr indent="0" marL="0" marR="0" rtl="0" algn="l">
              <a:lnSpc>
                <a:spcPct val="80000"/>
              </a:lnSpc>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39" name="Shape 39"/>
          <p:cNvSpPr txBox="1"/>
          <p:nvPr>
            <p:ph idx="1" type="subTitle"/>
          </p:nvPr>
        </p:nvSpPr>
        <p:spPr>
          <a:xfrm>
            <a:off x="338137" y="3875087"/>
            <a:ext cx="4572000" cy="468311"/>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
        <p:nvSpPr>
          <p:cNvPr id="40" name="Shape 40"/>
          <p:cNvSpPr txBox="1"/>
          <p:nvPr>
            <p:ph idx="2" type="body"/>
          </p:nvPr>
        </p:nvSpPr>
        <p:spPr>
          <a:xfrm>
            <a:off x="356615" y="4325112"/>
            <a:ext cx="1901824" cy="552449"/>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hank You with Name">
    <p:spTree>
      <p:nvGrpSpPr>
        <p:cNvPr id="45" name="Shape 45"/>
        <p:cNvGrpSpPr/>
        <p:nvPr/>
      </p:nvGrpSpPr>
      <p:grpSpPr>
        <a:xfrm>
          <a:off x="0" y="0"/>
          <a:ext cx="0" cy="0"/>
          <a:chOff x="0" y="0"/>
          <a:chExt cx="0" cy="0"/>
        </a:xfrm>
      </p:grpSpPr>
      <p:sp>
        <p:nvSpPr>
          <p:cNvPr id="46" name="Shape 46"/>
          <p:cNvSpPr txBox="1"/>
          <p:nvPr>
            <p:ph type="title"/>
          </p:nvPr>
        </p:nvSpPr>
        <p:spPr>
          <a:xfrm>
            <a:off x="292608" y="2756153"/>
            <a:ext cx="8732399" cy="949199"/>
          </a:xfrm>
          <a:prstGeom prst="rect">
            <a:avLst/>
          </a:prstGeom>
          <a:noFill/>
          <a:ln>
            <a:noFill/>
          </a:ln>
        </p:spPr>
        <p:txBody>
          <a:bodyPr anchorCtr="0" anchor="t" bIns="91425" lIns="91425" rIns="91425" tIns="91425"/>
          <a:lstStyle>
            <a:lvl1pPr rtl="0" algn="l">
              <a:lnSpc>
                <a:spcPct val="80000"/>
              </a:lnSpc>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7" name="Shape 47"/>
          <p:cNvSpPr txBox="1"/>
          <p:nvPr>
            <p:ph idx="1" type="body"/>
          </p:nvPr>
        </p:nvSpPr>
        <p:spPr>
          <a:xfrm>
            <a:off x="276225" y="4467225"/>
            <a:ext cx="7048499" cy="1923900"/>
          </a:xfrm>
          <a:prstGeom prst="rect">
            <a:avLst/>
          </a:prstGeom>
          <a:noFill/>
          <a:ln>
            <a:noFill/>
          </a:ln>
        </p:spPr>
        <p:txBody>
          <a:bodyPr anchorCtr="0" anchor="t" bIns="91425" lIns="91425" rIns="91425" tIns="91425"/>
          <a:lstStyle>
            <a:lvl1pPr rtl="0">
              <a:spcBef>
                <a:spcPts val="20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00.png"/><Relationship Id="rId1" Type="http://schemas.openxmlformats.org/officeDocument/2006/relationships/image" Target="../media/image03.png"/><Relationship Id="rId4" Type="http://schemas.openxmlformats.org/officeDocument/2006/relationships/theme" Target="../theme/theme5.xml"/><Relationship Id="rId3"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04.png"/><Relationship Id="rId1" Type="http://schemas.openxmlformats.org/officeDocument/2006/relationships/image" Target="../media/image02.png"/><Relationship Id="rId4" Type="http://schemas.openxmlformats.org/officeDocument/2006/relationships/theme" Target="../theme/theme7.xml"/><Relationship Id="rId3"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01.png"/><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pic>
        <p:nvPicPr>
          <p:cNvPr id="9" name="Shape 9"/>
          <p:cNvPicPr preferRelativeResize="0"/>
          <p:nvPr/>
        </p:nvPicPr>
        <p:blipFill rotWithShape="1">
          <a:blip r:embed="rId1">
            <a:alphaModFix/>
          </a:blip>
          <a:srcRect b="0" l="0" r="0" t="0"/>
          <a:stretch/>
        </p:blipFill>
        <p:spPr>
          <a:xfrm>
            <a:off x="401637" y="466725"/>
            <a:ext cx="1374774" cy="1050924"/>
          </a:xfrm>
          <a:prstGeom prst="rect">
            <a:avLst/>
          </a:prstGeom>
          <a:noFill/>
          <a:ln>
            <a:noFill/>
          </a:ln>
        </p:spPr>
      </p:pic>
      <p:pic>
        <p:nvPicPr>
          <p:cNvPr id="10" name="Shape 10"/>
          <p:cNvPicPr preferRelativeResize="0"/>
          <p:nvPr/>
        </p:nvPicPr>
        <p:blipFill rotWithShape="1">
          <a:blip r:embed="rId2">
            <a:alphaModFix/>
          </a:blip>
          <a:srcRect b="0" l="0" r="0" t="0"/>
          <a:stretch/>
        </p:blipFill>
        <p:spPr>
          <a:xfrm>
            <a:off x="6562725" y="1068387"/>
            <a:ext cx="1692275" cy="460374"/>
          </a:xfrm>
          <a:prstGeom prst="rect">
            <a:avLst/>
          </a:prstGeom>
          <a:noFill/>
          <a:ln>
            <a:noFill/>
          </a:ln>
        </p:spPr>
      </p:pic>
      <p:sp>
        <p:nvSpPr>
          <p:cNvPr id="11" name="Shape 11"/>
          <p:cNvSpPr txBox="1"/>
          <p:nvPr>
            <p:ph type="title"/>
          </p:nvPr>
        </p:nvSpPr>
        <p:spPr>
          <a:xfrm>
            <a:off x="328612" y="328612"/>
            <a:ext cx="8374061" cy="84455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12" name="Shape 12"/>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Tree>
  </p:cSld>
  <p:clrMap accent1="accent1" accent2="accent2" accent3="accent3" accent4="accent4" accent5="accent5" accent6="accent6" bg1="lt1" bg2="dk2" tx1="dk1" tx2="lt2" folHlink="folHlink" hlink="hlink"/>
  <p:sldLayoutIdLst>
    <p:sldLayoutId id="2147483648" r:id="rId3"/>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7" name="Shape 17"/>
        <p:cNvGrpSpPr/>
        <p:nvPr/>
      </p:nvGrpSpPr>
      <p:grpSpPr>
        <a:xfrm>
          <a:off x="0" y="0"/>
          <a:ext cx="0" cy="0"/>
          <a:chOff x="0" y="0"/>
          <a:chExt cx="0" cy="0"/>
        </a:xfrm>
      </p:grpSpPr>
      <p:sp>
        <p:nvSpPr>
          <p:cNvPr id="18" name="Shape 18"/>
          <p:cNvSpPr txBox="1"/>
          <p:nvPr>
            <p:ph type="title"/>
          </p:nvPr>
        </p:nvSpPr>
        <p:spPr>
          <a:xfrm>
            <a:off x="328612" y="328612"/>
            <a:ext cx="8374061" cy="84455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19" name="Shape 19"/>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
        <p:nvSpPr>
          <p:cNvPr id="20" name="Shape 20"/>
          <p:cNvSpPr txBox="1"/>
          <p:nvPr>
            <p:ph idx="12" type="sldNum"/>
          </p:nvPr>
        </p:nvSpPr>
        <p:spPr>
          <a:xfrm>
            <a:off x="350837" y="6356350"/>
            <a:ext cx="409575" cy="217487"/>
          </a:xfrm>
          <a:prstGeom prst="rect">
            <a:avLst/>
          </a:prstGeom>
          <a:noFill/>
          <a:ln>
            <a:noFill/>
          </a:ln>
        </p:spPr>
        <p:txBody>
          <a:bodyPr anchorCtr="0" anchor="t" bIns="45700" lIns="91425" rIns="91425" tIns="45700">
            <a:noAutofit/>
          </a:bodyPr>
          <a:lstStyle>
            <a:lvl1pPr indent="0" marL="0" marR="0" rtl="0" algn="l">
              <a:lnSpc>
                <a:spcPct val="100000"/>
              </a:lnSpc>
              <a:spcBef>
                <a:spcPts val="0"/>
              </a:spcBef>
              <a:spcAft>
                <a:spcPts val="0"/>
              </a:spcAft>
              <a:buNone/>
              <a:defRPr b="0" baseline="0" i="0" sz="800" u="none" cap="none" strike="noStrike">
                <a:solidFill>
                  <a:schemeClr val="lt1"/>
                </a:solidFill>
                <a:latin typeface="Verdana"/>
                <a:ea typeface="Verdana"/>
                <a:cs typeface="Verdana"/>
                <a:sym typeface="Verdana"/>
              </a:defRPr>
            </a:lvl1pPr>
          </a:lstStyle>
          <a:p>
            <a:pPr indent="0" lvl="0" marL="0">
              <a:spcBef>
                <a:spcPts val="0"/>
              </a:spcBef>
              <a:buClr>
                <a:schemeClr val="lt1"/>
              </a:buClr>
              <a:buSzPct val="25000"/>
              <a:buFont typeface="Verdana"/>
              <a:buNone/>
            </a:pPr>
            <a:fld id="{00000000-1234-1234-1234-123412341234}" type="slidenum">
              <a:rPr lang="en-US"/>
              <a:t>‹#›</a:t>
            </a:fld>
          </a:p>
        </p:txBody>
      </p:sp>
      <p:sp>
        <p:nvSpPr>
          <p:cNvPr id="21" name="Shape 21"/>
          <p:cNvSpPr txBox="1"/>
          <p:nvPr>
            <p:ph idx="11" type="ftr"/>
          </p:nvPr>
        </p:nvSpPr>
        <p:spPr>
          <a:xfrm>
            <a:off x="568325" y="6356350"/>
            <a:ext cx="8137525" cy="287337"/>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Tree>
  </p:cSld>
  <p:clrMap accent1="accent1" accent2="accent2" accent3="accent3" accent4="accent4" accent5="accent5" accent6="accent6" bg1="lt1" bg2="dk2" tx1="dk1" tx2="lt2" folHlink="folHlink" hlink="hlink"/>
  <p:sldLayoutIdLst>
    <p:sldLayoutId id="2147483649" r:id="rId1"/>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27" name="Shape 27"/>
        <p:cNvGrpSpPr/>
        <p:nvPr/>
      </p:nvGrpSpPr>
      <p:grpSpPr>
        <a:xfrm>
          <a:off x="0" y="0"/>
          <a:ext cx="0" cy="0"/>
          <a:chOff x="0" y="0"/>
          <a:chExt cx="0" cy="0"/>
        </a:xfrm>
      </p:grpSpPr>
      <p:sp>
        <p:nvSpPr>
          <p:cNvPr id="28" name="Shape 28"/>
          <p:cNvSpPr txBox="1"/>
          <p:nvPr>
            <p:ph type="title"/>
          </p:nvPr>
        </p:nvSpPr>
        <p:spPr>
          <a:xfrm>
            <a:off x="328612" y="328612"/>
            <a:ext cx="8374061" cy="84455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29" name="Shape 29"/>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Tree>
  </p:cSld>
  <p:clrMap accent1="accent1" accent2="accent2" accent3="accent3" accent4="accent4" accent5="accent5" accent6="accent6" bg1="lt1" bg2="dk2" tx1="dk1" tx2="lt2" folHlink="folHlink" hlink="hlink"/>
  <p:sldLayoutIdLst>
    <p:sldLayoutId id="2147483650" r:id="rId1"/>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32" name="Shape 32"/>
        <p:cNvGrpSpPr/>
        <p:nvPr/>
      </p:nvGrpSpPr>
      <p:grpSpPr>
        <a:xfrm>
          <a:off x="0" y="0"/>
          <a:ext cx="0" cy="0"/>
          <a:chOff x="0" y="0"/>
          <a:chExt cx="0" cy="0"/>
        </a:xfrm>
      </p:grpSpPr>
      <p:pic>
        <p:nvPicPr>
          <p:cNvPr id="33" name="Shape 33"/>
          <p:cNvPicPr preferRelativeResize="0"/>
          <p:nvPr/>
        </p:nvPicPr>
        <p:blipFill rotWithShape="1">
          <a:blip r:embed="rId1">
            <a:alphaModFix/>
          </a:blip>
          <a:srcRect b="0" l="0" r="0" t="0"/>
          <a:stretch/>
        </p:blipFill>
        <p:spPr>
          <a:xfrm>
            <a:off x="403225" y="466725"/>
            <a:ext cx="1373187" cy="1050924"/>
          </a:xfrm>
          <a:prstGeom prst="rect">
            <a:avLst/>
          </a:prstGeom>
          <a:noFill/>
          <a:ln>
            <a:noFill/>
          </a:ln>
        </p:spPr>
      </p:pic>
      <p:pic>
        <p:nvPicPr>
          <p:cNvPr id="34" name="Shape 34"/>
          <p:cNvPicPr preferRelativeResize="0"/>
          <p:nvPr/>
        </p:nvPicPr>
        <p:blipFill rotWithShape="1">
          <a:blip r:embed="rId2">
            <a:alphaModFix/>
          </a:blip>
          <a:srcRect b="0" l="0" r="0" t="0"/>
          <a:stretch/>
        </p:blipFill>
        <p:spPr>
          <a:xfrm>
            <a:off x="6565900" y="1069975"/>
            <a:ext cx="1692275" cy="460374"/>
          </a:xfrm>
          <a:prstGeom prst="rect">
            <a:avLst/>
          </a:prstGeom>
          <a:noFill/>
          <a:ln>
            <a:noFill/>
          </a:ln>
        </p:spPr>
      </p:pic>
      <p:sp>
        <p:nvSpPr>
          <p:cNvPr id="35" name="Shape 35"/>
          <p:cNvSpPr txBox="1"/>
          <p:nvPr>
            <p:ph type="title"/>
          </p:nvPr>
        </p:nvSpPr>
        <p:spPr>
          <a:xfrm>
            <a:off x="328612" y="328612"/>
            <a:ext cx="8374061" cy="84455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36" name="Shape 36"/>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Tree>
  </p:cSld>
  <p:clrMap accent1="accent1" accent2="accent2" accent3="accent3" accent4="accent4" accent5="accent5" accent6="accent6" bg1="lt1" bg2="dk2" tx1="dk1" tx2="lt2" folHlink="folHlink" hlink="hlink"/>
  <p:sldLayoutIdLst>
    <p:sldLayoutId id="2147483651" r:id="rId3"/>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41" name="Shape 41"/>
        <p:cNvGrpSpPr/>
        <p:nvPr/>
      </p:nvGrpSpPr>
      <p:grpSpPr>
        <a:xfrm>
          <a:off x="0" y="0"/>
          <a:ext cx="0" cy="0"/>
          <a:chOff x="0" y="0"/>
          <a:chExt cx="0" cy="0"/>
        </a:xfrm>
      </p:grpSpPr>
      <p:pic>
        <p:nvPicPr>
          <p:cNvPr id="42" name="Shape 42"/>
          <p:cNvPicPr preferRelativeResize="0"/>
          <p:nvPr/>
        </p:nvPicPr>
        <p:blipFill rotWithShape="1">
          <a:blip r:embed="rId1">
            <a:alphaModFix/>
          </a:blip>
          <a:srcRect b="0" l="0" r="0" t="0"/>
          <a:stretch/>
        </p:blipFill>
        <p:spPr>
          <a:xfrm>
            <a:off x="404812" y="466725"/>
            <a:ext cx="1376399" cy="1050900"/>
          </a:xfrm>
          <a:prstGeom prst="rect">
            <a:avLst/>
          </a:prstGeom>
          <a:noFill/>
          <a:ln>
            <a:noFill/>
          </a:ln>
        </p:spPr>
      </p:pic>
      <p:sp>
        <p:nvSpPr>
          <p:cNvPr id="43" name="Shape 43"/>
          <p:cNvSpPr txBox="1"/>
          <p:nvPr>
            <p:ph type="title"/>
          </p:nvPr>
        </p:nvSpPr>
        <p:spPr>
          <a:xfrm>
            <a:off x="328612" y="328612"/>
            <a:ext cx="8374199" cy="84450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44" name="Shape 44"/>
          <p:cNvSpPr txBox="1"/>
          <p:nvPr>
            <p:ph idx="1" type="body"/>
          </p:nvPr>
        </p:nvSpPr>
        <p:spPr>
          <a:xfrm>
            <a:off x="354012" y="1739900"/>
            <a:ext cx="8339100" cy="4375200"/>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7" marL="223837" marR="0" rtl="0" algn="l">
              <a:spcBef>
                <a:spcPts val="1800"/>
              </a:spcBef>
              <a:spcAft>
                <a:spcPts val="0"/>
              </a:spcAft>
              <a:buClr>
                <a:schemeClr val="dk2"/>
              </a:buClr>
              <a:buFont typeface="Verdana"/>
              <a:buChar char="•"/>
              <a:defRPr/>
            </a:lvl2pPr>
            <a:lvl3pPr indent="-122237" marL="693737"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7" marR="0" rtl="0" algn="l">
              <a:spcBef>
                <a:spcPts val="450"/>
              </a:spcBef>
              <a:spcAft>
                <a:spcPts val="0"/>
              </a:spcAft>
              <a:buClr>
                <a:schemeClr val="dk2"/>
              </a:buClr>
              <a:buFont typeface="Verdana"/>
              <a:buChar char="–"/>
              <a:defRPr/>
            </a:lvl5pPr>
            <a:lvl6pPr indent="-122237" marL="2065337" marR="0" rtl="0" algn="l">
              <a:spcBef>
                <a:spcPts val="450"/>
              </a:spcBef>
              <a:spcAft>
                <a:spcPts val="0"/>
              </a:spcAft>
              <a:buClr>
                <a:schemeClr val="lt2"/>
              </a:buClr>
              <a:buFont typeface="Verdana"/>
              <a:buChar char="–"/>
              <a:defRPr/>
            </a:lvl6pPr>
            <a:lvl7pPr indent="-122237" marL="2522537" marR="0" rtl="0" algn="l">
              <a:spcBef>
                <a:spcPts val="450"/>
              </a:spcBef>
              <a:spcAft>
                <a:spcPts val="0"/>
              </a:spcAft>
              <a:buClr>
                <a:schemeClr val="lt2"/>
              </a:buClr>
              <a:buFont typeface="Verdana"/>
              <a:buChar char="–"/>
              <a:defRPr/>
            </a:lvl7pPr>
            <a:lvl8pPr indent="-122237" marL="2979737" marR="0" rtl="0" algn="l">
              <a:spcBef>
                <a:spcPts val="450"/>
              </a:spcBef>
              <a:spcAft>
                <a:spcPts val="0"/>
              </a:spcAft>
              <a:buClr>
                <a:schemeClr val="lt2"/>
              </a:buClr>
              <a:buFont typeface="Verdana"/>
              <a:buChar char="–"/>
              <a:defRPr/>
            </a:lvl8pPr>
            <a:lvl9pPr indent="-122237" marL="3436937" marR="0" rtl="0" algn="l">
              <a:spcBef>
                <a:spcPts val="450"/>
              </a:spcBef>
              <a:spcAft>
                <a:spcPts val="0"/>
              </a:spcAft>
              <a:buClr>
                <a:schemeClr val="lt2"/>
              </a:buClr>
              <a:buFont typeface="Verdana"/>
              <a:buChar char="–"/>
              <a:defRPr/>
            </a:lvl9pPr>
          </a:lstStyle>
          <a:p/>
        </p:txBody>
      </p:sp>
    </p:spTree>
  </p:cSld>
  <p:clrMap accent1="accent1" accent2="accent2" accent3="accent3" accent4="accent4" accent5="accent5" accent6="accent6" bg1="lt1" bg2="dk2" tx1="dk1" tx2="lt2" folHlink="folHlink" hlink="hlink"/>
  <p:sldLayoutIdLst>
    <p:sldLayoutId id="2147483652" r:id="rId2"/>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 Id="rId3" Type="http://schemas.openxmlformats.org/officeDocument/2006/relationships/image" Target="../media/image05.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 Id="rId3" Type="http://schemas.openxmlformats.org/officeDocument/2006/relationships/hyperlink" Target="https://youtu.be/jwT2UBv3xek"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8" name="Shape 48"/>
        <p:cNvGrpSpPr/>
        <p:nvPr/>
      </p:nvGrpSpPr>
      <p:grpSpPr>
        <a:xfrm>
          <a:off x="0" y="0"/>
          <a:ext cx="0" cy="0"/>
          <a:chOff x="0" y="0"/>
          <a:chExt cx="0" cy="0"/>
        </a:xfrm>
      </p:grpSpPr>
      <p:sp>
        <p:nvSpPr>
          <p:cNvPr id="49" name="Shape 49"/>
          <p:cNvSpPr txBox="1"/>
          <p:nvPr>
            <p:ph type="ctrTitle"/>
          </p:nvPr>
        </p:nvSpPr>
        <p:spPr>
          <a:xfrm>
            <a:off x="295275" y="2252650"/>
            <a:ext cx="5747699" cy="1638300"/>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chemeClr val="accent2"/>
              </a:buClr>
              <a:buSzPct val="25000"/>
              <a:buFont typeface="Verdana"/>
              <a:buNone/>
            </a:pPr>
            <a:r>
              <a:rPr b="1" lang="en-US" sz="4800">
                <a:solidFill>
                  <a:schemeClr val="accent2"/>
                </a:solidFill>
                <a:latin typeface="Verdana"/>
                <a:ea typeface="Verdana"/>
                <a:cs typeface="Verdana"/>
                <a:sym typeface="Verdana"/>
              </a:rPr>
              <a:t>The Y Providing Opportunities for Student Leadership</a:t>
            </a:r>
          </a:p>
        </p:txBody>
      </p:sp>
      <p:pic>
        <p:nvPicPr>
          <p:cNvPr id="50" name="Shape 50"/>
          <p:cNvPicPr preferRelativeResize="0"/>
          <p:nvPr/>
        </p:nvPicPr>
        <p:blipFill>
          <a:blip r:embed="rId3">
            <a:alphaModFix/>
          </a:blip>
          <a:stretch>
            <a:fillRect/>
          </a:stretch>
        </p:blipFill>
        <p:spPr>
          <a:xfrm>
            <a:off x="5961625" y="2879025"/>
            <a:ext cx="3182375" cy="3978977"/>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15" name="Shape 115"/>
        <p:cNvGrpSpPr/>
        <p:nvPr/>
      </p:nvGrpSpPr>
      <p:grpSpPr>
        <a:xfrm>
          <a:off x="0" y="0"/>
          <a:ext cx="0" cy="0"/>
          <a:chOff x="0" y="0"/>
          <a:chExt cx="0" cy="0"/>
        </a:xfrm>
      </p:grpSpPr>
      <p:sp>
        <p:nvSpPr>
          <p:cNvPr id="116" name="Shape 116"/>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Alternative Service Breaks</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17" name="Shape 117"/>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18" name="Shape 118"/>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Providing Opportunities for Student Leadership | YMCA at Virginia Tech</a:t>
            </a:r>
          </a:p>
          <a:p>
            <a:pPr lvl="0" rtl="0">
              <a:spcBef>
                <a:spcPts val="0"/>
              </a:spcBef>
              <a:buClr>
                <a:schemeClr val="lt1"/>
              </a:buClr>
              <a:buFont typeface="Verdana"/>
              <a:buNone/>
            </a:pPr>
            <a:r>
              <a:t/>
            </a:r>
            <a:endParaRPr sz="8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19" name="Shape 119"/>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Description</a:t>
            </a:r>
          </a:p>
          <a:p>
            <a:pPr indent="0" lvl="0" marL="0" rtl="0">
              <a:spcBef>
                <a:spcPts val="600"/>
              </a:spcBef>
              <a:buNone/>
            </a:pPr>
            <a:r>
              <a:t/>
            </a:r>
            <a:endParaRPr sz="2500">
              <a:solidFill>
                <a:srgbClr val="FFFFFF"/>
              </a:solidFill>
              <a:latin typeface="Verdana"/>
              <a:ea typeface="Verdana"/>
              <a:cs typeface="Verdana"/>
              <a:sym typeface="Verdana"/>
            </a:endParaRPr>
          </a:p>
          <a:p>
            <a:pPr indent="-355600" lvl="1" marL="914400" rtl="0">
              <a:spcBef>
                <a:spcPts val="600"/>
              </a:spcBef>
              <a:buClr>
                <a:srgbClr val="FFFFFF"/>
              </a:buClr>
              <a:buSzPct val="100000"/>
              <a:buFont typeface="Verdana"/>
              <a:buChar char="○"/>
            </a:pPr>
            <a:r>
              <a:rPr lang="en-US" sz="2000">
                <a:solidFill>
                  <a:srgbClr val="FFFFFF"/>
                </a:solidFill>
                <a:latin typeface="Verdana"/>
                <a:ea typeface="Verdana"/>
                <a:cs typeface="Verdana"/>
                <a:sym typeface="Verdana"/>
              </a:rPr>
              <a:t>We started our Alternative Breaks in 1986 with a work trip to Ivanhoe, VA, a remote mining community. Over the years, YMCA students have volunteered around the globe. Past locations include Pine Ridge, South Dakota; New Orleans, Louisiana; and Mandeville, Jamaica. Topics range from community development to disaster relief and environmental restoration. Trips occur during fall, winter, and spring breaks. Participation in fundraising efforts and pre- and post-trip reflection meetings is required.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23" name="Shape 123"/>
        <p:cNvGrpSpPr/>
        <p:nvPr/>
      </p:nvGrpSpPr>
      <p:grpSpPr>
        <a:xfrm>
          <a:off x="0" y="0"/>
          <a:ext cx="0" cy="0"/>
          <a:chOff x="0" y="0"/>
          <a:chExt cx="0" cy="0"/>
        </a:xfrm>
      </p:grpSpPr>
      <p:sp>
        <p:nvSpPr>
          <p:cNvPr id="124" name="Shape 124"/>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YToss</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25" name="Shape 125"/>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26" name="Shape 126"/>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Providing Opportunities for Student Leadership | YMCA at Virginia Tech</a:t>
            </a:r>
          </a:p>
          <a:p>
            <a:pPr lvl="0" rtl="0">
              <a:spcBef>
                <a:spcPts val="0"/>
              </a:spcBef>
              <a:buClr>
                <a:schemeClr val="lt1"/>
              </a:buClr>
              <a:buFont typeface="Verdana"/>
              <a:buNone/>
            </a:pPr>
            <a:r>
              <a:t/>
            </a:r>
            <a:endParaRPr sz="8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27" name="Shape 127"/>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Description</a:t>
            </a:r>
          </a:p>
          <a:p>
            <a:pPr indent="0" lvl="0" marL="0" rtl="0">
              <a:spcBef>
                <a:spcPts val="600"/>
              </a:spcBef>
              <a:buNone/>
            </a:pPr>
            <a:r>
              <a:t/>
            </a:r>
            <a:endParaRPr sz="2500">
              <a:solidFill>
                <a:srgbClr val="FFFFFF"/>
              </a:solidFill>
              <a:latin typeface="Verdana"/>
              <a:ea typeface="Verdana"/>
              <a:cs typeface="Verdana"/>
              <a:sym typeface="Verdana"/>
            </a:endParaRPr>
          </a:p>
          <a:p>
            <a:pPr indent="-355600" lvl="1" marL="914400" rtl="0">
              <a:spcBef>
                <a:spcPts val="600"/>
              </a:spcBef>
              <a:buClr>
                <a:srgbClr val="FFFFFF"/>
              </a:buClr>
              <a:buSzPct val="100000"/>
              <a:buFont typeface="Verdana"/>
              <a:buChar char="○"/>
            </a:pPr>
            <a:r>
              <a:rPr lang="en-US" sz="2000">
                <a:solidFill>
                  <a:srgbClr val="FFFFFF"/>
                </a:solidFill>
                <a:latin typeface="Verdana"/>
                <a:ea typeface="Verdana"/>
                <a:cs typeface="Verdana"/>
                <a:sym typeface="Verdana"/>
              </a:rPr>
              <a:t>Be a part of the Y’s premier student-led sustainability initiative, helping the Virginia Tech community keep gently-used furnishings out of the landfill and affordably into the hands of incoming students who need them. Each year, volunteer student leaders will plan and implement Ytoss Collection in May and the Ytoss Sale in August, to benefit our various programs.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31" name="Shape 131"/>
        <p:cNvGrpSpPr/>
        <p:nvPr/>
      </p:nvGrpSpPr>
      <p:grpSpPr>
        <a:xfrm>
          <a:off x="0" y="0"/>
          <a:ext cx="0" cy="0"/>
          <a:chOff x="0" y="0"/>
          <a:chExt cx="0" cy="0"/>
        </a:xfrm>
      </p:grpSpPr>
      <p:sp>
        <p:nvSpPr>
          <p:cNvPr id="132" name="Shape 132"/>
          <p:cNvSpPr txBox="1"/>
          <p:nvPr>
            <p:ph type="title"/>
          </p:nvPr>
        </p:nvSpPr>
        <p:spPr>
          <a:xfrm>
            <a:off x="292100" y="2755900"/>
            <a:ext cx="8732700" cy="949199"/>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chemeClr val="lt1"/>
              </a:buClr>
              <a:buSzPct val="25000"/>
              <a:buFont typeface="Verdana"/>
              <a:buNone/>
            </a:pPr>
            <a:r>
              <a:rPr b="1" baseline="0" i="0" lang="en-US" sz="6400" u="none" cap="none" strike="noStrike">
                <a:solidFill>
                  <a:schemeClr val="lt1"/>
                </a:solidFill>
                <a:latin typeface="Verdana"/>
                <a:ea typeface="Verdana"/>
                <a:cs typeface="Verdana"/>
                <a:sym typeface="Verdana"/>
              </a:rPr>
              <a:t>THANK YOU</a:t>
            </a:r>
          </a:p>
        </p:txBody>
      </p:sp>
      <p:sp>
        <p:nvSpPr>
          <p:cNvPr id="133" name="Shape 133"/>
          <p:cNvSpPr txBox="1"/>
          <p:nvPr>
            <p:ph idx="1" type="body"/>
          </p:nvPr>
        </p:nvSpPr>
        <p:spPr>
          <a:xfrm>
            <a:off x="276225" y="4467225"/>
            <a:ext cx="7048499" cy="1923900"/>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b="1" lang="en-US" sz="1800">
                <a:solidFill>
                  <a:srgbClr val="FFFFFF"/>
                </a:solidFill>
                <a:latin typeface="Verdana"/>
                <a:ea typeface="Verdana"/>
                <a:cs typeface="Verdana"/>
                <a:sym typeface="Verdana"/>
              </a:rPr>
              <a:t>YMCA AT VIRGINIA TECH</a:t>
            </a:r>
          </a:p>
          <a:p>
            <a:pPr lvl="0" rtl="0">
              <a:spcBef>
                <a:spcPts val="0"/>
              </a:spcBef>
              <a:buClr>
                <a:schemeClr val="lt1"/>
              </a:buClr>
              <a:buSzPct val="25000"/>
              <a:buFont typeface="Verdana"/>
              <a:buNone/>
            </a:pPr>
            <a:r>
              <a:rPr b="1" lang="en-US" sz="1800">
                <a:solidFill>
                  <a:srgbClr val="FFFFFF"/>
                </a:solidFill>
                <a:latin typeface="Verdana"/>
                <a:ea typeface="Verdana"/>
                <a:cs typeface="Verdana"/>
                <a:sym typeface="Verdana"/>
              </a:rPr>
              <a:t>website: www.vtymca.org</a:t>
            </a:r>
          </a:p>
          <a:p>
            <a:pPr lvl="0" rtl="0">
              <a:spcBef>
                <a:spcPts val="0"/>
              </a:spcBef>
              <a:buClr>
                <a:schemeClr val="lt1"/>
              </a:buClr>
              <a:buSzPct val="25000"/>
              <a:buFont typeface="Verdana"/>
              <a:buNone/>
            </a:pPr>
            <a:r>
              <a:rPr b="1" lang="en-US" sz="1800">
                <a:solidFill>
                  <a:srgbClr val="FFFFFF"/>
                </a:solidFill>
                <a:latin typeface="Verdana"/>
                <a:ea typeface="Verdana"/>
                <a:cs typeface="Verdana"/>
                <a:sym typeface="Verdana"/>
              </a:rPr>
              <a:t>phone: 540-961-9622</a:t>
            </a:r>
          </a:p>
          <a:p>
            <a:pPr lvl="0" rtl="0">
              <a:spcBef>
                <a:spcPts val="0"/>
              </a:spcBef>
              <a:buClr>
                <a:schemeClr val="lt1"/>
              </a:buClr>
              <a:buSzPct val="25000"/>
              <a:buFont typeface="Verdana"/>
              <a:buNone/>
            </a:pPr>
            <a:r>
              <a:rPr b="1" lang="en-US" sz="1800">
                <a:solidFill>
                  <a:srgbClr val="FFFFFF"/>
                </a:solidFill>
                <a:latin typeface="Verdana"/>
                <a:ea typeface="Verdana"/>
                <a:cs typeface="Verdana"/>
                <a:sym typeface="Verdana"/>
              </a:rPr>
              <a:t>email: ymca@vtymca.org</a:t>
            </a:r>
          </a:p>
          <a:p>
            <a:pPr lvl="0" rtl="0">
              <a:spcBef>
                <a:spcPts val="0"/>
              </a:spcBef>
              <a:buClr>
                <a:schemeClr val="dk1"/>
              </a:buClr>
              <a:buFont typeface="Arial"/>
              <a:buNone/>
            </a:pPr>
            <a:r>
              <a:t/>
            </a:r>
            <a:endParaRPr b="1" sz="1800">
              <a:solidFill>
                <a:schemeClr val="lt1"/>
              </a:solidFill>
              <a:latin typeface="Verdana"/>
              <a:ea typeface="Verdana"/>
              <a:cs typeface="Verdana"/>
              <a:sym typeface="Verdana"/>
            </a:endParaRPr>
          </a:p>
          <a:p>
            <a:pPr indent="0" lvl="0" marL="0" marR="0" rtl="0" algn="l">
              <a:spcBef>
                <a:spcPts val="200"/>
              </a:spcBef>
              <a:spcAft>
                <a:spcPts val="0"/>
              </a:spcAft>
              <a:buNone/>
            </a:pPr>
            <a:r>
              <a:t/>
            </a:r>
            <a:endParaRPr b="1" sz="1800">
              <a:solidFill>
                <a:schemeClr val="lt1"/>
              </a:solidFill>
              <a:latin typeface="Verdana"/>
              <a:ea typeface="Verdana"/>
              <a:cs typeface="Verdana"/>
              <a:sym typeface="Verdana"/>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54" name="Shape 54"/>
        <p:cNvGrpSpPr/>
        <p:nvPr/>
      </p:nvGrpSpPr>
      <p:grpSpPr>
        <a:xfrm>
          <a:off x="0" y="0"/>
          <a:ext cx="0" cy="0"/>
          <a:chOff x="0" y="0"/>
          <a:chExt cx="0" cy="0"/>
        </a:xfrm>
      </p:grpSpPr>
      <p:sp>
        <p:nvSpPr>
          <p:cNvPr id="55" name="Shape 55"/>
          <p:cNvSpPr txBox="1"/>
          <p:nvPr>
            <p:ph type="title"/>
          </p:nvPr>
        </p:nvSpPr>
        <p:spPr>
          <a:xfrm>
            <a:off x="320675" y="320675"/>
            <a:ext cx="8366125" cy="841374"/>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6000">
                <a:solidFill>
                  <a:schemeClr val="lt1"/>
                </a:solidFill>
                <a:latin typeface="Verdana"/>
                <a:ea typeface="Verdana"/>
                <a:cs typeface="Verdana"/>
                <a:sym typeface="Verdana"/>
              </a:rPr>
              <a:t>Promotional Video</a:t>
            </a: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56" name="Shape 56"/>
          <p:cNvSpPr txBox="1"/>
          <p:nvPr/>
        </p:nvSpPr>
        <p:spPr>
          <a:xfrm>
            <a:off x="350837" y="6356350"/>
            <a:ext cx="409575" cy="217487"/>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57" name="Shape 57"/>
          <p:cNvSpPr txBox="1"/>
          <p:nvPr/>
        </p:nvSpPr>
        <p:spPr>
          <a:xfrm>
            <a:off x="568325" y="6356350"/>
            <a:ext cx="8137525" cy="287337"/>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r>
              <a:rPr b="0" baseline="0" i="0" lang="en-US" sz="800" u="none" cap="none" strike="noStrike">
                <a:solidFill>
                  <a:schemeClr val="lt1"/>
                </a:solidFill>
                <a:latin typeface="Verdana"/>
                <a:ea typeface="Verdana"/>
                <a:cs typeface="Verdana"/>
                <a:sym typeface="Verdana"/>
              </a:rPr>
              <a:t>| </a:t>
            </a:r>
            <a:r>
              <a:rPr lang="en-US" sz="800">
                <a:solidFill>
                  <a:schemeClr val="lt1"/>
                </a:solidFill>
                <a:latin typeface="Verdana"/>
                <a:ea typeface="Verdana"/>
                <a:cs typeface="Verdana"/>
                <a:sym typeface="Verdana"/>
              </a:rPr>
              <a:t>The Y Providing Opportunities for Student Leadership</a:t>
            </a:r>
            <a:r>
              <a:rPr b="0" baseline="0" i="0" lang="en-US" sz="800" u="none" cap="none" strike="noStrike">
                <a:solidFill>
                  <a:schemeClr val="lt1"/>
                </a:solidFill>
                <a:latin typeface="Verdana"/>
                <a:ea typeface="Verdana"/>
                <a:cs typeface="Verdana"/>
                <a:sym typeface="Verdana"/>
              </a:rPr>
              <a:t> | </a:t>
            </a:r>
            <a:r>
              <a:rPr lang="en-US" sz="800">
                <a:solidFill>
                  <a:schemeClr val="lt1"/>
                </a:solidFill>
                <a:latin typeface="Verdana"/>
                <a:ea typeface="Verdana"/>
                <a:cs typeface="Verdana"/>
                <a:sym typeface="Verdana"/>
              </a:rPr>
              <a:t>YMCA at Virginia Tech</a:t>
            </a:r>
          </a:p>
        </p:txBody>
      </p:sp>
      <p:sp>
        <p:nvSpPr>
          <p:cNvPr id="58" name="Shape 58"/>
          <p:cNvSpPr txBox="1"/>
          <p:nvPr>
            <p:ph idx="1" type="body"/>
          </p:nvPr>
        </p:nvSpPr>
        <p:spPr>
          <a:xfrm>
            <a:off x="354012" y="1739900"/>
            <a:ext cx="8339137" cy="4375149"/>
          </a:xfrm>
          <a:prstGeom prst="rect">
            <a:avLst/>
          </a:prstGeom>
          <a:noFill/>
          <a:ln>
            <a:noFill/>
          </a:ln>
        </p:spPr>
        <p:txBody>
          <a:bodyPr anchorCtr="0" anchor="t" bIns="45700" lIns="91425" rIns="91425" tIns="45700">
            <a:noAutofit/>
          </a:bodyPr>
          <a:lstStyle/>
          <a:p>
            <a:pPr indent="0" lvl="0" marL="0" rtl="0" algn="l">
              <a:spcBef>
                <a:spcPts val="600"/>
              </a:spcBef>
              <a:buClr>
                <a:schemeClr val="lt1"/>
              </a:buClr>
              <a:buFont typeface="Georgia"/>
              <a:buNone/>
            </a:pPr>
            <a:r>
              <a:t/>
            </a:r>
            <a:endParaRPr>
              <a:solidFill>
                <a:srgbClr val="FFFFFF"/>
              </a:solidFill>
              <a:latin typeface="Verdana"/>
              <a:ea typeface="Verdana"/>
              <a:cs typeface="Verdana"/>
              <a:sym typeface="Verdana"/>
            </a:endParaRPr>
          </a:p>
          <a:p>
            <a:pPr lvl="0" rtl="0" algn="ctr">
              <a:spcBef>
                <a:spcPts val="600"/>
              </a:spcBef>
              <a:buClr>
                <a:schemeClr val="lt1"/>
              </a:buClr>
              <a:buFont typeface="Georgia"/>
              <a:buNone/>
            </a:pPr>
            <a:r>
              <a:t/>
            </a:r>
            <a:endParaRPr>
              <a:solidFill>
                <a:srgbClr val="FFFFFF"/>
              </a:solidFill>
              <a:latin typeface="Verdana"/>
              <a:ea typeface="Verdana"/>
              <a:cs typeface="Verdana"/>
              <a:sym typeface="Verdana"/>
            </a:endParaRPr>
          </a:p>
          <a:p>
            <a:pPr lvl="0" rtl="0" algn="ctr">
              <a:spcBef>
                <a:spcPts val="600"/>
              </a:spcBef>
              <a:buClr>
                <a:schemeClr val="lt1"/>
              </a:buClr>
              <a:buFont typeface="Georgia"/>
              <a:buNone/>
            </a:pPr>
            <a:r>
              <a:t/>
            </a:r>
            <a:endParaRPr>
              <a:solidFill>
                <a:srgbClr val="FFFFFF"/>
              </a:solidFill>
              <a:latin typeface="Verdana"/>
              <a:ea typeface="Verdana"/>
              <a:cs typeface="Verdana"/>
              <a:sym typeface="Verdana"/>
            </a:endParaRPr>
          </a:p>
          <a:p>
            <a:pPr lvl="0" rtl="0" algn="ctr">
              <a:spcBef>
                <a:spcPts val="600"/>
              </a:spcBef>
              <a:buClr>
                <a:schemeClr val="dk1"/>
              </a:buClr>
              <a:buFont typeface="Arial"/>
              <a:buNone/>
            </a:pPr>
            <a:r>
              <a:rPr lang="en-US" sz="2600">
                <a:solidFill>
                  <a:srgbClr val="FFFFFF"/>
                </a:solidFill>
                <a:latin typeface="Verdana"/>
                <a:ea typeface="Verdana"/>
                <a:cs typeface="Verdana"/>
                <a:sym typeface="Verdana"/>
              </a:rPr>
              <a:t>The Y Providing Opportunities for Student Leadership</a:t>
            </a:r>
          </a:p>
          <a:p>
            <a:pPr lvl="0" rtl="0" algn="ctr">
              <a:spcBef>
                <a:spcPts val="600"/>
              </a:spcBef>
              <a:buClr>
                <a:schemeClr val="dk1"/>
              </a:buClr>
              <a:buFont typeface="Arial"/>
              <a:buNone/>
            </a:pPr>
            <a:r>
              <a:t/>
            </a:r>
            <a:endParaRPr sz="2400">
              <a:solidFill>
                <a:srgbClr val="FFFFFF"/>
              </a:solidFill>
              <a:latin typeface="Verdana"/>
              <a:ea typeface="Verdana"/>
              <a:cs typeface="Verdana"/>
              <a:sym typeface="Verdana"/>
            </a:endParaRPr>
          </a:p>
          <a:p>
            <a:pPr lvl="0" rtl="0" algn="ctr">
              <a:spcBef>
                <a:spcPts val="600"/>
              </a:spcBef>
              <a:buClr>
                <a:schemeClr val="dk1"/>
              </a:buClr>
              <a:buFont typeface="Arial"/>
              <a:buNone/>
            </a:pPr>
            <a:r>
              <a:rPr lang="en-US" sz="2400" u="sng">
                <a:solidFill>
                  <a:srgbClr val="FFFFFF"/>
                </a:solidFill>
                <a:latin typeface="Verdana"/>
                <a:ea typeface="Verdana"/>
                <a:cs typeface="Verdana"/>
                <a:sym typeface="Verdana"/>
                <a:hlinkClick r:id="rId3"/>
              </a:rPr>
              <a:t>https://youtu.be/jwT2UBv3xek</a:t>
            </a:r>
          </a:p>
          <a:p>
            <a:pPr lvl="0" rtl="0" algn="ctr">
              <a:spcBef>
                <a:spcPts val="600"/>
              </a:spcBef>
              <a:buClr>
                <a:schemeClr val="dk1"/>
              </a:buClr>
              <a:buFont typeface="Arial"/>
              <a:buNone/>
            </a:pPr>
            <a:r>
              <a:t/>
            </a:r>
            <a:endParaRPr sz="2400">
              <a:solidFill>
                <a:srgbClr val="FFFFFF"/>
              </a:solidFill>
              <a:latin typeface="Verdana"/>
              <a:ea typeface="Verdana"/>
              <a:cs typeface="Verdana"/>
              <a:sym typeface="Verdana"/>
            </a:endParaRPr>
          </a:p>
          <a:p>
            <a:pPr lvl="0" rtl="0" algn="ctr">
              <a:spcBef>
                <a:spcPts val="600"/>
              </a:spcBef>
              <a:buClr>
                <a:schemeClr val="lt1"/>
              </a:buClr>
              <a:buFont typeface="Georgia"/>
              <a:buNone/>
            </a:pPr>
            <a:r>
              <a:t/>
            </a:r>
            <a:endParaRPr sz="2400">
              <a:solidFill>
                <a:srgbClr val="FFFFFF"/>
              </a:solidFill>
              <a:latin typeface="Verdana"/>
              <a:ea typeface="Verdana"/>
              <a:cs typeface="Verdana"/>
              <a:sym typeface="Verdana"/>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62" name="Shape 62"/>
        <p:cNvGrpSpPr/>
        <p:nvPr/>
      </p:nvGrpSpPr>
      <p:grpSpPr>
        <a:xfrm>
          <a:off x="0" y="0"/>
          <a:ext cx="0" cy="0"/>
          <a:chOff x="0" y="0"/>
          <a:chExt cx="0" cy="0"/>
        </a:xfrm>
      </p:grpSpPr>
      <p:sp>
        <p:nvSpPr>
          <p:cNvPr id="63" name="Shape 63"/>
          <p:cNvSpPr txBox="1"/>
          <p:nvPr>
            <p:ph type="title"/>
          </p:nvPr>
        </p:nvSpPr>
        <p:spPr>
          <a:xfrm>
            <a:off x="205637" y="2610600"/>
            <a:ext cx="8732700" cy="1636799"/>
          </a:xfrm>
          <a:prstGeom prst="rect">
            <a:avLst/>
          </a:prstGeom>
          <a:noFill/>
          <a:ln>
            <a:noFill/>
          </a:ln>
        </p:spPr>
        <p:txBody>
          <a:bodyPr anchorCtr="0" anchor="t" bIns="45700" lIns="91425" rIns="91425" tIns="45700">
            <a:noAutofit/>
          </a:bodyPr>
          <a:lstStyle/>
          <a:p>
            <a:pPr lvl="0" rtl="0" algn="ctr">
              <a:lnSpc>
                <a:spcPct val="100000"/>
              </a:lnSpc>
              <a:spcBef>
                <a:spcPts val="0"/>
              </a:spcBef>
              <a:buClr>
                <a:schemeClr val="dk1"/>
              </a:buClr>
              <a:buSzPct val="25000"/>
              <a:buFont typeface="Arial"/>
              <a:buNone/>
            </a:pPr>
            <a:r>
              <a:rPr lang="en-US" sz="6000">
                <a:solidFill>
                  <a:schemeClr val="lt1"/>
                </a:solidFill>
                <a:latin typeface="Verdana"/>
                <a:ea typeface="Verdana"/>
                <a:cs typeface="Verdana"/>
                <a:sym typeface="Verdana"/>
              </a:rPr>
              <a:t>Volunteer Opportunities</a:t>
            </a:r>
          </a:p>
          <a:p>
            <a:pPr indent="0" lvl="0" marL="0" marR="0" rtl="0" algn="l">
              <a:lnSpc>
                <a:spcPct val="80000"/>
              </a:lnSpc>
              <a:spcBef>
                <a:spcPts val="0"/>
              </a:spcBef>
              <a:spcAft>
                <a:spcPts val="0"/>
              </a:spcAft>
              <a:buClr>
                <a:schemeClr val="lt1"/>
              </a:buClr>
              <a:buFont typeface="Verdana"/>
              <a:buNone/>
            </a:pPr>
            <a:r>
              <a:t/>
            </a:r>
            <a:endParaRPr b="1" sz="6400">
              <a:solidFill>
                <a:schemeClr val="lt1"/>
              </a:solidFill>
              <a:latin typeface="Verdana"/>
              <a:ea typeface="Verdana"/>
              <a:cs typeface="Verdana"/>
              <a:sym typeface="Verdana"/>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67" name="Shape 67"/>
        <p:cNvGrpSpPr/>
        <p:nvPr/>
      </p:nvGrpSpPr>
      <p:grpSpPr>
        <a:xfrm>
          <a:off x="0" y="0"/>
          <a:ext cx="0" cy="0"/>
          <a:chOff x="0" y="0"/>
          <a:chExt cx="0" cy="0"/>
        </a:xfrm>
      </p:grpSpPr>
      <p:sp>
        <p:nvSpPr>
          <p:cNvPr id="68" name="Shape 68"/>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4800">
                <a:solidFill>
                  <a:schemeClr val="lt1"/>
                </a:solidFill>
                <a:latin typeface="Verdana"/>
                <a:ea typeface="Verdana"/>
                <a:cs typeface="Verdana"/>
                <a:sym typeface="Verdana"/>
              </a:rPr>
              <a:t>Youth Programs</a:t>
            </a: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69" name="Shape 69"/>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70" name="Shape 70"/>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Providing Opportunities for Student Leadership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71" name="Shape 71"/>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0" lvl="0" marL="0" rtl="0">
              <a:spcBef>
                <a:spcPts val="600"/>
              </a:spcBef>
              <a:buClr>
                <a:srgbClr val="000000"/>
              </a:buClr>
              <a:buSzPct val="55000"/>
              <a:buFont typeface="Arial"/>
              <a:buNone/>
            </a:pPr>
            <a:r>
              <a:rPr b="1" lang="en-US" sz="2000">
                <a:solidFill>
                  <a:srgbClr val="FFFFFF"/>
                </a:solidFill>
                <a:latin typeface="Verdana"/>
                <a:ea typeface="Verdana"/>
                <a:cs typeface="Verdana"/>
                <a:sym typeface="Verdana"/>
              </a:rPr>
              <a:t>Description</a:t>
            </a:r>
          </a:p>
          <a:p>
            <a:pPr indent="101600" lvl="0" rtl="0">
              <a:spcBef>
                <a:spcPts val="600"/>
              </a:spcBef>
              <a:buClr>
                <a:srgbClr val="FFFFFF"/>
              </a:buClr>
              <a:buSzPct val="100000"/>
              <a:buFont typeface="Verdana"/>
              <a:buChar char="●"/>
            </a:pPr>
            <a:r>
              <a:rPr lang="en-US" sz="2000">
                <a:solidFill>
                  <a:srgbClr val="FFFFFF"/>
                </a:solidFill>
                <a:latin typeface="Verdana"/>
                <a:ea typeface="Verdana"/>
                <a:cs typeface="Verdana"/>
                <a:sym typeface="Verdana"/>
              </a:rPr>
              <a:t>Love working with kids? The Y has a variety of opportunities to work with youth in elementary, middle, or high school. Serve in the classroom, after-school, or as a lunchtime tutor in one of our four youth-serving programs.</a:t>
            </a:r>
          </a:p>
          <a:p>
            <a:pPr indent="0" lvl="0" marL="0" rtl="0">
              <a:spcBef>
                <a:spcPts val="600"/>
              </a:spcBef>
              <a:buClr>
                <a:srgbClr val="000000"/>
              </a:buClr>
              <a:buFont typeface="Arial"/>
              <a:buNone/>
            </a:pPr>
            <a:r>
              <a:t/>
            </a:r>
            <a:endParaRPr sz="1800">
              <a:solidFill>
                <a:srgbClr val="FFFFFF"/>
              </a:solidFill>
              <a:latin typeface="Verdana"/>
              <a:ea typeface="Verdana"/>
              <a:cs typeface="Verdana"/>
              <a:sym typeface="Verdana"/>
            </a:endParaRPr>
          </a:p>
          <a:p>
            <a:pPr indent="0" lvl="0" marL="0" rtl="0">
              <a:spcBef>
                <a:spcPts val="600"/>
              </a:spcBef>
              <a:buNone/>
            </a:pPr>
            <a:r>
              <a:rPr b="1" lang="en-US" sz="1800">
                <a:solidFill>
                  <a:srgbClr val="FFFFFF"/>
                </a:solidFill>
                <a:latin typeface="Verdana"/>
                <a:ea typeface="Verdana"/>
                <a:cs typeface="Verdana"/>
                <a:sym typeface="Verdana"/>
              </a:rPr>
              <a:t>Please note: </a:t>
            </a:r>
            <a:r>
              <a:rPr lang="en-US" sz="1800">
                <a:solidFill>
                  <a:srgbClr val="FFFFFF"/>
                </a:solidFill>
                <a:latin typeface="Verdana"/>
                <a:ea typeface="Verdana"/>
                <a:cs typeface="Verdana"/>
                <a:sym typeface="Verdana"/>
              </a:rPr>
              <a:t>All youth programs require an additional volunteer training session prior to placement. These are offered in conjunction with YMCA Volunteer Orientations. For the safety of our participants, we also request that volunteers complete a Child Abuse Prevention workshop within four weeks of placement. Please commit to volunteering weekly for at least a semester in order to provide consistency for the children we serve.</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75" name="Shape 75"/>
        <p:cNvGrpSpPr/>
        <p:nvPr/>
      </p:nvGrpSpPr>
      <p:grpSpPr>
        <a:xfrm>
          <a:off x="0" y="0"/>
          <a:ext cx="0" cy="0"/>
          <a:chOff x="0" y="0"/>
          <a:chExt cx="0" cy="0"/>
        </a:xfrm>
      </p:grpSpPr>
      <p:sp>
        <p:nvSpPr>
          <p:cNvPr id="76" name="Shape 76"/>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Types of Youth Programs</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77" name="Shape 77"/>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78" name="Shape 78"/>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Providing Opportunities for Student Leadership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79" name="Shape 79"/>
          <p:cNvSpPr txBox="1"/>
          <p:nvPr>
            <p:ph idx="1" type="body"/>
          </p:nvPr>
        </p:nvSpPr>
        <p:spPr>
          <a:xfrm>
            <a:off x="334187" y="12414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AutoNum type="arabicPeriod"/>
            </a:pPr>
            <a:r>
              <a:rPr lang="en-US" sz="2500">
                <a:solidFill>
                  <a:srgbClr val="FFFFFF"/>
                </a:solidFill>
                <a:latin typeface="Verdana"/>
                <a:ea typeface="Verdana"/>
                <a:cs typeface="Verdana"/>
                <a:sym typeface="Verdana"/>
              </a:rPr>
              <a:t>Margaret Beeks Academic Mentoring</a:t>
            </a:r>
          </a:p>
          <a:p>
            <a:pPr indent="0" lvl="0" marL="0" rtl="0">
              <a:spcBef>
                <a:spcPts val="600"/>
              </a:spcBef>
              <a:buNone/>
            </a:pPr>
            <a:r>
              <a:t/>
            </a:r>
            <a:endParaRPr sz="2500">
              <a:solidFill>
                <a:srgbClr val="FFFFFF"/>
              </a:solidFill>
              <a:latin typeface="Verdana"/>
              <a:ea typeface="Verdana"/>
              <a:cs typeface="Verdana"/>
              <a:sym typeface="Verdana"/>
            </a:endParaRPr>
          </a:p>
          <a:p>
            <a:pPr indent="-387350" lvl="1" marL="9144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Volunteers assist students in 2nd through -5th grades once-weekly with homework help, hands-on enrichment activities, and games. The environment is fun and fast-paced with little supervision from teachers. YMCA Program Leaders plan and facilitate all aspects of the program, and can help carpool volunteers to Margaret Beeks Elementary, which is also on the South Main St. bus route.</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83" name="Shape 83"/>
        <p:cNvGrpSpPr/>
        <p:nvPr/>
      </p:nvGrpSpPr>
      <p:grpSpPr>
        <a:xfrm>
          <a:off x="0" y="0"/>
          <a:ext cx="0" cy="0"/>
          <a:chOff x="0" y="0"/>
          <a:chExt cx="0" cy="0"/>
        </a:xfrm>
      </p:grpSpPr>
      <p:sp>
        <p:nvSpPr>
          <p:cNvPr id="84" name="Shape 84"/>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Types of Youth Programs</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85" name="Shape 85"/>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86" name="Shape 86"/>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Providing Opportunities for Student Leadership | YMCA at Virginia Tech</a:t>
            </a:r>
          </a:p>
          <a:p>
            <a:pPr lvl="0" rtl="0">
              <a:spcBef>
                <a:spcPts val="0"/>
              </a:spcBef>
              <a:buClr>
                <a:schemeClr val="lt1"/>
              </a:buClr>
              <a:buFont typeface="Verdana"/>
              <a:buNone/>
            </a:pPr>
            <a:r>
              <a:t/>
            </a:r>
            <a:endParaRPr sz="8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87" name="Shape 87"/>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AutoNum type="arabicPeriod" startAt="2"/>
            </a:pPr>
            <a:r>
              <a:rPr lang="en-US" sz="2500">
                <a:solidFill>
                  <a:srgbClr val="FFFFFF"/>
                </a:solidFill>
                <a:latin typeface="Verdana"/>
                <a:ea typeface="Verdana"/>
                <a:cs typeface="Verdana"/>
                <a:sym typeface="Verdana"/>
              </a:rPr>
              <a:t>Prices Fork Homework Club</a:t>
            </a:r>
          </a:p>
          <a:p>
            <a:pPr indent="0" lvl="0" marL="0" rtl="0">
              <a:spcBef>
                <a:spcPts val="600"/>
              </a:spcBef>
              <a:buNone/>
            </a:pPr>
            <a:r>
              <a:t/>
            </a:r>
            <a:endParaRPr sz="2500">
              <a:solidFill>
                <a:srgbClr val="FFFFFF"/>
              </a:solidFill>
              <a:latin typeface="Verdana"/>
              <a:ea typeface="Verdana"/>
              <a:cs typeface="Verdana"/>
              <a:sym typeface="Verdana"/>
            </a:endParaRPr>
          </a:p>
          <a:p>
            <a:pPr indent="-387350" lvl="1" marL="9144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Tutor 3rd through 5th grade students at Price’s Fork Elementary School. The group environment allows volunteers to tutor either one-on-one or within small groups and encourages students to learn from their peers. Teachers are available during the program to assist and answer questions, and YMCA Program Leaders arrange carpool for volunteers.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91" name="Shape 91"/>
        <p:cNvGrpSpPr/>
        <p:nvPr/>
      </p:nvGrpSpPr>
      <p:grpSpPr>
        <a:xfrm>
          <a:off x="0" y="0"/>
          <a:ext cx="0" cy="0"/>
          <a:chOff x="0" y="0"/>
          <a:chExt cx="0" cy="0"/>
        </a:xfrm>
      </p:grpSpPr>
      <p:sp>
        <p:nvSpPr>
          <p:cNvPr id="92" name="Shape 92"/>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Types of Youth Programs</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93" name="Shape 93"/>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94" name="Shape 94"/>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Providing Opportunities for Student Leadership | YMCA at Virginia Tech</a:t>
            </a:r>
          </a:p>
          <a:p>
            <a:pPr lvl="0" rtl="0">
              <a:spcBef>
                <a:spcPts val="0"/>
              </a:spcBef>
              <a:buClr>
                <a:schemeClr val="lt1"/>
              </a:buClr>
              <a:buFont typeface="Verdana"/>
              <a:buNone/>
            </a:pPr>
            <a:r>
              <a:t/>
            </a:r>
            <a:endParaRPr sz="8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95" name="Shape 95"/>
          <p:cNvSpPr txBox="1"/>
          <p:nvPr>
            <p:ph idx="1" type="body"/>
          </p:nvPr>
        </p:nvSpPr>
        <p:spPr>
          <a:xfrm>
            <a:off x="354012" y="15875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AutoNum type="arabicPeriod" startAt="3"/>
            </a:pPr>
            <a:r>
              <a:rPr lang="en-US" sz="2500">
                <a:solidFill>
                  <a:srgbClr val="FFFFFF"/>
                </a:solidFill>
                <a:latin typeface="Verdana"/>
                <a:ea typeface="Verdana"/>
                <a:cs typeface="Verdana"/>
                <a:sym typeface="Verdana"/>
              </a:rPr>
              <a:t>Blacksburg High School Math Lab</a:t>
            </a:r>
          </a:p>
          <a:p>
            <a:pPr indent="0" lvl="0" marL="0" rtl="0">
              <a:spcBef>
                <a:spcPts val="600"/>
              </a:spcBef>
              <a:buNone/>
            </a:pPr>
            <a:r>
              <a:t/>
            </a:r>
            <a:endParaRPr sz="2500">
              <a:solidFill>
                <a:srgbClr val="FFFFFF"/>
              </a:solidFill>
              <a:latin typeface="Verdana"/>
              <a:ea typeface="Verdana"/>
              <a:cs typeface="Verdana"/>
              <a:sym typeface="Verdana"/>
            </a:endParaRPr>
          </a:p>
          <a:p>
            <a:pPr indent="-387350" lvl="1" marL="9144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Join your fellow YMCA volunteers in providing “drop-in” math tutoring services to students in 9th – 12th grades at Blacksburg High School. The group setting will allow students to find help in a variety of mathematical subjects based on volunteers’ unique areas of expertise. Choose from varied times that fit with your schedule. YMCA Program Leaders can assist with arranging carpool.</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99" name="Shape 99"/>
        <p:cNvGrpSpPr/>
        <p:nvPr/>
      </p:nvGrpSpPr>
      <p:grpSpPr>
        <a:xfrm>
          <a:off x="0" y="0"/>
          <a:ext cx="0" cy="0"/>
          <a:chOff x="0" y="0"/>
          <a:chExt cx="0" cy="0"/>
        </a:xfrm>
      </p:grpSpPr>
      <p:sp>
        <p:nvSpPr>
          <p:cNvPr id="100" name="Shape 100"/>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Types of Youth Programs</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01" name="Shape 101"/>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02" name="Shape 102"/>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Providing Opportunities for Student Leadership | YMCA at Virginia Tech</a:t>
            </a:r>
          </a:p>
          <a:p>
            <a:pPr lvl="0" rtl="0">
              <a:spcBef>
                <a:spcPts val="0"/>
              </a:spcBef>
              <a:buClr>
                <a:schemeClr val="lt1"/>
              </a:buClr>
              <a:buFont typeface="Verdana"/>
              <a:buNone/>
            </a:pPr>
            <a:r>
              <a:t/>
            </a:r>
            <a:endParaRPr sz="8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03" name="Shape 103"/>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AutoNum type="arabicPeriod" startAt="4"/>
            </a:pPr>
            <a:r>
              <a:rPr lang="en-US" sz="2500">
                <a:solidFill>
                  <a:srgbClr val="FFFFFF"/>
                </a:solidFill>
                <a:latin typeface="Verdana"/>
                <a:ea typeface="Verdana"/>
                <a:cs typeface="Verdana"/>
                <a:sym typeface="Verdana"/>
              </a:rPr>
              <a:t>In-Class Tutoring at Blacksburg Middle School</a:t>
            </a:r>
          </a:p>
          <a:p>
            <a:pPr indent="0" lvl="0" marL="0" rtl="0">
              <a:spcBef>
                <a:spcPts val="600"/>
              </a:spcBef>
              <a:buNone/>
            </a:pPr>
            <a:r>
              <a:t/>
            </a:r>
            <a:endParaRPr sz="2500">
              <a:solidFill>
                <a:srgbClr val="FFFFFF"/>
              </a:solidFill>
              <a:latin typeface="Verdana"/>
              <a:ea typeface="Verdana"/>
              <a:cs typeface="Verdana"/>
              <a:sym typeface="Verdana"/>
            </a:endParaRPr>
          </a:p>
          <a:p>
            <a:pPr indent="-387350" lvl="1" marL="9144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Choose from one of three one-hour class periods to assist teachers in the classroom with remedial math assistance for students in 8th, 9th, and 10th grades. Work one-on-one with students who truly need your help and get a taste for professional teaching experience through working with your host teacher.</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07" name="Shape 107"/>
        <p:cNvGrpSpPr/>
        <p:nvPr/>
      </p:nvGrpSpPr>
      <p:grpSpPr>
        <a:xfrm>
          <a:off x="0" y="0"/>
          <a:ext cx="0" cy="0"/>
          <a:chOff x="0" y="0"/>
          <a:chExt cx="0" cy="0"/>
        </a:xfrm>
      </p:grpSpPr>
      <p:sp>
        <p:nvSpPr>
          <p:cNvPr id="108" name="Shape 108"/>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Senior Connections</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09" name="Shape 109"/>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10" name="Shape 110"/>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Providing Opportunities for Student Leadership | YMCA at Virginia Tech</a:t>
            </a:r>
          </a:p>
          <a:p>
            <a:pPr lvl="0" rtl="0">
              <a:spcBef>
                <a:spcPts val="0"/>
              </a:spcBef>
              <a:buClr>
                <a:schemeClr val="lt1"/>
              </a:buClr>
              <a:buFont typeface="Verdana"/>
              <a:buNone/>
            </a:pPr>
            <a:r>
              <a:t/>
            </a:r>
            <a:endParaRPr sz="8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11" name="Shape 111"/>
          <p:cNvSpPr txBox="1"/>
          <p:nvPr>
            <p:ph idx="1" type="body"/>
          </p:nvPr>
        </p:nvSpPr>
        <p:spPr>
          <a:xfrm>
            <a:off x="354012" y="16637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Description</a:t>
            </a:r>
          </a:p>
          <a:p>
            <a:pPr indent="0" lvl="0" marL="0" rtl="0">
              <a:spcBef>
                <a:spcPts val="600"/>
              </a:spcBef>
              <a:buNone/>
            </a:pPr>
            <a:r>
              <a:t/>
            </a:r>
            <a:endParaRPr sz="2500">
              <a:solidFill>
                <a:srgbClr val="FFFFFF"/>
              </a:solidFill>
              <a:latin typeface="Verdana"/>
              <a:ea typeface="Verdana"/>
              <a:cs typeface="Verdana"/>
              <a:sym typeface="Verdana"/>
            </a:endParaRPr>
          </a:p>
          <a:p>
            <a:pPr indent="-355600" lvl="1" marL="914400" rtl="0">
              <a:spcBef>
                <a:spcPts val="600"/>
              </a:spcBef>
              <a:buClr>
                <a:srgbClr val="FFFFFF"/>
              </a:buClr>
              <a:buSzPct val="100000"/>
              <a:buFont typeface="Verdana"/>
              <a:buChar char="○"/>
            </a:pPr>
            <a:r>
              <a:rPr lang="en-US" sz="2000">
                <a:solidFill>
                  <a:srgbClr val="FFFFFF"/>
                </a:solidFill>
                <a:latin typeface="Verdana"/>
                <a:ea typeface="Verdana"/>
                <a:cs typeface="Verdana"/>
                <a:sym typeface="Verdana"/>
              </a:rPr>
              <a:t>Volunteers visit with seniors at Warm Hearth Village socializing, sharing craft activities, exchanging stories, and celebrating life. A Warm Hearth volunteer training session is required in addition to the YMCA’s volunteer orientation, in order to be prepared for the special needs of the elderly population. Senior Connections is about building relationships, so we ask volunteers to commit to volunteering weekly for at least a semester, and to attend group activities whenever possible. Your “adopted grandparent” just might become one of your closest friends!</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3_2011_PPT_template">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4_2011_PPT_template">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4.xml><?xml version="1.0" encoding="utf-8"?>
<a:theme xmlns:a="http://schemas.openxmlformats.org/drawingml/2006/main" xmlns:r="http://schemas.openxmlformats.org/officeDocument/2006/relationships" name="5_2011_PPT_template">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5.xml><?xml version="1.0" encoding="utf-8"?>
<a:theme xmlns:a="http://schemas.openxmlformats.org/drawingml/2006/main" xmlns:r="http://schemas.openxmlformats.org/officeDocument/2006/relationships" name="1_2011_PPT_template">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6.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7.xml><?xml version="1.0" encoding="utf-8"?>
<a:theme xmlns:a="http://schemas.openxmlformats.org/drawingml/2006/main" xmlns:r="http://schemas.openxmlformats.org/officeDocument/2006/relationships" name="1_YMCA-Red">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