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33E6753-868C-4513-8920-FB51ED3691C8}">
  <a:tblStyle styleId="{633E6753-868C-4513-8920-FB51ED3691C8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2"/>
  </p:normalViewPr>
  <p:slideViewPr>
    <p:cSldViewPr snapToGrid="0" snapToObjects="1">
      <p:cViewPr>
        <p:scale>
          <a:sx n="158" d="100"/>
          <a:sy n="158" d="100"/>
        </p:scale>
        <p:origin x="320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More descriptive metadata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Break first bullet up to make faster to read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Make three bullets into a table (found, collected, etc.)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Maybe make this the purpose silde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Can almost be taken out and shown in diagram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Put the list of 11 earlier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bg>
      <p:bgPr>
        <a:solidFill>
          <a:schemeClr val="accent4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accent4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200"/>
            </a:lvl1pPr>
            <a:lvl2pPr lvl="1">
              <a:spcBef>
                <a:spcPts val="0"/>
              </a:spcBef>
              <a:buSzPct val="100000"/>
              <a:defRPr sz="4200"/>
            </a:lvl2pPr>
            <a:lvl3pPr lvl="2">
              <a:spcBef>
                <a:spcPts val="0"/>
              </a:spcBef>
              <a:buSzPct val="100000"/>
              <a:defRPr sz="4200"/>
            </a:lvl3pPr>
            <a:lvl4pPr lvl="3">
              <a:spcBef>
                <a:spcPts val="0"/>
              </a:spcBef>
              <a:buSzPct val="100000"/>
              <a:defRPr sz="4200"/>
            </a:lvl4pPr>
            <a:lvl5pPr lvl="4">
              <a:spcBef>
                <a:spcPts val="0"/>
              </a:spcBef>
              <a:buSzPct val="100000"/>
              <a:defRPr sz="4200"/>
            </a:lvl5pPr>
            <a:lvl6pPr lvl="5">
              <a:spcBef>
                <a:spcPts val="0"/>
              </a:spcBef>
              <a:buSzPct val="100000"/>
              <a:defRPr sz="4200"/>
            </a:lvl6pPr>
            <a:lvl7pPr lvl="6">
              <a:spcBef>
                <a:spcPts val="0"/>
              </a:spcBef>
              <a:buSzPct val="100000"/>
              <a:defRPr sz="4200"/>
            </a:lvl7pPr>
            <a:lvl8pPr lvl="7">
              <a:spcBef>
                <a:spcPts val="0"/>
              </a:spcBef>
              <a:buSzPct val="100000"/>
              <a:defRPr sz="4200"/>
            </a:lvl8pPr>
            <a:lvl9pPr lvl="8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6000"/>
            </a:lvl1pPr>
            <a:lvl2pPr lvl="1">
              <a:spcBef>
                <a:spcPts val="0"/>
              </a:spcBef>
              <a:buSzPct val="100000"/>
              <a:defRPr sz="6000"/>
            </a:lvl2pPr>
            <a:lvl3pPr lvl="2">
              <a:spcBef>
                <a:spcPts val="0"/>
              </a:spcBef>
              <a:buSzPct val="100000"/>
              <a:defRPr sz="6000"/>
            </a:lvl3pPr>
            <a:lvl4pPr lvl="3">
              <a:spcBef>
                <a:spcPts val="0"/>
              </a:spcBef>
              <a:buSzPct val="100000"/>
              <a:defRPr sz="6000"/>
            </a:lvl4pPr>
            <a:lvl5pPr lvl="4">
              <a:spcBef>
                <a:spcPts val="0"/>
              </a:spcBef>
              <a:buSzPct val="100000"/>
              <a:defRPr sz="6000"/>
            </a:lvl5pPr>
            <a:lvl6pPr lvl="5">
              <a:spcBef>
                <a:spcPts val="0"/>
              </a:spcBef>
              <a:buSzPct val="100000"/>
              <a:defRPr sz="6000"/>
            </a:lvl6pPr>
            <a:lvl7pPr lvl="6">
              <a:spcBef>
                <a:spcPts val="0"/>
              </a:spcBef>
              <a:buSzPct val="100000"/>
              <a:defRPr sz="6000"/>
            </a:lvl7pPr>
            <a:lvl8pPr lvl="7">
              <a:spcBef>
                <a:spcPts val="0"/>
              </a:spcBef>
              <a:buSzPct val="100000"/>
              <a:defRPr sz="6000"/>
            </a:lvl8pPr>
            <a:lvl9pPr lvl="8">
              <a:spcBef>
                <a:spcPts val="0"/>
              </a:spcBef>
              <a:buSzPct val="100000"/>
              <a:defRPr sz="60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" name="Shape 47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ubTitle" idx="1"/>
          </p:nvPr>
        </p:nvSpPr>
        <p:spPr>
          <a:xfrm>
            <a:off x="265500" y="2779466"/>
            <a:ext cx="4045200" cy="12350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lang="en"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saurabc@vt.edu" TargetMode="External"/><Relationship Id="rId4" Type="http://schemas.openxmlformats.org/officeDocument/2006/relationships/hyperlink" Target="mailto:ericrw96@vt.edu" TargetMode="External"/><Relationship Id="rId5" Type="http://schemas.openxmlformats.org/officeDocument/2006/relationships/hyperlink" Target="mailto:wfan@vt.edu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Stock Trading with Microblog Sentiments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subTitle" idx="1"/>
          </p:nvPr>
        </p:nvSpPr>
        <p:spPr>
          <a:xfrm>
            <a:off x="390525" y="2789108"/>
            <a:ext cx="8222100" cy="1766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Authors: Joseph Watts, Nick Anderson, Joseph </a:t>
            </a:r>
            <a:r>
              <a:rPr lang="en" dirty="0" err="1"/>
              <a:t>Mehr</a:t>
            </a:r>
            <a:r>
              <a:rPr lang="en" dirty="0"/>
              <a:t>, Connor </a:t>
            </a:r>
            <a:r>
              <a:rPr lang="en" dirty="0" err="1"/>
              <a:t>Asbill</a:t>
            </a:r>
            <a:endParaRPr lang="en" dirty="0"/>
          </a:p>
          <a:p>
            <a:pPr lvl="0">
              <a:spcBef>
                <a:spcPts val="0"/>
              </a:spcBef>
              <a:buNone/>
            </a:pPr>
            <a:r>
              <a:rPr lang="en" dirty="0"/>
              <a:t>Client: Saurabh Chakravarty</a:t>
            </a:r>
          </a:p>
          <a:p>
            <a:pPr lvl="0">
              <a:spcBef>
                <a:spcPts val="0"/>
              </a:spcBef>
              <a:buNone/>
            </a:pPr>
            <a:r>
              <a:rPr lang="en" dirty="0"/>
              <a:t>Professor: Edward Fox</a:t>
            </a:r>
          </a:p>
          <a:p>
            <a:pPr lvl="0">
              <a:spcBef>
                <a:spcPts val="0"/>
              </a:spcBef>
              <a:buNone/>
            </a:pPr>
            <a:r>
              <a:rPr lang="en" dirty="0"/>
              <a:t>Virginia Tech - Blacksburg, VA </a:t>
            </a:r>
            <a:r>
              <a:rPr lang="en" dirty="0" smtClean="0"/>
              <a:t>2406</a:t>
            </a:r>
            <a:r>
              <a:rPr lang="en-US" dirty="0" smtClean="0"/>
              <a:t>1</a:t>
            </a:r>
            <a:r>
              <a:rPr lang="en" dirty="0" smtClean="0"/>
              <a:t> </a:t>
            </a:r>
            <a:endParaRPr lang="en" dirty="0"/>
          </a:p>
          <a:p>
            <a:pPr lvl="0">
              <a:spcBef>
                <a:spcPts val="0"/>
              </a:spcBef>
              <a:buNone/>
            </a:pPr>
            <a:r>
              <a:rPr lang="en" dirty="0"/>
              <a:t>CS </a:t>
            </a:r>
            <a:r>
              <a:rPr lang="en" dirty="0" smtClean="0"/>
              <a:t>4624</a:t>
            </a:r>
            <a:r>
              <a:rPr lang="en-US" dirty="0" smtClean="0"/>
              <a:t>:</a:t>
            </a:r>
            <a:r>
              <a:rPr lang="en" dirty="0" smtClean="0"/>
              <a:t> Multimedia</a:t>
            </a:r>
            <a:r>
              <a:rPr lang="en-US" dirty="0" smtClean="0"/>
              <a:t>, </a:t>
            </a:r>
            <a:r>
              <a:rPr lang="en" dirty="0" smtClean="0"/>
              <a:t>Hypertext</a:t>
            </a:r>
            <a:r>
              <a:rPr lang="en-US" dirty="0" smtClean="0"/>
              <a:t>, and Information Access</a:t>
            </a:r>
            <a:r>
              <a:rPr lang="en" dirty="0" smtClean="0"/>
              <a:t>, </a:t>
            </a:r>
            <a:r>
              <a:rPr lang="en" dirty="0"/>
              <a:t>Spring 2017</a:t>
            </a:r>
          </a:p>
          <a:p>
            <a:pPr lvl="0">
              <a:spcBef>
                <a:spcPts val="0"/>
              </a:spcBef>
              <a:buNone/>
            </a:pPr>
            <a:r>
              <a:rPr lang="en" dirty="0"/>
              <a:t>May </a:t>
            </a:r>
            <a:r>
              <a:rPr lang="en-US" dirty="0"/>
              <a:t>2</a:t>
            </a:r>
            <a:r>
              <a:rPr lang="en" dirty="0" smtClean="0"/>
              <a:t>, </a:t>
            </a:r>
            <a:r>
              <a:rPr lang="en" dirty="0"/>
              <a:t>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Acknowledgements</a:t>
            </a:r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471900" y="1898579"/>
            <a:ext cx="8222100" cy="2912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har char="-"/>
            </a:pPr>
            <a:r>
              <a:rPr lang="en" dirty="0"/>
              <a:t>Saurabh Chakravarty</a:t>
            </a:r>
          </a:p>
          <a:p>
            <a:pPr marL="914400" lvl="1" indent="-228600" rt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har char="-"/>
            </a:pPr>
            <a:r>
              <a:rPr lang="en" dirty="0"/>
              <a:t>Client</a:t>
            </a:r>
          </a:p>
          <a:p>
            <a:pPr marL="914400" lvl="1" indent="-228600" rt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har char="-"/>
            </a:pPr>
            <a:r>
              <a:rPr lang="en" u="sng" dirty="0">
                <a:solidFill>
                  <a:schemeClr val="hlink"/>
                </a:solidFill>
                <a:hlinkClick r:id="rId3"/>
              </a:rPr>
              <a:t>saurabc@vt.edu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har char="-"/>
            </a:pPr>
            <a:r>
              <a:rPr lang="en" dirty="0"/>
              <a:t>Eric Williamson</a:t>
            </a:r>
          </a:p>
          <a:p>
            <a:pPr marL="914400" lvl="1" indent="-228600" rt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har char="-"/>
            </a:pPr>
            <a:r>
              <a:rPr lang="en" dirty="0"/>
              <a:t>Created sentiment analysis</a:t>
            </a:r>
          </a:p>
          <a:p>
            <a:pPr marL="914400" lvl="1" indent="-228600" rt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har char="-"/>
            </a:pPr>
            <a:r>
              <a:rPr lang="en" u="sng" dirty="0">
                <a:solidFill>
                  <a:schemeClr val="hlink"/>
                </a:solidFill>
                <a:hlinkClick r:id="rId4"/>
              </a:rPr>
              <a:t>ericrw96@vt.edu</a:t>
            </a:r>
          </a:p>
          <a:p>
            <a: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har char="-"/>
            </a:pPr>
            <a:r>
              <a:rPr lang="en" dirty="0"/>
              <a:t>Dr. </a:t>
            </a:r>
            <a:r>
              <a:rPr lang="en" dirty="0" err="1"/>
              <a:t>Weiguo</a:t>
            </a:r>
            <a:r>
              <a:rPr lang="en" dirty="0"/>
              <a:t> Fan</a:t>
            </a:r>
          </a:p>
          <a:p>
            <a:pPr marL="914400" lvl="1" indent="-228600" rt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har char="-"/>
            </a:pPr>
            <a:r>
              <a:rPr lang="en" dirty="0" err="1"/>
              <a:t>StockTwits</a:t>
            </a:r>
            <a:r>
              <a:rPr lang="en" dirty="0"/>
              <a:t> Data</a:t>
            </a:r>
          </a:p>
          <a:p>
            <a:pPr marL="914400" lvl="1" indent="-228600" rt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har char="-"/>
            </a:pPr>
            <a:r>
              <a:rPr lang="en" u="sng" dirty="0">
                <a:solidFill>
                  <a:schemeClr val="hlink"/>
                </a:solidFill>
                <a:hlinkClick r:id="rId5"/>
              </a:rPr>
              <a:t>wfan@vt.edu</a:t>
            </a:r>
            <a:r>
              <a:rPr lang="en"/>
              <a:t> 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Overview / Goal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spcAft>
                <a:spcPts val="600"/>
              </a:spcAft>
              <a:buChar char="-"/>
            </a:pPr>
            <a:r>
              <a:rPr lang="en" dirty="0"/>
              <a:t>Implement multiple trading strategies</a:t>
            </a:r>
          </a:p>
          <a:p>
            <a:pPr marL="457200" lvl="0" indent="-228600" rtl="0">
              <a:spcBef>
                <a:spcPts val="0"/>
              </a:spcBef>
              <a:spcAft>
                <a:spcPts val="600"/>
              </a:spcAft>
              <a:buChar char="-"/>
            </a:pPr>
            <a:r>
              <a:rPr lang="en" dirty="0"/>
              <a:t>Maximize profit over the course of one year</a:t>
            </a:r>
          </a:p>
          <a:p>
            <a:pPr marL="457200" lvl="0" indent="-228600" rtl="0">
              <a:spcBef>
                <a:spcPts val="0"/>
              </a:spcBef>
              <a:spcAft>
                <a:spcPts val="600"/>
              </a:spcAft>
              <a:buChar char="-"/>
            </a:pPr>
            <a:r>
              <a:rPr lang="en" dirty="0"/>
              <a:t>Data sources:</a:t>
            </a:r>
          </a:p>
        </p:txBody>
      </p:sp>
      <p:graphicFrame>
        <p:nvGraphicFramePr>
          <p:cNvPr id="75" name="Shape 75"/>
          <p:cNvGraphicFramePr/>
          <p:nvPr>
            <p:extLst>
              <p:ext uri="{D42A27DB-BD31-4B8C-83A1-F6EECF244321}">
                <p14:modId xmlns:p14="http://schemas.microsoft.com/office/powerpoint/2010/main" val="829367214"/>
              </p:ext>
            </p:extLst>
          </p:nvPr>
        </p:nvGraphicFramePr>
        <p:xfrm>
          <a:off x="471900" y="3331738"/>
          <a:ext cx="8246850" cy="1401990"/>
        </p:xfrm>
        <a:graphic>
          <a:graphicData uri="http://schemas.openxmlformats.org/drawingml/2006/table">
            <a:tbl>
              <a:tblPr>
                <a:noFill/>
                <a:tableStyleId>{633E6753-868C-4513-8920-FB51ED3691C8}</a:tableStyleId>
              </a:tblPr>
              <a:tblGrid>
                <a:gridCol w="4123425"/>
                <a:gridCol w="4123425"/>
              </a:tblGrid>
              <a:tr h="37405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chemeClr val="tx2"/>
                          </a:solidFill>
                        </a:rPr>
                        <a:t>Stock Twits (Tweets)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tx2"/>
                          </a:solidFill>
                        </a:rPr>
                        <a:t>Provided</a:t>
                      </a:r>
                    </a:p>
                  </a:txBody>
                  <a:tcPr marL="91425" marR="91425" marT="91425" marB="91425"/>
                </a:tc>
              </a:tr>
              <a:tr h="37405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tx2"/>
                          </a:solidFill>
                        </a:rPr>
                        <a:t>Yahoo/Google Finance (Daily stock price data)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tx2"/>
                          </a:solidFill>
                        </a:rPr>
                        <a:t>Found</a:t>
                      </a:r>
                    </a:p>
                  </a:txBody>
                  <a:tcPr marL="91425" marR="91425" marT="91425" marB="91425"/>
                </a:tc>
              </a:tr>
              <a:tr h="374050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tx2"/>
                          </a:solidFill>
                        </a:rPr>
                        <a:t>Wharton Research Center Data Services (Intraday stock price data)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chemeClr val="tx2"/>
                          </a:solidFill>
                        </a:rPr>
                        <a:t>Found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/>
        </p:nvSpPr>
        <p:spPr>
          <a:xfrm>
            <a:off x="403150" y="2691200"/>
            <a:ext cx="7729200" cy="10983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Trading Simulation Software</a:t>
            </a:r>
          </a:p>
        </p:txBody>
      </p:sp>
      <p:sp>
        <p:nvSpPr>
          <p:cNvPr id="82" name="Shape 82"/>
          <p:cNvSpPr txBox="1"/>
          <p:nvPr/>
        </p:nvSpPr>
        <p:spPr>
          <a:xfrm>
            <a:off x="931350" y="3080425"/>
            <a:ext cx="1821000" cy="3894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Sentiment Analysis</a:t>
            </a:r>
          </a:p>
        </p:txBody>
      </p:sp>
      <p:sp>
        <p:nvSpPr>
          <p:cNvPr id="83" name="Shape 83"/>
          <p:cNvSpPr txBox="1"/>
          <p:nvPr/>
        </p:nvSpPr>
        <p:spPr>
          <a:xfrm>
            <a:off x="1213945" y="3942325"/>
            <a:ext cx="1277007" cy="3894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Stock Twits</a:t>
            </a:r>
          </a:p>
        </p:txBody>
      </p:sp>
      <p:cxnSp>
        <p:nvCxnSpPr>
          <p:cNvPr id="84" name="Shape 84"/>
          <p:cNvCxnSpPr>
            <a:stCxn id="83" idx="0"/>
            <a:endCxn id="82" idx="2"/>
          </p:cNvCxnSpPr>
          <p:nvPr/>
        </p:nvCxnSpPr>
        <p:spPr>
          <a:xfrm flipH="1" flipV="1">
            <a:off x="1841850" y="3469825"/>
            <a:ext cx="10599" cy="472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85" name="Shape 85"/>
          <p:cNvSpPr txBox="1"/>
          <p:nvPr/>
        </p:nvSpPr>
        <p:spPr>
          <a:xfrm>
            <a:off x="6172200" y="3087125"/>
            <a:ext cx="1557000" cy="3894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 smtClean="0"/>
              <a:t>Virtual </a:t>
            </a:r>
            <a:r>
              <a:rPr lang="en" dirty="0" smtClean="0"/>
              <a:t>Portfolio</a:t>
            </a:r>
            <a:endParaRPr lang="en" dirty="0"/>
          </a:p>
        </p:txBody>
      </p:sp>
      <p:sp>
        <p:nvSpPr>
          <p:cNvPr id="86" name="Shape 86"/>
          <p:cNvSpPr txBox="1"/>
          <p:nvPr/>
        </p:nvSpPr>
        <p:spPr>
          <a:xfrm>
            <a:off x="3683775" y="3080425"/>
            <a:ext cx="1557000" cy="3894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Trading Strategy</a:t>
            </a:r>
          </a:p>
        </p:txBody>
      </p:sp>
      <p:cxnSp>
        <p:nvCxnSpPr>
          <p:cNvPr id="87" name="Shape 87"/>
          <p:cNvCxnSpPr>
            <a:stCxn id="82" idx="3"/>
            <a:endCxn id="86" idx="1"/>
          </p:cNvCxnSpPr>
          <p:nvPr/>
        </p:nvCxnSpPr>
        <p:spPr>
          <a:xfrm>
            <a:off x="2752350" y="3275125"/>
            <a:ext cx="9315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88" name="Shape 88"/>
          <p:cNvCxnSpPr>
            <a:stCxn id="85" idx="1"/>
            <a:endCxn id="86" idx="3"/>
          </p:cNvCxnSpPr>
          <p:nvPr/>
        </p:nvCxnSpPr>
        <p:spPr>
          <a:xfrm rot="10800000">
            <a:off x="5240700" y="3275225"/>
            <a:ext cx="931500" cy="6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89" name="Shape 89"/>
          <p:cNvSpPr txBox="1"/>
          <p:nvPr/>
        </p:nvSpPr>
        <p:spPr>
          <a:xfrm>
            <a:off x="3843475" y="3997925"/>
            <a:ext cx="1265100" cy="3894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Stock Prices</a:t>
            </a:r>
          </a:p>
        </p:txBody>
      </p:sp>
      <p:cxnSp>
        <p:nvCxnSpPr>
          <p:cNvPr id="90" name="Shape 90"/>
          <p:cNvCxnSpPr>
            <a:stCxn id="89" idx="0"/>
            <a:endCxn id="86" idx="2"/>
          </p:cNvCxnSpPr>
          <p:nvPr/>
        </p:nvCxnSpPr>
        <p:spPr>
          <a:xfrm rot="10800000">
            <a:off x="4462225" y="3469925"/>
            <a:ext cx="13800" cy="52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91" name="Shape 91"/>
          <p:cNvCxnSpPr>
            <a:stCxn id="86" idx="3"/>
            <a:endCxn id="85" idx="1"/>
          </p:cNvCxnSpPr>
          <p:nvPr/>
        </p:nvCxnSpPr>
        <p:spPr>
          <a:xfrm>
            <a:off x="5240775" y="3275125"/>
            <a:ext cx="931500" cy="6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92" name="Shape 92"/>
          <p:cNvSpPr txBox="1"/>
          <p:nvPr/>
        </p:nvSpPr>
        <p:spPr>
          <a:xfrm>
            <a:off x="236325" y="1974075"/>
            <a:ext cx="2613300" cy="856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Returns positive or negative sentiment value</a:t>
            </a:r>
          </a:p>
        </p:txBody>
      </p:sp>
      <p:cxnSp>
        <p:nvCxnSpPr>
          <p:cNvPr id="93" name="Shape 93"/>
          <p:cNvCxnSpPr/>
          <p:nvPr/>
        </p:nvCxnSpPr>
        <p:spPr>
          <a:xfrm>
            <a:off x="1278925" y="2524375"/>
            <a:ext cx="166800" cy="542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94" name="Shape 94"/>
          <p:cNvSpPr txBox="1"/>
          <p:nvPr/>
        </p:nvSpPr>
        <p:spPr>
          <a:xfrm>
            <a:off x="3252625" y="1869575"/>
            <a:ext cx="2446800" cy="856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Computes buy/sell based on sentiment/strategy</a:t>
            </a:r>
          </a:p>
        </p:txBody>
      </p:sp>
      <p:cxnSp>
        <p:nvCxnSpPr>
          <p:cNvPr id="95" name="Shape 95"/>
          <p:cNvCxnSpPr>
            <a:endCxn id="86" idx="0"/>
          </p:cNvCxnSpPr>
          <p:nvPr/>
        </p:nvCxnSpPr>
        <p:spPr>
          <a:xfrm>
            <a:off x="4239975" y="2454925"/>
            <a:ext cx="222300" cy="6255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96" name="Shape 96"/>
          <p:cNvSpPr txBox="1"/>
          <p:nvPr/>
        </p:nvSpPr>
        <p:spPr>
          <a:xfrm>
            <a:off x="5921975" y="3997925"/>
            <a:ext cx="7339800" cy="856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From Yahoo/Google Finance</a:t>
            </a:r>
          </a:p>
        </p:txBody>
      </p:sp>
      <p:cxnSp>
        <p:nvCxnSpPr>
          <p:cNvPr id="97" name="Shape 97"/>
          <p:cNvCxnSpPr>
            <a:endCxn id="89" idx="3"/>
          </p:cNvCxnSpPr>
          <p:nvPr/>
        </p:nvCxnSpPr>
        <p:spPr>
          <a:xfrm flipH="1">
            <a:off x="5108575" y="4109225"/>
            <a:ext cx="896700" cy="834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98" name="Shape 98"/>
          <p:cNvSpPr txBox="1"/>
          <p:nvPr/>
        </p:nvSpPr>
        <p:spPr>
          <a:xfrm>
            <a:off x="6366825" y="2093450"/>
            <a:ext cx="7339800" cy="856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Written in Scala</a:t>
            </a:r>
          </a:p>
        </p:txBody>
      </p:sp>
      <p:cxnSp>
        <p:nvCxnSpPr>
          <p:cNvPr id="99" name="Shape 99"/>
          <p:cNvCxnSpPr/>
          <p:nvPr/>
        </p:nvCxnSpPr>
        <p:spPr>
          <a:xfrm>
            <a:off x="7034075" y="2399275"/>
            <a:ext cx="13800" cy="291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00" name="Shape 100"/>
          <p:cNvSpPr txBox="1"/>
          <p:nvPr/>
        </p:nvSpPr>
        <p:spPr>
          <a:xfrm>
            <a:off x="792375" y="4595750"/>
            <a:ext cx="7339800" cy="856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Uses </a:t>
            </a:r>
            <a:r>
              <a:rPr lang="en" dirty="0" smtClean="0"/>
              <a:t>Hadoop/H</a:t>
            </a:r>
            <a:r>
              <a:rPr lang="en-US" dirty="0" smtClean="0"/>
              <a:t>B</a:t>
            </a:r>
            <a:r>
              <a:rPr lang="en" dirty="0" err="1" smtClean="0"/>
              <a:t>ase</a:t>
            </a:r>
            <a:endParaRPr lang="en" dirty="0"/>
          </a:p>
        </p:txBody>
      </p:sp>
      <p:cxnSp>
        <p:nvCxnSpPr>
          <p:cNvPr id="101" name="Shape 101"/>
          <p:cNvCxnSpPr>
            <a:endCxn id="83" idx="2"/>
          </p:cNvCxnSpPr>
          <p:nvPr/>
        </p:nvCxnSpPr>
        <p:spPr>
          <a:xfrm flipV="1">
            <a:off x="1626450" y="4331725"/>
            <a:ext cx="225999" cy="3252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02375" y="738725"/>
            <a:ext cx="8222100" cy="767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Plan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402375" y="1769302"/>
            <a:ext cx="8222100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lnSpc>
                <a:spcPts val="1000"/>
              </a:lnSpc>
              <a:spcBef>
                <a:spcPts val="0"/>
              </a:spcBef>
              <a:buFont typeface="Arial" charset="0"/>
              <a:buChar char="•"/>
            </a:pPr>
            <a:r>
              <a:rPr lang="en" dirty="0"/>
              <a:t>We chose 11 stocks to watch:</a:t>
            </a:r>
          </a:p>
          <a:p>
            <a:pPr marL="971550" lvl="1" indent="-285750" rtl="0">
              <a:lnSpc>
                <a:spcPts val="1000"/>
              </a:lnSpc>
              <a:spcBef>
                <a:spcPts val="0"/>
              </a:spcBef>
              <a:buFont typeface="Arial" charset="0"/>
              <a:buChar char="•"/>
            </a:pPr>
            <a:r>
              <a:rPr lang="en" dirty="0"/>
              <a:t>AAPL, FB, GILD, KNDI, MNKD, NQ, PLUG, QQQ, SPY, TSLA, VRNG</a:t>
            </a:r>
          </a:p>
          <a:p>
            <a:pPr marL="514350" lvl="0" indent="-285750" rtl="0">
              <a:lnSpc>
                <a:spcPts val="1000"/>
              </a:lnSpc>
              <a:spcBef>
                <a:spcPts val="0"/>
              </a:spcBef>
              <a:buFont typeface="Arial" charset="0"/>
              <a:buChar char="•"/>
            </a:pPr>
            <a:r>
              <a:rPr lang="en" dirty="0" smtClean="0"/>
              <a:t>Set</a:t>
            </a:r>
            <a:r>
              <a:rPr lang="en-US" dirty="0" smtClean="0"/>
              <a:t> </a:t>
            </a:r>
            <a:r>
              <a:rPr lang="en" dirty="0" smtClean="0"/>
              <a:t>up </a:t>
            </a:r>
            <a:r>
              <a:rPr lang="en" dirty="0"/>
              <a:t>the following strategies:</a:t>
            </a:r>
          </a:p>
          <a:p>
            <a:pPr marL="971550" lvl="1" indent="-285750" rtl="0">
              <a:lnSpc>
                <a:spcPts val="1000"/>
              </a:lnSpc>
              <a:spcBef>
                <a:spcPts val="0"/>
              </a:spcBef>
              <a:buFont typeface="Arial" charset="0"/>
              <a:buChar char="•"/>
            </a:pPr>
            <a:r>
              <a:rPr lang="en" dirty="0"/>
              <a:t>Baseline</a:t>
            </a:r>
          </a:p>
          <a:p>
            <a:pPr marL="971550" lvl="1" indent="-285750" rtl="0">
              <a:lnSpc>
                <a:spcPts val="1000"/>
              </a:lnSpc>
              <a:spcBef>
                <a:spcPts val="0"/>
              </a:spcBef>
              <a:buFont typeface="Arial" charset="0"/>
              <a:buChar char="•"/>
            </a:pPr>
            <a:r>
              <a:rPr lang="en" dirty="0"/>
              <a:t>S&amp;P 500 (buy and hold the S&amp;P 500 index)</a:t>
            </a:r>
          </a:p>
          <a:p>
            <a:pPr marL="971550" lvl="1" indent="-285750" rtl="0">
              <a:lnSpc>
                <a:spcPts val="1000"/>
              </a:lnSpc>
              <a:spcBef>
                <a:spcPts val="0"/>
              </a:spcBef>
              <a:buFont typeface="Arial" charset="0"/>
              <a:buChar char="•"/>
            </a:pPr>
            <a:r>
              <a:rPr lang="en" dirty="0"/>
              <a:t>Moving Average</a:t>
            </a:r>
          </a:p>
          <a:p>
            <a:pPr marL="971550" lvl="1" indent="-285750" rtl="0">
              <a:lnSpc>
                <a:spcPts val="1000"/>
              </a:lnSpc>
              <a:spcBef>
                <a:spcPts val="0"/>
              </a:spcBef>
              <a:buFont typeface="Arial" charset="0"/>
              <a:buChar char="•"/>
            </a:pPr>
            <a:r>
              <a:rPr lang="en" dirty="0"/>
              <a:t>Moving Average with Sentiment</a:t>
            </a:r>
          </a:p>
          <a:p>
            <a:pPr marL="971550" lvl="1" indent="-285750" rtl="0">
              <a:lnSpc>
                <a:spcPts val="1000"/>
              </a:lnSpc>
              <a:spcBef>
                <a:spcPts val="0"/>
              </a:spcBef>
              <a:buFont typeface="Arial" charset="0"/>
              <a:buChar char="•"/>
            </a:pPr>
            <a:r>
              <a:rPr lang="en" dirty="0"/>
              <a:t>Selection by Sentiment (One Stock):  </a:t>
            </a:r>
            <a:r>
              <a:rPr lang="en" i="1" dirty="0"/>
              <a:t>n</a:t>
            </a:r>
            <a:r>
              <a:rPr lang="en" dirty="0"/>
              <a:t> = 1</a:t>
            </a:r>
          </a:p>
          <a:p>
            <a:pPr marL="971550" lvl="1" indent="-285750" rtl="0">
              <a:lnSpc>
                <a:spcPts val="1000"/>
              </a:lnSpc>
              <a:spcBef>
                <a:spcPts val="0"/>
              </a:spcBef>
              <a:buFont typeface="Arial" charset="0"/>
              <a:buChar char="•"/>
            </a:pPr>
            <a:r>
              <a:rPr lang="en" dirty="0"/>
              <a:t>Selection by Sentiment:  </a:t>
            </a:r>
            <a:r>
              <a:rPr lang="en" i="1" dirty="0"/>
              <a:t>n </a:t>
            </a:r>
            <a:r>
              <a:rPr lang="en" dirty="0"/>
              <a:t>= 3</a:t>
            </a:r>
          </a:p>
          <a:p>
            <a:pPr marL="971550" lvl="1" indent="-285750">
              <a:lnSpc>
                <a:spcPts val="1000"/>
              </a:lnSpc>
              <a:spcBef>
                <a:spcPts val="0"/>
              </a:spcBef>
              <a:buFont typeface="Arial" charset="0"/>
              <a:buChar char="•"/>
            </a:pPr>
            <a:r>
              <a:rPr lang="en" dirty="0"/>
              <a:t>Selection by Sentiment (All Stocks):  </a:t>
            </a:r>
            <a:r>
              <a:rPr lang="en" i="1" dirty="0"/>
              <a:t>n </a:t>
            </a:r>
            <a:r>
              <a:rPr lang="en" dirty="0"/>
              <a:t>= 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Trading Strategies</a:t>
            </a:r>
          </a:p>
        </p:txBody>
      </p:sp>
      <p:graphicFrame>
        <p:nvGraphicFramePr>
          <p:cNvPr id="113" name="Shape 113"/>
          <p:cNvGraphicFramePr/>
          <p:nvPr>
            <p:extLst>
              <p:ext uri="{D42A27DB-BD31-4B8C-83A1-F6EECF244321}">
                <p14:modId xmlns:p14="http://schemas.microsoft.com/office/powerpoint/2010/main" val="194740684"/>
              </p:ext>
            </p:extLst>
          </p:nvPr>
        </p:nvGraphicFramePr>
        <p:xfrm>
          <a:off x="919687" y="1716500"/>
          <a:ext cx="7239025" cy="3521265"/>
        </p:xfrm>
        <a:graphic>
          <a:graphicData uri="http://schemas.openxmlformats.org/drawingml/2006/table">
            <a:tbl>
              <a:tblPr>
                <a:noFill/>
                <a:tableStyleId>{633E6753-868C-4513-8920-FB51ED3691C8}</a:tableStyleId>
              </a:tblPr>
              <a:tblGrid>
                <a:gridCol w="1724475"/>
                <a:gridCol w="2757275"/>
                <a:gridCol w="2757275"/>
              </a:tblGrid>
              <a:tr h="25455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solidFill>
                            <a:schemeClr val="tx2"/>
                          </a:solidFill>
                        </a:rPr>
                        <a:t>Strategy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b="1" dirty="0">
                          <a:solidFill>
                            <a:schemeClr val="tx2"/>
                          </a:solidFill>
                        </a:rPr>
                        <a:t>Stocks/Portfolio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b="1">
                          <a:solidFill>
                            <a:schemeClr val="tx2"/>
                          </a:solidFill>
                        </a:rPr>
                        <a:t>Decision-Making</a:t>
                      </a:r>
                    </a:p>
                  </a:txBody>
                  <a:tcPr marL="91425" marR="91425" marT="91425" marB="91425"/>
                </a:tc>
              </a:tr>
              <a:tr h="59347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dirty="0" err="1">
                          <a:solidFill>
                            <a:schemeClr val="tx2"/>
                          </a:solidFill>
                        </a:rPr>
                        <a:t>CrowdIQ</a:t>
                      </a:r>
                      <a:r>
                        <a:rPr lang="en" dirty="0">
                          <a:solidFill>
                            <a:schemeClr val="tx2"/>
                          </a:solidFill>
                        </a:rPr>
                        <a:t> Strategy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tx2"/>
                          </a:solidFill>
                        </a:rPr>
                        <a:t>1 portfolio for each 11 stocks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chemeClr val="tx2"/>
                          </a:solidFill>
                        </a:rPr>
                        <a:t>Based on bullish/bearish sentiment</a:t>
                      </a:r>
                    </a:p>
                  </a:txBody>
                  <a:tcPr marL="91425" marR="91425" marT="91425" marB="91425"/>
                </a:tc>
              </a:tr>
              <a:tr h="59347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chemeClr val="tx2"/>
                          </a:solidFill>
                        </a:rPr>
                        <a:t>Moving Average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chemeClr val="tx2"/>
                          </a:solidFill>
                        </a:rPr>
                        <a:t>1 portfolio for each 11 stocks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tx2"/>
                          </a:solidFill>
                        </a:rPr>
                        <a:t>Based on 5 and 10 day price trends.</a:t>
                      </a:r>
                    </a:p>
                  </a:txBody>
                  <a:tcPr marL="91425" marR="91425" marT="91425" marB="91425"/>
                </a:tc>
              </a:tr>
              <a:tr h="68677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tx2"/>
                          </a:solidFill>
                        </a:rPr>
                        <a:t>Moving Average with Sentiment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chemeClr val="tx2"/>
                          </a:solidFill>
                        </a:rPr>
                        <a:t>1 portfolio for each 11 stocks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tx2"/>
                          </a:solidFill>
                        </a:rPr>
                        <a:t>Based on 5 and 10 day price trends and sentiment</a:t>
                      </a:r>
                    </a:p>
                  </a:txBody>
                  <a:tcPr marL="91425" marR="91425" marT="91425" marB="91425"/>
                </a:tc>
              </a:tr>
              <a:tr h="59347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tx2"/>
                          </a:solidFill>
                        </a:rPr>
                        <a:t>Selection by Sentiment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chemeClr val="tx2"/>
                          </a:solidFill>
                        </a:rPr>
                        <a:t>1 portfolio shared by 11 stocks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dirty="0">
                          <a:solidFill>
                            <a:schemeClr val="tx2"/>
                          </a:solidFill>
                        </a:rPr>
                        <a:t>Based on bullish/bearish sentiment</a:t>
                      </a:r>
                    </a:p>
                  </a:txBody>
                  <a:tcPr marL="91425" marR="91425" marT="91425" marB="91425"/>
                </a:tc>
              </a:tr>
              <a:tr h="593475"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tx2"/>
                          </a:solidFill>
                        </a:rPr>
                        <a:t>Buy and Hold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>
                          <a:solidFill>
                            <a:schemeClr val="tx2"/>
                          </a:solidFill>
                        </a:rPr>
                        <a:t>Only uses 1 Stock</a:t>
                      </a:r>
                    </a:p>
                    <a:p>
                      <a:pPr marL="457200" lvl="0" indent="-228600" rtl="0">
                        <a:spcBef>
                          <a:spcPts val="0"/>
                        </a:spcBef>
                        <a:buChar char="-"/>
                      </a:pPr>
                      <a:r>
                        <a:rPr lang="en">
                          <a:solidFill>
                            <a:schemeClr val="tx2"/>
                          </a:solidFill>
                        </a:rPr>
                        <a:t>S&amp;P 500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dirty="0" smtClean="0">
                          <a:solidFill>
                            <a:schemeClr val="tx2"/>
                          </a:solidFill>
                        </a:rPr>
                        <a:t>Control</a:t>
                      </a:r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:</a:t>
                      </a:r>
                      <a:r>
                        <a:rPr lang="en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" dirty="0">
                          <a:solidFill>
                            <a:schemeClr val="tx2"/>
                          </a:solidFill>
                        </a:rPr>
                        <a:t>buys once at start then hold for entire year.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8500" y="76200"/>
            <a:ext cx="5946987" cy="49910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441428" y="262059"/>
            <a:ext cx="1024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$7 million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41429" y="758234"/>
            <a:ext cx="1024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$6 million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1433" y="1254848"/>
            <a:ext cx="1024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$5 million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1432" y="1771694"/>
            <a:ext cx="1024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$4 million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1431" y="2288540"/>
            <a:ext cx="1024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$3 million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199" y="2805386"/>
            <a:ext cx="1024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$2 million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41430" y="3322232"/>
            <a:ext cx="1024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$1 million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10249" y="3756748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Jan</a:t>
            </a:r>
            <a:endParaRPr lang="en-US" sz="1050" dirty="0"/>
          </a:p>
        </p:txBody>
      </p:sp>
      <p:sp>
        <p:nvSpPr>
          <p:cNvPr id="11" name="TextBox 10"/>
          <p:cNvSpPr txBox="1"/>
          <p:nvPr/>
        </p:nvSpPr>
        <p:spPr>
          <a:xfrm>
            <a:off x="2117831" y="3756748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Feb</a:t>
            </a:r>
            <a:endParaRPr lang="en-US" sz="800" dirty="0"/>
          </a:p>
        </p:txBody>
      </p:sp>
      <p:sp>
        <p:nvSpPr>
          <p:cNvPr id="13" name="TextBox 12"/>
          <p:cNvSpPr txBox="1"/>
          <p:nvPr/>
        </p:nvSpPr>
        <p:spPr>
          <a:xfrm>
            <a:off x="2352920" y="3756748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Mar</a:t>
            </a:r>
            <a:endParaRPr lang="en-US" sz="800" dirty="0"/>
          </a:p>
        </p:txBody>
      </p:sp>
      <p:sp>
        <p:nvSpPr>
          <p:cNvPr id="14" name="TextBox 13"/>
          <p:cNvSpPr txBox="1"/>
          <p:nvPr/>
        </p:nvSpPr>
        <p:spPr>
          <a:xfrm>
            <a:off x="2620933" y="3756748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Apr</a:t>
            </a:r>
            <a:endParaRPr lang="en-US" sz="800" dirty="0"/>
          </a:p>
        </p:txBody>
      </p:sp>
      <p:sp>
        <p:nvSpPr>
          <p:cNvPr id="15" name="TextBox 14"/>
          <p:cNvSpPr txBox="1"/>
          <p:nvPr/>
        </p:nvSpPr>
        <p:spPr>
          <a:xfrm>
            <a:off x="2856022" y="3756748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May</a:t>
            </a:r>
            <a:endParaRPr lang="en-US" sz="800" dirty="0"/>
          </a:p>
        </p:txBody>
      </p:sp>
      <p:sp>
        <p:nvSpPr>
          <p:cNvPr id="16" name="TextBox 15"/>
          <p:cNvSpPr txBox="1"/>
          <p:nvPr/>
        </p:nvSpPr>
        <p:spPr>
          <a:xfrm>
            <a:off x="3115993" y="3756748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Jun</a:t>
            </a:r>
            <a:endParaRPr lang="en-US" sz="800" dirty="0"/>
          </a:p>
        </p:txBody>
      </p:sp>
      <p:sp>
        <p:nvSpPr>
          <p:cNvPr id="17" name="TextBox 16"/>
          <p:cNvSpPr txBox="1"/>
          <p:nvPr/>
        </p:nvSpPr>
        <p:spPr>
          <a:xfrm>
            <a:off x="3321386" y="3756748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Jul</a:t>
            </a:r>
            <a:endParaRPr lang="en-US" sz="800" dirty="0"/>
          </a:p>
        </p:txBody>
      </p:sp>
      <p:sp>
        <p:nvSpPr>
          <p:cNvPr id="18" name="TextBox 17"/>
          <p:cNvSpPr txBox="1"/>
          <p:nvPr/>
        </p:nvSpPr>
        <p:spPr>
          <a:xfrm>
            <a:off x="3508273" y="3756748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Aug</a:t>
            </a:r>
            <a:endParaRPr lang="en-US" sz="800" dirty="0"/>
          </a:p>
        </p:txBody>
      </p:sp>
      <p:sp>
        <p:nvSpPr>
          <p:cNvPr id="19" name="TextBox 18"/>
          <p:cNvSpPr txBox="1"/>
          <p:nvPr/>
        </p:nvSpPr>
        <p:spPr>
          <a:xfrm>
            <a:off x="3742581" y="3756748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Sep</a:t>
            </a:r>
            <a:endParaRPr lang="en-US" sz="800" dirty="0"/>
          </a:p>
        </p:txBody>
      </p:sp>
      <p:sp>
        <p:nvSpPr>
          <p:cNvPr id="20" name="TextBox 19"/>
          <p:cNvSpPr txBox="1"/>
          <p:nvPr/>
        </p:nvSpPr>
        <p:spPr>
          <a:xfrm>
            <a:off x="3973637" y="3756748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/>
              <a:t>Oct</a:t>
            </a:r>
            <a:endParaRPr lang="en-US" sz="800" dirty="0"/>
          </a:p>
        </p:txBody>
      </p:sp>
      <p:sp>
        <p:nvSpPr>
          <p:cNvPr id="21" name="TextBox 20"/>
          <p:cNvSpPr txBox="1"/>
          <p:nvPr/>
        </p:nvSpPr>
        <p:spPr>
          <a:xfrm>
            <a:off x="4181219" y="3756748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Nov</a:t>
            </a:r>
            <a:endParaRPr lang="en-US" sz="800" dirty="0"/>
          </a:p>
        </p:txBody>
      </p:sp>
      <p:sp>
        <p:nvSpPr>
          <p:cNvPr id="22" name="TextBox 21"/>
          <p:cNvSpPr txBox="1"/>
          <p:nvPr/>
        </p:nvSpPr>
        <p:spPr>
          <a:xfrm>
            <a:off x="4404567" y="3753420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/>
              <a:t>Dec</a:t>
            </a:r>
            <a:endParaRPr lang="en-US" sz="800" dirty="0"/>
          </a:p>
        </p:txBody>
      </p:sp>
      <p:sp>
        <p:nvSpPr>
          <p:cNvPr id="23" name="TextBox 22"/>
          <p:cNvSpPr txBox="1"/>
          <p:nvPr/>
        </p:nvSpPr>
        <p:spPr>
          <a:xfrm>
            <a:off x="4615991" y="3750092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Jan</a:t>
            </a:r>
            <a:endParaRPr lang="en-US" sz="1050" dirty="0"/>
          </a:p>
        </p:txBody>
      </p:sp>
      <p:sp>
        <p:nvSpPr>
          <p:cNvPr id="24" name="TextBox 23"/>
          <p:cNvSpPr txBox="1"/>
          <p:nvPr/>
        </p:nvSpPr>
        <p:spPr>
          <a:xfrm>
            <a:off x="4823573" y="3750092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Feb</a:t>
            </a:r>
            <a:endParaRPr lang="en-US" sz="800" dirty="0"/>
          </a:p>
        </p:txBody>
      </p:sp>
      <p:sp>
        <p:nvSpPr>
          <p:cNvPr id="25" name="TextBox 24"/>
          <p:cNvSpPr txBox="1"/>
          <p:nvPr/>
        </p:nvSpPr>
        <p:spPr>
          <a:xfrm>
            <a:off x="5058662" y="3750092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Mar</a:t>
            </a:r>
            <a:endParaRPr lang="en-US" sz="800" dirty="0"/>
          </a:p>
        </p:txBody>
      </p:sp>
      <p:sp>
        <p:nvSpPr>
          <p:cNvPr id="26" name="TextBox 25"/>
          <p:cNvSpPr txBox="1"/>
          <p:nvPr/>
        </p:nvSpPr>
        <p:spPr>
          <a:xfrm>
            <a:off x="5326675" y="3750092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Apr</a:t>
            </a:r>
            <a:endParaRPr lang="en-US" sz="800" dirty="0"/>
          </a:p>
        </p:txBody>
      </p:sp>
      <p:sp>
        <p:nvSpPr>
          <p:cNvPr id="27" name="TextBox 26"/>
          <p:cNvSpPr txBox="1"/>
          <p:nvPr/>
        </p:nvSpPr>
        <p:spPr>
          <a:xfrm>
            <a:off x="5561764" y="3750092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May</a:t>
            </a:r>
            <a:endParaRPr lang="en-US" sz="800" dirty="0"/>
          </a:p>
        </p:txBody>
      </p:sp>
      <p:sp>
        <p:nvSpPr>
          <p:cNvPr id="28" name="TextBox 27"/>
          <p:cNvSpPr txBox="1"/>
          <p:nvPr/>
        </p:nvSpPr>
        <p:spPr>
          <a:xfrm>
            <a:off x="5821735" y="3750092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Jun</a:t>
            </a:r>
            <a:endParaRPr lang="en-US" sz="800" dirty="0"/>
          </a:p>
        </p:txBody>
      </p:sp>
      <p:sp>
        <p:nvSpPr>
          <p:cNvPr id="29" name="TextBox 28"/>
          <p:cNvSpPr txBox="1"/>
          <p:nvPr/>
        </p:nvSpPr>
        <p:spPr>
          <a:xfrm>
            <a:off x="6027128" y="3750092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Jul</a:t>
            </a:r>
            <a:endParaRPr lang="en-US" sz="800" dirty="0"/>
          </a:p>
        </p:txBody>
      </p:sp>
      <p:sp>
        <p:nvSpPr>
          <p:cNvPr id="30" name="TextBox 29"/>
          <p:cNvSpPr txBox="1"/>
          <p:nvPr/>
        </p:nvSpPr>
        <p:spPr>
          <a:xfrm>
            <a:off x="6214015" y="3750092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Aug</a:t>
            </a:r>
            <a:endParaRPr lang="en-US" sz="800" dirty="0"/>
          </a:p>
        </p:txBody>
      </p:sp>
      <p:sp>
        <p:nvSpPr>
          <p:cNvPr id="31" name="TextBox 30"/>
          <p:cNvSpPr txBox="1"/>
          <p:nvPr/>
        </p:nvSpPr>
        <p:spPr>
          <a:xfrm>
            <a:off x="6448323" y="3750092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Sep</a:t>
            </a:r>
            <a:endParaRPr lang="en-US" sz="800" dirty="0"/>
          </a:p>
        </p:txBody>
      </p:sp>
      <p:sp>
        <p:nvSpPr>
          <p:cNvPr id="32" name="TextBox 31"/>
          <p:cNvSpPr txBox="1"/>
          <p:nvPr/>
        </p:nvSpPr>
        <p:spPr>
          <a:xfrm>
            <a:off x="6679379" y="3750092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/>
              <a:t>Oct</a:t>
            </a:r>
            <a:endParaRPr lang="en-US" sz="800" dirty="0"/>
          </a:p>
        </p:txBody>
      </p:sp>
      <p:sp>
        <p:nvSpPr>
          <p:cNvPr id="33" name="TextBox 32"/>
          <p:cNvSpPr txBox="1"/>
          <p:nvPr/>
        </p:nvSpPr>
        <p:spPr>
          <a:xfrm>
            <a:off x="6886961" y="3750092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Nov</a:t>
            </a:r>
            <a:endParaRPr lang="en-US" sz="800" dirty="0"/>
          </a:p>
        </p:txBody>
      </p:sp>
      <p:sp>
        <p:nvSpPr>
          <p:cNvPr id="34" name="TextBox 33"/>
          <p:cNvSpPr txBox="1"/>
          <p:nvPr/>
        </p:nvSpPr>
        <p:spPr>
          <a:xfrm>
            <a:off x="7110309" y="3746764"/>
            <a:ext cx="415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Dec</a:t>
            </a:r>
            <a:endParaRPr lang="en-US" sz="800" dirty="0"/>
          </a:p>
        </p:txBody>
      </p:sp>
      <p:sp>
        <p:nvSpPr>
          <p:cNvPr id="3" name="TextBox 2"/>
          <p:cNvSpPr txBox="1"/>
          <p:nvPr/>
        </p:nvSpPr>
        <p:spPr>
          <a:xfrm>
            <a:off x="7525471" y="1408736"/>
            <a:ext cx="17199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/>
              <a:t>SelectionBySentiment</a:t>
            </a:r>
            <a:r>
              <a:rPr lang="en-US" sz="800" dirty="0" smtClean="0"/>
              <a:t>(</a:t>
            </a:r>
            <a:r>
              <a:rPr lang="en-US" sz="800" dirty="0" err="1" smtClean="0"/>
              <a:t>AllStocks</a:t>
            </a:r>
            <a:r>
              <a:rPr lang="en-US" sz="800" dirty="0" smtClean="0"/>
              <a:t>)</a:t>
            </a:r>
            <a:endParaRPr lang="en-US" sz="800" dirty="0"/>
          </a:p>
        </p:txBody>
      </p:sp>
      <p:sp>
        <p:nvSpPr>
          <p:cNvPr id="36" name="TextBox 35"/>
          <p:cNvSpPr txBox="1"/>
          <p:nvPr/>
        </p:nvSpPr>
        <p:spPr>
          <a:xfrm>
            <a:off x="7525472" y="1596138"/>
            <a:ext cx="17199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/>
              <a:t>SelectionBySentiment</a:t>
            </a:r>
            <a:endParaRPr lang="en-US" sz="800" dirty="0"/>
          </a:p>
        </p:txBody>
      </p:sp>
      <p:sp>
        <p:nvSpPr>
          <p:cNvPr id="37" name="TextBox 36"/>
          <p:cNvSpPr txBox="1"/>
          <p:nvPr/>
        </p:nvSpPr>
        <p:spPr>
          <a:xfrm>
            <a:off x="7525472" y="2808951"/>
            <a:ext cx="17199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/>
              <a:t>SelectionBySentiment</a:t>
            </a:r>
            <a:r>
              <a:rPr lang="en-US" sz="800" dirty="0" smtClean="0"/>
              <a:t>(</a:t>
            </a:r>
            <a:r>
              <a:rPr lang="en-US" sz="800" dirty="0" err="1" smtClean="0"/>
              <a:t>OneStock</a:t>
            </a:r>
            <a:r>
              <a:rPr lang="en-US" sz="800" dirty="0" smtClean="0"/>
              <a:t>)</a:t>
            </a:r>
            <a:endParaRPr lang="en-US" sz="800" dirty="0"/>
          </a:p>
        </p:txBody>
      </p:sp>
      <p:sp>
        <p:nvSpPr>
          <p:cNvPr id="38" name="TextBox 37"/>
          <p:cNvSpPr txBox="1"/>
          <p:nvPr/>
        </p:nvSpPr>
        <p:spPr>
          <a:xfrm>
            <a:off x="7545487" y="3093466"/>
            <a:ext cx="17199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Baseline</a:t>
            </a:r>
            <a:endParaRPr lang="en-US" sz="800" dirty="0"/>
          </a:p>
        </p:txBody>
      </p:sp>
      <p:sp>
        <p:nvSpPr>
          <p:cNvPr id="39" name="TextBox 38"/>
          <p:cNvSpPr txBox="1"/>
          <p:nvPr/>
        </p:nvSpPr>
        <p:spPr>
          <a:xfrm>
            <a:off x="7545487" y="3214510"/>
            <a:ext cx="17199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/>
              <a:t>IndexFund</a:t>
            </a:r>
            <a:endParaRPr lang="en-US" sz="800" dirty="0"/>
          </a:p>
        </p:txBody>
      </p:sp>
      <p:sp>
        <p:nvSpPr>
          <p:cNvPr id="40" name="TextBox 39"/>
          <p:cNvSpPr txBox="1"/>
          <p:nvPr/>
        </p:nvSpPr>
        <p:spPr>
          <a:xfrm>
            <a:off x="7545487" y="3335554"/>
            <a:ext cx="17199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/>
              <a:t>MovingAverageWithSentiment</a:t>
            </a:r>
            <a:endParaRPr lang="en-US" sz="800" dirty="0"/>
          </a:p>
        </p:txBody>
      </p:sp>
      <p:sp>
        <p:nvSpPr>
          <p:cNvPr id="41" name="TextBox 40"/>
          <p:cNvSpPr txBox="1"/>
          <p:nvPr/>
        </p:nvSpPr>
        <p:spPr>
          <a:xfrm>
            <a:off x="7545487" y="3471759"/>
            <a:ext cx="17199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/>
              <a:t>MovingAverage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Shape 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69125" y="76199"/>
            <a:ext cx="5805749" cy="49911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1"/>
          <p:cNvGrpSpPr/>
          <p:nvPr/>
        </p:nvGrpSpPr>
        <p:grpSpPr>
          <a:xfrm>
            <a:off x="1910249" y="3753420"/>
            <a:ext cx="5814254" cy="218772"/>
            <a:chOff x="1910249" y="3753420"/>
            <a:chExt cx="2909482" cy="218772"/>
          </a:xfrm>
        </p:grpSpPr>
        <p:sp>
          <p:nvSpPr>
            <p:cNvPr id="3" name="TextBox 2"/>
            <p:cNvSpPr txBox="1"/>
            <p:nvPr/>
          </p:nvSpPr>
          <p:spPr>
            <a:xfrm>
              <a:off x="1910249" y="3756748"/>
              <a:ext cx="4151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Jan</a:t>
              </a:r>
              <a:endParaRPr lang="en-US" sz="1050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117831" y="3756748"/>
              <a:ext cx="4151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Feb</a:t>
              </a:r>
              <a:endParaRPr lang="en-US" sz="8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352920" y="3756748"/>
              <a:ext cx="4151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Mar</a:t>
              </a:r>
              <a:endParaRPr lang="en-US" sz="8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620933" y="3756748"/>
              <a:ext cx="4151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Apr</a:t>
              </a:r>
              <a:endParaRPr lang="en-US" sz="8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56022" y="3756748"/>
              <a:ext cx="4151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May</a:t>
              </a:r>
              <a:endParaRPr lang="en-US" sz="8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115993" y="3756748"/>
              <a:ext cx="4151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Jun</a:t>
              </a:r>
              <a:endParaRPr lang="en-US" sz="8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21386" y="3756748"/>
              <a:ext cx="4151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Jul</a:t>
              </a:r>
              <a:endParaRPr lang="en-US" sz="8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08273" y="3756748"/>
              <a:ext cx="4151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Aug</a:t>
              </a:r>
              <a:endParaRPr lang="en-US" sz="8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742581" y="3756748"/>
              <a:ext cx="4151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Sep</a:t>
              </a:r>
              <a:endParaRPr lang="en-US" sz="8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73637" y="3756748"/>
              <a:ext cx="4151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smtClean="0"/>
                <a:t>Oct</a:t>
              </a:r>
              <a:endParaRPr lang="en-US" sz="8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181219" y="3756748"/>
              <a:ext cx="4151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Nov</a:t>
              </a:r>
              <a:endParaRPr lang="en-US" sz="8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04567" y="3753420"/>
              <a:ext cx="4151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smtClean="0"/>
                <a:t>Dec</a:t>
              </a:r>
              <a:endParaRPr lang="en-US" sz="800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74470" y="262059"/>
            <a:ext cx="1091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$1.4 </a:t>
            </a:r>
            <a:r>
              <a:rPr lang="en-US" dirty="0" smtClean="0"/>
              <a:t>million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74471" y="758234"/>
            <a:ext cx="1091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$1.2 million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74471" y="1254848"/>
            <a:ext cx="10917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$1 million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74470" y="1771694"/>
            <a:ext cx="10917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$800,000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74470" y="2288540"/>
            <a:ext cx="1024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$600,000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74469" y="2764483"/>
            <a:ext cx="1024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$400,000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74468" y="3281329"/>
            <a:ext cx="1024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$200,000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525471" y="1066011"/>
            <a:ext cx="17199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smtClean="0"/>
              <a:t>IndexFund</a:t>
            </a:r>
            <a:endParaRPr lang="en-US" sz="800" dirty="0"/>
          </a:p>
        </p:txBody>
      </p:sp>
      <p:sp>
        <p:nvSpPr>
          <p:cNvPr id="33" name="TextBox 32"/>
          <p:cNvSpPr txBox="1"/>
          <p:nvPr/>
        </p:nvSpPr>
        <p:spPr>
          <a:xfrm>
            <a:off x="7524586" y="1269786"/>
            <a:ext cx="17199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/>
              <a:t>SelectionBySentiment</a:t>
            </a:r>
            <a:r>
              <a:rPr lang="en-US" sz="800" dirty="0" smtClean="0"/>
              <a:t>(</a:t>
            </a:r>
            <a:r>
              <a:rPr lang="en-US" sz="800" dirty="0" err="1" smtClean="0"/>
              <a:t>AllStocks</a:t>
            </a:r>
            <a:r>
              <a:rPr lang="en-US" sz="800" dirty="0" smtClean="0"/>
              <a:t>)</a:t>
            </a:r>
            <a:endParaRPr lang="en-US" sz="800" dirty="0"/>
          </a:p>
        </p:txBody>
      </p:sp>
      <p:sp>
        <p:nvSpPr>
          <p:cNvPr id="34" name="TextBox 33"/>
          <p:cNvSpPr txBox="1"/>
          <p:nvPr/>
        </p:nvSpPr>
        <p:spPr>
          <a:xfrm>
            <a:off x="7424045" y="2141572"/>
            <a:ext cx="17199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/>
              <a:t>SelectionBySentiment</a:t>
            </a:r>
            <a:r>
              <a:rPr lang="en-US" sz="800" dirty="0" smtClean="0"/>
              <a:t>(</a:t>
            </a:r>
            <a:r>
              <a:rPr lang="en-US" sz="800" dirty="0" err="1" smtClean="0"/>
              <a:t>OneStock</a:t>
            </a:r>
            <a:r>
              <a:rPr lang="en-US" sz="800" dirty="0" smtClean="0"/>
              <a:t>)</a:t>
            </a:r>
            <a:endParaRPr lang="en-US" sz="800" dirty="0"/>
          </a:p>
        </p:txBody>
      </p:sp>
      <p:sp>
        <p:nvSpPr>
          <p:cNvPr id="35" name="TextBox 34"/>
          <p:cNvSpPr txBox="1"/>
          <p:nvPr/>
        </p:nvSpPr>
        <p:spPr>
          <a:xfrm>
            <a:off x="7524586" y="1604779"/>
            <a:ext cx="17199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Baseline</a:t>
            </a:r>
            <a:endParaRPr lang="en-US" sz="800" dirty="0"/>
          </a:p>
        </p:txBody>
      </p:sp>
      <p:sp>
        <p:nvSpPr>
          <p:cNvPr id="36" name="TextBox 35"/>
          <p:cNvSpPr txBox="1"/>
          <p:nvPr/>
        </p:nvSpPr>
        <p:spPr>
          <a:xfrm>
            <a:off x="7524586" y="1744311"/>
            <a:ext cx="17199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/>
              <a:t>SelectionBySentiment</a:t>
            </a:r>
            <a:endParaRPr lang="en-US" sz="800" dirty="0"/>
          </a:p>
        </p:txBody>
      </p:sp>
      <p:sp>
        <p:nvSpPr>
          <p:cNvPr id="37" name="TextBox 36"/>
          <p:cNvSpPr txBox="1"/>
          <p:nvPr/>
        </p:nvSpPr>
        <p:spPr>
          <a:xfrm>
            <a:off x="7524586" y="1503718"/>
            <a:ext cx="17199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/>
              <a:t>MovingAverageWithSentiment</a:t>
            </a:r>
            <a:endParaRPr lang="en-US" sz="800" dirty="0"/>
          </a:p>
        </p:txBody>
      </p:sp>
      <p:sp>
        <p:nvSpPr>
          <p:cNvPr id="38" name="TextBox 37"/>
          <p:cNvSpPr txBox="1"/>
          <p:nvPr/>
        </p:nvSpPr>
        <p:spPr>
          <a:xfrm>
            <a:off x="7525469" y="1389335"/>
            <a:ext cx="17199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/>
              <a:t>MovingAverage</a:t>
            </a:r>
            <a:endParaRPr lang="en-US" sz="800" dirty="0"/>
          </a:p>
        </p:txBody>
      </p:sp>
      <p:cxnSp>
        <p:nvCxnSpPr>
          <p:cNvPr id="39" name="Straight Arrow Connector 38"/>
          <p:cNvCxnSpPr>
            <a:stCxn id="38" idx="1"/>
          </p:cNvCxnSpPr>
          <p:nvPr/>
        </p:nvCxnSpPr>
        <p:spPr>
          <a:xfrm flipH="1">
            <a:off x="7372676" y="1497057"/>
            <a:ext cx="152793" cy="41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33" idx="1"/>
          </p:cNvCxnSpPr>
          <p:nvPr/>
        </p:nvCxnSpPr>
        <p:spPr>
          <a:xfrm flipH="1">
            <a:off x="7372676" y="1377508"/>
            <a:ext cx="151910" cy="969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36" idx="1"/>
          </p:cNvCxnSpPr>
          <p:nvPr/>
        </p:nvCxnSpPr>
        <p:spPr>
          <a:xfrm flipH="1" flipV="1">
            <a:off x="7278169" y="1719162"/>
            <a:ext cx="246417" cy="132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35" idx="1"/>
          </p:cNvCxnSpPr>
          <p:nvPr/>
        </p:nvCxnSpPr>
        <p:spPr>
          <a:xfrm flipH="1" flipV="1">
            <a:off x="7372676" y="1645025"/>
            <a:ext cx="151910" cy="67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37" idx="1"/>
          </p:cNvCxnSpPr>
          <p:nvPr/>
        </p:nvCxnSpPr>
        <p:spPr>
          <a:xfrm flipH="1" flipV="1">
            <a:off x="7371793" y="1591457"/>
            <a:ext cx="152793" cy="199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Issues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471900" y="2718475"/>
            <a:ext cx="4560900" cy="1291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Unreliable data caused our day trading strategies to perform unreasonably well, so those results have been omitted.</a:t>
            </a:r>
          </a:p>
        </p:txBody>
      </p:sp>
      <p:sp>
        <p:nvSpPr>
          <p:cNvPr id="130" name="Shape 130"/>
          <p:cNvSpPr txBox="1"/>
          <p:nvPr/>
        </p:nvSpPr>
        <p:spPr>
          <a:xfrm>
            <a:off x="5126200" y="1901400"/>
            <a:ext cx="4017900" cy="302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2014-01-06T09:42:00Z VRNG 3.15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2014-01-06T09:43:00Z VRNG 3.12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2014-01-06T09:44:00Z VRNG 3.11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2014-01-06T09:45:00Z VRNG 3.11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2014-01-06T09:46:00Z VRNG 3.12</a:t>
            </a:r>
          </a:p>
          <a:p>
            <a:pPr lvl="0">
              <a:spcBef>
                <a:spcPts val="0"/>
              </a:spcBef>
              <a:buNone/>
            </a:pPr>
            <a:r>
              <a:rPr lang="en" sz="1800">
                <a:solidFill>
                  <a:srgbClr val="FF0000"/>
                </a:solidFill>
              </a:rPr>
              <a:t>2014-01-06T09:47:00Z VRNG 1.09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2014-01-06T09:48:00Z VRNG 3.11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2014-01-06T09:49:00Z VRNG 3.13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2014-01-06T09:50:00Z VRNG 3.13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Future work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353317" y="1686909"/>
            <a:ext cx="8459266" cy="279837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spcAft>
                <a:spcPts val="600"/>
              </a:spcAft>
              <a:buChar char="-"/>
            </a:pPr>
            <a:r>
              <a:rPr lang="en" dirty="0"/>
              <a:t>Use accurate source of high-resolution bid/ask quotes for day trading</a:t>
            </a:r>
          </a:p>
          <a:p>
            <a:pPr marL="457200" lvl="0" indent="-228600" rtl="0">
              <a:spcBef>
                <a:spcPts val="0"/>
              </a:spcBef>
              <a:spcAft>
                <a:spcPts val="600"/>
              </a:spcAft>
              <a:buChar char="-"/>
            </a:pPr>
            <a:r>
              <a:rPr lang="en" dirty="0"/>
              <a:t>Obtain data for 2013 and 2016, testing on each</a:t>
            </a:r>
          </a:p>
          <a:p>
            <a:pPr marL="914400" lvl="1" indent="-228600" rtl="0">
              <a:spcBef>
                <a:spcPts val="0"/>
              </a:spcBef>
              <a:spcAft>
                <a:spcPts val="600"/>
              </a:spcAft>
              <a:buChar char="-"/>
            </a:pPr>
            <a:r>
              <a:rPr lang="en" dirty="0"/>
              <a:t>Will help to explain the difference between our 2014 and 2015 results</a:t>
            </a:r>
          </a:p>
          <a:p>
            <a:pPr marL="457200" lvl="0" indent="-228600" rtl="0">
              <a:spcBef>
                <a:spcPts val="0"/>
              </a:spcBef>
              <a:spcAft>
                <a:spcPts val="600"/>
              </a:spcAft>
              <a:buChar char="-"/>
            </a:pPr>
            <a:r>
              <a:rPr lang="en" dirty="0"/>
              <a:t>Test with live data (and integration with real trading platforms)</a:t>
            </a:r>
          </a:p>
          <a:p>
            <a:pPr marL="457200" lvl="0" indent="-228600" rtl="0">
              <a:spcBef>
                <a:spcPts val="0"/>
              </a:spcBef>
              <a:spcAft>
                <a:spcPts val="600"/>
              </a:spcAft>
              <a:buChar char="-"/>
            </a:pPr>
            <a:r>
              <a:rPr lang="en" dirty="0"/>
              <a:t>Implement slippage models in simulation software which factor in trading volume</a:t>
            </a:r>
          </a:p>
          <a:p>
            <a:pPr marL="457200" lvl="0" indent="-228600" rtl="0">
              <a:spcBef>
                <a:spcPts val="0"/>
              </a:spcBef>
              <a:spcAft>
                <a:spcPts val="600"/>
              </a:spcAft>
              <a:buChar char="-"/>
            </a:pPr>
            <a:r>
              <a:rPr lang="en" dirty="0"/>
              <a:t>More robust sentiment analysis with advanced text normalization techniques</a:t>
            </a:r>
          </a:p>
          <a:p>
            <a:pPr marL="457200" lvl="0" indent="-228600" rtl="0">
              <a:spcBef>
                <a:spcPts val="0"/>
              </a:spcBef>
              <a:spcAft>
                <a:spcPts val="600"/>
              </a:spcAft>
              <a:buChar char="-"/>
            </a:pPr>
            <a:r>
              <a:rPr lang="en" dirty="0"/>
              <a:t>Experimentation with Machine Learning-based strategies that factor in more than just aggregated sentiment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626</TotalTime>
  <Words>581</Words>
  <Application>Microsoft Macintosh PowerPoint</Application>
  <PresentationFormat>On-screen Show (16:9)</PresentationFormat>
  <Paragraphs>160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Roboto</vt:lpstr>
      <vt:lpstr>material</vt:lpstr>
      <vt:lpstr>Stock Trading with Microblog Sentiments</vt:lpstr>
      <vt:lpstr>Project Overview / Goal</vt:lpstr>
      <vt:lpstr>Trading Simulation Software</vt:lpstr>
      <vt:lpstr>Plan</vt:lpstr>
      <vt:lpstr>Trading Strategies</vt:lpstr>
      <vt:lpstr>PowerPoint Presentation</vt:lpstr>
      <vt:lpstr>PowerPoint Presentation</vt:lpstr>
      <vt:lpstr>Issues</vt:lpstr>
      <vt:lpstr>Future work</vt:lpstr>
      <vt:lpstr>Acknowledgements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Stock Trading with Microblog Sentiments</dc:title>
  <cp:lastModifiedBy>Watts, Joey</cp:lastModifiedBy>
  <cp:revision>17</cp:revision>
  <dcterms:modified xsi:type="dcterms:W3CDTF">2017-05-10T14:26:44Z</dcterms:modified>
</cp:coreProperties>
</file>