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spcBef>
                <a:spcPts val="0"/>
              </a:spcBef>
              <a:buSzPct val="100000"/>
              <a:defRPr sz="4800"/>
            </a:lvl1pPr>
            <a:lvl2pPr algn="ctr" indent="304800">
              <a:spcBef>
                <a:spcPts val="0"/>
              </a:spcBef>
              <a:buSzPct val="100000"/>
              <a:defRPr sz="4800"/>
            </a:lvl2pPr>
            <a:lvl3pPr algn="ctr" indent="304800">
              <a:spcBef>
                <a:spcPts val="0"/>
              </a:spcBef>
              <a:buSzPct val="100000"/>
              <a:defRPr sz="4800"/>
            </a:lvl3pPr>
            <a:lvl4pPr algn="ctr" indent="304800">
              <a:spcBef>
                <a:spcPts val="0"/>
              </a:spcBef>
              <a:buSzPct val="100000"/>
              <a:defRPr sz="4800"/>
            </a:lvl4pPr>
            <a:lvl5pPr algn="ctr" indent="304800">
              <a:spcBef>
                <a:spcPts val="0"/>
              </a:spcBef>
              <a:buSzPct val="100000"/>
              <a:defRPr sz="4800"/>
            </a:lvl5pPr>
            <a:lvl6pPr algn="ctr" indent="304800">
              <a:spcBef>
                <a:spcPts val="0"/>
              </a:spcBef>
              <a:buSzPct val="100000"/>
              <a:defRPr sz="4800"/>
            </a:lvl6pPr>
            <a:lvl7pPr algn="ctr" indent="304800">
              <a:spcBef>
                <a:spcPts val="0"/>
              </a:spcBef>
              <a:buSzPct val="100000"/>
              <a:defRPr sz="4800"/>
            </a:lvl7pPr>
            <a:lvl8pPr algn="ctr" indent="304800">
              <a:spcBef>
                <a:spcPts val="0"/>
              </a:spcBef>
              <a:buSzPct val="100000"/>
              <a:defRPr sz="4800"/>
            </a:lvl8pPr>
            <a:lvl9pPr algn="ctr" indent="304800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SzPct val="100000"/>
              <a:defRPr sz="3000"/>
            </a:lvl1pPr>
            <a:lvl2pPr indent="-133350" marL="742950">
              <a:spcBef>
                <a:spcPts val="480"/>
              </a:spcBef>
              <a:buSzPct val="100000"/>
              <a:defRPr sz="2400"/>
            </a:lvl2pPr>
            <a:lvl3pPr indent="-76200" marL="1143000">
              <a:spcBef>
                <a:spcPts val="480"/>
              </a:spcBef>
              <a:buSzPct val="100000"/>
              <a:defRPr sz="2400"/>
            </a:lvl3pPr>
            <a:lvl4pPr indent="-114300" marL="1600200">
              <a:spcBef>
                <a:spcPts val="360"/>
              </a:spcBef>
              <a:buSzPct val="100000"/>
              <a:defRPr sz="1800"/>
            </a:lvl4pPr>
            <a:lvl5pPr indent="-114300" marL="2057400">
              <a:spcBef>
                <a:spcPts val="360"/>
              </a:spcBef>
              <a:buSzPct val="100000"/>
              <a:defRPr sz="1800"/>
            </a:lvl5pPr>
            <a:lvl6pPr indent="-114300" marL="2514600">
              <a:spcBef>
                <a:spcPts val="360"/>
              </a:spcBef>
              <a:buSzPct val="100000"/>
              <a:defRPr sz="1800"/>
            </a:lvl6pPr>
            <a:lvl7pPr indent="-114300" marL="2971800">
              <a:spcBef>
                <a:spcPts val="360"/>
              </a:spcBef>
              <a:buSzPct val="100000"/>
              <a:defRPr sz="1800"/>
            </a:lvl7pPr>
            <a:lvl8pPr indent="-114300" marL="3429000">
              <a:spcBef>
                <a:spcPts val="360"/>
              </a:spcBef>
              <a:buSzPct val="100000"/>
              <a:defRPr sz="1800"/>
            </a:lvl8pPr>
            <a:lvl9pPr indent="-114300" marL="3886200">
              <a:spcBef>
                <a:spcPts val="360"/>
              </a:spcBef>
              <a:buSzPct val="100000"/>
              <a:defRPr sz="18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10"/><Relationship Target="../media/image02.png" Type="http://schemas.openxmlformats.org/officeDocument/2006/relationships/image" Id="rId4"/><Relationship Target="../media/image00.png" Type="http://schemas.openxmlformats.org/officeDocument/2006/relationships/image" Id="rId3"/><Relationship Target="../media/image10.png" Type="http://schemas.openxmlformats.org/officeDocument/2006/relationships/image" Id="rId9"/><Relationship Target="../media/image06.png" Type="http://schemas.openxmlformats.org/officeDocument/2006/relationships/image" Id="rId6"/><Relationship Target="../media/image04.png" Type="http://schemas.openxmlformats.org/officeDocument/2006/relationships/image" Id="rId5"/><Relationship Target="../media/image07.png" Type="http://schemas.openxmlformats.org/officeDocument/2006/relationships/image" Id="rId8"/><Relationship Target="../media/image01.png" Type="http://schemas.openxmlformats.org/officeDocument/2006/relationships/image" Id="rId7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png" Type="http://schemas.openxmlformats.org/officeDocument/2006/relationships/image" Id="rId4"/><Relationship Target="../media/image08.png" Type="http://schemas.openxmlformats.org/officeDocument/2006/relationships/image" Id="rId3"/><Relationship Target="../media/image05.pn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100400" x="644125"/>
            <a:ext cy="35594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VTechWorks Video Accessibility</a:t>
            </a:r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Client: Keith Gilbertson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Cassidy Heath, Tucker Legard, Edna Morales, </a:t>
            </a:r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Bradley Retterer, Michael Supanich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CS 4264, Virginia Tech, Blacksburg, VA</a:t>
            </a:r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5/6/2014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30302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41780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VTechWorks and Event Capture Group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Video accessibility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Transcription and captioning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Full-text searchable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Manual and software transcription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Transcription assistance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5732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Manual Transcription Findings</a:t>
            </a:r>
          </a:p>
        </p:txBody>
      </p:sp>
      <p:pic>
        <p:nvPicPr>
          <p:cNvPr id="35" name="Shape 3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47737" x="1088737"/>
            <a:ext cy="4010025" cx="68675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System: Details  </a:t>
            </a:r>
          </a:p>
        </p:txBody>
      </p:sp>
      <p:pic>
        <p:nvPicPr>
          <p:cNvPr id="41" name="Shape 4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03937" x="546000"/>
            <a:ext cy="896124" cx="896124"/>
          </a:xfrm>
          <a:prstGeom prst="rect">
            <a:avLst/>
          </a:prstGeom>
        </p:spPr>
      </p:pic>
      <p:pic>
        <p:nvPicPr>
          <p:cNvPr id="42" name="Shape 4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965412" x="545987"/>
            <a:ext cy="896124" cx="896124"/>
          </a:xfrm>
          <a:prstGeom prst="rect">
            <a:avLst/>
          </a:prstGeom>
        </p:spPr>
      </p:pic>
      <p:cxnSp>
        <p:nvCxnSpPr>
          <p:cNvPr id="43" name="Shape 43"/>
          <p:cNvCxnSpPr>
            <a:stCxn id="41" idx="2"/>
            <a:endCxn id="42" idx="0"/>
          </p:cNvCxnSpPr>
          <p:nvPr/>
        </p:nvCxnSpPr>
        <p:spPr>
          <a:xfrm flipH="1">
            <a:off y="3500062" x="994049"/>
            <a:ext cy="465350" cx="12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44" name="Shape 4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121887" x="545987"/>
            <a:ext cy="896124" cx="8961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" name="Shape 45"/>
          <p:cNvCxnSpPr>
            <a:stCxn id="44" idx="2"/>
            <a:endCxn id="41" idx="0"/>
          </p:cNvCxnSpPr>
          <p:nvPr/>
        </p:nvCxnSpPr>
        <p:spPr>
          <a:xfrm>
            <a:off y="2018012" x="994049"/>
            <a:ext cy="585925" cx="12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46" name="Shape 4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4130900" x="2358900"/>
            <a:ext cy="565125" cx="1947574"/>
          </a:xfrm>
          <a:prstGeom prst="rect">
            <a:avLst/>
          </a:prstGeom>
        </p:spPr>
      </p:pic>
      <p:cxnSp>
        <p:nvCxnSpPr>
          <p:cNvPr id="47" name="Shape 47"/>
          <p:cNvCxnSpPr>
            <a:stCxn id="42" idx="3"/>
            <a:endCxn id="46" idx="1"/>
          </p:cNvCxnSpPr>
          <p:nvPr/>
        </p:nvCxnSpPr>
        <p:spPr>
          <a:xfrm rot="10800000" flipH="1">
            <a:off y="4413462" x="1442112"/>
            <a:ext cy="12" cx="916787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48" name="Shape 4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2249475" x="2505096"/>
            <a:ext cy="524677" cx="1606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Shape 49"/>
          <p:cNvCxnSpPr>
            <a:stCxn id="46" idx="0"/>
            <a:endCxn id="48" idx="2"/>
          </p:cNvCxnSpPr>
          <p:nvPr/>
        </p:nvCxnSpPr>
        <p:spPr>
          <a:xfrm rot="10800000">
            <a:off y="2774152" x="3308508"/>
            <a:ext cy="1356747" cx="24178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50" name="Shape 50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1121887" x="5174900"/>
            <a:ext cy="364774" cx="2049524"/>
          </a:xfrm>
          <a:prstGeom prst="rect">
            <a:avLst/>
          </a:prstGeom>
        </p:spPr>
      </p:pic>
      <p:cxnSp>
        <p:nvCxnSpPr>
          <p:cNvPr id="51" name="Shape 51"/>
          <p:cNvCxnSpPr>
            <a:stCxn id="48" idx="3"/>
            <a:endCxn id="50" idx="1"/>
          </p:cNvCxnSpPr>
          <p:nvPr/>
        </p:nvCxnSpPr>
        <p:spPr>
          <a:xfrm rot="10800000" flipH="1">
            <a:off y="1304274" x="4111921"/>
            <a:ext cy="1207538" cx="1062978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52" name="Shape 52"/>
          <p:cNvPicPr preferRelativeResize="0"/>
          <p:nvPr/>
        </p:nvPicPr>
        <p:blipFill>
          <a:blip r:embed="rId9"/>
          <a:stretch>
            <a:fillRect/>
          </a:stretch>
        </p:blipFill>
        <p:spPr>
          <a:xfrm>
            <a:off y="2191287" x="5622975"/>
            <a:ext cy="641049" cx="513704"/>
          </a:xfrm>
          <a:prstGeom prst="rect">
            <a:avLst/>
          </a:prstGeom>
        </p:spPr>
      </p:pic>
      <p:cxnSp>
        <p:nvCxnSpPr>
          <p:cNvPr id="53" name="Shape 53"/>
          <p:cNvCxnSpPr>
            <a:stCxn id="48" idx="3"/>
            <a:endCxn id="52" idx="1"/>
          </p:cNvCxnSpPr>
          <p:nvPr/>
        </p:nvCxnSpPr>
        <p:spPr>
          <a:xfrm rot="10800000" flipH="1">
            <a:off y="2511812" x="4111921"/>
            <a:ext cy="1" cx="1511053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54" name="Shape 54"/>
          <p:cNvPicPr preferRelativeResize="0"/>
          <p:nvPr/>
        </p:nvPicPr>
        <p:blipFill>
          <a:blip r:embed="rId10"/>
          <a:stretch>
            <a:fillRect/>
          </a:stretch>
        </p:blipFill>
        <p:spPr>
          <a:xfrm>
            <a:off y="3370325" x="5560725"/>
            <a:ext cy="641049" cx="638200"/>
          </a:xfrm>
          <a:prstGeom prst="rect">
            <a:avLst/>
          </a:prstGeom>
        </p:spPr>
      </p:pic>
      <p:cxnSp>
        <p:nvCxnSpPr>
          <p:cNvPr id="55" name="Shape 55"/>
          <p:cNvCxnSpPr>
            <a:endCxn id="54" idx="1"/>
          </p:cNvCxnSpPr>
          <p:nvPr/>
        </p:nvCxnSpPr>
        <p:spPr>
          <a:xfrm>
            <a:off y="2502849" x="4123425"/>
            <a:ext cy="1187999" cx="1437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System: Interaction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43200" x="981125"/>
            <a:ext cy="2260424" cx="67112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426" x="457200"/>
            <a:ext cy="6038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System: Interaction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91850" x="6337683"/>
            <a:ext cy="857399" cx="2488741"/>
          </a:xfrm>
          <a:prstGeom prst="rect">
            <a:avLst/>
          </a:prstGeom>
        </p:spPr>
      </p:pic>
      <p:pic>
        <p:nvPicPr>
          <p:cNvPr id="68" name="Shape 6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573475" x="215850"/>
            <a:ext cy="4347501" cx="5564998"/>
          </a:xfrm>
          <a:prstGeom prst="rect">
            <a:avLst/>
          </a:prstGeom>
        </p:spPr>
      </p:pic>
      <p:pic>
        <p:nvPicPr>
          <p:cNvPr id="69" name="Shape 6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4215323" x="6337675"/>
            <a:ext cy="705651" cx="24887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419100" marL="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Research and ideation process is iterative</a:t>
            </a:r>
          </a:p>
          <a:p>
            <a:pPr algn="l" rtl="0" lvl="0" marR="0" indent="-419100" marL="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Automatic transcription is hard</a:t>
            </a:r>
          </a:p>
          <a:p>
            <a:pPr algn="l" rtl="0" lvl="1" marR="0" indent="-381000" marL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English is ambiguous</a:t>
            </a:r>
          </a:p>
          <a:p>
            <a:pPr algn="l" rtl="0" lvl="0" marR="0" indent="-419100" marL="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Manual transcription is tedious</a:t>
            </a:r>
          </a:p>
          <a:p>
            <a:pPr algn="l" rtl="0" lvl="1" marR="0" indent="-381000" marL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Often quite frustrating as well</a:t>
            </a:r>
          </a:p>
          <a:p>
            <a:pPr algn="l" rtl="0" lvl="0" marR="0" indent="-419100" marL="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Complete transcription is unnecessary</a:t>
            </a:r>
          </a:p>
          <a:p>
            <a:pPr algn="l" rtl="0" lvl="1" marR="0" indent="-381000" marL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Keywords suffice for project scope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