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1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7" name="Shape 1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3" name="Shape 1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8" name="Shape 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6" name="Shape 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5" name="Shape 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y="563759" x="457200"/>
            <a:ext cy="30096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457200">
              <a:spcBef>
                <a:spcPts val="0"/>
              </a:spcBef>
              <a:buSzPct val="100000"/>
              <a:defRPr sz="7200"/>
            </a:lvl1pPr>
            <a:lvl2pPr indent="457200">
              <a:spcBef>
                <a:spcPts val="0"/>
              </a:spcBef>
              <a:buSzPct val="100000"/>
              <a:defRPr sz="7200"/>
            </a:lvl2pPr>
            <a:lvl3pPr indent="457200">
              <a:spcBef>
                <a:spcPts val="0"/>
              </a:spcBef>
              <a:buSzPct val="100000"/>
              <a:defRPr sz="7200"/>
            </a:lvl3pPr>
            <a:lvl4pPr indent="457200">
              <a:spcBef>
                <a:spcPts val="0"/>
              </a:spcBef>
              <a:buSzPct val="100000"/>
              <a:defRPr sz="7200"/>
            </a:lvl4pPr>
            <a:lvl5pPr indent="457200">
              <a:spcBef>
                <a:spcPts val="0"/>
              </a:spcBef>
              <a:buSzPct val="100000"/>
              <a:defRPr sz="7200"/>
            </a:lvl5pPr>
            <a:lvl6pPr indent="457200">
              <a:spcBef>
                <a:spcPts val="0"/>
              </a:spcBef>
              <a:buSzPct val="100000"/>
              <a:defRPr sz="7200"/>
            </a:lvl6pPr>
            <a:lvl7pPr indent="457200">
              <a:spcBef>
                <a:spcPts val="0"/>
              </a:spcBef>
              <a:buSzPct val="100000"/>
              <a:defRPr sz="7200"/>
            </a:lvl7pPr>
            <a:lvl8pPr indent="457200">
              <a:spcBef>
                <a:spcPts val="0"/>
              </a:spcBef>
              <a:buSzPct val="100000"/>
              <a:defRPr sz="7200"/>
            </a:lvl8pPr>
            <a:lvl9pPr indent="457200">
              <a:spcBef>
                <a:spcPts val="0"/>
              </a:spcBef>
              <a:buSzPct val="100000"/>
              <a:defRPr sz="72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3716392" x="457200"/>
            <a:ext cy="1232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3048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1pPr>
            <a:lvl2pPr indent="3048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2pPr>
            <a:lvl3pPr indent="3048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3pPr>
            <a:lvl4pPr indent="3048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4pPr>
            <a:lvl5pPr indent="3048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5pPr>
            <a:lvl6pPr indent="3048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6pPr>
            <a:lvl7pPr indent="3048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7pPr>
            <a:lvl8pPr indent="3048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8pPr>
            <a:lvl9pPr indent="3048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9pPr>
          </a:lstStyle>
          <a:p/>
        </p:txBody>
      </p:sp>
      <p:cxnSp>
        <p:nvCxnSpPr>
          <p:cNvPr id="11" name="Shape 11"/>
          <p:cNvCxnSpPr/>
          <p:nvPr/>
        </p:nvCxnSpPr>
        <p:spPr>
          <a:xfrm>
            <a:off y="411479" x="457200"/>
            <a:ext cy="0" cx="8229600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headEnd w="med" len="med" type="none"/>
            <a:tailEnd w="med" len="med" type="none"/>
          </a:ln>
        </p:spPr>
      </p:cxnSp>
      <p:cxnSp>
        <p:nvCxnSpPr>
          <p:cNvPr id="12" name="Shape 12"/>
          <p:cNvCxnSpPr/>
          <p:nvPr/>
        </p:nvCxnSpPr>
        <p:spPr>
          <a:xfrm>
            <a:off y="3633382" x="457200"/>
            <a:ext cy="0" cx="8229600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>
                <a:solidFill>
                  <a:srgbClr val="DA0002"/>
                </a:solidFill>
              </a:defRPr>
            </a:lvl1pPr>
            <a:lvl2pPr>
              <a:spcBef>
                <a:spcPts val="0"/>
              </a:spcBef>
              <a:defRPr>
                <a:solidFill>
                  <a:srgbClr val="DA0002"/>
                </a:solidFill>
              </a:defRPr>
            </a:lvl2pPr>
            <a:lvl3pPr>
              <a:spcBef>
                <a:spcPts val="0"/>
              </a:spcBef>
              <a:defRPr>
                <a:solidFill>
                  <a:srgbClr val="DA0002"/>
                </a:solidFill>
              </a:defRPr>
            </a:lvl3pPr>
            <a:lvl4pPr>
              <a:spcBef>
                <a:spcPts val="0"/>
              </a:spcBef>
              <a:defRPr>
                <a:solidFill>
                  <a:srgbClr val="DA0002"/>
                </a:solidFill>
              </a:defRPr>
            </a:lvl4pPr>
            <a:lvl5pPr>
              <a:spcBef>
                <a:spcPts val="0"/>
              </a:spcBef>
              <a:defRPr>
                <a:solidFill>
                  <a:srgbClr val="DA0002"/>
                </a:solidFill>
              </a:defRPr>
            </a:lvl5pPr>
            <a:lvl6pPr>
              <a:spcBef>
                <a:spcPts val="0"/>
              </a:spcBef>
              <a:defRPr>
                <a:solidFill>
                  <a:srgbClr val="DA0002"/>
                </a:solidFill>
              </a:defRPr>
            </a:lvl6pPr>
            <a:lvl7pPr>
              <a:spcBef>
                <a:spcPts val="0"/>
              </a:spcBef>
              <a:defRPr>
                <a:solidFill>
                  <a:srgbClr val="DA0002"/>
                </a:solidFill>
              </a:defRPr>
            </a:lvl7pPr>
            <a:lvl8pPr>
              <a:spcBef>
                <a:spcPts val="0"/>
              </a:spcBef>
              <a:defRPr>
                <a:solidFill>
                  <a:srgbClr val="DA0002"/>
                </a:solidFill>
              </a:defRPr>
            </a:lvl8pPr>
            <a:lvl9pPr>
              <a:spcBef>
                <a:spcPts val="0"/>
              </a:spcBef>
              <a:defRPr>
                <a:solidFill>
                  <a:srgbClr val="DA0002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cxnSp>
        <p:nvCxnSpPr>
          <p:cNvPr id="16" name="Shape 16"/>
          <p:cNvCxnSpPr/>
          <p:nvPr/>
        </p:nvCxnSpPr>
        <p:spPr>
          <a:xfrm>
            <a:off y="1143000" x="457200"/>
            <a:ext cy="0" cx="8229600"/>
          </a:xfrm>
          <a:prstGeom prst="straightConnector1">
            <a:avLst/>
          </a:prstGeom>
          <a:noFill/>
          <a:ln w="50800" cap="flat">
            <a:solidFill>
              <a:srgbClr val="DA000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>
                <a:solidFill>
                  <a:srgbClr val="DA0002"/>
                </a:solidFill>
              </a:defRPr>
            </a:lvl1pPr>
            <a:lvl2pPr>
              <a:spcBef>
                <a:spcPts val="0"/>
              </a:spcBef>
              <a:defRPr>
                <a:solidFill>
                  <a:srgbClr val="DA0002"/>
                </a:solidFill>
              </a:defRPr>
            </a:lvl2pPr>
            <a:lvl3pPr>
              <a:spcBef>
                <a:spcPts val="0"/>
              </a:spcBef>
              <a:defRPr>
                <a:solidFill>
                  <a:srgbClr val="DA0002"/>
                </a:solidFill>
              </a:defRPr>
            </a:lvl3pPr>
            <a:lvl4pPr>
              <a:spcBef>
                <a:spcPts val="0"/>
              </a:spcBef>
              <a:defRPr>
                <a:solidFill>
                  <a:srgbClr val="DA0002"/>
                </a:solidFill>
              </a:defRPr>
            </a:lvl4pPr>
            <a:lvl5pPr>
              <a:spcBef>
                <a:spcPts val="0"/>
              </a:spcBef>
              <a:defRPr>
                <a:solidFill>
                  <a:srgbClr val="DA0002"/>
                </a:solidFill>
              </a:defRPr>
            </a:lvl5pPr>
            <a:lvl6pPr>
              <a:spcBef>
                <a:spcPts val="0"/>
              </a:spcBef>
              <a:defRPr>
                <a:solidFill>
                  <a:srgbClr val="DA0002"/>
                </a:solidFill>
              </a:defRPr>
            </a:lvl6pPr>
            <a:lvl7pPr>
              <a:spcBef>
                <a:spcPts val="0"/>
              </a:spcBef>
              <a:defRPr>
                <a:solidFill>
                  <a:srgbClr val="DA0002"/>
                </a:solidFill>
              </a:defRPr>
            </a:lvl7pPr>
            <a:lvl8pPr>
              <a:spcBef>
                <a:spcPts val="0"/>
              </a:spcBef>
              <a:defRPr>
                <a:solidFill>
                  <a:srgbClr val="DA0002"/>
                </a:solidFill>
              </a:defRPr>
            </a:lvl8pPr>
            <a:lvl9pPr>
              <a:spcBef>
                <a:spcPts val="0"/>
              </a:spcBef>
              <a:defRPr>
                <a:solidFill>
                  <a:srgbClr val="DA0002"/>
                </a:solidFill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cxnSp>
        <p:nvCxnSpPr>
          <p:cNvPr id="21" name="Shape 21"/>
          <p:cNvCxnSpPr/>
          <p:nvPr/>
        </p:nvCxnSpPr>
        <p:spPr>
          <a:xfrm>
            <a:off y="1143000" x="457200"/>
            <a:ext cy="0" cx="8229600"/>
          </a:xfrm>
          <a:prstGeom prst="straightConnector1">
            <a:avLst/>
          </a:prstGeom>
          <a:noFill/>
          <a:ln w="50800" cap="flat">
            <a:solidFill>
              <a:srgbClr val="DA000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cxnSp>
        <p:nvCxnSpPr>
          <p:cNvPr id="24" name="Shape 24"/>
          <p:cNvCxnSpPr/>
          <p:nvPr/>
        </p:nvCxnSpPr>
        <p:spPr>
          <a:xfrm>
            <a:off y="1143000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accent1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-171450" marL="285750">
              <a:spcBef>
                <a:spcPts val="0"/>
              </a:spcBef>
              <a:buSzPct val="100000"/>
              <a:buNone/>
              <a:defRPr sz="1800"/>
            </a:lvl1pPr>
          </a:lstStyle>
          <a:p/>
        </p:txBody>
      </p:sp>
      <p:cxnSp>
        <p:nvCxnSpPr>
          <p:cNvPr id="27" name="Shape 27"/>
          <p:cNvCxnSpPr/>
          <p:nvPr/>
        </p:nvCxnSpPr>
        <p:spPr>
          <a:xfrm>
            <a:off y="4317760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cxnSp>
        <p:nvCxnSpPr>
          <p:cNvPr id="29" name="Shape 29"/>
          <p:cNvCxnSpPr/>
          <p:nvPr/>
        </p:nvCxnSpPr>
        <p:spPr>
          <a:xfrm>
            <a:off y="113139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1pPr>
            <a:lvl2pPr indent="228600" marL="0"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2pPr>
            <a:lvl3pPr indent="228600" marL="0"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3pPr>
            <a:lvl4pPr indent="228600" marL="0"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4pPr>
            <a:lvl5pPr indent="228600" marL="0"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5pPr>
            <a:lvl6pPr indent="228600" marL="0"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6pPr>
            <a:lvl7pPr indent="228600" marL="0"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7pPr>
            <a:lvl8pPr indent="228600" marL="0"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8pPr>
            <a:lvl9pPr indent="228600" marL="0"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indent="-133350" marL="7429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indent="-76200" marL="11430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indent="-114300" marL="16002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indent="-114300" marL="20574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indent="-114300" marL="25146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indent="-114300" marL="29718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indent="-114300" marL="34290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indent="-114300" marL="38862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  <p:cxnSp>
        <p:nvCxnSpPr>
          <p:cNvPr id="7" name="Shape 7"/>
          <p:cNvCxnSpPr/>
          <p:nvPr/>
        </p:nvCxnSpPr>
        <p:spPr>
          <a:xfrm>
            <a:off y="5023259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4"/><Relationship Target="../media/image01.png" Type="http://schemas.openxmlformats.org/officeDocument/2006/relationships/image" Id="rId3"/><Relationship Target="../media/image00.png" Type="http://schemas.openxmlformats.org/officeDocument/2006/relationships/image" Id="rId5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 txBox="1"/>
          <p:nvPr>
            <p:ph type="ctrTitle"/>
          </p:nvPr>
        </p:nvSpPr>
        <p:spPr>
          <a:xfrm>
            <a:off y="563759" x="457200"/>
            <a:ext cy="30096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DLRL CLUSTER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3600"/>
          </a:p>
          <a:p>
            <a:pPr algn="r" rtl="0" lvl="0">
              <a:spcBef>
                <a:spcPts val="0"/>
              </a:spcBef>
              <a:buNone/>
            </a:pPr>
            <a:r>
              <a:rPr sz="2400" lang="en"/>
              <a:t>CS4624 Spring 2014</a:t>
            </a:r>
          </a:p>
          <a:p>
            <a:pPr algn="r" rtl="0" lvl="0">
              <a:spcBef>
                <a:spcPts val="0"/>
              </a:spcBef>
              <a:buNone/>
            </a:pPr>
            <a:r>
              <a:rPr sz="2400" lang="en"/>
              <a:t>Virginia Tech</a:t>
            </a:r>
          </a:p>
          <a:p>
            <a:pPr algn="r" rtl="0" lvl="0">
              <a:spcBef>
                <a:spcPts val="0"/>
              </a:spcBef>
              <a:buNone/>
            </a:pPr>
            <a:r>
              <a:rPr sz="2400" lang="en"/>
              <a:t>Blacksburg, VA</a:t>
            </a:r>
          </a:p>
          <a:p>
            <a:pPr algn="r" rtl="0" lvl="0">
              <a:spcBef>
                <a:spcPts val="0"/>
              </a:spcBef>
              <a:buNone/>
            </a:pPr>
            <a:r>
              <a:rPr sz="2400" lang="en"/>
              <a:t>Client: Sunshin Lee</a:t>
            </a:r>
          </a:p>
        </p:txBody>
      </p:sp>
      <p:sp>
        <p:nvSpPr>
          <p:cNvPr id="32" name="Shape 32"/>
          <p:cNvSpPr txBox="1"/>
          <p:nvPr>
            <p:ph idx="1" type="subTitle"/>
          </p:nvPr>
        </p:nvSpPr>
        <p:spPr>
          <a:xfrm>
            <a:off y="3716392" x="457200"/>
            <a:ext cy="1232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2400" lang="en"/>
              <a:t>Adam Lech</a:t>
            </a:r>
          </a:p>
          <a:p>
            <a:pPr rtl="0" lvl="0">
              <a:spcBef>
                <a:spcPts val="0"/>
              </a:spcBef>
              <a:buNone/>
            </a:pPr>
            <a:r>
              <a:rPr sz="2400" lang="en"/>
              <a:t>Joseph Pontani </a:t>
            </a:r>
          </a:p>
          <a:p>
            <a:pPr>
              <a:spcBef>
                <a:spcPts val="0"/>
              </a:spcBef>
              <a:buNone/>
            </a:pPr>
            <a:r>
              <a:rPr sz="2400" lang="en"/>
              <a:t>Matthew Bollinger 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Mahout</a:t>
            </a:r>
          </a:p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302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600" lang="en"/>
              <a:t>How to use Mahout</a:t>
            </a:r>
          </a:p>
          <a:p>
            <a:pPr rtl="0" lvl="1" indent="-3302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1600" lang="en"/>
              <a:t>preprocess dataset</a:t>
            </a:r>
          </a:p>
          <a:p>
            <a:pPr rtl="0" lvl="2" indent="-330200" marL="137160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sz="1600" lang="en"/>
              <a:t>remove ‘stop words’ and other unnecessary text</a:t>
            </a:r>
          </a:p>
          <a:p>
            <a:pPr rtl="0" lvl="1" indent="-3302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1600" lang="en"/>
              <a:t>import dataset to HDFS</a:t>
            </a:r>
          </a:p>
          <a:p>
            <a:pPr rtl="0" lvl="2" indent="-330200" marL="137160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sz="1600" lang="en"/>
              <a:t>pothole and shooting dataset are 1 tweet per line</a:t>
            </a:r>
          </a:p>
          <a:p>
            <a:pPr rtl="0" lvl="1" indent="-3302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1600" lang="en"/>
              <a:t>datamine using FPGrowth algorithm to get frequent patterns</a:t>
            </a:r>
          </a:p>
          <a:p>
            <a:pPr rtl="0" lvl="2" indent="-330200" marL="137160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sz="1600" lang="en"/>
              <a:t>specify word separator, in this case a space</a:t>
            </a:r>
          </a:p>
          <a:p>
            <a:pPr rtl="0" lvl="1" indent="-3302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1600" lang="en"/>
              <a:t>view/dump results</a:t>
            </a:r>
          </a:p>
          <a:p>
            <a:pPr rtl="0" lvl="0" indent="-3302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600" lang="en"/>
              <a:t>Deliverable: Tutorial (PDF) and Demo video (Youtube)</a:t>
            </a:r>
          </a:p>
          <a:p>
            <a:pPr rtl="0" lvl="1" indent="-3302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1600" lang="en"/>
              <a:t>tweets about potholes, 20MB CSV file</a:t>
            </a:r>
          </a:p>
          <a:p>
            <a:pPr rtl="0" lvl="1" indent="-3302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1600" lang="en"/>
              <a:t>how to run Mahout with FPGrowth on a dataset</a:t>
            </a:r>
          </a:p>
          <a:p>
            <a:pPr rtl="0" lvl="0" indent="-3302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600" lang="en"/>
              <a:t>Finally, run FPG on actual cluster with a much larger dataset</a:t>
            </a:r>
          </a:p>
          <a:p>
            <a:pPr lvl="1" indent="-3302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1600" lang="en"/>
              <a:t>tweets about shootings, 8GB CSV file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Mahout</a:t>
            </a: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Issues with ‘Shooting’ dataset</a:t>
            </a:r>
          </a:p>
          <a:p>
            <a:pPr rtl="0" lvl="1" indent="-3429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1800" lang="en"/>
              <a:t>FPG only needs the tweet text, how to preprocess dataset to remove all other columns, 8GB CSV file took forever to preprocess via Python script</a:t>
            </a:r>
          </a:p>
          <a:p>
            <a:pPr rtl="0" lvl="2" indent="-342900" marL="137160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sz="1800" lang="en"/>
              <a:t>solution was to just export only the tweet from MySQL</a:t>
            </a:r>
          </a:p>
          <a:p>
            <a:pPr rtl="0" lvl="1" indent="-3429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1800" lang="en"/>
              <a:t>Java heap space is exhausted when running Mahout using mapreduce on a large dataset</a:t>
            </a:r>
          </a:p>
          <a:p>
            <a:pPr rtl="0" lvl="2" indent="-342900" marL="137160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sz="1800" lang="en"/>
              <a:t>lower the requested heap size (top k values are kept) when running FPG via the k switch (from -k 50 to -k 10) and increase minimum groupings via s switch (from -s 3 to -s 10)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0" name="Shape 1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Future Work</a:t>
            </a:r>
          </a:p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Preprocess tweets on their way in, not after the fact</a:t>
            </a:r>
          </a:p>
          <a:p>
            <a:pPr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Leverage different technologies for specific tasks in DLRL Cluster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Outline</a:t>
            </a:r>
          </a:p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Deliverables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Data Preprocessing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Hive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HBase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Impala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Mahout</a:t>
            </a:r>
          </a:p>
          <a:p>
            <a:pPr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Future Work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y="205978" x="384175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Deliverables </a:t>
            </a:r>
            <a:r>
              <a:rPr sz="3600" lang="en"/>
              <a:t> </a:t>
            </a:r>
          </a:p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1127100" x="384175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Tutorials</a:t>
            </a:r>
          </a:p>
          <a:p>
            <a:pPr rtl="0"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Video demos</a:t>
            </a:r>
          </a:p>
          <a:p>
            <a:pPr rtl="0"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Report generation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HBase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Hive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Impala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Mahout</a:t>
            </a:r>
          </a:p>
          <a:p>
            <a:pPr rtl="0" lvl="0">
              <a:spcBef>
                <a:spcPts val="0"/>
              </a:spcBef>
              <a:buNone/>
            </a:pPr>
            <a:r>
              <a:rPr sz="1400" lang="en">
                <a:solidFill>
                  <a:srgbClr val="000000"/>
                </a:solidFill>
              </a:rPr>
              <a:t> 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45" name="Shape 45"/>
          <p:cNvSpPr txBox="1"/>
          <p:nvPr/>
        </p:nvSpPr>
        <p:spPr>
          <a:xfrm flipH="1">
            <a:off y="3894325" x="2159525"/>
            <a:ext cy="59699" cx="813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Data</a:t>
            </a:r>
            <a:r>
              <a:rPr sz="3600" lang="en"/>
              <a:t> prep</a:t>
            </a:r>
            <a:r>
              <a:rPr lang="en"/>
              <a:t>rocessing</a:t>
            </a:r>
          </a:p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1158425" x="5198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000" lang="en"/>
              <a:t>Needed to preprocess data for meaningful analysis</a:t>
            </a:r>
          </a:p>
          <a:p>
            <a:pPr rtl="0" lvl="1" indent="-3556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2000" lang="en"/>
              <a:t>source</a:t>
            </a:r>
          </a:p>
          <a:p>
            <a:pPr rtl="0" lvl="2" indent="-355600" marL="137160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sz="2000" lang="en"/>
              <a:t>strip excess URL information</a:t>
            </a:r>
          </a:p>
          <a:p>
            <a:pPr rtl="0" lvl="2" indent="-355600" marL="137160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sz="2000" lang="en"/>
              <a:t>&lt;a href="http://tapbots.com/tweetbot" rel="nofollow"&gt;Tweetbot for iOS&lt;/a&gt;</a:t>
            </a:r>
          </a:p>
          <a:p>
            <a:pPr rtl="0" lvl="2" indent="-355600" marL="137160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sz="2000" lang="en"/>
              <a:t>tapbots.com</a:t>
            </a:r>
          </a:p>
          <a:p>
            <a:pPr rtl="0" lvl="1" indent="-3556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2000" lang="en"/>
              <a:t>tweet date</a:t>
            </a:r>
          </a:p>
          <a:p>
            <a:pPr rtl="0" lvl="2" indent="-355600" marL="137160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sz="2000" lang="en"/>
              <a:t>separate into fields for year, month, and date</a:t>
            </a:r>
          </a:p>
          <a:p>
            <a:pPr rtl="0" lvl="1" indent="-3556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2000" lang="en"/>
              <a:t>tweet text</a:t>
            </a:r>
          </a:p>
          <a:p>
            <a:pPr rtl="0" lvl="2" indent="-355600" marL="1371600"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sz="2000" lang="en"/>
              <a:t>remove stop words (‘the’, ‘and’, etc.)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000" lang="en"/>
              <a:t>Input CSV into Python script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000" lang="en"/>
              <a:t>Dumped out to CSV file for use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Preprocessing Challenges</a:t>
            </a:r>
          </a:p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Tweets are from two different sources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twitter-stream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twitter-search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Different formats</a:t>
            </a:r>
          </a:p>
          <a:p>
            <a:pPr rtl="0" lvl="1" indent="-3175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1400" lang="en"/>
              <a:t>&lt;a href="http://tapbots.com/tweetbot" rel="nofollow"&gt;Tweetbot for iOS&lt;/a&gt;</a:t>
            </a:r>
          </a:p>
          <a:p>
            <a:pPr rtl="0" lvl="1" indent="-3175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1400" lang="en"/>
              <a:t>&amp;lt;a href=&amp;quot;http://twitter.com/download/android&amp;quot;&amp;gt;Twitter for Android&amp;lt;/a&amp;gt;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Full of weird characters that threw script off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Large datasets take FOREVER to process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3600" lang="en"/>
              <a:t>H</a:t>
            </a:r>
            <a:r>
              <a:rPr lang="en"/>
              <a:t>ive</a:t>
            </a:r>
            <a:r>
              <a:rPr sz="3600" lang="en"/>
              <a:t> </a:t>
            </a:r>
          </a:p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y="1158425" x="5198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800" lang="en"/>
              <a:t>Importing pothole dataset to Hive </a:t>
            </a:r>
          </a:p>
          <a:p>
            <a:pPr rtl="0" lvl="0" indent="-3429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800" lang="en"/>
              <a:t>Statements similar to loading data in MySql </a:t>
            </a:r>
          </a:p>
          <a:p>
            <a:pPr rtl="0" lvl="0" indent="-3429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800" lang="en"/>
              <a:t>Data still stored in file </a:t>
            </a:r>
          </a:p>
          <a:p>
            <a:pPr rtl="0" lvl="0" indent="-3429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800" lang="en"/>
              <a:t>Queries transformed into MapReduce jobs</a:t>
            </a:r>
          </a:p>
          <a:p>
            <a:pPr rtl="0" lvl="0">
              <a:spcBef>
                <a:spcPts val="0"/>
              </a:spcBef>
              <a:buNone/>
            </a:pPr>
            <a:r>
              <a:rPr sz="1400" lang="en">
                <a:solidFill>
                  <a:srgbClr val="000000"/>
                </a:solidFill>
              </a:rPr>
              <a:t> 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64" name="Shape 64"/>
          <p:cNvSpPr/>
          <p:nvPr/>
        </p:nvSpPr>
        <p:spPr>
          <a:xfrm>
            <a:off y="2536650" x="941025"/>
            <a:ext cy="808800" cx="1387500"/>
          </a:xfrm>
          <a:prstGeom prst="rect">
            <a:avLst/>
          </a:prstGeom>
          <a:solidFill>
            <a:srgbClr val="F3F3F3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MySql Table </a:t>
            </a:r>
          </a:p>
        </p:txBody>
      </p:sp>
      <p:cxnSp>
        <p:nvCxnSpPr>
          <p:cNvPr id="65" name="Shape 65"/>
          <p:cNvCxnSpPr>
            <a:stCxn id="64" idx="2"/>
            <a:endCxn id="66" idx="0"/>
          </p:cNvCxnSpPr>
          <p:nvPr/>
        </p:nvCxnSpPr>
        <p:spPr>
          <a:xfrm>
            <a:off y="3345450" x="1634775"/>
            <a:ext cy="505224" cx="50124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66" name="Shape 66"/>
          <p:cNvSpPr/>
          <p:nvPr/>
        </p:nvSpPr>
        <p:spPr>
          <a:xfrm>
            <a:off y="3850675" x="1126750"/>
            <a:ext cy="991199" cx="1116299"/>
          </a:xfrm>
          <a:prstGeom prst="rect">
            <a:avLst/>
          </a:prstGeom>
          <a:solidFill>
            <a:srgbClr val="F3F3F3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CSV FILe </a:t>
            </a:r>
          </a:p>
        </p:txBody>
      </p:sp>
      <p:sp>
        <p:nvSpPr>
          <p:cNvPr id="67" name="Shape 67"/>
          <p:cNvSpPr/>
          <p:nvPr/>
        </p:nvSpPr>
        <p:spPr>
          <a:xfrm>
            <a:off y="3917575" x="5529525"/>
            <a:ext cy="857400" cx="2065800"/>
          </a:xfrm>
          <a:prstGeom prst="rect">
            <a:avLst/>
          </a:prstGeom>
          <a:solidFill>
            <a:srgbClr val="F3F3F3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Hadoop Distributed File System </a:t>
            </a:r>
          </a:p>
        </p:txBody>
      </p:sp>
      <p:sp>
        <p:nvSpPr>
          <p:cNvPr id="68" name="Shape 68"/>
          <p:cNvSpPr/>
          <p:nvPr/>
        </p:nvSpPr>
        <p:spPr>
          <a:xfrm>
            <a:off y="2274875" x="6212925"/>
            <a:ext cy="991199" cx="1554599"/>
          </a:xfrm>
          <a:prstGeom prst="rect">
            <a:avLst/>
          </a:prstGeom>
          <a:solidFill>
            <a:srgbClr val="F3F3F3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Hive  table </a:t>
            </a:r>
          </a:p>
        </p:txBody>
      </p:sp>
      <p:sp>
        <p:nvSpPr>
          <p:cNvPr id="69" name="Shape 69"/>
          <p:cNvSpPr txBox="1"/>
          <p:nvPr/>
        </p:nvSpPr>
        <p:spPr>
          <a:xfrm>
            <a:off y="3266075" x="1789362"/>
            <a:ext cy="354599" cx="1335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dumped into </a:t>
            </a:r>
          </a:p>
        </p:txBody>
      </p:sp>
      <p:cxnSp>
        <p:nvCxnSpPr>
          <p:cNvPr id="70" name="Shape 70"/>
          <p:cNvCxnSpPr>
            <a:endCxn id="67" idx="1"/>
          </p:cNvCxnSpPr>
          <p:nvPr/>
        </p:nvCxnSpPr>
        <p:spPr>
          <a:xfrm>
            <a:off y="4312675" x="2243025"/>
            <a:ext cy="33599" cx="32864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71" name="Shape 71"/>
          <p:cNvSpPr txBox="1"/>
          <p:nvPr/>
        </p:nvSpPr>
        <p:spPr>
          <a:xfrm>
            <a:off y="3894325" x="2973425"/>
            <a:ext cy="279000" cx="1314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imported into </a:t>
            </a:r>
          </a:p>
        </p:txBody>
      </p:sp>
      <p:cxnSp>
        <p:nvCxnSpPr>
          <p:cNvPr id="72" name="Shape 72"/>
          <p:cNvCxnSpPr>
            <a:stCxn id="67" idx="0"/>
            <a:endCxn id="68" idx="2"/>
          </p:cNvCxnSpPr>
          <p:nvPr/>
        </p:nvCxnSpPr>
        <p:spPr>
          <a:xfrm rot="10800000" flipH="1">
            <a:off y="3266074" x="6562425"/>
            <a:ext cy="651500" cx="4277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73" name="Shape 73"/>
          <p:cNvSpPr txBox="1"/>
          <p:nvPr/>
        </p:nvSpPr>
        <p:spPr>
          <a:xfrm>
            <a:off y="3345575" x="6635425"/>
            <a:ext cy="195600" cx="16484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imported into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3600" lang="en"/>
              <a:t>H</a:t>
            </a:r>
            <a:r>
              <a:rPr lang="en"/>
              <a:t>Base</a:t>
            </a:r>
            <a:r>
              <a:rPr sz="3600" lang="en"/>
              <a:t> 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y="1158425" x="581525"/>
            <a:ext cy="3683400" cx="8167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800" lang="en"/>
              <a:t>Importing pothole dataset to HBASE</a:t>
            </a:r>
          </a:p>
          <a:p>
            <a:pPr rtl="0" lvl="0" indent="-3429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800" lang="en"/>
              <a:t>HBase requires KEY_ROW for exactly one  column</a:t>
            </a:r>
          </a:p>
          <a:p>
            <a:pPr rtl="0" lvl="0" indent="-3429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800" lang="en"/>
              <a:t>HBase organizes fields into column family </a:t>
            </a:r>
          </a:p>
          <a:p>
            <a:pPr rtl="0" lvl="0" indent="-3429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800" lang="en"/>
              <a:t>MapReduce jobs performed - ImportTsv tool used </a:t>
            </a:r>
            <a:br>
              <a:rPr sz="1800" lang="en"/>
            </a:br>
            <a:r>
              <a:rPr sz="1800" lang="en"/>
              <a:t> </a:t>
            </a:r>
          </a:p>
          <a:p>
            <a:pPr rtl="0" lvl="0">
              <a:spcBef>
                <a:spcPts val="0"/>
              </a:spcBef>
              <a:buNone/>
            </a:pPr>
            <a:r>
              <a:rPr sz="1400" lang="en">
                <a:solidFill>
                  <a:srgbClr val="000000"/>
                </a:solidFill>
              </a:rPr>
              <a:t> 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80" name="Shape 80"/>
          <p:cNvSpPr/>
          <p:nvPr/>
        </p:nvSpPr>
        <p:spPr>
          <a:xfrm>
            <a:off y="2496550" x="730150"/>
            <a:ext cy="919800" cx="1648499"/>
          </a:xfrm>
          <a:prstGeom prst="rect">
            <a:avLst/>
          </a:prstGeom>
          <a:solidFill>
            <a:srgbClr val="F3F3F3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MySql Table </a:t>
            </a:r>
          </a:p>
        </p:txBody>
      </p:sp>
      <p:cxnSp>
        <p:nvCxnSpPr>
          <p:cNvPr id="81" name="Shape 81"/>
          <p:cNvCxnSpPr>
            <a:stCxn id="80" idx="2"/>
            <a:endCxn id="82" idx="0"/>
          </p:cNvCxnSpPr>
          <p:nvPr/>
        </p:nvCxnSpPr>
        <p:spPr>
          <a:xfrm>
            <a:off y="3416350" x="1554399"/>
            <a:ext cy="434324" cx="1305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82" name="Shape 82"/>
          <p:cNvSpPr/>
          <p:nvPr/>
        </p:nvSpPr>
        <p:spPr>
          <a:xfrm>
            <a:off y="3850675" x="1126750"/>
            <a:ext cy="991199" cx="1116299"/>
          </a:xfrm>
          <a:prstGeom prst="rect">
            <a:avLst/>
          </a:prstGeom>
          <a:solidFill>
            <a:srgbClr val="F3F3F3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CSV File </a:t>
            </a:r>
          </a:p>
        </p:txBody>
      </p:sp>
      <p:sp>
        <p:nvSpPr>
          <p:cNvPr id="83" name="Shape 83"/>
          <p:cNvSpPr/>
          <p:nvPr/>
        </p:nvSpPr>
        <p:spPr>
          <a:xfrm>
            <a:off y="3917575" x="5529525"/>
            <a:ext cy="857400" cx="2065800"/>
          </a:xfrm>
          <a:prstGeom prst="rect">
            <a:avLst/>
          </a:prstGeom>
          <a:solidFill>
            <a:srgbClr val="F3F3F3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Hadoop Distributed File System </a:t>
            </a:r>
          </a:p>
        </p:txBody>
      </p:sp>
      <p:sp>
        <p:nvSpPr>
          <p:cNvPr id="84" name="Shape 84"/>
          <p:cNvSpPr/>
          <p:nvPr/>
        </p:nvSpPr>
        <p:spPr>
          <a:xfrm>
            <a:off y="2354375" x="6562425"/>
            <a:ext cy="991199" cx="1554599"/>
          </a:xfrm>
          <a:prstGeom prst="rect">
            <a:avLst/>
          </a:prstGeom>
          <a:solidFill>
            <a:srgbClr val="F3F3F3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HBase table </a:t>
            </a:r>
          </a:p>
        </p:txBody>
      </p:sp>
      <p:sp>
        <p:nvSpPr>
          <p:cNvPr id="85" name="Shape 85"/>
          <p:cNvSpPr txBox="1"/>
          <p:nvPr/>
        </p:nvSpPr>
        <p:spPr>
          <a:xfrm>
            <a:off y="3456275" x="1789362"/>
            <a:ext cy="354599" cx="1335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dumped into </a:t>
            </a:r>
          </a:p>
        </p:txBody>
      </p:sp>
      <p:cxnSp>
        <p:nvCxnSpPr>
          <p:cNvPr id="86" name="Shape 86"/>
          <p:cNvCxnSpPr>
            <a:endCxn id="83" idx="1"/>
          </p:cNvCxnSpPr>
          <p:nvPr/>
        </p:nvCxnSpPr>
        <p:spPr>
          <a:xfrm>
            <a:off y="4312675" x="2243025"/>
            <a:ext cy="33599" cx="32864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87" name="Shape 87"/>
          <p:cNvSpPr txBox="1"/>
          <p:nvPr/>
        </p:nvSpPr>
        <p:spPr>
          <a:xfrm>
            <a:off y="3894325" x="2973425"/>
            <a:ext cy="279000" cx="1314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imported into </a:t>
            </a:r>
          </a:p>
        </p:txBody>
      </p:sp>
      <p:cxnSp>
        <p:nvCxnSpPr>
          <p:cNvPr id="88" name="Shape 88"/>
          <p:cNvCxnSpPr>
            <a:stCxn id="83" idx="0"/>
            <a:endCxn id="84" idx="2"/>
          </p:cNvCxnSpPr>
          <p:nvPr/>
        </p:nvCxnSpPr>
        <p:spPr>
          <a:xfrm rot="10800000" flipH="1">
            <a:off y="3345574" x="6562425"/>
            <a:ext cy="572000" cx="7772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89" name="Shape 89"/>
          <p:cNvSpPr txBox="1"/>
          <p:nvPr/>
        </p:nvSpPr>
        <p:spPr>
          <a:xfrm>
            <a:off y="3345575" x="6635425"/>
            <a:ext cy="195600" cx="16484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imported into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" name="Shape 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Impala</a:t>
            </a:r>
          </a:p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Setup tables in Impala with new datasets</a:t>
            </a:r>
          </a:p>
          <a:p>
            <a:pPr rtl="0"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/>
              <a:t>Create benchmark queries to test Impala vs Hive</a:t>
            </a:r>
          </a:p>
          <a:p>
            <a:pPr rtl="0" lvl="0" indent="457200">
              <a:spcBef>
                <a:spcPts val="0"/>
              </a:spcBef>
              <a:buClr>
                <a:srgbClr val="000000"/>
              </a:buClr>
              <a:buSzPct val="122222"/>
              <a:buFont typeface="Arial"/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select count(*) as num_tweets, from_user from twitter group by from_user order by num_tweets desc limit 15;</a:t>
            </a:r>
          </a:p>
          <a:p>
            <a:pPr rtl="0" lvl="0" indent="457200">
              <a:spcBef>
                <a:spcPts val="0"/>
              </a:spcBef>
              <a:buClr>
                <a:srgbClr val="000000"/>
              </a:buClr>
              <a:buSzPct val="122222"/>
              <a:buFont typeface="Arial"/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select count(*) as num_tweets, source from twitter group by source order by num_tweets desc limit 15;</a:t>
            </a:r>
          </a:p>
          <a:p>
            <a:pPr rtl="0" lvl="0" indent="457200">
              <a:spcBef>
                <a:spcPts val="0"/>
              </a:spcBef>
              <a:buClr>
                <a:srgbClr val="000000"/>
              </a:buClr>
              <a:buSzPct val="122222"/>
              <a:buFont typeface="Arial"/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select count(*) as num_tweets, created_at from twitter group by created_at order by num_tweets desc limit 15;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122222"/>
              <a:buFont typeface="Arial"/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	select count(*) as num_tweets, month from twitter group by month order by num_tweets desc limit 15;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122222"/>
              <a:buFont typeface="Arial"/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	select count(*) as num_tweets, day from twitter group by day order by num_tweets desc limit 15;</a:t>
            </a:r>
          </a:p>
          <a:p>
            <a:pPr rtl="0" lvl="0">
              <a:spcBef>
                <a:spcPts val="0"/>
              </a:spcBef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	select count(*) as num_tweets, year from twitter group by year order by num_tweets desc limit 15;</a:t>
            </a:r>
          </a:p>
          <a:p>
            <a:pPr algn="l" rtl="0" lvl="0" marR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Impala - Example Report</a:t>
            </a:r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select count(*) as num_tweets, from_user from twitter group by from_user order by num_tweets desc limit 15;</a:t>
            </a:r>
          </a:p>
          <a:p>
            <a:pPr rtl="0" lvl="0">
              <a:spcBef>
                <a:spcPts val="0"/>
              </a:spcBef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select count(*) as num_tweets, month from twitter group by month order by num_tweets desc limit 12;</a:t>
            </a:r>
          </a:p>
          <a:p>
            <a:pPr rtl="0" lvl="0">
              <a:spcBef>
                <a:spcPts val="0"/>
              </a:spcBef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select count(*) as num_tweets, month from twitter group by month order by month desc limit 12;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 sz="900"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102" name="Shape 10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977450" x="457200"/>
            <a:ext cy="2948399" cx="2467774"/>
          </a:xfrm>
          <a:prstGeom prst="rect">
            <a:avLst/>
          </a:prstGeom>
        </p:spPr>
      </p:pic>
      <p:pic>
        <p:nvPicPr>
          <p:cNvPr id="103" name="Shape 10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382675" x="3401400"/>
            <a:ext cy="2543175" cx="1714500"/>
          </a:xfrm>
          <a:prstGeom prst="rect">
            <a:avLst/>
          </a:prstGeom>
        </p:spPr>
      </p:pic>
      <p:pic>
        <p:nvPicPr>
          <p:cNvPr id="104" name="Shape 104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382675" x="5592325"/>
            <a:ext cy="2543175" cx="17145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swiss">
  <a:themeElements>
    <a:clrScheme name="Custom 218">
      <a:dk1>
        <a:srgbClr val="000000"/>
      </a:dk1>
      <a:lt1>
        <a:srgbClr val="FFFFFF"/>
      </a:lt1>
      <a:dk2>
        <a:srgbClr val="5B595A"/>
      </a:dk2>
      <a:lt2>
        <a:srgbClr val="CFD4D4"/>
      </a:lt2>
      <a:accent1>
        <a:srgbClr val="CC0202"/>
      </a:accent1>
      <a:accent2>
        <a:srgbClr val="228AFF"/>
      </a:accent2>
      <a:accent3>
        <a:srgbClr val="FBC82F"/>
      </a:accent3>
      <a:accent4>
        <a:srgbClr val="253E91"/>
      </a:accent4>
      <a:accent5>
        <a:srgbClr val="F68D0C"/>
      </a:accent5>
      <a:accent6>
        <a:srgbClr val="257E12"/>
      </a:accent6>
      <a:hlink>
        <a:srgbClr val="144C72"/>
      </a:hlink>
      <a:folHlink>
        <a:srgbClr val="8C9D9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