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notesSlides/notesSlide11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2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3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14.xml" ContentType="application/vnd.openxmlformats-officedocument.presentationml.notesSlide+xml"/>
  <Override PartName="/ppt/charts/chart18.xml" ContentType="application/vnd.openxmlformats-officedocument.drawingml.chart+xml"/>
  <Override PartName="/ppt/notesSlides/notesSlide15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6.xml" ContentType="application/vnd.openxmlformats-officedocument.presentationml.notesSlide+xml"/>
  <Override PartName="/ppt/charts/chart21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95" r:id="rId2"/>
    <p:sldId id="294" r:id="rId3"/>
    <p:sldId id="293" r:id="rId4"/>
    <p:sldId id="283" r:id="rId5"/>
    <p:sldId id="292" r:id="rId6"/>
    <p:sldId id="257" r:id="rId7"/>
    <p:sldId id="260" r:id="rId8"/>
    <p:sldId id="259" r:id="rId9"/>
    <p:sldId id="281" r:id="rId10"/>
    <p:sldId id="265" r:id="rId11"/>
    <p:sldId id="279" r:id="rId12"/>
    <p:sldId id="268" r:id="rId13"/>
    <p:sldId id="269" r:id="rId14"/>
    <p:sldId id="270" r:id="rId15"/>
    <p:sldId id="272" r:id="rId16"/>
    <p:sldId id="273" r:id="rId17"/>
    <p:sldId id="275" r:id="rId18"/>
    <p:sldId id="277" r:id="rId19"/>
    <p:sldId id="278" r:id="rId20"/>
    <p:sldId id="25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12" autoAdjust="0"/>
  </p:normalViewPr>
  <p:slideViewPr>
    <p:cSldViewPr snapToGrid="0" snapToObjects="1">
      <p:cViewPr>
        <p:scale>
          <a:sx n="100" d="100"/>
          <a:sy n="100" d="100"/>
        </p:scale>
        <p:origin x="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QualtricsReports:DeDupedETD2015SurveyResult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3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2-34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2-34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2-34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35-38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35-38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5-38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5-38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9-43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9-4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DeDupedETD2015SurveyResults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39-43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4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1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All%20ETD%20Programs%20only:Q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mac:Dropbox:gailmac:ETDs:2nd%20Baseline%20Survey:GailsETDdata:Q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GailsETDdata:Q23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ail:Dropbox:gailmac:ETDs:2nd%20Baseline%20Survey:All%20ETD%20Programs%20only:Q24-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21716122290269"/>
                  <c:y val="0.21939264638265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3723024205308"/>
                  <c:y val="-0.039126921718096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>
                    <a:latin typeface="Helvetica Neue"/>
                    <a:cs typeface="Helvetica Neue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'Q8'!$B$17:$E$17</c:f>
              <c:strCache>
                <c:ptCount val="4"/>
                <c:pt idx="0">
                  <c:v>user demand</c:v>
                </c:pt>
                <c:pt idx="1">
                  <c:v>OA through IR</c:v>
                </c:pt>
                <c:pt idx="2">
                  <c:v>collection growth</c:v>
                </c:pt>
                <c:pt idx="3">
                  <c:v>other</c:v>
                </c:pt>
              </c:strCache>
            </c:strRef>
          </c:cat>
          <c:val>
            <c:numRef>
              <c:f>'Q8'!$B$18:$E$18</c:f>
              <c:numCache>
                <c:formatCode>General</c:formatCode>
                <c:ptCount val="4"/>
                <c:pt idx="0">
                  <c:v>10.0</c:v>
                </c:pt>
                <c:pt idx="1">
                  <c:v>23.0</c:v>
                </c:pt>
                <c:pt idx="2">
                  <c:v>15.0</c:v>
                </c:pt>
                <c:pt idx="3">
                  <c:v>8.0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Q31charts!$B$18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strRef>
              <c:f>Q31charts!$A$19:$A$24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Q31charts!$B$19:$B$24</c:f>
              <c:numCache>
                <c:formatCode>0%</c:formatCode>
                <c:ptCount val="6"/>
                <c:pt idx="0">
                  <c:v>0.2</c:v>
                </c:pt>
                <c:pt idx="1">
                  <c:v>0.2</c:v>
                </c:pt>
                <c:pt idx="2">
                  <c:v>0.0</c:v>
                </c:pt>
                <c:pt idx="3">
                  <c:v>0.0</c:v>
                </c:pt>
                <c:pt idx="4">
                  <c:v>0.027906976744186</c:v>
                </c:pt>
                <c:pt idx="5">
                  <c:v>0.0</c:v>
                </c:pt>
              </c:numCache>
            </c:numRef>
          </c:val>
        </c:ser>
        <c:ser>
          <c:idx val="1"/>
          <c:order val="1"/>
          <c:tx>
            <c:strRef>
              <c:f>Q31charts!$C$18</c:f>
              <c:strCache>
                <c:ptCount val="1"/>
                <c:pt idx="0">
                  <c:v>Some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elete val="1"/>
          </c:dLbls>
          <c:cat>
            <c:strRef>
              <c:f>Q31charts!$A$19:$A$24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Q31charts!$C$19:$C$24</c:f>
              <c:numCache>
                <c:formatCode>0%</c:formatCode>
                <c:ptCount val="6"/>
                <c:pt idx="0">
                  <c:v>0.5</c:v>
                </c:pt>
                <c:pt idx="1">
                  <c:v>0.4</c:v>
                </c:pt>
                <c:pt idx="2">
                  <c:v>0.666666666666667</c:v>
                </c:pt>
                <c:pt idx="3">
                  <c:v>0.681818181818182</c:v>
                </c:pt>
                <c:pt idx="4">
                  <c:v>0.66046511627907</c:v>
                </c:pt>
                <c:pt idx="5">
                  <c:v>0.545454545454545</c:v>
                </c:pt>
              </c:numCache>
            </c:numRef>
          </c:val>
        </c:ser>
        <c:ser>
          <c:idx val="2"/>
          <c:order val="2"/>
          <c:tx>
            <c:strRef>
              <c:f>Q31charts!$D$18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elete val="1"/>
          </c:dLbls>
          <c:cat>
            <c:strRef>
              <c:f>Q31charts!$A$19:$A$24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Q31charts!$D$19:$D$24</c:f>
              <c:numCache>
                <c:formatCode>0%</c:formatCode>
                <c:ptCount val="6"/>
                <c:pt idx="0">
                  <c:v>0.3</c:v>
                </c:pt>
                <c:pt idx="1">
                  <c:v>0.4</c:v>
                </c:pt>
                <c:pt idx="2">
                  <c:v>0.333333333333333</c:v>
                </c:pt>
                <c:pt idx="3">
                  <c:v>0.318181818181818</c:v>
                </c:pt>
                <c:pt idx="4">
                  <c:v>0.311627906976744</c:v>
                </c:pt>
                <c:pt idx="5">
                  <c:v>0.454545454545454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16394216"/>
        <c:axId val="-2116424472"/>
      </c:barChart>
      <c:catAx>
        <c:axId val="-2116394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116424472"/>
        <c:crosses val="autoZero"/>
        <c:auto val="1"/>
        <c:lblAlgn val="ctr"/>
        <c:lblOffset val="100"/>
        <c:noMultiLvlLbl val="0"/>
      </c:catAx>
      <c:valAx>
        <c:axId val="-21164244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63942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'Q32'!$B$18</c:f>
              <c:strCache>
                <c:ptCount val="1"/>
                <c:pt idx="0">
                  <c:v>None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'Q32'!$A$19:$A$24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'Q32'!$B$19:$B$24</c:f>
              <c:numCache>
                <c:formatCode>0%</c:formatCode>
                <c:ptCount val="6"/>
                <c:pt idx="0">
                  <c:v>0.4</c:v>
                </c:pt>
                <c:pt idx="1">
                  <c:v>0.454545454545454</c:v>
                </c:pt>
                <c:pt idx="2">
                  <c:v>0.333333333333333</c:v>
                </c:pt>
                <c:pt idx="3">
                  <c:v>0.826086956521739</c:v>
                </c:pt>
                <c:pt idx="4">
                  <c:v>0.45662100456621</c:v>
                </c:pt>
                <c:pt idx="5">
                  <c:v>0.5</c:v>
                </c:pt>
              </c:numCache>
            </c:numRef>
          </c:val>
        </c:ser>
        <c:ser>
          <c:idx val="1"/>
          <c:order val="1"/>
          <c:tx>
            <c:strRef>
              <c:f>'Q32'!$C$18</c:f>
              <c:strCache>
                <c:ptCount val="1"/>
                <c:pt idx="0">
                  <c:v>Some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'Q32'!$A$19:$A$24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'Q32'!$C$19:$C$24</c:f>
              <c:numCache>
                <c:formatCode>0%</c:formatCode>
                <c:ptCount val="6"/>
                <c:pt idx="0">
                  <c:v>0.5</c:v>
                </c:pt>
                <c:pt idx="1">
                  <c:v>0.272727272727273</c:v>
                </c:pt>
                <c:pt idx="2">
                  <c:v>0.666666666666667</c:v>
                </c:pt>
                <c:pt idx="3">
                  <c:v>0.173913043478261</c:v>
                </c:pt>
                <c:pt idx="4">
                  <c:v>0.520547945205479</c:v>
                </c:pt>
                <c:pt idx="5">
                  <c:v>0.5</c:v>
                </c:pt>
              </c:numCache>
            </c:numRef>
          </c:val>
        </c:ser>
        <c:ser>
          <c:idx val="2"/>
          <c:order val="2"/>
          <c:tx>
            <c:strRef>
              <c:f>'Q32'!$D$18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'Q32'!$A$19:$A$24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'Q32'!$D$19:$D$24</c:f>
              <c:numCache>
                <c:formatCode>0%</c:formatCode>
                <c:ptCount val="6"/>
                <c:pt idx="0">
                  <c:v>0.1</c:v>
                </c:pt>
                <c:pt idx="1">
                  <c:v>0.272727272727273</c:v>
                </c:pt>
                <c:pt idx="2">
                  <c:v>0.0</c:v>
                </c:pt>
                <c:pt idx="3">
                  <c:v>0.0</c:v>
                </c:pt>
                <c:pt idx="4">
                  <c:v>0.0228310502283105</c:v>
                </c:pt>
                <c:pt idx="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732728"/>
        <c:axId val="-2116770136"/>
      </c:barChart>
      <c:catAx>
        <c:axId val="-211673272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6770136"/>
        <c:crosses val="autoZero"/>
        <c:auto val="1"/>
        <c:lblAlgn val="ctr"/>
        <c:lblOffset val="100"/>
        <c:noMultiLvlLbl val="0"/>
      </c:catAx>
      <c:valAx>
        <c:axId val="-2116770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67327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'Q33 charts'!$B$36</c:f>
              <c:strCache>
                <c:ptCount val="1"/>
                <c:pt idx="0">
                  <c:v>Forever </c:v>
                </c:pt>
              </c:strCache>
            </c:strRef>
          </c:tx>
          <c:invertIfNegative val="0"/>
          <c:cat>
            <c:strRef>
              <c:f>'Q33 charts'!$A$37:$A$42</c:f>
              <c:strCache>
                <c:ptCount val="6"/>
                <c:pt idx="0">
                  <c:v>Africa </c:v>
                </c:pt>
                <c:pt idx="1">
                  <c:v>Asia </c:v>
                </c:pt>
                <c:pt idx="2">
                  <c:v>Europe </c:v>
                </c:pt>
                <c:pt idx="3">
                  <c:v>N. America </c:v>
                </c:pt>
                <c:pt idx="4">
                  <c:v>Australasia </c:v>
                </c:pt>
                <c:pt idx="5">
                  <c:v>S. America </c:v>
                </c:pt>
              </c:strCache>
            </c:strRef>
          </c:cat>
          <c:val>
            <c:numRef>
              <c:f>'Q33 charts'!$B$37:$B$42</c:f>
              <c:numCache>
                <c:formatCode>0%</c:formatCode>
                <c:ptCount val="6"/>
                <c:pt idx="0">
                  <c:v>0.571428571428571</c:v>
                </c:pt>
                <c:pt idx="1">
                  <c:v>0.666666666666667</c:v>
                </c:pt>
                <c:pt idx="2">
                  <c:v>0.666666666666667</c:v>
                </c:pt>
                <c:pt idx="3">
                  <c:v>0.451612903225806</c:v>
                </c:pt>
                <c:pt idx="4">
                  <c:v>0.5</c:v>
                </c:pt>
                <c:pt idx="5">
                  <c:v>0.166666666666667</c:v>
                </c:pt>
              </c:numCache>
            </c:numRef>
          </c:val>
        </c:ser>
        <c:ser>
          <c:idx val="1"/>
          <c:order val="1"/>
          <c:tx>
            <c:strRef>
              <c:f>'Q33 charts'!$C$36</c:f>
              <c:strCache>
                <c:ptCount val="1"/>
                <c:pt idx="0">
                  <c:v>&lt;1 year  </c:v>
                </c:pt>
              </c:strCache>
            </c:strRef>
          </c:tx>
          <c:invertIfNegative val="0"/>
          <c:cat>
            <c:strRef>
              <c:f>'Q33 charts'!$A$37:$A$42</c:f>
              <c:strCache>
                <c:ptCount val="6"/>
                <c:pt idx="0">
                  <c:v>Africa </c:v>
                </c:pt>
                <c:pt idx="1">
                  <c:v>Asia </c:v>
                </c:pt>
                <c:pt idx="2">
                  <c:v>Europe </c:v>
                </c:pt>
                <c:pt idx="3">
                  <c:v>N. America </c:v>
                </c:pt>
                <c:pt idx="4">
                  <c:v>Australasia </c:v>
                </c:pt>
                <c:pt idx="5">
                  <c:v>S. America </c:v>
                </c:pt>
              </c:strCache>
            </c:strRef>
          </c:cat>
          <c:val>
            <c:numRef>
              <c:f>'Q33 charts'!$C$37:$C$42</c:f>
              <c:numCache>
                <c:formatCode>General</c:formatCode>
                <c:ptCount val="6"/>
                <c:pt idx="0" formatCode="0%">
                  <c:v>0.142857142857143</c:v>
                </c:pt>
                <c:pt idx="3" formatCode="0%">
                  <c:v>0.0725806451612903</c:v>
                </c:pt>
              </c:numCache>
            </c:numRef>
          </c:val>
        </c:ser>
        <c:ser>
          <c:idx val="2"/>
          <c:order val="2"/>
          <c:tx>
            <c:strRef>
              <c:f>'Q33 charts'!$D$36</c:f>
              <c:strCache>
                <c:ptCount val="1"/>
                <c:pt idx="0">
                  <c:v>1 - 3 years  </c:v>
                </c:pt>
              </c:strCache>
            </c:strRef>
          </c:tx>
          <c:invertIfNegative val="0"/>
          <c:cat>
            <c:strRef>
              <c:f>'Q33 charts'!$A$37:$A$42</c:f>
              <c:strCache>
                <c:ptCount val="6"/>
                <c:pt idx="0">
                  <c:v>Africa </c:v>
                </c:pt>
                <c:pt idx="1">
                  <c:v>Asia </c:v>
                </c:pt>
                <c:pt idx="2">
                  <c:v>Europe </c:v>
                </c:pt>
                <c:pt idx="3">
                  <c:v>N. America </c:v>
                </c:pt>
                <c:pt idx="4">
                  <c:v>Australasia </c:v>
                </c:pt>
                <c:pt idx="5">
                  <c:v>S. America </c:v>
                </c:pt>
              </c:strCache>
            </c:strRef>
          </c:cat>
          <c:val>
            <c:numRef>
              <c:f>'Q33 charts'!$D$37:$D$42</c:f>
              <c:numCache>
                <c:formatCode>0%</c:formatCode>
                <c:ptCount val="6"/>
                <c:pt idx="0">
                  <c:v>0.285714285714286</c:v>
                </c:pt>
                <c:pt idx="1">
                  <c:v>0.166666666666667</c:v>
                </c:pt>
                <c:pt idx="2">
                  <c:v>0.166666666666667</c:v>
                </c:pt>
                <c:pt idx="3">
                  <c:v>0.387096774193548</c:v>
                </c:pt>
                <c:pt idx="4">
                  <c:v>0.5</c:v>
                </c:pt>
                <c:pt idx="5">
                  <c:v>0.666666666666667</c:v>
                </c:pt>
              </c:numCache>
            </c:numRef>
          </c:val>
        </c:ser>
        <c:ser>
          <c:idx val="3"/>
          <c:order val="3"/>
          <c:tx>
            <c:strRef>
              <c:f>'Q33 charts'!$E$36</c:f>
              <c:strCache>
                <c:ptCount val="1"/>
                <c:pt idx="0">
                  <c:v>4 - 6 years  </c:v>
                </c:pt>
              </c:strCache>
            </c:strRef>
          </c:tx>
          <c:invertIfNegative val="0"/>
          <c:cat>
            <c:strRef>
              <c:f>'Q33 charts'!$A$37:$A$42</c:f>
              <c:strCache>
                <c:ptCount val="6"/>
                <c:pt idx="0">
                  <c:v>Africa </c:v>
                </c:pt>
                <c:pt idx="1">
                  <c:v>Asia </c:v>
                </c:pt>
                <c:pt idx="2">
                  <c:v>Europe </c:v>
                </c:pt>
                <c:pt idx="3">
                  <c:v>N. America </c:v>
                </c:pt>
                <c:pt idx="4">
                  <c:v>Australasia </c:v>
                </c:pt>
                <c:pt idx="5">
                  <c:v>S. America </c:v>
                </c:pt>
              </c:strCache>
            </c:strRef>
          </c:cat>
          <c:val>
            <c:numRef>
              <c:f>'Q33 charts'!$E$37:$E$42</c:f>
              <c:numCache>
                <c:formatCode>0%</c:formatCode>
                <c:ptCount val="6"/>
                <c:pt idx="0">
                  <c:v>0.0</c:v>
                </c:pt>
                <c:pt idx="1">
                  <c:v>0.166666666666667</c:v>
                </c:pt>
                <c:pt idx="2">
                  <c:v>0.166666666666667</c:v>
                </c:pt>
                <c:pt idx="3">
                  <c:v>0.064516129032258</c:v>
                </c:pt>
              </c:numCache>
            </c:numRef>
          </c:val>
        </c:ser>
        <c:ser>
          <c:idx val="4"/>
          <c:order val="4"/>
          <c:tx>
            <c:strRef>
              <c:f>'Q33 charts'!$F$36</c:f>
              <c:strCache>
                <c:ptCount val="1"/>
                <c:pt idx="0">
                  <c:v>&gt; 7 years  </c:v>
                </c:pt>
              </c:strCache>
            </c:strRef>
          </c:tx>
          <c:invertIfNegative val="0"/>
          <c:cat>
            <c:strRef>
              <c:f>'Q33 charts'!$A$37:$A$42</c:f>
              <c:strCache>
                <c:ptCount val="6"/>
                <c:pt idx="0">
                  <c:v>Africa </c:v>
                </c:pt>
                <c:pt idx="1">
                  <c:v>Asia </c:v>
                </c:pt>
                <c:pt idx="2">
                  <c:v>Europe </c:v>
                </c:pt>
                <c:pt idx="3">
                  <c:v>N. America </c:v>
                </c:pt>
                <c:pt idx="4">
                  <c:v>Australasia </c:v>
                </c:pt>
                <c:pt idx="5">
                  <c:v>S. America </c:v>
                </c:pt>
              </c:strCache>
            </c:strRef>
          </c:cat>
          <c:val>
            <c:numRef>
              <c:f>'Q33 charts'!$F$37:$F$42</c:f>
              <c:numCache>
                <c:formatCode>General</c:formatCode>
                <c:ptCount val="6"/>
                <c:pt idx="3" formatCode="0%">
                  <c:v>0.0241935483870968</c:v>
                </c:pt>
                <c:pt idx="5" formatCode="0%">
                  <c:v>0.166666666666667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5733176"/>
        <c:axId val="-2115628616"/>
      </c:barChart>
      <c:catAx>
        <c:axId val="-211573317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5628616"/>
        <c:crosses val="autoZero"/>
        <c:auto val="1"/>
        <c:lblAlgn val="ctr"/>
        <c:lblOffset val="100"/>
        <c:noMultiLvlLbl val="0"/>
      </c:catAx>
      <c:valAx>
        <c:axId val="-21156286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57331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0" dirty="0"/>
              <a:t>Aggregated Responses</a:t>
            </a:r>
          </a:p>
        </c:rich>
      </c:tx>
      <c:layout>
        <c:manualLayout>
          <c:xMode val="edge"/>
          <c:yMode val="edge"/>
          <c:x val="0.138793744531933"/>
          <c:y val="0.89235127478753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8125"/>
          <c:y val="0.0882904686489259"/>
          <c:w val="0.480416940069991"/>
          <c:h val="0.653258162134832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'Q33 charts'!$A$2:$A$6</c:f>
              <c:strCache>
                <c:ptCount val="5"/>
                <c:pt idx="0">
                  <c:v>Forever </c:v>
                </c:pt>
                <c:pt idx="1">
                  <c:v>&lt;1 year  </c:v>
                </c:pt>
                <c:pt idx="2">
                  <c:v>1 - 3 years  </c:v>
                </c:pt>
                <c:pt idx="3">
                  <c:v>4 - 6 years  </c:v>
                </c:pt>
                <c:pt idx="4">
                  <c:v>&gt; 7 years  </c:v>
                </c:pt>
              </c:strCache>
            </c:strRef>
          </c:cat>
          <c:val>
            <c:numRef>
              <c:f>'Q33 charts'!$B$2:$B$6</c:f>
              <c:numCache>
                <c:formatCode>General</c:formatCode>
                <c:ptCount val="5"/>
                <c:pt idx="0">
                  <c:v>70.0</c:v>
                </c:pt>
                <c:pt idx="1">
                  <c:v>10.0</c:v>
                </c:pt>
                <c:pt idx="2">
                  <c:v>59.0</c:v>
                </c:pt>
                <c:pt idx="3">
                  <c:v>9.0</c:v>
                </c:pt>
                <c:pt idx="4">
                  <c:v>4.0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78"/>
      </c:pieChart>
    </c:plotArea>
    <c:plotVisOnly val="1"/>
    <c:dispBlanksAs val="gap"/>
    <c:showDLblsOverMax val="0"/>
  </c:chart>
  <c:txPr>
    <a:bodyPr/>
    <a:lstStyle/>
    <a:p>
      <a:pPr>
        <a:defRPr sz="14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'Q35 charts'!$B$22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'Q35 charts'!$A$23:$A$28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'Q35 charts'!$B$23:$B$28</c:f>
              <c:numCache>
                <c:formatCode>0%</c:formatCode>
                <c:ptCount val="6"/>
                <c:pt idx="0">
                  <c:v>0.3</c:v>
                </c:pt>
                <c:pt idx="1">
                  <c:v>0.4</c:v>
                </c:pt>
                <c:pt idx="2">
                  <c:v>0.0</c:v>
                </c:pt>
                <c:pt idx="3">
                  <c:v>0.0869565217391304</c:v>
                </c:pt>
                <c:pt idx="4">
                  <c:v>0.0784313725490196</c:v>
                </c:pt>
                <c:pt idx="5">
                  <c:v>0.272727272727273</c:v>
                </c:pt>
              </c:numCache>
            </c:numRef>
          </c:val>
        </c:ser>
        <c:ser>
          <c:idx val="1"/>
          <c:order val="1"/>
          <c:tx>
            <c:strRef>
              <c:f>'Q35 charts'!$C$22</c:f>
              <c:strCache>
                <c:ptCount val="1"/>
                <c:pt idx="0">
                  <c:v>Some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'Q35 charts'!$A$23:$A$28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'Q35 charts'!$C$23:$C$28</c:f>
              <c:numCache>
                <c:formatCode>0%</c:formatCode>
                <c:ptCount val="6"/>
                <c:pt idx="0">
                  <c:v>0.6</c:v>
                </c:pt>
                <c:pt idx="1">
                  <c:v>0.4</c:v>
                </c:pt>
                <c:pt idx="2">
                  <c:v>1.0</c:v>
                </c:pt>
                <c:pt idx="3">
                  <c:v>0.913043478260869</c:v>
                </c:pt>
                <c:pt idx="4">
                  <c:v>0.916666666666667</c:v>
                </c:pt>
                <c:pt idx="5">
                  <c:v>0.727272727272727</c:v>
                </c:pt>
              </c:numCache>
            </c:numRef>
          </c:val>
        </c:ser>
        <c:ser>
          <c:idx val="2"/>
          <c:order val="2"/>
          <c:tx>
            <c:strRef>
              <c:f>'Q35 charts'!$D$22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'Q35 charts'!$A$23:$A$28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'Q35 charts'!$D$23:$D$28</c:f>
              <c:numCache>
                <c:formatCode>0%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0.0</c:v>
                </c:pt>
                <c:pt idx="3">
                  <c:v>0.0</c:v>
                </c:pt>
                <c:pt idx="4">
                  <c:v>0.00490196078431372</c:v>
                </c:pt>
                <c:pt idx="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012712"/>
        <c:axId val="-2114009704"/>
      </c:barChart>
      <c:catAx>
        <c:axId val="-2114012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114009704"/>
        <c:crosses val="autoZero"/>
        <c:auto val="1"/>
        <c:lblAlgn val="ctr"/>
        <c:lblOffset val="100"/>
        <c:noMultiLvlLbl val="0"/>
      </c:catAx>
      <c:valAx>
        <c:axId val="-21140097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40127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b="0" dirty="0"/>
              <a:t>Aggregated Responses</a:t>
            </a:r>
            <a:r>
              <a:rPr lang="en-US" sz="1600" dirty="0"/>
              <a:t>  </a:t>
            </a:r>
          </a:p>
        </c:rich>
      </c:tx>
      <c:layout>
        <c:manualLayout>
          <c:xMode val="edge"/>
          <c:yMode val="edge"/>
          <c:x val="0.201705798138869"/>
          <c:y val="0.814285902546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4246241947029"/>
          <c:y val="0.131591275985899"/>
          <c:w val="0.699236220472441"/>
          <c:h val="0.64364840378216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3366FF"/>
              </a:solidFill>
            </c:spPr>
          </c:dPt>
          <c:dLbls>
            <c:dLbl>
              <c:idx val="0"/>
              <c:layout>
                <c:manualLayout>
                  <c:x val="0.0033629495637369"/>
                  <c:y val="-0.0005519200675350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5409448818898"/>
                  <c:y val="-0.1967745110490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0293362949563738"/>
                  <c:y val="-0.0043146660012805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'Q35 charts'!$B$7:$D$7</c:f>
              <c:strCache>
                <c:ptCount val="3"/>
                <c:pt idx="0">
                  <c:v>None are embargoed</c:v>
                </c:pt>
                <c:pt idx="1">
                  <c:v>Some are embargoed</c:v>
                </c:pt>
                <c:pt idx="2">
                  <c:v>All are embargoed</c:v>
                </c:pt>
              </c:strCache>
            </c:strRef>
          </c:cat>
          <c:val>
            <c:numRef>
              <c:f>'Q35 charts'!$B$8:$D$8</c:f>
              <c:numCache>
                <c:formatCode>General</c:formatCode>
                <c:ptCount val="3"/>
                <c:pt idx="0">
                  <c:v>28.0</c:v>
                </c:pt>
                <c:pt idx="1">
                  <c:v>229.0</c:v>
                </c:pt>
                <c:pt idx="2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0" dirty="0"/>
              <a:t>Aggregated Responses</a:t>
            </a:r>
          </a:p>
        </c:rich>
      </c:tx>
      <c:layout>
        <c:manualLayout>
          <c:xMode val="edge"/>
          <c:yMode val="edge"/>
          <c:x val="0.197653946349214"/>
          <c:y val="0.80678859468232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22137701729"/>
          <c:y val="0.108821478672465"/>
          <c:w val="0.56"/>
          <c:h val="0.58775510204081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3366FF"/>
              </a:solidFill>
            </c:spPr>
          </c:dPt>
          <c:dPt>
            <c:idx val="2"/>
            <c:bubble3D val="0"/>
            <c:spPr>
              <a:solidFill>
                <a:srgbClr val="008000"/>
              </a:solidFill>
            </c:spPr>
          </c:dPt>
          <c:dPt>
            <c:idx val="3"/>
            <c:bubble3D val="0"/>
            <c:spPr>
              <a:solidFill>
                <a:srgbClr val="FF66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'Q36 charts'!$A$2:$E$2</c:f>
              <c:strCache>
                <c:ptCount val="5"/>
                <c:pt idx="0">
                  <c:v>&gt;7 years</c:v>
                </c:pt>
                <c:pt idx="1">
                  <c:v>&lt;1 year</c:v>
                </c:pt>
                <c:pt idx="2">
                  <c:v>4-6 years</c:v>
                </c:pt>
                <c:pt idx="3">
                  <c:v>forever</c:v>
                </c:pt>
                <c:pt idx="4">
                  <c:v>1-3 years</c:v>
                </c:pt>
              </c:strCache>
            </c:strRef>
          </c:cat>
          <c:val>
            <c:numRef>
              <c:f>'Q36 charts'!$A$3:$E$3</c:f>
              <c:numCache>
                <c:formatCode>General</c:formatCode>
                <c:ptCount val="5"/>
                <c:pt idx="0">
                  <c:v>2.0</c:v>
                </c:pt>
                <c:pt idx="1">
                  <c:v>13.0</c:v>
                </c:pt>
                <c:pt idx="2">
                  <c:v>19.0</c:v>
                </c:pt>
                <c:pt idx="3">
                  <c:v>19.0</c:v>
                </c:pt>
                <c:pt idx="4">
                  <c:v>176.0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93"/>
      </c:pieChart>
    </c:plotArea>
    <c:plotVisOnly val="1"/>
    <c:dispBlanksAs val="gap"/>
    <c:showDLblsOverMax val="0"/>
  </c:chart>
  <c:txPr>
    <a:bodyPr/>
    <a:lstStyle/>
    <a:p>
      <a:pPr>
        <a:defRPr sz="10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'Q36 charts'!$B$52</c:f>
              <c:strCache>
                <c:ptCount val="1"/>
                <c:pt idx="0">
                  <c:v>&gt;7 years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'Q36 charts'!$A$53:$A$58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'Q36 charts'!$B$53:$B$58</c:f>
              <c:numCache>
                <c:formatCode>General</c:formatCode>
                <c:ptCount val="6"/>
                <c:pt idx="2" formatCode="0%">
                  <c:v>0.333333333333333</c:v>
                </c:pt>
                <c:pt idx="4" formatCode="0%">
                  <c:v>0.00543478260869565</c:v>
                </c:pt>
              </c:numCache>
            </c:numRef>
          </c:val>
        </c:ser>
        <c:ser>
          <c:idx val="1"/>
          <c:order val="1"/>
          <c:tx>
            <c:strRef>
              <c:f>'Q36 charts'!$C$52</c:f>
              <c:strCache>
                <c:ptCount val="1"/>
                <c:pt idx="0">
                  <c:v>&lt;1 year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'Q36 charts'!$A$53:$A$58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'Q36 charts'!$C$53:$C$58</c:f>
              <c:numCache>
                <c:formatCode>0%</c:formatCode>
                <c:ptCount val="6"/>
                <c:pt idx="1">
                  <c:v>0.166666666666667</c:v>
                </c:pt>
                <c:pt idx="3">
                  <c:v>0.142857142857143</c:v>
                </c:pt>
                <c:pt idx="4">
                  <c:v>0.0434782608695652</c:v>
                </c:pt>
              </c:numCache>
            </c:numRef>
          </c:val>
        </c:ser>
        <c:ser>
          <c:idx val="2"/>
          <c:order val="2"/>
          <c:tx>
            <c:strRef>
              <c:f>'Q36 charts'!$D$52</c:f>
              <c:strCache>
                <c:ptCount val="1"/>
                <c:pt idx="0">
                  <c:v>4-6 years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strRef>
              <c:f>'Q36 charts'!$A$53:$A$58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'Q36 charts'!$D$53:$D$58</c:f>
              <c:numCache>
                <c:formatCode>General</c:formatCode>
                <c:ptCount val="6"/>
                <c:pt idx="3" formatCode="0%">
                  <c:v>0.0952380952380952</c:v>
                </c:pt>
                <c:pt idx="4" formatCode="0%">
                  <c:v>0.0923913043478261</c:v>
                </c:pt>
              </c:numCache>
            </c:numRef>
          </c:val>
        </c:ser>
        <c:ser>
          <c:idx val="3"/>
          <c:order val="3"/>
          <c:tx>
            <c:strRef>
              <c:f>'Q36 charts'!$E$52</c:f>
              <c:strCache>
                <c:ptCount val="1"/>
                <c:pt idx="0">
                  <c:v>forever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'Q36 charts'!$A$53:$A$58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'Q36 charts'!$E$53:$E$58</c:f>
              <c:numCache>
                <c:formatCode>0%</c:formatCode>
                <c:ptCount val="6"/>
                <c:pt idx="0">
                  <c:v>0.285714285714286</c:v>
                </c:pt>
                <c:pt idx="1">
                  <c:v>0.333333333333333</c:v>
                </c:pt>
                <c:pt idx="3">
                  <c:v>0.19047619047619</c:v>
                </c:pt>
                <c:pt idx="4">
                  <c:v>0.0543478260869565</c:v>
                </c:pt>
                <c:pt idx="5">
                  <c:v>0.142857142857143</c:v>
                </c:pt>
              </c:numCache>
            </c:numRef>
          </c:val>
        </c:ser>
        <c:ser>
          <c:idx val="4"/>
          <c:order val="4"/>
          <c:tx>
            <c:strRef>
              <c:f>'Q36 charts'!$F$52</c:f>
              <c:strCache>
                <c:ptCount val="1"/>
                <c:pt idx="0">
                  <c:v>1-3 years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'Q36 charts'!$A$53:$A$58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Australasia</c:v>
                </c:pt>
                <c:pt idx="3">
                  <c:v>Europe</c:v>
                </c:pt>
                <c:pt idx="4">
                  <c:v>N. America</c:v>
                </c:pt>
                <c:pt idx="5">
                  <c:v>S. America</c:v>
                </c:pt>
              </c:strCache>
            </c:strRef>
          </c:cat>
          <c:val>
            <c:numRef>
              <c:f>'Q36 charts'!$F$53:$F$58</c:f>
              <c:numCache>
                <c:formatCode>0%</c:formatCode>
                <c:ptCount val="6"/>
                <c:pt idx="0">
                  <c:v>0.714285714285714</c:v>
                </c:pt>
                <c:pt idx="1">
                  <c:v>0.5</c:v>
                </c:pt>
                <c:pt idx="2">
                  <c:v>0.666666666666667</c:v>
                </c:pt>
                <c:pt idx="3">
                  <c:v>0.571428571428571</c:v>
                </c:pt>
                <c:pt idx="4">
                  <c:v>0.804347826086956</c:v>
                </c:pt>
                <c:pt idx="5">
                  <c:v>0.857142857142857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9114040"/>
        <c:axId val="-2119117112"/>
      </c:barChart>
      <c:catAx>
        <c:axId val="-211911404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9117112"/>
        <c:crosses val="autoZero"/>
        <c:auto val="1"/>
        <c:lblAlgn val="ctr"/>
        <c:lblOffset val="100"/>
        <c:noMultiLvlLbl val="0"/>
      </c:catAx>
      <c:valAx>
        <c:axId val="-2119117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91140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'Q40 USA'!$L$1:$P$1</c:f>
              <c:strCache>
                <c:ptCount val="5"/>
                <c:pt idx="0">
                  <c:v>Local access</c:v>
                </c:pt>
                <c:pt idx="1">
                  <c:v>ProQuest</c:v>
                </c:pt>
                <c:pt idx="2">
                  <c:v>Printing</c:v>
                </c:pt>
                <c:pt idx="3">
                  <c:v>Binding</c:v>
                </c:pt>
                <c:pt idx="4">
                  <c:v>Preservation</c:v>
                </c:pt>
              </c:strCache>
            </c:strRef>
          </c:cat>
          <c:val>
            <c:numRef>
              <c:f>'Q40 USA'!$L$2:$P$2</c:f>
              <c:numCache>
                <c:formatCode>0%</c:formatCode>
                <c:ptCount val="5"/>
                <c:pt idx="0">
                  <c:v>0.079646017699115</c:v>
                </c:pt>
                <c:pt idx="1">
                  <c:v>0.451327433628319</c:v>
                </c:pt>
                <c:pt idx="2">
                  <c:v>0.132743362831858</c:v>
                </c:pt>
                <c:pt idx="3">
                  <c:v>0.194690265486726</c:v>
                </c:pt>
                <c:pt idx="4">
                  <c:v>0.221238938053097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3749176"/>
        <c:axId val="-2113746216"/>
      </c:barChart>
      <c:catAx>
        <c:axId val="-211374917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746216"/>
        <c:crosses val="autoZero"/>
        <c:auto val="1"/>
        <c:lblAlgn val="ctr"/>
        <c:lblOffset val="100"/>
        <c:noMultiLvlLbl val="0"/>
      </c:catAx>
      <c:valAx>
        <c:axId val="-21137462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3749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0" i="0" u="none" strike="noStrike" baseline="0" dirty="0">
                <a:effectLst/>
              </a:rPr>
              <a:t>North American e</a:t>
            </a:r>
            <a:r>
              <a:rPr lang="en-US" sz="1600" b="0" dirty="0"/>
              <a:t>-Dissertations 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66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layout>
                <c:manualLayout>
                  <c:x val="0.0845192354427919"/>
                  <c:y val="-0.25096868887350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'Q41and42 charts'!$B$14:$C$14</c:f>
              <c:strCache>
                <c:ptCount val="2"/>
                <c:pt idx="0">
                  <c:v>Optional</c:v>
                </c:pt>
                <c:pt idx="1">
                  <c:v>Required</c:v>
                </c:pt>
              </c:strCache>
            </c:strRef>
          </c:cat>
          <c:val>
            <c:numRef>
              <c:f>'Q41and42 charts'!$B$15:$C$15</c:f>
              <c:numCache>
                <c:formatCode>General</c:formatCode>
                <c:ptCount val="2"/>
                <c:pt idx="0">
                  <c:v>41.0</c:v>
                </c:pt>
                <c:pt idx="1">
                  <c:v>140.0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'Q9'!$A$89:$A$95</c:f>
              <c:strCache>
                <c:ptCount val="7"/>
                <c:pt idx="0">
                  <c:v>Guidance Documents</c:v>
                </c:pt>
                <c:pt idx="1">
                  <c:v>Online Materials</c:v>
                </c:pt>
                <c:pt idx="2">
                  <c:v>Instructional Workshops</c:v>
                </c:pt>
                <c:pt idx="3">
                  <c:v>Attend ETD Conf.</c:v>
                </c:pt>
                <c:pt idx="4">
                  <c:v>Meet with Others</c:v>
                </c:pt>
                <c:pt idx="5">
                  <c:v>Academic Org. Support</c:v>
                </c:pt>
                <c:pt idx="6">
                  <c:v>Other</c:v>
                </c:pt>
              </c:strCache>
            </c:strRef>
          </c:cat>
          <c:val>
            <c:numRef>
              <c:f>'Q9'!$B$89:$B$95</c:f>
              <c:numCache>
                <c:formatCode>0%</c:formatCode>
                <c:ptCount val="7"/>
                <c:pt idx="0">
                  <c:v>0.21</c:v>
                </c:pt>
                <c:pt idx="1">
                  <c:v>0.16</c:v>
                </c:pt>
                <c:pt idx="2">
                  <c:v>0.15</c:v>
                </c:pt>
                <c:pt idx="3">
                  <c:v>0.11</c:v>
                </c:pt>
                <c:pt idx="4">
                  <c:v>0.15</c:v>
                </c:pt>
                <c:pt idx="5">
                  <c:v>0.17</c:v>
                </c:pt>
                <c:pt idx="6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356024"/>
        <c:axId val="-2116701000"/>
      </c:barChart>
      <c:catAx>
        <c:axId val="-211435602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6701000"/>
        <c:crosses val="autoZero"/>
        <c:auto val="1"/>
        <c:lblAlgn val="ctr"/>
        <c:lblOffset val="100"/>
        <c:noMultiLvlLbl val="0"/>
      </c:catAx>
      <c:valAx>
        <c:axId val="-2116701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4356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0" dirty="0"/>
              <a:t>North</a:t>
            </a:r>
            <a:r>
              <a:rPr lang="en-US" sz="1600" b="0" baseline="0" dirty="0"/>
              <a:t> American e</a:t>
            </a:r>
            <a:r>
              <a:rPr lang="en-US" sz="1600" b="0" dirty="0"/>
              <a:t>-Theses 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8000"/>
              </a:solidFill>
            </c:spPr>
          </c:dPt>
          <c:dPt>
            <c:idx val="1"/>
            <c:bubble3D val="0"/>
            <c:spPr>
              <a:solidFill>
                <a:srgbClr val="CCFFCC"/>
              </a:solidFill>
            </c:spPr>
          </c:dPt>
          <c:dLbls>
            <c:dLbl>
              <c:idx val="0"/>
              <c:layout>
                <c:manualLayout>
                  <c:x val="-0.24269217587471"/>
                  <c:y val="-0.03421150371755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993917702436"/>
                  <c:y val="-0.053266233064653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'Q41and42 charts'!$B$44:$C$44</c:f>
              <c:strCache>
                <c:ptCount val="2"/>
                <c:pt idx="0">
                  <c:v>Optional</c:v>
                </c:pt>
                <c:pt idx="1">
                  <c:v>Required</c:v>
                </c:pt>
              </c:strCache>
            </c:strRef>
          </c:cat>
          <c:val>
            <c:numRef>
              <c:f>'Q41and42 charts'!$B$45:$C$45</c:f>
              <c:numCache>
                <c:formatCode>General</c:formatCode>
                <c:ptCount val="2"/>
                <c:pt idx="0">
                  <c:v>50.0</c:v>
                </c:pt>
                <c:pt idx="1">
                  <c:v>77.0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'Q44 charts'!$B$35</c:f>
              <c:strCache>
                <c:ptCount val="1"/>
                <c:pt idx="0">
                  <c:v>Author  </c:v>
                </c:pt>
              </c:strCache>
            </c:strRef>
          </c:tx>
          <c:invertIfNegative val="0"/>
          <c:cat>
            <c:strRef>
              <c:f>'Q44 charts'!$A$36:$A$41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No. America</c:v>
                </c:pt>
                <c:pt idx="4">
                  <c:v>Oceania</c:v>
                </c:pt>
                <c:pt idx="5">
                  <c:v>So. America</c:v>
                </c:pt>
              </c:strCache>
            </c:strRef>
          </c:cat>
          <c:val>
            <c:numRef>
              <c:f>'Q44 charts'!$B$36:$B$41</c:f>
              <c:numCache>
                <c:formatCode>0%</c:formatCode>
                <c:ptCount val="6"/>
                <c:pt idx="0">
                  <c:v>0.3</c:v>
                </c:pt>
                <c:pt idx="1">
                  <c:v>0.454545454545454</c:v>
                </c:pt>
                <c:pt idx="2">
                  <c:v>0.863636363636364</c:v>
                </c:pt>
                <c:pt idx="3">
                  <c:v>0.944700460829493</c:v>
                </c:pt>
                <c:pt idx="4">
                  <c:v>1.0</c:v>
                </c:pt>
                <c:pt idx="5">
                  <c:v>0.7</c:v>
                </c:pt>
              </c:numCache>
            </c:numRef>
          </c:val>
        </c:ser>
        <c:ser>
          <c:idx val="1"/>
          <c:order val="1"/>
          <c:tx>
            <c:strRef>
              <c:f>'Q44 charts'!$C$35</c:f>
              <c:strCache>
                <c:ptCount val="1"/>
                <c:pt idx="0">
                  <c:v>Institution  </c:v>
                </c:pt>
              </c:strCache>
            </c:strRef>
          </c:tx>
          <c:invertIfNegative val="0"/>
          <c:cat>
            <c:strRef>
              <c:f>'Q44 charts'!$A$36:$A$41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No. America</c:v>
                </c:pt>
                <c:pt idx="4">
                  <c:v>Oceania</c:v>
                </c:pt>
                <c:pt idx="5">
                  <c:v>So. America</c:v>
                </c:pt>
              </c:strCache>
            </c:strRef>
          </c:cat>
          <c:val>
            <c:numRef>
              <c:f>'Q44 charts'!$C$36:$C$41</c:f>
              <c:numCache>
                <c:formatCode>0%</c:formatCode>
                <c:ptCount val="6"/>
                <c:pt idx="0">
                  <c:v>0.5</c:v>
                </c:pt>
                <c:pt idx="1">
                  <c:v>0.363636363636364</c:v>
                </c:pt>
                <c:pt idx="2">
                  <c:v>0.0454545454545454</c:v>
                </c:pt>
                <c:pt idx="5">
                  <c:v>0.1</c:v>
                </c:pt>
              </c:numCache>
            </c:numRef>
          </c:val>
        </c:ser>
        <c:ser>
          <c:idx val="2"/>
          <c:order val="2"/>
          <c:tx>
            <c:strRef>
              <c:f>'Q44 charts'!$D$35</c:f>
              <c:strCache>
                <c:ptCount val="1"/>
                <c:pt idx="0">
                  <c:v>Shared </c:v>
                </c:pt>
              </c:strCache>
            </c:strRef>
          </c:tx>
          <c:invertIfNegative val="0"/>
          <c:cat>
            <c:strRef>
              <c:f>'Q44 charts'!$A$36:$A$41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No. America</c:v>
                </c:pt>
                <c:pt idx="4">
                  <c:v>Oceania</c:v>
                </c:pt>
                <c:pt idx="5">
                  <c:v>So. America</c:v>
                </c:pt>
              </c:strCache>
            </c:strRef>
          </c:cat>
          <c:val>
            <c:numRef>
              <c:f>'Q44 charts'!$D$36:$D$41</c:f>
              <c:numCache>
                <c:formatCode>0%</c:formatCode>
                <c:ptCount val="6"/>
                <c:pt idx="0">
                  <c:v>0.2</c:v>
                </c:pt>
                <c:pt idx="1">
                  <c:v>0.181818181818182</c:v>
                </c:pt>
                <c:pt idx="2">
                  <c:v>0.0909090909090909</c:v>
                </c:pt>
                <c:pt idx="3">
                  <c:v>0.0184331797235023</c:v>
                </c:pt>
                <c:pt idx="5">
                  <c:v>0.2</c:v>
                </c:pt>
              </c:numCache>
            </c:numRef>
          </c:val>
        </c:ser>
        <c:ser>
          <c:idx val="3"/>
          <c:order val="3"/>
          <c:tx>
            <c:strRef>
              <c:f>'Q44 charts'!$E$35</c:f>
              <c:strCache>
                <c:ptCount val="1"/>
                <c:pt idx="0">
                  <c:v>Other  </c:v>
                </c:pt>
              </c:strCache>
            </c:strRef>
          </c:tx>
          <c:invertIfNegative val="0"/>
          <c:cat>
            <c:strRef>
              <c:f>'Q44 charts'!$A$36:$A$41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No. America</c:v>
                </c:pt>
                <c:pt idx="4">
                  <c:v>Oceania</c:v>
                </c:pt>
                <c:pt idx="5">
                  <c:v>So. America</c:v>
                </c:pt>
              </c:strCache>
            </c:strRef>
          </c:cat>
          <c:val>
            <c:numRef>
              <c:f>'Q44 charts'!$E$36:$E$41</c:f>
              <c:numCache>
                <c:formatCode>General</c:formatCode>
                <c:ptCount val="6"/>
                <c:pt idx="3" formatCode="0%">
                  <c:v>0.032258064516129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3617160"/>
        <c:axId val="-2113614040"/>
      </c:barChart>
      <c:catAx>
        <c:axId val="-211361716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614040"/>
        <c:crosses val="autoZero"/>
        <c:auto val="1"/>
        <c:lblAlgn val="ctr"/>
        <c:lblOffset val="100"/>
        <c:noMultiLvlLbl val="0"/>
      </c:catAx>
      <c:valAx>
        <c:axId val="-2113614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36171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'continent analysis'!$B$10</c:f>
              <c:strCache>
                <c:ptCount val="1"/>
                <c:pt idx="0">
                  <c:v>Only ETDs accepted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'continent analysis'!$A$11:$A$16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N. America</c:v>
                </c:pt>
                <c:pt idx="4">
                  <c:v>Australasia</c:v>
                </c:pt>
                <c:pt idx="5">
                  <c:v>S. America</c:v>
                </c:pt>
              </c:strCache>
            </c:strRef>
          </c:cat>
          <c:val>
            <c:numRef>
              <c:f>'continent analysis'!$B$11:$B$16</c:f>
              <c:numCache>
                <c:formatCode>0%</c:formatCode>
                <c:ptCount val="6"/>
                <c:pt idx="0">
                  <c:v>0.1</c:v>
                </c:pt>
                <c:pt idx="1">
                  <c:v>0.181818181818182</c:v>
                </c:pt>
                <c:pt idx="2">
                  <c:v>0.173913043478261</c:v>
                </c:pt>
                <c:pt idx="3">
                  <c:v>0.718592964824121</c:v>
                </c:pt>
                <c:pt idx="4">
                  <c:v>0.333333333333333</c:v>
                </c:pt>
                <c:pt idx="5">
                  <c:v>0.166666666666667</c:v>
                </c:pt>
              </c:numCache>
            </c:numRef>
          </c:val>
        </c:ser>
        <c:ser>
          <c:idx val="1"/>
          <c:order val="1"/>
          <c:tx>
            <c:strRef>
              <c:f>'continent analysis'!$C$10</c:f>
              <c:strCache>
                <c:ptCount val="1"/>
                <c:pt idx="0">
                  <c:v>ETDs and print accepted 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'continent analysis'!$A$11:$A$16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N. America</c:v>
                </c:pt>
                <c:pt idx="4">
                  <c:v>Australasia</c:v>
                </c:pt>
                <c:pt idx="5">
                  <c:v>S. America</c:v>
                </c:pt>
              </c:strCache>
            </c:strRef>
          </c:cat>
          <c:val>
            <c:numRef>
              <c:f>'continent analysis'!$C$11:$C$16</c:f>
              <c:numCache>
                <c:formatCode>0%</c:formatCode>
                <c:ptCount val="6"/>
                <c:pt idx="0">
                  <c:v>0.6</c:v>
                </c:pt>
                <c:pt idx="1">
                  <c:v>0.454545454545454</c:v>
                </c:pt>
                <c:pt idx="2">
                  <c:v>0.304347826086956</c:v>
                </c:pt>
                <c:pt idx="3">
                  <c:v>0.206030150753769</c:v>
                </c:pt>
                <c:pt idx="4">
                  <c:v>0.0</c:v>
                </c:pt>
                <c:pt idx="5">
                  <c:v>0.333333333333333</c:v>
                </c:pt>
              </c:numCache>
            </c:numRef>
          </c:val>
        </c:ser>
        <c:ser>
          <c:idx val="2"/>
          <c:order val="2"/>
          <c:tx>
            <c:strRef>
              <c:f>'continent analysis'!$D$10</c:f>
              <c:strCache>
                <c:ptCount val="1"/>
                <c:pt idx="0">
                  <c:v>ETDs and print required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'continent analysis'!$A$11:$A$16</c:f>
              <c:strCache>
                <c:ptCount val="6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N. America</c:v>
                </c:pt>
                <c:pt idx="4">
                  <c:v>Australasia</c:v>
                </c:pt>
                <c:pt idx="5">
                  <c:v>S. America</c:v>
                </c:pt>
              </c:strCache>
            </c:strRef>
          </c:cat>
          <c:val>
            <c:numRef>
              <c:f>'continent analysis'!$D$11:$D$16</c:f>
              <c:numCache>
                <c:formatCode>0%</c:formatCode>
                <c:ptCount val="6"/>
                <c:pt idx="0">
                  <c:v>0.3</c:v>
                </c:pt>
                <c:pt idx="1">
                  <c:v>0.363636363636364</c:v>
                </c:pt>
                <c:pt idx="2">
                  <c:v>0.521739130434783</c:v>
                </c:pt>
                <c:pt idx="3">
                  <c:v>0.0753768844221105</c:v>
                </c:pt>
                <c:pt idx="4">
                  <c:v>0.666666666666667</c:v>
                </c:pt>
                <c:pt idx="5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506056"/>
        <c:axId val="-2116586216"/>
      </c:barChart>
      <c:catAx>
        <c:axId val="-21165060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6586216"/>
        <c:crosses val="autoZero"/>
        <c:auto val="1"/>
        <c:lblAlgn val="ctr"/>
        <c:lblOffset val="100"/>
        <c:noMultiLvlLbl val="0"/>
      </c:catAx>
      <c:valAx>
        <c:axId val="-21165862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65060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312968"/>
        <c:axId val="-2114309832"/>
      </c:barChart>
      <c:catAx>
        <c:axId val="-211431296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 algn="r">
              <a:defRPr sz="1200"/>
            </a:pPr>
            <a:endParaRPr lang="en-US"/>
          </a:p>
        </c:txPr>
        <c:crossAx val="-2114309832"/>
        <c:crosses val="autoZero"/>
        <c:auto val="1"/>
        <c:lblAlgn val="ctr"/>
        <c:lblOffset val="100"/>
        <c:noMultiLvlLbl val="0"/>
      </c:catAx>
      <c:valAx>
        <c:axId val="-211430983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14312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Sheet4!$A$25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Sheet4!$B$24:$C$24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Sheet4!$B$25:$C$25</c:f>
              <c:numCache>
                <c:formatCode>0%</c:formatCode>
                <c:ptCount val="2"/>
                <c:pt idx="0">
                  <c:v>0.69</c:v>
                </c:pt>
                <c:pt idx="1">
                  <c:v>0.31</c:v>
                </c:pt>
              </c:numCache>
            </c:numRef>
          </c:val>
        </c:ser>
        <c:ser>
          <c:idx val="1"/>
          <c:order val="1"/>
          <c:tx>
            <c:strRef>
              <c:f>Sheet4!$A$26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Sheet4!$B$24:$C$24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Sheet4!$B$26:$C$26</c:f>
              <c:numCache>
                <c:formatCode>0%</c:formatCode>
                <c:ptCount val="2"/>
                <c:pt idx="0">
                  <c:v>0.58</c:v>
                </c:pt>
                <c:pt idx="1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281192"/>
        <c:axId val="-2114278280"/>
      </c:barChart>
      <c:catAx>
        <c:axId val="-211428119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4278280"/>
        <c:crosses val="autoZero"/>
        <c:auto val="1"/>
        <c:lblAlgn val="ctr"/>
        <c:lblOffset val="100"/>
        <c:noMultiLvlLbl val="0"/>
      </c:catAx>
      <c:valAx>
        <c:axId val="-21142782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42811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'gen charts'!$C$23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elete val="1"/>
          </c:dLbls>
          <c:cat>
            <c:strRef>
              <c:f>'gen charts'!$A$24:$A$30</c:f>
              <c:strCache>
                <c:ptCount val="7"/>
                <c:pt idx="0">
                  <c:v>Mandatory only for applicable Masters programs</c:v>
                </c:pt>
                <c:pt idx="1">
                  <c:v>Optional for all GS</c:v>
                </c:pt>
                <c:pt idx="2">
                  <c:v>Mandatory for only some units, not institution-wide</c:v>
                </c:pt>
                <c:pt idx="3">
                  <c:v>Other</c:v>
                </c:pt>
                <c:pt idx="4">
                  <c:v>MandatoryOnly for PhDs</c:v>
                </c:pt>
                <c:pt idx="5">
                  <c:v>Includes Undergraduate theses</c:v>
                </c:pt>
                <c:pt idx="6">
                  <c:v>Mandatory for all PhD and applicable Masters programs</c:v>
                </c:pt>
              </c:strCache>
            </c:strRef>
          </c:cat>
          <c:val>
            <c:numRef>
              <c:f>'gen charts'!$C$24:$C$30</c:f>
              <c:numCache>
                <c:formatCode>0%</c:formatCode>
                <c:ptCount val="7"/>
                <c:pt idx="0">
                  <c:v>0.03</c:v>
                </c:pt>
                <c:pt idx="1">
                  <c:v>0.05</c:v>
                </c:pt>
                <c:pt idx="2">
                  <c:v>0.07</c:v>
                </c:pt>
                <c:pt idx="3">
                  <c:v>0.09</c:v>
                </c:pt>
                <c:pt idx="4">
                  <c:v>0.1</c:v>
                </c:pt>
                <c:pt idx="5">
                  <c:v>0.14</c:v>
                </c:pt>
                <c:pt idx="6">
                  <c:v>0.52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14234664"/>
        <c:axId val="-2114231656"/>
      </c:barChart>
      <c:catAx>
        <c:axId val="-21142346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 algn="r">
              <a:defRPr/>
            </a:pPr>
            <a:endParaRPr lang="en-US"/>
          </a:p>
        </c:txPr>
        <c:crossAx val="-2114231656"/>
        <c:crosses val="autoZero"/>
        <c:auto val="1"/>
        <c:lblAlgn val="ctr"/>
        <c:lblOffset val="100"/>
        <c:noMultiLvlLbl val="0"/>
      </c:catAx>
      <c:valAx>
        <c:axId val="-211423165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14234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747375328084"/>
          <c:y val="0.125513619974357"/>
          <c:w val="0.456429595606105"/>
          <c:h val="0.829930116529896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091315069991251"/>
                  <c:y val="-0.10919540229885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'Q15-16 charts'!$B$3:$E$3</c:f>
              <c:strCache>
                <c:ptCount val="4"/>
                <c:pt idx="0">
                  <c:v>Copyright </c:v>
                </c:pt>
                <c:pt idx="1">
                  <c:v>Restrictions and embargoes  </c:v>
                </c:pt>
                <c:pt idx="2">
                  <c:v>Open access  </c:v>
                </c:pt>
                <c:pt idx="3">
                  <c:v> Other</c:v>
                </c:pt>
              </c:strCache>
            </c:strRef>
          </c:cat>
          <c:val>
            <c:numRef>
              <c:f>'Q15-16 charts'!$B$4:$E$4</c:f>
              <c:numCache>
                <c:formatCode>General</c:formatCode>
                <c:ptCount val="4"/>
                <c:pt idx="0">
                  <c:v>197.0</c:v>
                </c:pt>
                <c:pt idx="1">
                  <c:v>183.0</c:v>
                </c:pt>
                <c:pt idx="2">
                  <c:v>172.0</c:v>
                </c:pt>
                <c:pt idx="3">
                  <c:v>83.0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'Q23 chart'!$F$28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'Q23 chart'!$E$29:$E$42</c:f>
              <c:strCache>
                <c:ptCount val="14"/>
                <c:pt idx="0">
                  <c:v>Any</c:v>
                </c:pt>
                <c:pt idx="1">
                  <c:v>PDF</c:v>
                </c:pt>
                <c:pt idx="2">
                  <c:v>.mov</c:v>
                </c:pt>
                <c:pt idx="3">
                  <c:v>.jpg</c:v>
                </c:pt>
                <c:pt idx="4">
                  <c:v>.gif</c:v>
                </c:pt>
                <c:pt idx="5">
                  <c:v>.tif</c:v>
                </c:pt>
                <c:pt idx="6">
                  <c:v>.wav</c:v>
                </c:pt>
                <c:pt idx="7">
                  <c:v>.xml</c:v>
                </c:pt>
                <c:pt idx="8">
                  <c:v>.mpg</c:v>
                </c:pt>
                <c:pt idx="9">
                  <c:v>.avi</c:v>
                </c:pt>
                <c:pt idx="10">
                  <c:v>.doc(x)</c:v>
                </c:pt>
                <c:pt idx="11">
                  <c:v>.html</c:v>
                </c:pt>
                <c:pt idx="12">
                  <c:v>.zip</c:v>
                </c:pt>
                <c:pt idx="13">
                  <c:v>Other</c:v>
                </c:pt>
              </c:strCache>
            </c:strRef>
          </c:cat>
          <c:val>
            <c:numRef>
              <c:f>'Q23 chart'!$F$29:$F$42</c:f>
              <c:numCache>
                <c:formatCode>0%</c:formatCode>
                <c:ptCount val="14"/>
                <c:pt idx="0">
                  <c:v>0.267080745341615</c:v>
                </c:pt>
                <c:pt idx="1">
                  <c:v>0.826086956521739</c:v>
                </c:pt>
                <c:pt idx="2">
                  <c:v>0.149068322981366</c:v>
                </c:pt>
                <c:pt idx="3">
                  <c:v>0.161490683229814</c:v>
                </c:pt>
                <c:pt idx="4">
                  <c:v>0.111801242236025</c:v>
                </c:pt>
                <c:pt idx="5">
                  <c:v>0.111801242236025</c:v>
                </c:pt>
                <c:pt idx="6">
                  <c:v>0.111801242236025</c:v>
                </c:pt>
                <c:pt idx="7">
                  <c:v>0.062111801242236</c:v>
                </c:pt>
                <c:pt idx="8">
                  <c:v>0.093167701863354</c:v>
                </c:pt>
                <c:pt idx="9">
                  <c:v>0.0807453416149068</c:v>
                </c:pt>
                <c:pt idx="10">
                  <c:v>0.136645962732919</c:v>
                </c:pt>
                <c:pt idx="11">
                  <c:v>0.0559006211180124</c:v>
                </c:pt>
                <c:pt idx="12">
                  <c:v>0.062111801242236</c:v>
                </c:pt>
                <c:pt idx="13">
                  <c:v>0.124223602484472</c:v>
                </c:pt>
              </c:numCache>
            </c:numRef>
          </c:val>
        </c:ser>
        <c:ser>
          <c:idx val="1"/>
          <c:order val="1"/>
          <c:tx>
            <c:strRef>
              <c:f>'Q23 chart'!$G$28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'Q23 chart'!$E$29:$E$42</c:f>
              <c:strCache>
                <c:ptCount val="14"/>
                <c:pt idx="0">
                  <c:v>Any</c:v>
                </c:pt>
                <c:pt idx="1">
                  <c:v>PDF</c:v>
                </c:pt>
                <c:pt idx="2">
                  <c:v>.mov</c:v>
                </c:pt>
                <c:pt idx="3">
                  <c:v>.jpg</c:v>
                </c:pt>
                <c:pt idx="4">
                  <c:v>.gif</c:v>
                </c:pt>
                <c:pt idx="5">
                  <c:v>.tif</c:v>
                </c:pt>
                <c:pt idx="6">
                  <c:v>.wav</c:v>
                </c:pt>
                <c:pt idx="7">
                  <c:v>.xml</c:v>
                </c:pt>
                <c:pt idx="8">
                  <c:v>.mpg</c:v>
                </c:pt>
                <c:pt idx="9">
                  <c:v>.avi</c:v>
                </c:pt>
                <c:pt idx="10">
                  <c:v>.doc(x)</c:v>
                </c:pt>
                <c:pt idx="11">
                  <c:v>.html</c:v>
                </c:pt>
                <c:pt idx="12">
                  <c:v>.zip</c:v>
                </c:pt>
                <c:pt idx="13">
                  <c:v>Other</c:v>
                </c:pt>
              </c:strCache>
            </c:strRef>
          </c:cat>
          <c:val>
            <c:numRef>
              <c:f>'Q23 chart'!$G$29:$G$42</c:f>
              <c:numCache>
                <c:formatCode>0%</c:formatCode>
                <c:ptCount val="14"/>
                <c:pt idx="0">
                  <c:v>0.287878787878788</c:v>
                </c:pt>
                <c:pt idx="1">
                  <c:v>0.734848484848485</c:v>
                </c:pt>
                <c:pt idx="2">
                  <c:v>0.170454545454545</c:v>
                </c:pt>
                <c:pt idx="3">
                  <c:v>0.204545454545455</c:v>
                </c:pt>
                <c:pt idx="4">
                  <c:v>0.128787878787879</c:v>
                </c:pt>
                <c:pt idx="5">
                  <c:v>0.143939393939394</c:v>
                </c:pt>
                <c:pt idx="6">
                  <c:v>0.166666666666667</c:v>
                </c:pt>
                <c:pt idx="7">
                  <c:v>0.0984848484848485</c:v>
                </c:pt>
                <c:pt idx="8">
                  <c:v>0.136363636363636</c:v>
                </c:pt>
                <c:pt idx="9">
                  <c:v>0.136363636363636</c:v>
                </c:pt>
                <c:pt idx="10">
                  <c:v>0.178030303030303</c:v>
                </c:pt>
                <c:pt idx="11">
                  <c:v>0.071969696969697</c:v>
                </c:pt>
                <c:pt idx="12">
                  <c:v>0.140151515151515</c:v>
                </c:pt>
                <c:pt idx="13">
                  <c:v>0.212121212121212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145128"/>
        <c:axId val="-2114142152"/>
      </c:barChart>
      <c:catAx>
        <c:axId val="-211414512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4142152"/>
        <c:crosses val="autoZero"/>
        <c:auto val="1"/>
        <c:lblAlgn val="ctr"/>
        <c:lblOffset val="100"/>
        <c:noMultiLvlLbl val="0"/>
      </c:catAx>
      <c:valAx>
        <c:axId val="-21141421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41451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'Q24'!$B$28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'Q24'!$A$29:$A$32</c:f>
              <c:strCache>
                <c:ptCount val="4"/>
                <c:pt idx="0">
                  <c:v>Other</c:v>
                </c:pt>
                <c:pt idx="1">
                  <c:v>External State Rep.</c:v>
                </c:pt>
                <c:pt idx="2">
                  <c:v>External Vendor</c:v>
                </c:pt>
                <c:pt idx="3">
                  <c:v>Campus Repository</c:v>
                </c:pt>
              </c:strCache>
            </c:strRef>
          </c:cat>
          <c:val>
            <c:numRef>
              <c:f>'Q24'!$B$29:$B$32</c:f>
              <c:numCache>
                <c:formatCode>0%</c:formatCode>
                <c:ptCount val="4"/>
                <c:pt idx="0">
                  <c:v>0.133720930232558</c:v>
                </c:pt>
                <c:pt idx="1">
                  <c:v>0.0755813953488372</c:v>
                </c:pt>
                <c:pt idx="2">
                  <c:v>0.133720930232558</c:v>
                </c:pt>
                <c:pt idx="3">
                  <c:v>0.656976744186046</c:v>
                </c:pt>
              </c:numCache>
            </c:numRef>
          </c:val>
        </c:ser>
        <c:ser>
          <c:idx val="1"/>
          <c:order val="1"/>
          <c:tx>
            <c:strRef>
              <c:f>'Q24'!$C$28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'Q24'!$A$29:$A$32</c:f>
              <c:strCache>
                <c:ptCount val="4"/>
                <c:pt idx="0">
                  <c:v>Other</c:v>
                </c:pt>
                <c:pt idx="1">
                  <c:v>External State Rep.</c:v>
                </c:pt>
                <c:pt idx="2">
                  <c:v>External Vendor</c:v>
                </c:pt>
                <c:pt idx="3">
                  <c:v>Campus Repository</c:v>
                </c:pt>
              </c:strCache>
            </c:strRef>
          </c:cat>
          <c:val>
            <c:numRef>
              <c:f>'Q24'!$C$29:$C$32</c:f>
              <c:numCache>
                <c:formatCode>0%</c:formatCode>
                <c:ptCount val="4"/>
                <c:pt idx="0">
                  <c:v>0.0604395604395604</c:v>
                </c:pt>
                <c:pt idx="1">
                  <c:v>0.112637362637363</c:v>
                </c:pt>
                <c:pt idx="2">
                  <c:v>0.285714285714286</c:v>
                </c:pt>
                <c:pt idx="3">
                  <c:v>0.541208791208791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099928"/>
        <c:axId val="-2114097016"/>
      </c:barChart>
      <c:catAx>
        <c:axId val="-211409992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4097016"/>
        <c:crosses val="autoZero"/>
        <c:auto val="1"/>
        <c:lblAlgn val="ctr"/>
        <c:lblOffset val="100"/>
        <c:noMultiLvlLbl val="0"/>
      </c:catAx>
      <c:valAx>
        <c:axId val="-21140970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40999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42015-A4D8-A547-B09B-9FC25CB4E308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BC7EF-3227-6142-A014-866F23D51A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2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Q8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569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Q32 (2015)</a:t>
            </a:r>
          </a:p>
          <a:p>
            <a:r>
              <a:rPr lang="en-US" sz="1200" b="0" i="0" u="none" strike="noStrike" baseline="0" dirty="0" smtClean="0">
                <a:solidFill>
                  <a:srgbClr val="000000"/>
                </a:solidFill>
                <a:latin typeface="Arial"/>
              </a:rPr>
              <a:t>No, none have limited access	Yes, some are limited to university-only access		Yes, all are limited to university-only access	</a:t>
            </a:r>
          </a:p>
          <a:p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+mn-lt"/>
              </a:rPr>
              <a:t>	</a:t>
            </a:r>
          </a:p>
          <a:p>
            <a:r>
              <a:rPr lang="en-US" sz="1800" b="0" i="0" u="none" strike="noStrike" baseline="0" dirty="0" smtClean="0">
                <a:solidFill>
                  <a:srgbClr val="000000"/>
                </a:solidFill>
                <a:latin typeface="+mn-lt"/>
              </a:rPr>
              <a:t>	49%						48%								3%	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75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Q33</a:t>
            </a:r>
          </a:p>
          <a:p>
            <a:r>
              <a:rPr lang="en-US" dirty="0" smtClean="0"/>
              <a:t>2015 data only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92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Q35 Does your institution embargo ETDs?  In this case, "embargo" means to withhold from all access.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25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371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Q40</a:t>
            </a:r>
          </a:p>
          <a:p>
            <a:endParaRPr lang="en-US" dirty="0" smtClean="0"/>
          </a:p>
          <a:p>
            <a:r>
              <a:rPr lang="en-US" dirty="0" smtClean="0"/>
              <a:t>Yes: 31%</a:t>
            </a:r>
          </a:p>
          <a:p>
            <a:r>
              <a:rPr lang="en-US" dirty="0" smtClean="0"/>
              <a:t>No:  69%</a:t>
            </a:r>
          </a:p>
          <a:p>
            <a:endParaRPr lang="en-US" dirty="0" smtClean="0"/>
          </a:p>
          <a:p>
            <a:r>
              <a:rPr lang="en-US" dirty="0" smtClean="0"/>
              <a:t>Largely a North American phenomenon, and largely just the US.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644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Q41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87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22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Concluding remarks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5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Q9/8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281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Q10 2015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05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720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Q14 (2015)/</a:t>
            </a:r>
            <a:r>
              <a:rPr lang="en-US" baseline="0" dirty="0" smtClean="0"/>
              <a:t> Q9 (2013)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1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73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Q23/13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33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Q24/15 left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786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Q31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BC7EF-3227-6142-A014-866F23D51AB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23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8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4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4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51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77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0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1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3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2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9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646F1-5300-EF43-BE0B-5047B5691949}" type="datetimeFigureOut">
              <a:rPr lang="en-US" smtClean="0"/>
              <a:t>11/20/15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23F21-3124-9C4A-8B39-D66C3D1266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8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Helvetica Neue"/>
          <a:ea typeface="+mj-ea"/>
          <a:cs typeface="Helvetica Neue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 Neue"/>
          <a:ea typeface="+mn-ea"/>
          <a:cs typeface="Helvetica Neu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 Neue"/>
          <a:ea typeface="+mn-ea"/>
          <a:cs typeface="Helvetica Neu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 Neue"/>
          <a:ea typeface="+mn-ea"/>
          <a:cs typeface="Helvetica Neu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4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4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4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opia.org/publications/gdlmetd" TargetMode="Externa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Status of ETDs: Current Practices and Challenges from the 2015 NDLTD </a:t>
            </a:r>
            <a:r>
              <a:rPr lang="en-US" dirty="0" smtClean="0"/>
              <a:t>Survey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Gail McMillan</a:t>
            </a:r>
          </a:p>
          <a:p>
            <a:r>
              <a:rPr lang="en-US" dirty="0" smtClean="0"/>
              <a:t>Director, Scholarly Communication</a:t>
            </a:r>
          </a:p>
          <a:p>
            <a:r>
              <a:rPr lang="en-US" dirty="0" smtClean="0"/>
              <a:t>Professor, University Libraries</a:t>
            </a:r>
          </a:p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International ETD Symposium</a:t>
            </a:r>
          </a:p>
          <a:p>
            <a:r>
              <a:rPr lang="en-US" dirty="0" smtClean="0"/>
              <a:t>New Delhi, India    Nov. 4,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3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4045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ETDs were submitted in these formats</a:t>
            </a:r>
            <a:r>
              <a:rPr lang="en-US" dirty="0"/>
              <a:t> 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99741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3520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515139"/>
              </p:ext>
            </p:extLst>
          </p:nvPr>
        </p:nvGraphicFramePr>
        <p:xfrm>
          <a:off x="889000" y="1130300"/>
          <a:ext cx="7302500" cy="572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57400" y="330200"/>
            <a:ext cx="528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Helvetica Neue"/>
                <a:cs typeface="Helvetica Neue"/>
              </a:rPr>
              <a:t>Managing ETDs</a:t>
            </a:r>
            <a:endParaRPr lang="en-US" sz="360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77361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Publically </a:t>
            </a:r>
            <a:r>
              <a:rPr lang="en-US" dirty="0" smtClean="0"/>
              <a:t>available ETDs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656787"/>
              </p:ext>
            </p:extLst>
          </p:nvPr>
        </p:nvGraphicFramePr>
        <p:xfrm>
          <a:off x="457200" y="1600200"/>
          <a:ext cx="8229600" cy="497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3887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9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ETD access limited to author’s institution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64500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3471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66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Duration of university</a:t>
            </a:r>
            <a:r>
              <a:rPr lang="en-US" sz="3600" dirty="0"/>
              <a:t>-only </a:t>
            </a:r>
            <a:r>
              <a:rPr lang="en-US" sz="3600" dirty="0" smtClean="0"/>
              <a:t>access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14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9870542"/>
              </p:ext>
            </p:extLst>
          </p:nvPr>
        </p:nvGraphicFramePr>
        <p:xfrm>
          <a:off x="2946400" y="1308100"/>
          <a:ext cx="60579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895113"/>
              </p:ext>
            </p:extLst>
          </p:nvPr>
        </p:nvGraphicFramePr>
        <p:xfrm>
          <a:off x="-38100" y="1982470"/>
          <a:ext cx="3657600" cy="26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184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18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ETD access embargoed</a:t>
            </a:r>
            <a:r>
              <a:rPr lang="en-US" dirty="0"/>
              <a:t>  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547191"/>
              </p:ext>
            </p:extLst>
          </p:nvPr>
        </p:nvGraphicFramePr>
        <p:xfrm>
          <a:off x="2552700" y="1524000"/>
          <a:ext cx="6134100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883390"/>
              </p:ext>
            </p:extLst>
          </p:nvPr>
        </p:nvGraphicFramePr>
        <p:xfrm>
          <a:off x="-177800" y="3035301"/>
          <a:ext cx="2794000" cy="303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625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Duration of embargo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079417"/>
              </p:ext>
            </p:extLst>
          </p:nvPr>
        </p:nvGraphicFramePr>
        <p:xfrm>
          <a:off x="-215900" y="2002366"/>
          <a:ext cx="3522133" cy="289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072714"/>
              </p:ext>
            </p:extLst>
          </p:nvPr>
        </p:nvGraphicFramePr>
        <p:xfrm>
          <a:off x="3175000" y="1417638"/>
          <a:ext cx="5729816" cy="5190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6266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201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ees associated with ETDs 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932156"/>
              </p:ext>
            </p:extLst>
          </p:nvPr>
        </p:nvGraphicFramePr>
        <p:xfrm>
          <a:off x="796925" y="1417637"/>
          <a:ext cx="7550150" cy="494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66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ETDs available </a:t>
            </a:r>
            <a:r>
              <a:rPr lang="en-US" dirty="0"/>
              <a:t>through ProQuest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633727"/>
              </p:ext>
            </p:extLst>
          </p:nvPr>
        </p:nvGraphicFramePr>
        <p:xfrm>
          <a:off x="-1447800" y="154834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8924330"/>
              </p:ext>
            </p:extLst>
          </p:nvPr>
        </p:nvGraphicFramePr>
        <p:xfrm>
          <a:off x="3975100" y="1548341"/>
          <a:ext cx="576262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7083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ETD Copyright Owners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181319"/>
              </p:ext>
            </p:extLst>
          </p:nvPr>
        </p:nvGraphicFramePr>
        <p:xfrm>
          <a:off x="457200" y="1295400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751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the biennial ETD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general </a:t>
            </a:r>
            <a:r>
              <a:rPr lang="en-US" dirty="0"/>
              <a:t>practices of academic institutions </a:t>
            </a:r>
            <a:r>
              <a:rPr lang="en-US" dirty="0" smtClean="0"/>
              <a:t>worldwide</a:t>
            </a:r>
          </a:p>
          <a:p>
            <a:r>
              <a:rPr lang="en-US" dirty="0" smtClean="0"/>
              <a:t>Chart </a:t>
            </a:r>
            <a:r>
              <a:rPr lang="en-US" dirty="0"/>
              <a:t>the longitudinal progress of ETD </a:t>
            </a:r>
            <a:r>
              <a:rPr lang="en-US" dirty="0" smtClean="0"/>
              <a:t>initiatives</a:t>
            </a:r>
            <a:endParaRPr lang="en-US" dirty="0"/>
          </a:p>
          <a:p>
            <a:r>
              <a:rPr lang="en-US" dirty="0" smtClean="0"/>
              <a:t>Discover </a:t>
            </a:r>
            <a:r>
              <a:rPr lang="en-US" dirty="0"/>
              <a:t>any updates and advances in the field. </a:t>
            </a:r>
          </a:p>
        </p:txBody>
      </p:sp>
    </p:spTree>
    <p:extLst>
      <p:ext uri="{BB962C8B-B14F-4D97-AF65-F5344CB8AC3E}">
        <p14:creationId xmlns:p14="http://schemas.microsoft.com/office/powerpoint/2010/main" val="343882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Some Results </a:t>
            </a:r>
            <a:r>
              <a:rPr lang="en-US" b="1" dirty="0"/>
              <a:t>of the Second </a:t>
            </a:r>
            <a:r>
              <a:rPr lang="en-US" b="1" dirty="0" smtClean="0"/>
              <a:t>International Biennial </a:t>
            </a:r>
            <a:r>
              <a:rPr lang="en-US" b="1" dirty="0"/>
              <a:t>ETD Survey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Gail McMillan</a:t>
            </a:r>
          </a:p>
          <a:p>
            <a:r>
              <a:rPr lang="en-US" dirty="0" err="1" smtClean="0"/>
              <a:t>gailmac@vt.edu</a:t>
            </a:r>
            <a:endParaRPr lang="en-US" dirty="0" smtClean="0"/>
          </a:p>
          <a:p>
            <a:r>
              <a:rPr lang="en-US" dirty="0" smtClean="0"/>
              <a:t>Director, Scholarly Communication</a:t>
            </a:r>
          </a:p>
          <a:p>
            <a:r>
              <a:rPr lang="en-US" dirty="0" smtClean="0"/>
              <a:t>Professor, University </a:t>
            </a:r>
            <a:r>
              <a:rPr lang="en-US" smtClean="0"/>
              <a:t>Libraries, Virginia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International ETD Symposium</a:t>
            </a:r>
          </a:p>
          <a:p>
            <a:r>
              <a:rPr lang="en-US" dirty="0" smtClean="0"/>
              <a:t>New Delhi, India    Nov. 4,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180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28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Getting word out about 2015 ETD survey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22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NDLTD: Board</a:t>
            </a:r>
            <a:r>
              <a:rPr lang="en-US" dirty="0"/>
              <a:t>, web site, and conference attendance lists for </a:t>
            </a:r>
            <a:r>
              <a:rPr lang="en-US" dirty="0" smtClean="0"/>
              <a:t>India</a:t>
            </a:r>
            <a:r>
              <a:rPr lang="en-US" dirty="0"/>
              <a:t>, </a:t>
            </a:r>
            <a:r>
              <a:rPr lang="en-US" dirty="0" smtClean="0"/>
              <a:t>United Kingdom</a:t>
            </a:r>
            <a:r>
              <a:rPr lang="en-US" dirty="0"/>
              <a:t>, and </a:t>
            </a:r>
            <a:r>
              <a:rPr lang="en-US" dirty="0" smtClean="0"/>
              <a:t>Peru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ETD Google </a:t>
            </a:r>
            <a:r>
              <a:rPr lang="en-US" dirty="0"/>
              <a:t>group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Council </a:t>
            </a:r>
            <a:r>
              <a:rPr lang="en-US" dirty="0"/>
              <a:t>of Graduate Schools newsletter and </a:t>
            </a:r>
            <a:r>
              <a:rPr lang="en-US" dirty="0" smtClean="0"/>
              <a:t>regional Councils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US </a:t>
            </a:r>
            <a:r>
              <a:rPr lang="en-US" dirty="0"/>
              <a:t>ETD </a:t>
            </a:r>
            <a:r>
              <a:rPr lang="en-US" dirty="0" smtClean="0"/>
              <a:t>conference </a:t>
            </a:r>
            <a:r>
              <a:rPr lang="en-US" dirty="0"/>
              <a:t>participants 2011-2015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Coalition </a:t>
            </a:r>
            <a:r>
              <a:rPr lang="en-US" dirty="0"/>
              <a:t>of Networked Information listserv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Association </a:t>
            </a:r>
            <a:r>
              <a:rPr lang="en-US" dirty="0"/>
              <a:t>of Research </a:t>
            </a:r>
            <a:r>
              <a:rPr lang="en-US" dirty="0" smtClean="0"/>
              <a:t>Libraries </a:t>
            </a:r>
            <a:r>
              <a:rPr lang="en-US" dirty="0"/>
              <a:t>listserv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Association </a:t>
            </a:r>
            <a:r>
              <a:rPr lang="en-US" dirty="0"/>
              <a:t>of College and Research Libraries Scholarly Communications listserv</a:t>
            </a:r>
          </a:p>
        </p:txBody>
      </p:sp>
    </p:spTree>
    <p:extLst>
      <p:ext uri="{BB962C8B-B14F-4D97-AF65-F5344CB8AC3E}">
        <p14:creationId xmlns:p14="http://schemas.microsoft.com/office/powerpoint/2010/main" val="254171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actors </a:t>
            </a:r>
            <a:r>
              <a:rPr lang="en-US" dirty="0"/>
              <a:t>i</a:t>
            </a:r>
            <a:r>
              <a:rPr lang="en-US" dirty="0" smtClean="0"/>
              <a:t>nfluencing </a:t>
            </a:r>
            <a:r>
              <a:rPr lang="en-US" dirty="0"/>
              <a:t>ETD </a:t>
            </a:r>
            <a:r>
              <a:rPr lang="en-US" dirty="0" smtClean="0"/>
              <a:t>program implementation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92060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1535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455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help implement ETD programs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6700" y="6310829"/>
            <a:ext cx="5473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http://www.educopia.org/publications/gdlmetd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512232"/>
              </p:ext>
            </p:extLst>
          </p:nvPr>
        </p:nvGraphicFramePr>
        <p:xfrm>
          <a:off x="238760" y="1137603"/>
          <a:ext cx="8666480" cy="497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3499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Institutions accept print and electronic theses </a:t>
            </a:r>
            <a:r>
              <a:rPr lang="en-US" dirty="0"/>
              <a:t>and </a:t>
            </a:r>
            <a:r>
              <a:rPr lang="en-US" dirty="0" smtClean="0"/>
              <a:t>dissertations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610606"/>
              </p:ext>
            </p:extLst>
          </p:nvPr>
        </p:nvGraphicFramePr>
        <p:xfrm>
          <a:off x="368300" y="1600200"/>
          <a:ext cx="87757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677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74638"/>
            <a:ext cx="88011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Institutions with preservation plans declined</a:t>
            </a:r>
            <a:endParaRPr lang="en-US" sz="3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299121"/>
              </p:ext>
            </p:extLst>
          </p:nvPr>
        </p:nvGraphicFramePr>
        <p:xfrm>
          <a:off x="4240800" y="2700503"/>
          <a:ext cx="4445999" cy="3748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713269"/>
              </p:ext>
            </p:extLst>
          </p:nvPr>
        </p:nvGraphicFramePr>
        <p:xfrm>
          <a:off x="698500" y="1409699"/>
          <a:ext cx="7988299" cy="5039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58820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09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Composition of ETD programs</a:t>
            </a:r>
            <a:r>
              <a:rPr lang="en-US" dirty="0"/>
              <a:t> 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2036668"/>
              </p:ext>
            </p:extLst>
          </p:nvPr>
        </p:nvGraphicFramePr>
        <p:xfrm>
          <a:off x="457200" y="1417639"/>
          <a:ext cx="82296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55062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09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dirty="0"/>
              <a:t>T</a:t>
            </a:r>
            <a:r>
              <a:rPr lang="en-US" sz="3400" dirty="0" smtClean="0"/>
              <a:t>raining for </a:t>
            </a:r>
            <a:r>
              <a:rPr lang="en-US" sz="3400" dirty="0"/>
              <a:t>technical </a:t>
            </a:r>
            <a:r>
              <a:rPr lang="en-US" sz="3400" dirty="0" smtClean="0"/>
              <a:t>preparation of ETDs</a:t>
            </a:r>
            <a:endParaRPr lang="en-US" sz="3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670803"/>
              </p:ext>
            </p:extLst>
          </p:nvPr>
        </p:nvGraphicFramePr>
        <p:xfrm>
          <a:off x="457200" y="1270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343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16728</TotalTime>
  <Words>373</Words>
  <Application>Microsoft Macintosh PowerPoint</Application>
  <PresentationFormat>On-screen Show (4:3)</PresentationFormat>
  <Paragraphs>103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Status of ETDs: Current Practices and Challenges from the 2015 NDLTD Survey </vt:lpstr>
      <vt:lpstr>Purpose of the biennial ETD surveys</vt:lpstr>
      <vt:lpstr>Getting word out about 2015 ETD survey</vt:lpstr>
      <vt:lpstr>Factors influencing ETD program implementation </vt:lpstr>
      <vt:lpstr>How to help implement ETD programs </vt:lpstr>
      <vt:lpstr>Institutions accept print and electronic theses and dissertations</vt:lpstr>
      <vt:lpstr>Institutions with preservation plans declined</vt:lpstr>
      <vt:lpstr>Composition of ETD programs  </vt:lpstr>
      <vt:lpstr>Training for technical preparation of ETDs</vt:lpstr>
      <vt:lpstr>ETDs were submitted in these formats  </vt:lpstr>
      <vt:lpstr>PowerPoint Presentation</vt:lpstr>
      <vt:lpstr>Publically available ETDs </vt:lpstr>
      <vt:lpstr>ETD access limited to author’s institution</vt:lpstr>
      <vt:lpstr>Duration of university-only access</vt:lpstr>
      <vt:lpstr>ETD access embargoed  </vt:lpstr>
      <vt:lpstr>Duration of embargo</vt:lpstr>
      <vt:lpstr>Fees associated with ETDs </vt:lpstr>
      <vt:lpstr>ETDs available through ProQuest</vt:lpstr>
      <vt:lpstr>ETD Copyright Owners</vt:lpstr>
      <vt:lpstr>Some Results of the Second International Biennial ETD Survey</vt:lpstr>
    </vt:vector>
  </TitlesOfParts>
  <Manager/>
  <Company>Scholarly Communication, Virginia Tech Libraries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ETD Survey</dc:title>
  <dc:subject/>
  <dc:creator>Gail McMillan</dc:creator>
  <cp:keywords/>
  <dc:description/>
  <cp:lastModifiedBy>Gail McMillan</cp:lastModifiedBy>
  <cp:revision>187</cp:revision>
  <dcterms:created xsi:type="dcterms:W3CDTF">2015-09-30T19:43:03Z</dcterms:created>
  <dcterms:modified xsi:type="dcterms:W3CDTF">2015-11-20T16:27:17Z</dcterms:modified>
  <cp:category/>
</cp:coreProperties>
</file>