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33" autoAdjust="0"/>
    <p:restoredTop sz="94660"/>
  </p:normalViewPr>
  <p:slideViewPr>
    <p:cSldViewPr snapToGrid="0">
      <p:cViewPr varScale="1">
        <p:scale>
          <a:sx n="87" d="100"/>
          <a:sy n="87" d="100"/>
        </p:scale>
        <p:origin x="-128" y="-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2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2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6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3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46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52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90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66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5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225C4-DA47-4B5D-9B2D-30EB042C5063}" type="datetimeFigureOut">
              <a:rPr lang="en-US" smtClean="0"/>
              <a:t>8/2/16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62ADD-2736-4EC2-A194-365610BA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9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44060" y="1122363"/>
            <a:ext cx="10801698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Getting the Recipe Right:</a:t>
            </a:r>
            <a:br>
              <a:rPr lang="en-US" dirty="0" smtClean="0"/>
            </a:br>
            <a:r>
              <a:rPr lang="en-US" sz="4200" dirty="0" smtClean="0"/>
              <a:t>Discussion Points for </a:t>
            </a:r>
            <a:r>
              <a:rPr lang="en-US" sz="4200" dirty="0"/>
              <a:t>Strengthening Impact Assessment in the CGIAR</a:t>
            </a:r>
            <a:r>
              <a:rPr lang="en-US" sz="4200" dirty="0" smtClean="0"/>
              <a:t> </a:t>
            </a:r>
            <a:endParaRPr lang="en-US" sz="4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4027892"/>
            <a:ext cx="9144000" cy="122990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Bradford Mills</a:t>
            </a:r>
            <a:endParaRPr lang="en-US" sz="4000" dirty="0"/>
          </a:p>
        </p:txBody>
      </p:sp>
      <p:pic>
        <p:nvPicPr>
          <p:cNvPr id="8" name="Picture 8" descr="VT_Maroon_shld_cmyk_inv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720" y="5608320"/>
            <a:ext cx="3287225" cy="616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5542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Have We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5184"/>
            <a:ext cx="10515600" cy="47017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Easier to just focus on methods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Overview - </a:t>
            </a:r>
            <a:r>
              <a:rPr lang="en-US" dirty="0" err="1" smtClean="0"/>
              <a:t>Alwang</a:t>
            </a:r>
            <a:endParaRPr lang="en-US" dirty="0" smtClean="0"/>
          </a:p>
          <a:p>
            <a:pPr lvl="1"/>
            <a:r>
              <a:rPr lang="en-US" dirty="0" smtClean="0"/>
              <a:t>IA as an Investment Portfolio</a:t>
            </a:r>
          </a:p>
          <a:p>
            <a:pPr lvl="2"/>
            <a:r>
              <a:rPr lang="en-US" dirty="0" smtClean="0"/>
              <a:t>Human Capital, Physical Capital, Processes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How to get the mix right?</a:t>
            </a:r>
          </a:p>
          <a:p>
            <a:pPr lvl="3"/>
            <a:r>
              <a:rPr lang="en-US" dirty="0" smtClean="0"/>
              <a:t>Particularly in an uncertain environment</a:t>
            </a:r>
          </a:p>
          <a:p>
            <a:pPr lvl="3"/>
            <a:r>
              <a:rPr lang="en-US" dirty="0" smtClean="0"/>
              <a:t>Run deep on several studies</a:t>
            </a:r>
          </a:p>
          <a:p>
            <a:pPr lvl="4"/>
            <a:r>
              <a:rPr lang="en-US" dirty="0" smtClean="0"/>
              <a:t>Can a few successes justify a Center?</a:t>
            </a:r>
          </a:p>
          <a:p>
            <a:pPr lvl="3"/>
            <a:r>
              <a:rPr lang="en-US" dirty="0" smtClean="0"/>
              <a:t>Exploit  complementarities in data collection</a:t>
            </a:r>
          </a:p>
          <a:p>
            <a:pPr lvl="1"/>
            <a:r>
              <a:rPr lang="en-US" dirty="0" smtClean="0"/>
              <a:t>Pushing the investment analogy – where are the IA payoffs highest?</a:t>
            </a:r>
          </a:p>
          <a:p>
            <a:pPr lvl="2"/>
            <a:r>
              <a:rPr lang="en-US" dirty="0" smtClean="0"/>
              <a:t>What does the IA demand function look like?</a:t>
            </a:r>
          </a:p>
          <a:p>
            <a:pPr lvl="3"/>
            <a:r>
              <a:rPr lang="en-US" dirty="0" smtClean="0"/>
              <a:t>Competing </a:t>
            </a:r>
            <a:r>
              <a:rPr lang="en-US" dirty="0" smtClean="0"/>
              <a:t>system-wide, </a:t>
            </a:r>
            <a:r>
              <a:rPr lang="en-US" dirty="0" smtClean="0"/>
              <a:t>center, project demands</a:t>
            </a:r>
          </a:p>
        </p:txBody>
      </p:sp>
    </p:spTree>
    <p:extLst>
      <p:ext uri="{BB962C8B-B14F-4D97-AF65-F5344CB8AC3E}">
        <p14:creationId xmlns:p14="http://schemas.microsoft.com/office/powerpoint/2010/main" val="918602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View from the </a:t>
            </a:r>
            <a:r>
              <a:rPr lang="en-US" dirty="0" smtClean="0"/>
              <a:t>Trenches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2150"/>
            <a:ext cx="10515600" cy="4624813"/>
          </a:xfrm>
        </p:spPr>
        <p:txBody>
          <a:bodyPr>
            <a:normAutofit/>
          </a:bodyPr>
          <a:lstStyle/>
          <a:p>
            <a:r>
              <a:rPr lang="en-US" dirty="0" smtClean="0"/>
              <a:t>CIP</a:t>
            </a:r>
            <a:r>
              <a:rPr lang="en-US" dirty="0"/>
              <a:t>/ CIFOR </a:t>
            </a:r>
            <a:r>
              <a:rPr lang="en-US" dirty="0" err="1"/>
              <a:t>Hareau</a:t>
            </a:r>
            <a:endParaRPr lang="en-US" dirty="0"/>
          </a:p>
          <a:p>
            <a:pPr lvl="2"/>
            <a:r>
              <a:rPr lang="en-US" dirty="0" smtClean="0"/>
              <a:t>IA is a core component of CIP Social Science Program </a:t>
            </a:r>
            <a:r>
              <a:rPr lang="en-US" dirty="0" smtClean="0"/>
              <a:t>– project </a:t>
            </a:r>
            <a:r>
              <a:rPr lang="en-US" dirty="0" smtClean="0"/>
              <a:t>based IA resources</a:t>
            </a:r>
          </a:p>
          <a:p>
            <a:pPr lvl="3"/>
            <a:r>
              <a:rPr lang="en-US" dirty="0" smtClean="0"/>
              <a:t>Excellent history of specific studies</a:t>
            </a:r>
          </a:p>
          <a:p>
            <a:pPr lvl="2"/>
            <a:r>
              <a:rPr lang="en-US" dirty="0" smtClean="0"/>
              <a:t>CIFOR evolving capacity – core center resources</a:t>
            </a:r>
          </a:p>
          <a:p>
            <a:pPr lvl="3"/>
            <a:r>
              <a:rPr lang="en-US" dirty="0" smtClean="0"/>
              <a:t>Challenge of developing NRM and policy </a:t>
            </a:r>
            <a:r>
              <a:rPr lang="en-US" dirty="0" smtClean="0"/>
              <a:t>IA </a:t>
            </a:r>
            <a:r>
              <a:rPr lang="en-US" dirty="0" smtClean="0"/>
              <a:t>methods</a:t>
            </a:r>
          </a:p>
          <a:p>
            <a:pPr lvl="4"/>
            <a:r>
              <a:rPr lang="en-US" dirty="0" smtClean="0"/>
              <a:t>Complexity of moving from outputs to impacts – timeframe and attribution issues</a:t>
            </a:r>
          </a:p>
          <a:p>
            <a:pPr lvl="2"/>
            <a:r>
              <a:rPr lang="en-US" dirty="0" smtClean="0"/>
              <a:t>Institutionalizing </a:t>
            </a:r>
            <a:r>
              <a:rPr lang="en-US" dirty="0"/>
              <a:t>IA </a:t>
            </a:r>
            <a:r>
              <a:rPr lang="en-US" dirty="0" smtClean="0"/>
              <a:t>in an environment of </a:t>
            </a:r>
            <a:r>
              <a:rPr lang="en-US" dirty="0"/>
              <a:t>institutional </a:t>
            </a:r>
            <a:r>
              <a:rPr lang="en-US" dirty="0" smtClean="0"/>
              <a:t>instability</a:t>
            </a:r>
            <a:endParaRPr lang="en-US" dirty="0" smtClean="0"/>
          </a:p>
          <a:p>
            <a:pPr lvl="3"/>
            <a:r>
              <a:rPr lang="en-US" dirty="0" smtClean="0"/>
              <a:t>Center capacity with dependence on strategic </a:t>
            </a:r>
            <a:r>
              <a:rPr lang="en-US" dirty="0" smtClean="0"/>
              <a:t>alliances</a:t>
            </a:r>
            <a:endParaRPr lang="en-US" dirty="0" smtClean="0"/>
          </a:p>
          <a:p>
            <a:r>
              <a:rPr lang="en-US" dirty="0" smtClean="0"/>
              <a:t>CAN/ SHOULD  sustainable capacity for impact assessment be developed within each center?</a:t>
            </a:r>
          </a:p>
        </p:txBody>
      </p:sp>
    </p:spTree>
    <p:extLst>
      <p:ext uri="{BB962C8B-B14F-4D97-AF65-F5344CB8AC3E}">
        <p14:creationId xmlns:p14="http://schemas.microsoft.com/office/powerpoint/2010/main" val="340890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Knowing </a:t>
            </a:r>
            <a:r>
              <a:rPr lang="en-US" dirty="0"/>
              <a:t>the </a:t>
            </a:r>
            <a:r>
              <a:rPr lang="en-US" dirty="0" smtClean="0"/>
              <a:t>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603" y="1562838"/>
            <a:ext cx="10515600" cy="4351338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dirty="0" smtClean="0"/>
          </a:p>
          <a:p>
            <a:r>
              <a:rPr lang="en-US" dirty="0" smtClean="0"/>
              <a:t>MSU </a:t>
            </a:r>
            <a:r>
              <a:rPr lang="en-US" dirty="0" err="1"/>
              <a:t>Maredia</a:t>
            </a:r>
            <a:endParaRPr lang="en-US" dirty="0"/>
          </a:p>
          <a:p>
            <a:pPr lvl="1"/>
            <a:r>
              <a:rPr lang="en-US" dirty="0" smtClean="0"/>
              <a:t>Getting the impact base right is most important component of IA estimates</a:t>
            </a:r>
          </a:p>
          <a:p>
            <a:pPr lvl="1"/>
            <a:r>
              <a:rPr lang="en-US" dirty="0" smtClean="0"/>
              <a:t>Adoption really matters, costly to estimate</a:t>
            </a:r>
            <a:endParaRPr lang="en-US" dirty="0"/>
          </a:p>
          <a:p>
            <a:pPr lvl="1"/>
            <a:r>
              <a:rPr lang="en-US" dirty="0" smtClean="0"/>
              <a:t>Innovations in cost</a:t>
            </a:r>
            <a:r>
              <a:rPr lang="en-US" dirty="0"/>
              <a:t>-effective </a:t>
            </a:r>
            <a:r>
              <a:rPr lang="en-US" dirty="0" smtClean="0"/>
              <a:t>measurement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Supply side innovation which significantly lowers IA costs</a:t>
            </a:r>
          </a:p>
          <a:p>
            <a:pPr lvl="1"/>
            <a:r>
              <a:rPr lang="en-US" dirty="0" smtClean="0"/>
              <a:t>MB=MC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05834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 Methods in the CGIAR </a:t>
            </a:r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CIAT </a:t>
            </a:r>
            <a:r>
              <a:rPr lang="en-US" dirty="0" err="1"/>
              <a:t>Labarta</a:t>
            </a:r>
            <a:endParaRPr lang="en-US" dirty="0"/>
          </a:p>
          <a:p>
            <a:pPr lvl="1"/>
            <a:r>
              <a:rPr lang="en-US" dirty="0" smtClean="0"/>
              <a:t>Expanding IA agenda</a:t>
            </a:r>
            <a:endParaRPr lang="en-US" dirty="0"/>
          </a:p>
          <a:p>
            <a:pPr lvl="2"/>
            <a:r>
              <a:rPr lang="en-US" dirty="0"/>
              <a:t>NRM</a:t>
            </a:r>
          </a:p>
          <a:p>
            <a:pPr lvl="2"/>
            <a:r>
              <a:rPr lang="en-US" dirty="0" smtClean="0"/>
              <a:t>Policy</a:t>
            </a:r>
            <a:endParaRPr lang="en-US" dirty="0" smtClean="0"/>
          </a:p>
          <a:p>
            <a:pPr lvl="1"/>
            <a:r>
              <a:rPr lang="en-US" dirty="0" smtClean="0"/>
              <a:t>Variable funding       historical capacity instability</a:t>
            </a:r>
            <a:endParaRPr lang="en-US" dirty="0"/>
          </a:p>
          <a:p>
            <a:pPr lvl="1"/>
            <a:r>
              <a:rPr lang="en-US" dirty="0" smtClean="0"/>
              <a:t>Surprisingly large capacity numbers and studies underway</a:t>
            </a:r>
          </a:p>
          <a:p>
            <a:pPr lvl="2"/>
            <a:r>
              <a:rPr lang="en-US" dirty="0" smtClean="0"/>
              <a:t>But still not enough?</a:t>
            </a:r>
          </a:p>
          <a:p>
            <a:pPr lvl="2"/>
            <a:r>
              <a:rPr lang="en-US" dirty="0" smtClean="0"/>
              <a:t>Strategic partnerships</a:t>
            </a:r>
          </a:p>
          <a:p>
            <a:pPr lvl="2"/>
            <a:r>
              <a:rPr lang="en-US" dirty="0" smtClean="0"/>
              <a:t>Cost effective adoption and expert opinion methods</a:t>
            </a:r>
          </a:p>
          <a:p>
            <a:pPr lvl="1"/>
            <a:endParaRPr lang="en-US" dirty="0"/>
          </a:p>
          <a:p>
            <a:r>
              <a:rPr lang="en-US" dirty="0" smtClean="0"/>
              <a:t>Ever sufficient resources from </a:t>
            </a:r>
            <a:r>
              <a:rPr lang="en-US" dirty="0" err="1" smtClean="0"/>
              <a:t>IA’er</a:t>
            </a:r>
            <a:r>
              <a:rPr lang="en-US" dirty="0" smtClean="0"/>
              <a:t> perspective?</a:t>
            </a:r>
          </a:p>
          <a:p>
            <a:pPr lvl="1"/>
            <a:r>
              <a:rPr lang="en-US" dirty="0" smtClean="0"/>
              <a:t>MB=MC?</a:t>
            </a:r>
          </a:p>
          <a:p>
            <a:pPr lvl="1"/>
            <a:r>
              <a:rPr lang="en-US" dirty="0" smtClean="0"/>
              <a:t>When do we know?</a:t>
            </a:r>
          </a:p>
          <a:p>
            <a:pPr lvl="1"/>
            <a:endParaRPr 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70795" y="3345335"/>
            <a:ext cx="3207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679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Cross-Cutting Balancing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4525"/>
            <a:ext cx="10515600" cy="50075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IA Wisely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election bias – where to invest limited IA resources</a:t>
            </a:r>
          </a:p>
          <a:p>
            <a:pPr lvl="2"/>
            <a:r>
              <a:rPr lang="en-US" dirty="0" smtClean="0"/>
              <a:t>Not an unbiased sample of projects</a:t>
            </a:r>
          </a:p>
          <a:p>
            <a:pPr lvl="2"/>
            <a:r>
              <a:rPr lang="en-US" dirty="0" smtClean="0"/>
              <a:t>Can a few winners cover all costs?</a:t>
            </a:r>
          </a:p>
          <a:p>
            <a:pPr lvl="2"/>
            <a:endParaRPr lang="en-US" dirty="0"/>
          </a:p>
          <a:p>
            <a:r>
              <a:rPr lang="en-US" dirty="0" smtClean="0"/>
              <a:t>Measurability bias</a:t>
            </a:r>
          </a:p>
          <a:p>
            <a:pPr lvl="3"/>
            <a:r>
              <a:rPr lang="en-US" dirty="0" smtClean="0"/>
              <a:t>RCT gold standards vs. less measurable emerging agendas –  climate change, NRM, policy</a:t>
            </a:r>
          </a:p>
          <a:p>
            <a:pPr lvl="3"/>
            <a:r>
              <a:rPr lang="en-US" dirty="0" smtClean="0"/>
              <a:t>Accountability for less quantifiable research areas without penalization</a:t>
            </a:r>
          </a:p>
          <a:p>
            <a:pPr lvl="3"/>
            <a:r>
              <a:rPr lang="en-US" dirty="0" smtClean="0"/>
              <a:t>CG IA tools as IPGs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External vs. Internal IA capacity</a:t>
            </a:r>
          </a:p>
          <a:p>
            <a:pPr lvl="1"/>
            <a:r>
              <a:rPr lang="en-US" dirty="0" smtClean="0"/>
              <a:t>What are the tradeoffs?</a:t>
            </a:r>
          </a:p>
          <a:p>
            <a:pPr lvl="2"/>
            <a:r>
              <a:rPr lang="en-US" dirty="0" smtClean="0"/>
              <a:t>Credibility vs</a:t>
            </a:r>
            <a:r>
              <a:rPr lang="en-US" dirty="0"/>
              <a:t>. </a:t>
            </a:r>
            <a:r>
              <a:rPr lang="en-US" dirty="0" smtClean="0"/>
              <a:t>institutional </a:t>
            </a:r>
            <a:r>
              <a:rPr lang="en-US" dirty="0"/>
              <a:t>learning/IA culture</a:t>
            </a:r>
          </a:p>
          <a:p>
            <a:pPr lvl="2"/>
            <a:r>
              <a:rPr lang="en-US" dirty="0" smtClean="0"/>
              <a:t>Strategic partnerships vs. capacity</a:t>
            </a:r>
          </a:p>
          <a:p>
            <a:pPr lvl="2"/>
            <a:endParaRPr lang="en-US" dirty="0"/>
          </a:p>
          <a:p>
            <a:r>
              <a:rPr lang="en-US" dirty="0" smtClean="0"/>
              <a:t>System-wide IA strategic investment vs. center efforts</a:t>
            </a:r>
          </a:p>
          <a:p>
            <a:pPr lvl="1"/>
            <a:r>
              <a:rPr lang="en-US" dirty="0" smtClean="0"/>
              <a:t>IA microcosm of broader inherent CGIAR tensions</a:t>
            </a:r>
          </a:p>
        </p:txBody>
      </p:sp>
    </p:spTree>
    <p:extLst>
      <p:ext uri="{BB962C8B-B14F-4D97-AF65-F5344CB8AC3E}">
        <p14:creationId xmlns:p14="http://schemas.microsoft.com/office/powerpoint/2010/main" val="218029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370</Words>
  <Application>Microsoft Macintosh PowerPoint</Application>
  <PresentationFormat>Custom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Getting the Recipe Right: Discussion Points for Strengthening Impact Assessment in the CGIAR </vt:lpstr>
      <vt:lpstr>What Have We Learned</vt:lpstr>
      <vt:lpstr>View from the Trenches</vt:lpstr>
      <vt:lpstr>Knowing the Base</vt:lpstr>
      <vt:lpstr>IA Methods in the CGIAR Context</vt:lpstr>
      <vt:lpstr>Cross-Cutting Balancing Issues</vt:lpstr>
    </vt:vector>
  </TitlesOfParts>
  <Company>VT College of Agriculture and Life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Norton, George</dc:creator>
  <cp:lastModifiedBy>Brad Mills</cp:lastModifiedBy>
  <cp:revision>25</cp:revision>
  <dcterms:created xsi:type="dcterms:W3CDTF">2016-07-22T14:38:31Z</dcterms:created>
  <dcterms:modified xsi:type="dcterms:W3CDTF">2016-08-02T15:07:06Z</dcterms:modified>
</cp:coreProperties>
</file>