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Lst>
  <p:sldSz cy="5143500" cx="9144000"/>
  <p:notesSz cx="6858000" cy="9144000"/>
  <p:embeddedFontLst>
    <p:embeddedFont>
      <p:font typeface="Economica"/>
      <p:regular r:id="rId24"/>
      <p:bold r:id="rId25"/>
      <p:italic r:id="rId26"/>
      <p:boldItalic r:id="rId27"/>
    </p:embeddedFont>
    <p:embeddedFont>
      <p:font typeface="Open Sans"/>
      <p:regular r:id="rId28"/>
      <p:bold r:id="rId29"/>
      <p:italic r:id="rId30"/>
      <p:boldItalic r:id="rId3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font" Target="fonts/Economica-regular.fntdata"/><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Economica-italic.fntdata"/><Relationship Id="rId25" Type="http://schemas.openxmlformats.org/officeDocument/2006/relationships/font" Target="fonts/Economica-bold.fntdata"/><Relationship Id="rId28" Type="http://schemas.openxmlformats.org/officeDocument/2006/relationships/font" Target="fonts/OpenSans-regular.fntdata"/><Relationship Id="rId27" Type="http://schemas.openxmlformats.org/officeDocument/2006/relationships/font" Target="fonts/Economica-boldItalic.fntdata"/><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OpenSans-bold.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OpenSans-boldItalic.fntdata"/><Relationship Id="rId30" Type="http://schemas.openxmlformats.org/officeDocument/2006/relationships/font" Target="fonts/OpenSans-italic.fntdata"/><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 name="Shape 64"/>
        <p:cNvGrpSpPr/>
        <p:nvPr/>
      </p:nvGrpSpPr>
      <p:grpSpPr>
        <a:xfrm>
          <a:off x="0" y="0"/>
          <a:ext cx="0" cy="0"/>
          <a:chOff x="0" y="0"/>
          <a:chExt cx="0" cy="0"/>
        </a:xfrm>
      </p:grpSpPr>
      <p:sp>
        <p:nvSpPr>
          <p:cNvPr id="65" name="Google Shape;65;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66" name="Google Shape;66;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gd756bf0fe4_0_10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6" name="Google Shape;146;gd756bf0fe4_0_1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a:t>This project came with its challenges, some anticipated and others not.</a:t>
            </a:r>
            <a:endParaRPr/>
          </a:p>
          <a:p>
            <a:pPr indent="0" lvl="0" marL="0" rtl="0" algn="l">
              <a:lnSpc>
                <a:spcPct val="115000"/>
              </a:lnSpc>
              <a:spcBef>
                <a:spcPts val="0"/>
              </a:spcBef>
              <a:spcAft>
                <a:spcPts val="0"/>
              </a:spcAft>
              <a:buClr>
                <a:schemeClr val="dk1"/>
              </a:buClr>
              <a:buSzPts val="1100"/>
              <a:buFont typeface="Arial"/>
              <a:buNone/>
            </a:pPr>
            <a:r>
              <a:rPr lang="en"/>
              <a:t>The physical exhibit featured in Virginia Tech Libraries that we mentioned earlier was documented both in VTechWorks and on the website itself, archiving respectively the images of the exhibit and the post-it comments left by attendees (which are featured to the right). Fortunately both had some item level metadata that we could use.</a:t>
            </a:r>
            <a:endParaRPr/>
          </a:p>
          <a:p>
            <a:pPr indent="0" lvl="0" marL="0" rtl="0" algn="l">
              <a:lnSpc>
                <a:spcPct val="115000"/>
              </a:lnSpc>
              <a:spcBef>
                <a:spcPts val="0"/>
              </a:spcBef>
              <a:spcAft>
                <a:spcPts val="0"/>
              </a:spcAft>
              <a:buClr>
                <a:schemeClr val="dk1"/>
              </a:buClr>
              <a:buSzPts val="1100"/>
              <a:buFont typeface="Arial"/>
              <a:buNone/>
            </a:pPr>
            <a:r>
              <a:rPr lang="en"/>
              <a:t>Exactly nothing existed in a single location, there was content pertaining to this project spread out over 5 different locations, so we had to do a lot of digging and tracking to ensure we had all of the components without duplicating efforts.</a:t>
            </a:r>
            <a:endParaRPr/>
          </a:p>
          <a:p>
            <a:pPr indent="0" lvl="0" marL="0" rtl="0" algn="l">
              <a:lnSpc>
                <a:spcPct val="115000"/>
              </a:lnSpc>
              <a:spcBef>
                <a:spcPts val="0"/>
              </a:spcBef>
              <a:spcAft>
                <a:spcPts val="0"/>
              </a:spcAft>
              <a:buClr>
                <a:schemeClr val="dk1"/>
              </a:buClr>
              <a:buSzPts val="1100"/>
              <a:buFont typeface="Arial"/>
              <a:buNone/>
            </a:pPr>
            <a:r>
              <a:rPr lang="en"/>
              <a:t>The maps, which we knew existed, ended up being a challenge given their complex file bundles and lack of metadata. This was particularly relevant to the Shapefile bundles, which really do require some metadata and documentation if we want these items to be reused or reconstructed.</a:t>
            </a:r>
            <a:endParaRPr/>
          </a:p>
          <a:p>
            <a:pPr indent="0" lvl="0" marL="0" rtl="0" algn="l">
              <a:lnSpc>
                <a:spcPct val="115000"/>
              </a:lnSpc>
              <a:spcBef>
                <a:spcPts val="0"/>
              </a:spcBef>
              <a:spcAft>
                <a:spcPts val="0"/>
              </a:spcAft>
              <a:buNone/>
            </a:pPr>
            <a:r>
              <a:rPr lang="en"/>
              <a:t>Finally, while we wanted to try to do this project without the aid of the researcher, which is the likely case for most of us trying to figure out what do with our DH projects, we cannot download videos from YouTube legally so we are working with the researcher for access to those.</a:t>
            </a:r>
            <a:endParaRPr/>
          </a:p>
          <a:p>
            <a:pPr indent="0" lvl="0" marL="0" rtl="0" algn="l">
              <a:lnSpc>
                <a:spcPct val="115000"/>
              </a:lnSpc>
              <a:spcBef>
                <a:spcPts val="0"/>
              </a:spcBef>
              <a:spcAft>
                <a:spcPts val="0"/>
              </a:spcAft>
              <a:buNone/>
            </a:pPr>
            <a:r>
              <a:t/>
            </a:r>
            <a:endParaRPr/>
          </a:p>
          <a:p>
            <a:pPr indent="0" lvl="0" marL="0" rtl="0" algn="l">
              <a:lnSpc>
                <a:spcPct val="115000"/>
              </a:lnSpc>
              <a:spcBef>
                <a:spcPts val="0"/>
              </a:spcBef>
              <a:spcAft>
                <a:spcPts val="0"/>
              </a:spcAft>
              <a:buClr>
                <a:schemeClr val="dk1"/>
              </a:buClr>
              <a:buSzPts val="1100"/>
              <a:buFont typeface="Arial"/>
              <a:buNone/>
            </a:pPr>
            <a:r>
              <a:rPr lang="en"/>
              <a:t>Overall, this process was highly manual - half of the metadata was generated by hand; most of the various locations content could have been needed to be manually searched and appraised; and creating documentation that was accurate and complete was time-consuming, particularly the metadata.</a:t>
            </a:r>
            <a:endParaRPr/>
          </a:p>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gd756bf0fe4_0_10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3" name="Google Shape;153;gd756bf0fe4_0_1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Despite some challenges, we were successful and we do have a preservation package and comprehensive documentation put together and we’re very excited about that.</a:t>
            </a:r>
            <a:endParaRPr/>
          </a:p>
          <a:p>
            <a:pPr indent="0" lvl="0" marL="0" rtl="0" algn="l">
              <a:spcBef>
                <a:spcPts val="0"/>
              </a:spcBef>
              <a:spcAft>
                <a:spcPts val="0"/>
              </a:spcAft>
              <a:buNone/>
            </a:pPr>
            <a:r>
              <a:rPr lang="en"/>
              <a:t>Some other outcomes include that we realized there is a need for a preservation professional, metadata, professional and/or other experts to make the goal for long-term access successful - it would be very difficult to do this sort of project without some expertise in at least one of those areas.</a:t>
            </a:r>
            <a:endParaRPr/>
          </a:p>
          <a:p>
            <a:pPr indent="0" lvl="0" marL="0" rtl="0" algn="l">
              <a:spcBef>
                <a:spcPts val="0"/>
              </a:spcBef>
              <a:spcAft>
                <a:spcPts val="0"/>
              </a:spcAft>
              <a:buNone/>
            </a:pPr>
            <a:r>
              <a:rPr lang="en"/>
              <a:t>We also realized there is much more to consider than what is present on the primary website or project format, in our case the Redlining Virginia Omeka instance, and that various components may be present elsewhere accessibly. We had struggled with how to best represent the physical exhibit images and post-it feedback as we were building this package, because technically they are two different components with different metadata, but ultimately they ended up in the same folder within our file structure.</a:t>
            </a:r>
            <a:endParaRPr/>
          </a:p>
          <a:p>
            <a:pPr indent="0" lvl="0" marL="0" rtl="0" algn="l">
              <a:spcBef>
                <a:spcPts val="0"/>
              </a:spcBef>
              <a:spcAft>
                <a:spcPts val="0"/>
              </a:spcAft>
              <a:buNone/>
            </a:pPr>
            <a:r>
              <a:rPr lang="en"/>
              <a:t>Finally we know that we need to have a level of familiarization with whatever platform the DH is hosted on in order to automate some of the content and metadata exporting.</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We also found some general outcomes that weren’t really technical but are important to consider. First off, this was a very manual process and we could not automate everything due to the variety of content. We found that because of this, if we know what is needed from the researcher early on we can ask for those pieces before the project is complete in an organized format. This should help ease the process for future projects as we know what is needed. The main thing we learned (and maybe already knew but then experienced) is that because the Library was not involved at the point of project development and creation, we had to accept that we won’t have everything we want.</a:t>
            </a:r>
            <a:endParaRPr/>
          </a:p>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gd756bf0fe4_0_1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0" name="Google Shape;160;gd756bf0fe4_0_1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a:solidFill>
                  <a:schemeClr val="dk1"/>
                </a:solidFill>
              </a:rPr>
              <a:t>Even after a single, fairly successful case studies, we noted some limitations. We know that this is just one project and that other projects will have different components with new challenges. Especially given that this was a smaller, more static project we know that a larger more complex project, perhaps something that is built on a custom platform, will pose a much larger set of challenges. We also know that for this project we have access to the researcher to ask questions. For some of our other hosted projects, the projects are a bit older and the researchers have left, and even if we were to get in touch with the researcher we can’t guarantee what they still have.</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a:solidFill>
                  <a:schemeClr val="dk1"/>
                </a:solidFill>
              </a:rPr>
              <a:t>Technical</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a:solidFill>
                  <a:schemeClr val="dk1"/>
                </a:solidFill>
              </a:rPr>
              <a:t>Bandwidth was another limitation we faced. It was just the two of us available to do the work and given the current state of the world, our developers and tech support were not easily available.</a:t>
            </a:r>
            <a:endParaRPr>
              <a:solidFill>
                <a:schemeClr val="dk1"/>
              </a:solidFill>
            </a:endParaRPr>
          </a:p>
          <a:p>
            <a:pPr indent="0" lvl="0" marL="0" rtl="0" algn="l">
              <a:lnSpc>
                <a:spcPct val="115000"/>
              </a:lnSpc>
              <a:spcBef>
                <a:spcPts val="0"/>
              </a:spcBef>
              <a:spcAft>
                <a:spcPts val="0"/>
              </a:spcAft>
              <a:buNone/>
            </a:pPr>
            <a:r>
              <a:rPr lang="en">
                <a:solidFill>
                  <a:schemeClr val="dk1"/>
                </a:solidFill>
              </a:rPr>
              <a:t>One preservation-specific limitation that we chose was to limit the migration of file formats. We were lucky that most of the content was in a preservation format (even if not the </a:t>
            </a:r>
            <a:r>
              <a:rPr i="1" lang="en">
                <a:solidFill>
                  <a:schemeClr val="dk1"/>
                </a:solidFill>
              </a:rPr>
              <a:t>best</a:t>
            </a:r>
            <a:r>
              <a:rPr lang="en">
                <a:solidFill>
                  <a:schemeClr val="dk1"/>
                </a:solidFill>
              </a:rPr>
              <a:t> preservation format), but we considered it unreasonable if we wanted to repeat this workflow on a dozen other DH projects. We also did not migrate the Omeka instance to a Library-managed platform so access to the original website is still the responsibility of the researcher.</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a:solidFill>
                  <a:schemeClr val="dk1"/>
                </a:solidFill>
              </a:rPr>
              <a:t>Finally as I mentioned earlier, we attempted to compile our preservation package with no assistance from the researcher, but the videos are vital to the context and integrity of the project so we needed to include them and are still in the process of getting access to these items.</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gd756bf0fe4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7" name="Google Shape;167;gd756bf0fe4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All in all the two of us spent approximately 35 hours on this project over the course of several months. We were successful, but there are some sustainability factors to consider. We know that we have at least 13 DH projects that need attention, which does not include the Digital Scholarship projects that extend beyond DH, nor does it include the projects we don’t even know about. We also know that there is a need for support for these DH projects that extends beyond extra available time from two people. (Please forgive my ignorance of math, I’m sure this is not theoretically correct).</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 name="Shape 179"/>
        <p:cNvGrpSpPr/>
        <p:nvPr/>
      </p:nvGrpSpPr>
      <p:grpSpPr>
        <a:xfrm>
          <a:off x="0" y="0"/>
          <a:ext cx="0" cy="0"/>
          <a:chOff x="0" y="0"/>
          <a:chExt cx="0" cy="0"/>
        </a:xfrm>
      </p:grpSpPr>
      <p:sp>
        <p:nvSpPr>
          <p:cNvPr id="180" name="Google Shape;180;gd756bf0fe4_1_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1" name="Google Shape;181;gd756bf0fe4_1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We went back and forth on how we would try to even choose a second case study. There are dozens of requests from VT faculty to host and maintain, several of which are over 10 years old. Then we need to consider what even qualifies as a digital scholarship or digital humanities project, what is the Library prepared to support, and at what level of support? If we can support projects, then what procedures, processes, policies, and workflows do we also need to maintain consistency and track the projects and maintain them regularly? And I’ll pass it to Corinne to explain our hopeful solution to these questions.</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gd756bf0fe4_0_6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7" name="Google Shape;187;gd756bf0fe4_0_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Magically, we had the opportunity to bend the ears of several administrators in our Library who recognized that digital scholarship projects should be supported by the Library and cannot thrive on a team of two.</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We developed a standing committee, the Digital Scholarship Technical Review Committee, to set appraisal methods and levels of available support we can provide; to develop and implement the workflows and policies necessary to support; and to develop a system for </a:t>
            </a:r>
            <a:r>
              <a:rPr lang="en"/>
              <a:t>maintenance and tracking</a:t>
            </a:r>
            <a:r>
              <a:rPr lang="en"/>
              <a:t>.</a:t>
            </a:r>
            <a:endParaRPr/>
          </a:p>
          <a:p>
            <a:pPr indent="0" lvl="0" marL="0" rtl="0" algn="l">
              <a:spcBef>
                <a:spcPts val="0"/>
              </a:spcBef>
              <a:spcAft>
                <a:spcPts val="0"/>
              </a:spcAft>
              <a:buNone/>
            </a:pPr>
            <a:r>
              <a:t/>
            </a:r>
            <a:endParaRPr/>
          </a:p>
          <a:p>
            <a:pPr indent="0" lvl="0" marL="0" rtl="0" algn="l">
              <a:spcBef>
                <a:spcPts val="0"/>
              </a:spcBef>
              <a:spcAft>
                <a:spcPts val="0"/>
              </a:spcAft>
              <a:buClr>
                <a:schemeClr val="dk1"/>
              </a:buClr>
              <a:buSzPts val="1100"/>
              <a:buFont typeface="Arial"/>
              <a:buNone/>
            </a:pPr>
            <a:r>
              <a:rPr lang="en">
                <a:solidFill>
                  <a:schemeClr val="dk1"/>
                </a:solidFill>
              </a:rPr>
              <a:t>We opted for a technical scope so that the infrastructure support would be built-in from the beginning of our planning.</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gd756bf0fe4_1_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3" name="Google Shape;193;gd756bf0fe4_1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We wanted to keep this committee fairly small and tightly scoped. Since we chose to focus on the technical (as opposed to content development or website development), the members we sought have technical backgrounds. The Digital Scholarship Coordinator (myself, serving as a co-chair) liases to project stakeholders and Library administration to bring in the projects. The Digital Preservation Coordinator (Alex, also serving as a co-chair) provides sustainability and preservation strategy support to ensure that all components with special preservation needs are accounted for. We wanted 1 IT member in website development to support branding and analytics, and 1 IT member on the systems team to facilitate the development of a streamlined migration plan for selected projects. We also wanted a member from our Special Collections and University Archives department for insight on digital archive development and policy and for a broader range of project collection as well as to bring up any projects that may come their way. Finally, we wanted a Data Services member for support in data and metadata management, and also to bring any relevant projects they might be working on to the committee.</a:t>
            </a:r>
            <a:endParaRPr/>
          </a:p>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 name="Shape 197"/>
        <p:cNvGrpSpPr/>
        <p:nvPr/>
      </p:nvGrpSpPr>
      <p:grpSpPr>
        <a:xfrm>
          <a:off x="0" y="0"/>
          <a:ext cx="0" cy="0"/>
          <a:chOff x="0" y="0"/>
          <a:chExt cx="0" cy="0"/>
        </a:xfrm>
      </p:grpSpPr>
      <p:sp>
        <p:nvSpPr>
          <p:cNvPr id="198" name="Google Shape;198;gd756bf0fe4_1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9" name="Google Shape;199;gd756bf0fe4_1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So how did we manage to just set up a committee? Good question! Mostly we got lucky. We also started small and slowly got more people on board. We’ve had several University faculty members contact Library administration for support, and we have a long history with several of the older projects that have never had the level of support the Library ideally wants to offer. Given our current resources, a committee is the most efficient method for ensuring sustainable support and compensation for people on the committee through active service. Once we had more people advocating, administration signed off on the committee and we hit the ground running. We’re hoping to have some concrete structure on appraisal, workflows, and guidance by this time next year.</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gd756bf0fe4_0_7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5" name="Google Shape;205;gd756bf0fe4_0_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d756bf0fe4_0_5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d756bf0fe4_0_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Last year at BPE we presented on Potential Strategies for Preserving Complex DH Projects. We </a:t>
            </a:r>
            <a:r>
              <a:rPr lang="en"/>
              <a:t>discussed</a:t>
            </a:r>
            <a:r>
              <a:rPr lang="en"/>
              <a:t> a need to plan early for preservation and data management by creating written plans and documentation such as a preservation profile. We talked about the different components of DH projects and how we could evaluate those to determine some preservation strategies for each component in </a:t>
            </a:r>
            <a:r>
              <a:rPr lang="en"/>
              <a:t>order to preserve the project as a whole. And we talked about about continuing these processes throughout the project lifecycle. After that presentation we went on to run a case study and take additional steps for how we could begin implementing these strategies at Virginia Tech. Today we will first discuss that case study and strategies that came out of the case study.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d756bf0fe4_0_6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d756bf0fe4_0_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The project we chose is Redlining Virginia. This is an online exhibit built in Omeka from a researcher in the History Department, LaDale Winling, that looks at maps from the Home Owners’ Loan Corporation to see how different areas in major cities throughout Virginia were redlined. The work is part of a larger project, Mapping Inequality at the University of Richmond that LaDale is a part of. One of his undergraduate history classes compiled the project for a physical exhibit that was in the library in the winter of 2016-2017, then he had a graduate research assistant work on organizing all of the content including maps, text, videos, and post it notes that were an interactive piece of the exhibit, seen in the upper corner here. </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gd756bf0fe4_0_8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7" name="Google Shape;87;gd756bf0fe4_0_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So once we were really digging into this project and its various components, I wanted to get a sense of the file formats we were working with to see if there were any special considerations that needed to be made in terms of preservation. This list is to give you a basic idea of what we are working with. There are some common formats for image, text, and video, but more importantly were the data files that generate the georectified maps that are a primary component of Redlining Virginia. We also created new components, namely the preservation profile and a Digital Exhibits Metadata Application Profile, both at the collection level; as well as generating metadata for the Shapefile bundles at the item-level; and documentation on all of the components that include information on opening and reuse. This was especially important for the various data files listed. </a:t>
            </a:r>
            <a:endParaRPr/>
          </a:p>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gd756bf0fe4_0_9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4" name="Google Shape;94;gd756bf0fe4_0_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workflow we designed followed this basic outline over the course of about 3 months.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First we located all of the components and collected as much existing metadata and documentation as we could and compiled it in a Team Drive.</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With everything in one spot, we filled out the Preservation Profile (which includes preservation-specific information as well as contacts, degree of homogeneity, various access locations, and so one. We also updated the Digital Exhibits MAP.</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Then I got to do some heavy lifting with the file formats. We migrated the HTML text to TXT and the MP4 videos to MOV, which didn’t take too long, and we opted not to migrate the JPG images to TIFFs because there were over 100 objects and the goal of this process was to be reasonable. Fortunately for us, the data files for the interactive maps are already in the ideal preservation format according to the most recent Library of Congress Recommended Formats Statement so major migrations didn’t need to happen there.</a:t>
            </a:r>
            <a:endParaRPr/>
          </a:p>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d756bf0fe4_0_9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0" name="Google Shape;100;gd756bf0fe4_0_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Next I looked into metadata schemas for the items without metadata, and the content with the most need were the Shapefile bundles. There were a few different standards I looked at and we opted for a simpler schema that was more reasonable to fill out for 8 different maps.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Simultaneously I wanted to test out how to open each component and document any successful outcomes. We did find several open source tools to open even the data files individually and pieced together, largely in GIS softwares.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Finally we documented these workflows for reuse on other projects. This included documentation that goes into the preservation package as well as an outline that will be used to recommend project building guidelines for new projects.</a:t>
            </a:r>
            <a:endParaRPr/>
          </a:p>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gda063b4854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6" name="Google Shape;106;gda063b4854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With everything collected into one location with the additional new documentation created, which totaled over 500 digital objects, we needed to organize it and, more importantly, document the organization.</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 final result was a zip folder with 4 main folders (in orange), 11 subfolders, and 549 objects (noted in each purple box). Each folder corresponds to the overarching component; Documentation, with collection-level metadata and organization and a preservation profile; the georectified maps, containing one subfolder for each location; Physical Exhibit images and corresponding metadata; and the Website Components containing item-level metadata, individual images, and PDFs of each website page. The Virginia Tech Data Repository also requires a corresponding README file to document the entire package’s metadata, scope, and organization.</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gda063b4854_0_5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2" name="Google Shape;132;gda063b4854_0_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 know this isn’t very pretty, but I wanted to show what the required README file looked like for upload into the Virginia Tech Data Repository. This is a very new component that is required for upload to the Data Repository at Virginia Tech and basically forced us to do what we were already trying to do -- organize everything, understand the organization, and DOCUMENT. In addition to basic metadata about the dataset, the README required a detailed outline of the documents’ organization, their respective file formats, some basic filename information, and descriptions of each file or group of files. I secretly think we need a README like this for all collections and datasets, it was very useful for this type of project.</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d756bf0fe4_0_1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9" name="Google Shape;139;gd756bf0fe4_0_1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We have everything collected and organized and documented, but now where to put it? There are several possibilities at Virginia Tech for content deposits, and we chose the Virginia Tech Data Repository. Essentially this treats the preservation package as a dataset. </a:t>
            </a:r>
            <a:r>
              <a:rPr lang="en">
                <a:solidFill>
                  <a:schemeClr val="dk1"/>
                </a:solidFill>
              </a:rPr>
              <a:t>The Virginia Tech Data Repository (data.lib.vt.edu) recently migrated to Figshare. </a:t>
            </a:r>
            <a:r>
              <a:rPr lang="en"/>
              <a:t>The Data Repository links to our scholarship repository VTechWorks and allows for additional references, links, and future updating to the content should we need to update and version some of the materials. There are no upload size limitations, and the Data Services team reviews each item for consistency and completion.</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We wanted to get this package uploaded before this conference so that we could share the link with you, which is in this slide, and all materials are publicly accessible under a CC 3.0-BY license for viewing and download. I will say that generally we prefer a CC-BY but this aligned with the faculty member’s original dataset copyright. Shout out to our awesome Data Services team for accomplishing this migration to Figshare, and for helping us get this dataset uploaded and public in time for us to share it today!</a:t>
            </a:r>
            <a:endParaRPr/>
          </a:p>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0" name="Shape 10"/>
        <p:cNvGrpSpPr/>
        <p:nvPr/>
      </p:nvGrpSpPr>
      <p:grpSpPr>
        <a:xfrm>
          <a:off x="0" y="0"/>
          <a:ext cx="0" cy="0"/>
          <a:chOff x="0" y="0"/>
          <a:chExt cx="0" cy="0"/>
        </a:xfrm>
      </p:grpSpPr>
      <p:sp>
        <p:nvSpPr>
          <p:cNvPr id="11" name="Google Shape;11;p2"/>
          <p:cNvSpPr/>
          <p:nvPr/>
        </p:nvSpPr>
        <p:spPr>
          <a:xfrm>
            <a:off x="2515413" y="604300"/>
            <a:ext cx="1081625" cy="1124950"/>
          </a:xfrm>
          <a:custGeom>
            <a:rect b="b" l="l" r="r" t="t"/>
            <a:pathLst>
              <a:path extrusionOk="0" h="44998" w="43265">
                <a:moveTo>
                  <a:pt x="0" y="44998"/>
                </a:moveTo>
                <a:lnTo>
                  <a:pt x="0" y="0"/>
                </a:lnTo>
                <a:lnTo>
                  <a:pt x="43265" y="0"/>
                </a:lnTo>
              </a:path>
            </a:pathLst>
          </a:custGeom>
          <a:noFill/>
          <a:ln cap="flat" cmpd="sng" w="28575">
            <a:solidFill>
              <a:srgbClr val="E87722"/>
            </a:solidFill>
            <a:prstDash val="solid"/>
            <a:miter lim="8000"/>
            <a:headEnd len="sm" w="sm" type="none"/>
            <a:tailEnd len="sm" w="sm" type="none"/>
          </a:ln>
        </p:spPr>
      </p:sp>
      <p:sp>
        <p:nvSpPr>
          <p:cNvPr id="12" name="Google Shape;12;p2"/>
          <p:cNvSpPr/>
          <p:nvPr/>
        </p:nvSpPr>
        <p:spPr>
          <a:xfrm rot="10800000">
            <a:off x="5546950" y="3419125"/>
            <a:ext cx="1081625" cy="1124950"/>
          </a:xfrm>
          <a:custGeom>
            <a:rect b="b" l="l" r="r" t="t"/>
            <a:pathLst>
              <a:path extrusionOk="0" h="44998" w="43265">
                <a:moveTo>
                  <a:pt x="0" y="44998"/>
                </a:moveTo>
                <a:lnTo>
                  <a:pt x="0" y="0"/>
                </a:lnTo>
                <a:lnTo>
                  <a:pt x="43265" y="0"/>
                </a:lnTo>
              </a:path>
            </a:pathLst>
          </a:custGeom>
          <a:noFill/>
          <a:ln cap="flat" cmpd="sng" w="28575">
            <a:solidFill>
              <a:srgbClr val="E87722"/>
            </a:solidFill>
            <a:prstDash val="solid"/>
            <a:miter lim="8000"/>
            <a:headEnd len="sm" w="sm" type="none"/>
            <a:tailEnd len="sm" w="sm" type="none"/>
          </a:ln>
        </p:spPr>
      </p:sp>
      <p:sp>
        <p:nvSpPr>
          <p:cNvPr id="13" name="Google Shape;13;p2"/>
          <p:cNvSpPr txBox="1"/>
          <p:nvPr>
            <p:ph type="ctrTitle"/>
          </p:nvPr>
        </p:nvSpPr>
        <p:spPr>
          <a:xfrm>
            <a:off x="3044700" y="1444255"/>
            <a:ext cx="3054600" cy="15372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a:lvl1pPr>
            <a:lvl2pPr lvl="1" algn="ctr">
              <a:spcBef>
                <a:spcPts val="0"/>
              </a:spcBef>
              <a:spcAft>
                <a:spcPts val="0"/>
              </a:spcAft>
              <a:buSzPts val="4200"/>
              <a:buNone/>
              <a:defRPr/>
            </a:lvl2pPr>
            <a:lvl3pPr lvl="2" algn="ctr">
              <a:spcBef>
                <a:spcPts val="0"/>
              </a:spcBef>
              <a:spcAft>
                <a:spcPts val="0"/>
              </a:spcAft>
              <a:buSzPts val="4200"/>
              <a:buNone/>
              <a:defRPr/>
            </a:lvl3pPr>
            <a:lvl4pPr lvl="3" algn="ctr">
              <a:spcBef>
                <a:spcPts val="0"/>
              </a:spcBef>
              <a:spcAft>
                <a:spcPts val="0"/>
              </a:spcAft>
              <a:buSzPts val="4200"/>
              <a:buNone/>
              <a:defRPr/>
            </a:lvl4pPr>
            <a:lvl5pPr lvl="4" algn="ctr">
              <a:spcBef>
                <a:spcPts val="0"/>
              </a:spcBef>
              <a:spcAft>
                <a:spcPts val="0"/>
              </a:spcAft>
              <a:buSzPts val="4200"/>
              <a:buNone/>
              <a:defRPr/>
            </a:lvl5pPr>
            <a:lvl6pPr lvl="5" algn="ctr">
              <a:spcBef>
                <a:spcPts val="0"/>
              </a:spcBef>
              <a:spcAft>
                <a:spcPts val="0"/>
              </a:spcAft>
              <a:buSzPts val="4200"/>
              <a:buNone/>
              <a:defRPr/>
            </a:lvl6pPr>
            <a:lvl7pPr lvl="6" algn="ctr">
              <a:spcBef>
                <a:spcPts val="0"/>
              </a:spcBef>
              <a:spcAft>
                <a:spcPts val="0"/>
              </a:spcAft>
              <a:buSzPts val="4200"/>
              <a:buNone/>
              <a:defRPr/>
            </a:lvl7pPr>
            <a:lvl8pPr lvl="7" algn="ctr">
              <a:spcBef>
                <a:spcPts val="0"/>
              </a:spcBef>
              <a:spcAft>
                <a:spcPts val="0"/>
              </a:spcAft>
              <a:buSzPts val="4200"/>
              <a:buNone/>
              <a:defRPr/>
            </a:lvl8pPr>
            <a:lvl9pPr lvl="8" algn="ctr">
              <a:spcBef>
                <a:spcPts val="0"/>
              </a:spcBef>
              <a:spcAft>
                <a:spcPts val="0"/>
              </a:spcAft>
              <a:buSzPts val="4200"/>
              <a:buNone/>
              <a:defRPr/>
            </a:lvl9pPr>
          </a:lstStyle>
          <a:p/>
        </p:txBody>
      </p:sp>
      <p:sp>
        <p:nvSpPr>
          <p:cNvPr id="14" name="Google Shape;14;p2"/>
          <p:cNvSpPr txBox="1"/>
          <p:nvPr>
            <p:ph idx="1" type="subTitle"/>
          </p:nvPr>
        </p:nvSpPr>
        <p:spPr>
          <a:xfrm>
            <a:off x="3044700" y="3116580"/>
            <a:ext cx="3054600" cy="7014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Font typeface="Economica"/>
              <a:buNone/>
              <a:defRPr sz="2100">
                <a:latin typeface="Economica"/>
                <a:ea typeface="Economica"/>
                <a:cs typeface="Economica"/>
                <a:sym typeface="Economica"/>
              </a:defRPr>
            </a:lvl1pPr>
            <a:lvl2pPr lvl="1" algn="ctr">
              <a:lnSpc>
                <a:spcPct val="100000"/>
              </a:lnSpc>
              <a:spcBef>
                <a:spcPts val="0"/>
              </a:spcBef>
              <a:spcAft>
                <a:spcPts val="0"/>
              </a:spcAft>
              <a:buSzPts val="2100"/>
              <a:buFont typeface="Economica"/>
              <a:buNone/>
              <a:defRPr sz="2100">
                <a:latin typeface="Economica"/>
                <a:ea typeface="Economica"/>
                <a:cs typeface="Economica"/>
                <a:sym typeface="Economica"/>
              </a:defRPr>
            </a:lvl2pPr>
            <a:lvl3pPr lvl="2" algn="ctr">
              <a:lnSpc>
                <a:spcPct val="100000"/>
              </a:lnSpc>
              <a:spcBef>
                <a:spcPts val="0"/>
              </a:spcBef>
              <a:spcAft>
                <a:spcPts val="0"/>
              </a:spcAft>
              <a:buSzPts val="2100"/>
              <a:buFont typeface="Economica"/>
              <a:buNone/>
              <a:defRPr sz="2100">
                <a:latin typeface="Economica"/>
                <a:ea typeface="Economica"/>
                <a:cs typeface="Economica"/>
                <a:sym typeface="Economica"/>
              </a:defRPr>
            </a:lvl3pPr>
            <a:lvl4pPr lvl="3" algn="ctr">
              <a:lnSpc>
                <a:spcPct val="100000"/>
              </a:lnSpc>
              <a:spcBef>
                <a:spcPts val="0"/>
              </a:spcBef>
              <a:spcAft>
                <a:spcPts val="0"/>
              </a:spcAft>
              <a:buSzPts val="2100"/>
              <a:buFont typeface="Economica"/>
              <a:buNone/>
              <a:defRPr sz="2100">
                <a:latin typeface="Economica"/>
                <a:ea typeface="Economica"/>
                <a:cs typeface="Economica"/>
                <a:sym typeface="Economica"/>
              </a:defRPr>
            </a:lvl4pPr>
            <a:lvl5pPr lvl="4" algn="ctr">
              <a:lnSpc>
                <a:spcPct val="100000"/>
              </a:lnSpc>
              <a:spcBef>
                <a:spcPts val="0"/>
              </a:spcBef>
              <a:spcAft>
                <a:spcPts val="0"/>
              </a:spcAft>
              <a:buSzPts val="2100"/>
              <a:buFont typeface="Economica"/>
              <a:buNone/>
              <a:defRPr sz="2100">
                <a:latin typeface="Economica"/>
                <a:ea typeface="Economica"/>
                <a:cs typeface="Economica"/>
                <a:sym typeface="Economica"/>
              </a:defRPr>
            </a:lvl5pPr>
            <a:lvl6pPr lvl="5" algn="ctr">
              <a:lnSpc>
                <a:spcPct val="100000"/>
              </a:lnSpc>
              <a:spcBef>
                <a:spcPts val="0"/>
              </a:spcBef>
              <a:spcAft>
                <a:spcPts val="0"/>
              </a:spcAft>
              <a:buSzPts val="2100"/>
              <a:buFont typeface="Economica"/>
              <a:buNone/>
              <a:defRPr sz="2100">
                <a:latin typeface="Economica"/>
                <a:ea typeface="Economica"/>
                <a:cs typeface="Economica"/>
                <a:sym typeface="Economica"/>
              </a:defRPr>
            </a:lvl6pPr>
            <a:lvl7pPr lvl="6" algn="ctr">
              <a:lnSpc>
                <a:spcPct val="100000"/>
              </a:lnSpc>
              <a:spcBef>
                <a:spcPts val="0"/>
              </a:spcBef>
              <a:spcAft>
                <a:spcPts val="0"/>
              </a:spcAft>
              <a:buSzPts val="2100"/>
              <a:buFont typeface="Economica"/>
              <a:buNone/>
              <a:defRPr sz="2100">
                <a:latin typeface="Economica"/>
                <a:ea typeface="Economica"/>
                <a:cs typeface="Economica"/>
                <a:sym typeface="Economica"/>
              </a:defRPr>
            </a:lvl7pPr>
            <a:lvl8pPr lvl="7" algn="ctr">
              <a:lnSpc>
                <a:spcPct val="100000"/>
              </a:lnSpc>
              <a:spcBef>
                <a:spcPts val="0"/>
              </a:spcBef>
              <a:spcAft>
                <a:spcPts val="0"/>
              </a:spcAft>
              <a:buSzPts val="2100"/>
              <a:buFont typeface="Economica"/>
              <a:buNone/>
              <a:defRPr sz="2100">
                <a:latin typeface="Economica"/>
                <a:ea typeface="Economica"/>
                <a:cs typeface="Economica"/>
                <a:sym typeface="Economica"/>
              </a:defRPr>
            </a:lvl8pPr>
            <a:lvl9pPr lvl="8" algn="ctr">
              <a:lnSpc>
                <a:spcPct val="100000"/>
              </a:lnSpc>
              <a:spcBef>
                <a:spcPts val="0"/>
              </a:spcBef>
              <a:spcAft>
                <a:spcPts val="0"/>
              </a:spcAft>
              <a:buSzPts val="2100"/>
              <a:buFont typeface="Economica"/>
              <a:buNone/>
              <a:defRPr sz="2100">
                <a:latin typeface="Economica"/>
                <a:ea typeface="Economica"/>
                <a:cs typeface="Economica"/>
                <a:sym typeface="Economica"/>
              </a:defRPr>
            </a:lvl9pPr>
          </a:lstStyle>
          <a:p/>
        </p:txBody>
      </p:sp>
      <p:sp>
        <p:nvSpPr>
          <p:cNvPr id="15" name="Google Shape;15;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cxnSp>
        <p:nvCxnSpPr>
          <p:cNvPr id="16" name="Google Shape;16;p2"/>
          <p:cNvCxnSpPr/>
          <p:nvPr/>
        </p:nvCxnSpPr>
        <p:spPr>
          <a:xfrm rot="10800000">
            <a:off x="2405075" y="489575"/>
            <a:ext cx="10500" cy="1145100"/>
          </a:xfrm>
          <a:prstGeom prst="straightConnector1">
            <a:avLst/>
          </a:prstGeom>
          <a:noFill/>
          <a:ln cap="flat" cmpd="sng" w="19050">
            <a:solidFill>
              <a:srgbClr val="E87722"/>
            </a:solidFill>
            <a:prstDash val="dash"/>
            <a:round/>
            <a:headEnd len="med" w="med" type="none"/>
            <a:tailEnd len="med" w="med" type="none"/>
          </a:ln>
        </p:spPr>
      </p:cxnSp>
      <p:cxnSp>
        <p:nvCxnSpPr>
          <p:cNvPr id="17" name="Google Shape;17;p2"/>
          <p:cNvCxnSpPr/>
          <p:nvPr/>
        </p:nvCxnSpPr>
        <p:spPr>
          <a:xfrm rot="10800000">
            <a:off x="2405150" y="489475"/>
            <a:ext cx="1072200" cy="300"/>
          </a:xfrm>
          <a:prstGeom prst="straightConnector1">
            <a:avLst/>
          </a:prstGeom>
          <a:noFill/>
          <a:ln cap="flat" cmpd="sng" w="19050">
            <a:solidFill>
              <a:srgbClr val="E87722"/>
            </a:solidFill>
            <a:prstDash val="dash"/>
            <a:round/>
            <a:headEnd len="med" w="med" type="none"/>
            <a:tailEnd len="med" w="med" type="none"/>
          </a:ln>
        </p:spPr>
      </p:cxnSp>
      <p:cxnSp>
        <p:nvCxnSpPr>
          <p:cNvPr id="18" name="Google Shape;18;p2"/>
          <p:cNvCxnSpPr/>
          <p:nvPr/>
        </p:nvCxnSpPr>
        <p:spPr>
          <a:xfrm>
            <a:off x="6753273" y="3518025"/>
            <a:ext cx="10500" cy="1145100"/>
          </a:xfrm>
          <a:prstGeom prst="straightConnector1">
            <a:avLst/>
          </a:prstGeom>
          <a:noFill/>
          <a:ln cap="flat" cmpd="sng" w="19050">
            <a:solidFill>
              <a:srgbClr val="E87722"/>
            </a:solidFill>
            <a:prstDash val="dash"/>
            <a:round/>
            <a:headEnd len="med" w="med" type="none"/>
            <a:tailEnd len="med" w="med" type="none"/>
          </a:ln>
        </p:spPr>
      </p:cxnSp>
      <p:cxnSp>
        <p:nvCxnSpPr>
          <p:cNvPr id="19" name="Google Shape;19;p2"/>
          <p:cNvCxnSpPr/>
          <p:nvPr/>
        </p:nvCxnSpPr>
        <p:spPr>
          <a:xfrm>
            <a:off x="5691498" y="4662925"/>
            <a:ext cx="1072200" cy="300"/>
          </a:xfrm>
          <a:prstGeom prst="straightConnector1">
            <a:avLst/>
          </a:prstGeom>
          <a:noFill/>
          <a:ln cap="flat" cmpd="sng" w="19050">
            <a:solidFill>
              <a:srgbClr val="E87722"/>
            </a:solidFill>
            <a:prstDash val="dash"/>
            <a:round/>
            <a:headEnd len="med" w="med" type="none"/>
            <a:tailEnd len="med" w="med" type="none"/>
          </a:ln>
        </p:spPr>
      </p:cxn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7" name="Shape 57"/>
        <p:cNvGrpSpPr/>
        <p:nvPr/>
      </p:nvGrpSpPr>
      <p:grpSpPr>
        <a:xfrm>
          <a:off x="0" y="0"/>
          <a:ext cx="0" cy="0"/>
          <a:chOff x="0" y="0"/>
          <a:chExt cx="0" cy="0"/>
        </a:xfrm>
      </p:grpSpPr>
      <p:sp>
        <p:nvSpPr>
          <p:cNvPr id="58" name="Google Shape;58;p11"/>
          <p:cNvSpPr/>
          <p:nvPr/>
        </p:nvSpPr>
        <p:spPr>
          <a:xfrm>
            <a:off x="0" y="5045700"/>
            <a:ext cx="9144000" cy="9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 name="Google Shape;59;p11"/>
          <p:cNvSpPr txBox="1"/>
          <p:nvPr>
            <p:ph hasCustomPrompt="1" type="title"/>
          </p:nvPr>
        </p:nvSpPr>
        <p:spPr>
          <a:xfrm>
            <a:off x="311700" y="957125"/>
            <a:ext cx="8520600" cy="2128800"/>
          </a:xfrm>
          <a:prstGeom prst="rect">
            <a:avLst/>
          </a:prstGeom>
        </p:spPr>
        <p:txBody>
          <a:bodyPr anchorCtr="0" anchor="ctr" bIns="91425" lIns="91425" spcFirstLastPara="1" rIns="91425" wrap="square" tIns="91425">
            <a:noAutofit/>
          </a:bodyPr>
          <a:lstStyle>
            <a:lvl1pPr lvl="0" algn="ctr">
              <a:spcBef>
                <a:spcPts val="0"/>
              </a:spcBef>
              <a:spcAft>
                <a:spcPts val="0"/>
              </a:spcAft>
              <a:buClr>
                <a:schemeClr val="lt2"/>
              </a:buClr>
              <a:buSzPts val="16000"/>
              <a:buNone/>
              <a:defRPr sz="16000">
                <a:solidFill>
                  <a:schemeClr val="lt2"/>
                </a:solidFill>
              </a:defRPr>
            </a:lvl1pPr>
            <a:lvl2pPr lvl="1" algn="ctr">
              <a:spcBef>
                <a:spcPts val="0"/>
              </a:spcBef>
              <a:spcAft>
                <a:spcPts val="0"/>
              </a:spcAft>
              <a:buClr>
                <a:schemeClr val="lt2"/>
              </a:buClr>
              <a:buSzPts val="16000"/>
              <a:buNone/>
              <a:defRPr sz="16000">
                <a:solidFill>
                  <a:schemeClr val="lt2"/>
                </a:solidFill>
              </a:defRPr>
            </a:lvl2pPr>
            <a:lvl3pPr lvl="2" algn="ctr">
              <a:spcBef>
                <a:spcPts val="0"/>
              </a:spcBef>
              <a:spcAft>
                <a:spcPts val="0"/>
              </a:spcAft>
              <a:buClr>
                <a:schemeClr val="lt2"/>
              </a:buClr>
              <a:buSzPts val="16000"/>
              <a:buNone/>
              <a:defRPr sz="16000">
                <a:solidFill>
                  <a:schemeClr val="lt2"/>
                </a:solidFill>
              </a:defRPr>
            </a:lvl3pPr>
            <a:lvl4pPr lvl="3" algn="ctr">
              <a:spcBef>
                <a:spcPts val="0"/>
              </a:spcBef>
              <a:spcAft>
                <a:spcPts val="0"/>
              </a:spcAft>
              <a:buClr>
                <a:schemeClr val="lt2"/>
              </a:buClr>
              <a:buSzPts val="16000"/>
              <a:buNone/>
              <a:defRPr sz="16000">
                <a:solidFill>
                  <a:schemeClr val="lt2"/>
                </a:solidFill>
              </a:defRPr>
            </a:lvl4pPr>
            <a:lvl5pPr lvl="4" algn="ctr">
              <a:spcBef>
                <a:spcPts val="0"/>
              </a:spcBef>
              <a:spcAft>
                <a:spcPts val="0"/>
              </a:spcAft>
              <a:buClr>
                <a:schemeClr val="lt2"/>
              </a:buClr>
              <a:buSzPts val="16000"/>
              <a:buNone/>
              <a:defRPr sz="16000">
                <a:solidFill>
                  <a:schemeClr val="lt2"/>
                </a:solidFill>
              </a:defRPr>
            </a:lvl5pPr>
            <a:lvl6pPr lvl="5" algn="ctr">
              <a:spcBef>
                <a:spcPts val="0"/>
              </a:spcBef>
              <a:spcAft>
                <a:spcPts val="0"/>
              </a:spcAft>
              <a:buClr>
                <a:schemeClr val="lt2"/>
              </a:buClr>
              <a:buSzPts val="16000"/>
              <a:buNone/>
              <a:defRPr sz="16000">
                <a:solidFill>
                  <a:schemeClr val="lt2"/>
                </a:solidFill>
              </a:defRPr>
            </a:lvl6pPr>
            <a:lvl7pPr lvl="6" algn="ctr">
              <a:spcBef>
                <a:spcPts val="0"/>
              </a:spcBef>
              <a:spcAft>
                <a:spcPts val="0"/>
              </a:spcAft>
              <a:buClr>
                <a:schemeClr val="lt2"/>
              </a:buClr>
              <a:buSzPts val="16000"/>
              <a:buNone/>
              <a:defRPr sz="16000">
                <a:solidFill>
                  <a:schemeClr val="lt2"/>
                </a:solidFill>
              </a:defRPr>
            </a:lvl7pPr>
            <a:lvl8pPr lvl="7" algn="ctr">
              <a:spcBef>
                <a:spcPts val="0"/>
              </a:spcBef>
              <a:spcAft>
                <a:spcPts val="0"/>
              </a:spcAft>
              <a:buClr>
                <a:schemeClr val="lt2"/>
              </a:buClr>
              <a:buSzPts val="16000"/>
              <a:buNone/>
              <a:defRPr sz="16000">
                <a:solidFill>
                  <a:schemeClr val="lt2"/>
                </a:solidFill>
              </a:defRPr>
            </a:lvl8pPr>
            <a:lvl9pPr lvl="8" algn="ctr">
              <a:spcBef>
                <a:spcPts val="0"/>
              </a:spcBef>
              <a:spcAft>
                <a:spcPts val="0"/>
              </a:spcAft>
              <a:buClr>
                <a:schemeClr val="lt2"/>
              </a:buClr>
              <a:buSzPts val="16000"/>
              <a:buNone/>
              <a:defRPr sz="16000">
                <a:solidFill>
                  <a:schemeClr val="lt2"/>
                </a:solidFill>
              </a:defRPr>
            </a:lvl9pPr>
          </a:lstStyle>
          <a:p>
            <a:r>
              <a:t>xx%</a:t>
            </a:r>
          </a:p>
        </p:txBody>
      </p:sp>
      <p:sp>
        <p:nvSpPr>
          <p:cNvPr id="60" name="Google Shape;60;p11"/>
          <p:cNvSpPr txBox="1"/>
          <p:nvPr>
            <p:ph idx="1" type="body"/>
          </p:nvPr>
        </p:nvSpPr>
        <p:spPr>
          <a:xfrm>
            <a:off x="311700" y="3162000"/>
            <a:ext cx="8520600" cy="10716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61" name="Google Shape;61;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62" name="Shape 62"/>
        <p:cNvGrpSpPr/>
        <p:nvPr/>
      </p:nvGrpSpPr>
      <p:grpSpPr>
        <a:xfrm>
          <a:off x="0" y="0"/>
          <a:ext cx="0" cy="0"/>
          <a:chOff x="0" y="0"/>
          <a:chExt cx="0" cy="0"/>
        </a:xfrm>
      </p:grpSpPr>
      <p:sp>
        <p:nvSpPr>
          <p:cNvPr id="63" name="Google Shape;63;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0" name="Shape 20"/>
        <p:cNvGrpSpPr/>
        <p:nvPr/>
      </p:nvGrpSpPr>
      <p:grpSpPr>
        <a:xfrm>
          <a:off x="0" y="0"/>
          <a:ext cx="0" cy="0"/>
          <a:chOff x="0" y="0"/>
          <a:chExt cx="0" cy="0"/>
        </a:xfrm>
      </p:grpSpPr>
      <p:sp>
        <p:nvSpPr>
          <p:cNvPr id="21" name="Google Shape;21;p3"/>
          <p:cNvSpPr/>
          <p:nvPr/>
        </p:nvSpPr>
        <p:spPr>
          <a:xfrm flipH="1">
            <a:off x="7595938" y="460225"/>
            <a:ext cx="1081625" cy="1124950"/>
          </a:xfrm>
          <a:custGeom>
            <a:rect b="b" l="l" r="r" t="t"/>
            <a:pathLst>
              <a:path extrusionOk="0" h="44998" w="43265">
                <a:moveTo>
                  <a:pt x="0" y="44998"/>
                </a:moveTo>
                <a:lnTo>
                  <a:pt x="0" y="0"/>
                </a:lnTo>
                <a:lnTo>
                  <a:pt x="43265" y="0"/>
                </a:lnTo>
              </a:path>
            </a:pathLst>
          </a:custGeom>
          <a:noFill/>
          <a:ln cap="flat" cmpd="sng" w="28575">
            <a:solidFill>
              <a:srgbClr val="E87722"/>
            </a:solidFill>
            <a:prstDash val="solid"/>
            <a:miter lim="8000"/>
            <a:headEnd len="sm" w="sm" type="none"/>
            <a:tailEnd len="sm" w="sm" type="none"/>
          </a:ln>
        </p:spPr>
      </p:sp>
      <p:sp>
        <p:nvSpPr>
          <p:cNvPr id="22" name="Google Shape;22;p3"/>
          <p:cNvSpPr/>
          <p:nvPr/>
        </p:nvSpPr>
        <p:spPr>
          <a:xfrm flipH="1" rot="10800000">
            <a:off x="466425" y="3558325"/>
            <a:ext cx="1081625" cy="1124950"/>
          </a:xfrm>
          <a:custGeom>
            <a:rect b="b" l="l" r="r" t="t"/>
            <a:pathLst>
              <a:path extrusionOk="0" h="44998" w="43265">
                <a:moveTo>
                  <a:pt x="0" y="44998"/>
                </a:moveTo>
                <a:lnTo>
                  <a:pt x="0" y="0"/>
                </a:lnTo>
                <a:lnTo>
                  <a:pt x="43265" y="0"/>
                </a:lnTo>
              </a:path>
            </a:pathLst>
          </a:custGeom>
          <a:noFill/>
          <a:ln cap="flat" cmpd="sng" w="28575">
            <a:solidFill>
              <a:srgbClr val="E87722"/>
            </a:solidFill>
            <a:prstDash val="solid"/>
            <a:miter lim="8000"/>
            <a:headEnd len="sm" w="sm" type="none"/>
            <a:tailEnd len="sm" w="sm" type="none"/>
          </a:ln>
        </p:spPr>
      </p:sp>
      <p:sp>
        <p:nvSpPr>
          <p:cNvPr id="23" name="Google Shape;23;p3"/>
          <p:cNvSpPr txBox="1"/>
          <p:nvPr>
            <p:ph type="title"/>
          </p:nvPr>
        </p:nvSpPr>
        <p:spPr>
          <a:xfrm>
            <a:off x="773700" y="1806450"/>
            <a:ext cx="7596600" cy="1530600"/>
          </a:xfrm>
          <a:prstGeom prst="rect">
            <a:avLst/>
          </a:prstGeom>
        </p:spPr>
        <p:txBody>
          <a:bodyPr anchorCtr="0" anchor="ctr" bIns="91425" lIns="91425" spcFirstLastPara="1" rIns="91425" wrap="square" tIns="91425">
            <a:noAutofit/>
          </a:bodyPr>
          <a:lstStyle>
            <a:lvl1pPr lvl="0" algn="ctr">
              <a:spcBef>
                <a:spcPts val="0"/>
              </a:spcBef>
              <a:spcAft>
                <a:spcPts val="0"/>
              </a:spcAft>
              <a:buSzPts val="4200"/>
              <a:buNone/>
              <a:defRPr/>
            </a:lvl1pPr>
            <a:lvl2pPr lvl="1" algn="ctr">
              <a:spcBef>
                <a:spcPts val="0"/>
              </a:spcBef>
              <a:spcAft>
                <a:spcPts val="0"/>
              </a:spcAft>
              <a:buSzPts val="4200"/>
              <a:buNone/>
              <a:defRPr/>
            </a:lvl2pPr>
            <a:lvl3pPr lvl="2" algn="ctr">
              <a:spcBef>
                <a:spcPts val="0"/>
              </a:spcBef>
              <a:spcAft>
                <a:spcPts val="0"/>
              </a:spcAft>
              <a:buSzPts val="4200"/>
              <a:buNone/>
              <a:defRPr/>
            </a:lvl3pPr>
            <a:lvl4pPr lvl="3" algn="ctr">
              <a:spcBef>
                <a:spcPts val="0"/>
              </a:spcBef>
              <a:spcAft>
                <a:spcPts val="0"/>
              </a:spcAft>
              <a:buSzPts val="4200"/>
              <a:buNone/>
              <a:defRPr/>
            </a:lvl4pPr>
            <a:lvl5pPr lvl="4" algn="ctr">
              <a:spcBef>
                <a:spcPts val="0"/>
              </a:spcBef>
              <a:spcAft>
                <a:spcPts val="0"/>
              </a:spcAft>
              <a:buSzPts val="4200"/>
              <a:buNone/>
              <a:defRPr/>
            </a:lvl5pPr>
            <a:lvl6pPr lvl="5" algn="ctr">
              <a:spcBef>
                <a:spcPts val="0"/>
              </a:spcBef>
              <a:spcAft>
                <a:spcPts val="0"/>
              </a:spcAft>
              <a:buSzPts val="4200"/>
              <a:buNone/>
              <a:defRPr/>
            </a:lvl6pPr>
            <a:lvl7pPr lvl="6" algn="ctr">
              <a:spcBef>
                <a:spcPts val="0"/>
              </a:spcBef>
              <a:spcAft>
                <a:spcPts val="0"/>
              </a:spcAft>
              <a:buSzPts val="4200"/>
              <a:buNone/>
              <a:defRPr/>
            </a:lvl7pPr>
            <a:lvl8pPr lvl="7" algn="ctr">
              <a:spcBef>
                <a:spcPts val="0"/>
              </a:spcBef>
              <a:spcAft>
                <a:spcPts val="0"/>
              </a:spcAft>
              <a:buSzPts val="4200"/>
              <a:buNone/>
              <a:defRPr/>
            </a:lvl8pPr>
            <a:lvl9pPr lvl="8" algn="ctr">
              <a:spcBef>
                <a:spcPts val="0"/>
              </a:spcBef>
              <a:spcAft>
                <a:spcPts val="0"/>
              </a:spcAft>
              <a:buSzPts val="4200"/>
              <a:buNone/>
              <a:defRPr/>
            </a:lvl9pPr>
          </a:lstStyle>
          <a:p/>
        </p:txBody>
      </p:sp>
      <p:sp>
        <p:nvSpPr>
          <p:cNvPr id="24" name="Google Shape;24;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5" name="Shape 25"/>
        <p:cNvGrpSpPr/>
        <p:nvPr/>
      </p:nvGrpSpPr>
      <p:grpSpPr>
        <a:xfrm>
          <a:off x="0" y="0"/>
          <a:ext cx="0" cy="0"/>
          <a:chOff x="0" y="0"/>
          <a:chExt cx="0" cy="0"/>
        </a:xfrm>
      </p:grpSpPr>
      <p:sp>
        <p:nvSpPr>
          <p:cNvPr id="26" name="Google Shape;26;p4"/>
          <p:cNvSpPr/>
          <p:nvPr/>
        </p:nvSpPr>
        <p:spPr>
          <a:xfrm>
            <a:off x="0" y="5045700"/>
            <a:ext cx="9144000" cy="97800"/>
          </a:xfrm>
          <a:prstGeom prst="rect">
            <a:avLst/>
          </a:prstGeom>
          <a:solidFill>
            <a:srgbClr val="E8772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4"/>
          <p:cNvSpPr txBox="1"/>
          <p:nvPr>
            <p:ph type="title"/>
          </p:nvPr>
        </p:nvSpPr>
        <p:spPr>
          <a:xfrm>
            <a:off x="311700" y="315925"/>
            <a:ext cx="8520600" cy="831300"/>
          </a:xfrm>
          <a:prstGeom prst="rect">
            <a:avLst/>
          </a:prstGeom>
        </p:spPr>
        <p:txBody>
          <a:bodyPr anchorCtr="0" anchor="b" bIns="91425" lIns="91425" spcFirstLastPara="1" rIns="91425" wrap="square" tIns="91425">
            <a:noAutofit/>
          </a:bodyPr>
          <a:lstStyle>
            <a:lvl1pPr lvl="0">
              <a:spcBef>
                <a:spcPts val="0"/>
              </a:spcBef>
              <a:spcAft>
                <a:spcPts val="0"/>
              </a:spcAft>
              <a:buClr>
                <a:srgbClr val="861F41"/>
              </a:buClr>
              <a:buSzPts val="4200"/>
              <a:buNone/>
              <a:defRPr>
                <a:solidFill>
                  <a:srgbClr val="861F41"/>
                </a:solidFill>
              </a:defRPr>
            </a:lvl1pPr>
            <a:lvl2pPr lvl="1">
              <a:spcBef>
                <a:spcPts val="0"/>
              </a:spcBef>
              <a:spcAft>
                <a:spcPts val="0"/>
              </a:spcAft>
              <a:buSzPts val="4200"/>
              <a:buNone/>
              <a:defRPr/>
            </a:lvl2pPr>
            <a:lvl3pPr lvl="2">
              <a:spcBef>
                <a:spcPts val="0"/>
              </a:spcBef>
              <a:spcAft>
                <a:spcPts val="0"/>
              </a:spcAft>
              <a:buSzPts val="4200"/>
              <a:buNone/>
              <a:defRPr/>
            </a:lvl3pPr>
            <a:lvl4pPr lvl="3">
              <a:spcBef>
                <a:spcPts val="0"/>
              </a:spcBef>
              <a:spcAft>
                <a:spcPts val="0"/>
              </a:spcAft>
              <a:buSzPts val="4200"/>
              <a:buNone/>
              <a:defRPr/>
            </a:lvl4pPr>
            <a:lvl5pPr lvl="4">
              <a:spcBef>
                <a:spcPts val="0"/>
              </a:spcBef>
              <a:spcAft>
                <a:spcPts val="0"/>
              </a:spcAft>
              <a:buSzPts val="4200"/>
              <a:buNone/>
              <a:defRPr/>
            </a:lvl5pPr>
            <a:lvl6pPr lvl="5">
              <a:spcBef>
                <a:spcPts val="0"/>
              </a:spcBef>
              <a:spcAft>
                <a:spcPts val="0"/>
              </a:spcAft>
              <a:buSzPts val="4200"/>
              <a:buNone/>
              <a:defRPr/>
            </a:lvl6pPr>
            <a:lvl7pPr lvl="6">
              <a:spcBef>
                <a:spcPts val="0"/>
              </a:spcBef>
              <a:spcAft>
                <a:spcPts val="0"/>
              </a:spcAft>
              <a:buSzPts val="4200"/>
              <a:buNone/>
              <a:defRPr/>
            </a:lvl7pPr>
            <a:lvl8pPr lvl="7">
              <a:spcBef>
                <a:spcPts val="0"/>
              </a:spcBef>
              <a:spcAft>
                <a:spcPts val="0"/>
              </a:spcAft>
              <a:buSzPts val="4200"/>
              <a:buNone/>
              <a:defRPr/>
            </a:lvl8pPr>
            <a:lvl9pPr lvl="8">
              <a:spcBef>
                <a:spcPts val="0"/>
              </a:spcBef>
              <a:spcAft>
                <a:spcPts val="0"/>
              </a:spcAft>
              <a:buSzPts val="4200"/>
              <a:buNone/>
              <a:defRPr/>
            </a:lvl9pPr>
          </a:lstStyle>
          <a:p/>
        </p:txBody>
      </p:sp>
      <p:sp>
        <p:nvSpPr>
          <p:cNvPr id="28" name="Google Shape;28;p4"/>
          <p:cNvSpPr txBox="1"/>
          <p:nvPr>
            <p:ph idx="1" type="body"/>
          </p:nvPr>
        </p:nvSpPr>
        <p:spPr>
          <a:xfrm>
            <a:off x="311700" y="1225225"/>
            <a:ext cx="8520600" cy="33540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Clr>
                <a:srgbClr val="E87722"/>
              </a:buClr>
              <a:buSzPts val="1800"/>
              <a:buChar char="&gt;"/>
              <a:defRPr/>
            </a:lvl1pPr>
            <a:lvl2pPr indent="-317500" lvl="1" marL="914400">
              <a:spcBef>
                <a:spcPts val="1600"/>
              </a:spcBef>
              <a:spcAft>
                <a:spcPts val="0"/>
              </a:spcAft>
              <a:buClr>
                <a:srgbClr val="861F41"/>
              </a:buClr>
              <a:buSzPts val="1400"/>
              <a:buChar char="&gt;"/>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29" name="Google Shape;2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cxnSp>
        <p:nvCxnSpPr>
          <p:cNvPr id="30" name="Google Shape;30;p4"/>
          <p:cNvCxnSpPr/>
          <p:nvPr/>
        </p:nvCxnSpPr>
        <p:spPr>
          <a:xfrm>
            <a:off x="0" y="48750"/>
            <a:ext cx="9162600" cy="0"/>
          </a:xfrm>
          <a:prstGeom prst="straightConnector1">
            <a:avLst/>
          </a:prstGeom>
          <a:noFill/>
          <a:ln cap="flat" cmpd="sng" w="19050">
            <a:solidFill>
              <a:srgbClr val="E87722"/>
            </a:solidFill>
            <a:prstDash val="dash"/>
            <a:round/>
            <a:headEnd len="med" w="med" type="none"/>
            <a:tailEnd len="med" w="med" type="none"/>
          </a:ln>
        </p:spPr>
      </p:cxn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31" name="Shape 31"/>
        <p:cNvGrpSpPr/>
        <p:nvPr/>
      </p:nvGrpSpPr>
      <p:grpSpPr>
        <a:xfrm>
          <a:off x="0" y="0"/>
          <a:ext cx="0" cy="0"/>
          <a:chOff x="0" y="0"/>
          <a:chExt cx="0" cy="0"/>
        </a:xfrm>
      </p:grpSpPr>
      <p:sp>
        <p:nvSpPr>
          <p:cNvPr id="32" name="Google Shape;32;p5"/>
          <p:cNvSpPr txBox="1"/>
          <p:nvPr>
            <p:ph type="title"/>
          </p:nvPr>
        </p:nvSpPr>
        <p:spPr>
          <a:xfrm>
            <a:off x="311700" y="315925"/>
            <a:ext cx="8520600" cy="831300"/>
          </a:xfrm>
          <a:prstGeom prst="rect">
            <a:avLst/>
          </a:prstGeom>
        </p:spPr>
        <p:txBody>
          <a:bodyPr anchorCtr="0" anchor="b" bIns="91425" lIns="91425" spcFirstLastPara="1" rIns="91425" wrap="square" tIns="91425">
            <a:noAutofit/>
          </a:bodyPr>
          <a:lstStyle>
            <a:lvl1pPr lvl="0">
              <a:spcBef>
                <a:spcPts val="0"/>
              </a:spcBef>
              <a:spcAft>
                <a:spcPts val="0"/>
              </a:spcAft>
              <a:buSzPts val="4200"/>
              <a:buNone/>
              <a:defRPr/>
            </a:lvl1pPr>
            <a:lvl2pPr lvl="1">
              <a:spcBef>
                <a:spcPts val="0"/>
              </a:spcBef>
              <a:spcAft>
                <a:spcPts val="0"/>
              </a:spcAft>
              <a:buSzPts val="4200"/>
              <a:buNone/>
              <a:defRPr/>
            </a:lvl2pPr>
            <a:lvl3pPr lvl="2">
              <a:spcBef>
                <a:spcPts val="0"/>
              </a:spcBef>
              <a:spcAft>
                <a:spcPts val="0"/>
              </a:spcAft>
              <a:buSzPts val="4200"/>
              <a:buNone/>
              <a:defRPr/>
            </a:lvl3pPr>
            <a:lvl4pPr lvl="3">
              <a:spcBef>
                <a:spcPts val="0"/>
              </a:spcBef>
              <a:spcAft>
                <a:spcPts val="0"/>
              </a:spcAft>
              <a:buSzPts val="4200"/>
              <a:buNone/>
              <a:defRPr/>
            </a:lvl4pPr>
            <a:lvl5pPr lvl="4">
              <a:spcBef>
                <a:spcPts val="0"/>
              </a:spcBef>
              <a:spcAft>
                <a:spcPts val="0"/>
              </a:spcAft>
              <a:buSzPts val="4200"/>
              <a:buNone/>
              <a:defRPr/>
            </a:lvl5pPr>
            <a:lvl6pPr lvl="5">
              <a:spcBef>
                <a:spcPts val="0"/>
              </a:spcBef>
              <a:spcAft>
                <a:spcPts val="0"/>
              </a:spcAft>
              <a:buSzPts val="4200"/>
              <a:buNone/>
              <a:defRPr/>
            </a:lvl6pPr>
            <a:lvl7pPr lvl="6">
              <a:spcBef>
                <a:spcPts val="0"/>
              </a:spcBef>
              <a:spcAft>
                <a:spcPts val="0"/>
              </a:spcAft>
              <a:buSzPts val="4200"/>
              <a:buNone/>
              <a:defRPr/>
            </a:lvl7pPr>
            <a:lvl8pPr lvl="7">
              <a:spcBef>
                <a:spcPts val="0"/>
              </a:spcBef>
              <a:spcAft>
                <a:spcPts val="0"/>
              </a:spcAft>
              <a:buSzPts val="4200"/>
              <a:buNone/>
              <a:defRPr/>
            </a:lvl8pPr>
            <a:lvl9pPr lvl="8">
              <a:spcBef>
                <a:spcPts val="0"/>
              </a:spcBef>
              <a:spcAft>
                <a:spcPts val="0"/>
              </a:spcAft>
              <a:buSzPts val="4200"/>
              <a:buNone/>
              <a:defRPr/>
            </a:lvl9pPr>
          </a:lstStyle>
          <a:p/>
        </p:txBody>
      </p:sp>
      <p:sp>
        <p:nvSpPr>
          <p:cNvPr id="33" name="Google Shape;33;p5"/>
          <p:cNvSpPr txBox="1"/>
          <p:nvPr>
            <p:ph idx="1" type="body"/>
          </p:nvPr>
        </p:nvSpPr>
        <p:spPr>
          <a:xfrm>
            <a:off x="311700" y="1225225"/>
            <a:ext cx="3999900" cy="33540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4" name="Google Shape;34;p5"/>
          <p:cNvSpPr txBox="1"/>
          <p:nvPr>
            <p:ph idx="2" type="body"/>
          </p:nvPr>
        </p:nvSpPr>
        <p:spPr>
          <a:xfrm>
            <a:off x="4832400" y="1225225"/>
            <a:ext cx="3999900" cy="33540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5" name="Google Shape;35;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6" name="Shape 36"/>
        <p:cNvGrpSpPr/>
        <p:nvPr/>
      </p:nvGrpSpPr>
      <p:grpSpPr>
        <a:xfrm>
          <a:off x="0" y="0"/>
          <a:ext cx="0" cy="0"/>
          <a:chOff x="0" y="0"/>
          <a:chExt cx="0" cy="0"/>
        </a:xfrm>
      </p:grpSpPr>
      <p:sp>
        <p:nvSpPr>
          <p:cNvPr id="37" name="Google Shape;37;p6"/>
          <p:cNvSpPr txBox="1"/>
          <p:nvPr>
            <p:ph type="title"/>
          </p:nvPr>
        </p:nvSpPr>
        <p:spPr>
          <a:xfrm>
            <a:off x="311700" y="315925"/>
            <a:ext cx="8520600" cy="831300"/>
          </a:xfrm>
          <a:prstGeom prst="rect">
            <a:avLst/>
          </a:prstGeom>
        </p:spPr>
        <p:txBody>
          <a:bodyPr anchorCtr="0" anchor="b" bIns="91425" lIns="91425" spcFirstLastPara="1" rIns="91425" wrap="square" tIns="91425">
            <a:noAutofit/>
          </a:bodyPr>
          <a:lstStyle>
            <a:lvl1pPr lvl="0">
              <a:spcBef>
                <a:spcPts val="0"/>
              </a:spcBef>
              <a:spcAft>
                <a:spcPts val="0"/>
              </a:spcAft>
              <a:buSzPts val="4200"/>
              <a:buNone/>
              <a:defRPr/>
            </a:lvl1pPr>
            <a:lvl2pPr lvl="1">
              <a:spcBef>
                <a:spcPts val="0"/>
              </a:spcBef>
              <a:spcAft>
                <a:spcPts val="0"/>
              </a:spcAft>
              <a:buSzPts val="4200"/>
              <a:buNone/>
              <a:defRPr/>
            </a:lvl2pPr>
            <a:lvl3pPr lvl="2">
              <a:spcBef>
                <a:spcPts val="0"/>
              </a:spcBef>
              <a:spcAft>
                <a:spcPts val="0"/>
              </a:spcAft>
              <a:buSzPts val="4200"/>
              <a:buNone/>
              <a:defRPr/>
            </a:lvl3pPr>
            <a:lvl4pPr lvl="3">
              <a:spcBef>
                <a:spcPts val="0"/>
              </a:spcBef>
              <a:spcAft>
                <a:spcPts val="0"/>
              </a:spcAft>
              <a:buSzPts val="4200"/>
              <a:buNone/>
              <a:defRPr/>
            </a:lvl4pPr>
            <a:lvl5pPr lvl="4">
              <a:spcBef>
                <a:spcPts val="0"/>
              </a:spcBef>
              <a:spcAft>
                <a:spcPts val="0"/>
              </a:spcAft>
              <a:buSzPts val="4200"/>
              <a:buNone/>
              <a:defRPr/>
            </a:lvl5pPr>
            <a:lvl6pPr lvl="5">
              <a:spcBef>
                <a:spcPts val="0"/>
              </a:spcBef>
              <a:spcAft>
                <a:spcPts val="0"/>
              </a:spcAft>
              <a:buSzPts val="4200"/>
              <a:buNone/>
              <a:defRPr/>
            </a:lvl6pPr>
            <a:lvl7pPr lvl="6">
              <a:spcBef>
                <a:spcPts val="0"/>
              </a:spcBef>
              <a:spcAft>
                <a:spcPts val="0"/>
              </a:spcAft>
              <a:buSzPts val="4200"/>
              <a:buNone/>
              <a:defRPr/>
            </a:lvl7pPr>
            <a:lvl8pPr lvl="7">
              <a:spcBef>
                <a:spcPts val="0"/>
              </a:spcBef>
              <a:spcAft>
                <a:spcPts val="0"/>
              </a:spcAft>
              <a:buSzPts val="4200"/>
              <a:buNone/>
              <a:defRPr/>
            </a:lvl8pPr>
            <a:lvl9pPr lvl="8">
              <a:spcBef>
                <a:spcPts val="0"/>
              </a:spcBef>
              <a:spcAft>
                <a:spcPts val="0"/>
              </a:spcAft>
              <a:buSzPts val="4200"/>
              <a:buNone/>
              <a:defRPr/>
            </a:lvl9pPr>
          </a:lstStyle>
          <a:p/>
        </p:txBody>
      </p:sp>
      <p:sp>
        <p:nvSpPr>
          <p:cNvPr id="38" name="Google Shape;38;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9" name="Shape 39"/>
        <p:cNvGrpSpPr/>
        <p:nvPr/>
      </p:nvGrpSpPr>
      <p:grpSpPr>
        <a:xfrm>
          <a:off x="0" y="0"/>
          <a:ext cx="0" cy="0"/>
          <a:chOff x="0" y="0"/>
          <a:chExt cx="0" cy="0"/>
        </a:xfrm>
      </p:grpSpPr>
      <p:sp>
        <p:nvSpPr>
          <p:cNvPr id="40" name="Google Shape;40;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3000"/>
              <a:buNone/>
              <a:defRPr sz="3000"/>
            </a:lvl1pPr>
            <a:lvl2pPr lvl="1">
              <a:spcBef>
                <a:spcPts val="0"/>
              </a:spcBef>
              <a:spcAft>
                <a:spcPts val="0"/>
              </a:spcAft>
              <a:buSzPts val="3000"/>
              <a:buNone/>
              <a:defRPr sz="3000"/>
            </a:lvl2pPr>
            <a:lvl3pPr lvl="2">
              <a:spcBef>
                <a:spcPts val="0"/>
              </a:spcBef>
              <a:spcAft>
                <a:spcPts val="0"/>
              </a:spcAft>
              <a:buSzPts val="3000"/>
              <a:buNone/>
              <a:defRPr sz="3000"/>
            </a:lvl3pPr>
            <a:lvl4pPr lvl="3">
              <a:spcBef>
                <a:spcPts val="0"/>
              </a:spcBef>
              <a:spcAft>
                <a:spcPts val="0"/>
              </a:spcAft>
              <a:buSzPts val="3000"/>
              <a:buNone/>
              <a:defRPr sz="3000"/>
            </a:lvl4pPr>
            <a:lvl5pPr lvl="4">
              <a:spcBef>
                <a:spcPts val="0"/>
              </a:spcBef>
              <a:spcAft>
                <a:spcPts val="0"/>
              </a:spcAft>
              <a:buSzPts val="3000"/>
              <a:buNone/>
              <a:defRPr sz="3000"/>
            </a:lvl5pPr>
            <a:lvl6pPr lvl="5">
              <a:spcBef>
                <a:spcPts val="0"/>
              </a:spcBef>
              <a:spcAft>
                <a:spcPts val="0"/>
              </a:spcAft>
              <a:buSzPts val="3000"/>
              <a:buNone/>
              <a:defRPr sz="3000"/>
            </a:lvl6pPr>
            <a:lvl7pPr lvl="6">
              <a:spcBef>
                <a:spcPts val="0"/>
              </a:spcBef>
              <a:spcAft>
                <a:spcPts val="0"/>
              </a:spcAft>
              <a:buSzPts val="3000"/>
              <a:buNone/>
              <a:defRPr sz="3000"/>
            </a:lvl7pPr>
            <a:lvl8pPr lvl="7">
              <a:spcBef>
                <a:spcPts val="0"/>
              </a:spcBef>
              <a:spcAft>
                <a:spcPts val="0"/>
              </a:spcAft>
              <a:buSzPts val="3000"/>
              <a:buNone/>
              <a:defRPr sz="3000"/>
            </a:lvl8pPr>
            <a:lvl9pPr lvl="8">
              <a:spcBef>
                <a:spcPts val="0"/>
              </a:spcBef>
              <a:spcAft>
                <a:spcPts val="0"/>
              </a:spcAft>
              <a:buSzPts val="3000"/>
              <a:buNone/>
              <a:defRPr sz="3000"/>
            </a:lvl9pPr>
          </a:lstStyle>
          <a:p/>
        </p:txBody>
      </p:sp>
      <p:sp>
        <p:nvSpPr>
          <p:cNvPr id="41" name="Google Shape;41;p7"/>
          <p:cNvSpPr txBox="1"/>
          <p:nvPr>
            <p:ph idx="1" type="body"/>
          </p:nvPr>
        </p:nvSpPr>
        <p:spPr>
          <a:xfrm>
            <a:off x="311700" y="1399400"/>
            <a:ext cx="2808000" cy="2784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42" name="Google Shape;42;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43" name="Shape 43"/>
        <p:cNvGrpSpPr/>
        <p:nvPr/>
      </p:nvGrpSpPr>
      <p:grpSpPr>
        <a:xfrm>
          <a:off x="0" y="0"/>
          <a:ext cx="0" cy="0"/>
          <a:chOff x="0" y="0"/>
          <a:chExt cx="0" cy="0"/>
        </a:xfrm>
      </p:grpSpPr>
      <p:sp>
        <p:nvSpPr>
          <p:cNvPr id="44" name="Google Shape;44;p8"/>
          <p:cNvSpPr/>
          <p:nvPr/>
        </p:nvSpPr>
        <p:spPr>
          <a:xfrm>
            <a:off x="0" y="5045700"/>
            <a:ext cx="9144000" cy="978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 name="Google Shape;45;p8"/>
          <p:cNvSpPr txBox="1"/>
          <p:nvPr>
            <p:ph type="title"/>
          </p:nvPr>
        </p:nvSpPr>
        <p:spPr>
          <a:xfrm>
            <a:off x="490250" y="450150"/>
            <a:ext cx="5878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46" name="Google Shape;46;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7" name="Shape 47"/>
        <p:cNvGrpSpPr/>
        <p:nvPr/>
      </p:nvGrpSpPr>
      <p:grpSpPr>
        <a:xfrm>
          <a:off x="0" y="0"/>
          <a:ext cx="0" cy="0"/>
          <a:chOff x="0" y="0"/>
          <a:chExt cx="0" cy="0"/>
        </a:xfrm>
      </p:grpSpPr>
      <p:sp>
        <p:nvSpPr>
          <p:cNvPr id="48" name="Google Shape;48;p9"/>
          <p:cNvSpPr/>
          <p:nvPr/>
        </p:nvSpPr>
        <p:spPr>
          <a:xfrm>
            <a:off x="4572000" y="-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49" name="Google Shape;49;p9"/>
          <p:cNvCxnSpPr/>
          <p:nvPr/>
        </p:nvCxnSpPr>
        <p:spPr>
          <a:xfrm>
            <a:off x="5029675" y="4495500"/>
            <a:ext cx="468300" cy="0"/>
          </a:xfrm>
          <a:prstGeom prst="straightConnector1">
            <a:avLst/>
          </a:prstGeom>
          <a:noFill/>
          <a:ln cap="flat" cmpd="sng" w="19050">
            <a:solidFill>
              <a:schemeClr val="lt1"/>
            </a:solidFill>
            <a:prstDash val="solid"/>
            <a:round/>
            <a:headEnd len="sm" w="sm" type="none"/>
            <a:tailEnd len="sm" w="sm" type="none"/>
          </a:ln>
        </p:spPr>
      </p:cxnSp>
      <p:sp>
        <p:nvSpPr>
          <p:cNvPr id="50" name="Google Shape;50;p9"/>
          <p:cNvSpPr txBox="1"/>
          <p:nvPr>
            <p:ph type="title"/>
          </p:nvPr>
        </p:nvSpPr>
        <p:spPr>
          <a:xfrm>
            <a:off x="265500" y="929275"/>
            <a:ext cx="4045200" cy="1786200"/>
          </a:xfrm>
          <a:prstGeom prst="rect">
            <a:avLst/>
          </a:prstGeom>
        </p:spPr>
        <p:txBody>
          <a:bodyPr anchorCtr="0" anchor="b" bIns="91425" lIns="91425" spcFirstLastPara="1" rIns="91425" wrap="square" tIns="91425">
            <a:noAutofit/>
          </a:bodyPr>
          <a:lstStyle>
            <a:lvl1pPr lvl="0" algn="ctr">
              <a:spcBef>
                <a:spcPts val="0"/>
              </a:spcBef>
              <a:spcAft>
                <a:spcPts val="0"/>
              </a:spcAft>
              <a:buClr>
                <a:schemeClr val="lt2"/>
              </a:buClr>
              <a:buSzPts val="4200"/>
              <a:buNone/>
              <a:defRPr>
                <a:solidFill>
                  <a:schemeClr val="lt2"/>
                </a:solidFill>
              </a:defRPr>
            </a:lvl1pPr>
            <a:lvl2pPr lvl="1" algn="ctr">
              <a:spcBef>
                <a:spcPts val="0"/>
              </a:spcBef>
              <a:spcAft>
                <a:spcPts val="0"/>
              </a:spcAft>
              <a:buClr>
                <a:schemeClr val="lt2"/>
              </a:buClr>
              <a:buSzPts val="4200"/>
              <a:buNone/>
              <a:defRPr>
                <a:solidFill>
                  <a:schemeClr val="lt2"/>
                </a:solidFill>
              </a:defRPr>
            </a:lvl2pPr>
            <a:lvl3pPr lvl="2" algn="ctr">
              <a:spcBef>
                <a:spcPts val="0"/>
              </a:spcBef>
              <a:spcAft>
                <a:spcPts val="0"/>
              </a:spcAft>
              <a:buClr>
                <a:schemeClr val="lt2"/>
              </a:buClr>
              <a:buSzPts val="4200"/>
              <a:buNone/>
              <a:defRPr>
                <a:solidFill>
                  <a:schemeClr val="lt2"/>
                </a:solidFill>
              </a:defRPr>
            </a:lvl3pPr>
            <a:lvl4pPr lvl="3" algn="ctr">
              <a:spcBef>
                <a:spcPts val="0"/>
              </a:spcBef>
              <a:spcAft>
                <a:spcPts val="0"/>
              </a:spcAft>
              <a:buClr>
                <a:schemeClr val="lt2"/>
              </a:buClr>
              <a:buSzPts val="4200"/>
              <a:buNone/>
              <a:defRPr>
                <a:solidFill>
                  <a:schemeClr val="lt2"/>
                </a:solidFill>
              </a:defRPr>
            </a:lvl4pPr>
            <a:lvl5pPr lvl="4" algn="ctr">
              <a:spcBef>
                <a:spcPts val="0"/>
              </a:spcBef>
              <a:spcAft>
                <a:spcPts val="0"/>
              </a:spcAft>
              <a:buClr>
                <a:schemeClr val="lt2"/>
              </a:buClr>
              <a:buSzPts val="4200"/>
              <a:buNone/>
              <a:defRPr>
                <a:solidFill>
                  <a:schemeClr val="lt2"/>
                </a:solidFill>
              </a:defRPr>
            </a:lvl5pPr>
            <a:lvl6pPr lvl="5" algn="ctr">
              <a:spcBef>
                <a:spcPts val="0"/>
              </a:spcBef>
              <a:spcAft>
                <a:spcPts val="0"/>
              </a:spcAft>
              <a:buClr>
                <a:schemeClr val="lt2"/>
              </a:buClr>
              <a:buSzPts val="4200"/>
              <a:buNone/>
              <a:defRPr>
                <a:solidFill>
                  <a:schemeClr val="lt2"/>
                </a:solidFill>
              </a:defRPr>
            </a:lvl6pPr>
            <a:lvl7pPr lvl="6" algn="ctr">
              <a:spcBef>
                <a:spcPts val="0"/>
              </a:spcBef>
              <a:spcAft>
                <a:spcPts val="0"/>
              </a:spcAft>
              <a:buClr>
                <a:schemeClr val="lt2"/>
              </a:buClr>
              <a:buSzPts val="4200"/>
              <a:buNone/>
              <a:defRPr>
                <a:solidFill>
                  <a:schemeClr val="lt2"/>
                </a:solidFill>
              </a:defRPr>
            </a:lvl7pPr>
            <a:lvl8pPr lvl="7" algn="ctr">
              <a:spcBef>
                <a:spcPts val="0"/>
              </a:spcBef>
              <a:spcAft>
                <a:spcPts val="0"/>
              </a:spcAft>
              <a:buClr>
                <a:schemeClr val="lt2"/>
              </a:buClr>
              <a:buSzPts val="4200"/>
              <a:buNone/>
              <a:defRPr>
                <a:solidFill>
                  <a:schemeClr val="lt2"/>
                </a:solidFill>
              </a:defRPr>
            </a:lvl8pPr>
            <a:lvl9pPr lvl="8" algn="ctr">
              <a:spcBef>
                <a:spcPts val="0"/>
              </a:spcBef>
              <a:spcAft>
                <a:spcPts val="0"/>
              </a:spcAft>
              <a:buClr>
                <a:schemeClr val="lt2"/>
              </a:buClr>
              <a:buSzPts val="4200"/>
              <a:buNone/>
              <a:defRPr>
                <a:solidFill>
                  <a:schemeClr val="lt2"/>
                </a:solidFill>
              </a:defRPr>
            </a:lvl9pPr>
          </a:lstStyle>
          <a:p/>
        </p:txBody>
      </p:sp>
      <p:sp>
        <p:nvSpPr>
          <p:cNvPr id="51" name="Google Shape;51;p9"/>
          <p:cNvSpPr txBox="1"/>
          <p:nvPr>
            <p:ph idx="1" type="subTitle"/>
          </p:nvPr>
        </p:nvSpPr>
        <p:spPr>
          <a:xfrm>
            <a:off x="265500" y="2769001"/>
            <a:ext cx="4045200" cy="1574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400"/>
              <a:buFont typeface="Economica"/>
              <a:buNone/>
              <a:defRPr sz="2400">
                <a:latin typeface="Economica"/>
                <a:ea typeface="Economica"/>
                <a:cs typeface="Economica"/>
                <a:sym typeface="Economica"/>
              </a:defRPr>
            </a:lvl1pPr>
            <a:lvl2pPr lvl="1" algn="ctr">
              <a:lnSpc>
                <a:spcPct val="100000"/>
              </a:lnSpc>
              <a:spcBef>
                <a:spcPts val="0"/>
              </a:spcBef>
              <a:spcAft>
                <a:spcPts val="0"/>
              </a:spcAft>
              <a:buSzPts val="2400"/>
              <a:buFont typeface="Economica"/>
              <a:buNone/>
              <a:defRPr sz="2400">
                <a:latin typeface="Economica"/>
                <a:ea typeface="Economica"/>
                <a:cs typeface="Economica"/>
                <a:sym typeface="Economica"/>
              </a:defRPr>
            </a:lvl2pPr>
            <a:lvl3pPr lvl="2" algn="ctr">
              <a:lnSpc>
                <a:spcPct val="100000"/>
              </a:lnSpc>
              <a:spcBef>
                <a:spcPts val="0"/>
              </a:spcBef>
              <a:spcAft>
                <a:spcPts val="0"/>
              </a:spcAft>
              <a:buSzPts val="2400"/>
              <a:buFont typeface="Economica"/>
              <a:buNone/>
              <a:defRPr sz="2400">
                <a:latin typeface="Economica"/>
                <a:ea typeface="Economica"/>
                <a:cs typeface="Economica"/>
                <a:sym typeface="Economica"/>
              </a:defRPr>
            </a:lvl3pPr>
            <a:lvl4pPr lvl="3" algn="ctr">
              <a:lnSpc>
                <a:spcPct val="100000"/>
              </a:lnSpc>
              <a:spcBef>
                <a:spcPts val="0"/>
              </a:spcBef>
              <a:spcAft>
                <a:spcPts val="0"/>
              </a:spcAft>
              <a:buSzPts val="2400"/>
              <a:buFont typeface="Economica"/>
              <a:buNone/>
              <a:defRPr sz="2400">
                <a:latin typeface="Economica"/>
                <a:ea typeface="Economica"/>
                <a:cs typeface="Economica"/>
                <a:sym typeface="Economica"/>
              </a:defRPr>
            </a:lvl4pPr>
            <a:lvl5pPr lvl="4" algn="ctr">
              <a:lnSpc>
                <a:spcPct val="100000"/>
              </a:lnSpc>
              <a:spcBef>
                <a:spcPts val="0"/>
              </a:spcBef>
              <a:spcAft>
                <a:spcPts val="0"/>
              </a:spcAft>
              <a:buSzPts val="2400"/>
              <a:buFont typeface="Economica"/>
              <a:buNone/>
              <a:defRPr sz="2400">
                <a:latin typeface="Economica"/>
                <a:ea typeface="Economica"/>
                <a:cs typeface="Economica"/>
                <a:sym typeface="Economica"/>
              </a:defRPr>
            </a:lvl5pPr>
            <a:lvl6pPr lvl="5" algn="ctr">
              <a:lnSpc>
                <a:spcPct val="100000"/>
              </a:lnSpc>
              <a:spcBef>
                <a:spcPts val="0"/>
              </a:spcBef>
              <a:spcAft>
                <a:spcPts val="0"/>
              </a:spcAft>
              <a:buSzPts val="2400"/>
              <a:buFont typeface="Economica"/>
              <a:buNone/>
              <a:defRPr sz="2400">
                <a:latin typeface="Economica"/>
                <a:ea typeface="Economica"/>
                <a:cs typeface="Economica"/>
                <a:sym typeface="Economica"/>
              </a:defRPr>
            </a:lvl6pPr>
            <a:lvl7pPr lvl="6" algn="ctr">
              <a:lnSpc>
                <a:spcPct val="100000"/>
              </a:lnSpc>
              <a:spcBef>
                <a:spcPts val="0"/>
              </a:spcBef>
              <a:spcAft>
                <a:spcPts val="0"/>
              </a:spcAft>
              <a:buSzPts val="2400"/>
              <a:buFont typeface="Economica"/>
              <a:buNone/>
              <a:defRPr sz="2400">
                <a:latin typeface="Economica"/>
                <a:ea typeface="Economica"/>
                <a:cs typeface="Economica"/>
                <a:sym typeface="Economica"/>
              </a:defRPr>
            </a:lvl7pPr>
            <a:lvl8pPr lvl="7" algn="ctr">
              <a:lnSpc>
                <a:spcPct val="100000"/>
              </a:lnSpc>
              <a:spcBef>
                <a:spcPts val="0"/>
              </a:spcBef>
              <a:spcAft>
                <a:spcPts val="0"/>
              </a:spcAft>
              <a:buSzPts val="2400"/>
              <a:buFont typeface="Economica"/>
              <a:buNone/>
              <a:defRPr sz="2400">
                <a:latin typeface="Economica"/>
                <a:ea typeface="Economica"/>
                <a:cs typeface="Economica"/>
                <a:sym typeface="Economica"/>
              </a:defRPr>
            </a:lvl8pPr>
            <a:lvl9pPr lvl="8" algn="ctr">
              <a:lnSpc>
                <a:spcPct val="100000"/>
              </a:lnSpc>
              <a:spcBef>
                <a:spcPts val="0"/>
              </a:spcBef>
              <a:spcAft>
                <a:spcPts val="0"/>
              </a:spcAft>
              <a:buSzPts val="2400"/>
              <a:buFont typeface="Economica"/>
              <a:buNone/>
              <a:defRPr sz="2400">
                <a:latin typeface="Economica"/>
                <a:ea typeface="Economica"/>
                <a:cs typeface="Economica"/>
                <a:sym typeface="Economica"/>
              </a:defRPr>
            </a:lvl9pPr>
          </a:lstStyle>
          <a:p/>
        </p:txBody>
      </p:sp>
      <p:sp>
        <p:nvSpPr>
          <p:cNvPr id="52" name="Google Shape;52;p9"/>
          <p:cNvSpPr txBox="1"/>
          <p:nvPr>
            <p:ph idx="2" type="body"/>
          </p:nvPr>
        </p:nvSpPr>
        <p:spPr>
          <a:xfrm>
            <a:off x="4939500" y="724200"/>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Clr>
                <a:schemeClr val="lt1"/>
              </a:buClr>
              <a:buSzPts val="1800"/>
              <a:buChar char="●"/>
              <a:defRPr>
                <a:solidFill>
                  <a:schemeClr val="lt1"/>
                </a:solidFill>
              </a:defRPr>
            </a:lvl1pPr>
            <a:lvl2pPr indent="-317500" lvl="1" marL="914400">
              <a:spcBef>
                <a:spcPts val="1600"/>
              </a:spcBef>
              <a:spcAft>
                <a:spcPts val="0"/>
              </a:spcAft>
              <a:buClr>
                <a:schemeClr val="lt1"/>
              </a:buClr>
              <a:buSzPts val="1400"/>
              <a:buChar char="○"/>
              <a:defRPr>
                <a:solidFill>
                  <a:schemeClr val="lt1"/>
                </a:solidFill>
              </a:defRPr>
            </a:lvl2pPr>
            <a:lvl3pPr indent="-317500" lvl="2" marL="1371600">
              <a:spcBef>
                <a:spcPts val="1600"/>
              </a:spcBef>
              <a:spcAft>
                <a:spcPts val="0"/>
              </a:spcAft>
              <a:buClr>
                <a:schemeClr val="lt1"/>
              </a:buClr>
              <a:buSzPts val="1400"/>
              <a:buChar char="■"/>
              <a:defRPr>
                <a:solidFill>
                  <a:schemeClr val="lt1"/>
                </a:solidFill>
              </a:defRPr>
            </a:lvl3pPr>
            <a:lvl4pPr indent="-317500" lvl="3" marL="1828800">
              <a:spcBef>
                <a:spcPts val="1600"/>
              </a:spcBef>
              <a:spcAft>
                <a:spcPts val="0"/>
              </a:spcAft>
              <a:buClr>
                <a:schemeClr val="lt1"/>
              </a:buClr>
              <a:buSzPts val="1400"/>
              <a:buChar char="●"/>
              <a:defRPr>
                <a:solidFill>
                  <a:schemeClr val="lt1"/>
                </a:solidFill>
              </a:defRPr>
            </a:lvl4pPr>
            <a:lvl5pPr indent="-317500" lvl="4" marL="2286000">
              <a:spcBef>
                <a:spcPts val="1600"/>
              </a:spcBef>
              <a:spcAft>
                <a:spcPts val="0"/>
              </a:spcAft>
              <a:buClr>
                <a:schemeClr val="lt1"/>
              </a:buClr>
              <a:buSzPts val="1400"/>
              <a:buChar char="○"/>
              <a:defRPr>
                <a:solidFill>
                  <a:schemeClr val="lt1"/>
                </a:solidFill>
              </a:defRPr>
            </a:lvl5pPr>
            <a:lvl6pPr indent="-317500" lvl="5" marL="2743200">
              <a:spcBef>
                <a:spcPts val="1600"/>
              </a:spcBef>
              <a:spcAft>
                <a:spcPts val="0"/>
              </a:spcAft>
              <a:buClr>
                <a:schemeClr val="lt1"/>
              </a:buClr>
              <a:buSzPts val="1400"/>
              <a:buChar char="■"/>
              <a:defRPr>
                <a:solidFill>
                  <a:schemeClr val="lt1"/>
                </a:solidFill>
              </a:defRPr>
            </a:lvl6pPr>
            <a:lvl7pPr indent="-317500" lvl="6" marL="3200400">
              <a:spcBef>
                <a:spcPts val="1600"/>
              </a:spcBef>
              <a:spcAft>
                <a:spcPts val="0"/>
              </a:spcAft>
              <a:buClr>
                <a:schemeClr val="lt1"/>
              </a:buClr>
              <a:buSzPts val="1400"/>
              <a:buChar char="●"/>
              <a:defRPr>
                <a:solidFill>
                  <a:schemeClr val="lt1"/>
                </a:solidFill>
              </a:defRPr>
            </a:lvl7pPr>
            <a:lvl8pPr indent="-317500" lvl="7" marL="3657600">
              <a:spcBef>
                <a:spcPts val="1600"/>
              </a:spcBef>
              <a:spcAft>
                <a:spcPts val="0"/>
              </a:spcAft>
              <a:buClr>
                <a:schemeClr val="lt1"/>
              </a:buClr>
              <a:buSzPts val="1400"/>
              <a:buChar char="○"/>
              <a:defRPr>
                <a:solidFill>
                  <a:schemeClr val="lt1"/>
                </a:solidFill>
              </a:defRPr>
            </a:lvl8pPr>
            <a:lvl9pPr indent="-317500" lvl="8" marL="4114800">
              <a:spcBef>
                <a:spcPts val="1600"/>
              </a:spcBef>
              <a:spcAft>
                <a:spcPts val="1600"/>
              </a:spcAft>
              <a:buClr>
                <a:schemeClr val="lt1"/>
              </a:buClr>
              <a:buSzPts val="1400"/>
              <a:buChar char="■"/>
              <a:defRPr>
                <a:solidFill>
                  <a:schemeClr val="lt1"/>
                </a:solidFill>
              </a:defRPr>
            </a:lvl9pPr>
          </a:lstStyle>
          <a:p/>
        </p:txBody>
      </p:sp>
      <p:sp>
        <p:nvSpPr>
          <p:cNvPr id="53" name="Google Shape;53;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4" name="Shape 54"/>
        <p:cNvGrpSpPr/>
        <p:nvPr/>
      </p:nvGrpSpPr>
      <p:grpSpPr>
        <a:xfrm>
          <a:off x="0" y="0"/>
          <a:ext cx="0" cy="0"/>
          <a:chOff x="0" y="0"/>
          <a:chExt cx="0" cy="0"/>
        </a:xfrm>
      </p:grpSpPr>
      <p:sp>
        <p:nvSpPr>
          <p:cNvPr id="55" name="Google Shape;55;p10"/>
          <p:cNvSpPr txBox="1"/>
          <p:nvPr>
            <p:ph idx="1" type="body"/>
          </p:nvPr>
        </p:nvSpPr>
        <p:spPr>
          <a:xfrm>
            <a:off x="319500" y="4218925"/>
            <a:ext cx="5998800" cy="5988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2400"/>
              <a:buFont typeface="Economica"/>
              <a:buNone/>
              <a:defRPr sz="2400">
                <a:latin typeface="Economica"/>
                <a:ea typeface="Economica"/>
                <a:cs typeface="Economica"/>
                <a:sym typeface="Economica"/>
              </a:defRPr>
            </a:lvl1pPr>
          </a:lstStyle>
          <a:p/>
        </p:txBody>
      </p:sp>
      <p:sp>
        <p:nvSpPr>
          <p:cNvPr id="56" name="Google Shape;56;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theme" Target="../theme/theme1.xml"/><Relationship Id="rId12" Type="http://schemas.openxmlformats.org/officeDocument/2006/relationships/slideLayout" Target="../slideLayouts/slideLayout11.xml"/><Relationship Id="rId1" Type="http://schemas.openxmlformats.org/officeDocument/2006/relationships/image" Target="../media/image1.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luxe">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315925"/>
            <a:ext cx="8520600" cy="831300"/>
          </a:xfrm>
          <a:prstGeom prst="rect">
            <a:avLst/>
          </a:prstGeom>
          <a:noFill/>
          <a:ln>
            <a:noFill/>
          </a:ln>
        </p:spPr>
        <p:txBody>
          <a:bodyPr anchorCtr="0" anchor="b" bIns="91425" lIns="91425" spcFirstLastPara="1" rIns="91425" wrap="square" tIns="91425">
            <a:noAutofit/>
          </a:bodyPr>
          <a:lstStyle>
            <a:lvl1pPr lvl="0">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1pPr>
            <a:lvl2pPr lvl="1">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2pPr>
            <a:lvl3pPr lvl="2">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3pPr>
            <a:lvl4pPr lvl="3">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4pPr>
            <a:lvl5pPr lvl="4">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5pPr>
            <a:lvl6pPr lvl="5">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6pPr>
            <a:lvl7pPr lvl="6">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7pPr>
            <a:lvl8pPr lvl="7">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8pPr>
            <a:lvl9pPr lvl="8">
              <a:spcBef>
                <a:spcPts val="0"/>
              </a:spcBef>
              <a:spcAft>
                <a:spcPts val="0"/>
              </a:spcAft>
              <a:buClr>
                <a:schemeClr val="dk1"/>
              </a:buClr>
              <a:buSzPts val="4200"/>
              <a:buFont typeface="Economica"/>
              <a:buNone/>
              <a:defRPr sz="4200">
                <a:solidFill>
                  <a:schemeClr val="dk1"/>
                </a:solidFill>
                <a:latin typeface="Economica"/>
                <a:ea typeface="Economica"/>
                <a:cs typeface="Economica"/>
                <a:sym typeface="Economica"/>
              </a:defRPr>
            </a:lvl9pPr>
          </a:lstStyle>
          <a:p/>
        </p:txBody>
      </p:sp>
      <p:sp>
        <p:nvSpPr>
          <p:cNvPr id="7" name="Google Shape;7;p1"/>
          <p:cNvSpPr txBox="1"/>
          <p:nvPr>
            <p:ph idx="1" type="body"/>
          </p:nvPr>
        </p:nvSpPr>
        <p:spPr>
          <a:xfrm>
            <a:off x="311700" y="1225225"/>
            <a:ext cx="8520600" cy="33540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1"/>
              </a:buClr>
              <a:buSzPts val="1800"/>
              <a:buFont typeface="Open Sans"/>
              <a:buChar char="●"/>
              <a:defRPr sz="1800">
                <a:solidFill>
                  <a:schemeClr val="dk1"/>
                </a:solidFill>
                <a:latin typeface="Open Sans"/>
                <a:ea typeface="Open Sans"/>
                <a:cs typeface="Open Sans"/>
                <a:sym typeface="Open Sans"/>
              </a:defRPr>
            </a:lvl1pPr>
            <a:lvl2pPr indent="-317500" lvl="1" marL="91440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2pPr>
            <a:lvl3pPr indent="-317500" lvl="2" marL="137160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3pPr>
            <a:lvl4pPr indent="-317500" lvl="3" marL="182880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4pPr>
            <a:lvl5pPr indent="-317500" lvl="4" marL="228600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5pPr>
            <a:lvl6pPr indent="-317500" lvl="5" marL="274320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6pPr>
            <a:lvl7pPr indent="-317500" lvl="6" marL="320040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7pPr>
            <a:lvl8pPr indent="-317500" lvl="7" marL="3657600">
              <a:lnSpc>
                <a:spcPct val="115000"/>
              </a:lnSpc>
              <a:spcBef>
                <a:spcPts val="1600"/>
              </a:spcBef>
              <a:spcAft>
                <a:spcPts val="0"/>
              </a:spcAft>
              <a:buClr>
                <a:schemeClr val="dk1"/>
              </a:buClr>
              <a:buSzPts val="1400"/>
              <a:buFont typeface="Open Sans"/>
              <a:buChar char="○"/>
              <a:defRPr>
                <a:solidFill>
                  <a:schemeClr val="dk1"/>
                </a:solidFill>
                <a:latin typeface="Open Sans"/>
                <a:ea typeface="Open Sans"/>
                <a:cs typeface="Open Sans"/>
                <a:sym typeface="Open Sans"/>
              </a:defRPr>
            </a:lvl8pPr>
            <a:lvl9pPr indent="-317500" lvl="8" marL="4114800">
              <a:lnSpc>
                <a:spcPct val="115000"/>
              </a:lnSpc>
              <a:spcBef>
                <a:spcPts val="1600"/>
              </a:spcBef>
              <a:spcAft>
                <a:spcPts val="1600"/>
              </a:spcAft>
              <a:buClr>
                <a:schemeClr val="dk1"/>
              </a:buClr>
              <a:buSzPts val="1400"/>
              <a:buFont typeface="Open Sans"/>
              <a:buChar char="■"/>
              <a:defRPr>
                <a:solidFill>
                  <a:schemeClr val="dk1"/>
                </a:solidFill>
                <a:latin typeface="Open Sans"/>
                <a:ea typeface="Open Sans"/>
                <a:cs typeface="Open Sans"/>
                <a:sym typeface="Open Sans"/>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1"/>
                </a:solidFill>
                <a:latin typeface="Economica"/>
                <a:ea typeface="Economica"/>
                <a:cs typeface="Economica"/>
                <a:sym typeface="Economica"/>
              </a:defRPr>
            </a:lvl1pPr>
            <a:lvl2pPr lvl="1" algn="r">
              <a:buNone/>
              <a:defRPr sz="1000">
                <a:solidFill>
                  <a:schemeClr val="dk1"/>
                </a:solidFill>
                <a:latin typeface="Economica"/>
                <a:ea typeface="Economica"/>
                <a:cs typeface="Economica"/>
                <a:sym typeface="Economica"/>
              </a:defRPr>
            </a:lvl2pPr>
            <a:lvl3pPr lvl="2" algn="r">
              <a:buNone/>
              <a:defRPr sz="1000">
                <a:solidFill>
                  <a:schemeClr val="dk1"/>
                </a:solidFill>
                <a:latin typeface="Economica"/>
                <a:ea typeface="Economica"/>
                <a:cs typeface="Economica"/>
                <a:sym typeface="Economica"/>
              </a:defRPr>
            </a:lvl3pPr>
            <a:lvl4pPr lvl="3" algn="r">
              <a:buNone/>
              <a:defRPr sz="1000">
                <a:solidFill>
                  <a:schemeClr val="dk1"/>
                </a:solidFill>
                <a:latin typeface="Economica"/>
                <a:ea typeface="Economica"/>
                <a:cs typeface="Economica"/>
                <a:sym typeface="Economica"/>
              </a:defRPr>
            </a:lvl4pPr>
            <a:lvl5pPr lvl="4" algn="r">
              <a:buNone/>
              <a:defRPr sz="1000">
                <a:solidFill>
                  <a:schemeClr val="dk1"/>
                </a:solidFill>
                <a:latin typeface="Economica"/>
                <a:ea typeface="Economica"/>
                <a:cs typeface="Economica"/>
                <a:sym typeface="Economica"/>
              </a:defRPr>
            </a:lvl5pPr>
            <a:lvl6pPr lvl="5" algn="r">
              <a:buNone/>
              <a:defRPr sz="1000">
                <a:solidFill>
                  <a:schemeClr val="dk1"/>
                </a:solidFill>
                <a:latin typeface="Economica"/>
                <a:ea typeface="Economica"/>
                <a:cs typeface="Economica"/>
                <a:sym typeface="Economica"/>
              </a:defRPr>
            </a:lvl6pPr>
            <a:lvl7pPr lvl="6" algn="r">
              <a:buNone/>
              <a:defRPr sz="1000">
                <a:solidFill>
                  <a:schemeClr val="dk1"/>
                </a:solidFill>
                <a:latin typeface="Economica"/>
                <a:ea typeface="Economica"/>
                <a:cs typeface="Economica"/>
                <a:sym typeface="Economica"/>
              </a:defRPr>
            </a:lvl7pPr>
            <a:lvl8pPr lvl="7" algn="r">
              <a:buNone/>
              <a:defRPr sz="1000">
                <a:solidFill>
                  <a:schemeClr val="dk1"/>
                </a:solidFill>
                <a:latin typeface="Economica"/>
                <a:ea typeface="Economica"/>
                <a:cs typeface="Economica"/>
                <a:sym typeface="Economica"/>
              </a:defRPr>
            </a:lvl8pPr>
            <a:lvl9pPr lvl="8" algn="r">
              <a:buNone/>
              <a:defRPr sz="1000">
                <a:solidFill>
                  <a:schemeClr val="dk1"/>
                </a:solidFill>
                <a:latin typeface="Economica"/>
                <a:ea typeface="Economica"/>
                <a:cs typeface="Economica"/>
                <a:sym typeface="Economica"/>
              </a:defRPr>
            </a:lvl9pPr>
          </a:lstStyle>
          <a:p>
            <a:pPr indent="0" lvl="0" marL="0" rtl="0" algn="r">
              <a:spcBef>
                <a:spcPts val="0"/>
              </a:spcBef>
              <a:spcAft>
                <a:spcPts val="0"/>
              </a:spcAft>
              <a:buNone/>
            </a:pPr>
            <a:fld id="{00000000-1234-1234-1234-123412341234}" type="slidenum">
              <a:rPr lang="en"/>
              <a:t>‹#›</a:t>
            </a:fld>
            <a:endParaRPr/>
          </a:p>
        </p:txBody>
      </p:sp>
      <p:pic>
        <p:nvPicPr>
          <p:cNvPr id="9" name="Google Shape;9;p1"/>
          <p:cNvPicPr preferRelativeResize="0"/>
          <p:nvPr/>
        </p:nvPicPr>
        <p:blipFill>
          <a:blip r:embed="rId1">
            <a:alphaModFix/>
          </a:blip>
          <a:stretch>
            <a:fillRect/>
          </a:stretch>
        </p:blipFill>
        <p:spPr>
          <a:xfrm>
            <a:off x="7855525" y="4381500"/>
            <a:ext cx="1217026" cy="567425"/>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1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7.png"/><Relationship Id="rId4" Type="http://schemas.openxmlformats.org/officeDocument/2006/relationships/image" Target="../media/image12.png"/><Relationship Id="rId5" Type="http://schemas.openxmlformats.org/officeDocument/2006/relationships/image" Target="../media/image1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7.xml"/><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4.png"/><Relationship Id="rId6" Type="http://schemas.openxmlformats.org/officeDocument/2006/relationships/image" Target="../media/image2.png"/><Relationship Id="rId7" Type="http://schemas.openxmlformats.org/officeDocument/2006/relationships/image" Target="../media/image8.png"/><Relationship Id="rId8"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8.xml"/><Relationship Id="rId3" Type="http://schemas.openxmlformats.org/officeDocument/2006/relationships/image" Target="../media/image1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 name="Shape 67"/>
        <p:cNvGrpSpPr/>
        <p:nvPr/>
      </p:nvGrpSpPr>
      <p:grpSpPr>
        <a:xfrm>
          <a:off x="0" y="0"/>
          <a:ext cx="0" cy="0"/>
          <a:chOff x="0" y="0"/>
          <a:chExt cx="0" cy="0"/>
        </a:xfrm>
      </p:grpSpPr>
      <p:sp>
        <p:nvSpPr>
          <p:cNvPr id="68" name="Google Shape;68;p13"/>
          <p:cNvSpPr txBox="1"/>
          <p:nvPr>
            <p:ph type="ctrTitle"/>
          </p:nvPr>
        </p:nvSpPr>
        <p:spPr>
          <a:xfrm>
            <a:off x="2577525" y="1444250"/>
            <a:ext cx="3987600" cy="15372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sz="4500"/>
              <a:t>DH Preservation Strategies in Action:</a:t>
            </a:r>
            <a:r>
              <a:rPr lang="en"/>
              <a:t> </a:t>
            </a:r>
            <a:r>
              <a:rPr lang="en" sz="3800"/>
              <a:t>A Case Study</a:t>
            </a:r>
            <a:endParaRPr sz="3800"/>
          </a:p>
        </p:txBody>
      </p:sp>
      <p:sp>
        <p:nvSpPr>
          <p:cNvPr id="69" name="Google Shape;69;p13"/>
          <p:cNvSpPr txBox="1"/>
          <p:nvPr>
            <p:ph idx="1" type="subTitle"/>
          </p:nvPr>
        </p:nvSpPr>
        <p:spPr>
          <a:xfrm>
            <a:off x="2577525" y="3116575"/>
            <a:ext cx="3987600" cy="7014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1" lang="en" sz="2000"/>
              <a:t>Corinne Guimont,</a:t>
            </a:r>
            <a:r>
              <a:rPr lang="en" sz="2000"/>
              <a:t> Digital Scholarship Coordinator</a:t>
            </a:r>
            <a:endParaRPr sz="2000"/>
          </a:p>
          <a:p>
            <a:pPr indent="0" lvl="0" marL="0" rtl="0" algn="ctr">
              <a:spcBef>
                <a:spcPts val="0"/>
              </a:spcBef>
              <a:spcAft>
                <a:spcPts val="0"/>
              </a:spcAft>
              <a:buNone/>
            </a:pPr>
            <a:r>
              <a:rPr b="1" lang="en" sz="2000"/>
              <a:t>Alex Kinnaman,</a:t>
            </a:r>
            <a:r>
              <a:rPr lang="en" sz="2000"/>
              <a:t> Digital Preservation Coordinator</a:t>
            </a:r>
            <a:endParaRPr sz="200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 name="Shape 147"/>
        <p:cNvGrpSpPr/>
        <p:nvPr/>
      </p:nvGrpSpPr>
      <p:grpSpPr>
        <a:xfrm>
          <a:off x="0" y="0"/>
          <a:ext cx="0" cy="0"/>
          <a:chOff x="0" y="0"/>
          <a:chExt cx="0" cy="0"/>
        </a:xfrm>
      </p:grpSpPr>
      <p:sp>
        <p:nvSpPr>
          <p:cNvPr id="148" name="Google Shape;148;p22"/>
          <p:cNvSpPr txBox="1"/>
          <p:nvPr>
            <p:ph type="title"/>
          </p:nvPr>
        </p:nvSpPr>
        <p:spPr>
          <a:xfrm>
            <a:off x="311700" y="315925"/>
            <a:ext cx="8520600" cy="831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A Case Study - Challenges </a:t>
            </a:r>
            <a:endParaRPr/>
          </a:p>
        </p:txBody>
      </p:sp>
      <p:sp>
        <p:nvSpPr>
          <p:cNvPr id="149" name="Google Shape;149;p22"/>
          <p:cNvSpPr txBox="1"/>
          <p:nvPr>
            <p:ph idx="1" type="body"/>
          </p:nvPr>
        </p:nvSpPr>
        <p:spPr>
          <a:xfrm>
            <a:off x="311700" y="1225225"/>
            <a:ext cx="4654500" cy="3354000"/>
          </a:xfrm>
          <a:prstGeom prst="rect">
            <a:avLst/>
          </a:prstGeom>
        </p:spPr>
        <p:txBody>
          <a:bodyPr anchorCtr="0" anchor="t" bIns="91425" lIns="91425" spcFirstLastPara="1" rIns="91425" wrap="square" tIns="91425">
            <a:noAutofit/>
          </a:bodyPr>
          <a:lstStyle/>
          <a:p>
            <a:pPr indent="-336550" lvl="0" marL="457200" rtl="0" algn="l">
              <a:spcBef>
                <a:spcPts val="0"/>
              </a:spcBef>
              <a:spcAft>
                <a:spcPts val="0"/>
              </a:spcAft>
              <a:buSzPts val="1700"/>
              <a:buChar char="&gt;"/>
            </a:pPr>
            <a:r>
              <a:rPr lang="en" sz="1700"/>
              <a:t>The physical exhibit items [right] added an additional unexpected component</a:t>
            </a:r>
            <a:endParaRPr sz="1700"/>
          </a:p>
          <a:p>
            <a:pPr indent="-336550" lvl="0" marL="457200" rtl="0" algn="l">
              <a:spcBef>
                <a:spcPts val="0"/>
              </a:spcBef>
              <a:spcAft>
                <a:spcPts val="0"/>
              </a:spcAft>
              <a:buSzPts val="1700"/>
              <a:buChar char="&gt;"/>
            </a:pPr>
            <a:r>
              <a:rPr lang="en" sz="1700"/>
              <a:t>Nothing was in one location</a:t>
            </a:r>
            <a:endParaRPr sz="1700"/>
          </a:p>
          <a:p>
            <a:pPr indent="-336550" lvl="0" marL="457200" rtl="0" algn="l">
              <a:spcBef>
                <a:spcPts val="0"/>
              </a:spcBef>
              <a:spcAft>
                <a:spcPts val="0"/>
              </a:spcAft>
              <a:buSzPts val="1700"/>
              <a:buChar char="&gt;"/>
            </a:pPr>
            <a:r>
              <a:rPr lang="en" sz="1700"/>
              <a:t>Interactive maps  added an additional unexpected component</a:t>
            </a:r>
            <a:endParaRPr sz="1700"/>
          </a:p>
          <a:p>
            <a:pPr indent="-336550" lvl="0" marL="457200" rtl="0" algn="l">
              <a:spcBef>
                <a:spcPts val="0"/>
              </a:spcBef>
              <a:spcAft>
                <a:spcPts val="0"/>
              </a:spcAft>
              <a:buSzPts val="1700"/>
              <a:buChar char="&gt;"/>
            </a:pPr>
            <a:r>
              <a:rPr lang="en" sz="1700"/>
              <a:t>Shapefile bundles are complex and require significant metadata for reuse</a:t>
            </a:r>
            <a:endParaRPr sz="1700"/>
          </a:p>
          <a:p>
            <a:pPr indent="-336550" lvl="0" marL="457200" rtl="0" algn="l">
              <a:spcBef>
                <a:spcPts val="0"/>
              </a:spcBef>
              <a:spcAft>
                <a:spcPts val="0"/>
              </a:spcAft>
              <a:buSzPts val="1700"/>
              <a:buChar char="&gt;"/>
            </a:pPr>
            <a:r>
              <a:rPr lang="en" sz="1700"/>
              <a:t>Cannot download from YouTube (legally)</a:t>
            </a:r>
            <a:endParaRPr sz="1700"/>
          </a:p>
          <a:p>
            <a:pPr indent="-336550" lvl="0" marL="457200" rtl="0" algn="l">
              <a:spcBef>
                <a:spcPts val="0"/>
              </a:spcBef>
              <a:spcAft>
                <a:spcPts val="0"/>
              </a:spcAft>
              <a:buSzPts val="1700"/>
              <a:buChar char="&gt;"/>
            </a:pPr>
            <a:r>
              <a:rPr lang="en" sz="1700"/>
              <a:t>Overall a very MANUAL process</a:t>
            </a:r>
            <a:endParaRPr sz="1700"/>
          </a:p>
        </p:txBody>
      </p:sp>
      <p:pic>
        <p:nvPicPr>
          <p:cNvPr descr="screenshot of the exhibit feedback section of redlining virginia. images of colored post it notes" id="150" name="Google Shape;150;p22" title="exhibit feedback image"/>
          <p:cNvPicPr preferRelativeResize="0"/>
          <p:nvPr/>
        </p:nvPicPr>
        <p:blipFill>
          <a:blip r:embed="rId3">
            <a:alphaModFix/>
          </a:blip>
          <a:stretch>
            <a:fillRect/>
          </a:stretch>
        </p:blipFill>
        <p:spPr>
          <a:xfrm>
            <a:off x="5146075" y="315925"/>
            <a:ext cx="3510125" cy="404972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sp>
        <p:nvSpPr>
          <p:cNvPr id="155" name="Google Shape;155;p23"/>
          <p:cNvSpPr txBox="1"/>
          <p:nvPr>
            <p:ph type="title"/>
          </p:nvPr>
        </p:nvSpPr>
        <p:spPr>
          <a:xfrm>
            <a:off x="311700" y="315925"/>
            <a:ext cx="8520600" cy="831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A Case Study - Successes and Outcomes</a:t>
            </a:r>
            <a:endParaRPr/>
          </a:p>
        </p:txBody>
      </p:sp>
      <p:sp>
        <p:nvSpPr>
          <p:cNvPr id="156" name="Google Shape;156;p23"/>
          <p:cNvSpPr txBox="1"/>
          <p:nvPr>
            <p:ph idx="1" type="body"/>
          </p:nvPr>
        </p:nvSpPr>
        <p:spPr>
          <a:xfrm>
            <a:off x="311700" y="1225225"/>
            <a:ext cx="4260300" cy="3354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500"/>
              <a:t>Technical</a:t>
            </a:r>
            <a:endParaRPr b="1" sz="1500"/>
          </a:p>
          <a:p>
            <a:pPr indent="0" lvl="0" marL="0" rtl="0" algn="l">
              <a:spcBef>
                <a:spcPts val="0"/>
              </a:spcBef>
              <a:spcAft>
                <a:spcPts val="0"/>
              </a:spcAft>
              <a:buNone/>
            </a:pPr>
            <a:r>
              <a:t/>
            </a:r>
            <a:endParaRPr b="1" sz="1500"/>
          </a:p>
          <a:p>
            <a:pPr indent="-323850" lvl="0" marL="457200" rtl="0" algn="l">
              <a:spcBef>
                <a:spcPts val="0"/>
              </a:spcBef>
              <a:spcAft>
                <a:spcPts val="0"/>
              </a:spcAft>
              <a:buSzPts val="1500"/>
              <a:buChar char="&gt;"/>
            </a:pPr>
            <a:r>
              <a:rPr lang="en" sz="1500"/>
              <a:t>We have a preservation package and documentation!</a:t>
            </a:r>
            <a:endParaRPr sz="1500"/>
          </a:p>
          <a:p>
            <a:pPr indent="-323850" lvl="0" marL="457200" rtl="0" algn="l">
              <a:spcBef>
                <a:spcPts val="0"/>
              </a:spcBef>
              <a:spcAft>
                <a:spcPts val="0"/>
              </a:spcAft>
              <a:buSzPts val="1500"/>
              <a:buChar char="&gt;"/>
            </a:pPr>
            <a:r>
              <a:rPr lang="en" sz="1500"/>
              <a:t>Need for preservation or other experts</a:t>
            </a:r>
            <a:endParaRPr sz="1500"/>
          </a:p>
          <a:p>
            <a:pPr indent="-323850" lvl="0" marL="457200" rtl="0" algn="l">
              <a:spcBef>
                <a:spcPts val="0"/>
              </a:spcBef>
              <a:spcAft>
                <a:spcPts val="0"/>
              </a:spcAft>
              <a:buSzPts val="1500"/>
              <a:buChar char="&gt;"/>
            </a:pPr>
            <a:r>
              <a:rPr lang="en" sz="1500"/>
              <a:t>More to consider than what is available on the website (e.g. interactive maps, external components) </a:t>
            </a:r>
            <a:endParaRPr sz="1500"/>
          </a:p>
          <a:p>
            <a:pPr indent="-323850" lvl="0" marL="457200" rtl="0" algn="l">
              <a:spcBef>
                <a:spcPts val="0"/>
              </a:spcBef>
              <a:spcAft>
                <a:spcPts val="0"/>
              </a:spcAft>
              <a:buSzPts val="1500"/>
              <a:buChar char="&gt;"/>
            </a:pPr>
            <a:r>
              <a:rPr lang="en" sz="1500"/>
              <a:t>How to represent the physical exhibit images and the post-it feedback on the website</a:t>
            </a:r>
            <a:endParaRPr sz="1500"/>
          </a:p>
          <a:p>
            <a:pPr indent="-323850" lvl="0" marL="457200" rtl="0" algn="l">
              <a:spcBef>
                <a:spcPts val="0"/>
              </a:spcBef>
              <a:spcAft>
                <a:spcPts val="0"/>
              </a:spcAft>
              <a:buSzPts val="1500"/>
              <a:buChar char="&gt;"/>
            </a:pPr>
            <a:r>
              <a:rPr lang="en" sz="1500"/>
              <a:t>Familiarization of backend interface </a:t>
            </a:r>
            <a:endParaRPr sz="1500"/>
          </a:p>
          <a:p>
            <a:pPr indent="0" lvl="0" marL="0" rtl="0" algn="l">
              <a:spcBef>
                <a:spcPts val="0"/>
              </a:spcBef>
              <a:spcAft>
                <a:spcPts val="1600"/>
              </a:spcAft>
              <a:buNone/>
            </a:pPr>
            <a:r>
              <a:t/>
            </a:r>
            <a:endParaRPr sz="1500"/>
          </a:p>
        </p:txBody>
      </p:sp>
      <p:sp>
        <p:nvSpPr>
          <p:cNvPr id="157" name="Google Shape;157;p23"/>
          <p:cNvSpPr txBox="1"/>
          <p:nvPr>
            <p:ph idx="1" type="body"/>
          </p:nvPr>
        </p:nvSpPr>
        <p:spPr>
          <a:xfrm>
            <a:off x="4659375" y="1147225"/>
            <a:ext cx="4068900" cy="3354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500"/>
              <a:t>General</a:t>
            </a:r>
            <a:r>
              <a:rPr lang="en" sz="1500"/>
              <a:t> </a:t>
            </a:r>
            <a:endParaRPr sz="1500"/>
          </a:p>
          <a:p>
            <a:pPr indent="0" lvl="0" marL="0" rtl="0" algn="l">
              <a:spcBef>
                <a:spcPts val="0"/>
              </a:spcBef>
              <a:spcAft>
                <a:spcPts val="0"/>
              </a:spcAft>
              <a:buNone/>
            </a:pPr>
            <a:r>
              <a:t/>
            </a:r>
            <a:endParaRPr sz="1500"/>
          </a:p>
          <a:p>
            <a:pPr indent="-323850" lvl="0" marL="457200" rtl="0" algn="l">
              <a:spcBef>
                <a:spcPts val="0"/>
              </a:spcBef>
              <a:spcAft>
                <a:spcPts val="0"/>
              </a:spcAft>
              <a:buSzPts val="1500"/>
              <a:buChar char="&gt;"/>
            </a:pPr>
            <a:r>
              <a:rPr lang="en" sz="1500"/>
              <a:t>This was a manual process and could not automate everything</a:t>
            </a:r>
            <a:endParaRPr sz="1500"/>
          </a:p>
          <a:p>
            <a:pPr indent="-323850" lvl="0" marL="457200" rtl="0" algn="l">
              <a:spcBef>
                <a:spcPts val="0"/>
              </a:spcBef>
              <a:spcAft>
                <a:spcPts val="0"/>
              </a:spcAft>
              <a:buSzPts val="1500"/>
              <a:buChar char="&gt;"/>
            </a:pPr>
            <a:r>
              <a:rPr lang="en" sz="1500"/>
              <a:t>Learning what to ask for when involved in a project early on </a:t>
            </a:r>
            <a:endParaRPr sz="1500"/>
          </a:p>
          <a:p>
            <a:pPr indent="-323850" lvl="0" marL="457200" rtl="0" algn="l">
              <a:spcBef>
                <a:spcPts val="0"/>
              </a:spcBef>
              <a:spcAft>
                <a:spcPts val="0"/>
              </a:spcAft>
              <a:buSzPts val="1500"/>
              <a:buChar char="&gt;"/>
            </a:pPr>
            <a:r>
              <a:rPr lang="en" sz="1500"/>
              <a:t>Determined what may be needed for future projects </a:t>
            </a:r>
            <a:endParaRPr sz="1500"/>
          </a:p>
          <a:p>
            <a:pPr indent="-323850" lvl="0" marL="457200" rtl="0" algn="l">
              <a:spcBef>
                <a:spcPts val="0"/>
              </a:spcBef>
              <a:spcAft>
                <a:spcPts val="0"/>
              </a:spcAft>
              <a:buSzPts val="1500"/>
              <a:buChar char="&gt;"/>
            </a:pPr>
            <a:r>
              <a:rPr lang="en" sz="1500"/>
              <a:t>Because we weren’t involved at project creation, we accept that we won’t have everything</a:t>
            </a:r>
            <a:endParaRPr sz="1500"/>
          </a:p>
          <a:p>
            <a:pPr indent="0" lvl="0" marL="0" rtl="0" algn="l">
              <a:spcBef>
                <a:spcPts val="0"/>
              </a:spcBef>
              <a:spcAft>
                <a:spcPts val="0"/>
              </a:spcAft>
              <a:buNone/>
            </a:pPr>
            <a:r>
              <a:t/>
            </a:r>
            <a:endParaRPr sz="150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24"/>
          <p:cNvSpPr txBox="1"/>
          <p:nvPr>
            <p:ph type="title"/>
          </p:nvPr>
        </p:nvSpPr>
        <p:spPr>
          <a:xfrm>
            <a:off x="311700" y="315925"/>
            <a:ext cx="8520600" cy="831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A Case Study - Limitations </a:t>
            </a:r>
            <a:endParaRPr/>
          </a:p>
        </p:txBody>
      </p:sp>
      <p:sp>
        <p:nvSpPr>
          <p:cNvPr id="163" name="Google Shape;163;p24"/>
          <p:cNvSpPr txBox="1"/>
          <p:nvPr>
            <p:ph idx="1" type="body"/>
          </p:nvPr>
        </p:nvSpPr>
        <p:spPr>
          <a:xfrm>
            <a:off x="311700" y="1225225"/>
            <a:ext cx="4045800" cy="3354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400"/>
              <a:t>General</a:t>
            </a:r>
            <a:endParaRPr b="1" sz="1400"/>
          </a:p>
          <a:p>
            <a:pPr indent="0" lvl="0" marL="0" rtl="0" algn="l">
              <a:spcBef>
                <a:spcPts val="0"/>
              </a:spcBef>
              <a:spcAft>
                <a:spcPts val="0"/>
              </a:spcAft>
              <a:buNone/>
            </a:pPr>
            <a:r>
              <a:t/>
            </a:r>
            <a:endParaRPr b="1" sz="1400"/>
          </a:p>
          <a:p>
            <a:pPr indent="-317500" lvl="0" marL="457200" rtl="0" algn="l">
              <a:spcBef>
                <a:spcPts val="0"/>
              </a:spcBef>
              <a:spcAft>
                <a:spcPts val="0"/>
              </a:spcAft>
              <a:buSzPts val="1400"/>
              <a:buChar char="&gt;"/>
            </a:pPr>
            <a:r>
              <a:rPr lang="en" sz="1400"/>
              <a:t>This was just one project, others will have different components with new challenges</a:t>
            </a:r>
            <a:endParaRPr sz="1400"/>
          </a:p>
          <a:p>
            <a:pPr indent="-317500" lvl="0" marL="457200" rtl="0" algn="l">
              <a:spcBef>
                <a:spcPts val="0"/>
              </a:spcBef>
              <a:spcAft>
                <a:spcPts val="0"/>
              </a:spcAft>
              <a:buSzPts val="1400"/>
              <a:buChar char="&gt;"/>
            </a:pPr>
            <a:r>
              <a:rPr lang="en" sz="1400"/>
              <a:t>Smaller project</a:t>
            </a:r>
            <a:endParaRPr sz="1400"/>
          </a:p>
          <a:p>
            <a:pPr indent="-317500" lvl="0" marL="457200" rtl="0" algn="l">
              <a:spcBef>
                <a:spcPts val="0"/>
              </a:spcBef>
              <a:spcAft>
                <a:spcPts val="0"/>
              </a:spcAft>
              <a:buSzPts val="1400"/>
              <a:buChar char="&gt;"/>
            </a:pPr>
            <a:r>
              <a:rPr lang="en" sz="1400"/>
              <a:t>Static project</a:t>
            </a:r>
            <a:endParaRPr sz="1400"/>
          </a:p>
          <a:p>
            <a:pPr indent="-317500" lvl="0" marL="457200" rtl="0" algn="l">
              <a:spcBef>
                <a:spcPts val="0"/>
              </a:spcBef>
              <a:spcAft>
                <a:spcPts val="0"/>
              </a:spcAft>
              <a:buSzPts val="1400"/>
              <a:buChar char="&gt;"/>
            </a:pPr>
            <a:r>
              <a:rPr lang="en" sz="1400"/>
              <a:t>Access to the researcher helped fill in gaps - other projects may not have this</a:t>
            </a:r>
            <a:endParaRPr sz="1400"/>
          </a:p>
          <a:p>
            <a:pPr indent="0" lvl="0" marL="0" rtl="0" algn="l">
              <a:spcBef>
                <a:spcPts val="0"/>
              </a:spcBef>
              <a:spcAft>
                <a:spcPts val="1600"/>
              </a:spcAft>
              <a:buNone/>
            </a:pPr>
            <a:r>
              <a:t/>
            </a:r>
            <a:endParaRPr sz="1400"/>
          </a:p>
        </p:txBody>
      </p:sp>
      <p:sp>
        <p:nvSpPr>
          <p:cNvPr id="164" name="Google Shape;164;p24"/>
          <p:cNvSpPr txBox="1"/>
          <p:nvPr>
            <p:ph idx="1" type="body"/>
          </p:nvPr>
        </p:nvSpPr>
        <p:spPr>
          <a:xfrm>
            <a:off x="4694500" y="1225225"/>
            <a:ext cx="4045800" cy="3354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400"/>
              <a:t>Technical</a:t>
            </a:r>
            <a:endParaRPr b="1" sz="1400"/>
          </a:p>
          <a:p>
            <a:pPr indent="0" lvl="0" marL="0" rtl="0" algn="l">
              <a:spcBef>
                <a:spcPts val="0"/>
              </a:spcBef>
              <a:spcAft>
                <a:spcPts val="0"/>
              </a:spcAft>
              <a:buNone/>
            </a:pPr>
            <a:r>
              <a:t/>
            </a:r>
            <a:endParaRPr b="1" sz="1400"/>
          </a:p>
          <a:p>
            <a:pPr indent="-317500" lvl="0" marL="457200" rtl="0" algn="l">
              <a:spcBef>
                <a:spcPts val="0"/>
              </a:spcBef>
              <a:spcAft>
                <a:spcPts val="0"/>
              </a:spcAft>
              <a:buSzPts val="1400"/>
              <a:buChar char="&gt;"/>
            </a:pPr>
            <a:r>
              <a:rPr lang="en" sz="1400"/>
              <a:t>Bandwidth</a:t>
            </a:r>
            <a:endParaRPr sz="1400"/>
          </a:p>
          <a:p>
            <a:pPr indent="-317500" lvl="0" marL="457200" rtl="0" algn="l">
              <a:spcBef>
                <a:spcPts val="0"/>
              </a:spcBef>
              <a:spcAft>
                <a:spcPts val="0"/>
              </a:spcAft>
              <a:buSzPts val="1400"/>
              <a:buChar char="&gt;"/>
            </a:pPr>
            <a:r>
              <a:rPr lang="en" sz="1400"/>
              <a:t>Two faculty working on this</a:t>
            </a:r>
            <a:endParaRPr sz="1400"/>
          </a:p>
          <a:p>
            <a:pPr indent="-317500" lvl="0" marL="457200" rtl="0" algn="l">
              <a:spcBef>
                <a:spcPts val="0"/>
              </a:spcBef>
              <a:spcAft>
                <a:spcPts val="0"/>
              </a:spcAft>
              <a:buSzPts val="1400"/>
              <a:buChar char="&gt;"/>
            </a:pPr>
            <a:r>
              <a:rPr lang="en" sz="1400"/>
              <a:t>Limited tech support</a:t>
            </a:r>
            <a:endParaRPr sz="1400"/>
          </a:p>
          <a:p>
            <a:pPr indent="-317500" lvl="0" marL="457200" rtl="0" algn="l">
              <a:spcBef>
                <a:spcPts val="0"/>
              </a:spcBef>
              <a:spcAft>
                <a:spcPts val="0"/>
              </a:spcAft>
              <a:buSzPts val="1400"/>
              <a:buChar char="&gt;"/>
            </a:pPr>
            <a:r>
              <a:rPr lang="en" sz="1400"/>
              <a:t>No major migrations of file formats</a:t>
            </a:r>
            <a:endParaRPr sz="1400"/>
          </a:p>
          <a:p>
            <a:pPr indent="-317500" lvl="0" marL="457200" rtl="0" algn="l">
              <a:spcBef>
                <a:spcPts val="0"/>
              </a:spcBef>
              <a:spcAft>
                <a:spcPts val="0"/>
              </a:spcAft>
              <a:buSzPts val="1400"/>
              <a:buChar char="&gt;"/>
            </a:pPr>
            <a:r>
              <a:rPr lang="en" sz="1400"/>
              <a:t>From Omeka to Library managed platform </a:t>
            </a:r>
            <a:endParaRPr sz="1400"/>
          </a:p>
          <a:p>
            <a:pPr indent="-317500" lvl="0" marL="457200" rtl="0" algn="l">
              <a:spcBef>
                <a:spcPts val="0"/>
              </a:spcBef>
              <a:spcAft>
                <a:spcPts val="0"/>
              </a:spcAft>
              <a:buSzPts val="1400"/>
              <a:buChar char="&gt;"/>
            </a:pPr>
            <a:r>
              <a:rPr lang="en" sz="1400"/>
              <a:t>Attempted to compile the preservation package without the faculty researcher</a:t>
            </a:r>
            <a:endParaRPr sz="1400"/>
          </a:p>
          <a:p>
            <a:pPr indent="-317500" lvl="0" marL="457200" rtl="0" algn="l">
              <a:spcBef>
                <a:spcPts val="0"/>
              </a:spcBef>
              <a:spcAft>
                <a:spcPts val="0"/>
              </a:spcAft>
              <a:buSzPts val="1400"/>
              <a:buChar char="&gt;"/>
            </a:pPr>
            <a:r>
              <a:rPr lang="en" sz="1400"/>
              <a:t>Needed access to original YouTube videos </a:t>
            </a:r>
            <a:endParaRPr sz="140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8" name="Shape 168"/>
        <p:cNvGrpSpPr/>
        <p:nvPr/>
      </p:nvGrpSpPr>
      <p:grpSpPr>
        <a:xfrm>
          <a:off x="0" y="0"/>
          <a:ext cx="0" cy="0"/>
          <a:chOff x="0" y="0"/>
          <a:chExt cx="0" cy="0"/>
        </a:xfrm>
      </p:grpSpPr>
      <p:sp>
        <p:nvSpPr>
          <p:cNvPr id="169" name="Google Shape;169;p25"/>
          <p:cNvSpPr txBox="1"/>
          <p:nvPr>
            <p:ph type="title"/>
          </p:nvPr>
        </p:nvSpPr>
        <p:spPr>
          <a:xfrm>
            <a:off x="311700" y="315925"/>
            <a:ext cx="8520600" cy="831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Next Step: Another Case Study?</a:t>
            </a:r>
            <a:endParaRPr/>
          </a:p>
        </p:txBody>
      </p:sp>
      <p:sp>
        <p:nvSpPr>
          <p:cNvPr id="170" name="Google Shape;170;p25"/>
          <p:cNvSpPr txBox="1"/>
          <p:nvPr>
            <p:ph idx="1" type="body"/>
          </p:nvPr>
        </p:nvSpPr>
        <p:spPr>
          <a:xfrm>
            <a:off x="311700" y="1225225"/>
            <a:ext cx="4189500" cy="831300"/>
          </a:xfrm>
          <a:prstGeom prst="rect">
            <a:avLst/>
          </a:prstGeom>
        </p:spPr>
        <p:txBody>
          <a:bodyPr anchorCtr="0" anchor="t" bIns="91425" lIns="91425" spcFirstLastPara="1" rIns="91425" wrap="square" tIns="91425">
            <a:noAutofit/>
          </a:bodyPr>
          <a:lstStyle/>
          <a:p>
            <a:pPr indent="0" lvl="0" marL="0" rtl="0" algn="ctr">
              <a:spcBef>
                <a:spcPts val="0"/>
              </a:spcBef>
              <a:spcAft>
                <a:spcPts val="1600"/>
              </a:spcAft>
              <a:buNone/>
            </a:pPr>
            <a:r>
              <a:rPr b="1" lang="en" sz="2100"/>
              <a:t>13 known Virginia Tech DH projects</a:t>
            </a:r>
            <a:endParaRPr b="1" sz="2100"/>
          </a:p>
        </p:txBody>
      </p:sp>
      <p:sp>
        <p:nvSpPr>
          <p:cNvPr id="171" name="Google Shape;171;p25" title="plus sign"/>
          <p:cNvSpPr/>
          <p:nvPr/>
        </p:nvSpPr>
        <p:spPr>
          <a:xfrm>
            <a:off x="2152500" y="2965374"/>
            <a:ext cx="507900" cy="553200"/>
          </a:xfrm>
          <a:prstGeom prst="mathPlus">
            <a:avLst>
              <a:gd fmla="val 23520" name="adj1"/>
            </a:avLst>
          </a:prstGeom>
          <a:solidFill>
            <a:srgbClr val="E87722"/>
          </a:solidFill>
          <a:ln cap="flat" cmpd="sng" w="9525">
            <a:solidFill>
              <a:srgbClr val="861F41"/>
            </a:solidFill>
            <a:prstDash val="solid"/>
            <a:round/>
            <a:headEnd len="sm" w="sm" type="none"/>
            <a:tailEnd len="sm" w="sm" type="none"/>
          </a:ln>
          <a:effectLst>
            <a:outerShdw blurRad="57150" rotWithShape="0" algn="bl" dir="540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2" name="Google Shape;172;p25" title="equal sign"/>
          <p:cNvSpPr/>
          <p:nvPr/>
        </p:nvSpPr>
        <p:spPr>
          <a:xfrm>
            <a:off x="2115600" y="3912208"/>
            <a:ext cx="581700" cy="511500"/>
          </a:xfrm>
          <a:prstGeom prst="mathEqual">
            <a:avLst>
              <a:gd fmla="val 23520" name="adj1"/>
              <a:gd fmla="val 11760" name="adj2"/>
            </a:avLst>
          </a:prstGeom>
          <a:solidFill>
            <a:srgbClr val="E87722"/>
          </a:solidFill>
          <a:ln cap="flat" cmpd="sng" w="9525">
            <a:solidFill>
              <a:srgbClr val="861F41"/>
            </a:solidFill>
            <a:prstDash val="solid"/>
            <a:round/>
            <a:headEnd len="sm" w="sm" type="none"/>
            <a:tailEnd len="sm" w="sm" type="none"/>
          </a:ln>
          <a:effectLst>
            <a:outerShdw blurRad="57150" rotWithShape="0" algn="bl" dir="540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3" name="Google Shape;173;p25" title="right-pointing arrow"/>
          <p:cNvSpPr/>
          <p:nvPr/>
        </p:nvSpPr>
        <p:spPr>
          <a:xfrm>
            <a:off x="4073900" y="2675875"/>
            <a:ext cx="1113300" cy="452700"/>
          </a:xfrm>
          <a:prstGeom prst="rightArrow">
            <a:avLst>
              <a:gd fmla="val 50000" name="adj1"/>
              <a:gd fmla="val 50000" name="adj2"/>
            </a:avLst>
          </a:prstGeom>
          <a:solidFill>
            <a:srgbClr val="E87722"/>
          </a:solidFill>
          <a:ln cap="flat" cmpd="sng" w="9525">
            <a:solidFill>
              <a:srgbClr val="861F41"/>
            </a:solidFill>
            <a:prstDash val="solid"/>
            <a:round/>
            <a:headEnd len="sm" w="sm" type="none"/>
            <a:tailEnd len="sm" w="sm" type="none"/>
          </a:ln>
          <a:effectLst>
            <a:outerShdw blurRad="57150" rotWithShape="0" algn="bl" dir="540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4" name="Google Shape;174;p25"/>
          <p:cNvSpPr txBox="1"/>
          <p:nvPr/>
        </p:nvSpPr>
        <p:spPr>
          <a:xfrm>
            <a:off x="5958775" y="1817125"/>
            <a:ext cx="2637300" cy="2170200"/>
          </a:xfrm>
          <a:prstGeom prst="rect">
            <a:avLst/>
          </a:prstGeom>
          <a:solidFill>
            <a:srgbClr val="861F41"/>
          </a:solidFill>
          <a:ln cap="flat" cmpd="sng" w="38100">
            <a:solidFill>
              <a:srgbClr val="861F41"/>
            </a:solidFill>
            <a:prstDash val="solid"/>
            <a:round/>
            <a:headEnd len="sm" w="sm" type="none"/>
            <a:tailEnd len="sm" w="sm" type="none"/>
          </a:ln>
          <a:effectLst>
            <a:outerShdw blurRad="57150" rotWithShape="0" algn="bl" dir="5400000" dist="19050">
              <a:srgbClr val="000000">
                <a:alpha val="50000"/>
              </a:srgbClr>
            </a:outerShdw>
          </a:effectLst>
        </p:spPr>
        <p:txBody>
          <a:bodyPr anchorCtr="0" anchor="t" bIns="274300" lIns="274300" spcFirstLastPara="1" rIns="274300" wrap="square" tIns="274300">
            <a:spAutoFit/>
          </a:bodyPr>
          <a:lstStyle/>
          <a:p>
            <a:pPr indent="0" lvl="0" marL="0" rtl="0" algn="ctr">
              <a:spcBef>
                <a:spcPts val="0"/>
              </a:spcBef>
              <a:spcAft>
                <a:spcPts val="0"/>
              </a:spcAft>
              <a:buNone/>
            </a:pPr>
            <a:r>
              <a:rPr b="1" lang="en" sz="2100">
                <a:solidFill>
                  <a:srgbClr val="FFFFFF"/>
                </a:solidFill>
                <a:latin typeface="Open Sans"/>
                <a:ea typeface="Open Sans"/>
                <a:cs typeface="Open Sans"/>
                <a:sym typeface="Open Sans"/>
              </a:rPr>
              <a:t>Need for permanent, ongoing support for DH projects</a:t>
            </a:r>
            <a:endParaRPr b="1" sz="2100">
              <a:solidFill>
                <a:srgbClr val="FFFFFF"/>
              </a:solidFill>
              <a:latin typeface="Open Sans"/>
              <a:ea typeface="Open Sans"/>
              <a:cs typeface="Open Sans"/>
              <a:sym typeface="Open Sans"/>
            </a:endParaRPr>
          </a:p>
        </p:txBody>
      </p:sp>
      <p:sp>
        <p:nvSpPr>
          <p:cNvPr id="175" name="Google Shape;175;p25" title="multiplication sign"/>
          <p:cNvSpPr/>
          <p:nvPr/>
        </p:nvSpPr>
        <p:spPr>
          <a:xfrm>
            <a:off x="2152500" y="2018550"/>
            <a:ext cx="507900" cy="553200"/>
          </a:xfrm>
          <a:prstGeom prst="mathMultiply">
            <a:avLst>
              <a:gd fmla="val 23520" name="adj1"/>
            </a:avLst>
          </a:prstGeom>
          <a:solidFill>
            <a:srgbClr val="E87722"/>
          </a:solidFill>
          <a:ln cap="flat" cmpd="sng" w="9525">
            <a:solidFill>
              <a:srgbClr val="861F41"/>
            </a:solidFill>
            <a:prstDash val="solid"/>
            <a:round/>
            <a:headEnd len="sm" w="sm" type="none"/>
            <a:tailEnd len="sm" w="sm" type="none"/>
          </a:ln>
          <a:effectLst>
            <a:outerShdw blurRad="57150" rotWithShape="0" algn="bl" dir="540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6" name="Google Shape;176;p25"/>
          <p:cNvSpPr txBox="1"/>
          <p:nvPr/>
        </p:nvSpPr>
        <p:spPr>
          <a:xfrm>
            <a:off x="1240050" y="2514025"/>
            <a:ext cx="2332800" cy="507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2100">
                <a:latin typeface="Open Sans"/>
                <a:ea typeface="Open Sans"/>
                <a:cs typeface="Open Sans"/>
                <a:sym typeface="Open Sans"/>
              </a:rPr>
              <a:t>~35 hours each</a:t>
            </a:r>
            <a:endParaRPr b="1" sz="2100">
              <a:latin typeface="Open Sans"/>
              <a:ea typeface="Open Sans"/>
              <a:cs typeface="Open Sans"/>
              <a:sym typeface="Open Sans"/>
            </a:endParaRPr>
          </a:p>
        </p:txBody>
      </p:sp>
      <p:sp>
        <p:nvSpPr>
          <p:cNvPr id="177" name="Google Shape;177;p25"/>
          <p:cNvSpPr txBox="1"/>
          <p:nvPr/>
        </p:nvSpPr>
        <p:spPr>
          <a:xfrm>
            <a:off x="1619700" y="3479425"/>
            <a:ext cx="1573500" cy="507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2100">
                <a:latin typeface="Open Sans"/>
                <a:ea typeface="Open Sans"/>
                <a:cs typeface="Open Sans"/>
                <a:sym typeface="Open Sans"/>
              </a:rPr>
              <a:t>2 humans</a:t>
            </a:r>
            <a:endParaRPr b="1" sz="2100">
              <a:latin typeface="Open Sans"/>
              <a:ea typeface="Open Sans"/>
              <a:cs typeface="Open Sans"/>
              <a:sym typeface="Open Sans"/>
            </a:endParaRPr>
          </a:p>
        </p:txBody>
      </p:sp>
      <p:sp>
        <p:nvSpPr>
          <p:cNvPr id="178" name="Google Shape;178;p25"/>
          <p:cNvSpPr txBox="1"/>
          <p:nvPr/>
        </p:nvSpPr>
        <p:spPr>
          <a:xfrm>
            <a:off x="1888800" y="4423700"/>
            <a:ext cx="1035300" cy="5079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2100">
                <a:latin typeface="Open Sans"/>
                <a:ea typeface="Open Sans"/>
                <a:cs typeface="Open Sans"/>
                <a:sym typeface="Open Sans"/>
              </a:rPr>
              <a:t>Nope</a:t>
            </a:r>
            <a:endParaRPr b="1" sz="2100">
              <a:latin typeface="Open Sans"/>
              <a:ea typeface="Open Sans"/>
              <a:cs typeface="Open Sans"/>
              <a:sym typeface="Open Sans"/>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2" name="Shape 182"/>
        <p:cNvGrpSpPr/>
        <p:nvPr/>
      </p:nvGrpSpPr>
      <p:grpSpPr>
        <a:xfrm>
          <a:off x="0" y="0"/>
          <a:ext cx="0" cy="0"/>
          <a:chOff x="0" y="0"/>
          <a:chExt cx="0" cy="0"/>
        </a:xfrm>
      </p:grpSpPr>
      <p:sp>
        <p:nvSpPr>
          <p:cNvPr id="183" name="Google Shape;183;p26"/>
          <p:cNvSpPr txBox="1"/>
          <p:nvPr>
            <p:ph type="title"/>
          </p:nvPr>
        </p:nvSpPr>
        <p:spPr>
          <a:xfrm>
            <a:off x="311700" y="315925"/>
            <a:ext cx="8520600" cy="831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How do we prioritize for another Case Study?</a:t>
            </a:r>
            <a:endParaRPr/>
          </a:p>
        </p:txBody>
      </p:sp>
      <p:sp>
        <p:nvSpPr>
          <p:cNvPr id="184" name="Google Shape;184;p26"/>
          <p:cNvSpPr txBox="1"/>
          <p:nvPr>
            <p:ph idx="1" type="body"/>
          </p:nvPr>
        </p:nvSpPr>
        <p:spPr>
          <a:xfrm>
            <a:off x="311700" y="1225225"/>
            <a:ext cx="8520600" cy="3354000"/>
          </a:xfrm>
          <a:prstGeom prst="rect">
            <a:avLst/>
          </a:prstGeom>
        </p:spPr>
        <p:txBody>
          <a:bodyPr anchorCtr="0" anchor="t" bIns="91425" lIns="91425" spcFirstLastPara="1" rIns="91425" wrap="square" tIns="91425">
            <a:noAutofit/>
          </a:bodyPr>
          <a:lstStyle/>
          <a:p>
            <a:pPr indent="-361950" lvl="0" marL="457200" rtl="0" algn="l">
              <a:lnSpc>
                <a:spcPct val="150000"/>
              </a:lnSpc>
              <a:spcBef>
                <a:spcPts val="1000"/>
              </a:spcBef>
              <a:spcAft>
                <a:spcPts val="0"/>
              </a:spcAft>
              <a:buSzPts val="2100"/>
              <a:buChar char="➔"/>
            </a:pPr>
            <a:r>
              <a:rPr b="1" lang="en" sz="2100"/>
              <a:t>Dozens of requests</a:t>
            </a:r>
            <a:r>
              <a:rPr lang="en" sz="2100"/>
              <a:t> from VT faculty to host and maintain digital scholarship projects, some &lt;10 years old</a:t>
            </a:r>
            <a:endParaRPr sz="2100"/>
          </a:p>
          <a:p>
            <a:pPr indent="-361950" lvl="0" marL="457200" rtl="0" algn="l">
              <a:lnSpc>
                <a:spcPct val="150000"/>
              </a:lnSpc>
              <a:spcBef>
                <a:spcPts val="0"/>
              </a:spcBef>
              <a:spcAft>
                <a:spcPts val="0"/>
              </a:spcAft>
              <a:buSzPts val="2100"/>
              <a:buChar char="➔"/>
            </a:pPr>
            <a:r>
              <a:rPr lang="en" sz="2100"/>
              <a:t>What qualifies as a digital scholarship project that the Library is </a:t>
            </a:r>
            <a:r>
              <a:rPr b="1" lang="en" sz="2100"/>
              <a:t>prepared to support</a:t>
            </a:r>
            <a:r>
              <a:rPr lang="en" sz="2100"/>
              <a:t>? </a:t>
            </a:r>
            <a:endParaRPr sz="2100"/>
          </a:p>
          <a:p>
            <a:pPr indent="-361950" lvl="0" marL="457200" rtl="0" algn="l">
              <a:lnSpc>
                <a:spcPct val="150000"/>
              </a:lnSpc>
              <a:spcBef>
                <a:spcPts val="0"/>
              </a:spcBef>
              <a:spcAft>
                <a:spcPts val="0"/>
              </a:spcAft>
              <a:buSzPts val="2100"/>
              <a:buChar char="➔"/>
            </a:pPr>
            <a:r>
              <a:rPr lang="en" sz="2100"/>
              <a:t>What </a:t>
            </a:r>
            <a:r>
              <a:rPr b="1" lang="en" sz="2100"/>
              <a:t>procedures and workflows</a:t>
            </a:r>
            <a:r>
              <a:rPr lang="en" sz="2100"/>
              <a:t> does the Library need to support any projects?</a:t>
            </a:r>
            <a:endParaRPr sz="210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8" name="Shape 188"/>
        <p:cNvGrpSpPr/>
        <p:nvPr/>
      </p:nvGrpSpPr>
      <p:grpSpPr>
        <a:xfrm>
          <a:off x="0" y="0"/>
          <a:ext cx="0" cy="0"/>
          <a:chOff x="0" y="0"/>
          <a:chExt cx="0" cy="0"/>
        </a:xfrm>
      </p:grpSpPr>
      <p:sp>
        <p:nvSpPr>
          <p:cNvPr id="189" name="Google Shape;189;p27"/>
          <p:cNvSpPr txBox="1"/>
          <p:nvPr>
            <p:ph type="title"/>
          </p:nvPr>
        </p:nvSpPr>
        <p:spPr>
          <a:xfrm>
            <a:off x="311700" y="315925"/>
            <a:ext cx="8520600" cy="831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Digital Scholarship Technical Review Committee</a:t>
            </a:r>
            <a:endParaRPr/>
          </a:p>
        </p:txBody>
      </p:sp>
      <p:sp>
        <p:nvSpPr>
          <p:cNvPr id="190" name="Google Shape;190;p27"/>
          <p:cNvSpPr txBox="1"/>
          <p:nvPr>
            <p:ph idx="1" type="body"/>
          </p:nvPr>
        </p:nvSpPr>
        <p:spPr>
          <a:xfrm>
            <a:off x="311700" y="1838025"/>
            <a:ext cx="8520600" cy="2741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Charge:</a:t>
            </a:r>
            <a:r>
              <a:rPr lang="en"/>
              <a:t> </a:t>
            </a:r>
            <a:r>
              <a:rPr lang="en"/>
              <a:t>To serve as an advisory and implementation body for legacy and new Digital Scholarship and web-based projects hosted by the University Libraries. This committee will develop and implement workflows, policies, and technical infrastructure for hosting digital scholarship. This will also include the appraisal and prioritization of migrating and developing projects.</a:t>
            </a:r>
            <a:endParaRPr/>
          </a:p>
          <a:p>
            <a:pPr indent="0" lvl="0" marL="0" rtl="0" algn="l">
              <a:spcBef>
                <a:spcPts val="1600"/>
              </a:spcBef>
              <a:spcAft>
                <a:spcPts val="1600"/>
              </a:spcAft>
              <a:buNone/>
            </a:pPr>
            <a:r>
              <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4" name="Shape 194"/>
        <p:cNvGrpSpPr/>
        <p:nvPr/>
      </p:nvGrpSpPr>
      <p:grpSpPr>
        <a:xfrm>
          <a:off x="0" y="0"/>
          <a:ext cx="0" cy="0"/>
          <a:chOff x="0" y="0"/>
          <a:chExt cx="0" cy="0"/>
        </a:xfrm>
      </p:grpSpPr>
      <p:sp>
        <p:nvSpPr>
          <p:cNvPr id="195" name="Google Shape;195;p28"/>
          <p:cNvSpPr txBox="1"/>
          <p:nvPr>
            <p:ph type="title"/>
          </p:nvPr>
        </p:nvSpPr>
        <p:spPr>
          <a:xfrm>
            <a:off x="311700" y="315925"/>
            <a:ext cx="8520600" cy="831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DSTRC Makeup</a:t>
            </a:r>
            <a:endParaRPr/>
          </a:p>
        </p:txBody>
      </p:sp>
      <p:sp>
        <p:nvSpPr>
          <p:cNvPr id="196" name="Google Shape;196;p28"/>
          <p:cNvSpPr txBox="1"/>
          <p:nvPr>
            <p:ph idx="1" type="body"/>
          </p:nvPr>
        </p:nvSpPr>
        <p:spPr>
          <a:xfrm>
            <a:off x="311700" y="1225225"/>
            <a:ext cx="8520600" cy="3354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Digital Scholarship Coordinator (liaison to project stakeholders)</a:t>
            </a:r>
            <a:endParaRPr/>
          </a:p>
          <a:p>
            <a:pPr indent="0" lvl="0" marL="0" rtl="0" algn="l">
              <a:spcBef>
                <a:spcPts val="1600"/>
              </a:spcBef>
              <a:spcAft>
                <a:spcPts val="0"/>
              </a:spcAft>
              <a:buNone/>
            </a:pPr>
            <a:r>
              <a:rPr lang="en"/>
              <a:t>Digital Preservation Coordinator (</a:t>
            </a:r>
            <a:r>
              <a:rPr lang="en"/>
              <a:t>sustainability</a:t>
            </a:r>
            <a:r>
              <a:rPr lang="en"/>
              <a:t> and preservation strategy)</a:t>
            </a:r>
            <a:endParaRPr/>
          </a:p>
          <a:p>
            <a:pPr indent="0" lvl="0" marL="0" rtl="0" algn="l">
              <a:spcBef>
                <a:spcPts val="1600"/>
              </a:spcBef>
              <a:spcAft>
                <a:spcPts val="0"/>
              </a:spcAft>
              <a:buNone/>
            </a:pPr>
            <a:r>
              <a:rPr lang="en"/>
              <a:t>IT member (website development)</a:t>
            </a:r>
            <a:endParaRPr/>
          </a:p>
          <a:p>
            <a:pPr indent="0" lvl="0" marL="0" rtl="0" algn="l">
              <a:spcBef>
                <a:spcPts val="1600"/>
              </a:spcBef>
              <a:spcAft>
                <a:spcPts val="0"/>
              </a:spcAft>
              <a:buNone/>
            </a:pPr>
            <a:r>
              <a:rPr lang="en"/>
              <a:t>IT member (systems)</a:t>
            </a:r>
            <a:endParaRPr/>
          </a:p>
          <a:p>
            <a:pPr indent="0" lvl="0" marL="0" rtl="0" algn="l">
              <a:spcBef>
                <a:spcPts val="1600"/>
              </a:spcBef>
              <a:spcAft>
                <a:spcPts val="0"/>
              </a:spcAft>
              <a:buNone/>
            </a:pPr>
            <a:r>
              <a:rPr lang="en"/>
              <a:t>SCUA member (digital archives) </a:t>
            </a:r>
            <a:endParaRPr/>
          </a:p>
          <a:p>
            <a:pPr indent="0" lvl="0" marL="0" rtl="0" algn="l">
              <a:spcBef>
                <a:spcPts val="1600"/>
              </a:spcBef>
              <a:spcAft>
                <a:spcPts val="0"/>
              </a:spcAft>
              <a:buNone/>
            </a:pPr>
            <a:r>
              <a:rPr lang="en"/>
              <a:t>Data Services member (data/metadata management)</a:t>
            </a:r>
            <a:endParaRPr/>
          </a:p>
          <a:p>
            <a:pPr indent="0" lvl="0" marL="0" rtl="0" algn="l">
              <a:spcBef>
                <a:spcPts val="1600"/>
              </a:spcBef>
              <a:spcAft>
                <a:spcPts val="1600"/>
              </a:spcAft>
              <a:buNone/>
            </a:pPr>
            <a:r>
              <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0" name="Shape 200"/>
        <p:cNvGrpSpPr/>
        <p:nvPr/>
      </p:nvGrpSpPr>
      <p:grpSpPr>
        <a:xfrm>
          <a:off x="0" y="0"/>
          <a:ext cx="0" cy="0"/>
          <a:chOff x="0" y="0"/>
          <a:chExt cx="0" cy="0"/>
        </a:xfrm>
      </p:grpSpPr>
      <p:sp>
        <p:nvSpPr>
          <p:cNvPr id="201" name="Google Shape;201;p29"/>
          <p:cNvSpPr txBox="1"/>
          <p:nvPr>
            <p:ph type="title"/>
          </p:nvPr>
        </p:nvSpPr>
        <p:spPr>
          <a:xfrm>
            <a:off x="311700" y="315925"/>
            <a:ext cx="8520600" cy="831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Advocating for DH Support</a:t>
            </a:r>
            <a:endParaRPr/>
          </a:p>
        </p:txBody>
      </p:sp>
      <p:sp>
        <p:nvSpPr>
          <p:cNvPr id="202" name="Google Shape;202;p29"/>
          <p:cNvSpPr txBox="1"/>
          <p:nvPr>
            <p:ph idx="1" type="body"/>
          </p:nvPr>
        </p:nvSpPr>
        <p:spPr>
          <a:xfrm>
            <a:off x="311700" y="1225225"/>
            <a:ext cx="8520600" cy="33540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gt;"/>
            </a:pPr>
            <a:r>
              <a:rPr lang="en"/>
              <a:t>Start small and slowly add people</a:t>
            </a:r>
            <a:endParaRPr/>
          </a:p>
          <a:p>
            <a:pPr indent="-342900" lvl="0" marL="457200" rtl="0" algn="l">
              <a:spcBef>
                <a:spcPts val="0"/>
              </a:spcBef>
              <a:spcAft>
                <a:spcPts val="0"/>
              </a:spcAft>
              <a:buSzPts val="1800"/>
              <a:buChar char="&gt;"/>
            </a:pPr>
            <a:r>
              <a:rPr lang="en"/>
              <a:t>More people advocating = attention from administration</a:t>
            </a:r>
            <a:endParaRPr/>
          </a:p>
          <a:p>
            <a:pPr indent="-317500" lvl="1" marL="914400" rtl="0" algn="l">
              <a:spcBef>
                <a:spcPts val="0"/>
              </a:spcBef>
              <a:spcAft>
                <a:spcPts val="0"/>
              </a:spcAft>
              <a:buSzPts val="1400"/>
              <a:buChar char="&gt;"/>
            </a:pPr>
            <a:r>
              <a:rPr lang="en"/>
              <a:t>Added bonus of several University faculty members contacting Library administration for support</a:t>
            </a:r>
            <a:endParaRPr/>
          </a:p>
          <a:p>
            <a:pPr indent="-342900" lvl="0" marL="457200" rtl="0" algn="l">
              <a:spcBef>
                <a:spcPts val="0"/>
              </a:spcBef>
              <a:spcAft>
                <a:spcPts val="0"/>
              </a:spcAft>
              <a:buSzPts val="1800"/>
              <a:buChar char="&gt;"/>
            </a:pPr>
            <a:r>
              <a:rPr lang="en"/>
              <a:t>Long-standing history with several projects that never have enough support</a:t>
            </a:r>
            <a:endParaRPr/>
          </a:p>
          <a:p>
            <a:pPr indent="-342900" lvl="0" marL="457200" rtl="0" algn="l">
              <a:spcBef>
                <a:spcPts val="0"/>
              </a:spcBef>
              <a:spcAft>
                <a:spcPts val="0"/>
              </a:spcAft>
              <a:buSzPts val="1800"/>
              <a:buChar char="&gt;"/>
            </a:pPr>
            <a:r>
              <a:rPr lang="en"/>
              <a:t>Committee = sustainable support and member compensation</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6" name="Shape 206"/>
        <p:cNvGrpSpPr/>
        <p:nvPr/>
      </p:nvGrpSpPr>
      <p:grpSpPr>
        <a:xfrm>
          <a:off x="0" y="0"/>
          <a:ext cx="0" cy="0"/>
          <a:chOff x="0" y="0"/>
          <a:chExt cx="0" cy="0"/>
        </a:xfrm>
      </p:grpSpPr>
      <p:sp>
        <p:nvSpPr>
          <p:cNvPr id="207" name="Google Shape;207;p30"/>
          <p:cNvSpPr txBox="1"/>
          <p:nvPr>
            <p:ph type="ctrTitle"/>
          </p:nvPr>
        </p:nvSpPr>
        <p:spPr>
          <a:xfrm>
            <a:off x="3044700" y="758455"/>
            <a:ext cx="3054600" cy="15372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Thank you! </a:t>
            </a:r>
            <a:endParaRPr/>
          </a:p>
        </p:txBody>
      </p:sp>
      <p:sp>
        <p:nvSpPr>
          <p:cNvPr id="208" name="Google Shape;208;p30"/>
          <p:cNvSpPr txBox="1"/>
          <p:nvPr>
            <p:ph idx="1" type="subTitle"/>
          </p:nvPr>
        </p:nvSpPr>
        <p:spPr>
          <a:xfrm>
            <a:off x="2783550" y="3116575"/>
            <a:ext cx="3576900" cy="7014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2500"/>
              <a:t>Corinne Guimont: </a:t>
            </a:r>
            <a:r>
              <a:rPr lang="en" sz="2500"/>
              <a:t>gcorinne@vt.edu</a:t>
            </a:r>
            <a:endParaRPr sz="2500"/>
          </a:p>
          <a:p>
            <a:pPr indent="0" lvl="0" marL="0" rtl="0" algn="ctr">
              <a:spcBef>
                <a:spcPts val="0"/>
              </a:spcBef>
              <a:spcAft>
                <a:spcPts val="0"/>
              </a:spcAft>
              <a:buNone/>
            </a:pPr>
            <a:r>
              <a:rPr lang="en" sz="2500"/>
              <a:t>Alex Kinnaman: alexk93@vt.edu </a:t>
            </a:r>
            <a:endParaRPr sz="25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sp>
        <p:nvSpPr>
          <p:cNvPr id="74" name="Google Shape;74;p14"/>
          <p:cNvSpPr txBox="1"/>
          <p:nvPr>
            <p:ph type="title"/>
          </p:nvPr>
        </p:nvSpPr>
        <p:spPr>
          <a:xfrm>
            <a:off x="311700" y="315925"/>
            <a:ext cx="8520600" cy="831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Recap from last year </a:t>
            </a:r>
            <a:endParaRPr/>
          </a:p>
        </p:txBody>
      </p:sp>
      <p:sp>
        <p:nvSpPr>
          <p:cNvPr id="75" name="Google Shape;75;p14"/>
          <p:cNvSpPr txBox="1"/>
          <p:nvPr>
            <p:ph idx="1" type="body"/>
          </p:nvPr>
        </p:nvSpPr>
        <p:spPr>
          <a:xfrm>
            <a:off x="311700" y="1225225"/>
            <a:ext cx="8520600" cy="33540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gt;"/>
            </a:pPr>
            <a:r>
              <a:rPr lang="en"/>
              <a:t>Potential Strategies for Preserving Complex DH Projects </a:t>
            </a:r>
            <a:endParaRPr/>
          </a:p>
          <a:p>
            <a:pPr indent="-317500" lvl="1" marL="914400" rtl="0" algn="l">
              <a:spcBef>
                <a:spcPts val="0"/>
              </a:spcBef>
              <a:spcAft>
                <a:spcPts val="0"/>
              </a:spcAft>
              <a:buSzPts val="1400"/>
              <a:buChar char="&gt;"/>
            </a:pPr>
            <a:r>
              <a:rPr lang="en"/>
              <a:t>Preservation and Data Management Planning </a:t>
            </a:r>
            <a:endParaRPr/>
          </a:p>
          <a:p>
            <a:pPr indent="-317500" lvl="1" marL="914400" rtl="0" algn="l">
              <a:spcBef>
                <a:spcPts val="0"/>
              </a:spcBef>
              <a:spcAft>
                <a:spcPts val="0"/>
              </a:spcAft>
              <a:buSzPts val="1400"/>
              <a:buChar char="&gt;"/>
            </a:pPr>
            <a:r>
              <a:rPr lang="en"/>
              <a:t>Documentation </a:t>
            </a:r>
            <a:endParaRPr/>
          </a:p>
          <a:p>
            <a:pPr indent="-317500" lvl="1" marL="914400" rtl="0" algn="l">
              <a:spcBef>
                <a:spcPts val="0"/>
              </a:spcBef>
              <a:spcAft>
                <a:spcPts val="0"/>
              </a:spcAft>
              <a:buSzPts val="1400"/>
              <a:buChar char="&gt;"/>
            </a:pPr>
            <a:r>
              <a:rPr lang="en"/>
              <a:t>Preservation Profile </a:t>
            </a:r>
            <a:endParaRPr/>
          </a:p>
          <a:p>
            <a:pPr indent="-317500" lvl="1" marL="914400" rtl="0" algn="l">
              <a:spcBef>
                <a:spcPts val="0"/>
              </a:spcBef>
              <a:spcAft>
                <a:spcPts val="0"/>
              </a:spcAft>
              <a:buSzPts val="1400"/>
              <a:buChar char="&gt;"/>
            </a:pPr>
            <a:r>
              <a:rPr lang="en"/>
              <a:t>Evaluate project components </a:t>
            </a:r>
            <a:endParaRPr/>
          </a:p>
          <a:p>
            <a:pPr indent="-317500" lvl="1" marL="914400" rtl="0" algn="l">
              <a:spcBef>
                <a:spcPts val="0"/>
              </a:spcBef>
              <a:spcAft>
                <a:spcPts val="0"/>
              </a:spcAft>
              <a:buSzPts val="1400"/>
              <a:buChar char="&gt;"/>
            </a:pPr>
            <a:r>
              <a:rPr lang="en"/>
              <a:t>Ongoing preservation throughout project life cycle </a:t>
            </a:r>
            <a:endParaRPr/>
          </a:p>
          <a:p>
            <a:pPr indent="-317500" lvl="1" marL="914400" rtl="0" algn="l">
              <a:spcBef>
                <a:spcPts val="0"/>
              </a:spcBef>
              <a:spcAft>
                <a:spcPts val="0"/>
              </a:spcAft>
              <a:buSzPts val="1400"/>
              <a:buChar char="&gt;"/>
            </a:pPr>
            <a:r>
              <a:rPr lang="en"/>
              <a:t>Web Archiving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p15"/>
          <p:cNvSpPr txBox="1"/>
          <p:nvPr>
            <p:ph type="title"/>
          </p:nvPr>
        </p:nvSpPr>
        <p:spPr>
          <a:xfrm>
            <a:off x="311700" y="315925"/>
            <a:ext cx="8520600" cy="831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A Case Study - Redlining Virginia </a:t>
            </a:r>
            <a:endParaRPr/>
          </a:p>
        </p:txBody>
      </p:sp>
      <p:sp>
        <p:nvSpPr>
          <p:cNvPr id="81" name="Google Shape;81;p15"/>
          <p:cNvSpPr txBox="1"/>
          <p:nvPr>
            <p:ph idx="1" type="body"/>
          </p:nvPr>
        </p:nvSpPr>
        <p:spPr>
          <a:xfrm>
            <a:off x="311700" y="1225225"/>
            <a:ext cx="4473600" cy="3354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Redlining VA: “explores the actions of Home Owners' Loan Corporation (HOLC) in Virginia and its impact on Virginia cities.” [bottom right]</a:t>
            </a:r>
            <a:endParaRPr/>
          </a:p>
          <a:p>
            <a:pPr indent="-342900" lvl="0" marL="457200" rtl="0" algn="l">
              <a:spcBef>
                <a:spcPts val="1600"/>
              </a:spcBef>
              <a:spcAft>
                <a:spcPts val="0"/>
              </a:spcAft>
              <a:buSzPts val="1800"/>
              <a:buChar char="&gt;"/>
            </a:pPr>
            <a:r>
              <a:rPr lang="en"/>
              <a:t>Parent Project Mapping Inequality</a:t>
            </a:r>
            <a:endParaRPr/>
          </a:p>
          <a:p>
            <a:pPr indent="-342900" lvl="0" marL="457200" rtl="0" algn="l">
              <a:spcBef>
                <a:spcPts val="0"/>
              </a:spcBef>
              <a:spcAft>
                <a:spcPts val="0"/>
              </a:spcAft>
              <a:buSzPts val="1800"/>
              <a:buChar char="&gt;"/>
            </a:pPr>
            <a:r>
              <a:rPr lang="en"/>
              <a:t>Physical Exhibit at VT Libraries [example top right]</a:t>
            </a:r>
            <a:endParaRPr/>
          </a:p>
          <a:p>
            <a:pPr indent="-342900" lvl="0" marL="457200" rtl="0" algn="l">
              <a:spcBef>
                <a:spcPts val="0"/>
              </a:spcBef>
              <a:spcAft>
                <a:spcPts val="0"/>
              </a:spcAft>
              <a:buSzPts val="1800"/>
              <a:buChar char="&gt;"/>
            </a:pPr>
            <a:r>
              <a:rPr lang="en"/>
              <a:t>Faculty Researcher: Professor LaDale Winling</a:t>
            </a:r>
            <a:endParaRPr/>
          </a:p>
          <a:p>
            <a:pPr indent="0" lvl="0" marL="0" rtl="0" algn="l">
              <a:spcBef>
                <a:spcPts val="1600"/>
              </a:spcBef>
              <a:spcAft>
                <a:spcPts val="1600"/>
              </a:spcAft>
              <a:buNone/>
            </a:pPr>
            <a:r>
              <a:t/>
            </a:r>
            <a:endParaRPr/>
          </a:p>
        </p:txBody>
      </p:sp>
      <p:pic>
        <p:nvPicPr>
          <p:cNvPr descr="a screenshot of the redlining virginia homepage" id="82" name="Google Shape;82;p15" title="redlining virginia "/>
          <p:cNvPicPr preferRelativeResize="0"/>
          <p:nvPr/>
        </p:nvPicPr>
        <p:blipFill>
          <a:blip r:embed="rId3">
            <a:alphaModFix/>
          </a:blip>
          <a:stretch>
            <a:fillRect/>
          </a:stretch>
        </p:blipFill>
        <p:spPr>
          <a:xfrm>
            <a:off x="5030475" y="1841950"/>
            <a:ext cx="3670925" cy="2401450"/>
          </a:xfrm>
          <a:prstGeom prst="rect">
            <a:avLst/>
          </a:prstGeom>
          <a:noFill/>
          <a:ln>
            <a:noFill/>
          </a:ln>
        </p:spPr>
      </p:pic>
      <p:pic>
        <p:nvPicPr>
          <p:cNvPr descr="screenshot of a pink post it feedback note. text: &quot;educate organize mobilize&quot;" id="83" name="Google Shape;83;p15" title="pink post it"/>
          <p:cNvPicPr preferRelativeResize="0"/>
          <p:nvPr/>
        </p:nvPicPr>
        <p:blipFill>
          <a:blip r:embed="rId4">
            <a:alphaModFix/>
          </a:blip>
          <a:stretch>
            <a:fillRect/>
          </a:stretch>
        </p:blipFill>
        <p:spPr>
          <a:xfrm>
            <a:off x="7778950" y="567149"/>
            <a:ext cx="1053351" cy="1047224"/>
          </a:xfrm>
          <a:prstGeom prst="rect">
            <a:avLst/>
          </a:prstGeom>
          <a:noFill/>
          <a:ln>
            <a:noFill/>
          </a:ln>
        </p:spPr>
      </p:pic>
      <p:pic>
        <p:nvPicPr>
          <p:cNvPr descr="screenshot of a yellow post it feedback note. text: &quot;DO NOT be colorblind. This erases people's identities. Embrace diversity DO NOT eradicate it!&quot;" id="84" name="Google Shape;84;p15" title="yellow post it"/>
          <p:cNvPicPr preferRelativeResize="0"/>
          <p:nvPr/>
        </p:nvPicPr>
        <p:blipFill>
          <a:blip r:embed="rId5">
            <a:alphaModFix/>
          </a:blip>
          <a:stretch>
            <a:fillRect/>
          </a:stretch>
        </p:blipFill>
        <p:spPr>
          <a:xfrm>
            <a:off x="6418127" y="559775"/>
            <a:ext cx="1167476" cy="1047227"/>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 name="Shape 88"/>
        <p:cNvGrpSpPr/>
        <p:nvPr/>
      </p:nvGrpSpPr>
      <p:grpSpPr>
        <a:xfrm>
          <a:off x="0" y="0"/>
          <a:ext cx="0" cy="0"/>
          <a:chOff x="0" y="0"/>
          <a:chExt cx="0" cy="0"/>
        </a:xfrm>
      </p:grpSpPr>
      <p:sp>
        <p:nvSpPr>
          <p:cNvPr id="89" name="Google Shape;89;p16"/>
          <p:cNvSpPr txBox="1"/>
          <p:nvPr>
            <p:ph type="title"/>
          </p:nvPr>
        </p:nvSpPr>
        <p:spPr>
          <a:xfrm>
            <a:off x="311700" y="315925"/>
            <a:ext cx="8520600" cy="831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A Case Study - Project Components </a:t>
            </a:r>
            <a:endParaRPr/>
          </a:p>
        </p:txBody>
      </p:sp>
      <p:sp>
        <p:nvSpPr>
          <p:cNvPr id="90" name="Google Shape;90;p16"/>
          <p:cNvSpPr txBox="1"/>
          <p:nvPr>
            <p:ph idx="1" type="body"/>
          </p:nvPr>
        </p:nvSpPr>
        <p:spPr>
          <a:xfrm>
            <a:off x="311700" y="1225225"/>
            <a:ext cx="4184400" cy="33540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a:t>Data files</a:t>
            </a:r>
            <a:endParaRPr/>
          </a:p>
          <a:p>
            <a:pPr indent="-342900" lvl="0" marL="457200" rtl="0" algn="l">
              <a:lnSpc>
                <a:spcPct val="115000"/>
              </a:lnSpc>
              <a:spcBef>
                <a:spcPts val="0"/>
              </a:spcBef>
              <a:spcAft>
                <a:spcPts val="0"/>
              </a:spcAft>
              <a:buSzPts val="1800"/>
              <a:buChar char="&gt;"/>
            </a:pPr>
            <a:r>
              <a:rPr lang="en"/>
              <a:t>Area description Images -- JPG</a:t>
            </a:r>
            <a:endParaRPr/>
          </a:p>
          <a:p>
            <a:pPr indent="-342900" lvl="0" marL="457200" rtl="0" algn="l">
              <a:lnSpc>
                <a:spcPct val="115000"/>
              </a:lnSpc>
              <a:spcBef>
                <a:spcPts val="0"/>
              </a:spcBef>
              <a:spcAft>
                <a:spcPts val="0"/>
              </a:spcAft>
              <a:buSzPts val="1800"/>
              <a:buChar char="&gt;"/>
            </a:pPr>
            <a:r>
              <a:rPr lang="en"/>
              <a:t>Map scans -- JPG</a:t>
            </a:r>
            <a:endParaRPr/>
          </a:p>
          <a:p>
            <a:pPr indent="-342900" lvl="0" marL="457200" rtl="0" algn="l">
              <a:lnSpc>
                <a:spcPct val="115000"/>
              </a:lnSpc>
              <a:spcBef>
                <a:spcPts val="0"/>
              </a:spcBef>
              <a:spcAft>
                <a:spcPts val="0"/>
              </a:spcAft>
              <a:buSzPts val="1800"/>
              <a:buChar char="&gt;"/>
            </a:pPr>
            <a:r>
              <a:rPr lang="en"/>
              <a:t>Georectified Maps -- TFW, TIF, XML, OVR</a:t>
            </a:r>
            <a:endParaRPr/>
          </a:p>
          <a:p>
            <a:pPr indent="-342900" lvl="0" marL="457200" rtl="0" algn="l">
              <a:lnSpc>
                <a:spcPct val="115000"/>
              </a:lnSpc>
              <a:spcBef>
                <a:spcPts val="0"/>
              </a:spcBef>
              <a:spcAft>
                <a:spcPts val="0"/>
              </a:spcAft>
              <a:buSzPts val="1800"/>
              <a:buChar char="&gt;"/>
            </a:pPr>
            <a:r>
              <a:rPr lang="en"/>
              <a:t>Shapefile bundles -- CPG, DBF, PRJ, SHP, SHX</a:t>
            </a:r>
            <a:endParaRPr/>
          </a:p>
          <a:p>
            <a:pPr indent="0" lvl="0" marL="0" rtl="0" algn="l">
              <a:lnSpc>
                <a:spcPct val="115000"/>
              </a:lnSpc>
              <a:spcBef>
                <a:spcPts val="0"/>
              </a:spcBef>
              <a:spcAft>
                <a:spcPts val="0"/>
              </a:spcAft>
              <a:buNone/>
            </a:pPr>
            <a:r>
              <a:rPr lang="en"/>
              <a:t>Website</a:t>
            </a:r>
            <a:endParaRPr/>
          </a:p>
          <a:p>
            <a:pPr indent="-342900" lvl="0" marL="457200" rtl="0" algn="l">
              <a:lnSpc>
                <a:spcPct val="115000"/>
              </a:lnSpc>
              <a:spcBef>
                <a:spcPts val="0"/>
              </a:spcBef>
              <a:spcAft>
                <a:spcPts val="0"/>
              </a:spcAft>
              <a:buSzPts val="1800"/>
              <a:buChar char="&gt;"/>
            </a:pPr>
            <a:r>
              <a:rPr lang="en"/>
              <a:t>Text -- HTML</a:t>
            </a:r>
            <a:endParaRPr/>
          </a:p>
          <a:p>
            <a:pPr indent="-342900" lvl="0" marL="457200" rtl="0" algn="l">
              <a:lnSpc>
                <a:spcPct val="115000"/>
              </a:lnSpc>
              <a:spcBef>
                <a:spcPts val="0"/>
              </a:spcBef>
              <a:spcAft>
                <a:spcPts val="0"/>
              </a:spcAft>
              <a:buSzPts val="1800"/>
              <a:buChar char="&gt;"/>
            </a:pPr>
            <a:r>
              <a:rPr lang="en"/>
              <a:t>Images (exhibit feedback) -- JPG</a:t>
            </a:r>
            <a:endParaRPr/>
          </a:p>
          <a:p>
            <a:pPr indent="-342900" lvl="0" marL="457200" rtl="0" algn="l">
              <a:lnSpc>
                <a:spcPct val="115000"/>
              </a:lnSpc>
              <a:spcBef>
                <a:spcPts val="0"/>
              </a:spcBef>
              <a:spcAft>
                <a:spcPts val="0"/>
              </a:spcAft>
              <a:buSzPts val="1800"/>
              <a:buChar char="&gt;"/>
            </a:pPr>
            <a:r>
              <a:rPr lang="en"/>
              <a:t>Videos -- MP4</a:t>
            </a:r>
            <a:endParaRPr/>
          </a:p>
          <a:p>
            <a:pPr indent="0" lvl="0" marL="0" rtl="0" algn="l">
              <a:spcBef>
                <a:spcPts val="0"/>
              </a:spcBef>
              <a:spcAft>
                <a:spcPts val="1600"/>
              </a:spcAft>
              <a:buNone/>
            </a:pPr>
            <a:r>
              <a:t/>
            </a:r>
            <a:endParaRPr/>
          </a:p>
        </p:txBody>
      </p:sp>
      <p:sp>
        <p:nvSpPr>
          <p:cNvPr id="91" name="Google Shape;91;p16"/>
          <p:cNvSpPr txBox="1"/>
          <p:nvPr>
            <p:ph idx="1" type="body"/>
          </p:nvPr>
        </p:nvSpPr>
        <p:spPr>
          <a:xfrm>
            <a:off x="4763850" y="1377625"/>
            <a:ext cx="4184400" cy="3354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Physical Exhibit</a:t>
            </a:r>
            <a:endParaRPr/>
          </a:p>
          <a:p>
            <a:pPr indent="-342900" lvl="0" marL="457200" rtl="0" algn="l">
              <a:spcBef>
                <a:spcPts val="0"/>
              </a:spcBef>
              <a:spcAft>
                <a:spcPts val="0"/>
              </a:spcAft>
              <a:buSzPts val="1800"/>
              <a:buChar char="&gt;"/>
            </a:pPr>
            <a:r>
              <a:rPr lang="en"/>
              <a:t>Images -- JPG</a:t>
            </a:r>
            <a:endParaRPr/>
          </a:p>
          <a:p>
            <a:pPr indent="0" lvl="0" marL="0" rtl="0" algn="l">
              <a:spcBef>
                <a:spcPts val="0"/>
              </a:spcBef>
              <a:spcAft>
                <a:spcPts val="0"/>
              </a:spcAft>
              <a:buNone/>
            </a:pPr>
            <a:r>
              <a:rPr lang="en"/>
              <a:t>New components</a:t>
            </a:r>
            <a:endParaRPr/>
          </a:p>
          <a:p>
            <a:pPr indent="-342900" lvl="0" marL="457200" rtl="0" algn="l">
              <a:spcBef>
                <a:spcPts val="0"/>
              </a:spcBef>
              <a:spcAft>
                <a:spcPts val="0"/>
              </a:spcAft>
              <a:buSzPts val="1800"/>
              <a:buChar char="&gt;"/>
            </a:pPr>
            <a:r>
              <a:rPr lang="en"/>
              <a:t>Preservation profile</a:t>
            </a:r>
            <a:endParaRPr/>
          </a:p>
          <a:p>
            <a:pPr indent="-342900" lvl="0" marL="457200" rtl="0" algn="l">
              <a:spcBef>
                <a:spcPts val="0"/>
              </a:spcBef>
              <a:spcAft>
                <a:spcPts val="0"/>
              </a:spcAft>
              <a:buSzPts val="1800"/>
              <a:buChar char="&gt;"/>
            </a:pPr>
            <a:r>
              <a:rPr lang="en"/>
              <a:t>Digital Exhibits Metadata Application Profile (MAP)</a:t>
            </a:r>
            <a:endParaRPr/>
          </a:p>
          <a:p>
            <a:pPr indent="-342900" lvl="0" marL="457200" rtl="0" algn="l">
              <a:spcBef>
                <a:spcPts val="0"/>
              </a:spcBef>
              <a:spcAft>
                <a:spcPts val="0"/>
              </a:spcAft>
              <a:buSzPts val="1800"/>
              <a:buChar char="&gt;"/>
            </a:pPr>
            <a:r>
              <a:rPr lang="en"/>
              <a:t>Shapefile bundle metadata</a:t>
            </a:r>
            <a:endParaRPr/>
          </a:p>
          <a:p>
            <a:pPr indent="-342900" lvl="0" marL="457200" rtl="0" algn="l">
              <a:spcBef>
                <a:spcPts val="0"/>
              </a:spcBef>
              <a:spcAft>
                <a:spcPts val="0"/>
              </a:spcAft>
              <a:buSzPts val="1800"/>
              <a:buChar char="&gt;"/>
            </a:pPr>
            <a:r>
              <a:rPr lang="en"/>
              <a:t>Documentation on all components and information on opening/reuse</a:t>
            </a:r>
            <a:endParaRPr/>
          </a:p>
          <a:p>
            <a:pPr indent="0" lvl="0" marL="0" rtl="0" algn="l">
              <a:spcBef>
                <a:spcPts val="0"/>
              </a:spcBef>
              <a:spcAft>
                <a:spcPts val="1600"/>
              </a:spcAft>
              <a:buNone/>
            </a:pPr>
            <a:r>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sp>
        <p:nvSpPr>
          <p:cNvPr id="96" name="Google Shape;96;p17"/>
          <p:cNvSpPr txBox="1"/>
          <p:nvPr>
            <p:ph type="title"/>
          </p:nvPr>
        </p:nvSpPr>
        <p:spPr>
          <a:xfrm>
            <a:off x="311700" y="315925"/>
            <a:ext cx="8520600" cy="831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A Case Study - Process</a:t>
            </a:r>
            <a:endParaRPr/>
          </a:p>
        </p:txBody>
      </p:sp>
      <p:sp>
        <p:nvSpPr>
          <p:cNvPr id="97" name="Google Shape;97;p17"/>
          <p:cNvSpPr txBox="1"/>
          <p:nvPr>
            <p:ph idx="1" type="body"/>
          </p:nvPr>
        </p:nvSpPr>
        <p:spPr>
          <a:xfrm>
            <a:off x="311700" y="1225225"/>
            <a:ext cx="8520600" cy="33540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gt;"/>
            </a:pPr>
            <a:r>
              <a:rPr lang="en"/>
              <a:t>Locate all of the components</a:t>
            </a:r>
            <a:endParaRPr/>
          </a:p>
          <a:p>
            <a:pPr indent="-317500" lvl="1" marL="914400" rtl="0" algn="l">
              <a:spcBef>
                <a:spcPts val="0"/>
              </a:spcBef>
              <a:spcAft>
                <a:spcPts val="0"/>
              </a:spcAft>
              <a:buSzPts val="1400"/>
              <a:buChar char="&gt;"/>
            </a:pPr>
            <a:r>
              <a:rPr lang="en"/>
              <a:t>Collected documentation, components in a Google Team Drive</a:t>
            </a:r>
            <a:endParaRPr/>
          </a:p>
          <a:p>
            <a:pPr indent="-342900" lvl="0" marL="457200" rtl="0" algn="l">
              <a:spcBef>
                <a:spcPts val="0"/>
              </a:spcBef>
              <a:spcAft>
                <a:spcPts val="0"/>
              </a:spcAft>
              <a:buSzPts val="1800"/>
              <a:buChar char="&gt;"/>
            </a:pPr>
            <a:r>
              <a:rPr lang="en"/>
              <a:t>Fill out the preservation profile and MAP</a:t>
            </a:r>
            <a:endParaRPr/>
          </a:p>
          <a:p>
            <a:pPr indent="-317500" lvl="1" marL="914400" rtl="0" algn="l">
              <a:spcBef>
                <a:spcPts val="0"/>
              </a:spcBef>
              <a:spcAft>
                <a:spcPts val="0"/>
              </a:spcAft>
              <a:buSzPts val="1400"/>
              <a:buChar char="&gt;"/>
            </a:pPr>
            <a:r>
              <a:rPr lang="en"/>
              <a:t>Profile: Documents access points, rights, preservation needs</a:t>
            </a:r>
            <a:endParaRPr/>
          </a:p>
          <a:p>
            <a:pPr indent="-317500" lvl="1" marL="914400" rtl="0" algn="l">
              <a:spcBef>
                <a:spcPts val="0"/>
              </a:spcBef>
              <a:spcAft>
                <a:spcPts val="0"/>
              </a:spcAft>
              <a:buSzPts val="1400"/>
              <a:buChar char="&gt;"/>
            </a:pPr>
            <a:r>
              <a:rPr lang="en"/>
              <a:t>MAP: Collection-level metadata</a:t>
            </a:r>
            <a:endParaRPr/>
          </a:p>
          <a:p>
            <a:pPr indent="-342900" lvl="0" marL="457200" rtl="0" algn="l">
              <a:spcBef>
                <a:spcPts val="0"/>
              </a:spcBef>
              <a:spcAft>
                <a:spcPts val="0"/>
              </a:spcAft>
              <a:buSzPts val="1800"/>
              <a:buChar char="&gt;"/>
            </a:pPr>
            <a:r>
              <a:rPr lang="en"/>
              <a:t>Research file formats for any necessary migrations and preservation best practices</a:t>
            </a:r>
            <a:endParaRPr/>
          </a:p>
          <a:p>
            <a:pPr indent="-317500" lvl="1" marL="914400" rtl="0" algn="l">
              <a:spcBef>
                <a:spcPts val="0"/>
              </a:spcBef>
              <a:spcAft>
                <a:spcPts val="0"/>
              </a:spcAft>
              <a:buSzPts val="1400"/>
              <a:buChar char="&gt;"/>
            </a:pPr>
            <a:r>
              <a:rPr lang="en"/>
              <a:t>HTML text → TXT</a:t>
            </a:r>
            <a:endParaRPr/>
          </a:p>
          <a:p>
            <a:pPr indent="-317500" lvl="1" marL="914400" rtl="0" algn="l">
              <a:spcBef>
                <a:spcPts val="0"/>
              </a:spcBef>
              <a:spcAft>
                <a:spcPts val="0"/>
              </a:spcAft>
              <a:buSzPts val="1400"/>
              <a:buChar char="&gt;"/>
            </a:pPr>
            <a:r>
              <a:rPr lang="en"/>
              <a:t>Video MP4 → MOV</a:t>
            </a:r>
            <a:endParaRPr/>
          </a:p>
          <a:p>
            <a:pPr indent="-317500" lvl="1" marL="914400" rtl="0" algn="l">
              <a:spcBef>
                <a:spcPts val="0"/>
              </a:spcBef>
              <a:spcAft>
                <a:spcPts val="0"/>
              </a:spcAft>
              <a:buSzPts val="1400"/>
              <a:buChar char="&gt;"/>
            </a:pPr>
            <a:r>
              <a:rPr lang="en"/>
              <a:t>We did not migrate from JPG → TIFF</a:t>
            </a:r>
            <a:endParaRPr/>
          </a:p>
          <a:p>
            <a:pPr indent="-317500" lvl="1" marL="914400" rtl="0" algn="l">
              <a:spcBef>
                <a:spcPts val="0"/>
              </a:spcBef>
              <a:spcAft>
                <a:spcPts val="0"/>
              </a:spcAft>
              <a:buSzPts val="1400"/>
              <a:buChar char="&gt;"/>
            </a:pPr>
            <a:r>
              <a:rPr lang="en"/>
              <a:t>Referenced LoC Recommended Format Statement and metadata schemas for Georectified maps and Shapefile bundles</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 name="Shape 101"/>
        <p:cNvGrpSpPr/>
        <p:nvPr/>
      </p:nvGrpSpPr>
      <p:grpSpPr>
        <a:xfrm>
          <a:off x="0" y="0"/>
          <a:ext cx="0" cy="0"/>
          <a:chOff x="0" y="0"/>
          <a:chExt cx="0" cy="0"/>
        </a:xfrm>
      </p:grpSpPr>
      <p:sp>
        <p:nvSpPr>
          <p:cNvPr id="102" name="Google Shape;102;p18"/>
          <p:cNvSpPr txBox="1"/>
          <p:nvPr>
            <p:ph type="title"/>
          </p:nvPr>
        </p:nvSpPr>
        <p:spPr>
          <a:xfrm>
            <a:off x="311700" y="315925"/>
            <a:ext cx="8520600" cy="831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A Case Study - Process </a:t>
            </a:r>
            <a:endParaRPr/>
          </a:p>
        </p:txBody>
      </p:sp>
      <p:sp>
        <p:nvSpPr>
          <p:cNvPr id="103" name="Google Shape;103;p18"/>
          <p:cNvSpPr txBox="1"/>
          <p:nvPr>
            <p:ph idx="1" type="body"/>
          </p:nvPr>
        </p:nvSpPr>
        <p:spPr>
          <a:xfrm>
            <a:off x="311700" y="1225225"/>
            <a:ext cx="8520600" cy="33540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gt;"/>
            </a:pPr>
            <a:r>
              <a:rPr lang="en"/>
              <a:t>Research metadata schemas for items without metadata and complete</a:t>
            </a:r>
            <a:endParaRPr/>
          </a:p>
          <a:p>
            <a:pPr indent="-317500" lvl="1" marL="914400" rtl="0" algn="l">
              <a:spcBef>
                <a:spcPts val="0"/>
              </a:spcBef>
              <a:spcAft>
                <a:spcPts val="0"/>
              </a:spcAft>
              <a:buSzPts val="1400"/>
              <a:buChar char="&gt;"/>
            </a:pPr>
            <a:r>
              <a:rPr lang="en"/>
              <a:t>Shapefile bundles </a:t>
            </a:r>
            <a:endParaRPr/>
          </a:p>
          <a:p>
            <a:pPr indent="-342900" lvl="0" marL="457200" rtl="0" algn="l">
              <a:spcBef>
                <a:spcPts val="0"/>
              </a:spcBef>
              <a:spcAft>
                <a:spcPts val="0"/>
              </a:spcAft>
              <a:buSzPts val="1800"/>
              <a:buChar char="&gt;"/>
            </a:pPr>
            <a:r>
              <a:rPr lang="en"/>
              <a:t>Test out opening each component and document</a:t>
            </a:r>
            <a:endParaRPr/>
          </a:p>
          <a:p>
            <a:pPr indent="-317500" lvl="1" marL="914400" rtl="0" algn="l">
              <a:spcBef>
                <a:spcPts val="0"/>
              </a:spcBef>
              <a:spcAft>
                <a:spcPts val="0"/>
              </a:spcAft>
              <a:buSzPts val="1400"/>
              <a:buChar char="&gt;"/>
            </a:pPr>
            <a:r>
              <a:rPr lang="en"/>
              <a:t>Shapefile bundles openable with a free ArcGIS account</a:t>
            </a:r>
            <a:endParaRPr/>
          </a:p>
          <a:p>
            <a:pPr indent="-317500" lvl="1" marL="914400" rtl="0" algn="l">
              <a:spcBef>
                <a:spcPts val="0"/>
              </a:spcBef>
              <a:spcAft>
                <a:spcPts val="0"/>
              </a:spcAft>
              <a:buSzPts val="1400"/>
              <a:buChar char="&gt;"/>
            </a:pPr>
            <a:r>
              <a:rPr lang="en"/>
              <a:t>Georectified maps openable with a free QGIS download</a:t>
            </a:r>
            <a:endParaRPr/>
          </a:p>
          <a:p>
            <a:pPr indent="-342900" lvl="0" marL="457200" rtl="0" algn="l">
              <a:spcBef>
                <a:spcPts val="0"/>
              </a:spcBef>
              <a:spcAft>
                <a:spcPts val="0"/>
              </a:spcAft>
              <a:buSzPts val="1800"/>
              <a:buChar char="&gt;"/>
            </a:pPr>
            <a:r>
              <a:rPr lang="en"/>
              <a:t>Document our workflow for reuse on other projects</a:t>
            </a:r>
            <a:endParaRPr/>
          </a:p>
          <a:p>
            <a:pPr indent="-317500" lvl="1" marL="914400" rtl="0" algn="l">
              <a:spcBef>
                <a:spcPts val="0"/>
              </a:spcBef>
              <a:spcAft>
                <a:spcPts val="0"/>
              </a:spcAft>
              <a:buSzPts val="1400"/>
              <a:buChar char="&gt;"/>
            </a:pPr>
            <a:r>
              <a:rPr lang="en"/>
              <a:t>Internal workflow</a:t>
            </a:r>
            <a:endParaRPr/>
          </a:p>
          <a:p>
            <a:pPr indent="-317500" lvl="1" marL="914400" rtl="0" algn="l">
              <a:spcBef>
                <a:spcPts val="0"/>
              </a:spcBef>
              <a:spcAft>
                <a:spcPts val="0"/>
              </a:spcAft>
              <a:buSzPts val="1400"/>
              <a:buChar char="&gt;"/>
            </a:pPr>
            <a:r>
              <a:rPr lang="en"/>
              <a:t>External recommendations for new projects</a:t>
            </a:r>
            <a:endParaRPr/>
          </a:p>
          <a:p>
            <a:pPr indent="0" lvl="0" marL="0" rtl="0" algn="l">
              <a:spcBef>
                <a:spcPts val="1600"/>
              </a:spcBef>
              <a:spcAft>
                <a:spcPts val="1600"/>
              </a:spcAft>
              <a:buNone/>
            </a:pPr>
            <a:r>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 name="Shape 107"/>
        <p:cNvGrpSpPr/>
        <p:nvPr/>
      </p:nvGrpSpPr>
      <p:grpSpPr>
        <a:xfrm>
          <a:off x="0" y="0"/>
          <a:ext cx="0" cy="0"/>
          <a:chOff x="0" y="0"/>
          <a:chExt cx="0" cy="0"/>
        </a:xfrm>
      </p:grpSpPr>
      <p:sp>
        <p:nvSpPr>
          <p:cNvPr id="108" name="Google Shape;108;p19"/>
          <p:cNvSpPr txBox="1"/>
          <p:nvPr>
            <p:ph idx="1" type="body"/>
          </p:nvPr>
        </p:nvSpPr>
        <p:spPr>
          <a:xfrm>
            <a:off x="183775" y="4484300"/>
            <a:ext cx="5998800" cy="598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4200">
                <a:solidFill>
                  <a:srgbClr val="861F41"/>
                </a:solidFill>
              </a:rPr>
              <a:t>A Case Study - Organization</a:t>
            </a:r>
            <a:endParaRPr sz="4200">
              <a:solidFill>
                <a:srgbClr val="861F41"/>
              </a:solidFill>
            </a:endParaRPr>
          </a:p>
        </p:txBody>
      </p:sp>
      <p:grpSp>
        <p:nvGrpSpPr>
          <p:cNvPr id="109" name="Google Shape;109;p19"/>
          <p:cNvGrpSpPr/>
          <p:nvPr/>
        </p:nvGrpSpPr>
        <p:grpSpPr>
          <a:xfrm>
            <a:off x="2249374" y="257954"/>
            <a:ext cx="3078497" cy="1468000"/>
            <a:chOff x="159900" y="159900"/>
            <a:chExt cx="3206100" cy="1562700"/>
          </a:xfrm>
        </p:grpSpPr>
        <p:sp>
          <p:nvSpPr>
            <p:cNvPr id="110" name="Google Shape;110;p19"/>
            <p:cNvSpPr/>
            <p:nvPr/>
          </p:nvSpPr>
          <p:spPr>
            <a:xfrm>
              <a:off x="159900" y="159900"/>
              <a:ext cx="3206100" cy="1562700"/>
            </a:xfrm>
            <a:prstGeom prst="rect">
              <a:avLst/>
            </a:prstGeom>
            <a:solidFill>
              <a:srgbClr val="861F41"/>
            </a:solidFill>
            <a:ln cap="flat" cmpd="sng" w="9525">
              <a:solidFill>
                <a:schemeClr val="dk2"/>
              </a:solidFill>
              <a:prstDash val="solid"/>
              <a:round/>
              <a:headEnd len="sm" w="sm" type="none"/>
              <a:tailEnd len="sm" w="sm" type="none"/>
            </a:ln>
            <a:effectLst>
              <a:outerShdw blurRad="57150" rotWithShape="0" algn="bl" dir="540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11" name="Google Shape;111;p19"/>
            <p:cNvPicPr preferRelativeResize="0"/>
            <p:nvPr/>
          </p:nvPicPr>
          <p:blipFill>
            <a:blip r:embed="rId3">
              <a:alphaModFix/>
            </a:blip>
            <a:stretch>
              <a:fillRect/>
            </a:stretch>
          </p:blipFill>
          <p:spPr>
            <a:xfrm>
              <a:off x="252650" y="281048"/>
              <a:ext cx="2996831" cy="959436"/>
            </a:xfrm>
            <a:prstGeom prst="rect">
              <a:avLst/>
            </a:prstGeom>
            <a:noFill/>
            <a:ln>
              <a:noFill/>
            </a:ln>
            <a:effectLst>
              <a:outerShdw blurRad="57150" rotWithShape="0" algn="bl" dir="5400000" dist="19050">
                <a:srgbClr val="000000">
                  <a:alpha val="50000"/>
                </a:srgbClr>
              </a:outerShdw>
            </a:effectLst>
          </p:spPr>
        </p:pic>
        <p:sp>
          <p:nvSpPr>
            <p:cNvPr id="112" name="Google Shape;112;p19"/>
            <p:cNvSpPr txBox="1"/>
            <p:nvPr/>
          </p:nvSpPr>
          <p:spPr>
            <a:xfrm>
              <a:off x="252650" y="1240475"/>
              <a:ext cx="2996700" cy="4260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a:solidFill>
                    <a:schemeClr val="lt1"/>
                  </a:solidFill>
                  <a:latin typeface="Open Sans"/>
                  <a:ea typeface="Open Sans"/>
                  <a:cs typeface="Open Sans"/>
                  <a:sym typeface="Open Sans"/>
                </a:rPr>
                <a:t>Documentation</a:t>
              </a:r>
              <a:endParaRPr b="1">
                <a:solidFill>
                  <a:schemeClr val="lt1"/>
                </a:solidFill>
                <a:latin typeface="Open Sans"/>
                <a:ea typeface="Open Sans"/>
                <a:cs typeface="Open Sans"/>
                <a:sym typeface="Open Sans"/>
              </a:endParaRPr>
            </a:p>
          </p:txBody>
        </p:sp>
      </p:grpSp>
      <p:grpSp>
        <p:nvGrpSpPr>
          <p:cNvPr id="113" name="Google Shape;113;p19"/>
          <p:cNvGrpSpPr/>
          <p:nvPr/>
        </p:nvGrpSpPr>
        <p:grpSpPr>
          <a:xfrm>
            <a:off x="183778" y="1837770"/>
            <a:ext cx="1929159" cy="1467957"/>
            <a:chOff x="3824940" y="1904200"/>
            <a:chExt cx="2009122" cy="1503900"/>
          </a:xfrm>
        </p:grpSpPr>
        <p:sp>
          <p:nvSpPr>
            <p:cNvPr id="114" name="Google Shape;114;p19"/>
            <p:cNvSpPr/>
            <p:nvPr/>
          </p:nvSpPr>
          <p:spPr>
            <a:xfrm>
              <a:off x="3824940" y="1904200"/>
              <a:ext cx="2009100" cy="1503900"/>
            </a:xfrm>
            <a:prstGeom prst="rect">
              <a:avLst/>
            </a:prstGeom>
            <a:solidFill>
              <a:srgbClr val="E87722"/>
            </a:solidFill>
            <a:ln cap="flat" cmpd="sng" w="9525">
              <a:solidFill>
                <a:schemeClr val="dk2"/>
              </a:solidFill>
              <a:prstDash val="solid"/>
              <a:round/>
              <a:headEnd len="sm" w="sm" type="none"/>
              <a:tailEnd len="sm" w="sm" type="none"/>
            </a:ln>
            <a:effectLst>
              <a:outerShdw blurRad="57150" rotWithShape="0" algn="bl" dir="540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15" name="Google Shape;115;p19"/>
            <p:cNvPicPr preferRelativeResize="0"/>
            <p:nvPr/>
          </p:nvPicPr>
          <p:blipFill>
            <a:blip r:embed="rId4">
              <a:alphaModFix/>
            </a:blip>
            <a:stretch>
              <a:fillRect/>
            </a:stretch>
          </p:blipFill>
          <p:spPr>
            <a:xfrm>
              <a:off x="3978461" y="2315160"/>
              <a:ext cx="1702056" cy="959436"/>
            </a:xfrm>
            <a:prstGeom prst="rect">
              <a:avLst/>
            </a:prstGeom>
            <a:noFill/>
            <a:ln>
              <a:noFill/>
            </a:ln>
            <a:effectLst>
              <a:outerShdw blurRad="57150" rotWithShape="0" algn="bl" dir="5400000" dist="19050">
                <a:srgbClr val="000000">
                  <a:alpha val="50000"/>
                </a:srgbClr>
              </a:outerShdw>
            </a:effectLst>
          </p:spPr>
        </p:pic>
        <p:sp>
          <p:nvSpPr>
            <p:cNvPr id="116" name="Google Shape;116;p19"/>
            <p:cNvSpPr txBox="1"/>
            <p:nvPr/>
          </p:nvSpPr>
          <p:spPr>
            <a:xfrm>
              <a:off x="3824962" y="1904205"/>
              <a:ext cx="2009100" cy="4101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a:solidFill>
                    <a:schemeClr val="lt1"/>
                  </a:solidFill>
                  <a:latin typeface="Open Sans"/>
                  <a:ea typeface="Open Sans"/>
                  <a:cs typeface="Open Sans"/>
                  <a:sym typeface="Open Sans"/>
                </a:rPr>
                <a:t>Main Components</a:t>
              </a:r>
              <a:endParaRPr b="1">
                <a:solidFill>
                  <a:schemeClr val="lt1"/>
                </a:solidFill>
                <a:latin typeface="Open Sans"/>
                <a:ea typeface="Open Sans"/>
                <a:cs typeface="Open Sans"/>
                <a:sym typeface="Open Sans"/>
              </a:endParaRPr>
            </a:p>
          </p:txBody>
        </p:sp>
      </p:grpSp>
      <p:grpSp>
        <p:nvGrpSpPr>
          <p:cNvPr id="117" name="Google Shape;117;p19"/>
          <p:cNvGrpSpPr/>
          <p:nvPr/>
        </p:nvGrpSpPr>
        <p:grpSpPr>
          <a:xfrm>
            <a:off x="5464331" y="257957"/>
            <a:ext cx="2783812" cy="1856806"/>
            <a:chOff x="6035825" y="159900"/>
            <a:chExt cx="2899200" cy="1902075"/>
          </a:xfrm>
        </p:grpSpPr>
        <p:sp>
          <p:nvSpPr>
            <p:cNvPr id="118" name="Google Shape;118;p19"/>
            <p:cNvSpPr/>
            <p:nvPr/>
          </p:nvSpPr>
          <p:spPr>
            <a:xfrm>
              <a:off x="6035825" y="159900"/>
              <a:ext cx="2899200" cy="1892400"/>
            </a:xfrm>
            <a:prstGeom prst="rect">
              <a:avLst/>
            </a:prstGeom>
            <a:solidFill>
              <a:srgbClr val="861F41"/>
            </a:solidFill>
            <a:ln cap="flat" cmpd="sng" w="9525">
              <a:solidFill>
                <a:schemeClr val="dk2"/>
              </a:solidFill>
              <a:prstDash val="solid"/>
              <a:round/>
              <a:headEnd len="sm" w="sm" type="none"/>
              <a:tailEnd len="sm" w="sm" type="none"/>
            </a:ln>
            <a:effectLst>
              <a:outerShdw blurRad="57150" rotWithShape="0" algn="bl" dir="540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19" name="Google Shape;119;p19"/>
            <p:cNvPicPr preferRelativeResize="0"/>
            <p:nvPr/>
          </p:nvPicPr>
          <p:blipFill>
            <a:blip r:embed="rId5">
              <a:alphaModFix/>
            </a:blip>
            <a:stretch>
              <a:fillRect/>
            </a:stretch>
          </p:blipFill>
          <p:spPr>
            <a:xfrm>
              <a:off x="6128483" y="281061"/>
              <a:ext cx="2703816" cy="1371111"/>
            </a:xfrm>
            <a:prstGeom prst="rect">
              <a:avLst/>
            </a:prstGeom>
            <a:noFill/>
            <a:ln>
              <a:noFill/>
            </a:ln>
            <a:effectLst>
              <a:outerShdw blurRad="57150" rotWithShape="0" algn="bl" dir="5400000" dist="19050">
                <a:srgbClr val="000000">
                  <a:alpha val="50000"/>
                </a:srgbClr>
              </a:outerShdw>
            </a:effectLst>
          </p:spPr>
        </p:pic>
        <p:sp>
          <p:nvSpPr>
            <p:cNvPr id="120" name="Google Shape;120;p19"/>
            <p:cNvSpPr txBox="1"/>
            <p:nvPr/>
          </p:nvSpPr>
          <p:spPr>
            <a:xfrm>
              <a:off x="6128438" y="1652175"/>
              <a:ext cx="2703900" cy="4098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a:solidFill>
                    <a:schemeClr val="lt1"/>
                  </a:solidFill>
                  <a:latin typeface="Open Sans"/>
                  <a:ea typeface="Open Sans"/>
                  <a:cs typeface="Open Sans"/>
                  <a:sym typeface="Open Sans"/>
                </a:rPr>
                <a:t>Physical Exhibit</a:t>
              </a:r>
              <a:endParaRPr b="1">
                <a:solidFill>
                  <a:schemeClr val="lt1"/>
                </a:solidFill>
                <a:latin typeface="Open Sans"/>
                <a:ea typeface="Open Sans"/>
                <a:cs typeface="Open Sans"/>
                <a:sym typeface="Open Sans"/>
              </a:endParaRPr>
            </a:p>
          </p:txBody>
        </p:sp>
      </p:grpSp>
      <p:grpSp>
        <p:nvGrpSpPr>
          <p:cNvPr id="121" name="Google Shape;121;p19"/>
          <p:cNvGrpSpPr/>
          <p:nvPr/>
        </p:nvGrpSpPr>
        <p:grpSpPr>
          <a:xfrm>
            <a:off x="5224684" y="2344815"/>
            <a:ext cx="1929138" cy="1525654"/>
            <a:chOff x="6925925" y="2792500"/>
            <a:chExt cx="2009100" cy="1562850"/>
          </a:xfrm>
        </p:grpSpPr>
        <p:sp>
          <p:nvSpPr>
            <p:cNvPr id="122" name="Google Shape;122;p19"/>
            <p:cNvSpPr/>
            <p:nvPr/>
          </p:nvSpPr>
          <p:spPr>
            <a:xfrm>
              <a:off x="6925925" y="2792650"/>
              <a:ext cx="2009100" cy="1562700"/>
            </a:xfrm>
            <a:prstGeom prst="rect">
              <a:avLst/>
            </a:prstGeom>
            <a:solidFill>
              <a:srgbClr val="861F41"/>
            </a:solidFill>
            <a:ln cap="flat" cmpd="sng" w="9525">
              <a:solidFill>
                <a:schemeClr val="dk2"/>
              </a:solidFill>
              <a:prstDash val="solid"/>
              <a:round/>
              <a:headEnd len="sm" w="sm" type="none"/>
              <a:tailEnd len="sm" w="sm" type="none"/>
            </a:ln>
            <a:effectLst>
              <a:outerShdw blurRad="57150" rotWithShape="0" algn="bl" dir="540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23" name="Google Shape;123;p19"/>
            <p:cNvPicPr preferRelativeResize="0"/>
            <p:nvPr/>
          </p:nvPicPr>
          <p:blipFill>
            <a:blip r:embed="rId6">
              <a:alphaModFix/>
            </a:blip>
            <a:stretch>
              <a:fillRect/>
            </a:stretch>
          </p:blipFill>
          <p:spPr>
            <a:xfrm>
              <a:off x="7030594" y="3408231"/>
              <a:ext cx="1801930" cy="776724"/>
            </a:xfrm>
            <a:prstGeom prst="rect">
              <a:avLst/>
            </a:prstGeom>
            <a:noFill/>
            <a:ln>
              <a:noFill/>
            </a:ln>
            <a:effectLst>
              <a:outerShdw blurRad="57150" rotWithShape="0" algn="bl" dir="5400000" dist="19050">
                <a:srgbClr val="000000">
                  <a:alpha val="50000"/>
                </a:srgbClr>
              </a:outerShdw>
            </a:effectLst>
          </p:spPr>
        </p:pic>
        <p:sp>
          <p:nvSpPr>
            <p:cNvPr id="124" name="Google Shape;124;p19"/>
            <p:cNvSpPr txBox="1"/>
            <p:nvPr/>
          </p:nvSpPr>
          <p:spPr>
            <a:xfrm>
              <a:off x="7030663" y="2792500"/>
              <a:ext cx="1801800" cy="6306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a:solidFill>
                    <a:schemeClr val="lt1"/>
                  </a:solidFill>
                  <a:latin typeface="Open Sans"/>
                  <a:ea typeface="Open Sans"/>
                  <a:cs typeface="Open Sans"/>
                  <a:sym typeface="Open Sans"/>
                </a:rPr>
                <a:t>Website Components</a:t>
              </a:r>
              <a:endParaRPr b="1">
                <a:solidFill>
                  <a:schemeClr val="lt1"/>
                </a:solidFill>
                <a:latin typeface="Open Sans"/>
                <a:ea typeface="Open Sans"/>
                <a:cs typeface="Open Sans"/>
                <a:sym typeface="Open Sans"/>
              </a:endParaRPr>
            </a:p>
          </p:txBody>
        </p:sp>
      </p:grpSp>
      <p:grpSp>
        <p:nvGrpSpPr>
          <p:cNvPr id="125" name="Google Shape;125;p19"/>
          <p:cNvGrpSpPr/>
          <p:nvPr/>
        </p:nvGrpSpPr>
        <p:grpSpPr>
          <a:xfrm>
            <a:off x="2459947" y="1935010"/>
            <a:ext cx="2657353" cy="2340244"/>
            <a:chOff x="159900" y="1958038"/>
            <a:chExt cx="2767500" cy="2397300"/>
          </a:xfrm>
        </p:grpSpPr>
        <p:sp>
          <p:nvSpPr>
            <p:cNvPr id="126" name="Google Shape;126;p19"/>
            <p:cNvSpPr/>
            <p:nvPr/>
          </p:nvSpPr>
          <p:spPr>
            <a:xfrm>
              <a:off x="159900" y="1958038"/>
              <a:ext cx="2767500" cy="2397300"/>
            </a:xfrm>
            <a:prstGeom prst="rect">
              <a:avLst/>
            </a:prstGeom>
            <a:solidFill>
              <a:srgbClr val="861F41"/>
            </a:solidFill>
            <a:ln cap="flat" cmpd="sng" w="9525">
              <a:solidFill>
                <a:schemeClr val="dk2"/>
              </a:solidFill>
              <a:prstDash val="solid"/>
              <a:round/>
              <a:headEnd len="sm" w="sm" type="none"/>
              <a:tailEnd len="sm" w="sm" type="none"/>
            </a:ln>
            <a:effectLst>
              <a:outerShdw blurRad="57150" rotWithShape="0" algn="bl" dir="5400000" dist="19050">
                <a:srgbClr val="000000">
                  <a:alpha val="5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27" name="Google Shape;127;p19"/>
            <p:cNvPicPr preferRelativeResize="0"/>
            <p:nvPr/>
          </p:nvPicPr>
          <p:blipFill>
            <a:blip r:embed="rId7">
              <a:alphaModFix/>
            </a:blip>
            <a:stretch>
              <a:fillRect/>
            </a:stretch>
          </p:blipFill>
          <p:spPr>
            <a:xfrm>
              <a:off x="280188" y="2421078"/>
              <a:ext cx="2526920" cy="1775598"/>
            </a:xfrm>
            <a:prstGeom prst="rect">
              <a:avLst/>
            </a:prstGeom>
            <a:noFill/>
            <a:ln>
              <a:noFill/>
            </a:ln>
            <a:effectLst>
              <a:outerShdw blurRad="57150" rotWithShape="0" algn="bl" dir="5400000" dist="19050">
                <a:srgbClr val="000000">
                  <a:alpha val="50000"/>
                </a:srgbClr>
              </a:outerShdw>
            </a:effectLst>
          </p:spPr>
        </p:pic>
        <p:sp>
          <p:nvSpPr>
            <p:cNvPr id="128" name="Google Shape;128;p19"/>
            <p:cNvSpPr txBox="1"/>
            <p:nvPr/>
          </p:nvSpPr>
          <p:spPr>
            <a:xfrm>
              <a:off x="280200" y="2020875"/>
              <a:ext cx="2526900" cy="409800"/>
            </a:xfrm>
            <a:prstGeom prst="rect">
              <a:avLst/>
            </a:prstGeom>
            <a:noFill/>
            <a:ln>
              <a:noFill/>
            </a:ln>
          </p:spPr>
          <p:txBody>
            <a:bodyPr anchorCtr="0" anchor="t" bIns="91425" lIns="91425" spcFirstLastPara="1" rIns="91425" wrap="square" tIns="91425">
              <a:spAutoFit/>
            </a:bodyPr>
            <a:lstStyle/>
            <a:p>
              <a:pPr indent="0" lvl="0" marL="0" rtl="0" algn="ctr">
                <a:spcBef>
                  <a:spcPts val="0"/>
                </a:spcBef>
                <a:spcAft>
                  <a:spcPts val="0"/>
                </a:spcAft>
                <a:buNone/>
              </a:pPr>
              <a:r>
                <a:rPr b="1" lang="en">
                  <a:solidFill>
                    <a:schemeClr val="lt1"/>
                  </a:solidFill>
                  <a:latin typeface="Open Sans"/>
                  <a:ea typeface="Open Sans"/>
                  <a:cs typeface="Open Sans"/>
                  <a:sym typeface="Open Sans"/>
                </a:rPr>
                <a:t>Georectified Maps</a:t>
              </a:r>
              <a:endParaRPr b="1">
                <a:solidFill>
                  <a:schemeClr val="lt1"/>
                </a:solidFill>
                <a:latin typeface="Open Sans"/>
                <a:ea typeface="Open Sans"/>
                <a:cs typeface="Open Sans"/>
                <a:sym typeface="Open Sans"/>
              </a:endParaRPr>
            </a:p>
          </p:txBody>
        </p:sp>
      </p:grpSp>
      <p:pic>
        <p:nvPicPr>
          <p:cNvPr descr="screenshot of the README.rtf file in the Virginia Tech Data Repository" id="129" name="Google Shape;129;p19" title="README.rtf file"/>
          <p:cNvPicPr preferRelativeResize="0"/>
          <p:nvPr/>
        </p:nvPicPr>
        <p:blipFill>
          <a:blip r:embed="rId8">
            <a:alphaModFix/>
          </a:blip>
          <a:stretch>
            <a:fillRect/>
          </a:stretch>
        </p:blipFill>
        <p:spPr>
          <a:xfrm>
            <a:off x="7261200" y="2344825"/>
            <a:ext cx="1770100" cy="724675"/>
          </a:xfrm>
          <a:prstGeom prst="rect">
            <a:avLst/>
          </a:prstGeom>
          <a:noFill/>
          <a:ln>
            <a:noFill/>
          </a:ln>
          <a:effectLst>
            <a:outerShdw blurRad="57150" rotWithShape="0" algn="bl" dir="5400000" dist="19050">
              <a:srgbClr val="000000">
                <a:alpha val="50000"/>
              </a:srgbClr>
            </a:outerShdw>
          </a:effectLst>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sp>
        <p:nvSpPr>
          <p:cNvPr id="134" name="Google Shape;134;p20"/>
          <p:cNvSpPr txBox="1"/>
          <p:nvPr>
            <p:ph idx="1" type="body"/>
          </p:nvPr>
        </p:nvSpPr>
        <p:spPr>
          <a:xfrm>
            <a:off x="6879825" y="1179300"/>
            <a:ext cx="2122800" cy="2784900"/>
          </a:xfrm>
          <a:prstGeom prst="rect">
            <a:avLst/>
          </a:prstGeom>
        </p:spPr>
        <p:txBody>
          <a:bodyPr anchorCtr="0" anchor="t" bIns="91425" lIns="91425" spcFirstLastPara="1" rIns="91425" wrap="square" tIns="91425">
            <a:noAutofit/>
          </a:bodyPr>
          <a:lstStyle/>
          <a:p>
            <a:pPr indent="0" lvl="0" marL="0" rtl="0" algn="l">
              <a:spcBef>
                <a:spcPts val="0"/>
              </a:spcBef>
              <a:spcAft>
                <a:spcPts val="1600"/>
              </a:spcAft>
              <a:buNone/>
            </a:pPr>
            <a:r>
              <a:rPr lang="en" sz="1800"/>
              <a:t>Required a detailed outline of document organization, file formats, and descriptions</a:t>
            </a:r>
            <a:endParaRPr sz="1800"/>
          </a:p>
        </p:txBody>
      </p:sp>
      <p:pic>
        <p:nvPicPr>
          <p:cNvPr id="135" name="Google Shape;135;p20"/>
          <p:cNvPicPr preferRelativeResize="0"/>
          <p:nvPr/>
        </p:nvPicPr>
        <p:blipFill>
          <a:blip r:embed="rId3">
            <a:alphaModFix/>
          </a:blip>
          <a:stretch>
            <a:fillRect/>
          </a:stretch>
        </p:blipFill>
        <p:spPr>
          <a:xfrm>
            <a:off x="2" y="0"/>
            <a:ext cx="6674847" cy="5143501"/>
          </a:xfrm>
          <a:prstGeom prst="rect">
            <a:avLst/>
          </a:prstGeom>
          <a:noFill/>
          <a:ln>
            <a:noFill/>
          </a:ln>
        </p:spPr>
      </p:pic>
      <p:sp>
        <p:nvSpPr>
          <p:cNvPr id="136" name="Google Shape;136;p20"/>
          <p:cNvSpPr txBox="1"/>
          <p:nvPr>
            <p:ph type="title"/>
          </p:nvPr>
        </p:nvSpPr>
        <p:spPr>
          <a:xfrm>
            <a:off x="6738375" y="130300"/>
            <a:ext cx="2405700" cy="7470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solidFill>
                  <a:srgbClr val="861F41"/>
                </a:solidFill>
              </a:rPr>
              <a:t>README</a:t>
            </a:r>
            <a:endParaRPr>
              <a:solidFill>
                <a:srgbClr val="861F41"/>
              </a:solidFil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sp>
        <p:nvSpPr>
          <p:cNvPr id="141" name="Google Shape;141;p21"/>
          <p:cNvSpPr txBox="1"/>
          <p:nvPr>
            <p:ph type="title"/>
          </p:nvPr>
        </p:nvSpPr>
        <p:spPr>
          <a:xfrm>
            <a:off x="311700" y="315925"/>
            <a:ext cx="8520600" cy="8313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A Case Study - Uploading to VTD </a:t>
            </a:r>
            <a:endParaRPr/>
          </a:p>
        </p:txBody>
      </p:sp>
      <p:pic>
        <p:nvPicPr>
          <p:cNvPr descr="screenshot of the Redlining Virginia Preservation Dataset as it appears in the Virginia Tech Data Repository " id="142" name="Google Shape;142;p21" title="Virginia Tech Data Repository"/>
          <p:cNvPicPr preferRelativeResize="0"/>
          <p:nvPr/>
        </p:nvPicPr>
        <p:blipFill rotWithShape="1">
          <a:blip r:embed="rId3">
            <a:alphaModFix/>
          </a:blip>
          <a:srcRect b="9633" l="0" r="0" t="0"/>
          <a:stretch/>
        </p:blipFill>
        <p:spPr>
          <a:xfrm>
            <a:off x="0" y="1797626"/>
            <a:ext cx="9144001" cy="3159525"/>
          </a:xfrm>
          <a:prstGeom prst="rect">
            <a:avLst/>
          </a:prstGeom>
          <a:noFill/>
          <a:ln>
            <a:noFill/>
          </a:ln>
        </p:spPr>
      </p:pic>
      <p:sp>
        <p:nvSpPr>
          <p:cNvPr id="143" name="Google Shape;143;p21"/>
          <p:cNvSpPr txBox="1"/>
          <p:nvPr/>
        </p:nvSpPr>
        <p:spPr>
          <a:xfrm>
            <a:off x="1576800" y="1310925"/>
            <a:ext cx="5990400" cy="5694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 sz="2500">
                <a:solidFill>
                  <a:srgbClr val="861F41"/>
                </a:solidFill>
                <a:latin typeface="Open Sans"/>
                <a:ea typeface="Open Sans"/>
                <a:cs typeface="Open Sans"/>
                <a:sym typeface="Open Sans"/>
              </a:rPr>
              <a:t>https://doi.org/10.7294/14597751.v1</a:t>
            </a:r>
            <a:endParaRPr b="1" sz="2500">
              <a:solidFill>
                <a:srgbClr val="861F41"/>
              </a:solidFill>
              <a:latin typeface="Open Sans"/>
              <a:ea typeface="Open Sans"/>
              <a:cs typeface="Open Sans"/>
              <a:sym typeface="Open Sans"/>
            </a:endParaRPr>
          </a:p>
        </p:txBody>
      </p:sp>
    </p:spTree>
  </p:cSld>
  <p:clrMapOvr>
    <a:masterClrMapping/>
  </p:clrMapOvr>
</p:sld>
</file>

<file path=ppt/theme/theme1.xml><?xml version="1.0" encoding="utf-8"?>
<a:theme xmlns:a="http://schemas.openxmlformats.org/drawingml/2006/main" xmlns:r="http://schemas.openxmlformats.org/officeDocument/2006/relationships" name="Luxe">
  <a:themeElements>
    <a:clrScheme name="Luxe">
      <a:dk1>
        <a:srgbClr val="000000"/>
      </a:dk1>
      <a:lt1>
        <a:srgbClr val="FFFFFF"/>
      </a:lt1>
      <a:dk2>
        <a:srgbClr val="B7B7B7"/>
      </a:dk2>
      <a:lt2>
        <a:srgbClr val="CCA677"/>
      </a:lt2>
      <a:accent1>
        <a:srgbClr val="5D4037"/>
      </a:accent1>
      <a:accent2>
        <a:srgbClr val="455A64"/>
      </a:accent2>
      <a:accent3>
        <a:srgbClr val="607D8B"/>
      </a:accent3>
      <a:accent4>
        <a:srgbClr val="78909C"/>
      </a:accent4>
      <a:accent5>
        <a:srgbClr val="57BB8A"/>
      </a:accent5>
      <a:accent6>
        <a:srgbClr val="DCE755"/>
      </a:accent6>
      <a:hlink>
        <a:srgbClr val="57BB8A"/>
      </a:hlink>
      <a:folHlink>
        <a:srgbClr val="57BB8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