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58" r:id="rId2"/>
    <p:sldId id="259" r:id="rId3"/>
    <p:sldId id="260" r:id="rId4"/>
    <p:sldId id="261" r:id="rId5"/>
    <p:sldId id="278" r:id="rId6"/>
    <p:sldId id="264" r:id="rId7"/>
    <p:sldId id="265" r:id="rId8"/>
    <p:sldId id="276" r:id="rId9"/>
    <p:sldId id="280" r:id="rId10"/>
    <p:sldId id="263" r:id="rId11"/>
    <p:sldId id="266" r:id="rId12"/>
    <p:sldId id="267" r:id="rId13"/>
    <p:sldId id="279" r:id="rId14"/>
    <p:sldId id="272" r:id="rId15"/>
    <p:sldId id="268" r:id="rId16"/>
    <p:sldId id="26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5605" autoAdjust="0"/>
  </p:normalViewPr>
  <p:slideViewPr>
    <p:cSldViewPr snapToGrid="0" snapToObjects="1">
      <p:cViewPr>
        <p:scale>
          <a:sx n="100" d="100"/>
          <a:sy n="100" d="100"/>
        </p:scale>
        <p:origin x="-2464" y="-11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152" d="100"/>
          <a:sy n="152" d="100"/>
        </p:scale>
        <p:origin x="-131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spPr>
            <a:solidFill>
              <a:srgbClr val="3366FF"/>
            </a:solidFill>
            <a:effectLst/>
          </c:spPr>
          <c:invertIfNegative val="0"/>
          <c:dLbls>
            <c:delete val="1"/>
          </c:dLbls>
          <c:cat>
            <c:strRef>
              <c:f>Sheet4!$C$11:$C$16</c:f>
              <c:strCache>
                <c:ptCount val="6"/>
                <c:pt idx="0">
                  <c:v>Grad Student</c:v>
                </c:pt>
                <c:pt idx="1">
                  <c:v>Assoc Prof</c:v>
                </c:pt>
                <c:pt idx="2">
                  <c:v>Prof</c:v>
                </c:pt>
                <c:pt idx="3">
                  <c:v>Asst Prof</c:v>
                </c:pt>
                <c:pt idx="4">
                  <c:v>Others</c:v>
                </c:pt>
                <c:pt idx="5">
                  <c:v>U'grad Student</c:v>
                </c:pt>
              </c:strCache>
            </c:strRef>
          </c:cat>
          <c:val>
            <c:numRef>
              <c:f>Sheet4!$D$11:$D$16</c:f>
              <c:numCache>
                <c:formatCode>0%</c:formatCode>
                <c:ptCount val="6"/>
                <c:pt idx="0">
                  <c:v>0.32183908045977</c:v>
                </c:pt>
                <c:pt idx="1">
                  <c:v>0.229885057471264</c:v>
                </c:pt>
                <c:pt idx="2">
                  <c:v>0.160919540229885</c:v>
                </c:pt>
                <c:pt idx="3">
                  <c:v>0.149425287356322</c:v>
                </c:pt>
                <c:pt idx="4">
                  <c:v>0.0919540229885057</c:v>
                </c:pt>
                <c:pt idx="5">
                  <c:v>0.0459770114942529</c:v>
                </c:pt>
              </c:numCache>
            </c:numRef>
          </c:val>
        </c:ser>
        <c:dLbls>
          <c:showLegendKey val="0"/>
          <c:showVal val="1"/>
          <c:showCatName val="0"/>
          <c:showSerName val="0"/>
          <c:showPercent val="0"/>
          <c:showBubbleSize val="0"/>
        </c:dLbls>
        <c:gapWidth val="150"/>
        <c:axId val="2112064648"/>
        <c:axId val="2112067624"/>
      </c:barChart>
      <c:catAx>
        <c:axId val="2112064648"/>
        <c:scaling>
          <c:orientation val="minMax"/>
        </c:scaling>
        <c:delete val="0"/>
        <c:axPos val="b"/>
        <c:majorTickMark val="out"/>
        <c:minorTickMark val="none"/>
        <c:tickLblPos val="nextTo"/>
        <c:crossAx val="2112067624"/>
        <c:crosses val="autoZero"/>
        <c:auto val="1"/>
        <c:lblAlgn val="ctr"/>
        <c:lblOffset val="100"/>
        <c:noMultiLvlLbl val="0"/>
      </c:catAx>
      <c:valAx>
        <c:axId val="2112067624"/>
        <c:scaling>
          <c:orientation val="minMax"/>
        </c:scaling>
        <c:delete val="0"/>
        <c:axPos val="l"/>
        <c:majorGridlines/>
        <c:numFmt formatCode="0%" sourceLinked="1"/>
        <c:majorTickMark val="out"/>
        <c:minorTickMark val="none"/>
        <c:tickLblPos val="nextTo"/>
        <c:crossAx val="2112064648"/>
        <c:crosses val="autoZero"/>
        <c:crossBetween val="between"/>
      </c:valAx>
    </c:plotArea>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showLegendKey val="0"/>
            <c:showVal val="0"/>
            <c:showCatName val="1"/>
            <c:showSerName val="0"/>
            <c:showPercent val="1"/>
            <c:showBubbleSize val="0"/>
            <c:showLeaderLines val="1"/>
          </c:dLbls>
          <c:cat>
            <c:strRef>
              <c:f>Sheet3!$A$36:$A$45</c:f>
              <c:strCache>
                <c:ptCount val="10"/>
                <c:pt idx="0">
                  <c:v>CALS</c:v>
                </c:pt>
                <c:pt idx="1">
                  <c:v>CLAHS</c:v>
                </c:pt>
                <c:pt idx="2">
                  <c:v>CNRE</c:v>
                </c:pt>
                <c:pt idx="3">
                  <c:v>CoE</c:v>
                </c:pt>
                <c:pt idx="4">
                  <c:v>CoS</c:v>
                </c:pt>
                <c:pt idx="5">
                  <c:v>Interdis. Studies</c:v>
                </c:pt>
                <c:pt idx="6">
                  <c:v>VBI</c:v>
                </c:pt>
                <c:pt idx="7">
                  <c:v>Vet Med</c:v>
                </c:pt>
                <c:pt idx="8">
                  <c:v>VT-WF</c:v>
                </c:pt>
                <c:pt idx="9">
                  <c:v>VTCRI</c:v>
                </c:pt>
              </c:strCache>
            </c:strRef>
          </c:cat>
          <c:val>
            <c:numRef>
              <c:f>Sheet3!$B$36:$B$45</c:f>
              <c:numCache>
                <c:formatCode>General</c:formatCode>
                <c:ptCount val="10"/>
                <c:pt idx="0">
                  <c:v>28.0</c:v>
                </c:pt>
                <c:pt idx="1">
                  <c:v>3.0</c:v>
                </c:pt>
                <c:pt idx="2">
                  <c:v>2.0</c:v>
                </c:pt>
                <c:pt idx="3">
                  <c:v>17.0</c:v>
                </c:pt>
                <c:pt idx="4">
                  <c:v>17.0</c:v>
                </c:pt>
                <c:pt idx="5">
                  <c:v>1.0</c:v>
                </c:pt>
                <c:pt idx="6">
                  <c:v>1.0</c:v>
                </c:pt>
                <c:pt idx="7">
                  <c:v>10.0</c:v>
                </c:pt>
                <c:pt idx="8">
                  <c:v>4.0</c:v>
                </c:pt>
                <c:pt idx="9">
                  <c:v>3.0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3BB76B-9A5D-1643-A0F1-8BEC238B6218}" type="datetimeFigureOut">
              <a:rPr lang="en-US" smtClean="0"/>
              <a:pPr/>
              <a:t>10/21/15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F4D4AC-2E0F-624E-9503-AE30D20512BE}" type="slidenum">
              <a:rPr lang="en-US" smtClean="0"/>
              <a:pPr/>
              <a:t>‹#›</a:t>
            </a:fld>
            <a:endParaRPr lang="en-US" dirty="0"/>
          </a:p>
        </p:txBody>
      </p:sp>
    </p:spTree>
    <p:extLst>
      <p:ext uri="{BB962C8B-B14F-4D97-AF65-F5344CB8AC3E}">
        <p14:creationId xmlns:p14="http://schemas.microsoft.com/office/powerpoint/2010/main" val="2622987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Times"/>
        <a:ea typeface="+mn-ea"/>
        <a:cs typeface="Times"/>
      </a:defRPr>
    </a:lvl1pPr>
    <a:lvl2pPr marL="457200" algn="l" defTabSz="457200" rtl="0" eaLnBrk="1" latinLnBrk="0" hangingPunct="1">
      <a:defRPr sz="1200" kern="1200">
        <a:solidFill>
          <a:schemeClr val="tx1"/>
        </a:solidFill>
        <a:latin typeface="Times"/>
        <a:ea typeface="+mn-ea"/>
        <a:cs typeface="Times"/>
      </a:defRPr>
    </a:lvl2pPr>
    <a:lvl3pPr marL="914400" algn="l" defTabSz="457200" rtl="0" eaLnBrk="1" latinLnBrk="0" hangingPunct="1">
      <a:defRPr sz="1200" kern="1200">
        <a:solidFill>
          <a:schemeClr val="tx1"/>
        </a:solidFill>
        <a:latin typeface="Times"/>
        <a:ea typeface="+mn-ea"/>
        <a:cs typeface="Times"/>
      </a:defRPr>
    </a:lvl3pPr>
    <a:lvl4pPr marL="1371600" algn="l" defTabSz="457200" rtl="0" eaLnBrk="1" latinLnBrk="0" hangingPunct="1">
      <a:defRPr sz="1200" kern="1200">
        <a:solidFill>
          <a:schemeClr val="tx1"/>
        </a:solidFill>
        <a:latin typeface="Times"/>
        <a:ea typeface="+mn-ea"/>
        <a:cs typeface="Times"/>
      </a:defRPr>
    </a:lvl4pPr>
    <a:lvl5pPr marL="1828800" algn="l" defTabSz="457200" rtl="0" eaLnBrk="1" latinLnBrk="0" hangingPunct="1">
      <a:defRPr sz="1200" kern="1200">
        <a:solidFill>
          <a:schemeClr val="tx1"/>
        </a:solidFill>
        <a:latin typeface="Times"/>
        <a:ea typeface="+mn-ea"/>
        <a:cs typeface="Time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bit.ly/petersuber"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oaspa.org/" TargetMode="External"/><Relationship Id="rId4" Type="http://schemas.openxmlformats.org/officeDocument/2006/relationships/hyperlink" Target="http://oaspa.org/membership/code-of-conduct/" TargetMode="External"/><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Thanks</a:t>
            </a:r>
          </a:p>
          <a:p>
            <a:endParaRPr lang="en-US" baseline="0" dirty="0" smtClean="0"/>
          </a:p>
          <a:p>
            <a:r>
              <a:rPr lang="en-US" baseline="0" dirty="0" smtClean="0"/>
              <a:t>Who </a:t>
            </a:r>
            <a:r>
              <a:rPr lang="en-US" baseline="0" dirty="0" smtClean="0"/>
              <a:t>am I?</a:t>
            </a:r>
          </a:p>
          <a:p>
            <a:endParaRPr lang="en-US" baseline="0" dirty="0" smtClean="0"/>
          </a:p>
          <a:p>
            <a:r>
              <a:rPr lang="en-US" baseline="0" dirty="0" smtClean="0"/>
              <a:t>Featured activities in Scholarly Communication</a:t>
            </a:r>
          </a:p>
          <a:p>
            <a:endParaRPr lang="en-US" baseline="0" dirty="0" smtClean="0"/>
          </a:p>
          <a:p>
            <a:r>
              <a:rPr lang="en-US" baseline="0" dirty="0" smtClean="0"/>
              <a:t>What is OPEN ACCESS: </a:t>
            </a:r>
            <a:r>
              <a:rPr lang="en-US" sz="1200" kern="1200" dirty="0" smtClean="0">
                <a:solidFill>
                  <a:schemeClr val="tx1"/>
                </a:solidFill>
                <a:effectLst/>
                <a:latin typeface="Times"/>
                <a:ea typeface="+mn-ea"/>
                <a:cs typeface="Times"/>
              </a:rPr>
              <a:t>Open-access (OA) literature is digital, online, free of charge, and free of most copyright and licensing restrictions. What makes it possible is the internet and the consent of the author or copyright-holder </a:t>
            </a:r>
          </a:p>
          <a:p>
            <a:r>
              <a:rPr lang="en-US" sz="1200" kern="1200" dirty="0" smtClean="0">
                <a:solidFill>
                  <a:schemeClr val="tx1"/>
                </a:solidFill>
                <a:effectLst/>
                <a:latin typeface="Times"/>
                <a:ea typeface="+mn-ea"/>
                <a:cs typeface="Times"/>
              </a:rPr>
              <a:t>(“A Very Brief Introduction to Open Access”  by </a:t>
            </a:r>
            <a:r>
              <a:rPr lang="en-US" sz="1200" u="sng" kern="1200" dirty="0" smtClean="0">
                <a:solidFill>
                  <a:schemeClr val="tx1"/>
                </a:solidFill>
                <a:effectLst/>
                <a:latin typeface="Times"/>
                <a:ea typeface="+mn-ea"/>
                <a:cs typeface="Times"/>
                <a:hlinkClick r:id="rId3"/>
              </a:rPr>
              <a:t>Peter Suber</a:t>
            </a:r>
            <a:r>
              <a:rPr lang="en-US" sz="1200" kern="1200" dirty="0" smtClean="0">
                <a:solidFill>
                  <a:schemeClr val="tx1"/>
                </a:solidFill>
                <a:effectLst/>
                <a:latin typeface="Times"/>
                <a:ea typeface="+mn-ea"/>
                <a:cs typeface="Times"/>
              </a:rPr>
              <a:t> http://</a:t>
            </a:r>
            <a:r>
              <a:rPr lang="en-US" sz="1200" kern="1200" dirty="0" err="1" smtClean="0">
                <a:solidFill>
                  <a:schemeClr val="tx1"/>
                </a:solidFill>
                <a:effectLst/>
                <a:latin typeface="Times"/>
                <a:ea typeface="+mn-ea"/>
                <a:cs typeface="Times"/>
              </a:rPr>
              <a:t>legacy.earlham.edu</a:t>
            </a:r>
            <a:r>
              <a:rPr lang="en-US" sz="1200" kern="1200" dirty="0" smtClean="0">
                <a:solidFill>
                  <a:schemeClr val="tx1"/>
                </a:solidFill>
                <a:effectLst/>
                <a:latin typeface="Times"/>
                <a:ea typeface="+mn-ea"/>
                <a:cs typeface="Times"/>
              </a:rPr>
              <a:t>/~peters/</a:t>
            </a:r>
            <a:r>
              <a:rPr lang="en-US" sz="1200" kern="1200" dirty="0" err="1" smtClean="0">
                <a:solidFill>
                  <a:schemeClr val="tx1"/>
                </a:solidFill>
                <a:effectLst/>
                <a:latin typeface="Times"/>
                <a:ea typeface="+mn-ea"/>
                <a:cs typeface="Times"/>
              </a:rPr>
              <a:t>fos</a:t>
            </a:r>
            <a:r>
              <a:rPr lang="en-US" sz="1200" kern="1200" dirty="0" smtClean="0">
                <a:solidFill>
                  <a:schemeClr val="tx1"/>
                </a:solidFill>
                <a:effectLst/>
                <a:latin typeface="Times"/>
                <a:ea typeface="+mn-ea"/>
                <a:cs typeface="Times"/>
              </a:rPr>
              <a:t>/</a:t>
            </a:r>
            <a:r>
              <a:rPr lang="en-US" sz="1200" kern="1200" dirty="0" err="1" smtClean="0">
                <a:solidFill>
                  <a:schemeClr val="tx1"/>
                </a:solidFill>
                <a:effectLst/>
                <a:latin typeface="Times"/>
                <a:ea typeface="+mn-ea"/>
                <a:cs typeface="Times"/>
              </a:rPr>
              <a:t>brief.htm</a:t>
            </a:r>
            <a:r>
              <a:rPr lang="en-US" sz="1200" kern="1200" dirty="0" smtClean="0">
                <a:solidFill>
                  <a:schemeClr val="tx1"/>
                </a:solidFill>
                <a:effectLst/>
                <a:latin typeface="Times"/>
                <a:ea typeface="+mn-ea"/>
                <a:cs typeface="Times"/>
              </a:rPr>
              <a:t>)</a:t>
            </a:r>
            <a:endParaRPr lang="en-US" baseline="0" dirty="0" smtClean="0"/>
          </a:p>
          <a:p>
            <a:endParaRPr lang="en-US" baseline="0" dirty="0" smtClean="0"/>
          </a:p>
          <a:p>
            <a:r>
              <a:rPr lang="en-US" baseline="0" dirty="0" smtClean="0"/>
              <a:t>Open Access Week activities: what’s already happened and what’s coming up</a:t>
            </a:r>
          </a:p>
          <a:p>
            <a:endParaRPr lang="en-US" baseline="0" dirty="0" smtClean="0"/>
          </a:p>
          <a:p>
            <a:r>
              <a:rPr lang="en-US" dirty="0" smtClean="0"/>
              <a:t>AUDIENCE: introduce yourselves.</a:t>
            </a:r>
            <a:r>
              <a:rPr lang="en-US" baseline="0" dirty="0" smtClean="0"/>
              <a:t> Any experience with OA?</a:t>
            </a:r>
          </a:p>
          <a:p>
            <a:endParaRPr lang="en-US" baseline="0" dirty="0" smtClean="0"/>
          </a:p>
          <a:p>
            <a:r>
              <a:rPr lang="en-US" dirty="0" smtClean="0"/>
              <a:t>How </a:t>
            </a:r>
            <a:r>
              <a:rPr lang="en-US" dirty="0" smtClean="0"/>
              <a:t>did you learn about this session?</a:t>
            </a:r>
          </a:p>
          <a:p>
            <a:endParaRPr lang="en-US" dirty="0" smtClean="0"/>
          </a:p>
          <a:p>
            <a:r>
              <a:rPr lang="en-US" dirty="0" smtClean="0"/>
              <a:t>How</a:t>
            </a:r>
            <a:r>
              <a:rPr lang="en-US" baseline="0" dirty="0" smtClean="0"/>
              <a:t> many of you don’t have tenure yet?</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Status: faculty, undergraduate or graduate student, staff, </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online application is sent to a team in University Libraries that reviews applications and vets and prioritizes them based on criteria for eligibility, guidelines, and available funding. </a:t>
            </a:r>
          </a:p>
          <a:p>
            <a:endParaRPr lang="en-US" dirty="0" smtClean="0"/>
          </a:p>
          <a:p>
            <a:r>
              <a:rPr lang="en-US" baseline="0" dirty="0" smtClean="0"/>
              <a:t>Gail McMillan, fund manager</a:t>
            </a:r>
          </a:p>
          <a:p>
            <a:r>
              <a:rPr lang="en-US" baseline="0" dirty="0" smtClean="0"/>
              <a:t>	Leslie O’Brien</a:t>
            </a:r>
          </a:p>
          <a:p>
            <a:r>
              <a:rPr lang="en-US" baseline="0" dirty="0" smtClean="0"/>
              <a:t>	Julie Speer</a:t>
            </a:r>
          </a:p>
          <a:p>
            <a:r>
              <a:rPr lang="en-US" baseline="0" dirty="0" smtClean="0"/>
              <a:t>	Philip Young</a:t>
            </a:r>
          </a:p>
          <a:p>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Payment</a:t>
            </a:r>
          </a:p>
          <a:p>
            <a:endParaRPr lang="en-US" b="1" dirty="0" smtClean="0"/>
          </a:p>
          <a:p>
            <a:r>
              <a:rPr lang="en-US" dirty="0" smtClean="0"/>
              <a:t>After the OASF application is received and the author is sent notification of approval,</a:t>
            </a:r>
            <a:r>
              <a:rPr lang="en-US" baseline="0" dirty="0" smtClean="0"/>
              <a:t> the</a:t>
            </a:r>
            <a:r>
              <a:rPr lang="en-US" dirty="0" smtClean="0"/>
              <a:t> author informs the journal to send University Libraries an invoice. Or, the author can send proof of payment and University Libraries will reimburse the department,</a:t>
            </a:r>
            <a:r>
              <a:rPr lang="en-US" baseline="0" dirty="0" smtClean="0"/>
              <a:t> for example, if it paid the Article Processing Charges.</a:t>
            </a:r>
            <a:r>
              <a:rPr lang="en-US" dirty="0" smtClean="0"/>
              <a:t>.</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37 requests</a:t>
            </a:r>
          </a:p>
          <a:p>
            <a:endParaRPr lang="en-US" dirty="0" smtClean="0"/>
          </a:p>
          <a:p>
            <a:r>
              <a:rPr lang="en-US" dirty="0" smtClean="0"/>
              <a:t>27 funded</a:t>
            </a:r>
          </a:p>
          <a:p>
            <a:endParaRPr lang="en-US" dirty="0" smtClean="0"/>
          </a:p>
          <a:p>
            <a:endParaRPr lang="en-US" dirty="0" smtClean="0"/>
          </a:p>
          <a:p>
            <a:r>
              <a:rPr lang="en-US" dirty="0" smtClean="0"/>
              <a:t>About</a:t>
            </a:r>
            <a:r>
              <a:rPr lang="en-US" baseline="0" dirty="0" smtClean="0"/>
              <a:t>73% of the requests have been funded.</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13</a:t>
            </a:fld>
            <a:endParaRPr lang="en-US" dirty="0"/>
          </a:p>
        </p:txBody>
      </p:sp>
    </p:spTree>
    <p:extLst>
      <p:ext uri="{BB962C8B-B14F-4D97-AF65-F5344CB8AC3E}">
        <p14:creationId xmlns:p14="http://schemas.microsoft.com/office/powerpoint/2010/main" val="1184022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14</a:t>
            </a:fld>
            <a:endParaRPr lang="en-US" dirty="0"/>
          </a:p>
        </p:txBody>
      </p:sp>
    </p:spTree>
    <p:extLst>
      <p:ext uri="{BB962C8B-B14F-4D97-AF65-F5344CB8AC3E}">
        <p14:creationId xmlns:p14="http://schemas.microsoft.com/office/powerpoint/2010/main" val="27628910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Questions?</a:t>
            </a:r>
          </a:p>
          <a:p>
            <a:endParaRPr lang="en-US" dirty="0" smtClean="0"/>
          </a:p>
          <a:p>
            <a:r>
              <a:rPr lang="en-US" dirty="0" smtClean="0"/>
              <a:t>Feel</a:t>
            </a:r>
            <a:r>
              <a:rPr lang="en-US" baseline="0" dirty="0" smtClean="0"/>
              <a:t> free to go to the OASF web page and test or complete an application.</a:t>
            </a:r>
          </a:p>
          <a:p>
            <a:endParaRPr lang="en-US" baseline="0" dirty="0" smtClean="0"/>
          </a:p>
          <a:p>
            <a:r>
              <a:rPr lang="en-US" baseline="0" dirty="0" smtClean="0"/>
              <a:t>Or, perhaps you like to see if a journal you’re familiar with is registered in the DOAJ or w/Sherpa/Romeo.</a:t>
            </a:r>
          </a:p>
          <a:p>
            <a:endParaRPr lang="en-US" baseline="0" dirty="0" smtClean="0"/>
          </a:p>
          <a:p>
            <a:r>
              <a:rPr lang="en-US" baseline="0" dirty="0" smtClean="0"/>
              <a:t>Or, find a new journal through these registries that you may not be familiar with.</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high expectations at academic institutions</a:t>
            </a:r>
            <a:r>
              <a:rPr lang="en-US" baseline="0" dirty="0" smtClean="0"/>
              <a:t> for faculty to publish in scholarly journals. The more prestigious journals are considered to have a high impact factor, and often have excessively high subscription rates for academic libraries. </a:t>
            </a:r>
            <a:r>
              <a:rPr lang="en-US" dirty="0"/>
              <a:t>Library’s collections budget: $9 </a:t>
            </a:r>
            <a:r>
              <a:rPr lang="en-US" dirty="0" smtClean="0"/>
              <a:t>mil. Library </a:t>
            </a:r>
            <a:r>
              <a:rPr lang="en-US" dirty="0"/>
              <a:t>spends on serials: $7 </a:t>
            </a:r>
            <a:r>
              <a:rPr lang="en-US" dirty="0" smtClean="0"/>
              <a:t>mil</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Libraries are balking at this strain on their budgets and responding in a variety of ways.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One way is by expanding library </a:t>
            </a:r>
            <a:r>
              <a:rPr lang="en-US" dirty="0" smtClean="0"/>
              <a:t>services to include publishing</a:t>
            </a:r>
            <a:r>
              <a:rPr lang="en-US" baseline="0" dirty="0" smtClean="0"/>
              <a:t>. VT has hosted electronic journals and also hosts open source software that manages the editorial workflow for</a:t>
            </a:r>
            <a:r>
              <a:rPr lang="en-US" dirty="0" smtClean="0"/>
              <a:t> journals, conference proceedings. If you’d ask us, we’d help with monographs too.</a:t>
            </a:r>
            <a:endParaRPr lang="en-US" baseline="0" dirty="0" smtClean="0"/>
          </a:p>
          <a:p>
            <a:endParaRPr lang="en-US" baseline="0" dirty="0" smtClean="0"/>
          </a:p>
          <a:p>
            <a:r>
              <a:rPr lang="en-US" baseline="0" dirty="0" smtClean="0"/>
              <a:t>P</a:t>
            </a:r>
            <a:r>
              <a:rPr lang="en-US" dirty="0" smtClean="0"/>
              <a:t>ublishing models are changing in light of various factors, including the international open access movement and the expanding federal mandates to make the results of government funded research available to the public.</a:t>
            </a:r>
          </a:p>
          <a:p>
            <a:endParaRPr lang="en-US" baseline="0" dirty="0" smtClean="0"/>
          </a:p>
          <a:p>
            <a:r>
              <a:rPr lang="en-US" baseline="0" dirty="0" smtClean="0"/>
              <a:t>Virginia Tech’s University Libraries, with support from the Provost, established the open access subvention fund to help everyone in the university community get their articles published in peer-reviewed scholarly journals that charge article processing fees to make their articles publicly accessible.</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An increasing number of open access journals are supported through article processing charges.</a:t>
            </a:r>
            <a:r>
              <a:rPr lang="en-US" baseline="0" dirty="0" smtClean="0"/>
              <a:t> These are still rigorously peer reviewed scholarly journals that are in the whole or in part funded by the authors of the articles.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Pilot project: FY13 – FY14</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Administered by University Libraries</a:t>
            </a:r>
            <a:r>
              <a:rPr lang="en-US" baseline="0" dirty="0" smtClean="0"/>
              <a:t>, </a:t>
            </a:r>
            <a:r>
              <a:rPr lang="en-US" dirty="0" smtClean="0"/>
              <a:t>Virginia Tech’s Open Access Subvention Fund has increased every year since the first pilot in FY2013 when the Provost, the VP for Research and the Dean of Libraries</a:t>
            </a:r>
            <a:r>
              <a:rPr lang="en-US" baseline="0" dirty="0" smtClean="0"/>
              <a:t> each contributed</a:t>
            </a:r>
            <a:r>
              <a:rPr lang="en-US" dirty="0" smtClean="0"/>
              <a:t> $8,000</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F4D4AC-2E0F-624E-9503-AE30D20512BE}" type="slidenum">
              <a:rPr lang="en-US" smtClean="0"/>
              <a:pPr/>
              <a:t>5</a:t>
            </a:fld>
            <a:endParaRPr lang="en-US" dirty="0"/>
          </a:p>
        </p:txBody>
      </p:sp>
    </p:spTree>
    <p:extLst>
      <p:ext uri="{BB962C8B-B14F-4D97-AF65-F5344CB8AC3E}">
        <p14:creationId xmlns:p14="http://schemas.microsoft.com/office/powerpoint/2010/main" val="271269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Yes, but, authors must not have any other sources of funding. OASF is not available for articles resulting from research sponsored by agencies that allow allocations for open</a:t>
            </a:r>
            <a:r>
              <a:rPr lang="en-US" baseline="0" dirty="0" smtClean="0"/>
              <a:t> access</a:t>
            </a:r>
            <a:r>
              <a:rPr lang="en-US" dirty="0" smtClean="0"/>
              <a:t> fees like the NIH.</a:t>
            </a:r>
          </a:p>
          <a:p>
            <a:endParaRPr lang="en-US" dirty="0" smtClean="0"/>
          </a:p>
          <a:p>
            <a:r>
              <a:rPr lang="en-US" dirty="0" smtClean="0"/>
              <a:t>Support is limited to $1500.00 per article and $3000.00 per author per year. For papers with multiple Virginia Tech co-authors, the program would still subsidize the same total amount of up to $1,500 per article but it would be prorated among each of the authors for the purposes of calculating amounts towards the annual limit for individuals, for example, 3 Virginia Tech authors would be allocated $500 each.</a:t>
            </a:r>
          </a:p>
          <a:p>
            <a:endParaRPr lang="en-US" dirty="0" smtClean="0"/>
          </a:p>
          <a:p>
            <a:r>
              <a:rPr lang="en-US" dirty="0" smtClean="0"/>
              <a:t>Some sources of external funding for publication of research results include: Howard Hughes Medical Institute, Rockefeller Foundation, NIH, </a:t>
            </a:r>
            <a:r>
              <a:rPr lang="en-US" dirty="0" smtClean="0"/>
              <a:t>NSF. Gates Foundation?</a:t>
            </a:r>
            <a:endParaRPr lang="en-US" dirty="0" smtClean="0"/>
          </a:p>
        </p:txBody>
      </p:sp>
      <p:sp>
        <p:nvSpPr>
          <p:cNvPr id="4" name="Slide Number Placeholder 3"/>
          <p:cNvSpPr>
            <a:spLocks noGrp="1"/>
          </p:cNvSpPr>
          <p:nvPr>
            <p:ph type="sldNum" sz="quarter" idx="10"/>
          </p:nvPr>
        </p:nvSpPr>
        <p:spPr/>
        <p:txBody>
          <a:bodyPr/>
          <a:lstStyle/>
          <a:p>
            <a:fld id="{38F4D4AC-2E0F-624E-9503-AE30D20512B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Everyone in the Virginia Tech community is eligible--all faculty, staff, graduate, and undergraduate students.</a:t>
            </a:r>
          </a:p>
          <a:p>
            <a:endParaRPr lang="en-US" dirty="0" smtClean="0"/>
          </a:p>
          <a:p>
            <a:pPr lvl="1"/>
            <a:r>
              <a:rPr lang="en-US" dirty="0" smtClean="0"/>
              <a:t>Faculty</a:t>
            </a:r>
          </a:p>
          <a:p>
            <a:pPr lvl="2"/>
            <a:r>
              <a:rPr lang="en-US" dirty="0" smtClean="0"/>
              <a:t>P&amp;T</a:t>
            </a:r>
          </a:p>
          <a:p>
            <a:pPr lvl="2"/>
            <a:r>
              <a:rPr lang="en-US" dirty="0" smtClean="0"/>
              <a:t>AP</a:t>
            </a:r>
          </a:p>
          <a:p>
            <a:pPr lvl="1"/>
            <a:r>
              <a:rPr lang="en-US" dirty="0" smtClean="0"/>
              <a:t>Staff</a:t>
            </a:r>
          </a:p>
          <a:p>
            <a:pPr lvl="1"/>
            <a:r>
              <a:rPr lang="en-US" dirty="0" smtClean="0"/>
              <a:t>Graduate students and Post docs</a:t>
            </a:r>
          </a:p>
          <a:p>
            <a:pPr lvl="1"/>
            <a:r>
              <a:rPr lang="en-US" dirty="0" smtClean="0"/>
              <a:t>Undergraduate students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Times"/>
                <a:ea typeface="+mn-ea"/>
                <a:cs typeface="Times"/>
              </a:rPr>
              <a:t>Not</a:t>
            </a:r>
            <a:r>
              <a:rPr lang="en-US" sz="1200" kern="1200" baseline="0" dirty="0" smtClean="0">
                <a:solidFill>
                  <a:schemeClr val="tx1"/>
                </a:solidFill>
                <a:effectLst/>
                <a:latin typeface="Times"/>
                <a:ea typeface="+mn-ea"/>
                <a:cs typeface="Times"/>
              </a:rPr>
              <a:t> so different from FY 2015</a:t>
            </a:r>
          </a:p>
          <a:p>
            <a:endParaRPr lang="en-US" sz="1200" kern="1200" baseline="0" dirty="0" smtClean="0">
              <a:solidFill>
                <a:schemeClr val="tx1"/>
              </a:solidFill>
              <a:effectLst/>
              <a:latin typeface="Times"/>
              <a:ea typeface="+mn-ea"/>
              <a:cs typeface="Times"/>
            </a:endParaRPr>
          </a:p>
          <a:p>
            <a:r>
              <a:rPr lang="en-US" sz="1200" kern="1200" dirty="0" smtClean="0">
                <a:solidFill>
                  <a:schemeClr val="tx1"/>
                </a:solidFill>
                <a:effectLst/>
                <a:latin typeface="Times"/>
                <a:ea typeface="+mn-ea"/>
                <a:cs typeface="Times"/>
              </a:rPr>
              <a:t>Other = </a:t>
            </a:r>
            <a:r>
              <a:rPr lang="en-US" sz="1200" kern="1200" dirty="0" err="1" smtClean="0">
                <a:solidFill>
                  <a:schemeClr val="tx1"/>
                </a:solidFill>
                <a:effectLst/>
                <a:latin typeface="Times"/>
                <a:ea typeface="+mn-ea"/>
                <a:cs typeface="Times"/>
              </a:rPr>
              <a:t>Assoc</a:t>
            </a:r>
            <a:r>
              <a:rPr lang="en-US" sz="1200" kern="1200" dirty="0" smtClean="0">
                <a:solidFill>
                  <a:schemeClr val="tx1"/>
                </a:solidFill>
                <a:effectLst/>
                <a:latin typeface="Times"/>
                <a:ea typeface="+mn-ea"/>
                <a:cs typeface="Times"/>
              </a:rPr>
              <a:t> Dean, Instructor (2), Lab</a:t>
            </a:r>
            <a:r>
              <a:rPr lang="en-US" sz="1200" kern="1200" baseline="0" dirty="0" smtClean="0">
                <a:solidFill>
                  <a:schemeClr val="tx1"/>
                </a:solidFill>
                <a:effectLst/>
                <a:latin typeface="Times"/>
                <a:ea typeface="+mn-ea"/>
                <a:cs typeface="Times"/>
              </a:rPr>
              <a:t> Manager, Post Doc, Research Associate/specialist/scientist</a:t>
            </a:r>
            <a:endParaRPr lang="en-US" sz="1200" kern="1200" dirty="0">
              <a:solidFill>
                <a:schemeClr val="tx1"/>
              </a:solidFill>
              <a:effectLst/>
              <a:latin typeface="Times"/>
              <a:ea typeface="+mn-ea"/>
              <a:cs typeface="Times"/>
            </a:endParaRPr>
          </a:p>
        </p:txBody>
      </p:sp>
      <p:sp>
        <p:nvSpPr>
          <p:cNvPr id="4" name="Slide Number Placeholder 3"/>
          <p:cNvSpPr>
            <a:spLocks noGrp="1"/>
          </p:cNvSpPr>
          <p:nvPr>
            <p:ph type="sldNum" sz="quarter" idx="10"/>
          </p:nvPr>
        </p:nvSpPr>
        <p:spPr/>
        <p:txBody>
          <a:bodyPr/>
          <a:lstStyle/>
          <a:p>
            <a:fld id="{38F4D4AC-2E0F-624E-9503-AE30D20512BE}" type="slidenum">
              <a:rPr lang="en-US" smtClean="0"/>
              <a:pPr/>
              <a:t>8</a:t>
            </a:fld>
            <a:endParaRPr lang="en-US" dirty="0"/>
          </a:p>
        </p:txBody>
      </p:sp>
    </p:spTree>
    <p:extLst>
      <p:ext uri="{BB962C8B-B14F-4D97-AF65-F5344CB8AC3E}">
        <p14:creationId xmlns:p14="http://schemas.microsoft.com/office/powerpoint/2010/main" val="4215022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to qualify for funding</a:t>
            </a:r>
          </a:p>
          <a:p>
            <a:endParaRPr lang="en-US" dirty="0" smtClean="0"/>
          </a:p>
          <a:p>
            <a:r>
              <a:rPr lang="en-US" dirty="0" smtClean="0"/>
              <a:t>GO TO OASPA (Think.</a:t>
            </a:r>
            <a:r>
              <a:rPr lang="en-US" baseline="0" dirty="0" smtClean="0"/>
              <a:t> Check. Submit. Just found it today)</a:t>
            </a:r>
            <a:endParaRPr lang="en-US" dirty="0" smtClean="0"/>
          </a:p>
          <a:p>
            <a:endParaRPr lang="en-US" dirty="0" smtClean="0"/>
          </a:p>
          <a:p>
            <a:r>
              <a:rPr lang="en-US" dirty="0" smtClean="0"/>
              <a:t>journal's </a:t>
            </a:r>
            <a:r>
              <a:rPr lang="en-US" dirty="0" smtClean="0"/>
              <a:t>publisher must be a member of the </a:t>
            </a:r>
            <a:r>
              <a:rPr lang="en-US" dirty="0" smtClean="0">
                <a:hlinkClick r:id="rId3"/>
              </a:rPr>
              <a:t>Open Access Scholarly Publishers Association</a:t>
            </a:r>
            <a:r>
              <a:rPr lang="en-US" dirty="0" smtClean="0"/>
              <a:t> (OASPA) or comply with </a:t>
            </a:r>
            <a:r>
              <a:rPr lang="en-US" dirty="0" smtClean="0">
                <a:hlinkClick r:id="rId4"/>
              </a:rPr>
              <a:t>OASPA's Code of Conduct</a:t>
            </a:r>
            <a:r>
              <a:rPr lang="en-US" dirty="0" smtClean="0"/>
              <a:t>.</a:t>
            </a:r>
          </a:p>
          <a:p>
            <a:r>
              <a:rPr lang="en-US" dirty="0" smtClean="0"/>
              <a:t>	reputable OA publisher (i.e., not</a:t>
            </a:r>
            <a:r>
              <a:rPr lang="en-US" baseline="0" dirty="0" smtClean="0"/>
              <a:t> on Beall’s list)</a:t>
            </a:r>
          </a:p>
          <a:p>
            <a:endParaRPr lang="en-US" baseline="0" dirty="0" smtClean="0"/>
          </a:p>
          <a:p>
            <a:r>
              <a:rPr lang="en-US" baseline="0" dirty="0" smtClean="0"/>
              <a:t>	clear contact info</a:t>
            </a:r>
          </a:p>
          <a:p>
            <a:r>
              <a:rPr lang="en-US" baseline="0" dirty="0" smtClean="0"/>
              <a:t>	peer-review</a:t>
            </a:r>
          </a:p>
          <a:p>
            <a:r>
              <a:rPr lang="en-US" baseline="0" dirty="0" smtClean="0"/>
              <a:t>	editorial or governing board of recognized experts</a:t>
            </a:r>
          </a:p>
          <a:p>
            <a:r>
              <a:rPr lang="en-US" baseline="0" dirty="0" smtClean="0"/>
              <a:t>	clear about fees</a:t>
            </a:r>
          </a:p>
          <a:p>
            <a:r>
              <a:rPr lang="en-US" baseline="0" dirty="0" smtClean="0"/>
              <a:t>	markets appropriately</a:t>
            </a:r>
          </a:p>
          <a:p>
            <a:r>
              <a:rPr lang="en-US" baseline="0" dirty="0" smtClean="0"/>
              <a:t>	clear copyright license</a:t>
            </a:r>
          </a:p>
          <a:p>
            <a:r>
              <a:rPr lang="en-US" baseline="0" dirty="0" smtClean="0"/>
              <a:t>	clear instructions</a:t>
            </a:r>
          </a:p>
          <a:p>
            <a:r>
              <a:rPr lang="en-US" baseline="0" dirty="0" smtClean="0"/>
              <a:t>	website has high standards</a:t>
            </a:r>
          </a:p>
          <a:p>
            <a:r>
              <a:rPr lang="en-US" baseline="0" dirty="0" smtClean="0"/>
              <a:t>	has a means of reporting misconduct</a:t>
            </a:r>
          </a:p>
          <a:p>
            <a:endParaRPr lang="en-US" baseline="0" dirty="0" smtClean="0"/>
          </a:p>
          <a:p>
            <a:r>
              <a:rPr lang="en-US" dirty="0" smtClean="0"/>
              <a:t>For hybrid OA journals, the publishers must have reduced institutional subscription prices, or plan to reduce prices next year, based on the number of open access publications in the journals.</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CD8135A6-72CC-EA42-B14F-8AD35829C27C}" type="datetimeFigureOut">
              <a:rPr lang="en-US" smtClean="0"/>
              <a:pPr/>
              <a:t>10/21/15</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CD8135A6-72CC-EA42-B14F-8AD35829C27C}" type="datetimeFigureOut">
              <a:rPr lang="en-US" smtClean="0"/>
              <a:pPr/>
              <a:t>10/21/15</a:t>
            </a:fld>
            <a:endParaRPr lang="en-US" dirty="0"/>
          </a:p>
        </p:txBody>
      </p:sp>
      <p:sp>
        <p:nvSpPr>
          <p:cNvPr id="6" name="Footer Placeholder 5"/>
          <p:cNvSpPr>
            <a:spLocks noGrp="1"/>
          </p:cNvSpPr>
          <p:nvPr>
            <p:ph type="ftr" sz="quarter" idx="11"/>
          </p:nvPr>
        </p:nvSpPr>
        <p:spPr>
          <a:xfrm>
            <a:off x="2057400" y="6300216"/>
            <a:ext cx="2340864" cy="365125"/>
          </a:xfrm>
        </p:spPr>
        <p:txBody>
          <a:bodyPr/>
          <a:lstStyle/>
          <a:p>
            <a:endParaRPr lang="en-US" dirty="0"/>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CD8135A6-72CC-EA42-B14F-8AD35829C27C}" type="datetimeFigureOut">
              <a:rPr lang="en-US" smtClean="0"/>
              <a:pPr/>
              <a:t>10/21/15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D8135A6-72CC-EA42-B14F-8AD35829C27C}" type="datetimeFigureOut">
              <a:rPr lang="en-US" smtClean="0"/>
              <a:pPr/>
              <a:t>10/21/15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10/21/15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10/21/15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10/21/15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CD8135A6-72CC-EA42-B14F-8AD35829C27C}" type="datetimeFigureOut">
              <a:rPr lang="en-US" smtClean="0"/>
              <a:pPr/>
              <a:t>10/21/15</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dirty="0"/>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CD8135A6-72CC-EA42-B14F-8AD35829C27C}" type="datetimeFigureOut">
              <a:rPr lang="en-US" smtClean="0"/>
              <a:pPr/>
              <a:t>10/21/15</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D8135A6-72CC-EA42-B14F-8AD35829C27C}" type="datetimeFigureOut">
              <a:rPr lang="en-US" smtClean="0"/>
              <a:pPr/>
              <a:t>10/21/15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CD8135A6-72CC-EA42-B14F-8AD35829C27C}" type="datetimeFigureOut">
              <a:rPr lang="en-US" smtClean="0"/>
              <a:pPr/>
              <a:t>10/21/15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D8135A6-72CC-EA42-B14F-8AD35829C27C}" type="datetimeFigureOut">
              <a:rPr lang="en-US" smtClean="0"/>
              <a:pPr/>
              <a:t>10/21/15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CD8135A6-72CC-EA42-B14F-8AD35829C27C}" type="datetimeFigureOut">
              <a:rPr lang="en-US" smtClean="0"/>
              <a:pPr/>
              <a:t>10/21/15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CD8135A6-72CC-EA42-B14F-8AD35829C27C}" type="datetimeFigureOut">
              <a:rPr lang="en-US" smtClean="0"/>
              <a:pPr/>
              <a:t>10/21/15</a:t>
            </a:fld>
            <a:endParaRPr lang="en-US" dirty="0"/>
          </a:p>
        </p:txBody>
      </p:sp>
      <p:sp>
        <p:nvSpPr>
          <p:cNvPr id="6" name="Footer Placeholder 5"/>
          <p:cNvSpPr>
            <a:spLocks noGrp="1"/>
          </p:cNvSpPr>
          <p:nvPr>
            <p:ph type="ftr" sz="quarter" idx="11"/>
          </p:nvPr>
        </p:nvSpPr>
        <p:spPr>
          <a:xfrm>
            <a:off x="2057400" y="6297706"/>
            <a:ext cx="2339788" cy="365125"/>
          </a:xfrm>
        </p:spPr>
        <p:txBody>
          <a:bodyPr/>
          <a:lstStyle/>
          <a:p>
            <a:endParaRPr lang="en-US" dirty="0"/>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CD8135A6-72CC-EA42-B14F-8AD35829C27C}" type="datetimeFigureOut">
              <a:rPr lang="en-US" smtClean="0"/>
              <a:pPr/>
              <a:t>10/21/15</a:t>
            </a:fld>
            <a:endParaRPr lang="en-US" dirty="0"/>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dirty="0"/>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B4B903A7-1F78-3446-A57C-5B16842E174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cholar.lib.vt.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aqua.lib.vt.edu/oa-subvention.php"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vtechworks.lib.vt.edu"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hyperlink" Target="https://aqua.lib.vt.edu/oa-subvention.php" TargetMode="External"/><Relationship Id="rId4" Type="http://schemas.openxmlformats.org/officeDocument/2006/relationships/hyperlink" Target="mailto:gailmac@vt.edu" TargetMode="Externa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s://aqua.lib.vt.edu/oa-subvention.php" TargetMode="External"/><Relationship Id="rId4" Type="http://schemas.openxmlformats.org/officeDocument/2006/relationships/hyperlink" Target="http://www.oaspa.org" TargetMode="External"/><Relationship Id="rId5" Type="http://schemas.openxmlformats.org/officeDocument/2006/relationships/hyperlink" Target="http://publicationethics.org/" TargetMode="External"/><Relationship Id="rId6" Type="http://schemas.openxmlformats.org/officeDocument/2006/relationships/hyperlink" Target="https://doaj.org/" TargetMode="External"/><Relationship Id="rId7" Type="http://schemas.openxmlformats.org/officeDocument/2006/relationships/hyperlink" Target="http://www.sherpa.ac.uk/romeo/" TargetMode="External"/><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package" Target="../embeddings/Microsoft_Excel_Sheet1.xlsx"/><Relationship Id="rId5"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hyperlink" Target="http://www.oaspa.org" TargetMode="External"/><Relationship Id="rId4" Type="http://schemas.openxmlformats.org/officeDocument/2006/relationships/hyperlink" Target="http://publicationethics.org/" TargetMode="External"/><Relationship Id="rId5" Type="http://schemas.openxmlformats.org/officeDocument/2006/relationships/hyperlink" Target="https://doaj.org/" TargetMode="External"/><Relationship Id="rId6" Type="http://schemas.openxmlformats.org/officeDocument/2006/relationships/hyperlink" Target="http://www.sherpa.ac.uk/romeo/"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4065"/>
            <a:ext cx="9144000" cy="2482185"/>
          </a:xfrm>
        </p:spPr>
        <p:txBody>
          <a:bodyPr>
            <a:normAutofit/>
          </a:bodyPr>
          <a:lstStyle/>
          <a:p>
            <a:r>
              <a:rPr lang="en-US" sz="3200" dirty="0"/>
              <a:t>Receive $1500 for Publishing Your Next </a:t>
            </a:r>
            <a:r>
              <a:rPr lang="en-US" sz="3200" dirty="0" smtClean="0"/>
              <a:t>Article</a:t>
            </a:r>
            <a:br>
              <a:rPr lang="en-US" sz="3200" dirty="0" smtClean="0"/>
            </a:br>
            <a:r>
              <a:rPr lang="en-US" dirty="0"/>
              <a:t/>
            </a:r>
            <a:br>
              <a:rPr lang="en-US" dirty="0"/>
            </a:br>
            <a:r>
              <a:rPr lang="en-US" sz="3200" dirty="0"/>
              <a:t>VT’s OPEN ACCESS </a:t>
            </a:r>
            <a:r>
              <a:rPr lang="en-US" sz="3200" dirty="0" smtClean="0"/>
              <a:t>SUBVENTION </a:t>
            </a:r>
            <a:r>
              <a:rPr lang="en-US" sz="3200" dirty="0"/>
              <a:t>FUND</a:t>
            </a:r>
          </a:p>
        </p:txBody>
      </p:sp>
      <p:sp>
        <p:nvSpPr>
          <p:cNvPr id="3" name="Subtitle 2"/>
          <p:cNvSpPr>
            <a:spLocks noGrp="1"/>
          </p:cNvSpPr>
          <p:nvPr>
            <p:ph type="subTitle" idx="1"/>
          </p:nvPr>
        </p:nvSpPr>
        <p:spPr>
          <a:xfrm>
            <a:off x="1371600" y="4873065"/>
            <a:ext cx="5867400" cy="573741"/>
          </a:xfrm>
        </p:spPr>
        <p:txBody>
          <a:bodyPr>
            <a:noAutofit/>
          </a:bodyPr>
          <a:lstStyle/>
          <a:p>
            <a:r>
              <a:rPr lang="en-US" sz="1600" dirty="0" smtClean="0"/>
              <a:t>Gail McMillan</a:t>
            </a:r>
          </a:p>
          <a:p>
            <a:r>
              <a:rPr lang="en-US" sz="1600" dirty="0" smtClean="0"/>
              <a:t>Director, </a:t>
            </a:r>
            <a:r>
              <a:rPr lang="en-US" sz="1600" dirty="0" smtClean="0">
                <a:hlinkClick r:id="rId3"/>
              </a:rPr>
              <a:t>Scholarly Communication</a:t>
            </a:r>
            <a:endParaRPr lang="en-US" sz="1600" dirty="0" smtClean="0"/>
          </a:p>
          <a:p>
            <a:r>
              <a:rPr lang="en-US" sz="1600" dirty="0" smtClean="0"/>
              <a:t>University Libraries, Virginia Tech</a:t>
            </a:r>
          </a:p>
          <a:p>
            <a:r>
              <a:rPr lang="en-US" sz="1600" dirty="0" smtClean="0"/>
              <a:t>NLI, Oct. 19, 2015</a:t>
            </a:r>
            <a:endParaRPr lang="en-US" sz="1600" dirty="0"/>
          </a:p>
        </p:txBody>
      </p:sp>
    </p:spTree>
    <p:extLst>
      <p:ext uri="{BB962C8B-B14F-4D97-AF65-F5344CB8AC3E}">
        <p14:creationId xmlns:p14="http://schemas.microsoft.com/office/powerpoint/2010/main" val="263860770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rmAutofit fontScale="90000"/>
          </a:bodyPr>
          <a:lstStyle/>
          <a:p>
            <a:r>
              <a:rPr lang="en-US" dirty="0" smtClean="0"/>
              <a:t>Request OASF</a:t>
            </a:r>
            <a:br>
              <a:rPr lang="en-US" dirty="0" smtClean="0"/>
            </a:br>
            <a:r>
              <a:rPr lang="en-US" sz="3600" dirty="0">
                <a:hlinkClick r:id="rId3"/>
              </a:rPr>
              <a:t>https://aqua.lib.vt.edu/oa-</a:t>
            </a:r>
            <a:r>
              <a:rPr lang="en-US" sz="3600" dirty="0" smtClean="0">
                <a:hlinkClick r:id="rId3"/>
              </a:rPr>
              <a:t>subvention.php</a:t>
            </a:r>
            <a:endParaRPr lang="en-US" dirty="0"/>
          </a:p>
        </p:txBody>
      </p:sp>
      <p:sp>
        <p:nvSpPr>
          <p:cNvPr id="3" name="Content Placeholder 2"/>
          <p:cNvSpPr>
            <a:spLocks noGrp="1"/>
          </p:cNvSpPr>
          <p:nvPr>
            <p:ph idx="1"/>
          </p:nvPr>
        </p:nvSpPr>
        <p:spPr/>
        <p:txBody>
          <a:bodyPr numCol="2">
            <a:noAutofit/>
          </a:bodyPr>
          <a:lstStyle/>
          <a:p>
            <a:r>
              <a:rPr lang="en-US" sz="2400" dirty="0" smtClean="0"/>
              <a:t>Name</a:t>
            </a:r>
          </a:p>
          <a:p>
            <a:r>
              <a:rPr lang="en-US" sz="2400" dirty="0" smtClean="0"/>
              <a:t>PID</a:t>
            </a:r>
          </a:p>
          <a:p>
            <a:r>
              <a:rPr lang="en-US" sz="2400" dirty="0" smtClean="0"/>
              <a:t>Department and college</a:t>
            </a:r>
          </a:p>
          <a:p>
            <a:r>
              <a:rPr lang="en-US" sz="2400" dirty="0"/>
              <a:t>Co-authors</a:t>
            </a:r>
          </a:p>
          <a:p>
            <a:r>
              <a:rPr lang="en-US" sz="2400" dirty="0" smtClean="0"/>
              <a:t>Status </a:t>
            </a:r>
            <a:r>
              <a:rPr lang="en-US" sz="2400" dirty="0" smtClean="0"/>
              <a:t>(e.g., faculty, graduate student</a:t>
            </a:r>
            <a:r>
              <a:rPr lang="en-US" sz="2400" dirty="0" smtClean="0"/>
              <a:t>, another university, etc</a:t>
            </a:r>
            <a:r>
              <a:rPr lang="en-US" sz="2400" dirty="0" smtClean="0"/>
              <a:t>.)</a:t>
            </a:r>
          </a:p>
          <a:p>
            <a:endParaRPr lang="en-US" sz="2400" dirty="0"/>
          </a:p>
          <a:p>
            <a:r>
              <a:rPr lang="en-US" sz="2400" dirty="0" smtClean="0"/>
              <a:t>Article</a:t>
            </a:r>
            <a:r>
              <a:rPr lang="en-US" sz="2400" dirty="0" smtClean="0"/>
              <a:t>: title, journal, publisher</a:t>
            </a:r>
          </a:p>
          <a:p>
            <a:r>
              <a:rPr lang="en-US" sz="2400" dirty="0" smtClean="0"/>
              <a:t>Publisher’s fee</a:t>
            </a:r>
          </a:p>
          <a:p>
            <a:r>
              <a:rPr lang="en-US" sz="2400" dirty="0" smtClean="0"/>
              <a:t>Funding amount request</a:t>
            </a:r>
          </a:p>
          <a:p>
            <a:r>
              <a:rPr lang="en-US" sz="2400" dirty="0" smtClean="0"/>
              <a:t>Link to journal’s OA policy</a:t>
            </a:r>
          </a:p>
          <a:p>
            <a:r>
              <a:rPr lang="en-US" sz="2400" dirty="0" smtClean="0"/>
              <a:t>No alternative sources of article support</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lstStyle/>
          <a:p>
            <a:r>
              <a:rPr lang="en-US" dirty="0" smtClean="0"/>
              <a:t>Review, vet, prioritize, notify</a:t>
            </a:r>
            <a:endParaRPr lang="en-US" dirty="0"/>
          </a:p>
        </p:txBody>
      </p:sp>
      <p:sp>
        <p:nvSpPr>
          <p:cNvPr id="3" name="Content Placeholder 2"/>
          <p:cNvSpPr>
            <a:spLocks noGrp="1"/>
          </p:cNvSpPr>
          <p:nvPr>
            <p:ph idx="1"/>
          </p:nvPr>
        </p:nvSpPr>
        <p:spPr/>
        <p:txBody>
          <a:bodyPr>
            <a:normAutofit/>
          </a:bodyPr>
          <a:lstStyle/>
          <a:p>
            <a:r>
              <a:rPr lang="en-US" sz="2800" dirty="0" smtClean="0"/>
              <a:t>Applications reviewed by team of librarians</a:t>
            </a:r>
          </a:p>
          <a:p>
            <a:pPr lvl="1"/>
            <a:r>
              <a:rPr lang="en-US" sz="2800" dirty="0" smtClean="0"/>
              <a:t>Gail McMillan, fund manager</a:t>
            </a:r>
          </a:p>
          <a:p>
            <a:r>
              <a:rPr lang="en-US" sz="2800" dirty="0" smtClean="0"/>
              <a:t>Funds</a:t>
            </a:r>
          </a:p>
          <a:p>
            <a:r>
              <a:rPr lang="en-US" sz="2800" dirty="0" smtClean="0"/>
              <a:t>Eligibility</a:t>
            </a:r>
          </a:p>
          <a:p>
            <a:r>
              <a:rPr lang="en-US" sz="2800" dirty="0" smtClean="0"/>
              <a:t>Guidelines</a:t>
            </a:r>
          </a:p>
          <a:p>
            <a:r>
              <a:rPr lang="en-US" sz="2800" dirty="0" smtClean="0"/>
              <a:t>Email notification (10 days)</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56133"/>
            <a:ext cx="7583488" cy="1143000"/>
          </a:xfrm>
        </p:spPr>
        <p:txBody>
          <a:bodyPr/>
          <a:lstStyle/>
          <a:p>
            <a:r>
              <a:rPr lang="en-US" dirty="0" smtClean="0"/>
              <a:t>Last steps</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How are APCs paid?</a:t>
            </a:r>
          </a:p>
          <a:p>
            <a:pPr lvl="1"/>
            <a:r>
              <a:rPr lang="en-US" sz="2800" dirty="0" smtClean="0"/>
              <a:t>Award to corresponding author includes</a:t>
            </a:r>
          </a:p>
          <a:p>
            <a:pPr lvl="2"/>
            <a:r>
              <a:rPr lang="en-US" sz="2400" dirty="0" smtClean="0"/>
              <a:t>Congratulations! </a:t>
            </a:r>
          </a:p>
          <a:p>
            <a:pPr lvl="2"/>
            <a:r>
              <a:rPr lang="en-US" sz="2400" dirty="0" smtClean="0"/>
              <a:t>Where </a:t>
            </a:r>
            <a:r>
              <a:rPr lang="en-US" sz="2400" dirty="0" smtClean="0"/>
              <a:t>to have the invoice sent, or</a:t>
            </a:r>
          </a:p>
          <a:p>
            <a:pPr lvl="2"/>
            <a:r>
              <a:rPr lang="en-US" sz="2400" dirty="0" smtClean="0"/>
              <a:t>Proof of payment for reimbursement</a:t>
            </a:r>
          </a:p>
          <a:p>
            <a:r>
              <a:rPr lang="en-US" sz="2800" dirty="0" smtClean="0"/>
              <a:t>Acknowledge VT OASF in your published article</a:t>
            </a:r>
          </a:p>
          <a:p>
            <a:r>
              <a:rPr lang="en-US" sz="2800" dirty="0"/>
              <a:t>S</a:t>
            </a:r>
            <a:r>
              <a:rPr lang="en-US" sz="2800" dirty="0" smtClean="0"/>
              <a:t>ubmit article to VTechWorks</a:t>
            </a:r>
          </a:p>
          <a:p>
            <a:pPr lvl="1"/>
            <a:r>
              <a:rPr lang="en-US" sz="2800" dirty="0" smtClean="0">
                <a:hlinkClick r:id="rId3"/>
              </a:rPr>
              <a:t>http://www.vtechworks.lib.vt.edu</a:t>
            </a:r>
            <a:endParaRPr lang="en-US" sz="2800" dirty="0" smtClean="0"/>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638"/>
            <a:ext cx="8394700" cy="1143000"/>
          </a:xfrm>
        </p:spPr>
        <p:txBody>
          <a:bodyPr>
            <a:normAutofit/>
          </a:bodyPr>
          <a:lstStyle/>
          <a:p>
            <a:r>
              <a:rPr lang="en-US" dirty="0" smtClean="0"/>
              <a:t>Colleges </a:t>
            </a:r>
            <a:r>
              <a:rPr lang="en-US" dirty="0" smtClean="0"/>
              <a:t>of Funded Authors FY16 to date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88579157"/>
              </p:ext>
            </p:extLst>
          </p:nvPr>
        </p:nvGraphicFramePr>
        <p:xfrm>
          <a:off x="812800" y="1714500"/>
          <a:ext cx="7874000" cy="5105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3898488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508000"/>
          </a:xfrm>
        </p:spPr>
        <p:txBody>
          <a:bodyPr>
            <a:normAutofit/>
          </a:bodyPr>
          <a:lstStyle/>
          <a:p>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9321376"/>
              </p:ext>
            </p:extLst>
          </p:nvPr>
        </p:nvGraphicFramePr>
        <p:xfrm>
          <a:off x="-571500" y="139699"/>
          <a:ext cx="10299700" cy="6489700"/>
        </p:xfrm>
        <a:graphic>
          <a:graphicData uri="http://schemas.openxmlformats.org/drawingml/2006/table">
            <a:tbl>
              <a:tblPr/>
              <a:tblGrid>
                <a:gridCol w="4432422"/>
                <a:gridCol w="5867278"/>
              </a:tblGrid>
              <a:tr h="324485">
                <a:tc>
                  <a:txBody>
                    <a:bodyPr/>
                    <a:lstStyle/>
                    <a:p>
                      <a:pPr algn="r" fontAlgn="b"/>
                      <a:r>
                        <a:rPr lang="en-US" sz="1300" b="0" i="0" u="none" strike="noStrike">
                          <a:solidFill>
                            <a:srgbClr val="000000"/>
                          </a:solidFill>
                          <a:effectLst/>
                          <a:latin typeface="Helvetica Neue"/>
                        </a:rPr>
                        <a:t>FY2016 Funded Publisher</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Journal</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BMC</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BioMedical Engineering OnLine</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BMC</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Biotechnology for Biofuels</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BMC</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BMC Genomics </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BMC</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Clinical Epigenetics</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BMC</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Human Genomics (2)</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Dove Medical Press</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International Journal of Nanomedicine</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Elsevier</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New Negatives in Plant Science</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Frontiers</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Frontiers in Terrestrial Microbiology</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Hindawi</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Abstract and Applied Analysis</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Hindawi</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Journal of Computational Medicine</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Hindawi</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Journal of Robotics </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Hindawi</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Stem Cells International</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NAS</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Proceedings of the National Academy of Sciences</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Nature</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Scientific Reports (2)</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OMICS</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International Journal of Biomedical Data Mining</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PLOS</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PLoS One (7)</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STEM Education and Research Institute </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Journal of STEM Education: Innovations and Research</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Taylor &amp; Francis</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Helvetica Neue"/>
                        </a:rPr>
                        <a:t>Journal of Plant Interactions</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4485">
                <a:tc>
                  <a:txBody>
                    <a:bodyPr/>
                    <a:lstStyle/>
                    <a:p>
                      <a:pPr algn="r" fontAlgn="b"/>
                      <a:r>
                        <a:rPr lang="en-US" sz="1300" b="0" i="0" u="none" strike="noStrike">
                          <a:solidFill>
                            <a:srgbClr val="000000"/>
                          </a:solidFill>
                          <a:effectLst/>
                          <a:latin typeface="Helvetica Neue"/>
                        </a:rPr>
                        <a:t>Wiley</a:t>
                      </a:r>
                    </a:p>
                  </a:txBody>
                  <a:tcPr marL="10626" marR="127517"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effectLst/>
                          <a:latin typeface="Helvetica Neue"/>
                        </a:rPr>
                        <a:t>Food Science &amp; Nutrition</a:t>
                      </a:r>
                    </a:p>
                  </a:txBody>
                  <a:tcPr marL="127517" marR="10626" marT="106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lstStyle/>
          <a:p>
            <a:r>
              <a:rPr lang="en-US" dirty="0" smtClean="0"/>
              <a:t>VT Open Access Subvention Fund</a:t>
            </a:r>
            <a:endParaRPr lang="en-US" dirty="0"/>
          </a:p>
        </p:txBody>
      </p:sp>
      <p:sp>
        <p:nvSpPr>
          <p:cNvPr id="3" name="Content Placeholder 2"/>
          <p:cNvSpPr>
            <a:spLocks noGrp="1"/>
          </p:cNvSpPr>
          <p:nvPr>
            <p:ph idx="1"/>
          </p:nvPr>
        </p:nvSpPr>
        <p:spPr/>
        <p:txBody>
          <a:bodyPr>
            <a:normAutofit/>
          </a:bodyPr>
          <a:lstStyle/>
          <a:p>
            <a:r>
              <a:rPr lang="en-US" sz="2800" dirty="0">
                <a:hlinkClick r:id="rId3"/>
              </a:rPr>
              <a:t>https://aqua.lib.vt.edu/oa-</a:t>
            </a:r>
            <a:r>
              <a:rPr lang="en-US" sz="2800" dirty="0" smtClean="0">
                <a:hlinkClick r:id="rId3"/>
              </a:rPr>
              <a:t>subvention.php</a:t>
            </a:r>
            <a:endParaRPr lang="en-US" sz="2800" dirty="0" smtClean="0"/>
          </a:p>
          <a:p>
            <a:endParaRPr lang="en-US" sz="2800" dirty="0" smtClean="0"/>
          </a:p>
          <a:p>
            <a:r>
              <a:rPr lang="en-US" sz="2800" dirty="0" smtClean="0"/>
              <a:t>Gail McMillan</a:t>
            </a:r>
          </a:p>
          <a:p>
            <a:pPr lvl="1"/>
            <a:r>
              <a:rPr lang="en-US" sz="2800" dirty="0" smtClean="0">
                <a:hlinkClick r:id="rId4"/>
              </a:rPr>
              <a:t>gailmac@vt.edu</a:t>
            </a:r>
            <a:endParaRPr lang="en-US" sz="2800" dirty="0" smtClean="0"/>
          </a:p>
          <a:p>
            <a:pPr lvl="1"/>
            <a:r>
              <a:rPr lang="en-US" sz="2800" dirty="0" smtClean="0"/>
              <a:t>540-231-9252</a:t>
            </a:r>
          </a:p>
          <a:p>
            <a:pPr lvl="1"/>
            <a:r>
              <a:rPr lang="en-US" sz="2800" dirty="0" smtClean="0"/>
              <a:t>421 Newman Library</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a:bodyPr>
          <a:lstStyle/>
          <a:p>
            <a:r>
              <a:rPr lang="en-US" sz="3200" dirty="0">
                <a:hlinkClick r:id="rId3"/>
              </a:rPr>
              <a:t>https://aqua.lib.vt.edu/oa-subvention.php</a:t>
            </a:r>
            <a:endParaRPr lang="en-US" sz="3200" dirty="0"/>
          </a:p>
        </p:txBody>
      </p:sp>
      <p:sp>
        <p:nvSpPr>
          <p:cNvPr id="3" name="Content Placeholder 2"/>
          <p:cNvSpPr>
            <a:spLocks noGrp="1"/>
          </p:cNvSpPr>
          <p:nvPr>
            <p:ph idx="1"/>
          </p:nvPr>
        </p:nvSpPr>
        <p:spPr>
          <a:xfrm>
            <a:off x="779463" y="1949824"/>
            <a:ext cx="7583488" cy="4438276"/>
          </a:xfrm>
        </p:spPr>
        <p:txBody>
          <a:bodyPr>
            <a:normAutofit/>
          </a:bodyPr>
          <a:lstStyle/>
          <a:p>
            <a:pPr>
              <a:spcBef>
                <a:spcPts val="1320"/>
              </a:spcBef>
            </a:pPr>
            <a:r>
              <a:rPr lang="en-US" sz="3200" dirty="0" smtClean="0">
                <a:hlinkClick r:id="rId4"/>
              </a:rPr>
              <a:t>Open </a:t>
            </a:r>
            <a:r>
              <a:rPr lang="en-US" sz="3200" dirty="0">
                <a:hlinkClick r:id="rId4"/>
              </a:rPr>
              <a:t>Access Scholarly Publishers </a:t>
            </a:r>
            <a:r>
              <a:rPr lang="en-US" sz="3200" dirty="0" smtClean="0">
                <a:hlinkClick r:id="rId4"/>
              </a:rPr>
              <a:t>Association</a:t>
            </a:r>
            <a:r>
              <a:rPr lang="en-US" sz="3200" dirty="0" smtClean="0"/>
              <a:t>, </a:t>
            </a:r>
            <a:r>
              <a:rPr lang="en-US" sz="3200" dirty="0" smtClean="0">
                <a:hlinkClick r:id="rId5"/>
              </a:rPr>
              <a:t>COPE</a:t>
            </a:r>
            <a:r>
              <a:rPr lang="en-US" sz="3200" dirty="0" smtClean="0"/>
              <a:t>, </a:t>
            </a:r>
            <a:r>
              <a:rPr lang="en-US" sz="3200" dirty="0" smtClean="0"/>
              <a:t>or </a:t>
            </a:r>
            <a:r>
              <a:rPr lang="en-US" sz="3200" dirty="0" smtClean="0"/>
              <a:t>similar code of conduct </a:t>
            </a:r>
          </a:p>
          <a:p>
            <a:pPr>
              <a:spcBef>
                <a:spcPts val="1320"/>
              </a:spcBef>
            </a:pPr>
            <a:r>
              <a:rPr lang="en-US" sz="3200" dirty="0" smtClean="0"/>
              <a:t>Open </a:t>
            </a:r>
            <a:r>
              <a:rPr lang="en-US" sz="3200" dirty="0" smtClean="0"/>
              <a:t>access j</a:t>
            </a:r>
            <a:r>
              <a:rPr lang="en-US" sz="3200" dirty="0" smtClean="0"/>
              <a:t>ournal directories</a:t>
            </a:r>
          </a:p>
          <a:p>
            <a:pPr marL="914400" lvl="1" indent="-514350">
              <a:spcBef>
                <a:spcPts val="1320"/>
              </a:spcBef>
            </a:pPr>
            <a:r>
              <a:rPr lang="en-US" sz="3200" dirty="0" smtClean="0">
                <a:hlinkClick r:id="rId6"/>
              </a:rPr>
              <a:t>Directory of Open Access Journals</a:t>
            </a:r>
            <a:endParaRPr lang="en-US" sz="3200" dirty="0" smtClean="0"/>
          </a:p>
          <a:p>
            <a:pPr marL="914400" lvl="1" indent="-514350">
              <a:spcBef>
                <a:spcPts val="1320"/>
              </a:spcBef>
            </a:pPr>
            <a:r>
              <a:rPr lang="en-US" sz="3200" dirty="0" smtClean="0">
                <a:hlinkClick r:id="rId7"/>
              </a:rPr>
              <a:t>SHERPA</a:t>
            </a:r>
            <a:r>
              <a:rPr lang="en-US" sz="3200" dirty="0" smtClean="0">
                <a:hlinkClick r:id="rId7"/>
              </a:rPr>
              <a:t>/</a:t>
            </a:r>
            <a:r>
              <a:rPr lang="en-US" sz="3200" dirty="0" smtClean="0">
                <a:hlinkClick r:id="rId7"/>
              </a:rPr>
              <a:t>RoMEO</a:t>
            </a:r>
            <a:endParaRPr lang="en-US" sz="3200" dirty="0"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61467"/>
          </a:xfrm>
        </p:spPr>
        <p:txBody>
          <a:bodyPr/>
          <a:lstStyle/>
          <a:p>
            <a:r>
              <a:rPr lang="en-US" dirty="0" smtClean="0"/>
              <a:t>Reputation Economy in Academia</a:t>
            </a:r>
            <a:endParaRPr lang="en-US" dirty="0"/>
          </a:p>
        </p:txBody>
      </p:sp>
      <p:sp>
        <p:nvSpPr>
          <p:cNvPr id="3" name="Content Placeholder 2"/>
          <p:cNvSpPr>
            <a:spLocks noGrp="1"/>
          </p:cNvSpPr>
          <p:nvPr>
            <p:ph idx="1"/>
          </p:nvPr>
        </p:nvSpPr>
        <p:spPr/>
        <p:txBody>
          <a:bodyPr/>
          <a:lstStyle/>
          <a:p>
            <a:r>
              <a:rPr lang="en-US" sz="2800" dirty="0" smtClean="0"/>
              <a:t>Publishing models need to change</a:t>
            </a:r>
          </a:p>
          <a:p>
            <a:r>
              <a:rPr lang="en-US" sz="2800" dirty="0" smtClean="0"/>
              <a:t>Libraries promoting change</a:t>
            </a:r>
          </a:p>
          <a:p>
            <a:pPr lvl="1"/>
            <a:r>
              <a:rPr lang="en-US" sz="2400" dirty="0" smtClean="0"/>
              <a:t>Hosting</a:t>
            </a:r>
          </a:p>
          <a:p>
            <a:pPr lvl="1"/>
            <a:r>
              <a:rPr lang="en-US" sz="2400" dirty="0" smtClean="0"/>
              <a:t>Publishing</a:t>
            </a:r>
          </a:p>
          <a:p>
            <a:pPr lvl="1"/>
            <a:r>
              <a:rPr lang="en-US" sz="2400" dirty="0" smtClean="0"/>
              <a:t>Subvention funds</a:t>
            </a:r>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274638"/>
            <a:ext cx="8432800" cy="1020762"/>
          </a:xfrm>
        </p:spPr>
        <p:txBody>
          <a:bodyPr>
            <a:normAutofit/>
          </a:bodyPr>
          <a:lstStyle/>
          <a:p>
            <a:r>
              <a:rPr lang="en-US" dirty="0" smtClean="0"/>
              <a:t> VT’s Open Access Subvention Fund</a:t>
            </a:r>
            <a:endParaRPr lang="en-US" dirty="0"/>
          </a:p>
        </p:txBody>
      </p:sp>
      <p:sp>
        <p:nvSpPr>
          <p:cNvPr id="3" name="Content Placeholder 2"/>
          <p:cNvSpPr>
            <a:spLocks noGrp="1"/>
          </p:cNvSpPr>
          <p:nvPr>
            <p:ph idx="1"/>
          </p:nvPr>
        </p:nvSpPr>
        <p:spPr>
          <a:xfrm>
            <a:off x="762000" y="2006600"/>
            <a:ext cx="7924800" cy="4119563"/>
          </a:xfrm>
        </p:spPr>
        <p:txBody>
          <a:bodyPr/>
          <a:lstStyle/>
          <a:p>
            <a:r>
              <a:rPr lang="en-US" sz="2800" dirty="0"/>
              <a:t>Article Processing </a:t>
            </a:r>
            <a:r>
              <a:rPr lang="en-US" sz="2800" dirty="0" smtClean="0"/>
              <a:t>Charges</a:t>
            </a:r>
          </a:p>
          <a:p>
            <a:r>
              <a:rPr lang="en-US" sz="2800" dirty="0" smtClean="0"/>
              <a:t>OA journals</a:t>
            </a:r>
          </a:p>
          <a:p>
            <a:pPr lvl="1"/>
            <a:r>
              <a:rPr lang="en-US" sz="2400" dirty="0" smtClean="0"/>
              <a:t>All articles are publicly available</a:t>
            </a:r>
          </a:p>
          <a:p>
            <a:r>
              <a:rPr lang="en-US" sz="2800" dirty="0">
                <a:solidFill>
                  <a:srgbClr val="000090"/>
                </a:solidFill>
              </a:rPr>
              <a:t>H</a:t>
            </a:r>
            <a:r>
              <a:rPr lang="en-US" sz="2800" dirty="0" smtClean="0">
                <a:solidFill>
                  <a:srgbClr val="000090"/>
                </a:solidFill>
              </a:rPr>
              <a:t>ybrid journals</a:t>
            </a:r>
          </a:p>
          <a:p>
            <a:pPr lvl="1"/>
            <a:r>
              <a:rPr lang="en-US" sz="2400" dirty="0" smtClean="0"/>
              <a:t>Some OA articles</a:t>
            </a:r>
          </a:p>
          <a:p>
            <a:pPr lvl="1"/>
            <a:r>
              <a:rPr lang="en-US" sz="2400" dirty="0" smtClean="0"/>
              <a:t>Some subscription-only articles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lstStyle/>
          <a:p>
            <a:r>
              <a:rPr lang="en-US" dirty="0" smtClean="0"/>
              <a:t>Where do the funds come from?</a:t>
            </a:r>
            <a:endParaRPr lang="en-US" dirty="0"/>
          </a:p>
        </p:txBody>
      </p:sp>
      <p:sp>
        <p:nvSpPr>
          <p:cNvPr id="3" name="Content Placeholder 2"/>
          <p:cNvSpPr>
            <a:spLocks noGrp="1"/>
          </p:cNvSpPr>
          <p:nvPr>
            <p:ph idx="1"/>
          </p:nvPr>
        </p:nvSpPr>
        <p:spPr/>
        <p:txBody>
          <a:bodyPr>
            <a:normAutofit/>
          </a:bodyPr>
          <a:lstStyle/>
          <a:p>
            <a:pPr>
              <a:buFont typeface="Arial"/>
              <a:buChar char="•"/>
            </a:pPr>
            <a:r>
              <a:rPr lang="en-US" sz="2800" dirty="0">
                <a:solidFill>
                  <a:srgbClr val="000000"/>
                </a:solidFill>
              </a:rPr>
              <a:t>P</a:t>
            </a:r>
            <a:r>
              <a:rPr lang="en-US" sz="2800" dirty="0" smtClean="0">
                <a:solidFill>
                  <a:srgbClr val="000000"/>
                </a:solidFill>
              </a:rPr>
              <a:t>ilot project FY2013-2014: </a:t>
            </a:r>
            <a:r>
              <a:rPr lang="en-US" sz="2800" dirty="0">
                <a:solidFill>
                  <a:srgbClr val="000000"/>
                </a:solidFill>
              </a:rPr>
              <a:t>$</a:t>
            </a:r>
            <a:r>
              <a:rPr lang="en-US" sz="2800" dirty="0" smtClean="0">
                <a:solidFill>
                  <a:srgbClr val="000000"/>
                </a:solidFill>
              </a:rPr>
              <a:t>24,000</a:t>
            </a:r>
            <a:r>
              <a:rPr lang="en-US" sz="2800" dirty="0">
                <a:solidFill>
                  <a:srgbClr val="000000"/>
                </a:solidFill>
              </a:rPr>
              <a:t>/</a:t>
            </a:r>
            <a:r>
              <a:rPr lang="en-US" sz="2800" dirty="0" smtClean="0">
                <a:solidFill>
                  <a:srgbClr val="000000"/>
                </a:solidFill>
              </a:rPr>
              <a:t>year</a:t>
            </a:r>
            <a:endParaRPr lang="en-US" sz="2800" dirty="0">
              <a:solidFill>
                <a:srgbClr val="000000"/>
              </a:solidFill>
            </a:endParaRPr>
          </a:p>
          <a:p>
            <a:pPr lvl="1"/>
            <a:r>
              <a:rPr lang="en-US" sz="2400" dirty="0" smtClean="0"/>
              <a:t>Dean of University Libraries</a:t>
            </a:r>
          </a:p>
          <a:p>
            <a:pPr lvl="1"/>
            <a:r>
              <a:rPr lang="en-US" sz="2400" dirty="0" smtClean="0"/>
              <a:t>Provost</a:t>
            </a:r>
          </a:p>
          <a:p>
            <a:pPr lvl="1"/>
            <a:r>
              <a:rPr lang="en-US" sz="2400" dirty="0" smtClean="0"/>
              <a:t>Vice President for Research </a:t>
            </a:r>
          </a:p>
          <a:p>
            <a:pPr marL="342900" lvl="1" indent="-342900">
              <a:buFont typeface="Arial"/>
              <a:buChar char="•"/>
            </a:pPr>
            <a:r>
              <a:rPr lang="en-US" sz="2800" dirty="0"/>
              <a:t>FY 2016: $</a:t>
            </a:r>
            <a:r>
              <a:rPr lang="en-US" sz="2800" dirty="0" smtClean="0"/>
              <a:t>60,000, FY 2015: $50,000</a:t>
            </a:r>
          </a:p>
          <a:p>
            <a:pPr lvl="1"/>
            <a:r>
              <a:rPr lang="en-US" sz="2400" dirty="0"/>
              <a:t>Dean of University Libraries</a:t>
            </a:r>
          </a:p>
          <a:p>
            <a:pPr lvl="1"/>
            <a:r>
              <a:rPr lang="en-US" sz="2400" dirty="0" smtClean="0"/>
              <a:t>Provost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48767"/>
          </a:xfrm>
        </p:spPr>
        <p:txBody>
          <a:bodyPr/>
          <a:lstStyle/>
          <a:p>
            <a:r>
              <a:rPr lang="en-US" dirty="0"/>
              <a:t>What has the VT OASF supported?</a:t>
            </a:r>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601161000"/>
              </p:ext>
            </p:extLst>
          </p:nvPr>
        </p:nvGraphicFramePr>
        <p:xfrm>
          <a:off x="1676400" y="1417638"/>
          <a:ext cx="6019800" cy="5006262"/>
        </p:xfrm>
        <a:graphic>
          <a:graphicData uri="http://schemas.openxmlformats.org/presentationml/2006/ole">
            <mc:AlternateContent xmlns:mc="http://schemas.openxmlformats.org/markup-compatibility/2006">
              <mc:Choice xmlns:v="urn:schemas-microsoft-com:vml" Requires="v">
                <p:oleObj spid="_x0000_s2074" name="Worksheet" r:id="rId4" imgW="4978400" imgH="4140200" progId="Excel.Sheet.12">
                  <p:embed/>
                </p:oleObj>
              </mc:Choice>
              <mc:Fallback>
                <p:oleObj name="Worksheet" r:id="rId4" imgW="4978400" imgH="4140200" progId="Excel.Sheet.12">
                  <p:embed/>
                  <p:pic>
                    <p:nvPicPr>
                      <p:cNvPr id="0" name=""/>
                      <p:cNvPicPr/>
                      <p:nvPr/>
                    </p:nvPicPr>
                    <p:blipFill>
                      <a:blip r:embed="rId5"/>
                      <a:stretch>
                        <a:fillRect/>
                      </a:stretch>
                    </p:blipFill>
                    <p:spPr>
                      <a:xfrm>
                        <a:off x="1676400" y="1417638"/>
                        <a:ext cx="6019800" cy="5006262"/>
                      </a:xfrm>
                      <a:prstGeom prst="rect">
                        <a:avLst/>
                      </a:prstGeom>
                    </p:spPr>
                  </p:pic>
                </p:oleObj>
              </mc:Fallback>
            </mc:AlternateContent>
          </a:graphicData>
        </a:graphic>
      </p:graphicFrame>
    </p:spTree>
    <p:extLst>
      <p:ext uri="{BB962C8B-B14F-4D97-AF65-F5344CB8AC3E}">
        <p14:creationId xmlns:p14="http://schemas.microsoft.com/office/powerpoint/2010/main" val="270453259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56133"/>
            <a:ext cx="7583488" cy="1143000"/>
          </a:xfrm>
        </p:spPr>
        <p:txBody>
          <a:bodyPr>
            <a:normAutofit/>
          </a:bodyPr>
          <a:lstStyle/>
          <a:p>
            <a:r>
              <a:rPr lang="en-US" dirty="0" smtClean="0"/>
              <a:t>How is the OASF allocated?</a:t>
            </a:r>
            <a:endParaRPr lang="en-US" dirty="0"/>
          </a:p>
        </p:txBody>
      </p:sp>
      <p:sp>
        <p:nvSpPr>
          <p:cNvPr id="3" name="Content Placeholder 2"/>
          <p:cNvSpPr>
            <a:spLocks noGrp="1"/>
          </p:cNvSpPr>
          <p:nvPr>
            <p:ph idx="1"/>
          </p:nvPr>
        </p:nvSpPr>
        <p:spPr/>
        <p:txBody>
          <a:bodyPr>
            <a:normAutofit/>
          </a:bodyPr>
          <a:lstStyle/>
          <a:p>
            <a:pPr>
              <a:buFont typeface="Arial"/>
              <a:buChar char="•"/>
            </a:pPr>
            <a:r>
              <a:rPr lang="en-US" sz="2800" dirty="0" smtClean="0"/>
              <a:t>To authors that do not have any other source of funding </a:t>
            </a:r>
          </a:p>
          <a:p>
            <a:pPr>
              <a:buFont typeface="Arial"/>
              <a:buChar char="•"/>
            </a:pPr>
            <a:r>
              <a:rPr lang="en-US" sz="2800" dirty="0" smtClean="0"/>
              <a:t>$1500.00 per article x 2/</a:t>
            </a:r>
            <a:r>
              <a:rPr lang="en-US" sz="2800" dirty="0" err="1" smtClean="0"/>
              <a:t>yr</a:t>
            </a:r>
            <a:endParaRPr lang="en-US" sz="2800" dirty="0" smtClean="0"/>
          </a:p>
          <a:p>
            <a:pPr lvl="1"/>
            <a:r>
              <a:rPr lang="en-US" sz="2400" dirty="0" smtClean="0"/>
              <a:t>Max </a:t>
            </a:r>
            <a:r>
              <a:rPr lang="en-US" sz="2400" dirty="0" smtClean="0"/>
              <a:t>$3000 per author per year</a:t>
            </a:r>
          </a:p>
          <a:p>
            <a:pPr lvl="1"/>
            <a:r>
              <a:rPr lang="en-US" sz="2400" dirty="0" smtClean="0"/>
              <a:t>Prorated for multiple VT co-authors</a:t>
            </a:r>
          </a:p>
          <a:p>
            <a:pPr lvl="2"/>
            <a:r>
              <a:rPr lang="en-US" sz="2000" dirty="0" smtClean="0"/>
              <a:t>$1500 distributed among the VT co-authors </a:t>
            </a:r>
          </a:p>
          <a:p>
            <a:pPr lvl="2"/>
            <a:r>
              <a:rPr lang="en-US" sz="2000" dirty="0" smtClean="0"/>
              <a:t>3 authors of one article subsidized at $500 each</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can you take advantage of the </a:t>
            </a:r>
            <a:br>
              <a:rPr lang="en-US" dirty="0" smtClean="0"/>
            </a:br>
            <a:r>
              <a:rPr lang="en-US" dirty="0" smtClean="0"/>
              <a:t>VT OASF?</a:t>
            </a:r>
            <a:endParaRPr lang="en-US" dirty="0"/>
          </a:p>
        </p:txBody>
      </p:sp>
      <p:sp>
        <p:nvSpPr>
          <p:cNvPr id="3" name="Content Placeholder 2"/>
          <p:cNvSpPr>
            <a:spLocks noGrp="1"/>
          </p:cNvSpPr>
          <p:nvPr>
            <p:ph idx="1"/>
          </p:nvPr>
        </p:nvSpPr>
        <p:spPr>
          <a:xfrm>
            <a:off x="812800" y="2006600"/>
            <a:ext cx="7874000" cy="4373563"/>
          </a:xfrm>
        </p:spPr>
        <p:txBody>
          <a:bodyPr/>
          <a:lstStyle/>
          <a:p>
            <a:pPr>
              <a:buNone/>
            </a:pPr>
            <a:r>
              <a:rPr lang="en-US" sz="2800" dirty="0" smtClean="0"/>
              <a:t>The entire Virginia Tech community</a:t>
            </a:r>
          </a:p>
          <a:p>
            <a:pPr lvl="1"/>
            <a:r>
              <a:rPr lang="en-US" sz="2800" dirty="0" smtClean="0"/>
              <a:t>Faculty</a:t>
            </a:r>
          </a:p>
          <a:p>
            <a:pPr lvl="1"/>
            <a:r>
              <a:rPr lang="en-US" sz="2800" dirty="0" smtClean="0"/>
              <a:t>Staff</a:t>
            </a:r>
          </a:p>
          <a:p>
            <a:pPr lvl="1"/>
            <a:r>
              <a:rPr lang="en-US" sz="2800" dirty="0" smtClean="0"/>
              <a:t>Graduate students</a:t>
            </a:r>
          </a:p>
          <a:p>
            <a:pPr lvl="1"/>
            <a:r>
              <a:rPr lang="en-US" sz="2800" dirty="0" smtClean="0"/>
              <a:t>Undergraduate students</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7562"/>
          </a:xfrm>
        </p:spPr>
        <p:txBody>
          <a:bodyPr/>
          <a:lstStyle/>
          <a:p>
            <a:r>
              <a:rPr lang="en-US" dirty="0" smtClean="0"/>
              <a:t>Who has used the FY2016 </a:t>
            </a:r>
            <a:r>
              <a:rPr lang="en-US" dirty="0" smtClean="0"/>
              <a:t>OASF to date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95894736"/>
              </p:ext>
            </p:extLst>
          </p:nvPr>
        </p:nvGraphicFramePr>
        <p:xfrm>
          <a:off x="457200" y="1524000"/>
          <a:ext cx="8534400" cy="51181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175281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a:bodyPr>
          <a:lstStyle/>
          <a:p>
            <a:r>
              <a:rPr lang="en-US" dirty="0" smtClean="0"/>
              <a:t>Stipulations</a:t>
            </a:r>
            <a:endParaRPr lang="en-US" dirty="0"/>
          </a:p>
        </p:txBody>
      </p:sp>
      <p:sp>
        <p:nvSpPr>
          <p:cNvPr id="3" name="Content Placeholder 2"/>
          <p:cNvSpPr>
            <a:spLocks noGrp="1"/>
          </p:cNvSpPr>
          <p:nvPr>
            <p:ph idx="1"/>
          </p:nvPr>
        </p:nvSpPr>
        <p:spPr>
          <a:xfrm>
            <a:off x="779463" y="1949824"/>
            <a:ext cx="7583488" cy="4438276"/>
          </a:xfrm>
        </p:spPr>
        <p:txBody>
          <a:bodyPr>
            <a:normAutofit fontScale="92500" lnSpcReduction="10000"/>
          </a:bodyPr>
          <a:lstStyle/>
          <a:p>
            <a:pPr>
              <a:spcBef>
                <a:spcPts val="1320"/>
              </a:spcBef>
            </a:pPr>
            <a:r>
              <a:rPr lang="en-US" sz="2400" dirty="0"/>
              <a:t>P</a:t>
            </a:r>
            <a:r>
              <a:rPr lang="en-US" sz="2400" dirty="0" smtClean="0"/>
              <a:t>eer-reviewed article accepted for publication in open access or hybrid journal</a:t>
            </a:r>
          </a:p>
          <a:p>
            <a:pPr>
              <a:spcBef>
                <a:spcPts val="1320"/>
              </a:spcBef>
            </a:pPr>
            <a:r>
              <a:rPr lang="en-US" sz="2400" dirty="0">
                <a:hlinkClick r:id="rId3"/>
              </a:rPr>
              <a:t>Open Access Scholarly Publishers </a:t>
            </a:r>
            <a:r>
              <a:rPr lang="en-US" sz="2400" dirty="0" smtClean="0">
                <a:hlinkClick r:id="rId3"/>
              </a:rPr>
              <a:t>Association</a:t>
            </a:r>
            <a:r>
              <a:rPr lang="en-US" sz="2400" dirty="0" smtClean="0"/>
              <a:t>, </a:t>
            </a:r>
            <a:r>
              <a:rPr lang="en-US" sz="2400" dirty="0" smtClean="0">
                <a:hlinkClick r:id="rId4"/>
              </a:rPr>
              <a:t>COPE</a:t>
            </a:r>
            <a:r>
              <a:rPr lang="en-US" sz="2400" dirty="0" smtClean="0"/>
              <a:t>, </a:t>
            </a:r>
            <a:r>
              <a:rPr lang="en-US" sz="2400" dirty="0" smtClean="0"/>
              <a:t>or </a:t>
            </a:r>
            <a:r>
              <a:rPr lang="en-US" sz="2400" dirty="0" smtClean="0"/>
              <a:t>similar code of conduct </a:t>
            </a:r>
          </a:p>
          <a:p>
            <a:pPr>
              <a:spcBef>
                <a:spcPts val="1320"/>
              </a:spcBef>
            </a:pPr>
            <a:r>
              <a:rPr lang="en-US" sz="2400" dirty="0" smtClean="0"/>
              <a:t>Journals registered in an OA </a:t>
            </a:r>
            <a:r>
              <a:rPr lang="en-US" sz="2400" dirty="0" smtClean="0"/>
              <a:t>directory, such as</a:t>
            </a:r>
            <a:endParaRPr lang="en-US" sz="2400" dirty="0" smtClean="0"/>
          </a:p>
          <a:p>
            <a:pPr marL="914400" lvl="1" indent="-514350">
              <a:spcBef>
                <a:spcPts val="1320"/>
              </a:spcBef>
            </a:pPr>
            <a:r>
              <a:rPr lang="en-US" sz="2400" dirty="0" smtClean="0">
                <a:hlinkClick r:id="rId5"/>
              </a:rPr>
              <a:t>Directory of Open Access Journals</a:t>
            </a:r>
            <a:endParaRPr lang="en-US" sz="2400" dirty="0" smtClean="0"/>
          </a:p>
          <a:p>
            <a:pPr marL="914400" lvl="1" indent="-514350">
              <a:spcBef>
                <a:spcPts val="1320"/>
              </a:spcBef>
            </a:pPr>
            <a:r>
              <a:rPr lang="en-US" sz="2400" dirty="0" smtClean="0">
                <a:hlinkClick r:id="rId6"/>
              </a:rPr>
              <a:t>SHERPA/</a:t>
            </a:r>
            <a:r>
              <a:rPr lang="en-US" sz="2400" dirty="0" err="1" smtClean="0">
                <a:hlinkClick r:id="rId6"/>
              </a:rPr>
              <a:t>RoMEO</a:t>
            </a:r>
            <a:endParaRPr lang="en-US" sz="2400" dirty="0" smtClean="0"/>
          </a:p>
          <a:p>
            <a:pPr>
              <a:spcBef>
                <a:spcPts val="1320"/>
              </a:spcBef>
            </a:pPr>
            <a:r>
              <a:rPr lang="en-US" sz="2400" dirty="0" smtClean="0"/>
              <a:t>Hybrid journal publishers reduce institutional subscriptions</a:t>
            </a:r>
          </a:p>
          <a:p>
            <a:pPr>
              <a:spcBef>
                <a:spcPts val="1320"/>
              </a:spcBef>
            </a:pPr>
            <a:r>
              <a:rPr lang="en-US" sz="2400" dirty="0" smtClean="0"/>
              <a:t>Funds allocated in order requests </a:t>
            </a:r>
            <a:r>
              <a:rPr lang="en-US" sz="2400" dirty="0" smtClean="0"/>
              <a:t>received</a:t>
            </a:r>
          </a:p>
          <a:p>
            <a:pPr>
              <a:spcBef>
                <a:spcPts val="1320"/>
              </a:spcBef>
            </a:pPr>
            <a:r>
              <a:rPr lang="en-US" sz="2400" dirty="0" smtClean="0"/>
              <a:t>Invoice received by library w/in 30 days</a:t>
            </a:r>
            <a:endParaRPr lang="en-US" sz="2400" dirty="0" smtClean="0"/>
          </a:p>
          <a:p>
            <a:endParaRPr lang="en-US" dirty="0" smtClean="0"/>
          </a:p>
        </p:txBody>
      </p:sp>
    </p:spTree>
    <p:extLst>
      <p:ext uri="{BB962C8B-B14F-4D97-AF65-F5344CB8AC3E}">
        <p14:creationId xmlns:p14="http://schemas.microsoft.com/office/powerpoint/2010/main" val="257269015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1837</TotalTime>
  <Words>1408</Words>
  <Application>Microsoft Macintosh PowerPoint</Application>
  <PresentationFormat>On-screen Show (4:3)</PresentationFormat>
  <Paragraphs>241</Paragraphs>
  <Slides>16</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Pixel</vt:lpstr>
      <vt:lpstr>Worksheet</vt:lpstr>
      <vt:lpstr>Receive $1500 for Publishing Your Next Article  VT’s OPEN ACCESS SUBVENTION FUND</vt:lpstr>
      <vt:lpstr>Reputation Economy in Academia</vt:lpstr>
      <vt:lpstr> VT’s Open Access Subvention Fund</vt:lpstr>
      <vt:lpstr>Where do the funds come from?</vt:lpstr>
      <vt:lpstr>What has the VT OASF supported?</vt:lpstr>
      <vt:lpstr>How is the OASF allocated?</vt:lpstr>
      <vt:lpstr>Who can you take advantage of the  VT OASF?</vt:lpstr>
      <vt:lpstr>Who has used the FY2016 OASF to date</vt:lpstr>
      <vt:lpstr>Stipulations</vt:lpstr>
      <vt:lpstr>Request OASF https://aqua.lib.vt.edu/oa-subvention.php</vt:lpstr>
      <vt:lpstr>Review, vet, prioritize, notify</vt:lpstr>
      <vt:lpstr>Last steps</vt:lpstr>
      <vt:lpstr>Colleges of Funded Authors FY16 to date</vt:lpstr>
      <vt:lpstr>PowerPoint Presentation</vt:lpstr>
      <vt:lpstr>VT Open Access Subvention Fund</vt:lpstr>
      <vt:lpstr>https://aqua.lib.vt.edu/oa-subvention.php</vt:lpstr>
    </vt:vector>
  </TitlesOfParts>
  <Company>Virginia Tech, Digital Library and Archives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VT’s OPEN ACCESS SUBVENTION FUND</dc:title>
  <dc:creator>Gail McMillan</dc:creator>
  <cp:lastModifiedBy>Gail McMillan</cp:lastModifiedBy>
  <cp:revision>92</cp:revision>
  <cp:lastPrinted>2015-10-21T12:54:25Z</cp:lastPrinted>
  <dcterms:created xsi:type="dcterms:W3CDTF">2013-10-20T20:56:02Z</dcterms:created>
  <dcterms:modified xsi:type="dcterms:W3CDTF">2015-10-21T12:58:24Z</dcterms:modified>
</cp:coreProperties>
</file>