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259" r:id="rId3"/>
    <p:sldId id="295" r:id="rId4"/>
    <p:sldId id="257" r:id="rId5"/>
    <p:sldId id="258" r:id="rId6"/>
    <p:sldId id="262" r:id="rId7"/>
    <p:sldId id="260" r:id="rId8"/>
    <p:sldId id="297" r:id="rId9"/>
    <p:sldId id="264" r:id="rId10"/>
    <p:sldId id="281" r:id="rId11"/>
    <p:sldId id="296" r:id="rId12"/>
    <p:sldId id="267" r:id="rId13"/>
    <p:sldId id="265" r:id="rId14"/>
    <p:sldId id="268" r:id="rId15"/>
    <p:sldId id="266" r:id="rId16"/>
    <p:sldId id="298" r:id="rId17"/>
    <p:sldId id="270" r:id="rId18"/>
    <p:sldId id="271" r:id="rId19"/>
    <p:sldId id="278" r:id="rId20"/>
    <p:sldId id="291" r:id="rId21"/>
    <p:sldId id="276" r:id="rId22"/>
    <p:sldId id="273" r:id="rId23"/>
    <p:sldId id="285" r:id="rId24"/>
    <p:sldId id="292" r:id="rId25"/>
    <p:sldId id="275" r:id="rId26"/>
    <p:sldId id="274" r:id="rId27"/>
    <p:sldId id="286" r:id="rId28"/>
    <p:sldId id="293" r:id="rId29"/>
    <p:sldId id="277" r:id="rId30"/>
    <p:sldId id="288" r:id="rId31"/>
    <p:sldId id="287" r:id="rId32"/>
    <p:sldId id="294" r:id="rId33"/>
    <p:sldId id="289" r:id="rId34"/>
    <p:sldId id="290" r:id="rId35"/>
    <p:sldId id="283" r:id="rId36"/>
    <p:sldId id="28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55" autoAdjust="0"/>
  </p:normalViewPr>
  <p:slideViewPr>
    <p:cSldViewPr>
      <p:cViewPr varScale="1">
        <p:scale>
          <a:sx n="92" d="100"/>
          <a:sy n="92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64530-405E-4D9B-90FE-63FD8D1404DF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93133-BC2E-4B88-BF0A-35F8508828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2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[intro needs help]  I’m Anita. I’m</a:t>
            </a:r>
            <a:r>
              <a:rPr lang="en-US" baseline="0" dirty="0" smtClean="0"/>
              <a:t> Charla. We’re from Virginia Tech and we’d like to tell you about a project we’ve been working on that relates to promoting Social Interaction around electronic resources – in this case “</a:t>
            </a:r>
            <a:r>
              <a:rPr lang="en-US" baseline="0" dirty="0" err="1" smtClean="0"/>
              <a:t>eReserves</a:t>
            </a:r>
            <a:r>
              <a:rPr lang="en-US" baseline="0" dirty="0" smtClean="0"/>
              <a:t>”. – specifically journal articles and book chapters, with the hopes of someday </a:t>
            </a:r>
            <a:r>
              <a:rPr lang="en-US" baseline="0" dirty="0" err="1" smtClean="0"/>
              <a:t>etextbooks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46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Pilot between </a:t>
            </a:r>
            <a:r>
              <a:rPr lang="en-US" dirty="0" err="1" smtClean="0"/>
              <a:t>InnovationSpace</a:t>
            </a:r>
            <a:r>
              <a:rPr lang="en-US" baseline="0" dirty="0" smtClean="0"/>
              <a:t>, </a:t>
            </a:r>
            <a:r>
              <a:rPr lang="en-US" dirty="0" err="1" smtClean="0"/>
              <a:t>Courseload</a:t>
            </a:r>
            <a:r>
              <a:rPr lang="en-US" dirty="0" smtClean="0"/>
              <a:t> (with McGraw Hill)</a:t>
            </a:r>
            <a:r>
              <a:rPr lang="en-US" baseline="0" dirty="0" smtClean="0"/>
              <a:t> inspired by the EDUCAUSE structure with IU</a:t>
            </a:r>
            <a:r>
              <a:rPr lang="en-US" dirty="0" smtClean="0"/>
              <a:t>. Unique because</a:t>
            </a:r>
            <a:r>
              <a:rPr lang="en-US" baseline="0" dirty="0" smtClean="0"/>
              <a:t> content is paid for by the institution. </a:t>
            </a:r>
            <a:r>
              <a:rPr lang="en-US" baseline="0" dirty="0" err="1" smtClean="0"/>
              <a:t>Courseload</a:t>
            </a:r>
            <a:r>
              <a:rPr lang="en-US" baseline="0" dirty="0" smtClean="0"/>
              <a:t> did not have the infrastructure to have the Library administer uploads. In the meantime McGraw Hill pulled out of the pilot and a small team of Library &amp; </a:t>
            </a:r>
            <a:r>
              <a:rPr lang="en-US" baseline="0" dirty="0" err="1" smtClean="0"/>
              <a:t>InnovationSpace</a:t>
            </a:r>
            <a:r>
              <a:rPr lang="en-US" baseline="0" dirty="0" smtClean="0"/>
              <a:t> people began to meet to look at alternatives.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17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17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Easy</a:t>
            </a:r>
            <a:r>
              <a:rPr lang="en-US" baseline="0" dirty="0" smtClean="0">
                <a:solidFill>
                  <a:srgbClr val="FFFF00"/>
                </a:solidFill>
              </a:rPr>
              <a:t> access = ability to link from LMS to login screen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55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559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tag the notes</a:t>
            </a:r>
            <a:r>
              <a:rPr lang="en-US" baseline="0" dirty="0" smtClean="0"/>
              <a:t> to look for specific topics either for yourself or if the instructor plans to use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</a:t>
            </a:r>
            <a:r>
              <a:rPr lang="en-US" baseline="0" dirty="0" smtClean="0"/>
              <a:t> many familiar with </a:t>
            </a:r>
            <a:r>
              <a:rPr lang="en-US" baseline="0" dirty="0" err="1" smtClean="0"/>
              <a:t>google</a:t>
            </a:r>
            <a:r>
              <a:rPr lang="en-US" baseline="0" dirty="0" smtClean="0"/>
              <a:t> drive?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341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increased “online” learning and “flipped classroom” models.</a:t>
            </a:r>
          </a:p>
          <a:p>
            <a:r>
              <a:rPr lang="en-US" dirty="0" smtClean="0"/>
              <a:t>Sometimes</a:t>
            </a:r>
            <a:r>
              <a:rPr lang="en-US" baseline="0" dirty="0" smtClean="0"/>
              <a:t> we hear from students (online) that we’d not hear from in a regular F2F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2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aseline="0" dirty="0" smtClean="0"/>
              <a:t>very </a:t>
            </a:r>
            <a:r>
              <a:rPr lang="en-US" baseline="0" dirty="0" smtClean="0"/>
              <a:t>brief history of Reserves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3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09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not just let it go</a:t>
            </a:r>
            <a:r>
              <a:rPr lang="en-US" baseline="0" dirty="0" smtClean="0"/>
              <a:t> and close the “Reserves” service</a:t>
            </a:r>
            <a:r>
              <a:rPr lang="en-US" baseline="0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76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76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Increasingly digital. Enables instructors to avoid</a:t>
            </a:r>
            <a:r>
              <a:rPr lang="en-US" baseline="0" dirty="0" smtClean="0"/>
              <a:t> massive amounts of email. More comfortable/familiar for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93133-BC2E-4B88-BF0A-35F8508828B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6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4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6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1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1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49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85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86069-051E-4136-ACA4-F599F13E6EE3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98096-0A78-4A89-8AEF-6CBB328014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4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mailto:charla70@vt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marysull@vt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charla70@vt.edu" TargetMode="External"/><Relationship Id="rId2" Type="http://schemas.openxmlformats.org/officeDocument/2006/relationships/hyperlink" Target="mailto:arwalz@vt.ed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Interaction around Electronic Resources: Making </a:t>
            </a:r>
            <a:r>
              <a:rPr lang="en-US" dirty="0" err="1" smtClean="0"/>
              <a:t>eReserves</a:t>
            </a:r>
            <a:r>
              <a:rPr lang="en-US" dirty="0" smtClean="0"/>
              <a:t> Social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600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Anita Walz, Open Education and Online Learning Environments Librarian </a:t>
            </a:r>
          </a:p>
          <a:p>
            <a:r>
              <a:rPr lang="en-US" sz="2000" dirty="0" smtClean="0"/>
              <a:t>Charla </a:t>
            </a:r>
            <a:r>
              <a:rPr lang="en-US" sz="2000" dirty="0"/>
              <a:t>Gilbert, Director of Assessment and Library Access </a:t>
            </a:r>
            <a:r>
              <a:rPr lang="en-US" sz="2000" dirty="0" smtClean="0"/>
              <a:t>Services</a:t>
            </a:r>
          </a:p>
          <a:p>
            <a:r>
              <a:rPr lang="en-US" sz="2000" dirty="0" smtClean="0"/>
              <a:t>Virginia Tech Libraries</a:t>
            </a:r>
          </a:p>
          <a:p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hlinkClick r:id="rId3"/>
              </a:rPr>
              <a:t>arwalz@vt.edu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hlinkClick r:id="rId4"/>
              </a:rPr>
              <a:t>charla70@vt.edu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</a:p>
          <a:p>
            <a:endParaRPr lang="en-US" sz="2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US" sz="2000" dirty="0"/>
              <a:t>Virginia Library Association </a:t>
            </a:r>
            <a:r>
              <a:rPr lang="en-US" sz="2000" dirty="0" smtClean="0"/>
              <a:t>Professional Associates </a:t>
            </a:r>
            <a:r>
              <a:rPr lang="en-US" sz="2000" dirty="0"/>
              <a:t>Forum</a:t>
            </a:r>
          </a:p>
          <a:p>
            <a:r>
              <a:rPr lang="en-US" sz="2000" dirty="0"/>
              <a:t>Richmond, VA - May 20, </a:t>
            </a:r>
            <a:r>
              <a:rPr lang="en-US" sz="2000" dirty="0" smtClean="0"/>
              <a:t>2014</a:t>
            </a:r>
          </a:p>
          <a:p>
            <a:endParaRPr lang="en-US" sz="2000" dirty="0"/>
          </a:p>
          <a:p>
            <a:endParaRPr lang="en-US" sz="2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477356"/>
            <a:ext cx="881064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6477357"/>
            <a:ext cx="3962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   This presentation is licensed as                                   exclusive of images.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7527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incoming students communicate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Snapchat</a:t>
            </a:r>
          </a:p>
          <a:p>
            <a:r>
              <a:rPr lang="en-US" dirty="0" smtClean="0"/>
              <a:t>Text Messaging</a:t>
            </a:r>
          </a:p>
          <a:p>
            <a:r>
              <a:rPr lang="en-US" dirty="0" smtClean="0"/>
              <a:t>Twitter</a:t>
            </a:r>
          </a:p>
          <a:p>
            <a:r>
              <a:rPr lang="en-US" strike="sngStrike" dirty="0" smtClean="0"/>
              <a:t>Facebook</a:t>
            </a:r>
          </a:p>
          <a:p>
            <a:r>
              <a:rPr lang="en-US" strike="sngStrike" dirty="0" smtClean="0"/>
              <a:t>Email</a:t>
            </a:r>
            <a:endParaRPr lang="en-US" strike="sngStrike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16929" y="6254288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Boonzeet</a:t>
            </a:r>
            <a:r>
              <a:rPr lang="en-US" sz="1200" dirty="0" smtClean="0"/>
              <a:t> CC BY </a:t>
            </a:r>
            <a:r>
              <a:rPr lang="en-US" sz="1200" dirty="0"/>
              <a:t>NC </a:t>
            </a:r>
            <a:endParaRPr lang="en-US" sz="1200" dirty="0" smtClean="0"/>
          </a:p>
          <a:p>
            <a:r>
              <a:rPr lang="en-US" sz="800" dirty="0" smtClean="0"/>
              <a:t>http</a:t>
            </a:r>
            <a:r>
              <a:rPr lang="en-US" sz="800" dirty="0"/>
              <a:t>://boonzeet.deviantart.com/art/Snapchat-iOS-7-App-icon-377666576</a:t>
            </a:r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271532"/>
            <a:ext cx="1828800" cy="10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4885089"/>
            <a:ext cx="1219200" cy="121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6071632"/>
            <a:ext cx="396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Gabrielchihonglee</a:t>
            </a:r>
            <a:r>
              <a:rPr lang="en-US" sz="1200" dirty="0" smtClean="0"/>
              <a:t>, CC BY NC</a:t>
            </a:r>
          </a:p>
          <a:p>
            <a:r>
              <a:rPr lang="en-US" sz="1200" dirty="0"/>
              <a:t>http://commons.wikimedia.org/wiki/File:Twitter_circle.png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200223"/>
            <a:ext cx="5430527" cy="36275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5199" y="4851660"/>
            <a:ext cx="54305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© </a:t>
            </a:r>
            <a:r>
              <a:rPr lang="en-US" sz="1000" dirty="0" err="1" smtClean="0"/>
              <a:t>Jhaymesisviphotography</a:t>
            </a:r>
            <a:r>
              <a:rPr lang="en-US" sz="1000" dirty="0" smtClean="0"/>
              <a:t> CC BY  http</a:t>
            </a:r>
            <a:r>
              <a:rPr lang="en-US" sz="1000" dirty="0"/>
              <a:t>://</a:t>
            </a:r>
            <a:r>
              <a:rPr lang="en-US" sz="1000" dirty="0" smtClean="0"/>
              <a:t>www.flickr.com/people/jhaymesisvip</a:t>
            </a:r>
            <a:endParaRPr 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options for instructors/student </a:t>
            </a:r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Instant </a:t>
            </a:r>
            <a:r>
              <a:rPr lang="en-US" dirty="0"/>
              <a:t>Messaging</a:t>
            </a:r>
          </a:p>
          <a:p>
            <a:r>
              <a:rPr lang="en-US" dirty="0"/>
              <a:t>Online Office Hours</a:t>
            </a:r>
          </a:p>
          <a:p>
            <a:r>
              <a:rPr lang="en-US" dirty="0" smtClean="0"/>
              <a:t>Discussion forums and blogging</a:t>
            </a:r>
            <a:endParaRPr lang="en-US" dirty="0"/>
          </a:p>
          <a:p>
            <a:r>
              <a:rPr lang="en-US" dirty="0"/>
              <a:t>Conversations around digital resources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47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 on a Pilot project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443576"/>
            <a:ext cx="6472001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9501"/>
            <a:ext cx="5405438" cy="2398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8948"/>
            <a:ext cx="4071937" cy="250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213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Dreams of something better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660"/>
            <a:ext cx="9144000" cy="31546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714" y="5018313"/>
            <a:ext cx="464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© </a:t>
            </a:r>
            <a:r>
              <a:rPr lang="en-US" sz="1400" dirty="0"/>
              <a:t>Luca </a:t>
            </a:r>
            <a:r>
              <a:rPr lang="en-US" sz="1400" dirty="0" err="1" smtClean="0"/>
              <a:t>Lorenzi</a:t>
            </a:r>
            <a:r>
              <a:rPr lang="en-US" sz="1400" dirty="0" smtClean="0"/>
              <a:t>, CC BY 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0353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Dreams of something better </a:t>
            </a:r>
            <a:br>
              <a:rPr lang="en-US" dirty="0" smtClean="0"/>
            </a:br>
            <a:r>
              <a:rPr lang="en-US" dirty="0" smtClean="0"/>
              <a:t>(aka: “Our Vision”)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Relevant to how students communicate now</a:t>
            </a:r>
          </a:p>
          <a:p>
            <a:r>
              <a:rPr lang="en-US" dirty="0" smtClean="0"/>
              <a:t>Social learning aspect</a:t>
            </a:r>
          </a:p>
          <a:p>
            <a:r>
              <a:rPr lang="en-US" dirty="0" smtClean="0"/>
              <a:t>Local course management</a:t>
            </a:r>
          </a:p>
          <a:p>
            <a:r>
              <a:rPr lang="en-US" dirty="0" smtClean="0"/>
              <a:t>Easy/automated document uploading/removal</a:t>
            </a:r>
          </a:p>
          <a:p>
            <a:r>
              <a:rPr lang="en-US" dirty="0" smtClean="0"/>
              <a:t>Stable URLs</a:t>
            </a:r>
          </a:p>
          <a:p>
            <a:r>
              <a:rPr lang="en-US" dirty="0" smtClean="0"/>
              <a:t>Integration with institution systems</a:t>
            </a:r>
          </a:p>
          <a:p>
            <a:r>
              <a:rPr lang="en-US" dirty="0" smtClean="0"/>
              <a:t>Search-enabled </a:t>
            </a:r>
            <a:r>
              <a:rPr lang="en-US" dirty="0" err="1" smtClean="0"/>
              <a:t>eText</a:t>
            </a:r>
            <a:endParaRPr lang="en-US" dirty="0" smtClean="0"/>
          </a:p>
          <a:p>
            <a:r>
              <a:rPr lang="en-US" dirty="0" smtClean="0"/>
              <a:t>508 Compliant</a:t>
            </a:r>
          </a:p>
          <a:p>
            <a:r>
              <a:rPr lang="en-US" dirty="0" smtClean="0"/>
              <a:t>Printable and retainable texts</a:t>
            </a:r>
          </a:p>
          <a:p>
            <a:r>
              <a:rPr lang="en-US" dirty="0" smtClean="0"/>
              <a:t>Mac / PC compatible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301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‘Must have’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Ability to comment on shared documents </a:t>
            </a:r>
          </a:p>
          <a:p>
            <a:r>
              <a:rPr lang="en-US" dirty="0" smtClean="0"/>
              <a:t>Intuitive to users</a:t>
            </a:r>
          </a:p>
          <a:p>
            <a:r>
              <a:rPr lang="en-US" dirty="0" smtClean="0"/>
              <a:t>Easily accessible to users</a:t>
            </a:r>
          </a:p>
          <a:p>
            <a:r>
              <a:rPr lang="en-US" dirty="0" smtClean="0"/>
              <a:t>Ease of administration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60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‘</a:t>
            </a:r>
            <a:r>
              <a:rPr lang="en-US" dirty="0"/>
              <a:t>N</a:t>
            </a:r>
            <a:r>
              <a:rPr lang="en-US" dirty="0" smtClean="0"/>
              <a:t>ice to have’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Ebook</a:t>
            </a:r>
            <a:r>
              <a:rPr lang="en-US" dirty="0" smtClean="0"/>
              <a:t> compatible</a:t>
            </a:r>
          </a:p>
          <a:p>
            <a:r>
              <a:rPr lang="en-US" dirty="0" smtClean="0"/>
              <a:t>Mac / PC compatible</a:t>
            </a:r>
          </a:p>
          <a:p>
            <a:r>
              <a:rPr lang="en-US" dirty="0" smtClean="0"/>
              <a:t>Images (jpg, gifs etc.)</a:t>
            </a:r>
          </a:p>
          <a:p>
            <a:r>
              <a:rPr lang="en-US" dirty="0" smtClean="0"/>
              <a:t>Inexpensive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11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Software Reviewed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Hylighter</a:t>
            </a:r>
            <a:endParaRPr lang="en-US" dirty="0" smtClean="0"/>
          </a:p>
          <a:p>
            <a:r>
              <a:rPr lang="en-US" dirty="0" err="1" smtClean="0"/>
              <a:t>Courseload</a:t>
            </a:r>
            <a:endParaRPr lang="en-US" dirty="0" smtClean="0"/>
          </a:p>
          <a:p>
            <a:r>
              <a:rPr lang="en-US" dirty="0" smtClean="0"/>
              <a:t>Google Drive</a:t>
            </a:r>
          </a:p>
          <a:p>
            <a:r>
              <a:rPr lang="en-US" dirty="0" smtClean="0"/>
              <a:t>Piazza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Vtext</a:t>
            </a:r>
            <a:r>
              <a:rPr lang="en-US" dirty="0" smtClean="0"/>
              <a:t> – Using Microsoft OneNote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Hylighter</a:t>
            </a:r>
            <a:r>
              <a:rPr lang="en-US" dirty="0" smtClean="0"/>
              <a:t> Home Page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10" name="Content Placeholder 9" descr="HylighterHome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371600"/>
            <a:ext cx="8762999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Hylighter</a:t>
            </a:r>
            <a:r>
              <a:rPr lang="en-US" dirty="0" smtClean="0"/>
              <a:t> Pro’s and Con’s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/>
              <a:t>              Pro’s	</a:t>
            </a:r>
          </a:p>
          <a:p>
            <a:pPr algn="ctr">
              <a:buNone/>
            </a:pPr>
            <a:r>
              <a:rPr lang="en-US" dirty="0" smtClean="0"/>
              <a:t>	</a:t>
            </a:r>
          </a:p>
          <a:p>
            <a:r>
              <a:rPr lang="en-US" sz="2400" dirty="0" smtClean="0"/>
              <a:t>Collaboration/comments</a:t>
            </a:r>
          </a:p>
          <a:p>
            <a:r>
              <a:rPr lang="en-US" sz="2400" dirty="0" smtClean="0"/>
              <a:t>Sharing documents </a:t>
            </a:r>
          </a:p>
          <a:p>
            <a:r>
              <a:rPr lang="en-US" sz="2400" dirty="0" smtClean="0"/>
              <a:t>Searching for documents filter</a:t>
            </a:r>
          </a:p>
          <a:p>
            <a:r>
              <a:rPr lang="en-US" sz="2400" dirty="0" smtClean="0"/>
              <a:t>Can collaborate on </a:t>
            </a:r>
            <a:r>
              <a:rPr lang="en-US" sz="2400" dirty="0" err="1" smtClean="0"/>
              <a:t>jpg’s</a:t>
            </a:r>
            <a:endParaRPr lang="en-US" sz="2400" dirty="0" smtClean="0"/>
          </a:p>
          <a:p>
            <a:r>
              <a:rPr lang="en-US" sz="2400" dirty="0" smtClean="0"/>
              <a:t>Good for future work on Thesis/Dissertations </a:t>
            </a:r>
            <a:r>
              <a:rPr lang="en-US" sz="2800" dirty="0" smtClean="0"/>
              <a:t>	</a:t>
            </a:r>
          </a:p>
          <a:p>
            <a:r>
              <a:rPr lang="en-US" sz="2400" dirty="0" smtClean="0"/>
              <a:t>Company is easy to work with</a:t>
            </a:r>
          </a:p>
          <a:p>
            <a:r>
              <a:rPr lang="en-US" sz="2400" dirty="0" smtClean="0"/>
              <a:t>Has a walk through ‘how to’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Con’s</a:t>
            </a:r>
          </a:p>
          <a:p>
            <a:endParaRPr lang="en-US" dirty="0" smtClean="0"/>
          </a:p>
          <a:p>
            <a:r>
              <a:rPr lang="en-US" sz="2400" dirty="0" smtClean="0"/>
              <a:t>Problems with Word document uploads</a:t>
            </a:r>
          </a:p>
          <a:p>
            <a:r>
              <a:rPr lang="en-US" sz="2400" dirty="0" smtClean="0"/>
              <a:t>Not an intuitive organizational structure</a:t>
            </a:r>
          </a:p>
          <a:p>
            <a:r>
              <a:rPr lang="en-US" sz="2400" dirty="0" smtClean="0"/>
              <a:t>PDF’s must use OCR scanned documents</a:t>
            </a:r>
          </a:p>
          <a:p>
            <a:r>
              <a:rPr lang="en-US" sz="2400" dirty="0" smtClean="0"/>
              <a:t>Unsure of </a:t>
            </a:r>
            <a:r>
              <a:rPr lang="en-US" sz="2400" dirty="0" err="1" smtClean="0"/>
              <a:t>ebook</a:t>
            </a:r>
            <a:r>
              <a:rPr lang="en-US" sz="2400" dirty="0" smtClean="0"/>
              <a:t> collaboration abilities (</a:t>
            </a:r>
            <a:r>
              <a:rPr lang="en-US" sz="2400" dirty="0" err="1" smtClean="0"/>
              <a:t>Epubs</a:t>
            </a:r>
            <a:r>
              <a:rPr lang="en-US" sz="2400" dirty="0" smtClean="0"/>
              <a:t> will work)</a:t>
            </a:r>
          </a:p>
          <a:p>
            <a:r>
              <a:rPr lang="en-US" sz="2400" dirty="0" smtClean="0"/>
              <a:t>Not easy to manage (users and </a:t>
            </a:r>
            <a:r>
              <a:rPr lang="en-US" sz="2400" dirty="0" err="1" smtClean="0"/>
              <a:t>admins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will discuss .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we mean by “making electronic resources social”</a:t>
            </a:r>
          </a:p>
          <a:p>
            <a:endParaRPr lang="en-US" dirty="0" smtClean="0"/>
          </a:p>
          <a:p>
            <a:r>
              <a:rPr lang="en-US" dirty="0" smtClean="0"/>
              <a:t>Project rationale (context &amp; problems)</a:t>
            </a:r>
          </a:p>
          <a:p>
            <a:endParaRPr lang="en-US" dirty="0"/>
          </a:p>
          <a:p>
            <a:r>
              <a:rPr lang="en-US" dirty="0" smtClean="0"/>
              <a:t>Dreams of something better</a:t>
            </a:r>
          </a:p>
          <a:p>
            <a:endParaRPr lang="en-US" dirty="0"/>
          </a:p>
          <a:p>
            <a:r>
              <a:rPr lang="en-US" dirty="0" smtClean="0"/>
              <a:t>Pilot projects and findings</a:t>
            </a:r>
          </a:p>
          <a:p>
            <a:endParaRPr lang="en-US" dirty="0" smtClean="0"/>
          </a:p>
          <a:p>
            <a:r>
              <a:rPr lang="en-US" dirty="0" smtClean="0"/>
              <a:t>Current status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4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Hylighter</a:t>
            </a:r>
            <a:r>
              <a:rPr lang="en-US" dirty="0" smtClean="0"/>
              <a:t> Home Page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10" name="Content Placeholder 9" descr="HylighterHome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371600"/>
            <a:ext cx="8762999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Hylighter</a:t>
            </a:r>
            <a:r>
              <a:rPr lang="en-US" dirty="0" smtClean="0"/>
              <a:t> Comment</a:t>
            </a:r>
            <a:endParaRPr lang="en-US" dirty="0"/>
          </a:p>
        </p:txBody>
      </p:sp>
      <p:pic>
        <p:nvPicPr>
          <p:cNvPr id="5" name="Content Placeholder 4" descr="HylighterCom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0139" y="1600200"/>
            <a:ext cx="7203722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Courseload</a:t>
            </a:r>
            <a:r>
              <a:rPr lang="en-US" dirty="0" smtClean="0"/>
              <a:t> Home Page</a:t>
            </a:r>
            <a:endParaRPr lang="en-US" dirty="0"/>
          </a:p>
        </p:txBody>
      </p:sp>
      <p:pic>
        <p:nvPicPr>
          <p:cNvPr id="6" name="Content Placeholder 5" descr="CourseloadHo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2158"/>
            <a:ext cx="8229600" cy="386204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Courseload</a:t>
            </a:r>
            <a:r>
              <a:rPr lang="en-US" dirty="0" smtClean="0"/>
              <a:t> Pro’s and Con’s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algn="ctr">
              <a:buNone/>
            </a:pPr>
            <a:r>
              <a:rPr lang="en-US" dirty="0" smtClean="0"/>
              <a:t>              Pro’s	</a:t>
            </a:r>
          </a:p>
          <a:p>
            <a:pPr algn="ctr">
              <a:buNone/>
            </a:pPr>
            <a:r>
              <a:rPr lang="en-US" dirty="0" smtClean="0"/>
              <a:t>	</a:t>
            </a:r>
          </a:p>
          <a:p>
            <a:r>
              <a:rPr lang="en-US" sz="2400" dirty="0" smtClean="0"/>
              <a:t>Collaboration/comments</a:t>
            </a:r>
          </a:p>
          <a:p>
            <a:r>
              <a:rPr lang="en-US" sz="2400" dirty="0" smtClean="0"/>
              <a:t>Has </a:t>
            </a:r>
            <a:r>
              <a:rPr lang="en-US" sz="2800" dirty="0" smtClean="0">
                <a:solidFill>
                  <a:srgbClr val="FFFF99"/>
                </a:solidFill>
              </a:rPr>
              <a:t>e-book </a:t>
            </a:r>
            <a:r>
              <a:rPr lang="en-US" sz="2400" dirty="0" smtClean="0"/>
              <a:t>comment/collaboration abilities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Con’s</a:t>
            </a:r>
          </a:p>
          <a:p>
            <a:endParaRPr lang="en-US" dirty="0" smtClean="0"/>
          </a:p>
          <a:p>
            <a:r>
              <a:rPr lang="en-US" sz="2400" dirty="0" smtClean="0"/>
              <a:t>Could use improvement in organizational structure</a:t>
            </a:r>
          </a:p>
          <a:p>
            <a:r>
              <a:rPr lang="en-US" sz="2400" dirty="0" smtClean="0"/>
              <a:t>Sharing of documents was for instructor use only</a:t>
            </a:r>
          </a:p>
          <a:p>
            <a:r>
              <a:rPr lang="en-US" sz="2400" dirty="0" smtClean="0"/>
              <a:t>PDF’s must use OCR scanned documents</a:t>
            </a:r>
          </a:p>
          <a:p>
            <a:r>
              <a:rPr lang="en-US" sz="2400" dirty="0" smtClean="0"/>
              <a:t>Did not have management capabilities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Courseload</a:t>
            </a:r>
            <a:r>
              <a:rPr lang="en-US" dirty="0" smtClean="0"/>
              <a:t> Home Page</a:t>
            </a:r>
            <a:endParaRPr lang="en-US" dirty="0"/>
          </a:p>
        </p:txBody>
      </p:sp>
      <p:pic>
        <p:nvPicPr>
          <p:cNvPr id="6" name="Content Placeholder 5" descr="CourseloadHo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2158"/>
            <a:ext cx="8229600" cy="386204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Courseload</a:t>
            </a:r>
            <a:r>
              <a:rPr lang="en-US" dirty="0" smtClean="0"/>
              <a:t> Comment</a:t>
            </a:r>
            <a:endParaRPr lang="en-US" dirty="0"/>
          </a:p>
        </p:txBody>
      </p:sp>
      <p:pic>
        <p:nvPicPr>
          <p:cNvPr id="4" name="Content Placeholder 3" descr="CourseloadCommen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524000"/>
            <a:ext cx="6484093" cy="48768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Drive Home</a:t>
            </a:r>
            <a:endParaRPr lang="en-US" dirty="0"/>
          </a:p>
        </p:txBody>
      </p:sp>
      <p:pic>
        <p:nvPicPr>
          <p:cNvPr id="5" name="Content Placeholder 4" descr="GoogleDriveHom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90569"/>
            <a:ext cx="8229600" cy="2945224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Pro’s and Con’s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              Pro’s	</a:t>
            </a:r>
          </a:p>
          <a:p>
            <a:pPr algn="ctr">
              <a:buNone/>
            </a:pPr>
            <a:r>
              <a:rPr lang="en-US" dirty="0" smtClean="0"/>
              <a:t>	</a:t>
            </a:r>
          </a:p>
          <a:p>
            <a:r>
              <a:rPr lang="en-US" sz="2400" dirty="0" smtClean="0"/>
              <a:t>Collaboration/comments</a:t>
            </a:r>
          </a:p>
          <a:p>
            <a:r>
              <a:rPr lang="en-US" sz="2400" dirty="0" smtClean="0"/>
              <a:t>Sharing documents </a:t>
            </a:r>
          </a:p>
          <a:p>
            <a:r>
              <a:rPr lang="en-US" sz="2400" dirty="0" smtClean="0"/>
              <a:t>Students are already familiar with the product</a:t>
            </a:r>
          </a:p>
          <a:p>
            <a:r>
              <a:rPr lang="en-US" sz="2400" dirty="0" smtClean="0"/>
              <a:t>Easy to administer</a:t>
            </a:r>
          </a:p>
          <a:p>
            <a:r>
              <a:rPr lang="en-US" sz="2400" dirty="0" smtClean="0"/>
              <a:t>FREE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Con’s</a:t>
            </a:r>
          </a:p>
          <a:p>
            <a:endParaRPr lang="en-US" dirty="0" smtClean="0"/>
          </a:p>
          <a:p>
            <a:r>
              <a:rPr lang="en-US" sz="2400" dirty="0" smtClean="0"/>
              <a:t>Must know to choose ‘open in Google Docs’ in order to comment</a:t>
            </a:r>
          </a:p>
          <a:p>
            <a:r>
              <a:rPr lang="en-US" sz="2400" dirty="0" smtClean="0"/>
              <a:t>Problems with Word document uploads (with pictures and formatting)</a:t>
            </a:r>
          </a:p>
          <a:p>
            <a:r>
              <a:rPr lang="en-US" sz="2400" dirty="0" smtClean="0"/>
              <a:t>No easily intuitive organizational structure</a:t>
            </a:r>
          </a:p>
          <a:p>
            <a:r>
              <a:rPr lang="en-US" sz="2400" dirty="0" smtClean="0"/>
              <a:t>Unsure of </a:t>
            </a:r>
            <a:r>
              <a:rPr lang="en-US" sz="2400" dirty="0" err="1" smtClean="0"/>
              <a:t>ebook</a:t>
            </a:r>
            <a:r>
              <a:rPr lang="en-US" sz="2400" dirty="0" smtClean="0"/>
              <a:t> collaboration abilities</a:t>
            </a:r>
          </a:p>
          <a:p>
            <a:r>
              <a:rPr lang="en-US" sz="2400" dirty="0" smtClean="0"/>
              <a:t>PDF’s must use OCR scanned documents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Drive Home</a:t>
            </a:r>
            <a:endParaRPr lang="en-US" dirty="0"/>
          </a:p>
        </p:txBody>
      </p:sp>
      <p:pic>
        <p:nvPicPr>
          <p:cNvPr id="5" name="Content Placeholder 4" descr="GoogleDriveHom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90569"/>
            <a:ext cx="8229600" cy="2945224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Comment</a:t>
            </a:r>
            <a:endParaRPr lang="en-US" dirty="0"/>
          </a:p>
        </p:txBody>
      </p:sp>
      <p:pic>
        <p:nvPicPr>
          <p:cNvPr id="4" name="Content Placeholder 3" descr="GoogleCom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0751"/>
            <a:ext cx="8229600" cy="376486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Electronic Resources “Social”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/>
              <a:t>Enable virtual “conversation around a text [electronic resource]”</a:t>
            </a:r>
          </a:p>
          <a:p>
            <a:r>
              <a:rPr lang="en-US" dirty="0"/>
              <a:t>Encourage </a:t>
            </a:r>
            <a:r>
              <a:rPr lang="en-US" dirty="0" smtClean="0"/>
              <a:t>deeper student understanding of documents</a:t>
            </a:r>
            <a:endParaRPr lang="en-US" dirty="0"/>
          </a:p>
          <a:p>
            <a:r>
              <a:rPr lang="en-US" dirty="0"/>
              <a:t>More quickly consolidate student questions</a:t>
            </a:r>
          </a:p>
          <a:p>
            <a:r>
              <a:rPr lang="en-US" dirty="0" smtClean="0"/>
              <a:t>Efficient sharing one-to-many (and many to one)</a:t>
            </a:r>
            <a:endParaRPr lang="en-US" dirty="0"/>
          </a:p>
          <a:p>
            <a:r>
              <a:rPr lang="en-US" dirty="0"/>
              <a:t>Promote </a:t>
            </a:r>
            <a:r>
              <a:rPr lang="en-US" dirty="0" smtClean="0"/>
              <a:t>deeper conversations </a:t>
            </a:r>
            <a:r>
              <a:rPr lang="en-US" dirty="0"/>
              <a:t>between </a:t>
            </a:r>
            <a:r>
              <a:rPr lang="en-US" dirty="0" smtClean="0"/>
              <a:t>students, and between students and instructors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Piazza Course Page Home</a:t>
            </a:r>
            <a:endParaRPr lang="en-US" dirty="0"/>
          </a:p>
        </p:txBody>
      </p:sp>
      <p:pic>
        <p:nvPicPr>
          <p:cNvPr id="8" name="Content Placeholder 7" descr="pia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6094"/>
            <a:ext cx="8229600" cy="407417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Piazza Pro’s and Con’s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algn="ctr">
              <a:buNone/>
            </a:pPr>
            <a:r>
              <a:rPr lang="en-US" dirty="0" smtClean="0"/>
              <a:t>              Pro’s	</a:t>
            </a:r>
          </a:p>
          <a:p>
            <a:pPr algn="ctr">
              <a:buNone/>
            </a:pPr>
            <a:r>
              <a:rPr lang="en-US" dirty="0" smtClean="0"/>
              <a:t>	</a:t>
            </a:r>
          </a:p>
          <a:p>
            <a:r>
              <a:rPr lang="en-US" sz="2400" dirty="0" smtClean="0"/>
              <a:t>Easily intuitive organizational structure</a:t>
            </a:r>
          </a:p>
          <a:p>
            <a:r>
              <a:rPr lang="en-US" sz="2400" dirty="0" smtClean="0"/>
              <a:t>No difficulty in uploading documents</a:t>
            </a:r>
          </a:p>
          <a:p>
            <a:r>
              <a:rPr lang="en-US" sz="2400" dirty="0" smtClean="0"/>
              <a:t>Some places on campus are already using this</a:t>
            </a:r>
          </a:p>
          <a:p>
            <a:r>
              <a:rPr lang="en-US" sz="2400" dirty="0" smtClean="0"/>
              <a:t>Easy to administer</a:t>
            </a:r>
          </a:p>
          <a:p>
            <a:pPr algn="ctr">
              <a:buNone/>
            </a:pPr>
            <a:r>
              <a:rPr lang="en-US" dirty="0" smtClean="0"/>
              <a:t>Con’s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Collaboration/comments were outside the document</a:t>
            </a:r>
          </a:p>
          <a:p>
            <a:r>
              <a:rPr lang="en-US" sz="2400" dirty="0" smtClean="0"/>
              <a:t>Unsure of </a:t>
            </a:r>
            <a:r>
              <a:rPr lang="en-US" sz="2400" dirty="0" err="1" smtClean="0"/>
              <a:t>ebook</a:t>
            </a:r>
            <a:r>
              <a:rPr lang="en-US" sz="2400" dirty="0" smtClean="0"/>
              <a:t> collaboration abilities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Piazza Course Page Home</a:t>
            </a:r>
            <a:endParaRPr lang="en-US" dirty="0"/>
          </a:p>
        </p:txBody>
      </p:sp>
      <p:pic>
        <p:nvPicPr>
          <p:cNvPr id="8" name="Content Placeholder 7" descr="pia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6094"/>
            <a:ext cx="8229600" cy="4074174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Piazza Comment</a:t>
            </a:r>
            <a:endParaRPr lang="en-US" dirty="0"/>
          </a:p>
        </p:txBody>
      </p:sp>
      <p:pic>
        <p:nvPicPr>
          <p:cNvPr id="5" name="Content Placeholder 4" descr="Piazza Commen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3362" y="1600200"/>
            <a:ext cx="8097275" cy="4525963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Pilot Project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Google E-reserves History course pilot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mbedding questions into the text </a:t>
            </a:r>
          </a:p>
          <a:p>
            <a:r>
              <a:rPr lang="en-US" dirty="0" smtClean="0"/>
              <a:t>Mandating comments on the documents </a:t>
            </a:r>
          </a:p>
          <a:p>
            <a:r>
              <a:rPr lang="en-US" dirty="0" smtClean="0"/>
              <a:t>Monitoring participant activities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more information, contact Mary Sullivan </a:t>
            </a:r>
            <a:r>
              <a:rPr lang="en-US" dirty="0" smtClean="0">
                <a:hlinkClick r:id="rId3"/>
              </a:rPr>
              <a:t>marysull@vt.edu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Hylighter</a:t>
            </a:r>
            <a:r>
              <a:rPr lang="en-US" dirty="0" smtClean="0"/>
              <a:t> - http://www.hylighter.com/hybar/site/index.html</a:t>
            </a:r>
          </a:p>
          <a:p>
            <a:r>
              <a:rPr lang="en-US" dirty="0" err="1" smtClean="0"/>
              <a:t>Courseload</a:t>
            </a:r>
            <a:r>
              <a:rPr lang="en-US" dirty="0" smtClean="0"/>
              <a:t>- http://www.courseload.com/e-textbook-and-digital-course-materials-solution</a:t>
            </a:r>
          </a:p>
          <a:p>
            <a:r>
              <a:rPr lang="en-US" dirty="0" smtClean="0"/>
              <a:t>Google Drive - http://www.google.com/drive/</a:t>
            </a:r>
          </a:p>
          <a:p>
            <a:r>
              <a:rPr lang="en-US" dirty="0" smtClean="0"/>
              <a:t>Piazza - https://piazza.com/</a:t>
            </a:r>
          </a:p>
          <a:p>
            <a:r>
              <a:rPr lang="en-US" dirty="0" smtClean="0"/>
              <a:t>https://net.educause.edu/ir/library/pdf/ELIB1302.pdf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Anita Walz, Open Education and Online Learning Environments Librarian, </a:t>
            </a:r>
            <a:r>
              <a:rPr lang="en-US" dirty="0">
                <a:hlinkClick r:id="rId2"/>
              </a:rPr>
              <a:t>arwalz@vt.edu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 smtClean="0"/>
              <a:t>Charla Gilbert, Director of Assessment and Library Access Services, </a:t>
            </a:r>
            <a:r>
              <a:rPr lang="en-US" dirty="0" smtClean="0">
                <a:hlinkClick r:id="rId3"/>
              </a:rPr>
              <a:t>charla70@vt.edu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13360"/>
            <a:ext cx="8839200" cy="66294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0" y="6096000"/>
            <a:ext cx="5486400" cy="4572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© S.C. Asher via </a:t>
            </a:r>
            <a:r>
              <a:rPr lang="en-US" dirty="0" err="1" smtClean="0"/>
              <a:t>Compfight</a:t>
            </a:r>
            <a:r>
              <a:rPr lang="en-US" dirty="0" smtClean="0"/>
              <a:t> CC 2.0 BY-NC-SA http://creativecommons.org/licenses/by-nc-sa/2.0/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7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r="5674"/>
          <a:stretch>
            <a:fillRect/>
          </a:stretch>
        </p:blipFill>
        <p:spPr>
          <a:xfrm>
            <a:off x="152400" y="152400"/>
            <a:ext cx="8737600" cy="6553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6053138"/>
            <a:ext cx="5486400" cy="804862"/>
          </a:xfrm>
        </p:spPr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Albaniaman</a:t>
            </a:r>
            <a:r>
              <a:rPr lang="en-US" dirty="0" smtClean="0"/>
              <a:t>, 2012. CC BY-SA 3.0</a:t>
            </a:r>
          </a:p>
          <a:p>
            <a:r>
              <a:rPr lang="en-US" dirty="0" smtClean="0"/>
              <a:t>http://creativecommons.org/licenses/by-sa/3.0/deed.en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52800" y="1066800"/>
            <a:ext cx="48768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err="1" smtClean="0">
                <a:solidFill>
                  <a:schemeClr val="bg1"/>
                </a:solidFill>
              </a:rPr>
              <a:t>eRESERVES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Course Reserves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Usage of course reserves is way down</a:t>
            </a:r>
          </a:p>
          <a:p>
            <a:r>
              <a:rPr lang="en-US" dirty="0" smtClean="0"/>
              <a:t>Many institutions have moved reserves to LMS</a:t>
            </a:r>
          </a:p>
          <a:p>
            <a:r>
              <a:rPr lang="en-US" dirty="0" smtClean="0"/>
              <a:t>Potential copyright issues?</a:t>
            </a:r>
          </a:p>
          <a:p>
            <a:r>
              <a:rPr lang="en-US" dirty="0" smtClean="0"/>
              <a:t>Library cut out of process</a:t>
            </a:r>
          </a:p>
          <a:p>
            <a:r>
              <a:rPr lang="en-US" dirty="0" smtClean="0"/>
              <a:t>Library loss of usage metrics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38167"/>
            <a:ext cx="75247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4829984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https://lib.ku.edu/electronic-reserves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090630"/>
            <a:ext cx="3613953" cy="126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91692" y="6353039"/>
            <a:ext cx="3649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http://beta.dom.edu/library/help/discontinuation_of_e-reserves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106" y="2743200"/>
            <a:ext cx="33528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630006" y="3782139"/>
            <a:ext cx="350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</a:t>
            </a:r>
            <a:r>
              <a:rPr lang="en-US" sz="1000" dirty="0"/>
              <a:t>://louisville.edu/library/services/reserves_searching.html</a:t>
            </a:r>
          </a:p>
        </p:txBody>
      </p:sp>
    </p:spTree>
    <p:extLst>
      <p:ext uri="{BB962C8B-B14F-4D97-AF65-F5344CB8AC3E}">
        <p14:creationId xmlns:p14="http://schemas.microsoft.com/office/powerpoint/2010/main" val="6942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858962"/>
          </a:xfrm>
        </p:spPr>
        <p:txBody>
          <a:bodyPr>
            <a:noAutofit/>
          </a:bodyPr>
          <a:lstStyle/>
          <a:p>
            <a:pPr algn="l"/>
            <a:r>
              <a:rPr lang="en-US" sz="8000" dirty="0" smtClean="0"/>
              <a:t>Why?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VT Faculty using other methods of transmission</a:t>
            </a:r>
          </a:p>
          <a:p>
            <a:pPr lvl="1"/>
            <a:r>
              <a:rPr lang="en-US" dirty="0" smtClean="0"/>
              <a:t>Learning Management System</a:t>
            </a:r>
          </a:p>
          <a:p>
            <a:pPr lvl="1"/>
            <a:r>
              <a:rPr lang="en-US" dirty="0" smtClean="0"/>
              <a:t>Possibly using other types (non-library) materials</a:t>
            </a:r>
          </a:p>
          <a:p>
            <a:pPr lvl="1"/>
            <a:r>
              <a:rPr lang="en-US" dirty="0" smtClean="0"/>
              <a:t>Linking directly to library-subscribed resources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959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86" y="1583871"/>
            <a:ext cx="6502400" cy="487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2086" y="6504213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© Humphrey Bolton CC BY- SA http://www.geograph.org.uk/photo/470682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" y="274638"/>
            <a:ext cx="8915400" cy="185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smtClean="0"/>
              <a:t>Why </a:t>
            </a:r>
            <a:r>
              <a:rPr lang="en-US" sz="5400" smtClean="0"/>
              <a:t>(and why do we care)</a:t>
            </a:r>
            <a:r>
              <a:rPr lang="en-US" sz="8000" smtClean="0"/>
              <a:t>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19916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858962"/>
          </a:xfrm>
        </p:spPr>
        <p:txBody>
          <a:bodyPr>
            <a:noAutofit/>
          </a:bodyPr>
          <a:lstStyle/>
          <a:p>
            <a:r>
              <a:rPr lang="en-US" sz="8000" dirty="0" smtClean="0"/>
              <a:t>Why </a:t>
            </a:r>
            <a:r>
              <a:rPr lang="en-US" sz="5400" dirty="0" smtClean="0"/>
              <a:t>(and why do we care)</a:t>
            </a:r>
            <a:r>
              <a:rPr lang="en-US" sz="8000" dirty="0" smtClean="0"/>
              <a:t>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Opportunity serve students</a:t>
            </a:r>
          </a:p>
          <a:p>
            <a:pPr lvl="1"/>
            <a:r>
              <a:rPr lang="en-US" dirty="0" smtClean="0"/>
              <a:t>High quality, vetted materials</a:t>
            </a:r>
          </a:p>
          <a:p>
            <a:pPr lvl="1"/>
            <a:r>
              <a:rPr lang="en-US" dirty="0" smtClean="0"/>
              <a:t>New opportunities to leverage technology for learning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Opportunity to work with Faculty </a:t>
            </a:r>
          </a:p>
          <a:p>
            <a:pPr lvl="1"/>
            <a:r>
              <a:rPr lang="en-US" dirty="0" smtClean="0"/>
              <a:t>Encourage good practice re: Copyright</a:t>
            </a:r>
          </a:p>
          <a:p>
            <a:pPr lvl="1"/>
            <a:r>
              <a:rPr lang="en-US" dirty="0" smtClean="0"/>
              <a:t>Inform regarding new ways of teaching &amp; learning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tilize “Reserves” exemption afforded by Copyright law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Desire to put the library back into the learning process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7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1179</TotalTime>
  <Words>847</Words>
  <Application>Microsoft Office PowerPoint</Application>
  <PresentationFormat>On-screen Show (4:3)</PresentationFormat>
  <Paragraphs>240</Paragraphs>
  <Slides>36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Social Interaction around Electronic Resources: Making eReserves Social</vt:lpstr>
      <vt:lpstr>We will discuss . . . .</vt:lpstr>
      <vt:lpstr>Making Electronic Resources “Social”</vt:lpstr>
      <vt:lpstr>PowerPoint Presentation</vt:lpstr>
      <vt:lpstr>PowerPoint Presentation</vt:lpstr>
      <vt:lpstr>Current Status of Course Reserves</vt:lpstr>
      <vt:lpstr>Why?</vt:lpstr>
      <vt:lpstr>PowerPoint Presentation</vt:lpstr>
      <vt:lpstr>Why (and why do we care)?</vt:lpstr>
      <vt:lpstr>How incoming students communicate </vt:lpstr>
      <vt:lpstr>New options for instructors/student communication</vt:lpstr>
      <vt:lpstr>Following up on a Pilot project</vt:lpstr>
      <vt:lpstr>Dreams of something better  </vt:lpstr>
      <vt:lpstr>Dreams of something better  (aka: “Our Vision”)</vt:lpstr>
      <vt:lpstr>Software ‘Must have’ features</vt:lpstr>
      <vt:lpstr>Software ‘Nice to have’ features</vt:lpstr>
      <vt:lpstr>Social Software Reviewed</vt:lpstr>
      <vt:lpstr>Hylighter Home Page </vt:lpstr>
      <vt:lpstr>Hylighter Pro’s and Con’s</vt:lpstr>
      <vt:lpstr>Hylighter Home Page </vt:lpstr>
      <vt:lpstr>Hylighter Comment</vt:lpstr>
      <vt:lpstr>Courseload Home Page</vt:lpstr>
      <vt:lpstr>Courseload Pro’s and Con’s</vt:lpstr>
      <vt:lpstr>Courseload Home Page</vt:lpstr>
      <vt:lpstr>Courseload Comment</vt:lpstr>
      <vt:lpstr>Google Drive Home</vt:lpstr>
      <vt:lpstr>Google Pro’s and Con’s</vt:lpstr>
      <vt:lpstr>Google Drive Home</vt:lpstr>
      <vt:lpstr>Google Comment</vt:lpstr>
      <vt:lpstr>Piazza Course Page Home</vt:lpstr>
      <vt:lpstr>Piazza Pro’s and Con’s</vt:lpstr>
      <vt:lpstr>Piazza Course Page Home</vt:lpstr>
      <vt:lpstr>Piazza Comment</vt:lpstr>
      <vt:lpstr>Pilot Project</vt:lpstr>
      <vt:lpstr>More Information</vt:lpstr>
      <vt:lpstr>Questions and Thanks!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Interaction around Electronic Resources</dc:title>
  <dc:creator>Anita Walz</dc:creator>
  <cp:lastModifiedBy>Anita Walz</cp:lastModifiedBy>
  <cp:revision>119</cp:revision>
  <dcterms:created xsi:type="dcterms:W3CDTF">2014-03-01T20:07:31Z</dcterms:created>
  <dcterms:modified xsi:type="dcterms:W3CDTF">2014-05-21T19:28:57Z</dcterms:modified>
</cp:coreProperties>
</file>