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4"/>
  </p:notesMasterIdLst>
  <p:sldIdLst>
    <p:sldId id="374" r:id="rId2"/>
    <p:sldId id="375" r:id="rId3"/>
    <p:sldId id="376" r:id="rId4"/>
    <p:sldId id="377" r:id="rId5"/>
    <p:sldId id="378" r:id="rId6"/>
    <p:sldId id="379" r:id="rId7"/>
    <p:sldId id="380" r:id="rId8"/>
    <p:sldId id="382" r:id="rId9"/>
    <p:sldId id="383" r:id="rId10"/>
    <p:sldId id="384" r:id="rId11"/>
    <p:sldId id="385" r:id="rId12"/>
    <p:sldId id="386" r:id="rId13"/>
    <p:sldId id="387" r:id="rId14"/>
    <p:sldId id="388" r:id="rId15"/>
    <p:sldId id="389" r:id="rId16"/>
    <p:sldId id="390" r:id="rId17"/>
    <p:sldId id="391" r:id="rId18"/>
    <p:sldId id="392" r:id="rId19"/>
    <p:sldId id="393" r:id="rId20"/>
    <p:sldId id="394" r:id="rId21"/>
    <p:sldId id="395" r:id="rId22"/>
    <p:sldId id="396" r:id="rId23"/>
    <p:sldId id="397" r:id="rId24"/>
    <p:sldId id="398" r:id="rId25"/>
    <p:sldId id="399" r:id="rId26"/>
    <p:sldId id="400" r:id="rId27"/>
    <p:sldId id="401" r:id="rId28"/>
    <p:sldId id="402" r:id="rId29"/>
    <p:sldId id="403" r:id="rId30"/>
    <p:sldId id="404" r:id="rId31"/>
    <p:sldId id="405" r:id="rId32"/>
    <p:sldId id="406" r:id="rId33"/>
    <p:sldId id="407" r:id="rId34"/>
    <p:sldId id="408" r:id="rId35"/>
    <p:sldId id="410" r:id="rId36"/>
    <p:sldId id="409" r:id="rId37"/>
    <p:sldId id="411" r:id="rId38"/>
    <p:sldId id="412" r:id="rId39"/>
    <p:sldId id="413" r:id="rId40"/>
    <p:sldId id="414" r:id="rId41"/>
    <p:sldId id="415" r:id="rId42"/>
    <p:sldId id="416" r:id="rId43"/>
    <p:sldId id="417" r:id="rId44"/>
    <p:sldId id="418" r:id="rId45"/>
    <p:sldId id="419" r:id="rId46"/>
    <p:sldId id="420" r:id="rId47"/>
    <p:sldId id="421" r:id="rId48"/>
    <p:sldId id="422" r:id="rId49"/>
    <p:sldId id="423" r:id="rId50"/>
    <p:sldId id="424" r:id="rId51"/>
    <p:sldId id="425" r:id="rId52"/>
    <p:sldId id="426" r:id="rId53"/>
    <p:sldId id="427" r:id="rId54"/>
    <p:sldId id="428" r:id="rId55"/>
    <p:sldId id="429" r:id="rId56"/>
    <p:sldId id="430" r:id="rId57"/>
    <p:sldId id="431" r:id="rId58"/>
    <p:sldId id="432" r:id="rId59"/>
    <p:sldId id="433" r:id="rId60"/>
    <p:sldId id="434" r:id="rId61"/>
    <p:sldId id="435" r:id="rId62"/>
    <p:sldId id="437" r:id="rId63"/>
    <p:sldId id="436" r:id="rId64"/>
    <p:sldId id="438" r:id="rId65"/>
    <p:sldId id="439" r:id="rId66"/>
    <p:sldId id="440" r:id="rId67"/>
    <p:sldId id="441" r:id="rId68"/>
    <p:sldId id="442" r:id="rId69"/>
    <p:sldId id="443" r:id="rId70"/>
    <p:sldId id="444" r:id="rId71"/>
    <p:sldId id="445" r:id="rId72"/>
    <p:sldId id="446" r:id="rId73"/>
    <p:sldId id="447" r:id="rId74"/>
    <p:sldId id="448" r:id="rId75"/>
    <p:sldId id="449" r:id="rId76"/>
    <p:sldId id="450" r:id="rId77"/>
    <p:sldId id="451" r:id="rId78"/>
    <p:sldId id="452" r:id="rId79"/>
    <p:sldId id="453" r:id="rId80"/>
    <p:sldId id="454" r:id="rId81"/>
    <p:sldId id="455" r:id="rId82"/>
    <p:sldId id="456" r:id="rId83"/>
    <p:sldId id="457" r:id="rId84"/>
    <p:sldId id="458" r:id="rId85"/>
    <p:sldId id="461" r:id="rId86"/>
    <p:sldId id="462" r:id="rId87"/>
    <p:sldId id="463" r:id="rId88"/>
    <p:sldId id="464" r:id="rId89"/>
    <p:sldId id="465" r:id="rId90"/>
    <p:sldId id="466" r:id="rId91"/>
    <p:sldId id="467" r:id="rId92"/>
    <p:sldId id="468" r:id="rId93"/>
    <p:sldId id="469" r:id="rId94"/>
    <p:sldId id="470" r:id="rId95"/>
    <p:sldId id="471" r:id="rId96"/>
    <p:sldId id="472" r:id="rId97"/>
    <p:sldId id="473" r:id="rId98"/>
    <p:sldId id="475" r:id="rId99"/>
    <p:sldId id="474" r:id="rId100"/>
    <p:sldId id="476" r:id="rId101"/>
    <p:sldId id="477" r:id="rId102"/>
    <p:sldId id="478" r:id="rId103"/>
    <p:sldId id="479" r:id="rId104"/>
    <p:sldId id="480" r:id="rId105"/>
    <p:sldId id="481" r:id="rId106"/>
    <p:sldId id="482" r:id="rId107"/>
    <p:sldId id="483" r:id="rId108"/>
    <p:sldId id="488" r:id="rId109"/>
    <p:sldId id="484" r:id="rId110"/>
    <p:sldId id="485" r:id="rId111"/>
    <p:sldId id="486" r:id="rId112"/>
    <p:sldId id="487" r:id="rId113"/>
  </p:sldIdLst>
  <p:sldSz cx="18288000" cy="10287000"/>
  <p:notesSz cx="6858000" cy="9144000"/>
  <p:embeddedFontLst>
    <p:embeddedFont>
      <p:font typeface="Playfair Display" panose="00000500000000000000" pitchFamily="2" charset="0"/>
      <p:regular r:id="rId115"/>
      <p:bold r:id="rId116"/>
      <p:italic r:id="rId117"/>
      <p:boldItalic r:id="rId118"/>
    </p:embeddedFont>
    <p:embeddedFont>
      <p:font typeface="Public Sans" panose="020B0604020202020204" charset="0"/>
      <p:regular r:id="rId119"/>
      <p:bold r:id="rId120"/>
      <p:italic r:id="rId121"/>
      <p:boldItalic r:id="rId1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25" roundtripDataSignature="AMtx7mjQqIDjVyHA4F2DcQf2f2mBvAoNz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00DF2D9-69C1-4303-BDD9-93CFE296308D}">
  <a:tblStyle styleId="{800DF2D9-69C1-4303-BDD9-93CFE296308D}"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34" autoAdjust="0"/>
    <p:restoredTop sz="62640" autoAdjust="0"/>
  </p:normalViewPr>
  <p:slideViewPr>
    <p:cSldViewPr snapToGrid="0">
      <p:cViewPr varScale="1">
        <p:scale>
          <a:sx n="79" d="100"/>
          <a:sy n="79" d="100"/>
        </p:scale>
        <p:origin x="186" y="15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font" Target="fonts/font3.fntdata"/><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8"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font" Target="fonts/font4.fntdata"/><Relationship Id="rId12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font" Target="fonts/font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font" Target="fonts/font2.fntdata"/><Relationship Id="rId12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notesMaster" Target="notesMasters/notesMaster1.xml"/><Relationship Id="rId119" Type="http://schemas.openxmlformats.org/officeDocument/2006/relationships/font" Target="fonts/font5.fntdata"/><Relationship Id="rId12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font" Target="fonts/font6.fntdata"/><Relationship Id="rId125" Type="http://customschemas.google.com/relationships/presentationmetadata" Target="meta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font" Target="fonts/font1.fntdata"/><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a:extLst>
            <a:ext uri="{FF2B5EF4-FFF2-40B4-BE49-F238E27FC236}">
              <a16:creationId xmlns:a16="http://schemas.microsoft.com/office/drawing/2014/main" id="{0CF56496-1DA8-C5B6-B4E3-C4BC4FDE3E26}"/>
            </a:ext>
          </a:extLst>
        </p:cNvPr>
        <p:cNvGrpSpPr/>
        <p:nvPr/>
      </p:nvGrpSpPr>
      <p:grpSpPr>
        <a:xfrm>
          <a:off x="0" y="0"/>
          <a:ext cx="0" cy="0"/>
          <a:chOff x="0" y="0"/>
          <a:chExt cx="0" cy="0"/>
        </a:xfrm>
      </p:grpSpPr>
      <p:sp>
        <p:nvSpPr>
          <p:cNvPr id="85" name="Google Shape;85;p1:notes">
            <a:extLst>
              <a:ext uri="{FF2B5EF4-FFF2-40B4-BE49-F238E27FC236}">
                <a16:creationId xmlns:a16="http://schemas.microsoft.com/office/drawing/2014/main" id="{3E279EED-3445-894E-ED17-799191920CDA}"/>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These slides serve as a study guide for </a:t>
            </a:r>
            <a:r>
              <a:rPr lang="en-US" sz="1200" dirty="0">
                <a:solidFill>
                  <a:srgbClr val="2B2C30"/>
                </a:solidFill>
                <a:latin typeface="Playfair Display" pitchFamily="2" charset="77"/>
                <a:ea typeface="Public Sans"/>
                <a:cs typeface="Public Sans"/>
                <a:sym typeface="Public Sans"/>
              </a:rPr>
              <a:t>“Chapter 12: Formulate Multinational Strategy” in</a:t>
            </a:r>
            <a:r>
              <a:rPr lang="en-US" sz="1200" dirty="0">
                <a:solidFill>
                  <a:srgbClr val="2B2C30"/>
                </a:solidFill>
                <a:latin typeface="Public Sans"/>
                <a:ea typeface="Public Sans"/>
                <a:cs typeface="Public Sans"/>
                <a:sym typeface="Public Sans"/>
              </a:rPr>
              <a:t> </a:t>
            </a:r>
            <a:r>
              <a:rPr lang="en-US" sz="1200" i="1" dirty="0">
                <a:solidFill>
                  <a:srgbClr val="2B2C30"/>
                </a:solidFill>
                <a:latin typeface="Public Sans"/>
                <a:ea typeface="Public Sans"/>
                <a:cs typeface="Public Sans"/>
                <a:sym typeface="Public Sans"/>
              </a:rPr>
              <a:t>Strategic Management and Case Analysis: An Integrated Approach </a:t>
            </a:r>
            <a:r>
              <a:rPr lang="en-US" sz="1200" dirty="0">
                <a:solidFill>
                  <a:srgbClr val="2B2C30"/>
                </a:solidFill>
                <a:latin typeface="Public Sans"/>
                <a:ea typeface="Public Sans"/>
                <a:cs typeface="Public Sans"/>
                <a:sym typeface="Public Sans"/>
              </a:rPr>
              <a:t>©Lori Anderson, Dirk </a:t>
            </a:r>
            <a:r>
              <a:rPr lang="en-US" sz="1200" dirty="0" err="1">
                <a:solidFill>
                  <a:srgbClr val="2B2C30"/>
                </a:solidFill>
                <a:latin typeface="Public Sans"/>
                <a:ea typeface="Public Sans"/>
                <a:cs typeface="Public Sans"/>
                <a:sym typeface="Public Sans"/>
              </a:rPr>
              <a:t>Buengel</a:t>
            </a:r>
            <a:r>
              <a:rPr lang="en-US" sz="1200" dirty="0">
                <a:solidFill>
                  <a:srgbClr val="2B2C30"/>
                </a:solidFill>
                <a:latin typeface="Public Sans"/>
                <a:ea typeface="Public Sans"/>
                <a:cs typeface="Public Sans"/>
                <a:sym typeface="Public Sans"/>
              </a:rPr>
              <a:t>, and Joseph J. Simpson, which is provided at https://doi.org/10.21061/strategicmanagementandcaseanalysis under an open license, Creative Commons BY NC-SA 4.0. The slides are also provided at https://hdl.handle.net/10919/138831 under the same open license, Creative Commons BY NC-SA 4.0.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rgbClr val="2B2C30"/>
              </a:solidFill>
              <a:latin typeface="Public Sans"/>
              <a:ea typeface="Public Sans"/>
              <a:cs typeface="Public Sans"/>
              <a:sym typeface="Public Sans"/>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Instructors: These study guides are intended to be a concise and comprehensive accompaniment that follows the logic of the textbook. Our intention is to support you in your instruction and is based on our experience that it can be easier and quicker to remove slides you do not want to include than to create additional slides. </a:t>
            </a:r>
          </a:p>
        </p:txBody>
      </p:sp>
      <p:sp>
        <p:nvSpPr>
          <p:cNvPr id="86" name="Google Shape;86;p1:notes">
            <a:extLst>
              <a:ext uri="{FF2B5EF4-FFF2-40B4-BE49-F238E27FC236}">
                <a16:creationId xmlns:a16="http://schemas.microsoft.com/office/drawing/2014/main" id="{E94267ED-BD1A-76D9-8609-071657C46B9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29313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82A9A428-8D45-4BE3-0951-08A8F2D2BB0E}"/>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3C1DD9D6-8A34-17D8-6515-1D28B3445BC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721CCC8A-987A-64CB-7E93-65CC1ED50FF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E15339CB-1BB4-87DA-412A-F73529E998C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3574878399"/>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24B33A4C-61E3-84BD-BB95-A21350AB7328}"/>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E2A5D85E-F36B-FAAD-5EF5-6719DC3DA59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B7D47CD1-1187-F16F-2536-646AF01FAF4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C9D93C0E-9990-743A-5E6A-966BEA59228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100</a:t>
            </a:fld>
            <a:endParaRPr/>
          </a:p>
        </p:txBody>
      </p:sp>
    </p:spTree>
    <p:extLst>
      <p:ext uri="{BB962C8B-B14F-4D97-AF65-F5344CB8AC3E}">
        <p14:creationId xmlns:p14="http://schemas.microsoft.com/office/powerpoint/2010/main" val="2903099046"/>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A73F1567-FD98-00C8-AE98-680BF077763A}"/>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9715F13B-A254-7A99-318C-906C613049C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230A3D73-4607-E2D6-93DC-5C681099B43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D0CE4806-A084-4ECF-90E4-7821A44EC13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101</a:t>
            </a:fld>
            <a:endParaRPr/>
          </a:p>
        </p:txBody>
      </p:sp>
    </p:spTree>
    <p:extLst>
      <p:ext uri="{BB962C8B-B14F-4D97-AF65-F5344CB8AC3E}">
        <p14:creationId xmlns:p14="http://schemas.microsoft.com/office/powerpoint/2010/main" val="3587114580"/>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C2A3B3B0-D246-A981-CEA9-75A5376E2FD4}"/>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A8F18ECC-04B9-FE8C-F764-B9474BEA02E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EBDE9BF4-761C-1114-B448-FAB4E508280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9B6B1226-3004-1A6E-7040-1FDBCFCF327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102</a:t>
            </a:fld>
            <a:endParaRPr/>
          </a:p>
        </p:txBody>
      </p:sp>
    </p:spTree>
    <p:extLst>
      <p:ext uri="{BB962C8B-B14F-4D97-AF65-F5344CB8AC3E}">
        <p14:creationId xmlns:p14="http://schemas.microsoft.com/office/powerpoint/2010/main" val="3686874135"/>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31C7AFC4-31C3-1938-F03F-25CD22B3773A}"/>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B9864C1E-456C-889B-7244-DD6667194F2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75EE6D7-0F6E-6794-3538-0058CC741D8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8CBA841E-C183-4EB7-E862-68419F3286C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103</a:t>
            </a:fld>
            <a:endParaRPr/>
          </a:p>
        </p:txBody>
      </p:sp>
    </p:spTree>
    <p:extLst>
      <p:ext uri="{BB962C8B-B14F-4D97-AF65-F5344CB8AC3E}">
        <p14:creationId xmlns:p14="http://schemas.microsoft.com/office/powerpoint/2010/main" val="1965223625"/>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7E8DB785-05E4-0CD1-9B03-43F062C1493D}"/>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7047D6C5-33E3-30DA-F671-9BC06DDDB21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AF844BDD-561E-1E54-F40A-463D4616D45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8BBBC85A-1008-A7A9-55D8-24261EFD8CC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104</a:t>
            </a:fld>
            <a:endParaRPr/>
          </a:p>
        </p:txBody>
      </p:sp>
    </p:spTree>
    <p:extLst>
      <p:ext uri="{BB962C8B-B14F-4D97-AF65-F5344CB8AC3E}">
        <p14:creationId xmlns:p14="http://schemas.microsoft.com/office/powerpoint/2010/main" val="3094505467"/>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a:extLst>
            <a:ext uri="{FF2B5EF4-FFF2-40B4-BE49-F238E27FC236}">
              <a16:creationId xmlns:a16="http://schemas.microsoft.com/office/drawing/2014/main" id="{144ECAAE-37DC-BEA2-DAF9-7EE9D044C21D}"/>
            </a:ext>
          </a:extLst>
        </p:cNvPr>
        <p:cNvGrpSpPr/>
        <p:nvPr/>
      </p:nvGrpSpPr>
      <p:grpSpPr>
        <a:xfrm>
          <a:off x="0" y="0"/>
          <a:ext cx="0" cy="0"/>
          <a:chOff x="0" y="0"/>
          <a:chExt cx="0" cy="0"/>
        </a:xfrm>
      </p:grpSpPr>
      <p:sp>
        <p:nvSpPr>
          <p:cNvPr id="215" name="Google Shape;215;g374dab4d104_0_238:notes">
            <a:extLst>
              <a:ext uri="{FF2B5EF4-FFF2-40B4-BE49-F238E27FC236}">
                <a16:creationId xmlns:a16="http://schemas.microsoft.com/office/drawing/2014/main" id="{18245562-2612-661F-B7F6-F5A418412B7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74dab4d104_0_238:notes">
            <a:extLst>
              <a:ext uri="{FF2B5EF4-FFF2-40B4-BE49-F238E27FC236}">
                <a16:creationId xmlns:a16="http://schemas.microsoft.com/office/drawing/2014/main" id="{0B5BB0E0-BCF1-AE8E-3E0B-482048674E0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g374dab4d104_0_238:notes">
            <a:extLst>
              <a:ext uri="{FF2B5EF4-FFF2-40B4-BE49-F238E27FC236}">
                <a16:creationId xmlns:a16="http://schemas.microsoft.com/office/drawing/2014/main" id="{2E96ACBF-87A3-8651-94AF-92026A4FF2A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105</a:t>
            </a:fld>
            <a:endParaRPr/>
          </a:p>
        </p:txBody>
      </p:sp>
    </p:spTree>
    <p:extLst>
      <p:ext uri="{BB962C8B-B14F-4D97-AF65-F5344CB8AC3E}">
        <p14:creationId xmlns:p14="http://schemas.microsoft.com/office/powerpoint/2010/main" val="368274190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a:extLst>
            <a:ext uri="{FF2B5EF4-FFF2-40B4-BE49-F238E27FC236}">
              <a16:creationId xmlns:a16="http://schemas.microsoft.com/office/drawing/2014/main" id="{50583E9C-F0A4-E33F-C1C2-683B225BBAA8}"/>
            </a:ext>
          </a:extLst>
        </p:cNvPr>
        <p:cNvGrpSpPr/>
        <p:nvPr/>
      </p:nvGrpSpPr>
      <p:grpSpPr>
        <a:xfrm>
          <a:off x="0" y="0"/>
          <a:ext cx="0" cy="0"/>
          <a:chOff x="0" y="0"/>
          <a:chExt cx="0" cy="0"/>
        </a:xfrm>
      </p:grpSpPr>
      <p:sp>
        <p:nvSpPr>
          <p:cNvPr id="215" name="Google Shape;215;g374dab4d104_0_238:notes">
            <a:extLst>
              <a:ext uri="{FF2B5EF4-FFF2-40B4-BE49-F238E27FC236}">
                <a16:creationId xmlns:a16="http://schemas.microsoft.com/office/drawing/2014/main" id="{C8E5F324-5764-3462-52F6-FF763261D75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74dab4d104_0_238:notes">
            <a:extLst>
              <a:ext uri="{FF2B5EF4-FFF2-40B4-BE49-F238E27FC236}">
                <a16:creationId xmlns:a16="http://schemas.microsoft.com/office/drawing/2014/main" id="{6B668111-F14E-E906-8815-5A382550E284}"/>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g374dab4d104_0_238:notes">
            <a:extLst>
              <a:ext uri="{FF2B5EF4-FFF2-40B4-BE49-F238E27FC236}">
                <a16:creationId xmlns:a16="http://schemas.microsoft.com/office/drawing/2014/main" id="{2E3D1E65-CFC4-7279-21D8-69F6DBC2AE7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106</a:t>
            </a:fld>
            <a:endParaRPr/>
          </a:p>
        </p:txBody>
      </p:sp>
    </p:spTree>
    <p:extLst>
      <p:ext uri="{BB962C8B-B14F-4D97-AF65-F5344CB8AC3E}">
        <p14:creationId xmlns:p14="http://schemas.microsoft.com/office/powerpoint/2010/main" val="880324970"/>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69F3BC71-076B-43C4-3032-9112ED4E2E99}"/>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6CCD50F6-F678-C079-FEE3-0123C317F0E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459BA19-9952-4165-C07B-9CA7078B660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38545360-5A72-ED09-04F8-929D5A72B3B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107</a:t>
            </a:fld>
            <a:endParaRPr/>
          </a:p>
        </p:txBody>
      </p:sp>
    </p:spTree>
    <p:extLst>
      <p:ext uri="{BB962C8B-B14F-4D97-AF65-F5344CB8AC3E}">
        <p14:creationId xmlns:p14="http://schemas.microsoft.com/office/powerpoint/2010/main" val="1035474035"/>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573ADDA3-FF00-27B4-5DCA-F21BB26F5581}"/>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4E96094B-B445-7ECE-B604-8479DE2548E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ADDCB061-ED06-B8DD-A91B-96AE52AF057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0963C58D-371C-C5E0-B040-D525F8AC016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108</a:t>
            </a:fld>
            <a:endParaRPr/>
          </a:p>
        </p:txBody>
      </p:sp>
    </p:spTree>
    <p:extLst>
      <p:ext uri="{BB962C8B-B14F-4D97-AF65-F5344CB8AC3E}">
        <p14:creationId xmlns:p14="http://schemas.microsoft.com/office/powerpoint/2010/main" val="330052030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a:extLst>
            <a:ext uri="{FF2B5EF4-FFF2-40B4-BE49-F238E27FC236}">
              <a16:creationId xmlns:a16="http://schemas.microsoft.com/office/drawing/2014/main" id="{5D1EB492-A6EB-231F-6C98-B3D43F8334F6}"/>
            </a:ext>
          </a:extLst>
        </p:cNvPr>
        <p:cNvGrpSpPr/>
        <p:nvPr/>
      </p:nvGrpSpPr>
      <p:grpSpPr>
        <a:xfrm>
          <a:off x="0" y="0"/>
          <a:ext cx="0" cy="0"/>
          <a:chOff x="0" y="0"/>
          <a:chExt cx="0" cy="0"/>
        </a:xfrm>
      </p:grpSpPr>
      <p:sp>
        <p:nvSpPr>
          <p:cNvPr id="215" name="Google Shape;215;g374dab4d104_0_238:notes">
            <a:extLst>
              <a:ext uri="{FF2B5EF4-FFF2-40B4-BE49-F238E27FC236}">
                <a16:creationId xmlns:a16="http://schemas.microsoft.com/office/drawing/2014/main" id="{F90E4823-5C5A-5E91-8FD7-8DB9FE5565E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74dab4d104_0_238:notes">
            <a:extLst>
              <a:ext uri="{FF2B5EF4-FFF2-40B4-BE49-F238E27FC236}">
                <a16:creationId xmlns:a16="http://schemas.microsoft.com/office/drawing/2014/main" id="{6A1CC480-598E-0695-431D-F5047FE30E2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g374dab4d104_0_238:notes">
            <a:extLst>
              <a:ext uri="{FF2B5EF4-FFF2-40B4-BE49-F238E27FC236}">
                <a16:creationId xmlns:a16="http://schemas.microsoft.com/office/drawing/2014/main" id="{2E5B1A4D-22B4-277B-C158-E0DBBEAE6AEC}"/>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109</a:t>
            </a:fld>
            <a:endParaRPr/>
          </a:p>
        </p:txBody>
      </p:sp>
    </p:spTree>
    <p:extLst>
      <p:ext uri="{BB962C8B-B14F-4D97-AF65-F5344CB8AC3E}">
        <p14:creationId xmlns:p14="http://schemas.microsoft.com/office/powerpoint/2010/main" val="30824334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ACC06E17-FAD6-8EAF-5CCC-DF7D33E70EFA}"/>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83D04623-517B-8647-FAFC-6DDFF59E94B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5CA3F999-F78D-B0C5-29B5-4B69658BC1C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4E1A5264-BF09-52C1-9232-A177EE03DA9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extLst>
      <p:ext uri="{BB962C8B-B14F-4D97-AF65-F5344CB8AC3E}">
        <p14:creationId xmlns:p14="http://schemas.microsoft.com/office/powerpoint/2010/main" val="370327712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a:extLst>
            <a:ext uri="{FF2B5EF4-FFF2-40B4-BE49-F238E27FC236}">
              <a16:creationId xmlns:a16="http://schemas.microsoft.com/office/drawing/2014/main" id="{04693F52-152B-FC47-F626-68827FEEE72A}"/>
            </a:ext>
          </a:extLst>
        </p:cNvPr>
        <p:cNvGrpSpPr/>
        <p:nvPr/>
      </p:nvGrpSpPr>
      <p:grpSpPr>
        <a:xfrm>
          <a:off x="0" y="0"/>
          <a:ext cx="0" cy="0"/>
          <a:chOff x="0" y="0"/>
          <a:chExt cx="0" cy="0"/>
        </a:xfrm>
      </p:grpSpPr>
      <p:sp>
        <p:nvSpPr>
          <p:cNvPr id="215" name="Google Shape;215;g374dab4d104_0_238:notes">
            <a:extLst>
              <a:ext uri="{FF2B5EF4-FFF2-40B4-BE49-F238E27FC236}">
                <a16:creationId xmlns:a16="http://schemas.microsoft.com/office/drawing/2014/main" id="{0B09B264-4710-60A9-A824-FC0CA908056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74dab4d104_0_238:notes">
            <a:extLst>
              <a:ext uri="{FF2B5EF4-FFF2-40B4-BE49-F238E27FC236}">
                <a16:creationId xmlns:a16="http://schemas.microsoft.com/office/drawing/2014/main" id="{556CD7C6-0B34-2886-6D38-0F7EE767BB6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g374dab4d104_0_238:notes">
            <a:extLst>
              <a:ext uri="{FF2B5EF4-FFF2-40B4-BE49-F238E27FC236}">
                <a16:creationId xmlns:a16="http://schemas.microsoft.com/office/drawing/2014/main" id="{957BA987-132D-D716-40FB-9329490FF551}"/>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110</a:t>
            </a:fld>
            <a:endParaRPr/>
          </a:p>
        </p:txBody>
      </p:sp>
    </p:spTree>
    <p:extLst>
      <p:ext uri="{BB962C8B-B14F-4D97-AF65-F5344CB8AC3E}">
        <p14:creationId xmlns:p14="http://schemas.microsoft.com/office/powerpoint/2010/main" val="1376060473"/>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a:extLst>
            <a:ext uri="{FF2B5EF4-FFF2-40B4-BE49-F238E27FC236}">
              <a16:creationId xmlns:a16="http://schemas.microsoft.com/office/drawing/2014/main" id="{79C7067E-9775-41AA-D5CB-1314932DECEB}"/>
            </a:ext>
          </a:extLst>
        </p:cNvPr>
        <p:cNvGrpSpPr/>
        <p:nvPr/>
      </p:nvGrpSpPr>
      <p:grpSpPr>
        <a:xfrm>
          <a:off x="0" y="0"/>
          <a:ext cx="0" cy="0"/>
          <a:chOff x="0" y="0"/>
          <a:chExt cx="0" cy="0"/>
        </a:xfrm>
      </p:grpSpPr>
      <p:sp>
        <p:nvSpPr>
          <p:cNvPr id="215" name="Google Shape;215;g374dab4d104_0_238:notes">
            <a:extLst>
              <a:ext uri="{FF2B5EF4-FFF2-40B4-BE49-F238E27FC236}">
                <a16:creationId xmlns:a16="http://schemas.microsoft.com/office/drawing/2014/main" id="{AA8C872E-EDDF-0412-8F29-CB6136F0F9F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74dab4d104_0_238:notes">
            <a:extLst>
              <a:ext uri="{FF2B5EF4-FFF2-40B4-BE49-F238E27FC236}">
                <a16:creationId xmlns:a16="http://schemas.microsoft.com/office/drawing/2014/main" id="{F8697A85-EDCB-E299-E391-61EA6D83988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g374dab4d104_0_238:notes">
            <a:extLst>
              <a:ext uri="{FF2B5EF4-FFF2-40B4-BE49-F238E27FC236}">
                <a16:creationId xmlns:a16="http://schemas.microsoft.com/office/drawing/2014/main" id="{7ED95139-76C6-93E3-14A9-DD8ABB211426}"/>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111</a:t>
            </a:fld>
            <a:endParaRPr/>
          </a:p>
        </p:txBody>
      </p:sp>
    </p:spTree>
    <p:extLst>
      <p:ext uri="{BB962C8B-B14F-4D97-AF65-F5344CB8AC3E}">
        <p14:creationId xmlns:p14="http://schemas.microsoft.com/office/powerpoint/2010/main" val="3209008310"/>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a:extLst>
            <a:ext uri="{FF2B5EF4-FFF2-40B4-BE49-F238E27FC236}">
              <a16:creationId xmlns:a16="http://schemas.microsoft.com/office/drawing/2014/main" id="{376DA61D-A85C-C79F-D5EF-15A18274E872}"/>
            </a:ext>
          </a:extLst>
        </p:cNvPr>
        <p:cNvGrpSpPr/>
        <p:nvPr/>
      </p:nvGrpSpPr>
      <p:grpSpPr>
        <a:xfrm>
          <a:off x="0" y="0"/>
          <a:ext cx="0" cy="0"/>
          <a:chOff x="0" y="0"/>
          <a:chExt cx="0" cy="0"/>
        </a:xfrm>
      </p:grpSpPr>
      <p:sp>
        <p:nvSpPr>
          <p:cNvPr id="215" name="Google Shape;215;g374dab4d104_0_238:notes">
            <a:extLst>
              <a:ext uri="{FF2B5EF4-FFF2-40B4-BE49-F238E27FC236}">
                <a16:creationId xmlns:a16="http://schemas.microsoft.com/office/drawing/2014/main" id="{B4B062DB-B492-14DE-B5B8-8B8D838776D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74dab4d104_0_238:notes">
            <a:extLst>
              <a:ext uri="{FF2B5EF4-FFF2-40B4-BE49-F238E27FC236}">
                <a16:creationId xmlns:a16="http://schemas.microsoft.com/office/drawing/2014/main" id="{19765F5D-A8D9-4BEA-60F0-C8167F4BAF2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g374dab4d104_0_238:notes">
            <a:extLst>
              <a:ext uri="{FF2B5EF4-FFF2-40B4-BE49-F238E27FC236}">
                <a16:creationId xmlns:a16="http://schemas.microsoft.com/office/drawing/2014/main" id="{D94AF9B6-8A9D-2798-E8C9-F66AA7E1C59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112</a:t>
            </a:fld>
            <a:endParaRPr/>
          </a:p>
        </p:txBody>
      </p:sp>
    </p:spTree>
    <p:extLst>
      <p:ext uri="{BB962C8B-B14F-4D97-AF65-F5344CB8AC3E}">
        <p14:creationId xmlns:p14="http://schemas.microsoft.com/office/powerpoint/2010/main" val="34632069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8186742A-0761-D924-E581-CDDAC3CEB232}"/>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3F90F0D0-D628-6A7E-A8CF-D2548B431BB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43A85ADC-6DB9-A534-F5A8-66BBE5532A2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6D00EF52-FE1C-BF7B-BDD9-DA950237775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extLst>
      <p:ext uri="{BB962C8B-B14F-4D97-AF65-F5344CB8AC3E}">
        <p14:creationId xmlns:p14="http://schemas.microsoft.com/office/powerpoint/2010/main" val="3126095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ED1104A-FF9B-41B0-B238-3622A9A5578F}"/>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0CB6AD8A-2C10-BBE2-59F5-E490F4FAC3A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1B54424A-A6C3-83F5-BC54-79343F572FA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B999AFA6-EC06-65C0-A1FB-CE1E2B3C012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extLst>
      <p:ext uri="{BB962C8B-B14F-4D97-AF65-F5344CB8AC3E}">
        <p14:creationId xmlns:p14="http://schemas.microsoft.com/office/powerpoint/2010/main" val="9439209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907BDFB-C1E8-B066-4E88-EAED8B3CACC7}"/>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C1E18B22-F78D-CEE9-308F-A71A36C6E9E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D39A1ADD-C6A6-731F-5B56-FB181FF722B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35062100-A31A-7ACE-A300-EB151B69D1E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extLst>
      <p:ext uri="{BB962C8B-B14F-4D97-AF65-F5344CB8AC3E}">
        <p14:creationId xmlns:p14="http://schemas.microsoft.com/office/powerpoint/2010/main" val="2068722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E560189C-9FFA-169C-EF17-29A6262C4D7F}"/>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5D1038CB-D2BF-2A2E-4E45-F461EF8057F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3ADA8083-182E-D1B2-5959-C81EF603D22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859B29B0-B7DC-6764-FDE0-8C0784286CE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extLst>
      <p:ext uri="{BB962C8B-B14F-4D97-AF65-F5344CB8AC3E}">
        <p14:creationId xmlns:p14="http://schemas.microsoft.com/office/powerpoint/2010/main" val="24312665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8FFAB7F3-D126-0B6A-CDFF-146B768FB433}"/>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A9F46DD3-1EAA-6286-9521-D53B7771E1A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8CFAD381-67E1-B61B-EE31-DCA2318EAEA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12BDEE19-EA9D-D1DA-B73F-2150E42C088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extLst>
      <p:ext uri="{BB962C8B-B14F-4D97-AF65-F5344CB8AC3E}">
        <p14:creationId xmlns:p14="http://schemas.microsoft.com/office/powerpoint/2010/main" val="26990772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F16E363F-0F17-31B5-774A-A97E9536E162}"/>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6FAB155A-729F-5D98-8DD6-D844A89FC8D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CAF538A5-D915-0C49-10AD-7DE9FED27F5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0A5CBA5D-79DE-0035-F3FC-147602540AC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a:p>
        </p:txBody>
      </p:sp>
    </p:spTree>
    <p:extLst>
      <p:ext uri="{BB962C8B-B14F-4D97-AF65-F5344CB8AC3E}">
        <p14:creationId xmlns:p14="http://schemas.microsoft.com/office/powerpoint/2010/main" val="15384016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ECADF65B-554B-F73B-76F5-5DF8751DA80D}"/>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4060D13E-D746-2F28-C0E9-98D1439C158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5EBC6AD-52BD-EF49-2BAE-81E85CA25F4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E0CB8AB9-6E3A-63A7-081E-438A63B25DE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Tree>
    <p:extLst>
      <p:ext uri="{BB962C8B-B14F-4D97-AF65-F5344CB8AC3E}">
        <p14:creationId xmlns:p14="http://schemas.microsoft.com/office/powerpoint/2010/main" val="42043636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D42DE814-B706-92CE-A5AB-816E891F96FB}"/>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A9344E6C-C2FB-E20F-D26B-CE0AB50ED27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4EA2D368-A67A-7353-AB5C-44AA3796F27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3592289B-3DDC-30F3-7A65-9BA00DAB930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extLst>
      <p:ext uri="{BB962C8B-B14F-4D97-AF65-F5344CB8AC3E}">
        <p14:creationId xmlns:p14="http://schemas.microsoft.com/office/powerpoint/2010/main" val="3802279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a:extLst>
            <a:ext uri="{FF2B5EF4-FFF2-40B4-BE49-F238E27FC236}">
              <a16:creationId xmlns:a16="http://schemas.microsoft.com/office/drawing/2014/main" id="{7CB8E315-637C-ADDB-9BE1-74F864A66A5D}"/>
            </a:ext>
          </a:extLst>
        </p:cNvPr>
        <p:cNvGrpSpPr/>
        <p:nvPr/>
      </p:nvGrpSpPr>
      <p:grpSpPr>
        <a:xfrm>
          <a:off x="0" y="0"/>
          <a:ext cx="0" cy="0"/>
          <a:chOff x="0" y="0"/>
          <a:chExt cx="0" cy="0"/>
        </a:xfrm>
      </p:grpSpPr>
      <p:sp>
        <p:nvSpPr>
          <p:cNvPr id="94" name="Google Shape;94;g374dab4d104_0_7:notes">
            <a:extLst>
              <a:ext uri="{FF2B5EF4-FFF2-40B4-BE49-F238E27FC236}">
                <a16:creationId xmlns:a16="http://schemas.microsoft.com/office/drawing/2014/main" id="{E0019543-1C33-1F7C-F64B-9E050BE3B46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students: These study guides are intended to be a concise and comprehensive accompaniment that follows the logic of the textbook and may support your learning, mastery, and application of these concepts. They are intended to supplement, not replace, your review of the textbook and any other sound study strategies you have made, such as taking notes to support your most effective learning.</a:t>
            </a:r>
          </a:p>
        </p:txBody>
      </p:sp>
      <p:sp>
        <p:nvSpPr>
          <p:cNvPr id="95" name="Google Shape;95;g374dab4d104_0_7:notes">
            <a:extLst>
              <a:ext uri="{FF2B5EF4-FFF2-40B4-BE49-F238E27FC236}">
                <a16:creationId xmlns:a16="http://schemas.microsoft.com/office/drawing/2014/main" id="{E510337D-D713-07DB-199E-C2802C862C9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395879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44EAF622-A10F-EFA5-F718-C22CD8BBE90F}"/>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63596C2C-E567-419C-046F-DF85A5CA8D4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75EB5DA-1002-32DF-D117-A3CEA3479A8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377E6A6-2CCC-7BD8-EC87-0B510F6B82E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extLst>
      <p:ext uri="{BB962C8B-B14F-4D97-AF65-F5344CB8AC3E}">
        <p14:creationId xmlns:p14="http://schemas.microsoft.com/office/powerpoint/2010/main" val="29028023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1E0D6068-3483-71D9-7FED-D8AF793F2765}"/>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B6F798CA-F784-3A46-0A8E-545D4A337CB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6A2A574E-8A54-144D-DA48-8A550863E32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8E4DFD8E-B1B0-8578-8858-EDE92193C06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extLst>
      <p:ext uri="{BB962C8B-B14F-4D97-AF65-F5344CB8AC3E}">
        <p14:creationId xmlns:p14="http://schemas.microsoft.com/office/powerpoint/2010/main" val="7131532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E1F2029-78CE-D78F-72E6-20B4AF2D5C2F}"/>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B6234466-BF8B-EA05-60CD-CC5B4AA27DF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35F105DF-BF2C-3F7D-349B-1190296A476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8F4750A3-0262-A305-5FA6-228037A55B4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extLst>
      <p:ext uri="{BB962C8B-B14F-4D97-AF65-F5344CB8AC3E}">
        <p14:creationId xmlns:p14="http://schemas.microsoft.com/office/powerpoint/2010/main" val="39524464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F197F555-F61D-37E4-0AE4-81310248E19E}"/>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BA38BC1A-E035-4966-82A8-8A71FAC10CB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38858C8-9927-0D19-4D59-87E04F25C4C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65B1B454-92CD-F43F-C93C-D39C42279E3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extLst>
      <p:ext uri="{BB962C8B-B14F-4D97-AF65-F5344CB8AC3E}">
        <p14:creationId xmlns:p14="http://schemas.microsoft.com/office/powerpoint/2010/main" val="12019840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89D1CA13-DB5D-742B-0DC0-B0BE0DDE88FA}"/>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BF48E1FC-1040-F487-28FB-C7DD515F3EA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5AC53851-1805-9EF4-55C1-D1B0E4493E7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B9C5785F-31B1-2230-E50F-2A548BDE805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24</a:t>
            </a:fld>
            <a:endParaRPr/>
          </a:p>
        </p:txBody>
      </p:sp>
    </p:spTree>
    <p:extLst>
      <p:ext uri="{BB962C8B-B14F-4D97-AF65-F5344CB8AC3E}">
        <p14:creationId xmlns:p14="http://schemas.microsoft.com/office/powerpoint/2010/main" val="790885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C3925A03-C6CE-ED5F-7508-425BDC979AC2}"/>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46806FEB-ED89-60C5-3835-1441BBB26C4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CBE4F143-D8B0-034E-836D-AB7FEA2003B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9943A749-19F2-025B-DA6E-EA11ADA7C1E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extLst>
      <p:ext uri="{BB962C8B-B14F-4D97-AF65-F5344CB8AC3E}">
        <p14:creationId xmlns:p14="http://schemas.microsoft.com/office/powerpoint/2010/main" val="25894978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C9050BED-C881-391B-7822-A17DE46DE7DD}"/>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D67E8A6F-CD42-09A1-475D-BDA1B2ED2F2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1AC56457-FC80-860A-F8FC-14199C80F49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71FB9B3B-41A3-210E-C36F-A2D0BE9FBDE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extLst>
      <p:ext uri="{BB962C8B-B14F-4D97-AF65-F5344CB8AC3E}">
        <p14:creationId xmlns:p14="http://schemas.microsoft.com/office/powerpoint/2010/main" val="30375467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87707D68-0B57-13F5-1F68-DE6BC1F1C53C}"/>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E346D322-05D4-4896-4536-90B74587C8F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55651390-67D6-FC73-DEAB-D5010F089DA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94AE208-65E4-FE60-5EF6-F648317FF4E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extLst>
      <p:ext uri="{BB962C8B-B14F-4D97-AF65-F5344CB8AC3E}">
        <p14:creationId xmlns:p14="http://schemas.microsoft.com/office/powerpoint/2010/main" val="8794618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CD4122C6-E4DE-74A1-6270-EB6BB525BE7E}"/>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E899DE1B-A88C-D9D6-2A55-912334C6468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6A7E1E90-7E1C-A39E-1199-285A5964C54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8A17E59E-9BD6-AD37-684B-D4DD4823CAA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28</a:t>
            </a:fld>
            <a:endParaRPr/>
          </a:p>
        </p:txBody>
      </p:sp>
    </p:spTree>
    <p:extLst>
      <p:ext uri="{BB962C8B-B14F-4D97-AF65-F5344CB8AC3E}">
        <p14:creationId xmlns:p14="http://schemas.microsoft.com/office/powerpoint/2010/main" val="16099426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1579091E-E6C0-6213-1A1E-6372A2F2BCE3}"/>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B75F4F7E-DB49-4E24-33C4-731C19AAF51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4F0C9E27-CEB7-1B55-127B-88EB8F8BFFE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34074BB6-35EC-84B4-C405-66C22FF9BD1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29</a:t>
            </a:fld>
            <a:endParaRPr/>
          </a:p>
        </p:txBody>
      </p:sp>
    </p:spTree>
    <p:extLst>
      <p:ext uri="{BB962C8B-B14F-4D97-AF65-F5344CB8AC3E}">
        <p14:creationId xmlns:p14="http://schemas.microsoft.com/office/powerpoint/2010/main" val="813373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C490EB68-C276-C759-9CF4-7382B8A7B832}"/>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92DA40D3-08B1-C870-425B-D1DC4CD41A8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0C5FEEFE-074C-C61D-1793-AD3D352F99F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9A5DD0DB-4AA8-6DF7-9D6A-1E282DE4C7A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extLst>
      <p:ext uri="{BB962C8B-B14F-4D97-AF65-F5344CB8AC3E}">
        <p14:creationId xmlns:p14="http://schemas.microsoft.com/office/powerpoint/2010/main" val="963123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3EC63238-456F-9E5D-EB8D-B2BE04BCF155}"/>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3713BEAD-8DE8-0E6F-26F2-B46D244188A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EB43EF56-1AA1-FB5F-8C41-A6F9B0D85F9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FA180A6-8373-2CE0-1912-3416BD8C89A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extLst>
      <p:ext uri="{BB962C8B-B14F-4D97-AF65-F5344CB8AC3E}">
        <p14:creationId xmlns:p14="http://schemas.microsoft.com/office/powerpoint/2010/main" val="8133226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79C7DC47-2442-FF87-697F-7EAE72BA3CFF}"/>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C4A15101-772B-1153-F499-32C21DE2C61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BD3CD24B-B87C-1943-D4C8-6556CCFDDB1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7E38FD45-004B-80EF-CD87-B7D35820EDD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31</a:t>
            </a:fld>
            <a:endParaRPr/>
          </a:p>
        </p:txBody>
      </p:sp>
    </p:spTree>
    <p:extLst>
      <p:ext uri="{BB962C8B-B14F-4D97-AF65-F5344CB8AC3E}">
        <p14:creationId xmlns:p14="http://schemas.microsoft.com/office/powerpoint/2010/main" val="37845193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A8BF94F4-4B29-B6CE-E84B-27918E5AAC93}"/>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88631BA8-C6AE-CA50-D7F7-6F25BAF37CE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23FC08DA-B6EE-1784-9EE1-9BB030C02E5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C1F39F2F-9EA3-AD1D-5772-C2C6A280C3A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32</a:t>
            </a:fld>
            <a:endParaRPr/>
          </a:p>
        </p:txBody>
      </p:sp>
    </p:spTree>
    <p:extLst>
      <p:ext uri="{BB962C8B-B14F-4D97-AF65-F5344CB8AC3E}">
        <p14:creationId xmlns:p14="http://schemas.microsoft.com/office/powerpoint/2010/main" val="333942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3D0543FA-9652-D42F-B497-462475DF69AA}"/>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03A1C459-AFBB-48B0-98DF-EB0EBAA43C7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7228384-96EB-43A3-FA54-6A0FCCFB592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6F86EF38-7CE8-26EE-9009-BF258B2FE81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33</a:t>
            </a:fld>
            <a:endParaRPr/>
          </a:p>
        </p:txBody>
      </p:sp>
    </p:spTree>
    <p:extLst>
      <p:ext uri="{BB962C8B-B14F-4D97-AF65-F5344CB8AC3E}">
        <p14:creationId xmlns:p14="http://schemas.microsoft.com/office/powerpoint/2010/main" val="14419831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80047D1F-CAE9-392F-1173-3F102F056642}"/>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C6C57950-13BA-1EDF-356C-597F40197B6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03144ABC-D42E-BFA1-4BE6-5FC86832AC2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8EB19346-B95B-E3B0-5CED-A0F8DAC69AD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34</a:t>
            </a:fld>
            <a:endParaRPr/>
          </a:p>
        </p:txBody>
      </p:sp>
    </p:spTree>
    <p:extLst>
      <p:ext uri="{BB962C8B-B14F-4D97-AF65-F5344CB8AC3E}">
        <p14:creationId xmlns:p14="http://schemas.microsoft.com/office/powerpoint/2010/main" val="33524968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FE4447DB-6D93-EDB5-5BE6-6E8D080B9977}"/>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CF0702DA-56A8-FAE9-5017-4B42D185EEE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6555FC16-85E5-CCAC-5EDA-D634B4105B0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0999482F-97E6-7E5F-E8CB-6D27DD77035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35</a:t>
            </a:fld>
            <a:endParaRPr/>
          </a:p>
        </p:txBody>
      </p:sp>
    </p:spTree>
    <p:extLst>
      <p:ext uri="{BB962C8B-B14F-4D97-AF65-F5344CB8AC3E}">
        <p14:creationId xmlns:p14="http://schemas.microsoft.com/office/powerpoint/2010/main" val="19015357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7C55B87C-A93A-F510-288C-3A3CB10D05AA}"/>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CCF33DF3-62BB-4248-0DD5-3B4E481488C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B4FF3E2-2A10-D1EF-D9BE-3838EE2FB34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CF7DB3C9-6F5C-5311-EEA6-4552954066C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36</a:t>
            </a:fld>
            <a:endParaRPr/>
          </a:p>
        </p:txBody>
      </p:sp>
    </p:spTree>
    <p:extLst>
      <p:ext uri="{BB962C8B-B14F-4D97-AF65-F5344CB8AC3E}">
        <p14:creationId xmlns:p14="http://schemas.microsoft.com/office/powerpoint/2010/main" val="32571468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73CBF741-A3C7-6EEF-0BBD-EFF67372B005}"/>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FB022AF3-0B6D-9381-4BA3-73F0DAA9C53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5551892D-D3D3-0C82-2245-BC4E02F6773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0689487A-CFFF-C10E-E916-3DD55CF0D08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37</a:t>
            </a:fld>
            <a:endParaRPr/>
          </a:p>
        </p:txBody>
      </p:sp>
    </p:spTree>
    <p:extLst>
      <p:ext uri="{BB962C8B-B14F-4D97-AF65-F5344CB8AC3E}">
        <p14:creationId xmlns:p14="http://schemas.microsoft.com/office/powerpoint/2010/main" val="15821965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FF621A1D-8BE7-FF21-682E-15BE03F7FCA4}"/>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40D5713C-B64B-C393-0E99-59ACFEFA5B5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E6E95C92-7AB3-BBE9-1B2D-6AE026E81B7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924431DA-D97C-1D4E-5047-35E1B4607D9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38</a:t>
            </a:fld>
            <a:endParaRPr/>
          </a:p>
        </p:txBody>
      </p:sp>
    </p:spTree>
    <p:extLst>
      <p:ext uri="{BB962C8B-B14F-4D97-AF65-F5344CB8AC3E}">
        <p14:creationId xmlns:p14="http://schemas.microsoft.com/office/powerpoint/2010/main" val="9651123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F869BDE5-25A5-CDDD-43FE-432E561EA76B}"/>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0D09E869-E472-F617-D301-19FE916E3A0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147D7180-E3DC-0E7D-B5BE-867F2619F0E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54C0BA1F-8FCF-DFD4-8AD4-16223594227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39</a:t>
            </a:fld>
            <a:endParaRPr/>
          </a:p>
        </p:txBody>
      </p:sp>
    </p:spTree>
    <p:extLst>
      <p:ext uri="{BB962C8B-B14F-4D97-AF65-F5344CB8AC3E}">
        <p14:creationId xmlns:p14="http://schemas.microsoft.com/office/powerpoint/2010/main" val="4137411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7F087DD3-16B7-2B3F-19FB-BED93F724491}"/>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46A594EC-3BBC-0574-15B4-F64FFDE73E6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3074F87-8082-76C9-C661-FAFC6112698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8EFF5978-64DC-B582-8EAA-AFF45A34C10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extLst>
      <p:ext uri="{BB962C8B-B14F-4D97-AF65-F5344CB8AC3E}">
        <p14:creationId xmlns:p14="http://schemas.microsoft.com/office/powerpoint/2010/main" val="22563489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4984FB7C-4562-C754-FCB4-33A12A7E9208}"/>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1CAD5AE0-9608-6417-1A06-A34E4068BF6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3230B90E-6E26-F334-0138-EE2B78A4AD7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DF14D0F5-A529-E070-86BC-8A727DD4181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40</a:t>
            </a:fld>
            <a:endParaRPr/>
          </a:p>
        </p:txBody>
      </p:sp>
    </p:spTree>
    <p:extLst>
      <p:ext uri="{BB962C8B-B14F-4D97-AF65-F5344CB8AC3E}">
        <p14:creationId xmlns:p14="http://schemas.microsoft.com/office/powerpoint/2010/main" val="24823764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3AAA0695-BBD2-8F1C-AD78-91169A00A6AC}"/>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EA8CC33E-B72C-FD13-75BB-BCFAB46AFD6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B626DFEC-5F80-11B0-C25B-757F2A47F27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96DC025-9138-CBAA-5944-D3507699949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41</a:t>
            </a:fld>
            <a:endParaRPr/>
          </a:p>
        </p:txBody>
      </p:sp>
    </p:spTree>
    <p:extLst>
      <p:ext uri="{BB962C8B-B14F-4D97-AF65-F5344CB8AC3E}">
        <p14:creationId xmlns:p14="http://schemas.microsoft.com/office/powerpoint/2010/main" val="2772047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C63D6E6C-7FAE-7425-3885-646A5955EBC3}"/>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B8A3224B-CADE-F250-0E28-B341B081005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FFF5B503-FEF8-650C-C244-FFB49608205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253AF300-BC7F-F730-35E2-9F9522F5A21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42</a:t>
            </a:fld>
            <a:endParaRPr/>
          </a:p>
        </p:txBody>
      </p:sp>
    </p:spTree>
    <p:extLst>
      <p:ext uri="{BB962C8B-B14F-4D97-AF65-F5344CB8AC3E}">
        <p14:creationId xmlns:p14="http://schemas.microsoft.com/office/powerpoint/2010/main" val="23126778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73C64A42-99CC-2F24-497E-9F6FAA1DDBC5}"/>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36559803-FF47-2315-B9B2-76F5B684CFB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AFF86344-DC76-1F82-2CB2-A6D7885DB69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45B45E44-1079-A883-124D-80E3B7AF21F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43</a:t>
            </a:fld>
            <a:endParaRPr/>
          </a:p>
        </p:txBody>
      </p:sp>
    </p:spTree>
    <p:extLst>
      <p:ext uri="{BB962C8B-B14F-4D97-AF65-F5344CB8AC3E}">
        <p14:creationId xmlns:p14="http://schemas.microsoft.com/office/powerpoint/2010/main" val="313663432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D80736CD-E160-A24C-77A4-DF3A00D4C833}"/>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78472AF1-C0A5-7D7A-4DAD-1A0E6FFE1B8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548C988B-DD3B-3482-EF6B-61AD0F90A7D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9BD413CE-5FD0-CAE9-EC9B-24D63304565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44</a:t>
            </a:fld>
            <a:endParaRPr/>
          </a:p>
        </p:txBody>
      </p:sp>
    </p:spTree>
    <p:extLst>
      <p:ext uri="{BB962C8B-B14F-4D97-AF65-F5344CB8AC3E}">
        <p14:creationId xmlns:p14="http://schemas.microsoft.com/office/powerpoint/2010/main" val="18940499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AF278FD7-8234-918C-08B5-8D43033E5221}"/>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8D7756AC-3721-F0A9-5441-62A425E8D4B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A96D5D3F-0154-8D6E-6FB6-3B261B2D98A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890F950-C7B0-F93A-3DF7-954E779EF5B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45</a:t>
            </a:fld>
            <a:endParaRPr/>
          </a:p>
        </p:txBody>
      </p:sp>
    </p:spTree>
    <p:extLst>
      <p:ext uri="{BB962C8B-B14F-4D97-AF65-F5344CB8AC3E}">
        <p14:creationId xmlns:p14="http://schemas.microsoft.com/office/powerpoint/2010/main" val="1855674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0411C935-48F8-4972-B1AE-7E5F8C7213D9}"/>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4512B79A-9CB9-EE42-1032-799FE81CB90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0B8016F-D9C0-6B1B-C01B-F2CC2BC4DD0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BDF40FBA-8252-7451-DDD3-5697FB8F33F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46</a:t>
            </a:fld>
            <a:endParaRPr/>
          </a:p>
        </p:txBody>
      </p:sp>
    </p:spTree>
    <p:extLst>
      <p:ext uri="{BB962C8B-B14F-4D97-AF65-F5344CB8AC3E}">
        <p14:creationId xmlns:p14="http://schemas.microsoft.com/office/powerpoint/2010/main" val="22593051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D41B3832-CDE2-8AC5-C33C-EB850688F299}"/>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CEAFEDE5-D1D5-FFA2-60A1-5A8FA586339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4E373F0F-A352-D91D-C768-CF57A80EADB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09C26F7-D501-961A-36D1-017FF0E54EF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47</a:t>
            </a:fld>
            <a:endParaRPr/>
          </a:p>
        </p:txBody>
      </p:sp>
    </p:spTree>
    <p:extLst>
      <p:ext uri="{BB962C8B-B14F-4D97-AF65-F5344CB8AC3E}">
        <p14:creationId xmlns:p14="http://schemas.microsoft.com/office/powerpoint/2010/main" val="19070245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D1FD683E-56FE-EA73-78CC-4E438D67CBF3}"/>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D4F4CD20-F7F6-1D4B-B6B6-76957B997CC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276C2657-E1BA-67BE-5FF8-70E8B6A803E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3B61DB48-F71E-32E1-BAAD-B34CDAB1214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48</a:t>
            </a:fld>
            <a:endParaRPr/>
          </a:p>
        </p:txBody>
      </p:sp>
    </p:spTree>
    <p:extLst>
      <p:ext uri="{BB962C8B-B14F-4D97-AF65-F5344CB8AC3E}">
        <p14:creationId xmlns:p14="http://schemas.microsoft.com/office/powerpoint/2010/main" val="22070144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0D8366E6-DE7A-F4F9-2183-EA8403A2A298}"/>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0C410520-89F5-5245-7D3B-4F88BBE9286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E199F92A-8309-61D9-7A22-F1573E078B8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FFF8BD3C-4DDB-F85B-B318-F687CDF33D0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49</a:t>
            </a:fld>
            <a:endParaRPr/>
          </a:p>
        </p:txBody>
      </p:sp>
    </p:spTree>
    <p:extLst>
      <p:ext uri="{BB962C8B-B14F-4D97-AF65-F5344CB8AC3E}">
        <p14:creationId xmlns:p14="http://schemas.microsoft.com/office/powerpoint/2010/main" val="2184847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E21A6CC6-B867-A075-2EB3-E457900018FF}"/>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0782DF79-BE0D-B1CE-10A8-3CF7916678A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40092360-FB2C-4CD2-A60E-235224AA534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BB754CBD-61E2-0DFF-C8DD-B62F79C73CB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extLst>
      <p:ext uri="{BB962C8B-B14F-4D97-AF65-F5344CB8AC3E}">
        <p14:creationId xmlns:p14="http://schemas.microsoft.com/office/powerpoint/2010/main" val="25335783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6203ADC1-F18D-FEDC-6FC4-D8710EC5AE0C}"/>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B557C014-F85F-59A0-9792-DFDEB0BBD36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45A0F76A-3C6B-EF54-FD35-2CC108BC7CA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0922F26A-C6AD-1A38-3927-9A0CD7F7A9F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50</a:t>
            </a:fld>
            <a:endParaRPr/>
          </a:p>
        </p:txBody>
      </p:sp>
    </p:spTree>
    <p:extLst>
      <p:ext uri="{BB962C8B-B14F-4D97-AF65-F5344CB8AC3E}">
        <p14:creationId xmlns:p14="http://schemas.microsoft.com/office/powerpoint/2010/main" val="265362105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65D2325E-72A5-D196-7854-9B9F7B0C5F40}"/>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EDCDE7DF-2F1E-D2DF-85A3-0BF45E19D01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B30F709-8603-F510-15A5-DEA36EFB429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9ED2BEAD-7305-F7EE-2FC7-33AD68F59B0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51</a:t>
            </a:fld>
            <a:endParaRPr/>
          </a:p>
        </p:txBody>
      </p:sp>
    </p:spTree>
    <p:extLst>
      <p:ext uri="{BB962C8B-B14F-4D97-AF65-F5344CB8AC3E}">
        <p14:creationId xmlns:p14="http://schemas.microsoft.com/office/powerpoint/2010/main" val="25952602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0FCE5D95-1FB4-B788-D5DA-0F06CD18112A}"/>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797127D5-C526-0A60-85AE-603114C2D32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687F9D75-09D7-CAE8-CCC1-22C87073FE3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F60D2F92-EBB7-EAB0-FBD2-FE6A2B5A62E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52</a:t>
            </a:fld>
            <a:endParaRPr/>
          </a:p>
        </p:txBody>
      </p:sp>
    </p:spTree>
    <p:extLst>
      <p:ext uri="{BB962C8B-B14F-4D97-AF65-F5344CB8AC3E}">
        <p14:creationId xmlns:p14="http://schemas.microsoft.com/office/powerpoint/2010/main" val="195503653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91B1343D-1F29-CE4F-1F0E-6583F0CCD536}"/>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6EB055E0-D653-D8A7-B12E-04EA40A6047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68645F6E-1948-49D2-140A-BD5D83F5918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EE5BE17A-0946-5C22-F084-9EF10DDDE24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53</a:t>
            </a:fld>
            <a:endParaRPr/>
          </a:p>
        </p:txBody>
      </p:sp>
    </p:spTree>
    <p:extLst>
      <p:ext uri="{BB962C8B-B14F-4D97-AF65-F5344CB8AC3E}">
        <p14:creationId xmlns:p14="http://schemas.microsoft.com/office/powerpoint/2010/main" val="226060536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166C5D1A-0A6F-19A3-91D9-F8951D5DB1A1}"/>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533D99E3-09E5-BD4E-9769-1F2850F5367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CD6495C-B693-A09A-583B-0B1AC012DDA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EFA617F6-257E-9C53-AC52-F725FC3F2E6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54</a:t>
            </a:fld>
            <a:endParaRPr/>
          </a:p>
        </p:txBody>
      </p:sp>
    </p:spTree>
    <p:extLst>
      <p:ext uri="{BB962C8B-B14F-4D97-AF65-F5344CB8AC3E}">
        <p14:creationId xmlns:p14="http://schemas.microsoft.com/office/powerpoint/2010/main" val="7330896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657F16CD-5B81-7867-2797-F49216015F78}"/>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0857BB45-0A0F-3F73-890D-EB0693B19A3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D443142E-CEC1-4D28-2AF0-AB6F2DA3036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1D60DF5-0236-72CC-A46A-9D7FD565F2C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55</a:t>
            </a:fld>
            <a:endParaRPr/>
          </a:p>
        </p:txBody>
      </p:sp>
    </p:spTree>
    <p:extLst>
      <p:ext uri="{BB962C8B-B14F-4D97-AF65-F5344CB8AC3E}">
        <p14:creationId xmlns:p14="http://schemas.microsoft.com/office/powerpoint/2010/main" val="334362765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2048DFE5-4238-CFB1-8659-E7C688231C2A}"/>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D1212113-F18C-18CF-A75E-DB45CE002A2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3760FDB7-4E2D-EEDA-B553-05364A6DE90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94B52F7-3E5C-BD2B-E467-93A83CE0074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56</a:t>
            </a:fld>
            <a:endParaRPr/>
          </a:p>
        </p:txBody>
      </p:sp>
    </p:spTree>
    <p:extLst>
      <p:ext uri="{BB962C8B-B14F-4D97-AF65-F5344CB8AC3E}">
        <p14:creationId xmlns:p14="http://schemas.microsoft.com/office/powerpoint/2010/main" val="135528816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A91A4954-1804-66E1-43F7-8AA8088AEAE6}"/>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7D9A0386-F38B-85CD-CBD7-8C314812EAD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4DA81824-4DE4-6EEF-0CA4-2D45533F10B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FFE4922C-4F31-4750-C3BF-09FCE72555D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57</a:t>
            </a:fld>
            <a:endParaRPr/>
          </a:p>
        </p:txBody>
      </p:sp>
    </p:spTree>
    <p:extLst>
      <p:ext uri="{BB962C8B-B14F-4D97-AF65-F5344CB8AC3E}">
        <p14:creationId xmlns:p14="http://schemas.microsoft.com/office/powerpoint/2010/main" val="43626270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03FAD1B9-4AEB-B2C5-0631-415154DE13FF}"/>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8D8AE2BB-47A6-8229-EE39-26609E8F4EC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4FC6E4B5-F157-8E07-206E-A86600A5D2C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581CA21E-2350-8E0C-851E-5ABD1F0C84A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58</a:t>
            </a:fld>
            <a:endParaRPr/>
          </a:p>
        </p:txBody>
      </p:sp>
    </p:spTree>
    <p:extLst>
      <p:ext uri="{BB962C8B-B14F-4D97-AF65-F5344CB8AC3E}">
        <p14:creationId xmlns:p14="http://schemas.microsoft.com/office/powerpoint/2010/main" val="283464687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E5AF995-8974-1E3F-A9D4-DDC509B96E35}"/>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66C4FB1C-B848-1454-525F-298721F0BB9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EB6BD21B-379E-2850-1815-EE3D90E372A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776E8F03-A20B-4B8D-C0E0-9AD27F173BB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59</a:t>
            </a:fld>
            <a:endParaRPr/>
          </a:p>
        </p:txBody>
      </p:sp>
    </p:spTree>
    <p:extLst>
      <p:ext uri="{BB962C8B-B14F-4D97-AF65-F5344CB8AC3E}">
        <p14:creationId xmlns:p14="http://schemas.microsoft.com/office/powerpoint/2010/main" val="1556782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C86CFC72-DD75-B95E-27CC-0AC5430F51FC}"/>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51CCD9CF-DE87-85D9-6D58-5F890A90129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85ACDDFD-E7B2-2376-090D-F82E8C522F0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C3D2DC50-2D25-53D3-3F9B-A74D3B32794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319884699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1260CB38-3FCF-28AC-9F33-AABA46050358}"/>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FF177694-9014-DEDB-1BAC-7F7B1F15F31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C75E247C-0D29-1460-8E7E-7E9ACED5A97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1E170761-BF51-3D9F-586D-D5AAFFD1916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60</a:t>
            </a:fld>
            <a:endParaRPr/>
          </a:p>
        </p:txBody>
      </p:sp>
    </p:spTree>
    <p:extLst>
      <p:ext uri="{BB962C8B-B14F-4D97-AF65-F5344CB8AC3E}">
        <p14:creationId xmlns:p14="http://schemas.microsoft.com/office/powerpoint/2010/main" val="243670316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A8389C3B-B98A-15EC-EA4C-5203A064C645}"/>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C7677C23-2F6F-73BE-957A-2C4026B41A4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14B96334-24E6-4E9A-7EC8-8DF43EF91D0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7C65BBD4-4BB3-FA0B-B48E-547AE8BB061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61</a:t>
            </a:fld>
            <a:endParaRPr/>
          </a:p>
        </p:txBody>
      </p:sp>
    </p:spTree>
    <p:extLst>
      <p:ext uri="{BB962C8B-B14F-4D97-AF65-F5344CB8AC3E}">
        <p14:creationId xmlns:p14="http://schemas.microsoft.com/office/powerpoint/2010/main" val="239486049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01916523-AEF4-0324-C121-DF331FCF6341}"/>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0B78BF14-59FD-10F8-1514-63840AF56C6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7F68AA26-0036-3644-3D6D-5F56B4E5729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F08FE1D4-1C4F-2A53-605C-A2DDDAEE959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62</a:t>
            </a:fld>
            <a:endParaRPr/>
          </a:p>
        </p:txBody>
      </p:sp>
    </p:spTree>
    <p:extLst>
      <p:ext uri="{BB962C8B-B14F-4D97-AF65-F5344CB8AC3E}">
        <p14:creationId xmlns:p14="http://schemas.microsoft.com/office/powerpoint/2010/main" val="6591148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9A629914-7B43-A458-1463-549778208B16}"/>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F192243D-D442-6089-AAB6-516BCE753BA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B444546F-24A2-5D6D-C86A-E637F8B75E3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78224FC8-F74C-AFA7-F543-72E5D753320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63</a:t>
            </a:fld>
            <a:endParaRPr/>
          </a:p>
        </p:txBody>
      </p:sp>
    </p:spTree>
    <p:extLst>
      <p:ext uri="{BB962C8B-B14F-4D97-AF65-F5344CB8AC3E}">
        <p14:creationId xmlns:p14="http://schemas.microsoft.com/office/powerpoint/2010/main" val="294538722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DD7B9D01-0C9D-E99F-F15B-EBB80D23222E}"/>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95FFB5BB-7ABA-4CDE-8D42-4B2E55068E1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DB1D94E9-DE08-B110-C0CE-8B23906C3A3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967C9316-5D94-B307-AA94-AFE3CE060C1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64</a:t>
            </a:fld>
            <a:endParaRPr/>
          </a:p>
        </p:txBody>
      </p:sp>
    </p:spTree>
    <p:extLst>
      <p:ext uri="{BB962C8B-B14F-4D97-AF65-F5344CB8AC3E}">
        <p14:creationId xmlns:p14="http://schemas.microsoft.com/office/powerpoint/2010/main" val="26824902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0D2C6453-655B-D194-C5E4-96D66F22E560}"/>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907353DE-461E-DA77-1CE0-AFE0BBBD59B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65C28BA0-76AB-6166-AE0D-20525C2B70F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F3B99BC1-16E1-AF1E-6B57-05A83F3E6A9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65</a:t>
            </a:fld>
            <a:endParaRPr/>
          </a:p>
        </p:txBody>
      </p:sp>
    </p:spTree>
    <p:extLst>
      <p:ext uri="{BB962C8B-B14F-4D97-AF65-F5344CB8AC3E}">
        <p14:creationId xmlns:p14="http://schemas.microsoft.com/office/powerpoint/2010/main" val="25199534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4FB5117A-129F-D607-5EE7-301B42DA46DB}"/>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029258EC-3D6E-EA62-5ED7-813FC5E5609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D97EEA9C-E56F-1AC9-E5F3-A244A05F1B1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66608A90-9FEE-318B-8F38-899EDEDCBE9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66</a:t>
            </a:fld>
            <a:endParaRPr/>
          </a:p>
        </p:txBody>
      </p:sp>
    </p:spTree>
    <p:extLst>
      <p:ext uri="{BB962C8B-B14F-4D97-AF65-F5344CB8AC3E}">
        <p14:creationId xmlns:p14="http://schemas.microsoft.com/office/powerpoint/2010/main" val="315150175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FAA5729B-6C1E-8045-DEEB-2ACE03A94CE2}"/>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40601573-080D-9C44-8725-17A2DE3043C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6625B5A0-BBE1-7A7D-E840-90375A32F37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DA750F9D-5CA1-648C-54AD-FE2D7E259E1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67</a:t>
            </a:fld>
            <a:endParaRPr/>
          </a:p>
        </p:txBody>
      </p:sp>
    </p:spTree>
    <p:extLst>
      <p:ext uri="{BB962C8B-B14F-4D97-AF65-F5344CB8AC3E}">
        <p14:creationId xmlns:p14="http://schemas.microsoft.com/office/powerpoint/2010/main" val="24448048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ECDC0F57-8FEB-0F75-7646-8976B8CBB388}"/>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CACE6CE0-3559-1747-F0CF-E821202D075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F0CD941D-6EFA-70D1-9B39-669CE8D2855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5DF50693-BC11-2C6C-BB64-5987AAE0899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68</a:t>
            </a:fld>
            <a:endParaRPr/>
          </a:p>
        </p:txBody>
      </p:sp>
    </p:spTree>
    <p:extLst>
      <p:ext uri="{BB962C8B-B14F-4D97-AF65-F5344CB8AC3E}">
        <p14:creationId xmlns:p14="http://schemas.microsoft.com/office/powerpoint/2010/main" val="69569764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86881E47-5C4A-1351-FF36-D91A7A20953F}"/>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50D702DB-D77F-A32E-173E-6600CA3AC16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1F46454C-7018-7BF3-8E5D-DB6F70B86E8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F6DFEB02-5193-C279-5D6C-E2727E008D4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69</a:t>
            </a:fld>
            <a:endParaRPr/>
          </a:p>
        </p:txBody>
      </p:sp>
    </p:spTree>
    <p:extLst>
      <p:ext uri="{BB962C8B-B14F-4D97-AF65-F5344CB8AC3E}">
        <p14:creationId xmlns:p14="http://schemas.microsoft.com/office/powerpoint/2010/main" val="3686757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A4C0876F-F3D5-C642-084B-A6341A14EEE8}"/>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D4CE7D43-F68E-B508-1889-806A074291A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5C14820E-B054-22F3-70AE-9B7E5CBD950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E9E328AC-2C9F-18B4-1B20-CDDD7D9D969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337931855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36C578F8-E2FC-E25C-A034-1C8C95B83C3B}"/>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565B9A57-4AE8-CA79-34ED-5E25256D7C8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F350C7FA-6C48-0576-7D56-8739F7E95CF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9CAD1D2-7CD0-E237-A09A-F8E809794E0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70</a:t>
            </a:fld>
            <a:endParaRPr/>
          </a:p>
        </p:txBody>
      </p:sp>
    </p:spTree>
    <p:extLst>
      <p:ext uri="{BB962C8B-B14F-4D97-AF65-F5344CB8AC3E}">
        <p14:creationId xmlns:p14="http://schemas.microsoft.com/office/powerpoint/2010/main" val="62361918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E32570ED-2278-2ED1-BAD4-B7675AB3475C}"/>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B6C3265E-F289-43E8-3063-AB68A42B3BB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5B6A9536-8B57-3646-76AE-8DEB7FEC03E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163D2649-BBF7-8443-2A7D-83C7EA4A298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71</a:t>
            </a:fld>
            <a:endParaRPr/>
          </a:p>
        </p:txBody>
      </p:sp>
    </p:spTree>
    <p:extLst>
      <p:ext uri="{BB962C8B-B14F-4D97-AF65-F5344CB8AC3E}">
        <p14:creationId xmlns:p14="http://schemas.microsoft.com/office/powerpoint/2010/main" val="128561181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F58E850D-35B2-0B70-4B97-E319DE58F573}"/>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61BF7BB9-F9DC-757A-D743-063D04E078E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0BA6827F-3BB2-6D8A-B05B-810D38868E9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88042718-AFE8-BF44-05AF-45573AF05594}"/>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72</a:t>
            </a:fld>
            <a:endParaRPr/>
          </a:p>
        </p:txBody>
      </p:sp>
    </p:spTree>
    <p:extLst>
      <p:ext uri="{BB962C8B-B14F-4D97-AF65-F5344CB8AC3E}">
        <p14:creationId xmlns:p14="http://schemas.microsoft.com/office/powerpoint/2010/main" val="255335261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A6B2A0F2-AB36-2476-7A24-4BAA006DBA6B}"/>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C16EAEFC-C0D1-ACD6-2334-B24B56B533C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FDE4D148-8473-A5BD-5179-9F51D5A4646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5CF65017-06DE-160A-0B79-5645EB40BA3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73</a:t>
            </a:fld>
            <a:endParaRPr/>
          </a:p>
        </p:txBody>
      </p:sp>
    </p:spTree>
    <p:extLst>
      <p:ext uri="{BB962C8B-B14F-4D97-AF65-F5344CB8AC3E}">
        <p14:creationId xmlns:p14="http://schemas.microsoft.com/office/powerpoint/2010/main" val="293027950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E5169A71-FC2D-645E-9A00-56E937C6780D}"/>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5EF65E22-1A2A-30B4-8118-88BE1B103C3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66C3287F-4984-679F-EAB4-3C8E5ADA1E5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E264CE6-E2E0-B3AD-7B59-50AC9DB4BE1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74</a:t>
            </a:fld>
            <a:endParaRPr/>
          </a:p>
        </p:txBody>
      </p:sp>
    </p:spTree>
    <p:extLst>
      <p:ext uri="{BB962C8B-B14F-4D97-AF65-F5344CB8AC3E}">
        <p14:creationId xmlns:p14="http://schemas.microsoft.com/office/powerpoint/2010/main" val="104895552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548476C9-C36F-E9ED-8F86-70A7DFDDFD06}"/>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C00EFB89-2121-B33C-BD25-9AF69CCEFE1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0C9CA35E-FAD9-7E7D-750A-C6C9841E1DA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2ADD9E91-7A38-140A-2175-93832623630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75</a:t>
            </a:fld>
            <a:endParaRPr/>
          </a:p>
        </p:txBody>
      </p:sp>
    </p:spTree>
    <p:extLst>
      <p:ext uri="{BB962C8B-B14F-4D97-AF65-F5344CB8AC3E}">
        <p14:creationId xmlns:p14="http://schemas.microsoft.com/office/powerpoint/2010/main" val="424357160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6272FC5D-9805-F427-F90E-1953D052C4A6}"/>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CD5BC616-69D6-5CD1-26F7-61071B0B4FC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0299921E-8981-BC8E-563F-8752B6E1908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1685D088-3919-C6F2-528B-8B734862DAE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76</a:t>
            </a:fld>
            <a:endParaRPr/>
          </a:p>
        </p:txBody>
      </p:sp>
    </p:spTree>
    <p:extLst>
      <p:ext uri="{BB962C8B-B14F-4D97-AF65-F5344CB8AC3E}">
        <p14:creationId xmlns:p14="http://schemas.microsoft.com/office/powerpoint/2010/main" val="153825369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DD691209-B87C-AC10-BBFE-ECFD0E84EA42}"/>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9D1B78CB-8DFC-6C92-992B-AA362E9DF58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6044FD82-7767-A93C-ADE8-72B61394F92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ED14154-AA74-269F-D505-1FA9F7864A5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77</a:t>
            </a:fld>
            <a:endParaRPr/>
          </a:p>
        </p:txBody>
      </p:sp>
    </p:spTree>
    <p:extLst>
      <p:ext uri="{BB962C8B-B14F-4D97-AF65-F5344CB8AC3E}">
        <p14:creationId xmlns:p14="http://schemas.microsoft.com/office/powerpoint/2010/main" val="139002422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C051A8EC-592C-5377-879E-7B9D5A153B0D}"/>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EFCE9B7E-12A7-7996-CFAF-719148BEE7E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21B38A93-9DA1-4093-BBE9-062A76DB75B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5731E0B5-63B5-2C81-37F3-5A2D7DA54F7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78</a:t>
            </a:fld>
            <a:endParaRPr/>
          </a:p>
        </p:txBody>
      </p:sp>
    </p:spTree>
    <p:extLst>
      <p:ext uri="{BB962C8B-B14F-4D97-AF65-F5344CB8AC3E}">
        <p14:creationId xmlns:p14="http://schemas.microsoft.com/office/powerpoint/2010/main" val="59420467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7E4FCAFE-DEBF-D25D-3360-C8F824A4890A}"/>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64B8371F-D5F6-29DF-1C2B-EE1D5CE72B4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B359E750-5D68-EAE7-297D-699839ED582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98E81CD-C6D4-7898-3B8B-0F1D1117358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79</a:t>
            </a:fld>
            <a:endParaRPr/>
          </a:p>
        </p:txBody>
      </p:sp>
    </p:spTree>
    <p:extLst>
      <p:ext uri="{BB962C8B-B14F-4D97-AF65-F5344CB8AC3E}">
        <p14:creationId xmlns:p14="http://schemas.microsoft.com/office/powerpoint/2010/main" val="2535765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6CBD7F5-966A-431E-F533-C497F6EE212B}"/>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5B6A8956-E477-C471-02CF-4146E71380B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3E8AEE4D-A1F2-B978-8D44-5DA10BC2717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92605E69-806B-1943-A1B5-C4AD511ECEC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262323254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55B59779-9838-8EB3-98D9-EC5432F26A83}"/>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0FAB7B98-2769-5DCB-26DE-7CCA4EBF039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CE9B9323-3E51-7A48-6923-33C7750916F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4784FE89-EAC2-218A-F9BB-4DF735D4E15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80</a:t>
            </a:fld>
            <a:endParaRPr/>
          </a:p>
        </p:txBody>
      </p:sp>
    </p:spTree>
    <p:extLst>
      <p:ext uri="{BB962C8B-B14F-4D97-AF65-F5344CB8AC3E}">
        <p14:creationId xmlns:p14="http://schemas.microsoft.com/office/powerpoint/2010/main" val="44564823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4F8772FD-7477-1F67-3BD5-9D884FC6DCFD}"/>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951A5B6B-246E-FD11-155D-472B8A0F05B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03BEC821-7C1C-6BD6-6D6E-427CF725E99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9349DB89-0830-F4EF-BC5C-4278081EDDF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81</a:t>
            </a:fld>
            <a:endParaRPr/>
          </a:p>
        </p:txBody>
      </p:sp>
    </p:spTree>
    <p:extLst>
      <p:ext uri="{BB962C8B-B14F-4D97-AF65-F5344CB8AC3E}">
        <p14:creationId xmlns:p14="http://schemas.microsoft.com/office/powerpoint/2010/main" val="414581961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58E3F2C-DECA-7D51-A560-536CCB65E310}"/>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BBE45935-1276-61FC-421E-563D5BB3729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11496010-0DFE-8EC9-D006-9CBBC495CB2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A63F445C-7E1F-859B-B58F-6B69584D8BC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82</a:t>
            </a:fld>
            <a:endParaRPr/>
          </a:p>
        </p:txBody>
      </p:sp>
    </p:spTree>
    <p:extLst>
      <p:ext uri="{BB962C8B-B14F-4D97-AF65-F5344CB8AC3E}">
        <p14:creationId xmlns:p14="http://schemas.microsoft.com/office/powerpoint/2010/main" val="166751051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E7343697-2B76-A953-6B2A-CAC82ACC8C45}"/>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38DA809F-B9F0-B761-C0CC-B397BE71821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D89BAC31-AC35-C62C-493C-F8ADD1568CA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7A36F284-AC3C-436F-CCB3-D623EAF90A7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83</a:t>
            </a:fld>
            <a:endParaRPr/>
          </a:p>
        </p:txBody>
      </p:sp>
    </p:spTree>
    <p:extLst>
      <p:ext uri="{BB962C8B-B14F-4D97-AF65-F5344CB8AC3E}">
        <p14:creationId xmlns:p14="http://schemas.microsoft.com/office/powerpoint/2010/main" val="416622067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3C78504E-3A6B-6FBB-C10D-DEB54659C3DE}"/>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1EFAD354-9C63-0097-9F90-CE43F11C24A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CF60C2D7-CE91-2564-F7EE-6119916F554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67B15340-5CEE-4F58-C315-98019934A0B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84</a:t>
            </a:fld>
            <a:endParaRPr/>
          </a:p>
        </p:txBody>
      </p:sp>
    </p:spTree>
    <p:extLst>
      <p:ext uri="{BB962C8B-B14F-4D97-AF65-F5344CB8AC3E}">
        <p14:creationId xmlns:p14="http://schemas.microsoft.com/office/powerpoint/2010/main" val="338339960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E08D8AA7-880F-039B-69DD-763E6BB60973}"/>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AB9C4CFD-5362-C11F-BD8C-C9B8B222482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195AC0C6-2035-E212-C251-365767F76B2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3C08EFD4-5A47-D8F9-B5CF-46DFFA42DF6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85</a:t>
            </a:fld>
            <a:endParaRPr/>
          </a:p>
        </p:txBody>
      </p:sp>
    </p:spTree>
    <p:extLst>
      <p:ext uri="{BB962C8B-B14F-4D97-AF65-F5344CB8AC3E}">
        <p14:creationId xmlns:p14="http://schemas.microsoft.com/office/powerpoint/2010/main" val="2987458877"/>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9BC69DB1-EF72-D29B-19DF-C7D70E41D948}"/>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508225C4-84EC-E5BA-C415-A145ABCF894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44C0361F-8171-AA50-2F92-DDD8058CCB6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B498F58D-2DF1-90FE-27AD-DDF4DF7A849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86</a:t>
            </a:fld>
            <a:endParaRPr/>
          </a:p>
        </p:txBody>
      </p:sp>
    </p:spTree>
    <p:extLst>
      <p:ext uri="{BB962C8B-B14F-4D97-AF65-F5344CB8AC3E}">
        <p14:creationId xmlns:p14="http://schemas.microsoft.com/office/powerpoint/2010/main" val="377747926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04194643-FBF3-4FEA-2301-956DE9B0BA80}"/>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82509B10-1865-C173-B183-649B1F571F2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21B48100-57CD-88EE-0454-70FEEBAD5CE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94E3BDAD-E549-8871-0428-47CF95A9898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87</a:t>
            </a:fld>
            <a:endParaRPr/>
          </a:p>
        </p:txBody>
      </p:sp>
    </p:spTree>
    <p:extLst>
      <p:ext uri="{BB962C8B-B14F-4D97-AF65-F5344CB8AC3E}">
        <p14:creationId xmlns:p14="http://schemas.microsoft.com/office/powerpoint/2010/main" val="1933529040"/>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a:extLst>
            <a:ext uri="{FF2B5EF4-FFF2-40B4-BE49-F238E27FC236}">
              <a16:creationId xmlns:a16="http://schemas.microsoft.com/office/drawing/2014/main" id="{ABB42925-1B5B-2868-DE8F-478C26705652}"/>
            </a:ext>
          </a:extLst>
        </p:cNvPr>
        <p:cNvGrpSpPr/>
        <p:nvPr/>
      </p:nvGrpSpPr>
      <p:grpSpPr>
        <a:xfrm>
          <a:off x="0" y="0"/>
          <a:ext cx="0" cy="0"/>
          <a:chOff x="0" y="0"/>
          <a:chExt cx="0" cy="0"/>
        </a:xfrm>
      </p:grpSpPr>
      <p:sp>
        <p:nvSpPr>
          <p:cNvPr id="215" name="Google Shape;215;g374dab4d104_0_238:notes">
            <a:extLst>
              <a:ext uri="{FF2B5EF4-FFF2-40B4-BE49-F238E27FC236}">
                <a16:creationId xmlns:a16="http://schemas.microsoft.com/office/drawing/2014/main" id="{EB9831F4-AEB3-8C09-E63C-E9946FEA6DA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74dab4d104_0_238:notes">
            <a:extLst>
              <a:ext uri="{FF2B5EF4-FFF2-40B4-BE49-F238E27FC236}">
                <a16:creationId xmlns:a16="http://schemas.microsoft.com/office/drawing/2014/main" id="{31394D5F-4056-40E4-9C00-CCE92789258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g374dab4d104_0_238:notes">
            <a:extLst>
              <a:ext uri="{FF2B5EF4-FFF2-40B4-BE49-F238E27FC236}">
                <a16:creationId xmlns:a16="http://schemas.microsoft.com/office/drawing/2014/main" id="{33C60EBD-0008-0C1A-2DA9-DCDFB84FFC70}"/>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88</a:t>
            </a:fld>
            <a:endParaRPr/>
          </a:p>
        </p:txBody>
      </p:sp>
    </p:spTree>
    <p:extLst>
      <p:ext uri="{BB962C8B-B14F-4D97-AF65-F5344CB8AC3E}">
        <p14:creationId xmlns:p14="http://schemas.microsoft.com/office/powerpoint/2010/main" val="383735257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a:extLst>
            <a:ext uri="{FF2B5EF4-FFF2-40B4-BE49-F238E27FC236}">
              <a16:creationId xmlns:a16="http://schemas.microsoft.com/office/drawing/2014/main" id="{DF93D39B-92C7-E4BF-6F77-95D5D2766344}"/>
            </a:ext>
          </a:extLst>
        </p:cNvPr>
        <p:cNvGrpSpPr/>
        <p:nvPr/>
      </p:nvGrpSpPr>
      <p:grpSpPr>
        <a:xfrm>
          <a:off x="0" y="0"/>
          <a:ext cx="0" cy="0"/>
          <a:chOff x="0" y="0"/>
          <a:chExt cx="0" cy="0"/>
        </a:xfrm>
      </p:grpSpPr>
      <p:sp>
        <p:nvSpPr>
          <p:cNvPr id="215" name="Google Shape;215;g374dab4d104_0_238:notes">
            <a:extLst>
              <a:ext uri="{FF2B5EF4-FFF2-40B4-BE49-F238E27FC236}">
                <a16:creationId xmlns:a16="http://schemas.microsoft.com/office/drawing/2014/main" id="{DED78AC9-075D-F633-528A-1599FAF71DF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74dab4d104_0_238:notes">
            <a:extLst>
              <a:ext uri="{FF2B5EF4-FFF2-40B4-BE49-F238E27FC236}">
                <a16:creationId xmlns:a16="http://schemas.microsoft.com/office/drawing/2014/main" id="{CCFF775D-98AD-AAB6-6832-1447F62AE88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g374dab4d104_0_238:notes">
            <a:extLst>
              <a:ext uri="{FF2B5EF4-FFF2-40B4-BE49-F238E27FC236}">
                <a16:creationId xmlns:a16="http://schemas.microsoft.com/office/drawing/2014/main" id="{11202CFF-8DE7-7D70-175D-659929B15F98}"/>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89</a:t>
            </a:fld>
            <a:endParaRPr/>
          </a:p>
        </p:txBody>
      </p:sp>
    </p:spTree>
    <p:extLst>
      <p:ext uri="{BB962C8B-B14F-4D97-AF65-F5344CB8AC3E}">
        <p14:creationId xmlns:p14="http://schemas.microsoft.com/office/powerpoint/2010/main" val="292570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B56A6CD5-373D-6A06-4612-398F109E4160}"/>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8FE334CE-3CA2-D801-C722-D71C90B6C79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3F1907F0-E7C0-8AA0-BBC1-FBD87B12FCE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0CA223D7-C08A-A083-F367-73392D25FC9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extLst>
      <p:ext uri="{BB962C8B-B14F-4D97-AF65-F5344CB8AC3E}">
        <p14:creationId xmlns:p14="http://schemas.microsoft.com/office/powerpoint/2010/main" val="169569382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a:extLst>
            <a:ext uri="{FF2B5EF4-FFF2-40B4-BE49-F238E27FC236}">
              <a16:creationId xmlns:a16="http://schemas.microsoft.com/office/drawing/2014/main" id="{A8974B86-EB90-4AC1-03DA-ACC69369188B}"/>
            </a:ext>
          </a:extLst>
        </p:cNvPr>
        <p:cNvGrpSpPr/>
        <p:nvPr/>
      </p:nvGrpSpPr>
      <p:grpSpPr>
        <a:xfrm>
          <a:off x="0" y="0"/>
          <a:ext cx="0" cy="0"/>
          <a:chOff x="0" y="0"/>
          <a:chExt cx="0" cy="0"/>
        </a:xfrm>
      </p:grpSpPr>
      <p:sp>
        <p:nvSpPr>
          <p:cNvPr id="215" name="Google Shape;215;g374dab4d104_0_238:notes">
            <a:extLst>
              <a:ext uri="{FF2B5EF4-FFF2-40B4-BE49-F238E27FC236}">
                <a16:creationId xmlns:a16="http://schemas.microsoft.com/office/drawing/2014/main" id="{EE809BBE-D663-7535-6676-29A728AB032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74dab4d104_0_238:notes">
            <a:extLst>
              <a:ext uri="{FF2B5EF4-FFF2-40B4-BE49-F238E27FC236}">
                <a16:creationId xmlns:a16="http://schemas.microsoft.com/office/drawing/2014/main" id="{DBD3E71E-DB2D-17A4-18BC-BAF15A84ED3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g374dab4d104_0_238:notes">
            <a:extLst>
              <a:ext uri="{FF2B5EF4-FFF2-40B4-BE49-F238E27FC236}">
                <a16:creationId xmlns:a16="http://schemas.microsoft.com/office/drawing/2014/main" id="{52A55DC7-C6EF-03D3-D5E4-74F24BE8A568}"/>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90</a:t>
            </a:fld>
            <a:endParaRPr/>
          </a:p>
        </p:txBody>
      </p:sp>
    </p:spTree>
    <p:extLst>
      <p:ext uri="{BB962C8B-B14F-4D97-AF65-F5344CB8AC3E}">
        <p14:creationId xmlns:p14="http://schemas.microsoft.com/office/powerpoint/2010/main" val="128739070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DB9D54E9-CD19-E637-A260-53DD9DE025CD}"/>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BD5F5677-9A7D-F1AE-E6B9-480CD85A008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F2145D1F-8603-FBC6-DF02-4002391E5EB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B2CB2637-7124-7F8A-C3D3-1570E5D7776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91</a:t>
            </a:fld>
            <a:endParaRPr/>
          </a:p>
        </p:txBody>
      </p:sp>
    </p:spTree>
    <p:extLst>
      <p:ext uri="{BB962C8B-B14F-4D97-AF65-F5344CB8AC3E}">
        <p14:creationId xmlns:p14="http://schemas.microsoft.com/office/powerpoint/2010/main" val="2010811586"/>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52324401-DF8D-94C3-E9FB-789483BC00EE}"/>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0C64F5E9-39C2-5AE9-6812-E249AF874CE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8862075B-573C-3CF2-05BC-4A832ECDC2C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0CAAEC8E-5062-69A7-0751-BE02418D802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92</a:t>
            </a:fld>
            <a:endParaRPr/>
          </a:p>
        </p:txBody>
      </p:sp>
    </p:spTree>
    <p:extLst>
      <p:ext uri="{BB962C8B-B14F-4D97-AF65-F5344CB8AC3E}">
        <p14:creationId xmlns:p14="http://schemas.microsoft.com/office/powerpoint/2010/main" val="162234596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DC1DAC62-8683-A4B0-8835-CE727DAF47BB}"/>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D08BD79A-A2EF-1D20-52E8-3524802EB19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4FD6959-013C-18FF-7B92-6AA4F6FCF22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3144FE66-25EB-C42D-589D-36116BE819A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93</a:t>
            </a:fld>
            <a:endParaRPr/>
          </a:p>
        </p:txBody>
      </p:sp>
    </p:spTree>
    <p:extLst>
      <p:ext uri="{BB962C8B-B14F-4D97-AF65-F5344CB8AC3E}">
        <p14:creationId xmlns:p14="http://schemas.microsoft.com/office/powerpoint/2010/main" val="1777932330"/>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2BFFD84C-ED8D-093D-72C0-15E48D4D8161}"/>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2AB5E716-F548-ABEF-80A0-566213CC43B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858EAB9F-A082-FB15-ED4D-CC917747952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153A791B-4D70-99CB-7F65-45FDD5EA1B7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94</a:t>
            </a:fld>
            <a:endParaRPr/>
          </a:p>
        </p:txBody>
      </p:sp>
    </p:spTree>
    <p:extLst>
      <p:ext uri="{BB962C8B-B14F-4D97-AF65-F5344CB8AC3E}">
        <p14:creationId xmlns:p14="http://schemas.microsoft.com/office/powerpoint/2010/main" val="53164178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09B64F87-DD1F-5B61-8DD5-FE2C7A1CE5F2}"/>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F85F079B-33BF-7562-1D6E-E5E3AB91EA6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AFBF2EDA-FCF9-C08E-A679-8D598ECAB11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DD7596DE-0372-ECCD-609A-CD087D03873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95</a:t>
            </a:fld>
            <a:endParaRPr/>
          </a:p>
        </p:txBody>
      </p:sp>
    </p:spTree>
    <p:extLst>
      <p:ext uri="{BB962C8B-B14F-4D97-AF65-F5344CB8AC3E}">
        <p14:creationId xmlns:p14="http://schemas.microsoft.com/office/powerpoint/2010/main" val="3134573186"/>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A5DD3985-C6AC-D6DB-1F08-7D19A612288C}"/>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EA9B9F04-99F8-3DE3-3D60-2F51C383979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3CA5D4E8-EB2D-E7D6-85E3-2C8D9DA186D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B23CAA12-53E5-1427-DCB9-75ADAFF6BFB4}"/>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96</a:t>
            </a:fld>
            <a:endParaRPr/>
          </a:p>
        </p:txBody>
      </p:sp>
    </p:spTree>
    <p:extLst>
      <p:ext uri="{BB962C8B-B14F-4D97-AF65-F5344CB8AC3E}">
        <p14:creationId xmlns:p14="http://schemas.microsoft.com/office/powerpoint/2010/main" val="1320874148"/>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0ABB1984-D752-EDF4-68D3-257332CB0FF2}"/>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1AECD074-F2CF-5AEF-36AC-1D26178946C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ABEE55A2-42A3-7C1B-F151-F829837FC5F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9EF294EB-6B80-37C0-8B4B-45B8D9CFC17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97</a:t>
            </a:fld>
            <a:endParaRPr/>
          </a:p>
        </p:txBody>
      </p:sp>
    </p:spTree>
    <p:extLst>
      <p:ext uri="{BB962C8B-B14F-4D97-AF65-F5344CB8AC3E}">
        <p14:creationId xmlns:p14="http://schemas.microsoft.com/office/powerpoint/2010/main" val="68928733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0A8CC2DD-9492-4B36-6438-37FF65396A27}"/>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7A2569BA-D5D0-DC6C-D9CC-70BF6DA48C6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EF4486A0-9EF9-AADE-A37C-3DA9D42C0EB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7738E168-822D-277D-F083-1DBA9F03E9F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98</a:t>
            </a:fld>
            <a:endParaRPr/>
          </a:p>
        </p:txBody>
      </p:sp>
    </p:spTree>
    <p:extLst>
      <p:ext uri="{BB962C8B-B14F-4D97-AF65-F5344CB8AC3E}">
        <p14:creationId xmlns:p14="http://schemas.microsoft.com/office/powerpoint/2010/main" val="1213877439"/>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FC9E4998-30AF-CBE2-24B9-33727DA837E6}"/>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EFD6A2CB-3808-B0CF-1855-3CF0D286F13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9050E550-3C2D-B14A-A7E5-626BA26FD2B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B5492B48-D0C7-0869-3EAA-CD9476BA01E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99</a:t>
            </a:fld>
            <a:endParaRPr/>
          </a:p>
        </p:txBody>
      </p:sp>
    </p:spTree>
    <p:extLst>
      <p:ext uri="{BB962C8B-B14F-4D97-AF65-F5344CB8AC3E}">
        <p14:creationId xmlns:p14="http://schemas.microsoft.com/office/powerpoint/2010/main" val="544919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userDrawn="1">
  <p:cSld name="Master Slide">
    <p:spTree>
      <p:nvGrpSpPr>
        <p:cNvPr id="1" name="Shape 19"/>
        <p:cNvGrpSpPr/>
        <p:nvPr/>
      </p:nvGrpSpPr>
      <p:grpSpPr>
        <a:xfrm>
          <a:off x="0" y="0"/>
          <a:ext cx="0" cy="0"/>
          <a:chOff x="0" y="0"/>
          <a:chExt cx="0" cy="0"/>
        </a:xfrm>
      </p:grpSpPr>
      <p:sp>
        <p:nvSpPr>
          <p:cNvPr id="20" name="Google Shape;20;p3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1" name="Content Placeholder 10">
            <a:extLst>
              <a:ext uri="{FF2B5EF4-FFF2-40B4-BE49-F238E27FC236}">
                <a16:creationId xmlns:a16="http://schemas.microsoft.com/office/drawing/2014/main" id="{220FDF2A-7D11-0145-6282-C40F0071026D}"/>
              </a:ext>
            </a:extLst>
          </p:cNvPr>
          <p:cNvSpPr>
            <a:spLocks noGrp="1"/>
          </p:cNvSpPr>
          <p:nvPr>
            <p:ph sz="quarter" idx="12" hasCustomPrompt="1"/>
          </p:nvPr>
        </p:nvSpPr>
        <p:spPr>
          <a:xfrm>
            <a:off x="1570038" y="3795713"/>
            <a:ext cx="12698412" cy="879475"/>
          </a:xfrm>
        </p:spPr>
        <p:txBody>
          <a:bodyPr/>
          <a:lstStyle>
            <a:lvl1pPr marL="25400" indent="0">
              <a:buNone/>
              <a:defRPr/>
            </a:lvl1pPr>
          </a:lstStyle>
          <a:p>
            <a:pPr lvl="0"/>
            <a:r>
              <a:rPr lang="en-US" dirty="0"/>
              <a:t> </a:t>
            </a:r>
            <a:endParaRPr lang="en-IN" dirty="0"/>
          </a:p>
        </p:txBody>
      </p:sp>
      <p:sp>
        <p:nvSpPr>
          <p:cNvPr id="13" name="Content Placeholder 12">
            <a:extLst>
              <a:ext uri="{FF2B5EF4-FFF2-40B4-BE49-F238E27FC236}">
                <a16:creationId xmlns:a16="http://schemas.microsoft.com/office/drawing/2014/main" id="{2AFA8FA5-151D-52C0-7A10-37525AF45ADA}"/>
              </a:ext>
            </a:extLst>
          </p:cNvPr>
          <p:cNvSpPr>
            <a:spLocks noGrp="1"/>
          </p:cNvSpPr>
          <p:nvPr>
            <p:ph sz="quarter" idx="13" hasCustomPrompt="1"/>
          </p:nvPr>
        </p:nvSpPr>
        <p:spPr>
          <a:xfrm>
            <a:off x="685800" y="5143500"/>
            <a:ext cx="13582650" cy="1543050"/>
          </a:xfrm>
        </p:spPr>
        <p:txBody>
          <a:bodyPr/>
          <a:lstStyle>
            <a:lvl1pPr marL="25400" indent="0">
              <a:buNone/>
              <a:defRPr/>
            </a:lvl1pPr>
          </a:lstStyle>
          <a:p>
            <a:pPr lvl="0"/>
            <a:r>
              <a:rPr lang="en-US" dirty="0"/>
              <a:t> </a:t>
            </a:r>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3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3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3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3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3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3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3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38"/>
          <p:cNvSpPr>
            <a:spLocks noGrp="1"/>
          </p:cNvSpPr>
          <p:nvPr>
            <p:ph type="pic" idx="2"/>
          </p:nvPr>
        </p:nvSpPr>
        <p:spPr>
          <a:xfrm>
            <a:off x="1792288" y="612775"/>
            <a:ext cx="5486400" cy="4114800"/>
          </a:xfrm>
          <a:prstGeom prst="rect">
            <a:avLst/>
          </a:prstGeom>
          <a:noFill/>
          <a:ln>
            <a:noFill/>
          </a:ln>
        </p:spPr>
      </p:sp>
      <p:sp>
        <p:nvSpPr>
          <p:cNvPr id="68" name="Google Shape;68;p3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3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3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39"/>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3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40"/>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40"/>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4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4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4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reserve="1" userDrawn="1">
  <p:cSld name="Master Slide_2">
    <p:spTree>
      <p:nvGrpSpPr>
        <p:cNvPr id="1" name="Shape 19"/>
        <p:cNvGrpSpPr/>
        <p:nvPr/>
      </p:nvGrpSpPr>
      <p:grpSpPr>
        <a:xfrm>
          <a:off x="0" y="0"/>
          <a:ext cx="0" cy="0"/>
          <a:chOff x="0" y="0"/>
          <a:chExt cx="0" cy="0"/>
        </a:xfrm>
      </p:grpSpPr>
      <p:sp>
        <p:nvSpPr>
          <p:cNvPr id="20" name="Google Shape;20;p31"/>
          <p:cNvSpPr txBox="1">
            <a:spLocks noGrp="1"/>
          </p:cNvSpPr>
          <p:nvPr>
            <p:ph type="ctrTitle"/>
          </p:nvPr>
        </p:nvSpPr>
        <p:spPr>
          <a:xfrm>
            <a:off x="1160894" y="449108"/>
            <a:ext cx="15172945"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1" name="Content Placeholder 10">
            <a:extLst>
              <a:ext uri="{FF2B5EF4-FFF2-40B4-BE49-F238E27FC236}">
                <a16:creationId xmlns:a16="http://schemas.microsoft.com/office/drawing/2014/main" id="{220FDF2A-7D11-0145-6282-C40F0071026D}"/>
              </a:ext>
            </a:extLst>
          </p:cNvPr>
          <p:cNvSpPr>
            <a:spLocks noGrp="1"/>
          </p:cNvSpPr>
          <p:nvPr>
            <p:ph sz="quarter" idx="12" hasCustomPrompt="1"/>
          </p:nvPr>
        </p:nvSpPr>
        <p:spPr>
          <a:xfrm>
            <a:off x="1160894" y="3120668"/>
            <a:ext cx="9276121" cy="1841907"/>
          </a:xfrm>
        </p:spPr>
        <p:txBody>
          <a:bodyPr/>
          <a:lstStyle>
            <a:lvl1pPr marL="25400" indent="0">
              <a:buNone/>
              <a:defRPr/>
            </a:lvl1pPr>
          </a:lstStyle>
          <a:p>
            <a:pPr lvl="0"/>
            <a:r>
              <a:rPr lang="en-US" dirty="0"/>
              <a:t> </a:t>
            </a:r>
            <a:endParaRPr lang="en-IN" dirty="0"/>
          </a:p>
        </p:txBody>
      </p:sp>
      <p:sp>
        <p:nvSpPr>
          <p:cNvPr id="2" name="Content Placeholder 10">
            <a:extLst>
              <a:ext uri="{FF2B5EF4-FFF2-40B4-BE49-F238E27FC236}">
                <a16:creationId xmlns:a16="http://schemas.microsoft.com/office/drawing/2014/main" id="{77FC7866-2A64-5313-AD13-3F5C204536DF}"/>
              </a:ext>
            </a:extLst>
          </p:cNvPr>
          <p:cNvSpPr>
            <a:spLocks noGrp="1"/>
          </p:cNvSpPr>
          <p:nvPr>
            <p:ph sz="quarter" idx="13" hasCustomPrompt="1"/>
          </p:nvPr>
        </p:nvSpPr>
        <p:spPr>
          <a:xfrm>
            <a:off x="1160893" y="5760236"/>
            <a:ext cx="9276121" cy="1841907"/>
          </a:xfrm>
        </p:spPr>
        <p:txBody>
          <a:bodyPr/>
          <a:lstStyle>
            <a:lvl1pPr marL="25400" indent="0">
              <a:buNone/>
              <a:defRPr/>
            </a:lvl1pPr>
          </a:lstStyle>
          <a:p>
            <a:pPr lvl="0"/>
            <a:r>
              <a:rPr lang="en-US" dirty="0"/>
              <a:t> </a:t>
            </a:r>
            <a:endParaRPr lang="en-IN" dirty="0"/>
          </a:p>
        </p:txBody>
      </p:sp>
    </p:spTree>
    <p:extLst>
      <p:ext uri="{BB962C8B-B14F-4D97-AF65-F5344CB8AC3E}">
        <p14:creationId xmlns:p14="http://schemas.microsoft.com/office/powerpoint/2010/main" val="40797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preserve="1" userDrawn="1">
  <p:cSld name="Master Slide 3">
    <p:spTree>
      <p:nvGrpSpPr>
        <p:cNvPr id="1" name="Shape 19"/>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220FDF2A-7D11-0145-6282-C40F0071026D}"/>
              </a:ext>
            </a:extLst>
          </p:cNvPr>
          <p:cNvSpPr>
            <a:spLocks noGrp="1"/>
          </p:cNvSpPr>
          <p:nvPr>
            <p:ph sz="quarter" idx="12" hasCustomPrompt="1"/>
          </p:nvPr>
        </p:nvSpPr>
        <p:spPr>
          <a:xfrm>
            <a:off x="501446" y="1799302"/>
            <a:ext cx="7152967" cy="3775587"/>
          </a:xfrm>
        </p:spPr>
        <p:txBody>
          <a:bodyPr/>
          <a:lstStyle>
            <a:lvl1pPr marL="25400" indent="0">
              <a:buNone/>
              <a:defRPr/>
            </a:lvl1pPr>
          </a:lstStyle>
          <a:p>
            <a:pPr lvl="0"/>
            <a:r>
              <a:rPr lang="en-US" dirty="0"/>
              <a:t> </a:t>
            </a:r>
            <a:endParaRPr lang="en-IN" dirty="0"/>
          </a:p>
        </p:txBody>
      </p:sp>
      <p:sp>
        <p:nvSpPr>
          <p:cNvPr id="2" name="Content Placeholder 10">
            <a:extLst>
              <a:ext uri="{FF2B5EF4-FFF2-40B4-BE49-F238E27FC236}">
                <a16:creationId xmlns:a16="http://schemas.microsoft.com/office/drawing/2014/main" id="{EEB2D901-C842-10AC-CA64-445B32477B20}"/>
              </a:ext>
            </a:extLst>
          </p:cNvPr>
          <p:cNvSpPr>
            <a:spLocks noGrp="1"/>
          </p:cNvSpPr>
          <p:nvPr>
            <p:ph sz="quarter" idx="13" hasCustomPrompt="1"/>
          </p:nvPr>
        </p:nvSpPr>
        <p:spPr>
          <a:xfrm>
            <a:off x="501446" y="5939912"/>
            <a:ext cx="7152967" cy="3775587"/>
          </a:xfrm>
        </p:spPr>
        <p:txBody>
          <a:bodyPr/>
          <a:lstStyle>
            <a:lvl1pPr marL="25400" indent="0">
              <a:buNone/>
              <a:defRPr/>
            </a:lvl1pPr>
          </a:lstStyle>
          <a:p>
            <a:pPr lvl="0"/>
            <a:r>
              <a:rPr lang="en-US" dirty="0"/>
              <a:t> </a:t>
            </a:r>
            <a:endParaRPr lang="en-IN" dirty="0"/>
          </a:p>
        </p:txBody>
      </p:sp>
      <p:sp>
        <p:nvSpPr>
          <p:cNvPr id="3" name="Content Placeholder 10">
            <a:extLst>
              <a:ext uri="{FF2B5EF4-FFF2-40B4-BE49-F238E27FC236}">
                <a16:creationId xmlns:a16="http://schemas.microsoft.com/office/drawing/2014/main" id="{E6640D68-E4D6-FBDB-2E6F-046A504EEE3D}"/>
              </a:ext>
            </a:extLst>
          </p:cNvPr>
          <p:cNvSpPr>
            <a:spLocks noGrp="1"/>
          </p:cNvSpPr>
          <p:nvPr>
            <p:ph sz="quarter" idx="14" hasCustomPrompt="1"/>
          </p:nvPr>
        </p:nvSpPr>
        <p:spPr>
          <a:xfrm>
            <a:off x="8868697" y="1799301"/>
            <a:ext cx="7152967" cy="3111911"/>
          </a:xfrm>
        </p:spPr>
        <p:txBody>
          <a:bodyPr/>
          <a:lstStyle>
            <a:lvl1pPr marL="25400" indent="0">
              <a:buNone/>
              <a:defRPr/>
            </a:lvl1pPr>
          </a:lstStyle>
          <a:p>
            <a:pPr lvl="0"/>
            <a:r>
              <a:rPr lang="en-US" dirty="0"/>
              <a:t> </a:t>
            </a:r>
            <a:endParaRPr lang="en-IN" dirty="0"/>
          </a:p>
        </p:txBody>
      </p:sp>
      <p:sp>
        <p:nvSpPr>
          <p:cNvPr id="4" name="Content Placeholder 10">
            <a:extLst>
              <a:ext uri="{FF2B5EF4-FFF2-40B4-BE49-F238E27FC236}">
                <a16:creationId xmlns:a16="http://schemas.microsoft.com/office/drawing/2014/main" id="{8B80E4B1-7C9F-68BC-51B8-F21AA781DD6E}"/>
              </a:ext>
            </a:extLst>
          </p:cNvPr>
          <p:cNvSpPr>
            <a:spLocks noGrp="1"/>
          </p:cNvSpPr>
          <p:nvPr>
            <p:ph sz="quarter" idx="15" hasCustomPrompt="1"/>
          </p:nvPr>
        </p:nvSpPr>
        <p:spPr>
          <a:xfrm>
            <a:off x="8868696" y="5078359"/>
            <a:ext cx="7152967" cy="3111911"/>
          </a:xfrm>
        </p:spPr>
        <p:txBody>
          <a:bodyPr/>
          <a:lstStyle>
            <a:lvl1pPr marL="25400" indent="0">
              <a:buNone/>
              <a:defRPr/>
            </a:lvl1pPr>
          </a:lstStyle>
          <a:p>
            <a:pPr lvl="0"/>
            <a:r>
              <a:rPr lang="en-US" dirty="0"/>
              <a:t> </a:t>
            </a:r>
            <a:endParaRPr lang="en-IN" dirty="0"/>
          </a:p>
        </p:txBody>
      </p:sp>
      <p:sp>
        <p:nvSpPr>
          <p:cNvPr id="5" name="Content Placeholder 10">
            <a:extLst>
              <a:ext uri="{FF2B5EF4-FFF2-40B4-BE49-F238E27FC236}">
                <a16:creationId xmlns:a16="http://schemas.microsoft.com/office/drawing/2014/main" id="{4CC77B44-6315-76D0-1501-E7224BFFCC73}"/>
              </a:ext>
            </a:extLst>
          </p:cNvPr>
          <p:cNvSpPr>
            <a:spLocks noGrp="1"/>
          </p:cNvSpPr>
          <p:nvPr>
            <p:ph sz="quarter" idx="16" hasCustomPrompt="1"/>
          </p:nvPr>
        </p:nvSpPr>
        <p:spPr>
          <a:xfrm>
            <a:off x="8868696" y="8551607"/>
            <a:ext cx="7152967" cy="1528916"/>
          </a:xfrm>
        </p:spPr>
        <p:txBody>
          <a:bodyPr/>
          <a:lstStyle>
            <a:lvl1pPr marL="25400" indent="0">
              <a:buNone/>
              <a:defRPr/>
            </a:lvl1pPr>
          </a:lstStyle>
          <a:p>
            <a:pPr lvl="0"/>
            <a:r>
              <a:rPr lang="en-US" dirty="0"/>
              <a:t> </a:t>
            </a:r>
            <a:endParaRPr lang="en-IN" dirty="0"/>
          </a:p>
        </p:txBody>
      </p:sp>
    </p:spTree>
    <p:extLst>
      <p:ext uri="{BB962C8B-B14F-4D97-AF65-F5344CB8AC3E}">
        <p14:creationId xmlns:p14="http://schemas.microsoft.com/office/powerpoint/2010/main" val="351368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19"/>
        <p:cNvGrpSpPr/>
        <p:nvPr/>
      </p:nvGrpSpPr>
      <p:grpSpPr>
        <a:xfrm>
          <a:off x="0" y="0"/>
          <a:ext cx="0" cy="0"/>
          <a:chOff x="0" y="0"/>
          <a:chExt cx="0" cy="0"/>
        </a:xfrm>
      </p:grpSpPr>
      <p:sp>
        <p:nvSpPr>
          <p:cNvPr id="20" name="Google Shape;20;p3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3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2" name="Google Shape;22;p3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3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13941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3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3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8" name="Google Shape;28;p3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3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3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3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3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4" name="Google Shape;34;p3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3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3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3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0" name="Google Shape;40;p3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3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3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3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3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7" name="Google Shape;47;p3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8" name="Google Shape;48;p3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3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3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3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3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3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3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3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2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0" r:id="rId1"/>
    <p:sldLayoutId id="2147483661" r:id="rId2"/>
    <p:sldLayoutId id="2147483662" r:id="rId3"/>
    <p:sldLayoutId id="214748366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8.xml"/><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doi.org/10.21061/strategicmanagementandcaseanalysi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87">
          <a:extLst>
            <a:ext uri="{FF2B5EF4-FFF2-40B4-BE49-F238E27FC236}">
              <a16:creationId xmlns:a16="http://schemas.microsoft.com/office/drawing/2014/main" id="{4AF88EB6-F20E-9CE0-E9BC-48C5403F36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AA16BB-ACFA-8C54-B519-B2852D357535}"/>
              </a:ext>
            </a:extLst>
          </p:cNvPr>
          <p:cNvSpPr>
            <a:spLocks noGrp="1"/>
          </p:cNvSpPr>
          <p:nvPr>
            <p:ph type="ctrTitle"/>
          </p:nvPr>
        </p:nvSpPr>
        <p:spPr>
          <a:xfrm>
            <a:off x="755724" y="2432236"/>
            <a:ext cx="16386508" cy="2093966"/>
          </a:xfrm>
        </p:spPr>
        <p:txBody>
          <a:bodyPr>
            <a:noAutofit/>
          </a:bodyPr>
          <a:lstStyle/>
          <a:p>
            <a:pPr algn="l">
              <a:lnSpc>
                <a:spcPct val="91001"/>
              </a:lnSpc>
              <a:buClr>
                <a:srgbClr val="000000"/>
              </a:buClr>
            </a:pPr>
            <a:r>
              <a:rPr lang="en-US" sz="16760" dirty="0">
                <a:solidFill>
                  <a:srgbClr val="54152A"/>
                </a:solidFill>
                <a:latin typeface="Playfair Display"/>
                <a:sym typeface="Playfair Display"/>
              </a:rPr>
              <a:t>Chapter 12</a:t>
            </a:r>
            <a:endParaRPr lang="en-IN" sz="16760" dirty="0">
              <a:solidFill>
                <a:srgbClr val="54152A"/>
              </a:solidFill>
              <a:latin typeface="Playfair Display"/>
              <a:sym typeface="Arial"/>
            </a:endParaRPr>
          </a:p>
        </p:txBody>
      </p:sp>
      <p:cxnSp>
        <p:nvCxnSpPr>
          <p:cNvPr id="88" name="Google Shape;88;p1">
            <a:extLst>
              <a:ext uri="{FF2B5EF4-FFF2-40B4-BE49-F238E27FC236}">
                <a16:creationId xmlns:a16="http://schemas.microsoft.com/office/drawing/2014/main" id="{0E27B458-BCE7-EAF2-8A45-6F821F416422}"/>
              </a:ext>
              <a:ext uri="{C183D7F6-B498-43B3-948B-1728B52AA6E4}">
                <adec:decorative xmlns:adec="http://schemas.microsoft.com/office/drawing/2017/decorative" val="1"/>
              </a:ext>
            </a:extLst>
          </p:cNvPr>
          <p:cNvCxnSpPr/>
          <p:nvPr/>
        </p:nvCxnSpPr>
        <p:spPr>
          <a:xfrm rot="10800000" flipH="1">
            <a:off x="1028706" y="4514765"/>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9A3BF2ED-6645-5517-1DC0-DD8747D09EEF}"/>
              </a:ext>
            </a:extLst>
          </p:cNvPr>
          <p:cNvSpPr>
            <a:spLocks noGrp="1"/>
          </p:cNvSpPr>
          <p:nvPr>
            <p:ph sz="quarter" idx="12"/>
          </p:nvPr>
        </p:nvSpPr>
        <p:spPr>
          <a:xfrm>
            <a:off x="908124" y="4721483"/>
            <a:ext cx="12698412" cy="879475"/>
          </a:xfrm>
        </p:spPr>
        <p:txBody>
          <a:bodyPr>
            <a:normAutofit lnSpcReduction="10000"/>
          </a:bodyPr>
          <a:lstStyle/>
          <a:p>
            <a:pPr marL="0">
              <a:lnSpc>
                <a:spcPct val="140010"/>
              </a:lnSpc>
              <a:spcBef>
                <a:spcPts val="0"/>
              </a:spcBef>
              <a:buClr>
                <a:srgbClr val="000000"/>
              </a:buClr>
            </a:pPr>
            <a:r>
              <a:rPr lang="en-US" sz="3714" b="1" dirty="0">
                <a:solidFill>
                  <a:srgbClr val="2B2C30"/>
                </a:solidFill>
                <a:latin typeface="Public Sans"/>
                <a:sym typeface="Public Sans"/>
              </a:rPr>
              <a:t>Formulate Multinational Strategy</a:t>
            </a:r>
            <a:endParaRPr lang="en-US" sz="3714" b="1" dirty="0">
              <a:solidFill>
                <a:srgbClr val="2B2C30"/>
              </a:solidFill>
              <a:latin typeface="Public Sans"/>
              <a:sym typeface="Arial"/>
            </a:endParaRPr>
          </a:p>
        </p:txBody>
      </p:sp>
      <p:sp>
        <p:nvSpPr>
          <p:cNvPr id="5" name="Content Placeholder 4">
            <a:extLst>
              <a:ext uri="{FF2B5EF4-FFF2-40B4-BE49-F238E27FC236}">
                <a16:creationId xmlns:a16="http://schemas.microsoft.com/office/drawing/2014/main" id="{B5B6A9CD-A265-A775-B65F-36D2B42C44EE}"/>
              </a:ext>
            </a:extLst>
          </p:cNvPr>
          <p:cNvSpPr>
            <a:spLocks noGrp="1"/>
          </p:cNvSpPr>
          <p:nvPr>
            <p:ph sz="quarter" idx="13"/>
          </p:nvPr>
        </p:nvSpPr>
        <p:spPr>
          <a:xfrm>
            <a:off x="927174" y="8425572"/>
            <a:ext cx="7862400" cy="864000"/>
          </a:xfrm>
        </p:spPr>
        <p:txBody>
          <a:bodyPr>
            <a:noAutofit/>
          </a:bodyPr>
          <a:lstStyle/>
          <a:p>
            <a:pPr marL="0" lvl="0">
              <a:lnSpc>
                <a:spcPct val="150000"/>
              </a:lnSpc>
              <a:spcBef>
                <a:spcPts val="0"/>
              </a:spcBef>
            </a:pPr>
            <a:r>
              <a:rPr lang="en-US" sz="2300" b="1" dirty="0">
                <a:solidFill>
                  <a:srgbClr val="2B2C30"/>
                </a:solidFill>
                <a:latin typeface="Public Sans"/>
                <a:ea typeface="Public Sans"/>
                <a:cs typeface="Public Sans"/>
                <a:sym typeface="Public Sans"/>
              </a:rPr>
              <a:t>Strategic Management </a:t>
            </a:r>
            <a:endParaRPr lang="en-US" sz="2300" dirty="0"/>
          </a:p>
          <a:p>
            <a:pPr marL="0" lvl="0">
              <a:lnSpc>
                <a:spcPct val="150000"/>
              </a:lnSpc>
              <a:spcBef>
                <a:spcPts val="0"/>
              </a:spcBef>
            </a:pPr>
            <a:r>
              <a:rPr lang="en-US" sz="2300" b="1" dirty="0">
                <a:solidFill>
                  <a:srgbClr val="2B2C30"/>
                </a:solidFill>
                <a:latin typeface="Public Sans"/>
                <a:ea typeface="Public Sans"/>
                <a:cs typeface="Public Sans"/>
                <a:sym typeface="Public Sans"/>
              </a:rPr>
              <a:t>MGT 4394</a:t>
            </a:r>
            <a:endParaRPr lang="en-US" sz="2300" dirty="0"/>
          </a:p>
        </p:txBody>
      </p:sp>
      <p:pic>
        <p:nvPicPr>
          <p:cNvPr id="3" name="Picture 2" descr="This icon represents a Creative Commons BY–NC–SA license, meaning the work can be shared and adapted with attribution, not for commercial use, and any derivatives must be shared under the same license.">
            <a:extLst>
              <a:ext uri="{FF2B5EF4-FFF2-40B4-BE49-F238E27FC236}">
                <a16:creationId xmlns:a16="http://schemas.microsoft.com/office/drawing/2014/main" id="{316FE721-FD2F-8658-2A5B-2802C8397AD4}"/>
              </a:ext>
            </a:extLst>
          </p:cNvPr>
          <p:cNvPicPr>
            <a:picLocks noChangeAspect="1"/>
          </p:cNvPicPr>
          <p:nvPr/>
        </p:nvPicPr>
        <p:blipFill>
          <a:blip r:embed="rId3"/>
          <a:stretch>
            <a:fillRect/>
          </a:stretch>
        </p:blipFill>
        <p:spPr>
          <a:xfrm>
            <a:off x="11455242" y="8879216"/>
            <a:ext cx="2400300" cy="838200"/>
          </a:xfrm>
          <a:prstGeom prst="rect">
            <a:avLst/>
          </a:prstGeom>
        </p:spPr>
      </p:pic>
      <p:sp>
        <p:nvSpPr>
          <p:cNvPr id="89" name="Google Shape;89;p1" descr="Logo of PAMPLIN COLLEGE OF BUSINESS VIRGINIA TECH.">
            <a:extLst>
              <a:ext uri="{FF2B5EF4-FFF2-40B4-BE49-F238E27FC236}">
                <a16:creationId xmlns:a16="http://schemas.microsoft.com/office/drawing/2014/main" id="{17C5D004-CE82-0D76-1E92-D690C9041283}"/>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242023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9DF2EB34-B148-5A4E-7338-E0B94FFA81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EE7D72-D007-51F7-47CB-85BA8928520E}"/>
              </a:ext>
            </a:extLst>
          </p:cNvPr>
          <p:cNvSpPr>
            <a:spLocks noGrp="1"/>
          </p:cNvSpPr>
          <p:nvPr>
            <p:ph type="ctrTitle"/>
          </p:nvPr>
        </p:nvSpPr>
        <p:spPr>
          <a:xfrm>
            <a:off x="905854" y="962505"/>
            <a:ext cx="16235451" cy="740763"/>
          </a:xfrm>
        </p:spPr>
        <p:txBody>
          <a:bodyPr>
            <a:noAutofit/>
          </a:bodyPr>
          <a:lstStyle/>
          <a:p>
            <a:pPr lvl="0" algn="l">
              <a:lnSpc>
                <a:spcPct val="140010"/>
              </a:lnSpc>
              <a:buSzPts val="3714"/>
            </a:pPr>
            <a:r>
              <a:rPr lang="en-US" sz="3600" b="1" dirty="0" err="1">
                <a:solidFill>
                  <a:srgbClr val="54152A"/>
                </a:solidFill>
                <a:latin typeface="Public Sans"/>
                <a:sym typeface="Public Sans"/>
              </a:rPr>
              <a:t>VUCA</a:t>
            </a:r>
            <a:endParaRPr lang="en-US" sz="3600" dirty="0"/>
          </a:p>
        </p:txBody>
      </p:sp>
      <p:cxnSp>
        <p:nvCxnSpPr>
          <p:cNvPr id="106" name="Google Shape;106;p3">
            <a:extLst>
              <a:ext uri="{FF2B5EF4-FFF2-40B4-BE49-F238E27FC236}">
                <a16:creationId xmlns:a16="http://schemas.microsoft.com/office/drawing/2014/main" id="{6BA2AFEB-93F0-3404-CF92-88AA68599D70}"/>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74A4F77-CF90-9DFA-E788-4947197D1278}"/>
              </a:ext>
            </a:extLst>
          </p:cNvPr>
          <p:cNvSpPr>
            <a:spLocks noGrp="1"/>
          </p:cNvSpPr>
          <p:nvPr>
            <p:ph sz="quarter" idx="12"/>
          </p:nvPr>
        </p:nvSpPr>
        <p:spPr>
          <a:xfrm>
            <a:off x="1023838" y="2038042"/>
            <a:ext cx="16117467" cy="6001200"/>
          </a:xfrm>
        </p:spPr>
        <p:txBody>
          <a:bodyPr>
            <a:noAutofit/>
          </a:bodyPr>
          <a:lstStyle/>
          <a:p>
            <a:pPr marL="0">
              <a:spcBef>
                <a:spcPts val="0"/>
              </a:spcBef>
            </a:pPr>
            <a:r>
              <a:rPr lang="en-US" sz="4800" dirty="0">
                <a:latin typeface="Playfair Display" pitchFamily="2" charset="77"/>
              </a:rPr>
              <a:t>This means that companies need to carefully monitor their external environment, analyzing trends and developing strategies that are forward-looking. </a:t>
            </a:r>
          </a:p>
          <a:p>
            <a:pPr marL="0">
              <a:spcBef>
                <a:spcPts val="0"/>
              </a:spcBef>
            </a:pPr>
            <a:endParaRPr lang="en-US" sz="4800" dirty="0">
              <a:latin typeface="Playfair Display" pitchFamily="2" charset="77"/>
            </a:endParaRPr>
          </a:p>
          <a:p>
            <a:pPr marL="0">
              <a:spcBef>
                <a:spcPts val="0"/>
              </a:spcBef>
            </a:pPr>
            <a:r>
              <a:rPr lang="en-US" sz="4800" dirty="0">
                <a:latin typeface="Playfair Display"/>
              </a:rPr>
              <a:t>Firms must navigate an external environment that is </a:t>
            </a:r>
            <a:r>
              <a:rPr lang="en-US" sz="4800" b="1" dirty="0">
                <a:latin typeface="Playfair Display"/>
              </a:rPr>
              <a:t>volatile, uncertain, complex,</a:t>
            </a:r>
            <a:r>
              <a:rPr lang="en-US" sz="4800" dirty="0">
                <a:latin typeface="Playfair Display"/>
              </a:rPr>
              <a:t> and a</a:t>
            </a:r>
            <a:r>
              <a:rPr lang="en-US" sz="4800" b="1" dirty="0">
                <a:latin typeface="Playfair Display"/>
              </a:rPr>
              <a:t>mbiguous (</a:t>
            </a:r>
            <a:r>
              <a:rPr lang="en-US" sz="4800" b="1" dirty="0" err="1">
                <a:latin typeface="Playfair Display"/>
              </a:rPr>
              <a:t>VUCA</a:t>
            </a:r>
            <a:r>
              <a:rPr lang="en-US" sz="4800" b="1" dirty="0">
                <a:latin typeface="Playfair Display"/>
              </a:rPr>
              <a:t>),</a:t>
            </a:r>
            <a:r>
              <a:rPr lang="en-US" sz="4800" dirty="0">
                <a:latin typeface="Playfair Display"/>
              </a:rPr>
              <a:t> where change and disruption have become the new normal.</a:t>
            </a:r>
          </a:p>
        </p:txBody>
      </p:sp>
      <p:sp>
        <p:nvSpPr>
          <p:cNvPr id="108" name="Google Shape;108;p3">
            <a:extLst>
              <a:ext uri="{FF2B5EF4-FFF2-40B4-BE49-F238E27FC236}">
                <a16:creationId xmlns:a16="http://schemas.microsoft.com/office/drawing/2014/main" id="{C9A5E877-9AB5-B9B5-3018-2BB9C921476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9134085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8DAF34FB-8D2A-7666-0C1E-17B64D9CE40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0FB23A-F637-6E94-7E51-5ED6FC57DC5A}"/>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Strategic Alliances, 2 of 2</a:t>
            </a:r>
            <a:endParaRPr lang="en-US" sz="3710" dirty="0"/>
          </a:p>
        </p:txBody>
      </p:sp>
      <p:cxnSp>
        <p:nvCxnSpPr>
          <p:cNvPr id="106" name="Google Shape;106;p3">
            <a:extLst>
              <a:ext uri="{FF2B5EF4-FFF2-40B4-BE49-F238E27FC236}">
                <a16:creationId xmlns:a16="http://schemas.microsoft.com/office/drawing/2014/main" id="{45506479-6321-DEE7-3808-B3777892A0F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165DCE6-C2AB-B67E-BDC9-645452126D27}"/>
              </a:ext>
            </a:extLst>
          </p:cNvPr>
          <p:cNvSpPr>
            <a:spLocks noGrp="1"/>
          </p:cNvSpPr>
          <p:nvPr>
            <p:ph sz="quarter" idx="12"/>
          </p:nvPr>
        </p:nvSpPr>
        <p:spPr>
          <a:xfrm>
            <a:off x="1033470" y="2017576"/>
            <a:ext cx="16132866" cy="6955200"/>
          </a:xfrm>
        </p:spPr>
        <p:txBody>
          <a:bodyPr>
            <a:noAutofit/>
          </a:bodyPr>
          <a:lstStyle/>
          <a:p>
            <a:pPr marL="0" lvl="0">
              <a:spcBef>
                <a:spcPts val="0"/>
              </a:spcBef>
              <a:buSzPts val="1100"/>
            </a:pPr>
            <a:r>
              <a:rPr lang="en-US" sz="4000" dirty="0">
                <a:latin typeface="Playfair Display"/>
                <a:ea typeface="Playfair Display"/>
                <a:cs typeface="Playfair Display"/>
                <a:sym typeface="Playfair Display"/>
              </a:rPr>
              <a:t>These alliances allow companies to gain quick access to new markets, share expertise, and distribute costs and risks.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For instance, tech companies often form alliances to collaborate on R&amp;D initiatives, allowing both parties to benefit from shared technological advancements.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However, strategic alliances may suffer from a lack of clearly defined control, and the success of the partnership often depends on the mutual trust and commitment of both parties.</a:t>
            </a:r>
          </a:p>
        </p:txBody>
      </p:sp>
      <p:sp>
        <p:nvSpPr>
          <p:cNvPr id="108" name="Google Shape;108;p3">
            <a:extLst>
              <a:ext uri="{FF2B5EF4-FFF2-40B4-BE49-F238E27FC236}">
                <a16:creationId xmlns:a16="http://schemas.microsoft.com/office/drawing/2014/main" id="{211286E2-0BC9-21A0-5A96-07D5ECBFBB1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3562893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AEB727A7-EF59-5E9E-CF02-64A5D0AFEB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3FE602-0CD2-D78A-90A9-465EC42B4EA5}"/>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Wholly Owned Subsidiaries, 1 of 2</a:t>
            </a:r>
            <a:endParaRPr lang="en-US" sz="3710" dirty="0"/>
          </a:p>
        </p:txBody>
      </p:sp>
      <p:cxnSp>
        <p:nvCxnSpPr>
          <p:cNvPr id="106" name="Google Shape;106;p3">
            <a:extLst>
              <a:ext uri="{FF2B5EF4-FFF2-40B4-BE49-F238E27FC236}">
                <a16:creationId xmlns:a16="http://schemas.microsoft.com/office/drawing/2014/main" id="{AEA07B8A-B005-4F3A-05EA-23B316B948A3}"/>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228FBA8-BDFF-78B2-BB3C-A918980F31D9}"/>
              </a:ext>
            </a:extLst>
          </p:cNvPr>
          <p:cNvSpPr>
            <a:spLocks noGrp="1"/>
          </p:cNvSpPr>
          <p:nvPr>
            <p:ph sz="quarter" idx="12"/>
          </p:nvPr>
        </p:nvSpPr>
        <p:spPr>
          <a:xfrm>
            <a:off x="1082238" y="1968808"/>
            <a:ext cx="16084098" cy="7570800"/>
          </a:xfrm>
        </p:spPr>
        <p:txBody>
          <a:bodyPr>
            <a:noAutofit/>
          </a:bodyPr>
          <a:lstStyle/>
          <a:p>
            <a:pPr marL="0" lvl="0">
              <a:spcBef>
                <a:spcPts val="0"/>
              </a:spcBef>
              <a:buSzPts val="1100"/>
            </a:pPr>
            <a:r>
              <a:rPr lang="en-US" sz="4000" b="1" dirty="0">
                <a:latin typeface="Playfair Display"/>
                <a:ea typeface="Playfair Display"/>
                <a:cs typeface="Playfair Display"/>
                <a:sym typeface="Playfair Display"/>
              </a:rPr>
              <a:t>Wholly owned subsidiaries</a:t>
            </a:r>
            <a:r>
              <a:rPr lang="en-US" sz="4000" dirty="0">
                <a:latin typeface="Playfair Display"/>
                <a:ea typeface="Playfair Display"/>
                <a:cs typeface="Playfair Display"/>
                <a:sym typeface="Playfair Display"/>
              </a:rPr>
              <a:t> involve </a:t>
            </a:r>
            <a:r>
              <a:rPr lang="en-US" sz="4000" b="1" dirty="0">
                <a:latin typeface="Playfair Display"/>
                <a:ea typeface="Playfair Display"/>
                <a:cs typeface="Playfair Display"/>
                <a:sym typeface="Playfair Display"/>
              </a:rPr>
              <a:t>full ownership and control of foreign operations and can be established through either greenfield investments or acquisitions. </a:t>
            </a:r>
            <a:endParaRPr lang="en-US" sz="4000" b="1" dirty="0">
              <a:latin typeface="Playfair Display"/>
              <a:ea typeface="Playfair Display"/>
              <a:cs typeface="Playfair Display"/>
            </a:endParaRP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In a greenfield investment, a company builds its operations from scratch in the foreign market, allowing for complete customization and control of the new facility.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Alternatively, a firm may acquire an existing local company to gain immediate market access, existing customers, and operational capabilities. </a:t>
            </a:r>
          </a:p>
        </p:txBody>
      </p:sp>
      <p:sp>
        <p:nvSpPr>
          <p:cNvPr id="108" name="Google Shape;108;p3">
            <a:extLst>
              <a:ext uri="{FF2B5EF4-FFF2-40B4-BE49-F238E27FC236}">
                <a16:creationId xmlns:a16="http://schemas.microsoft.com/office/drawing/2014/main" id="{B02AACE3-9117-E51A-8B5F-E3D81F9FE28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7949947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EFD2BDF2-71F0-00ED-8B11-0D843D25E0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4284F2-119F-B5DD-E5B0-32FDE058D0E8}"/>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Wholly Owned Subsidiaries, 2 of 2</a:t>
            </a:r>
            <a:endParaRPr lang="en-US" sz="3710" dirty="0"/>
          </a:p>
        </p:txBody>
      </p:sp>
      <p:cxnSp>
        <p:nvCxnSpPr>
          <p:cNvPr id="106" name="Google Shape;106;p3">
            <a:extLst>
              <a:ext uri="{FF2B5EF4-FFF2-40B4-BE49-F238E27FC236}">
                <a16:creationId xmlns:a16="http://schemas.microsoft.com/office/drawing/2014/main" id="{C4601D3A-155E-0D3C-0148-647E70E1E1C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C5E2104-8598-FFE1-FA26-452DB4DB6CB7}"/>
              </a:ext>
            </a:extLst>
          </p:cNvPr>
          <p:cNvSpPr>
            <a:spLocks noGrp="1"/>
          </p:cNvSpPr>
          <p:nvPr>
            <p:ph sz="quarter" idx="12"/>
          </p:nvPr>
        </p:nvSpPr>
        <p:spPr>
          <a:xfrm>
            <a:off x="1033470" y="2176072"/>
            <a:ext cx="16084098" cy="7570800"/>
          </a:xfrm>
        </p:spPr>
        <p:txBody>
          <a:bodyPr>
            <a:noAutofit/>
          </a:bodyPr>
          <a:lstStyle/>
          <a:p>
            <a:pPr marL="0" lvl="0">
              <a:spcBef>
                <a:spcPts val="0"/>
              </a:spcBef>
              <a:buSzPts val="1100"/>
            </a:pPr>
            <a:r>
              <a:rPr lang="en-US" sz="4000" dirty="0">
                <a:latin typeface="Playfair Display"/>
                <a:ea typeface="Playfair Display"/>
                <a:cs typeface="Playfair Display"/>
                <a:sym typeface="Playfair Display"/>
              </a:rPr>
              <a:t>Wholly owned subsidiaries provide the highest level of control over international operations, allowing companies to fully integrate their culture, processes, and standards across borders.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However, they are also the most resource-intensive and carry significant risk due to the large capital investment required.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This entry mode is suitable for firms that prioritize control over their foreign operations and are willing to invest heavily in expanding their international footprints.</a:t>
            </a:r>
          </a:p>
        </p:txBody>
      </p:sp>
      <p:sp>
        <p:nvSpPr>
          <p:cNvPr id="108" name="Google Shape;108;p3">
            <a:extLst>
              <a:ext uri="{FF2B5EF4-FFF2-40B4-BE49-F238E27FC236}">
                <a16:creationId xmlns:a16="http://schemas.microsoft.com/office/drawing/2014/main" id="{6D23490A-EB62-53B0-7058-31DD7983A34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782851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4D77D581-B0F4-D19D-2D9E-580CCC7382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454BC8-39F2-14ED-035E-2EB4F344AC5B}"/>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Foreign Direct Investment, 1 of 2</a:t>
            </a:r>
          </a:p>
        </p:txBody>
      </p:sp>
      <p:cxnSp>
        <p:nvCxnSpPr>
          <p:cNvPr id="106" name="Google Shape;106;p3">
            <a:extLst>
              <a:ext uri="{FF2B5EF4-FFF2-40B4-BE49-F238E27FC236}">
                <a16:creationId xmlns:a16="http://schemas.microsoft.com/office/drawing/2014/main" id="{FF136950-4CED-6B92-47A2-7A5B16E77F4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03B2BEA-B7E2-B57E-C8C9-2F53953A34D9}"/>
              </a:ext>
            </a:extLst>
          </p:cNvPr>
          <p:cNvSpPr>
            <a:spLocks noGrp="1"/>
          </p:cNvSpPr>
          <p:nvPr>
            <p:ph sz="quarter" idx="12"/>
          </p:nvPr>
        </p:nvSpPr>
        <p:spPr>
          <a:xfrm>
            <a:off x="1033470" y="1907848"/>
            <a:ext cx="15998400" cy="8186400"/>
          </a:xfrm>
        </p:spPr>
        <p:txBody>
          <a:bodyPr>
            <a:noAutofit/>
          </a:bodyPr>
          <a:lstStyle/>
          <a:p>
            <a:pPr marL="0" lvl="0">
              <a:spcBef>
                <a:spcPts val="0"/>
              </a:spcBef>
              <a:buSzPts val="1100"/>
            </a:pPr>
            <a:r>
              <a:rPr lang="en-US" sz="4000" b="1" dirty="0">
                <a:latin typeface="Playfair Display"/>
                <a:ea typeface="Playfair Display"/>
                <a:cs typeface="Playfair Display"/>
                <a:sym typeface="Playfair Display"/>
              </a:rPr>
              <a:t>Foreign direct investment (</a:t>
            </a:r>
            <a:r>
              <a:rPr lang="en-US" sz="4000" b="1" dirty="0" err="1">
                <a:latin typeface="Playfair Display"/>
                <a:ea typeface="Playfair Display"/>
                <a:cs typeface="Playfair Display"/>
                <a:sym typeface="Playfair Display"/>
              </a:rPr>
              <a:t>FDI</a:t>
            </a:r>
            <a:r>
              <a:rPr lang="en-US" sz="4000" b="1" dirty="0">
                <a:latin typeface="Playfair Display"/>
                <a:ea typeface="Playfair Display"/>
                <a:cs typeface="Playfair Display"/>
                <a:sym typeface="Playfair Display"/>
              </a:rPr>
              <a:t>)</a:t>
            </a:r>
            <a:r>
              <a:rPr lang="en-US" sz="4000" dirty="0">
                <a:latin typeface="Playfair Display"/>
                <a:ea typeface="Playfair Display"/>
                <a:cs typeface="Playfair Display"/>
                <a:sym typeface="Playfair Display"/>
              </a:rPr>
              <a:t> is a critical aspect of multinational business strategy, involving the </a:t>
            </a:r>
            <a:r>
              <a:rPr lang="en-US" sz="4000" b="1" dirty="0">
                <a:latin typeface="Playfair Display"/>
                <a:ea typeface="Playfair Display"/>
                <a:cs typeface="Playfair Display"/>
                <a:sym typeface="Playfair Display"/>
              </a:rPr>
              <a:t>establishment of significant ownership in foreign markets. </a:t>
            </a:r>
            <a:endParaRPr lang="en-US" sz="4000" b="1" dirty="0">
              <a:latin typeface="Playfair Display"/>
              <a:ea typeface="Playfair Display"/>
              <a:cs typeface="Playfair Display"/>
            </a:endParaRP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err="1">
                <a:latin typeface="Playfair Display"/>
                <a:ea typeface="Playfair Display"/>
                <a:cs typeface="Playfair Display"/>
                <a:sym typeface="Playfair Display"/>
              </a:rPr>
              <a:t>FDI</a:t>
            </a:r>
            <a:r>
              <a:rPr lang="en-US" sz="4000" dirty="0">
                <a:latin typeface="Playfair Display"/>
                <a:ea typeface="Playfair Display"/>
                <a:cs typeface="Playfair Display"/>
                <a:sym typeface="Playfair Display"/>
              </a:rPr>
              <a:t> allows companies to maintain a high level of control over their operations abroad, facilitating deeper market integration and the ability to adapt business strategies to local environments effectively.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Unlike other entry modes, such as exporting or licensing, </a:t>
            </a:r>
            <a:r>
              <a:rPr lang="en-US" sz="4000" dirty="0" err="1">
                <a:latin typeface="Playfair Display"/>
                <a:ea typeface="Playfair Display"/>
                <a:cs typeface="Playfair Display"/>
                <a:sym typeface="Playfair Display"/>
              </a:rPr>
              <a:t>FDI</a:t>
            </a:r>
            <a:r>
              <a:rPr lang="en-US" sz="4000" dirty="0">
                <a:latin typeface="Playfair Display"/>
                <a:ea typeface="Playfair Display"/>
                <a:cs typeface="Playfair Display"/>
                <a:sym typeface="Playfair Display"/>
              </a:rPr>
              <a:t> requires a substantial commitment of resources and carries higher risks, including exposure to political, economic, and operational uncertainties.</a:t>
            </a:r>
          </a:p>
          <a:p>
            <a:pPr marL="0" lvl="0">
              <a:spcBef>
                <a:spcPts val="0"/>
              </a:spcBef>
              <a:buSzPts val="1100"/>
            </a:pPr>
            <a:endParaRPr lang="en-US" sz="4000" dirty="0">
              <a:latin typeface="Playfair Display"/>
              <a:ea typeface="Playfair Display"/>
              <a:cs typeface="Playfair Display"/>
              <a:sym typeface="Playfair Display"/>
            </a:endParaRPr>
          </a:p>
        </p:txBody>
      </p:sp>
      <p:sp>
        <p:nvSpPr>
          <p:cNvPr id="108" name="Google Shape;108;p3">
            <a:extLst>
              <a:ext uri="{FF2B5EF4-FFF2-40B4-BE49-F238E27FC236}">
                <a16:creationId xmlns:a16="http://schemas.microsoft.com/office/drawing/2014/main" id="{413B7603-5C12-2F95-45E3-5FA5617752F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199638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23F42227-8F46-4233-4AB7-378D7E7F6E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F98F4B-DD0D-159F-15A8-C0F9B9C42CBA}"/>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Foreign Direct Investment, 2 of 2</a:t>
            </a:r>
          </a:p>
        </p:txBody>
      </p:sp>
      <p:cxnSp>
        <p:nvCxnSpPr>
          <p:cNvPr id="106" name="Google Shape;106;p3">
            <a:extLst>
              <a:ext uri="{FF2B5EF4-FFF2-40B4-BE49-F238E27FC236}">
                <a16:creationId xmlns:a16="http://schemas.microsoft.com/office/drawing/2014/main" id="{5E8EB30B-31B7-491B-8C2D-4564296B156F}"/>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85A2C54-126C-73C8-D189-F280A97E3672}"/>
              </a:ext>
            </a:extLst>
          </p:cNvPr>
          <p:cNvSpPr>
            <a:spLocks noGrp="1"/>
          </p:cNvSpPr>
          <p:nvPr>
            <p:ph sz="quarter" idx="12"/>
          </p:nvPr>
        </p:nvSpPr>
        <p:spPr>
          <a:xfrm>
            <a:off x="1021278" y="1944424"/>
            <a:ext cx="15998400" cy="8186400"/>
          </a:xfrm>
        </p:spPr>
        <p:txBody>
          <a:bodyPr>
            <a:noAutofit/>
          </a:bodyPr>
          <a:lstStyle/>
          <a:p>
            <a:pPr marL="0" lvl="0">
              <a:spcBef>
                <a:spcPts val="0"/>
              </a:spcBef>
              <a:buSzPts val="1100"/>
            </a:pPr>
            <a:r>
              <a:rPr lang="en-US" sz="4000" dirty="0">
                <a:latin typeface="Playfair Display"/>
                <a:ea typeface="Playfair Display"/>
                <a:cs typeface="Playfair Display"/>
                <a:sym typeface="Playfair Display"/>
              </a:rPr>
              <a:t>The benefits of </a:t>
            </a:r>
            <a:r>
              <a:rPr lang="en-US" sz="4000" dirty="0" err="1">
                <a:latin typeface="Playfair Display"/>
                <a:ea typeface="Playfair Display"/>
                <a:cs typeface="Playfair Display"/>
                <a:sym typeface="Playfair Display"/>
              </a:rPr>
              <a:t>FDI</a:t>
            </a:r>
            <a:r>
              <a:rPr lang="en-US" sz="4000" dirty="0">
                <a:latin typeface="Playfair Display"/>
                <a:ea typeface="Playfair Display"/>
                <a:cs typeface="Playfair Display"/>
                <a:sym typeface="Playfair Display"/>
              </a:rPr>
              <a:t> include greater access to local knowledge, increased control over production and distribution, and the potential for long-term growth in key international markets.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err="1">
                <a:latin typeface="Playfair Display"/>
                <a:ea typeface="Playfair Display"/>
                <a:cs typeface="Playfair Display"/>
                <a:sym typeface="Playfair Display"/>
              </a:rPr>
              <a:t>FDI</a:t>
            </a:r>
            <a:r>
              <a:rPr lang="en-US" sz="4000" dirty="0">
                <a:latin typeface="Playfair Display"/>
                <a:ea typeface="Playfair Display"/>
                <a:cs typeface="Playfair Display"/>
                <a:sym typeface="Playfair Display"/>
              </a:rPr>
              <a:t> is an essential consideration for companies seeking to establish a robust presence in foreign territories and to leverage local advantages while building a sustainable competitive position.</a:t>
            </a:r>
          </a:p>
          <a:p>
            <a:pPr marL="0" lvl="0">
              <a:spcBef>
                <a:spcPts val="0"/>
              </a:spcBef>
              <a:buSzPts val="1100"/>
            </a:pPr>
            <a:endParaRPr lang="en-US" sz="4000" dirty="0">
              <a:latin typeface="Playfair Display"/>
              <a:ea typeface="Playfair Display"/>
              <a:cs typeface="Playfair Display"/>
              <a:sym typeface="Playfair Display"/>
            </a:endParaRPr>
          </a:p>
        </p:txBody>
      </p:sp>
      <p:sp>
        <p:nvSpPr>
          <p:cNvPr id="108" name="Google Shape;108;p3">
            <a:extLst>
              <a:ext uri="{FF2B5EF4-FFF2-40B4-BE49-F238E27FC236}">
                <a16:creationId xmlns:a16="http://schemas.microsoft.com/office/drawing/2014/main" id="{DF05CB3A-7A5E-434C-AA44-BA6B87E77B2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7409182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8">
          <a:extLst>
            <a:ext uri="{FF2B5EF4-FFF2-40B4-BE49-F238E27FC236}">
              <a16:creationId xmlns:a16="http://schemas.microsoft.com/office/drawing/2014/main" id="{CEBCF83C-0099-3EE3-24AC-91A7AF7ABA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CAE97C-32E4-FB51-8185-8DBAE4C87D72}"/>
              </a:ext>
            </a:extLst>
          </p:cNvPr>
          <p:cNvSpPr>
            <a:spLocks noGrp="1"/>
          </p:cNvSpPr>
          <p:nvPr>
            <p:ph type="ctrTitle"/>
          </p:nvPr>
        </p:nvSpPr>
        <p:spPr>
          <a:xfrm>
            <a:off x="906775" y="937490"/>
            <a:ext cx="16352519"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International Entry Modes: From Low to High Commitment</a:t>
            </a:r>
            <a:endParaRPr lang="en-US" sz="3710" dirty="0"/>
          </a:p>
        </p:txBody>
      </p:sp>
      <p:cxnSp>
        <p:nvCxnSpPr>
          <p:cNvPr id="220" name="Google Shape;220;g374dab4d104_0_238">
            <a:extLst>
              <a:ext uri="{FF2B5EF4-FFF2-40B4-BE49-F238E27FC236}">
                <a16:creationId xmlns:a16="http://schemas.microsoft.com/office/drawing/2014/main" id="{041B4D39-7909-4E85-1AAD-402E81D0C1B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E9BF635-5C5B-66B6-D69D-0D6DE94A1656}"/>
              </a:ext>
            </a:extLst>
          </p:cNvPr>
          <p:cNvSpPr>
            <a:spLocks noGrp="1"/>
          </p:cNvSpPr>
          <p:nvPr>
            <p:ph sz="quarter" idx="12"/>
          </p:nvPr>
        </p:nvSpPr>
        <p:spPr>
          <a:xfrm>
            <a:off x="1004310" y="2083414"/>
            <a:ext cx="16131600" cy="6469200"/>
          </a:xfrm>
        </p:spPr>
        <p:txBody>
          <a:bodyPr>
            <a:noAutofit/>
          </a:bodyPr>
          <a:lstStyle/>
          <a:p>
            <a:pPr marL="0" lvl="0">
              <a:lnSpc>
                <a:spcPct val="164000"/>
              </a:lnSpc>
              <a:spcBef>
                <a:spcPts val="1200"/>
              </a:spcBef>
            </a:pPr>
            <a:r>
              <a:rPr lang="en-US" sz="2400" b="1" dirty="0">
                <a:latin typeface="Playfair Display"/>
                <a:ea typeface="Playfair Display"/>
                <a:cs typeface="Playfair Display"/>
                <a:sym typeface="Playfair Display"/>
              </a:rPr>
              <a:t>Low Commitment / Low Risk ➡ High Commitment / High Risk</a:t>
            </a:r>
          </a:p>
          <a:p>
            <a:pPr marL="457200" lvl="0" indent="-381000">
              <a:lnSpc>
                <a:spcPct val="164000"/>
              </a:lnSpc>
              <a:spcBef>
                <a:spcPts val="1200"/>
              </a:spcBef>
              <a:buSzPts val="2400"/>
              <a:buAutoNum type="arabicPeriod"/>
            </a:pPr>
            <a:r>
              <a:rPr lang="en-US" sz="2400" b="1" dirty="0">
                <a:latin typeface="Playfair Display"/>
                <a:ea typeface="Playfair Display"/>
                <a:cs typeface="Playfair Display"/>
                <a:sym typeface="Playfair Display"/>
              </a:rPr>
              <a:t>Exporting 🚢</a:t>
            </a:r>
            <a:r>
              <a:rPr lang="en-US" sz="2400" dirty="0">
                <a:latin typeface="Playfair Display"/>
                <a:ea typeface="Playfair Display"/>
                <a:cs typeface="Playfair Display"/>
                <a:sym typeface="Playfair Display"/>
              </a:rPr>
              <a:t> – Produce at home, sell abroad. Low cost, low control, potential tariffs/logistics issues</a:t>
            </a:r>
          </a:p>
          <a:p>
            <a:pPr marL="457200" lvl="0" indent="-381000">
              <a:lnSpc>
                <a:spcPct val="164000"/>
              </a:lnSpc>
              <a:spcBef>
                <a:spcPts val="0"/>
              </a:spcBef>
              <a:buSzPts val="2400"/>
              <a:buAutoNum type="arabicPeriod"/>
            </a:pPr>
            <a:r>
              <a:rPr lang="en-US" sz="2400" b="1" dirty="0">
                <a:latin typeface="Playfair Display"/>
                <a:ea typeface="Playfair Display"/>
                <a:cs typeface="Playfair Display"/>
                <a:sym typeface="Playfair Display"/>
              </a:rPr>
              <a:t>Licensing &amp; Franchising 📜🍔</a:t>
            </a:r>
            <a:r>
              <a:rPr lang="en-US" sz="2400" dirty="0">
                <a:latin typeface="Playfair Display"/>
                <a:ea typeface="Playfair Display"/>
                <a:cs typeface="Playfair Display"/>
                <a:sym typeface="Playfair Display"/>
              </a:rPr>
              <a:t> – Local partners use your IP or business model. Fast growth, low investment, less control</a:t>
            </a:r>
          </a:p>
          <a:p>
            <a:pPr marL="457200" lvl="0" indent="-381000">
              <a:lnSpc>
                <a:spcPct val="164000"/>
              </a:lnSpc>
              <a:spcBef>
                <a:spcPts val="0"/>
              </a:spcBef>
              <a:buSzPts val="2400"/>
              <a:buAutoNum type="arabicPeriod"/>
            </a:pPr>
            <a:r>
              <a:rPr lang="en-US" sz="2400" b="1" dirty="0">
                <a:latin typeface="Playfair Display"/>
                <a:ea typeface="Playfair Display"/>
                <a:cs typeface="Playfair Display"/>
                <a:sym typeface="Playfair Display"/>
              </a:rPr>
              <a:t>Joint Venture 🤝</a:t>
            </a:r>
            <a:r>
              <a:rPr lang="en-US" sz="2400" dirty="0">
                <a:latin typeface="Playfair Display"/>
                <a:ea typeface="Playfair Display"/>
                <a:cs typeface="Playfair Display"/>
                <a:sym typeface="Playfair Display"/>
              </a:rPr>
              <a:t> – Shared ownership with local firm. Combines local market access &amp; foreign expertise. Risk &amp; decision conflicts possible</a:t>
            </a:r>
          </a:p>
          <a:p>
            <a:pPr marL="457200" lvl="0" indent="-381000">
              <a:lnSpc>
                <a:spcPct val="164000"/>
              </a:lnSpc>
              <a:spcBef>
                <a:spcPts val="0"/>
              </a:spcBef>
              <a:buSzPts val="2400"/>
              <a:buAutoNum type="arabicPeriod"/>
            </a:pPr>
            <a:r>
              <a:rPr lang="en-US" sz="2400" b="1" dirty="0">
                <a:latin typeface="Playfair Display"/>
                <a:ea typeface="Playfair Display"/>
                <a:cs typeface="Playfair Display"/>
                <a:sym typeface="Playfair Display"/>
              </a:rPr>
              <a:t>Strategic Alliance </a:t>
            </a:r>
            <a:r>
              <a:rPr lang="en-US" sz="2400" dirty="0">
                <a:latin typeface="Playfair Display"/>
                <a:ea typeface="Playfair Display"/>
                <a:cs typeface="Playfair Display"/>
                <a:sym typeface="Playfair Display"/>
              </a:rPr>
              <a:t>🤝⚙️ – Partnership without new legal entity. Shares costs, market access, but requires trust.</a:t>
            </a:r>
          </a:p>
          <a:p>
            <a:pPr marL="457200" lvl="0" indent="-381000">
              <a:lnSpc>
                <a:spcPct val="164000"/>
              </a:lnSpc>
              <a:spcBef>
                <a:spcPts val="0"/>
              </a:spcBef>
              <a:buSzPts val="2400"/>
              <a:buAutoNum type="arabicPeriod"/>
            </a:pPr>
            <a:r>
              <a:rPr lang="en-US" sz="2400" b="1" dirty="0">
                <a:latin typeface="Playfair Display"/>
                <a:ea typeface="Playfair Display"/>
                <a:cs typeface="Playfair Display"/>
                <a:sym typeface="Playfair Display"/>
              </a:rPr>
              <a:t>Wholly Owned Subsidiary</a:t>
            </a:r>
            <a:r>
              <a:rPr lang="en-US" sz="2400" dirty="0">
                <a:latin typeface="Playfair Display"/>
                <a:ea typeface="Playfair Display"/>
                <a:cs typeface="Playfair Display"/>
                <a:sym typeface="Playfair Display"/>
              </a:rPr>
              <a:t> 🏭 – 100% ownership via new build (greenfield) or acquisition. Full control, high cost/risk</a:t>
            </a:r>
          </a:p>
          <a:p>
            <a:pPr marL="457200" lvl="0" indent="-381000">
              <a:lnSpc>
                <a:spcPct val="164000"/>
              </a:lnSpc>
              <a:spcBef>
                <a:spcPts val="0"/>
              </a:spcBef>
              <a:buSzPts val="2400"/>
              <a:buAutoNum type="arabicPeriod"/>
            </a:pPr>
            <a:r>
              <a:rPr lang="en-US" sz="2400" b="1" dirty="0">
                <a:latin typeface="Playfair Display"/>
                <a:ea typeface="Playfair Display"/>
                <a:cs typeface="Playfair Display"/>
                <a:sym typeface="Playfair Display"/>
              </a:rPr>
              <a:t>Foreign Direct Investment </a:t>
            </a:r>
            <a:r>
              <a:rPr lang="en-US" sz="2400" dirty="0">
                <a:latin typeface="Playfair Display"/>
                <a:ea typeface="Playfair Display"/>
                <a:cs typeface="Playfair Display"/>
                <a:sym typeface="Playfair Display"/>
              </a:rPr>
              <a:t>💰🌏 – Significant ownership &amp; control in foreign market. High commitment, high potential return, high exposure</a:t>
            </a:r>
          </a:p>
        </p:txBody>
      </p:sp>
      <p:sp>
        <p:nvSpPr>
          <p:cNvPr id="4" name="Content Placeholder 3">
            <a:extLst>
              <a:ext uri="{FF2B5EF4-FFF2-40B4-BE49-F238E27FC236}">
                <a16:creationId xmlns:a16="http://schemas.microsoft.com/office/drawing/2014/main" id="{DA9580CA-41FA-DD18-DE63-AF15096EF97E}"/>
              </a:ext>
            </a:extLst>
          </p:cNvPr>
          <p:cNvSpPr>
            <a:spLocks noGrp="1"/>
          </p:cNvSpPr>
          <p:nvPr>
            <p:ph sz="quarter" idx="13"/>
          </p:nvPr>
        </p:nvSpPr>
        <p:spPr>
          <a:xfrm>
            <a:off x="1028694" y="9022083"/>
            <a:ext cx="12880800" cy="1159200"/>
          </a:xfrm>
        </p:spPr>
        <p:txBody>
          <a:bodyPr>
            <a:noAutofit/>
          </a:bodyPr>
          <a:lstStyle/>
          <a:p>
            <a:pPr marL="0" lvl="0">
              <a:spcBef>
                <a:spcPts val="0"/>
              </a:spcBef>
            </a:pPr>
            <a:r>
              <a:rPr lang="en-US" sz="2400" b="1" dirty="0">
                <a:latin typeface="Playfair Display"/>
                <a:ea typeface="Playfair Display"/>
                <a:cs typeface="Playfair Display"/>
                <a:sym typeface="Playfair Display"/>
              </a:rPr>
              <a:t>💡 Key Insight:</a:t>
            </a:r>
            <a:r>
              <a:rPr lang="en-US" sz="2400" dirty="0">
                <a:latin typeface="Playfair Display"/>
                <a:ea typeface="Playfair Display"/>
                <a:cs typeface="Playfair Display"/>
                <a:sym typeface="Playfair Display"/>
              </a:rPr>
              <a:t> More control = more risk &amp; resource commitment.</a:t>
            </a:r>
          </a:p>
        </p:txBody>
      </p:sp>
      <p:sp>
        <p:nvSpPr>
          <p:cNvPr id="222" name="Google Shape;222;g374dab4d104_0_238">
            <a:extLst>
              <a:ext uri="{FF2B5EF4-FFF2-40B4-BE49-F238E27FC236}">
                <a16:creationId xmlns:a16="http://schemas.microsoft.com/office/drawing/2014/main" id="{CA6A3641-7032-879F-477A-C9B61D6FF86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0877087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8">
          <a:extLst>
            <a:ext uri="{FF2B5EF4-FFF2-40B4-BE49-F238E27FC236}">
              <a16:creationId xmlns:a16="http://schemas.microsoft.com/office/drawing/2014/main" id="{D55FE5B3-EB50-BCD4-A649-185C3E2CAD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CEA7D1-52EF-FDED-33A5-7FAD77DFED7E}"/>
              </a:ext>
            </a:extLst>
          </p:cNvPr>
          <p:cNvSpPr>
            <a:spLocks noGrp="1"/>
          </p:cNvSpPr>
          <p:nvPr>
            <p:ph type="ctrTitle"/>
          </p:nvPr>
        </p:nvSpPr>
        <p:spPr>
          <a:xfrm>
            <a:off x="918968" y="937490"/>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Choosing the Right Entry Mode</a:t>
            </a:r>
            <a:endParaRPr lang="en-US" sz="3710" dirty="0"/>
          </a:p>
        </p:txBody>
      </p:sp>
      <p:cxnSp>
        <p:nvCxnSpPr>
          <p:cNvPr id="220" name="Google Shape;220;g374dab4d104_0_238">
            <a:extLst>
              <a:ext uri="{FF2B5EF4-FFF2-40B4-BE49-F238E27FC236}">
                <a16:creationId xmlns:a16="http://schemas.microsoft.com/office/drawing/2014/main" id="{CA8FC91D-33E6-692C-E772-8155DA4C49A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F95D2FD-E2BE-9E17-E4F5-FC20CDA979CF}"/>
              </a:ext>
            </a:extLst>
          </p:cNvPr>
          <p:cNvSpPr>
            <a:spLocks noGrp="1"/>
          </p:cNvSpPr>
          <p:nvPr>
            <p:ph sz="quarter" idx="12"/>
          </p:nvPr>
        </p:nvSpPr>
        <p:spPr>
          <a:xfrm>
            <a:off x="1028694" y="2241910"/>
            <a:ext cx="6645600" cy="4510800"/>
          </a:xfrm>
        </p:spPr>
        <p:txBody>
          <a:bodyPr>
            <a:noAutofit/>
          </a:bodyPr>
          <a:lstStyle/>
          <a:p>
            <a:pPr marL="0" lvl="0">
              <a:lnSpc>
                <a:spcPct val="164000"/>
              </a:lnSpc>
              <a:spcBef>
                <a:spcPts val="1200"/>
              </a:spcBef>
            </a:pPr>
            <a:r>
              <a:rPr lang="en-US" sz="2500" b="1" dirty="0">
                <a:latin typeface="Playfair Display"/>
                <a:ea typeface="Playfair Display"/>
                <a:cs typeface="Playfair Display"/>
                <a:sym typeface="Playfair Display"/>
              </a:rPr>
              <a:t>Factors to Consider:</a:t>
            </a:r>
          </a:p>
          <a:p>
            <a:pPr marL="457200" lvl="0" indent="-387350">
              <a:lnSpc>
                <a:spcPct val="164000"/>
              </a:lnSpc>
              <a:spcBef>
                <a:spcPts val="1200"/>
              </a:spcBef>
              <a:buSzPts val="2500"/>
              <a:buChar char="●"/>
            </a:pPr>
            <a:r>
              <a:rPr lang="en-US" sz="2500" b="1" dirty="0">
                <a:latin typeface="Playfair Display"/>
                <a:ea typeface="Playfair Display"/>
                <a:cs typeface="Playfair Display"/>
                <a:sym typeface="Playfair Display"/>
              </a:rPr>
              <a:t>Industry nature </a:t>
            </a:r>
            <a:r>
              <a:rPr lang="en-US" sz="2500" dirty="0">
                <a:latin typeface="Playfair Display"/>
                <a:ea typeface="Playfair Display"/>
                <a:cs typeface="Playfair Display"/>
                <a:sym typeface="Playfair Display"/>
              </a:rPr>
              <a:t>(tech vs. manufacturing) 🛠️</a:t>
            </a:r>
          </a:p>
          <a:p>
            <a:pPr marL="457200" lvl="0" indent="-387350">
              <a:lnSpc>
                <a:spcPct val="164000"/>
              </a:lnSpc>
              <a:spcBef>
                <a:spcPts val="0"/>
              </a:spcBef>
              <a:buSzPts val="2500"/>
              <a:buChar char="●"/>
            </a:pPr>
            <a:r>
              <a:rPr lang="en-US" sz="2500" b="1" dirty="0">
                <a:latin typeface="Playfair Display"/>
                <a:ea typeface="Playfair Display"/>
                <a:cs typeface="Playfair Display"/>
                <a:sym typeface="Playfair Display"/>
              </a:rPr>
              <a:t>Market potential 📊</a:t>
            </a:r>
          </a:p>
          <a:p>
            <a:pPr marL="457200" lvl="0" indent="-387350">
              <a:lnSpc>
                <a:spcPct val="164000"/>
              </a:lnSpc>
              <a:spcBef>
                <a:spcPts val="0"/>
              </a:spcBef>
              <a:buSzPts val="2500"/>
              <a:buChar char="●"/>
            </a:pPr>
            <a:r>
              <a:rPr lang="en-US" sz="2500" b="1" dirty="0">
                <a:latin typeface="Playfair Display"/>
                <a:ea typeface="Playfair Display"/>
                <a:cs typeface="Playfair Display"/>
                <a:sym typeface="Playfair Display"/>
              </a:rPr>
              <a:t>Risk tolerance ⚠️</a:t>
            </a:r>
          </a:p>
          <a:p>
            <a:pPr marL="457200" lvl="0" indent="-387350">
              <a:lnSpc>
                <a:spcPct val="164000"/>
              </a:lnSpc>
              <a:spcBef>
                <a:spcPts val="0"/>
              </a:spcBef>
              <a:buSzPts val="2500"/>
              <a:buChar char="●"/>
            </a:pPr>
            <a:r>
              <a:rPr lang="en-US" sz="2500" b="1" dirty="0">
                <a:latin typeface="Playfair Display"/>
                <a:ea typeface="Playfair Display"/>
                <a:cs typeface="Playfair Display"/>
                <a:sym typeface="Playfair Display"/>
              </a:rPr>
              <a:t>Resource availability 💵</a:t>
            </a:r>
          </a:p>
          <a:p>
            <a:pPr marL="457200" lvl="0" indent="-387350">
              <a:lnSpc>
                <a:spcPct val="164000"/>
              </a:lnSpc>
              <a:spcBef>
                <a:spcPts val="0"/>
              </a:spcBef>
              <a:buSzPts val="2500"/>
              <a:buChar char="●"/>
            </a:pPr>
            <a:r>
              <a:rPr lang="en-US" sz="2500" b="1" dirty="0">
                <a:latin typeface="Playfair Display"/>
                <a:ea typeface="Playfair Display"/>
                <a:cs typeface="Playfair Display"/>
                <a:sym typeface="Playfair Display"/>
              </a:rPr>
              <a:t>Desired control level 🎛️</a:t>
            </a:r>
          </a:p>
        </p:txBody>
      </p:sp>
      <p:sp>
        <p:nvSpPr>
          <p:cNvPr id="4" name="Content Placeholder 3">
            <a:extLst>
              <a:ext uri="{FF2B5EF4-FFF2-40B4-BE49-F238E27FC236}">
                <a16:creationId xmlns:a16="http://schemas.microsoft.com/office/drawing/2014/main" id="{6DB42D64-5AAF-0878-1AD9-D711B6D700BA}"/>
              </a:ext>
            </a:extLst>
          </p:cNvPr>
          <p:cNvSpPr>
            <a:spLocks noGrp="1"/>
          </p:cNvSpPr>
          <p:nvPr>
            <p:ph sz="quarter" idx="13"/>
          </p:nvPr>
        </p:nvSpPr>
        <p:spPr>
          <a:xfrm>
            <a:off x="9022080" y="2197140"/>
            <a:ext cx="8237215" cy="5770800"/>
          </a:xfrm>
        </p:spPr>
        <p:txBody>
          <a:bodyPr>
            <a:noAutofit/>
          </a:bodyPr>
          <a:lstStyle/>
          <a:p>
            <a:pPr marL="0" lvl="0">
              <a:lnSpc>
                <a:spcPct val="164000"/>
              </a:lnSpc>
              <a:spcBef>
                <a:spcPts val="1200"/>
              </a:spcBef>
            </a:pPr>
            <a:r>
              <a:rPr lang="en-US" sz="2500" b="1" dirty="0">
                <a:latin typeface="Playfair Display"/>
                <a:ea typeface="Playfair Display"/>
                <a:cs typeface="Playfair Display"/>
                <a:sym typeface="Playfair Display"/>
              </a:rPr>
              <a:t>Application Example:</a:t>
            </a:r>
          </a:p>
          <a:p>
            <a:pPr marL="457200" lvl="0" indent="-387350">
              <a:lnSpc>
                <a:spcPct val="164000"/>
              </a:lnSpc>
              <a:spcBef>
                <a:spcPts val="1200"/>
              </a:spcBef>
              <a:buSzPts val="2500"/>
              <a:buChar char="●"/>
            </a:pPr>
            <a:r>
              <a:rPr lang="en-US" sz="2500" b="1" dirty="0">
                <a:latin typeface="Playfair Display"/>
                <a:ea typeface="Playfair Display"/>
                <a:cs typeface="Playfair Display"/>
                <a:sym typeface="Playfair Display"/>
              </a:rPr>
              <a:t>Exporting: </a:t>
            </a:r>
            <a:r>
              <a:rPr lang="en-US" sz="2500" dirty="0">
                <a:latin typeface="Playfair Display"/>
                <a:ea typeface="Playfair Display"/>
                <a:cs typeface="Playfair Display"/>
                <a:sym typeface="Playfair Display"/>
              </a:rPr>
              <a:t>Boeing selling aircraft abroad</a:t>
            </a:r>
          </a:p>
          <a:p>
            <a:pPr marL="457200" lvl="0" indent="-387350">
              <a:lnSpc>
                <a:spcPct val="164000"/>
              </a:lnSpc>
              <a:spcBef>
                <a:spcPts val="0"/>
              </a:spcBef>
              <a:buSzPts val="2500"/>
              <a:buChar char="●"/>
            </a:pPr>
            <a:r>
              <a:rPr lang="en-US" sz="2500" b="1" dirty="0">
                <a:latin typeface="Playfair Display"/>
                <a:ea typeface="Playfair Display"/>
                <a:cs typeface="Playfair Display"/>
                <a:sym typeface="Playfair Display"/>
              </a:rPr>
              <a:t>Licensing: </a:t>
            </a:r>
            <a:r>
              <a:rPr lang="en-US" sz="2500" dirty="0">
                <a:latin typeface="Playfair Display"/>
                <a:ea typeface="Playfair Display"/>
                <a:cs typeface="Playfair Display"/>
                <a:sym typeface="Playfair Display"/>
              </a:rPr>
              <a:t>Disney licensing characters to toy makers</a:t>
            </a:r>
          </a:p>
          <a:p>
            <a:pPr marL="457200" lvl="0" indent="-387350">
              <a:lnSpc>
                <a:spcPct val="164000"/>
              </a:lnSpc>
              <a:spcBef>
                <a:spcPts val="0"/>
              </a:spcBef>
              <a:buSzPts val="2500"/>
              <a:buChar char="●"/>
            </a:pPr>
            <a:r>
              <a:rPr lang="en-US" sz="2500" b="1" dirty="0">
                <a:latin typeface="Playfair Display"/>
                <a:ea typeface="Playfair Display"/>
                <a:cs typeface="Playfair Display"/>
                <a:sym typeface="Playfair Display"/>
              </a:rPr>
              <a:t>Franchising: </a:t>
            </a:r>
            <a:r>
              <a:rPr lang="en-US" sz="2500" dirty="0">
                <a:latin typeface="Playfair Display"/>
                <a:ea typeface="Playfair Display"/>
                <a:cs typeface="Playfair Display"/>
                <a:sym typeface="Playfair Display"/>
              </a:rPr>
              <a:t>Starbucks store networks</a:t>
            </a:r>
          </a:p>
          <a:p>
            <a:pPr marL="457200" lvl="0" indent="-387350">
              <a:lnSpc>
                <a:spcPct val="164000"/>
              </a:lnSpc>
              <a:spcBef>
                <a:spcPts val="0"/>
              </a:spcBef>
              <a:buSzPts val="2500"/>
              <a:buChar char="●"/>
            </a:pPr>
            <a:r>
              <a:rPr lang="en-US" sz="2500" b="1" dirty="0">
                <a:latin typeface="Playfair Display"/>
                <a:ea typeface="Playfair Display"/>
                <a:cs typeface="Playfair Display"/>
                <a:sym typeface="Playfair Display"/>
              </a:rPr>
              <a:t>Joint Venture: </a:t>
            </a:r>
            <a:r>
              <a:rPr lang="en-US" sz="2500" dirty="0">
                <a:latin typeface="Playfair Display"/>
                <a:ea typeface="Playfair Display"/>
                <a:cs typeface="Playfair Display"/>
                <a:sym typeface="Playfair Display"/>
              </a:rPr>
              <a:t>Sony–Ericsson mobile phones</a:t>
            </a:r>
          </a:p>
          <a:p>
            <a:pPr marL="457200" lvl="0" indent="-387350">
              <a:lnSpc>
                <a:spcPct val="164000"/>
              </a:lnSpc>
              <a:spcBef>
                <a:spcPts val="0"/>
              </a:spcBef>
              <a:buSzPts val="2500"/>
              <a:buChar char="●"/>
            </a:pPr>
            <a:r>
              <a:rPr lang="en-US" sz="2500" b="1" dirty="0">
                <a:latin typeface="Playfair Display"/>
                <a:ea typeface="Playfair Display"/>
                <a:cs typeface="Playfair Display"/>
                <a:sym typeface="Playfair Display"/>
              </a:rPr>
              <a:t>Strategic Alliance: </a:t>
            </a:r>
            <a:r>
              <a:rPr lang="en-US" sz="2500" dirty="0">
                <a:latin typeface="Playfair Display"/>
                <a:ea typeface="Playfair Display"/>
                <a:cs typeface="Playfair Display"/>
                <a:sym typeface="Playfair Display"/>
              </a:rPr>
              <a:t>Spotify &amp; Uber integration</a:t>
            </a:r>
          </a:p>
          <a:p>
            <a:pPr marL="457200" lvl="0" indent="-387350">
              <a:lnSpc>
                <a:spcPct val="164000"/>
              </a:lnSpc>
              <a:spcBef>
                <a:spcPts val="0"/>
              </a:spcBef>
              <a:buSzPts val="2500"/>
              <a:buChar char="●"/>
            </a:pPr>
            <a:r>
              <a:rPr lang="en-US" sz="2500" b="1" dirty="0">
                <a:latin typeface="Playfair Display"/>
                <a:ea typeface="Playfair Display"/>
                <a:cs typeface="Playfair Display"/>
                <a:sym typeface="Playfair Display"/>
              </a:rPr>
              <a:t>Wholly Owned Subsidiary: </a:t>
            </a:r>
            <a:r>
              <a:rPr lang="en-US" sz="2500" dirty="0">
                <a:latin typeface="Playfair Display"/>
                <a:ea typeface="Playfair Display"/>
                <a:cs typeface="Playfair Display"/>
                <a:sym typeface="Playfair Display"/>
              </a:rPr>
              <a:t>Tesla factory in Germany</a:t>
            </a:r>
          </a:p>
          <a:p>
            <a:pPr marL="457200" lvl="0" indent="-387350">
              <a:lnSpc>
                <a:spcPct val="164000"/>
              </a:lnSpc>
              <a:spcBef>
                <a:spcPts val="0"/>
              </a:spcBef>
              <a:buSzPts val="2500"/>
              <a:buChar char="●"/>
            </a:pPr>
            <a:r>
              <a:rPr lang="en-US" sz="2500" b="1" dirty="0" err="1">
                <a:latin typeface="Playfair Display"/>
                <a:ea typeface="Playfair Display"/>
                <a:cs typeface="Playfair Display"/>
                <a:sym typeface="Playfair Display"/>
              </a:rPr>
              <a:t>FDI</a:t>
            </a:r>
            <a:r>
              <a:rPr lang="en-US" sz="2500" b="1" dirty="0">
                <a:latin typeface="Playfair Display"/>
                <a:ea typeface="Playfair Display"/>
                <a:cs typeface="Playfair Display"/>
                <a:sym typeface="Playfair Display"/>
              </a:rPr>
              <a:t>:</a:t>
            </a:r>
            <a:r>
              <a:rPr lang="en-US" sz="2500" dirty="0">
                <a:latin typeface="Playfair Display"/>
                <a:ea typeface="Playfair Display"/>
                <a:cs typeface="Playfair Display"/>
                <a:sym typeface="Playfair Display"/>
              </a:rPr>
              <a:t> Toyota investing in U.S. manufacturing plants</a:t>
            </a:r>
          </a:p>
        </p:txBody>
      </p:sp>
      <p:sp>
        <p:nvSpPr>
          <p:cNvPr id="222" name="Google Shape;222;g374dab4d104_0_238">
            <a:extLst>
              <a:ext uri="{FF2B5EF4-FFF2-40B4-BE49-F238E27FC236}">
                <a16:creationId xmlns:a16="http://schemas.microsoft.com/office/drawing/2014/main" id="{031AF965-1B36-FD1A-B835-7296EA8B99F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8264637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98662D32-7EF2-BE58-905D-CF0DEDB6D5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ABD9A0-EDB2-3788-C203-A7C4936D4500}"/>
              </a:ext>
            </a:extLst>
          </p:cNvPr>
          <p:cNvSpPr>
            <a:spLocks noGrp="1"/>
          </p:cNvSpPr>
          <p:nvPr>
            <p:ph type="ctrTitle"/>
          </p:nvPr>
        </p:nvSpPr>
        <p:spPr>
          <a:xfrm>
            <a:off x="920602" y="933008"/>
            <a:ext cx="16232400" cy="774000"/>
          </a:xfrm>
        </p:spPr>
        <p:txBody>
          <a:bodyPr>
            <a:noAutofit/>
          </a:bodyPr>
          <a:lstStyle/>
          <a:p>
            <a:pPr algn="l">
              <a:lnSpc>
                <a:spcPct val="140010"/>
              </a:lnSpc>
            </a:pPr>
            <a:r>
              <a:rPr lang="en-US" sz="3600" b="1" dirty="0">
                <a:solidFill>
                  <a:srgbClr val="54152A"/>
                </a:solidFill>
                <a:latin typeface="Public Sans"/>
                <a:ea typeface="Public Sans"/>
                <a:cs typeface="Public Sans"/>
                <a:sym typeface="Public Sans"/>
              </a:rPr>
              <a:t>Analyze Multinational Strategy</a:t>
            </a:r>
            <a:endParaRPr lang="en-US" sz="3600" b="1" dirty="0">
              <a:solidFill>
                <a:srgbClr val="54152A"/>
              </a:solidFill>
              <a:latin typeface="Playfair Display"/>
              <a:ea typeface="Playfair Display"/>
              <a:cs typeface="Playfair Display"/>
              <a:sym typeface="Playfair Display"/>
            </a:endParaRPr>
          </a:p>
        </p:txBody>
      </p:sp>
      <p:cxnSp>
        <p:nvCxnSpPr>
          <p:cNvPr id="106" name="Google Shape;106;p3">
            <a:extLst>
              <a:ext uri="{FF2B5EF4-FFF2-40B4-BE49-F238E27FC236}">
                <a16:creationId xmlns:a16="http://schemas.microsoft.com/office/drawing/2014/main" id="{999B385D-7D95-CA88-B9DB-D0BF886ABE6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BC937C7-48C2-CEC0-6240-CC654A5555EB}"/>
              </a:ext>
            </a:extLst>
          </p:cNvPr>
          <p:cNvSpPr>
            <a:spLocks noGrp="1"/>
          </p:cNvSpPr>
          <p:nvPr>
            <p:ph sz="quarter" idx="12"/>
          </p:nvPr>
        </p:nvSpPr>
        <p:spPr>
          <a:xfrm>
            <a:off x="996894" y="2249224"/>
            <a:ext cx="16207200" cy="6094800"/>
          </a:xfrm>
        </p:spPr>
        <p:txBody>
          <a:bodyPr>
            <a:noAutofit/>
          </a:bodyPr>
          <a:lstStyle/>
          <a:p>
            <a:pPr lvl="0">
              <a:spcBef>
                <a:spcPts val="0"/>
              </a:spcBef>
            </a:pPr>
            <a:r>
              <a:rPr lang="en-US" sz="4800" dirty="0">
                <a:solidFill>
                  <a:schemeClr val="tx1"/>
                </a:solidFill>
                <a:latin typeface="Playfair Display"/>
                <a:ea typeface="Playfair Display"/>
                <a:cs typeface="Playfair Display"/>
                <a:sym typeface="Playfair Display"/>
              </a:rPr>
              <a:t>6. As appropriate to the case, analyze strategies: Corporate-level, business-level, innovation, sustainability and ethics, technology, and multinational strategies.</a:t>
            </a:r>
            <a:endParaRPr lang="en-US" sz="4800" dirty="0">
              <a:solidFill>
                <a:schemeClr val="tx1"/>
              </a:solidFill>
              <a:latin typeface="Playfair Display"/>
              <a:ea typeface="Playfair Display"/>
              <a:cs typeface="Playfair Display"/>
            </a:endParaRPr>
          </a:p>
          <a:p>
            <a:pPr lvl="0">
              <a:spcBef>
                <a:spcPts val="0"/>
              </a:spcBef>
            </a:pPr>
            <a:endParaRPr lang="en-US" sz="4800" dirty="0">
              <a:solidFill>
                <a:schemeClr val="tx1"/>
              </a:solidFill>
              <a:latin typeface="Playfair Display"/>
              <a:ea typeface="Playfair Display"/>
              <a:cs typeface="Playfair Display"/>
            </a:endParaRPr>
          </a:p>
          <a:p>
            <a:pPr marL="742950" lvl="0" indent="-742950">
              <a:spcBef>
                <a:spcPts val="0"/>
              </a:spcBef>
              <a:buSzPct val="100000"/>
              <a:buFont typeface="+mj-lt"/>
              <a:buAutoNum type="alphaLcPeriod"/>
            </a:pPr>
            <a:r>
              <a:rPr lang="en-US" sz="4800" dirty="0">
                <a:solidFill>
                  <a:schemeClr val="tx1"/>
                </a:solidFill>
                <a:latin typeface="Playfair Display"/>
                <a:ea typeface="Playfair Display"/>
                <a:cs typeface="Playfair Display"/>
                <a:sym typeface="Playfair Display"/>
              </a:rPr>
              <a:t>Use strategic management analytical frameworks to analyze, interpret, and evaluate strategies.</a:t>
            </a:r>
            <a:endParaRPr lang="en-US" sz="4800" dirty="0">
              <a:solidFill>
                <a:schemeClr val="tx1"/>
              </a:solidFill>
              <a:latin typeface="Playfair Display"/>
              <a:ea typeface="Playfair Display"/>
              <a:cs typeface="Playfair Display"/>
            </a:endParaRPr>
          </a:p>
          <a:p>
            <a:pPr marL="742950" lvl="0" indent="-742950">
              <a:spcBef>
                <a:spcPts val="0"/>
              </a:spcBef>
              <a:buSzPct val="100000"/>
              <a:buFont typeface="+mj-lt"/>
              <a:buAutoNum type="alphaLcPeriod"/>
            </a:pPr>
            <a:r>
              <a:rPr lang="en-US" sz="4800" dirty="0">
                <a:solidFill>
                  <a:schemeClr val="tx1"/>
                </a:solidFill>
                <a:latin typeface="Playfair Display"/>
                <a:ea typeface="Playfair Display"/>
                <a:cs typeface="Playfair Display"/>
                <a:sym typeface="Playfair Display"/>
              </a:rPr>
              <a:t>Ensure line of sight and congruence within analysis of each strategy.</a:t>
            </a:r>
          </a:p>
        </p:txBody>
      </p:sp>
      <p:sp>
        <p:nvSpPr>
          <p:cNvPr id="108" name="Google Shape;108;p3">
            <a:extLst>
              <a:ext uri="{FF2B5EF4-FFF2-40B4-BE49-F238E27FC236}">
                <a16:creationId xmlns:a16="http://schemas.microsoft.com/office/drawing/2014/main" id="{0BF015E7-C531-5160-5654-58D637697D1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2396036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9C351C23-EB22-914A-1734-9F9960897B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3DB98F-E4E2-B5E5-4D01-3DA2E0D4CE02}"/>
              </a:ext>
            </a:extLst>
          </p:cNvPr>
          <p:cNvSpPr>
            <a:spLocks noGrp="1"/>
          </p:cNvSpPr>
          <p:nvPr>
            <p:ph type="ctrTitle" idx="4294967295"/>
          </p:nvPr>
        </p:nvSpPr>
        <p:spPr>
          <a:xfrm>
            <a:off x="914397" y="962025"/>
            <a:ext cx="16230600" cy="7413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Multinational Strategy: Check Your Knowledge So Far</a:t>
            </a:r>
            <a:endParaRPr lang="en-US" sz="3710" dirty="0"/>
          </a:p>
        </p:txBody>
      </p:sp>
      <p:cxnSp>
        <p:nvCxnSpPr>
          <p:cNvPr id="106" name="Google Shape;106;p3">
            <a:extLst>
              <a:ext uri="{FF2B5EF4-FFF2-40B4-BE49-F238E27FC236}">
                <a16:creationId xmlns:a16="http://schemas.microsoft.com/office/drawing/2014/main" id="{A12A6145-947B-9C20-2BFB-4F536138BA6F}"/>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21" name="Content Placeholder 20">
            <a:extLst>
              <a:ext uri="{FF2B5EF4-FFF2-40B4-BE49-F238E27FC236}">
                <a16:creationId xmlns:a16="http://schemas.microsoft.com/office/drawing/2014/main" id="{721FFF81-1D65-DB98-34ED-9C5FC7EF38E3}"/>
              </a:ext>
            </a:extLst>
          </p:cNvPr>
          <p:cNvSpPr>
            <a:spLocks noGrp="1"/>
          </p:cNvSpPr>
          <p:nvPr>
            <p:ph sz="quarter" idx="12"/>
          </p:nvPr>
        </p:nvSpPr>
        <p:spPr>
          <a:xfrm>
            <a:off x="913854" y="1931813"/>
            <a:ext cx="8056800" cy="1915200"/>
          </a:xfrm>
        </p:spPr>
        <p:txBody>
          <a:bodyPr>
            <a:noAutofit/>
          </a:bodyPr>
          <a:lstStyle/>
          <a:p>
            <a:pPr marL="457200" lvl="0" indent="-3873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Answers the question </a:t>
            </a:r>
            <a:r>
              <a:rPr lang="en-US" sz="2100" b="1" dirty="0">
                <a:latin typeface="Playfair Display"/>
                <a:ea typeface="Playfair Display"/>
                <a:cs typeface="Playfair Display"/>
                <a:sym typeface="Playfair Display"/>
              </a:rPr>
              <a:t>"Where are we going?" </a:t>
            </a:r>
            <a:r>
              <a:rPr lang="en-US" sz="2100" dirty="0">
                <a:latin typeface="Playfair Display"/>
                <a:ea typeface="Playfair Display"/>
                <a:cs typeface="Playfair Display"/>
                <a:sym typeface="Playfair Display"/>
              </a:rPr>
              <a:t>in foreign markets</a:t>
            </a:r>
          </a:p>
          <a:p>
            <a:pPr marL="457200" lvl="0" indent="-3873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Formulated at the </a:t>
            </a:r>
            <a:r>
              <a:rPr lang="en-US" sz="2100" b="1" dirty="0">
                <a:latin typeface="Playfair Display"/>
                <a:ea typeface="Playfair Display"/>
                <a:cs typeface="Playfair Display"/>
                <a:sym typeface="Playfair Display"/>
              </a:rPr>
              <a:t>Strategic Business Unit (SBU)</a:t>
            </a:r>
            <a:r>
              <a:rPr lang="en-US" sz="2100" dirty="0">
                <a:latin typeface="Playfair Display"/>
                <a:ea typeface="Playfair Display"/>
                <a:cs typeface="Playfair Display"/>
                <a:sym typeface="Playfair Display"/>
              </a:rPr>
              <a:t> level, embedded in </a:t>
            </a:r>
            <a:r>
              <a:rPr lang="en-US" sz="2100" b="1" dirty="0">
                <a:latin typeface="Playfair Display"/>
                <a:ea typeface="Playfair Display"/>
                <a:cs typeface="Playfair Display"/>
                <a:sym typeface="Playfair Display"/>
              </a:rPr>
              <a:t>business-level strategy</a:t>
            </a:r>
          </a:p>
        </p:txBody>
      </p:sp>
      <p:sp>
        <p:nvSpPr>
          <p:cNvPr id="22" name="Content Placeholder 21">
            <a:extLst>
              <a:ext uri="{FF2B5EF4-FFF2-40B4-BE49-F238E27FC236}">
                <a16:creationId xmlns:a16="http://schemas.microsoft.com/office/drawing/2014/main" id="{F30DBF8D-08CF-8C32-6C21-8D2B72FF1A9D}"/>
              </a:ext>
            </a:extLst>
          </p:cNvPr>
          <p:cNvSpPr>
            <a:spLocks noGrp="1"/>
          </p:cNvSpPr>
          <p:nvPr>
            <p:ph sz="quarter" idx="13"/>
          </p:nvPr>
        </p:nvSpPr>
        <p:spPr>
          <a:xfrm>
            <a:off x="1004311" y="3944196"/>
            <a:ext cx="7819200" cy="3841200"/>
          </a:xfrm>
        </p:spPr>
        <p:txBody>
          <a:bodyPr>
            <a:noAutofit/>
          </a:bodyPr>
          <a:lstStyle/>
          <a:p>
            <a:pPr marL="0" lvl="0">
              <a:lnSpc>
                <a:spcPct val="164000"/>
              </a:lnSpc>
              <a:spcBef>
                <a:spcPts val="1200"/>
              </a:spcBef>
            </a:pPr>
            <a:r>
              <a:rPr lang="en-US" sz="2100" b="1" dirty="0">
                <a:latin typeface="Playfair Display"/>
                <a:ea typeface="Playfair Display"/>
                <a:cs typeface="Playfair Display"/>
                <a:sym typeface="Playfair Display"/>
              </a:rPr>
              <a:t>Core Focus:</a:t>
            </a:r>
          </a:p>
          <a:p>
            <a:pPr marL="457200" lvl="0" indent="-361950">
              <a:lnSpc>
                <a:spcPct val="164000"/>
              </a:lnSpc>
              <a:spcBef>
                <a:spcPts val="1200"/>
              </a:spcBef>
              <a:buSzPts val="2100"/>
              <a:buChar char="●"/>
            </a:pPr>
            <a:r>
              <a:rPr lang="en-US" sz="2100" b="1" dirty="0">
                <a:latin typeface="Playfair Display"/>
                <a:ea typeface="Playfair Display"/>
                <a:cs typeface="Playfair Display"/>
                <a:sym typeface="Playfair Display"/>
              </a:rPr>
              <a:t>MNCs (Multinational Corporations) </a:t>
            </a:r>
            <a:r>
              <a:rPr lang="en-US" sz="2100" dirty="0">
                <a:latin typeface="Playfair Display"/>
                <a:ea typeface="Playfair Display"/>
                <a:cs typeface="Playfair Display"/>
                <a:sym typeface="Playfair Display"/>
              </a:rPr>
              <a:t>= Firms with operations in more than one country</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Not all firms compete internationally - those that do must decide how to compete globally</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Requires an </a:t>
            </a:r>
            <a:r>
              <a:rPr lang="en-US" sz="2100" b="1" dirty="0">
                <a:latin typeface="Playfair Display"/>
                <a:ea typeface="Playfair Display"/>
                <a:cs typeface="Playfair Display"/>
                <a:sym typeface="Playfair Display"/>
              </a:rPr>
              <a:t>outside-in perspective:</a:t>
            </a:r>
            <a:r>
              <a:rPr lang="en-US" sz="2100" dirty="0">
                <a:latin typeface="Playfair Display"/>
                <a:ea typeface="Playfair Display"/>
                <a:cs typeface="Playfair Display"/>
                <a:sym typeface="Playfair Display"/>
              </a:rPr>
              <a:t> monitor global trends, analyze risks, and adapt strategies</a:t>
            </a:r>
          </a:p>
        </p:txBody>
      </p:sp>
      <p:sp>
        <p:nvSpPr>
          <p:cNvPr id="24" name="Content Placeholder 23">
            <a:extLst>
              <a:ext uri="{FF2B5EF4-FFF2-40B4-BE49-F238E27FC236}">
                <a16:creationId xmlns:a16="http://schemas.microsoft.com/office/drawing/2014/main" id="{36B99FD6-F359-46B2-3D7E-DCDA74B10BB1}"/>
              </a:ext>
            </a:extLst>
          </p:cNvPr>
          <p:cNvSpPr>
            <a:spLocks noGrp="1"/>
          </p:cNvSpPr>
          <p:nvPr>
            <p:ph sz="quarter" idx="15"/>
          </p:nvPr>
        </p:nvSpPr>
        <p:spPr>
          <a:xfrm>
            <a:off x="8828405" y="2084556"/>
            <a:ext cx="8431200" cy="5961600"/>
          </a:xfrm>
        </p:spPr>
        <p:txBody>
          <a:bodyPr>
            <a:noAutofit/>
          </a:bodyPr>
          <a:lstStyle/>
          <a:p>
            <a:pPr marL="0" lvl="0">
              <a:lnSpc>
                <a:spcPct val="164000"/>
              </a:lnSpc>
              <a:spcBef>
                <a:spcPts val="1200"/>
              </a:spcBef>
            </a:pPr>
            <a:r>
              <a:rPr lang="en-US" sz="2100" b="1" dirty="0">
                <a:latin typeface="Playfair Display"/>
                <a:ea typeface="Playfair Display"/>
                <a:cs typeface="Playfair Display"/>
                <a:sym typeface="Playfair Display"/>
              </a:rPr>
              <a:t>Strategic Importance:</a:t>
            </a:r>
          </a:p>
          <a:p>
            <a:pPr marL="457200" lvl="0" indent="-361950">
              <a:lnSpc>
                <a:spcPct val="164000"/>
              </a:lnSpc>
              <a:spcBef>
                <a:spcPts val="1200"/>
              </a:spcBef>
              <a:buSzPts val="2100"/>
              <a:buFont typeface="Playfair Display"/>
              <a:buChar char="●"/>
            </a:pPr>
            <a:r>
              <a:rPr lang="en-US" sz="2100" dirty="0">
                <a:latin typeface="Playfair Display"/>
                <a:ea typeface="Playfair Display"/>
                <a:cs typeface="Playfair Display"/>
                <a:sym typeface="Playfair Display"/>
              </a:rPr>
              <a:t>Expands operations beyond domestic markets to:</a:t>
            </a:r>
          </a:p>
          <a:p>
            <a:pPr lvl="1" indent="-361950">
              <a:lnSpc>
                <a:spcPct val="164000"/>
              </a:lnSpc>
              <a:spcBef>
                <a:spcPts val="0"/>
              </a:spcBef>
              <a:buSzPts val="2100"/>
              <a:buFont typeface="Playfair Display"/>
              <a:buChar char="○"/>
            </a:pPr>
            <a:r>
              <a:rPr lang="en-US" sz="2100" b="1" dirty="0">
                <a:latin typeface="Playfair Display"/>
                <a:ea typeface="Playfair Display"/>
                <a:cs typeface="Playfair Display"/>
                <a:sym typeface="Playfair Display"/>
              </a:rPr>
              <a:t>Drive profitable growth</a:t>
            </a:r>
          </a:p>
          <a:p>
            <a:pPr lvl="1" indent="-361950">
              <a:lnSpc>
                <a:spcPct val="164000"/>
              </a:lnSpc>
              <a:spcBef>
                <a:spcPts val="0"/>
              </a:spcBef>
              <a:buSzPts val="2100"/>
              <a:buChar char="○"/>
            </a:pPr>
            <a:r>
              <a:rPr lang="en-US" sz="2100" b="1" dirty="0">
                <a:latin typeface="Playfair Display"/>
                <a:ea typeface="Playfair Display"/>
                <a:cs typeface="Playfair Display"/>
                <a:sym typeface="Playfair Display"/>
              </a:rPr>
              <a:t>Distribute risk</a:t>
            </a:r>
            <a:r>
              <a:rPr lang="en-US" sz="2100" dirty="0">
                <a:latin typeface="Playfair Display"/>
                <a:ea typeface="Playfair Display"/>
                <a:cs typeface="Playfair Display"/>
                <a:sym typeface="Playfair Display"/>
              </a:rPr>
              <a:t> across countries and markets</a:t>
            </a:r>
          </a:p>
          <a:p>
            <a:pPr lvl="1" indent="-361950">
              <a:lnSpc>
                <a:spcPct val="164000"/>
              </a:lnSpc>
              <a:spcBef>
                <a:spcPts val="0"/>
              </a:spcBef>
              <a:buSzPts val="2100"/>
              <a:buFont typeface="Playfair Display"/>
              <a:buChar char="○"/>
            </a:pPr>
            <a:r>
              <a:rPr lang="en-US" sz="2100" b="1" dirty="0">
                <a:latin typeface="Playfair Display"/>
                <a:ea typeface="Playfair Display"/>
                <a:cs typeface="Playfair Display"/>
                <a:sym typeface="Playfair Display"/>
              </a:rPr>
              <a:t>Improve operational efficiency</a:t>
            </a:r>
          </a:p>
          <a:p>
            <a:pPr lvl="1" indent="-361950">
              <a:lnSpc>
                <a:spcPct val="164000"/>
              </a:lnSpc>
              <a:spcBef>
                <a:spcPts val="0"/>
              </a:spcBef>
              <a:buSzPts val="2100"/>
              <a:buFont typeface="Playfair Display"/>
              <a:buChar char="○"/>
            </a:pPr>
            <a:r>
              <a:rPr lang="en-US" sz="2100" b="1" dirty="0">
                <a:latin typeface="Playfair Display"/>
                <a:ea typeface="Playfair Display"/>
                <a:cs typeface="Playfair Display"/>
                <a:sym typeface="Playfair Display"/>
              </a:rPr>
              <a:t>Leverage global resources &amp; capabilities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Involves decisions on:</a:t>
            </a:r>
          </a:p>
          <a:p>
            <a:pPr lvl="1"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Market entry mode</a:t>
            </a:r>
          </a:p>
          <a:p>
            <a:pPr lvl="1"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Product/service adaptation to local preferences</a:t>
            </a:r>
          </a:p>
          <a:p>
            <a:pPr lvl="1"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Managing global cost pressures</a:t>
            </a:r>
          </a:p>
          <a:p>
            <a:pPr lvl="1"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Securing competitive advantage worldwide</a:t>
            </a:r>
          </a:p>
        </p:txBody>
      </p:sp>
      <p:sp>
        <p:nvSpPr>
          <p:cNvPr id="23" name="Content Placeholder 22">
            <a:extLst>
              <a:ext uri="{FF2B5EF4-FFF2-40B4-BE49-F238E27FC236}">
                <a16:creationId xmlns:a16="http://schemas.microsoft.com/office/drawing/2014/main" id="{84F2C4C4-2CAF-77A3-E94A-21EC39D070A8}"/>
              </a:ext>
            </a:extLst>
          </p:cNvPr>
          <p:cNvSpPr>
            <a:spLocks noGrp="1"/>
          </p:cNvSpPr>
          <p:nvPr>
            <p:ph sz="quarter" idx="14"/>
          </p:nvPr>
        </p:nvSpPr>
        <p:spPr>
          <a:xfrm>
            <a:off x="1004311" y="7643820"/>
            <a:ext cx="12790800" cy="2253600"/>
          </a:xfrm>
        </p:spPr>
        <p:txBody>
          <a:bodyPr>
            <a:noAutofit/>
          </a:bodyPr>
          <a:lstStyle/>
          <a:p>
            <a:pPr marL="0" lvl="0">
              <a:lnSpc>
                <a:spcPct val="164000"/>
              </a:lnSpc>
              <a:spcBef>
                <a:spcPts val="1200"/>
              </a:spcBef>
            </a:pPr>
            <a:r>
              <a:rPr lang="en-US" sz="2100" b="1" dirty="0">
                <a:latin typeface="Playfair Display"/>
                <a:ea typeface="Playfair Display"/>
                <a:cs typeface="Playfair Display"/>
                <a:sym typeface="Playfair Display"/>
              </a:rPr>
              <a:t>Key Takeaways</a:t>
            </a:r>
          </a:p>
          <a:p>
            <a:pPr marL="457200" lvl="0" indent="-361950">
              <a:lnSpc>
                <a:spcPct val="164000"/>
              </a:lnSpc>
              <a:spcBef>
                <a:spcPts val="1200"/>
              </a:spcBef>
              <a:buSzPts val="2100"/>
              <a:buChar char="●"/>
            </a:pPr>
            <a:r>
              <a:rPr lang="en-US" sz="2100" dirty="0">
                <a:latin typeface="Playfair Display"/>
                <a:ea typeface="Playfair Display"/>
                <a:cs typeface="Playfair Display"/>
                <a:sym typeface="Playfair Display"/>
              </a:rPr>
              <a:t>Multinational strategy is critical for competing and thriving in an interconnected marketplace</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Enables scale, optimized resource allocation, and access to new growth opportunities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Resilience is built by diversifying across industries, markets, and geographies</a:t>
            </a:r>
          </a:p>
        </p:txBody>
      </p:sp>
      <p:sp>
        <p:nvSpPr>
          <p:cNvPr id="108" name="Google Shape;108;p3">
            <a:extLst>
              <a:ext uri="{FF2B5EF4-FFF2-40B4-BE49-F238E27FC236}">
                <a16:creationId xmlns:a16="http://schemas.microsoft.com/office/drawing/2014/main" id="{91ED36BB-9A03-AD86-21FA-F084ABD3CAE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5125558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8">
          <a:extLst>
            <a:ext uri="{FF2B5EF4-FFF2-40B4-BE49-F238E27FC236}">
              <a16:creationId xmlns:a16="http://schemas.microsoft.com/office/drawing/2014/main" id="{D4E55A36-9EB4-0090-BF34-88BD2B8C65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FBA412-C98A-FB55-EB39-4A78E3888BD4}"/>
              </a:ext>
            </a:extLst>
          </p:cNvPr>
          <p:cNvSpPr>
            <a:spLocks noGrp="1"/>
          </p:cNvSpPr>
          <p:nvPr>
            <p:ph type="ctrTitle"/>
          </p:nvPr>
        </p:nvSpPr>
        <p:spPr>
          <a:xfrm>
            <a:off x="906775" y="937490"/>
            <a:ext cx="16352519"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Why Multinational Strategy Matters for Business Graduates</a:t>
            </a:r>
            <a:endParaRPr lang="en-US" sz="3710" dirty="0"/>
          </a:p>
        </p:txBody>
      </p:sp>
      <p:cxnSp>
        <p:nvCxnSpPr>
          <p:cNvPr id="220" name="Google Shape;220;g374dab4d104_0_238">
            <a:extLst>
              <a:ext uri="{FF2B5EF4-FFF2-40B4-BE49-F238E27FC236}">
                <a16:creationId xmlns:a16="http://schemas.microsoft.com/office/drawing/2014/main" id="{844CFABF-5BBB-95FD-E0A1-394551F738F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651FAC7-DBBE-BAE0-2102-01D2553437B7}"/>
              </a:ext>
            </a:extLst>
          </p:cNvPr>
          <p:cNvSpPr>
            <a:spLocks noGrp="1"/>
          </p:cNvSpPr>
          <p:nvPr>
            <p:ph sz="quarter" idx="12"/>
          </p:nvPr>
        </p:nvSpPr>
        <p:spPr>
          <a:xfrm>
            <a:off x="1028694" y="2083414"/>
            <a:ext cx="16232400" cy="6343200"/>
          </a:xfrm>
        </p:spPr>
        <p:txBody>
          <a:bodyPr>
            <a:noAutofit/>
          </a:bodyPr>
          <a:lstStyle/>
          <a:p>
            <a:pPr marL="0" lvl="0">
              <a:lnSpc>
                <a:spcPct val="164000"/>
              </a:lnSpc>
              <a:spcBef>
                <a:spcPts val="0"/>
              </a:spcBef>
            </a:pPr>
            <a:r>
              <a:rPr lang="en-US" sz="2300" b="1" dirty="0">
                <a:latin typeface="Playfair Display"/>
                <a:ea typeface="Playfair Display"/>
                <a:cs typeface="Playfair Display"/>
                <a:sym typeface="Playfair Display"/>
              </a:rPr>
              <a:t>Impact on Functional Roles</a:t>
            </a:r>
          </a:p>
          <a:p>
            <a:pPr marL="457200" lvl="0" indent="-374650">
              <a:lnSpc>
                <a:spcPct val="164000"/>
              </a:lnSpc>
              <a:spcBef>
                <a:spcPts val="0"/>
              </a:spcBef>
              <a:buSzPts val="2300"/>
              <a:buFont typeface="Playfair Display"/>
              <a:buChar char="●"/>
            </a:pPr>
            <a:r>
              <a:rPr lang="en-US" sz="2300" dirty="0">
                <a:latin typeface="Playfair Display"/>
                <a:ea typeface="Playfair Display"/>
                <a:cs typeface="Playfair Display"/>
                <a:sym typeface="Playfair Display"/>
              </a:rPr>
              <a:t>Determines how support unit managers (ex: marketing) implement strategies</a:t>
            </a:r>
          </a:p>
          <a:p>
            <a:pPr marL="457200" lvl="0" indent="-374650">
              <a:lnSpc>
                <a:spcPct val="164000"/>
              </a:lnSpc>
              <a:spcBef>
                <a:spcPts val="0"/>
              </a:spcBef>
              <a:buSzPts val="2300"/>
              <a:buChar char="●"/>
            </a:pPr>
            <a:r>
              <a:rPr lang="en-US" sz="2300" dirty="0">
                <a:latin typeface="Playfair Display"/>
                <a:ea typeface="Playfair Display"/>
                <a:cs typeface="Playfair Display"/>
                <a:sym typeface="Playfair Display"/>
              </a:rPr>
              <a:t>Affects responsiveness to global integration 🌍 and local market needs 🏙️</a:t>
            </a:r>
          </a:p>
          <a:p>
            <a:pPr marL="457200" lvl="0" indent="-374650">
              <a:lnSpc>
                <a:spcPct val="164000"/>
              </a:lnSpc>
              <a:spcBef>
                <a:spcPts val="0"/>
              </a:spcBef>
              <a:buSzPts val="2300"/>
              <a:buFont typeface="Playfair Display"/>
              <a:buChar char="●"/>
            </a:pPr>
            <a:r>
              <a:rPr lang="en-US" sz="2300" dirty="0">
                <a:latin typeface="Playfair Display"/>
                <a:ea typeface="Playfair Display"/>
                <a:cs typeface="Playfair Display"/>
                <a:sym typeface="Playfair Display"/>
              </a:rPr>
              <a:t>Data and analysis from support units directly influence multinational strategy</a:t>
            </a:r>
          </a:p>
          <a:p>
            <a:pPr marL="0" lvl="0">
              <a:lnSpc>
                <a:spcPct val="164000"/>
              </a:lnSpc>
              <a:spcBef>
                <a:spcPts val="0"/>
              </a:spcBef>
            </a:pPr>
            <a:r>
              <a:rPr lang="en-US" sz="2300" b="1" dirty="0">
                <a:latin typeface="Playfair Display"/>
                <a:ea typeface="Playfair Display"/>
                <a:cs typeface="Playfair Display"/>
                <a:sym typeface="Playfair Display"/>
              </a:rPr>
              <a:t>Consulting Applications</a:t>
            </a:r>
          </a:p>
          <a:p>
            <a:pPr marL="457200" lvl="0" indent="-374650">
              <a:lnSpc>
                <a:spcPct val="164000"/>
              </a:lnSpc>
              <a:spcBef>
                <a:spcPts val="0"/>
              </a:spcBef>
              <a:buSzPts val="2300"/>
              <a:buFont typeface="Playfair Display"/>
              <a:buChar char="●"/>
            </a:pPr>
            <a:r>
              <a:rPr lang="en-US" sz="2300" dirty="0">
                <a:latin typeface="Playfair Display"/>
                <a:ea typeface="Playfair Display"/>
                <a:cs typeface="Playfair Display"/>
                <a:sym typeface="Playfair Display"/>
              </a:rPr>
              <a:t>Internal &amp; external consultants must align projects with the firm’s global strategy</a:t>
            </a:r>
          </a:p>
          <a:p>
            <a:pPr marL="457200" lvl="0" indent="-374650">
              <a:lnSpc>
                <a:spcPct val="164000"/>
              </a:lnSpc>
              <a:spcBef>
                <a:spcPts val="0"/>
              </a:spcBef>
              <a:buSzPts val="2300"/>
              <a:buFont typeface="Playfair Display"/>
              <a:buChar char="●"/>
            </a:pPr>
            <a:r>
              <a:rPr lang="en-US" sz="2300" dirty="0">
                <a:latin typeface="Playfair Display"/>
                <a:ea typeface="Playfair Display"/>
                <a:cs typeface="Playfair Display"/>
                <a:sym typeface="Playfair Display"/>
              </a:rPr>
              <a:t>Even for firms not yet global, strategy knowledge prepares graduates to guide expansion</a:t>
            </a:r>
          </a:p>
          <a:p>
            <a:pPr marL="457200" lvl="0" indent="-374650">
              <a:lnSpc>
                <a:spcPct val="164000"/>
              </a:lnSpc>
              <a:spcBef>
                <a:spcPts val="0"/>
              </a:spcBef>
              <a:buSzPts val="2300"/>
              <a:buFont typeface="Playfair Display"/>
              <a:buChar char="●"/>
            </a:pPr>
            <a:r>
              <a:rPr lang="en-US" sz="2300" dirty="0">
                <a:latin typeface="Playfair Display"/>
                <a:ea typeface="Playfair Display"/>
                <a:cs typeface="Playfair Display"/>
                <a:sym typeface="Playfair Display"/>
              </a:rPr>
              <a:t>Many consulting firms are themselves multinational</a:t>
            </a:r>
          </a:p>
          <a:p>
            <a:pPr marL="0" lvl="0">
              <a:lnSpc>
                <a:spcPct val="164000"/>
              </a:lnSpc>
              <a:spcBef>
                <a:spcPts val="0"/>
              </a:spcBef>
            </a:pPr>
            <a:r>
              <a:rPr lang="en-US" sz="2300" b="1" dirty="0">
                <a:latin typeface="Playfair Display"/>
                <a:ea typeface="Playfair Display"/>
                <a:cs typeface="Playfair Display"/>
                <a:sym typeface="Playfair Display"/>
              </a:rPr>
              <a:t>Entrepreneurship Benefits</a:t>
            </a:r>
          </a:p>
          <a:p>
            <a:pPr marL="457200" lvl="0" indent="-374650">
              <a:lnSpc>
                <a:spcPct val="164000"/>
              </a:lnSpc>
              <a:spcBef>
                <a:spcPts val="0"/>
              </a:spcBef>
              <a:buSzPts val="2300"/>
              <a:buChar char="●"/>
            </a:pPr>
            <a:r>
              <a:rPr lang="en-US" sz="2300" dirty="0">
                <a:latin typeface="Playfair Display"/>
                <a:ea typeface="Playfair Display"/>
                <a:cs typeface="Playfair Display"/>
                <a:sym typeface="Playfair Display"/>
              </a:rPr>
              <a:t>Fluency in strategy is key for successful international growth 🚀</a:t>
            </a:r>
          </a:p>
          <a:p>
            <a:pPr marL="457200" lvl="0" indent="-374650">
              <a:lnSpc>
                <a:spcPct val="164000"/>
              </a:lnSpc>
              <a:spcBef>
                <a:spcPts val="0"/>
              </a:spcBef>
              <a:buSzPts val="2300"/>
              <a:buFont typeface="Playfair Display"/>
              <a:buChar char="●"/>
            </a:pPr>
            <a:r>
              <a:rPr lang="en-US" sz="2300" dirty="0">
                <a:latin typeface="Playfair Display"/>
                <a:ea typeface="Playfair Display"/>
                <a:cs typeface="Playfair Display"/>
                <a:sym typeface="Playfair Display"/>
              </a:rPr>
              <a:t>Helps balance global efficiencies with local customization</a:t>
            </a:r>
          </a:p>
        </p:txBody>
      </p:sp>
      <p:sp>
        <p:nvSpPr>
          <p:cNvPr id="4" name="Content Placeholder 3">
            <a:extLst>
              <a:ext uri="{FF2B5EF4-FFF2-40B4-BE49-F238E27FC236}">
                <a16:creationId xmlns:a16="http://schemas.microsoft.com/office/drawing/2014/main" id="{C9C1F682-EBA7-6758-1087-E5263894ACF8}"/>
              </a:ext>
            </a:extLst>
          </p:cNvPr>
          <p:cNvSpPr>
            <a:spLocks noGrp="1"/>
          </p:cNvSpPr>
          <p:nvPr>
            <p:ph sz="quarter" idx="13"/>
          </p:nvPr>
        </p:nvSpPr>
        <p:spPr>
          <a:xfrm>
            <a:off x="1028694" y="8452496"/>
            <a:ext cx="13024800" cy="1699200"/>
          </a:xfrm>
        </p:spPr>
        <p:txBody>
          <a:bodyPr>
            <a:noAutofit/>
          </a:bodyPr>
          <a:lstStyle/>
          <a:p>
            <a:pPr marL="0" lvl="0">
              <a:lnSpc>
                <a:spcPct val="164000"/>
              </a:lnSpc>
              <a:spcBef>
                <a:spcPts val="0"/>
              </a:spcBef>
            </a:pPr>
            <a:r>
              <a:rPr lang="en-US" sz="2300" b="1" dirty="0">
                <a:latin typeface="Playfair Display"/>
                <a:ea typeface="Playfair Display"/>
                <a:cs typeface="Playfair Display"/>
                <a:sym typeface="Playfair Display"/>
              </a:rPr>
              <a:t>💡 Takeaway:</a:t>
            </a:r>
          </a:p>
          <a:p>
            <a:pPr marL="0" lvl="0">
              <a:lnSpc>
                <a:spcPct val="164000"/>
              </a:lnSpc>
              <a:spcBef>
                <a:spcPts val="0"/>
              </a:spcBef>
            </a:pPr>
            <a:r>
              <a:rPr lang="en-US" sz="2300" dirty="0">
                <a:latin typeface="Playfair Display"/>
                <a:ea typeface="Playfair Display"/>
                <a:cs typeface="Playfair Display"/>
                <a:sym typeface="Playfair Display"/>
              </a:rPr>
              <a:t>Understanding multinational strategy equips graduates to make informed decisions, communicate with executives, and drive growth across global markets</a:t>
            </a:r>
          </a:p>
        </p:txBody>
      </p:sp>
      <p:sp>
        <p:nvSpPr>
          <p:cNvPr id="222" name="Google Shape;222;g374dab4d104_0_238">
            <a:extLst>
              <a:ext uri="{FF2B5EF4-FFF2-40B4-BE49-F238E27FC236}">
                <a16:creationId xmlns:a16="http://schemas.microsoft.com/office/drawing/2014/main" id="{1D5ECD7C-2073-30B1-3BA3-E5D6A54B0DB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15105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EE6DEC7B-DF75-5800-9342-05F7387130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2B04C5-7B68-1AE2-B0ED-E375E2F886E7}"/>
              </a:ext>
            </a:extLst>
          </p:cNvPr>
          <p:cNvSpPr>
            <a:spLocks noGrp="1"/>
          </p:cNvSpPr>
          <p:nvPr>
            <p:ph type="ctrTitle"/>
          </p:nvPr>
        </p:nvSpPr>
        <p:spPr>
          <a:xfrm>
            <a:off x="903352" y="1006749"/>
            <a:ext cx="16230593" cy="740763"/>
          </a:xfrm>
        </p:spPr>
        <p:txBody>
          <a:bodyPr>
            <a:normAutofit/>
          </a:bodyPr>
          <a:lstStyle/>
          <a:p>
            <a:pPr algn="l"/>
            <a:r>
              <a:rPr lang="en-US" sz="3600" b="1" dirty="0">
                <a:solidFill>
                  <a:srgbClr val="54152A"/>
                </a:solidFill>
                <a:latin typeface="Public Sans"/>
                <a:ea typeface="Public Sans"/>
                <a:cs typeface="Public Sans"/>
                <a:sym typeface="Public Sans"/>
              </a:rPr>
              <a:t>Multinational Strategy: Right to Win?, 1 of 3</a:t>
            </a:r>
            <a:endParaRPr lang="en-IN" sz="3600" dirty="0"/>
          </a:p>
        </p:txBody>
      </p:sp>
      <p:cxnSp>
        <p:nvCxnSpPr>
          <p:cNvPr id="106" name="Google Shape;106;p3">
            <a:extLst>
              <a:ext uri="{FF2B5EF4-FFF2-40B4-BE49-F238E27FC236}">
                <a16:creationId xmlns:a16="http://schemas.microsoft.com/office/drawing/2014/main" id="{20D15956-2415-D5B5-BE9C-030ECEF5B64F}"/>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054541D-5E87-97FE-C104-E3C43EB8F78A}"/>
              </a:ext>
            </a:extLst>
          </p:cNvPr>
          <p:cNvSpPr>
            <a:spLocks noGrp="1"/>
          </p:cNvSpPr>
          <p:nvPr>
            <p:ph sz="quarter" idx="12"/>
          </p:nvPr>
        </p:nvSpPr>
        <p:spPr>
          <a:xfrm>
            <a:off x="1023838" y="2067538"/>
            <a:ext cx="16124855" cy="6323183"/>
          </a:xfrm>
        </p:spPr>
        <p:txBody>
          <a:bodyPr>
            <a:noAutofit/>
          </a:bodyPr>
          <a:lstStyle/>
          <a:p>
            <a:pPr marL="0">
              <a:spcBef>
                <a:spcPts val="0"/>
              </a:spcBef>
            </a:pPr>
            <a:r>
              <a:rPr lang="en-US" sz="3600" dirty="0">
                <a:latin typeface="Playfair Display" pitchFamily="2" charset="77"/>
              </a:rPr>
              <a:t>Technology strategy is embedded in business-level strategy at the strategic business unit level of a firm. </a:t>
            </a:r>
          </a:p>
          <a:p>
            <a:pPr marL="0">
              <a:spcBef>
                <a:spcPts val="0"/>
              </a:spcBef>
            </a:pPr>
            <a:endParaRPr lang="en-US" sz="3600" dirty="0">
              <a:latin typeface="Playfair Display" pitchFamily="2" charset="77"/>
            </a:endParaRPr>
          </a:p>
          <a:p>
            <a:pPr marL="0">
              <a:spcBef>
                <a:spcPts val="0"/>
              </a:spcBef>
            </a:pPr>
            <a:r>
              <a:rPr lang="en-US" sz="3600" dirty="0">
                <a:latin typeface="Playfair Display"/>
              </a:rPr>
              <a:t>Strategies that are embedded in business-level strategies address the </a:t>
            </a:r>
            <a:r>
              <a:rPr lang="en-US" sz="3600" b="1" dirty="0">
                <a:latin typeface="Playfair Display"/>
              </a:rPr>
              <a:t>“Right to win?” </a:t>
            </a:r>
            <a:r>
              <a:rPr lang="en-US" sz="3600" dirty="0">
                <a:latin typeface="Playfair Display"/>
              </a:rPr>
              <a:t>question. </a:t>
            </a:r>
          </a:p>
          <a:p>
            <a:pPr marL="0">
              <a:spcBef>
                <a:spcPts val="0"/>
              </a:spcBef>
            </a:pPr>
            <a:endParaRPr lang="en-US" sz="3600" dirty="0">
              <a:latin typeface="Playfair Display" pitchFamily="2" charset="77"/>
            </a:endParaRPr>
          </a:p>
          <a:p>
            <a:pPr marL="0">
              <a:spcBef>
                <a:spcPts val="0"/>
              </a:spcBef>
            </a:pPr>
            <a:r>
              <a:rPr lang="en-US" sz="3600" dirty="0">
                <a:latin typeface="Playfair Display"/>
              </a:rPr>
              <a:t>This right is supported by truly d</a:t>
            </a:r>
            <a:r>
              <a:rPr lang="en-US" sz="3600" b="1" dirty="0">
                <a:latin typeface="Playfair Display"/>
              </a:rPr>
              <a:t>ifferentiating and valuable resources, capabilities, and core competencies that are unique for the specific organization.</a:t>
            </a:r>
          </a:p>
          <a:p>
            <a:pPr marL="0">
              <a:spcBef>
                <a:spcPts val="0"/>
              </a:spcBef>
            </a:pPr>
            <a:endParaRPr lang="en-US" sz="3600" dirty="0">
              <a:latin typeface="Playfair Display" pitchFamily="2" charset="77"/>
            </a:endParaRPr>
          </a:p>
          <a:p>
            <a:pPr marL="0">
              <a:spcBef>
                <a:spcPts val="0"/>
              </a:spcBef>
            </a:pPr>
            <a:r>
              <a:rPr lang="en-US" sz="3600" b="1" dirty="0">
                <a:latin typeface="Playfair Display"/>
              </a:rPr>
              <a:t>The right to win needs to be clearly anchored in business-level strategy because it is in strategic business units where a firm decides how it wants to win in its chosen markets.</a:t>
            </a:r>
          </a:p>
        </p:txBody>
      </p:sp>
      <p:sp>
        <p:nvSpPr>
          <p:cNvPr id="108" name="Google Shape;108;p3">
            <a:extLst>
              <a:ext uri="{FF2B5EF4-FFF2-40B4-BE49-F238E27FC236}">
                <a16:creationId xmlns:a16="http://schemas.microsoft.com/office/drawing/2014/main" id="{CB111ED8-32C1-49EB-60AF-E1C046F83D3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1735361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8">
          <a:extLst>
            <a:ext uri="{FF2B5EF4-FFF2-40B4-BE49-F238E27FC236}">
              <a16:creationId xmlns:a16="http://schemas.microsoft.com/office/drawing/2014/main" id="{3D0BC250-2DD2-6C4D-3B2F-8E36CD33EA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324A1F-5624-A774-E6F6-D5C030D472AF}"/>
              </a:ext>
            </a:extLst>
          </p:cNvPr>
          <p:cNvSpPr>
            <a:spLocks noGrp="1"/>
          </p:cNvSpPr>
          <p:nvPr>
            <p:ph type="ctrTitle"/>
          </p:nvPr>
        </p:nvSpPr>
        <p:spPr>
          <a:xfrm>
            <a:off x="906775" y="937490"/>
            <a:ext cx="16352519"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Key Takeaways</a:t>
            </a:r>
            <a:endParaRPr lang="en-US" sz="3710" dirty="0"/>
          </a:p>
        </p:txBody>
      </p:sp>
      <p:cxnSp>
        <p:nvCxnSpPr>
          <p:cNvPr id="220" name="Google Shape;220;g374dab4d104_0_238">
            <a:extLst>
              <a:ext uri="{FF2B5EF4-FFF2-40B4-BE49-F238E27FC236}">
                <a16:creationId xmlns:a16="http://schemas.microsoft.com/office/drawing/2014/main" id="{11E8B274-9E3C-115D-77B8-F4534DFE878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BBCC6E6-0C0F-31A9-DF5B-2BBEFEBBDC03}"/>
              </a:ext>
            </a:extLst>
          </p:cNvPr>
          <p:cNvSpPr>
            <a:spLocks noGrp="1"/>
          </p:cNvSpPr>
          <p:nvPr>
            <p:ph sz="quarter" idx="12"/>
          </p:nvPr>
        </p:nvSpPr>
        <p:spPr>
          <a:xfrm>
            <a:off x="918966" y="1851766"/>
            <a:ext cx="16012800" cy="7214400"/>
          </a:xfrm>
        </p:spPr>
        <p:txBody>
          <a:bodyPr>
            <a:noAutofit/>
          </a:bodyPr>
          <a:lstStyle/>
          <a:p>
            <a:pPr marL="0" lvl="0">
              <a:lnSpc>
                <a:spcPct val="164000"/>
              </a:lnSpc>
              <a:spcBef>
                <a:spcPts val="0"/>
              </a:spcBef>
              <a:buSzPts val="1100"/>
            </a:pPr>
            <a:r>
              <a:rPr lang="en-US" sz="2100" b="1" dirty="0">
                <a:latin typeface="Playfair Display"/>
                <a:ea typeface="Playfair Display"/>
                <a:cs typeface="Playfair Display"/>
                <a:sym typeface="Playfair Display"/>
              </a:rPr>
              <a:t>Global Expansion Requires Strategic Choices</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Firms face </a:t>
            </a:r>
            <a:r>
              <a:rPr lang="en-US" sz="2100" b="1" dirty="0">
                <a:latin typeface="Playfair Display"/>
                <a:ea typeface="Playfair Display"/>
                <a:cs typeface="Playfair Display"/>
                <a:sym typeface="Playfair Display"/>
              </a:rPr>
              <a:t>global integration pressures</a:t>
            </a:r>
            <a:r>
              <a:rPr lang="en-US" sz="2100" dirty="0">
                <a:latin typeface="Playfair Display"/>
                <a:ea typeface="Playfair Display"/>
                <a:cs typeface="Playfair Display"/>
                <a:sym typeface="Playfair Display"/>
              </a:rPr>
              <a:t> 🌍 (cost efficiency, global competition) vs </a:t>
            </a:r>
            <a:r>
              <a:rPr lang="en-US" sz="2100" b="1" dirty="0">
                <a:latin typeface="Playfair Display"/>
                <a:ea typeface="Playfair Display"/>
                <a:cs typeface="Playfair Display"/>
                <a:sym typeface="Playfair Display"/>
              </a:rPr>
              <a:t>local responsiveness needs</a:t>
            </a:r>
            <a:r>
              <a:rPr lang="en-US" sz="2100" dirty="0">
                <a:latin typeface="Playfair Display"/>
                <a:ea typeface="Playfair Display"/>
                <a:cs typeface="Playfair Display"/>
                <a:sym typeface="Playfair Display"/>
              </a:rPr>
              <a:t> 🏙️ (consumer preferences, regulations)</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The balance between these pressures determines the multinational strategy</a:t>
            </a:r>
          </a:p>
          <a:p>
            <a:pPr marL="0" lvl="0">
              <a:lnSpc>
                <a:spcPct val="164000"/>
              </a:lnSpc>
              <a:spcBef>
                <a:spcPts val="0"/>
              </a:spcBef>
              <a:buSzPts val="1100"/>
            </a:pPr>
            <a:r>
              <a:rPr lang="en-US" sz="2100" b="1" dirty="0">
                <a:latin typeface="Playfair Display"/>
                <a:ea typeface="Playfair Display"/>
                <a:cs typeface="Playfair Display"/>
                <a:sym typeface="Playfair Display"/>
              </a:rPr>
              <a:t>Integration–Responsiveness Framework</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Four strategies:</a:t>
            </a:r>
            <a:r>
              <a:rPr lang="en-US" sz="2100" b="1" dirty="0">
                <a:latin typeface="Playfair Display"/>
                <a:ea typeface="Playfair Display"/>
                <a:cs typeface="Playfair Display"/>
                <a:sym typeface="Playfair Display"/>
              </a:rPr>
              <a:t> International, Multidomestic, Global, Transnational</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Each varies in cost efficiency, market adaptation, and control</a:t>
            </a:r>
          </a:p>
          <a:p>
            <a:pPr marL="0" lvl="0">
              <a:lnSpc>
                <a:spcPct val="164000"/>
              </a:lnSpc>
              <a:spcBef>
                <a:spcPts val="0"/>
              </a:spcBef>
              <a:buSzPts val="1100"/>
            </a:pPr>
            <a:r>
              <a:rPr lang="en-US" sz="2100" b="1" dirty="0">
                <a:latin typeface="Playfair Display"/>
                <a:ea typeface="Playfair Display"/>
                <a:cs typeface="Playfair Display"/>
                <a:sym typeface="Playfair Display"/>
              </a:rPr>
              <a:t>Entry Mode Selection Matters</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Options range from </a:t>
            </a:r>
            <a:r>
              <a:rPr lang="en-US" sz="2100" b="1" dirty="0">
                <a:latin typeface="Playfair Display"/>
                <a:ea typeface="Playfair Display"/>
                <a:cs typeface="Playfair Display"/>
                <a:sym typeface="Playfair Display"/>
              </a:rPr>
              <a:t>low commitment </a:t>
            </a:r>
            <a:r>
              <a:rPr lang="en-US" sz="2100" dirty="0">
                <a:latin typeface="Playfair Display"/>
                <a:ea typeface="Playfair Display"/>
                <a:cs typeface="Playfair Display"/>
                <a:sym typeface="Playfair Display"/>
              </a:rPr>
              <a:t>(exporting) to </a:t>
            </a:r>
            <a:r>
              <a:rPr lang="en-US" sz="2100" b="1" dirty="0">
                <a:latin typeface="Playfair Display"/>
                <a:ea typeface="Playfair Display"/>
                <a:cs typeface="Playfair Display"/>
                <a:sym typeface="Playfair Display"/>
              </a:rPr>
              <a:t>high commitment (</a:t>
            </a:r>
            <a:r>
              <a:rPr lang="en-US" sz="2100" dirty="0" err="1">
                <a:latin typeface="Playfair Display"/>
                <a:ea typeface="Playfair Display"/>
                <a:cs typeface="Playfair Display"/>
                <a:sym typeface="Playfair Display"/>
              </a:rPr>
              <a:t>FDI</a:t>
            </a:r>
            <a:r>
              <a:rPr lang="en-US" sz="2100" dirty="0">
                <a:latin typeface="Playfair Display"/>
                <a:ea typeface="Playfair Display"/>
                <a:cs typeface="Playfair Display"/>
                <a:sym typeface="Playfair Display"/>
              </a:rPr>
              <a:t>, wholly owned subsidiaries)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Choice affects risk, control, investment, and speed of market entry</a:t>
            </a:r>
          </a:p>
          <a:p>
            <a:pPr marL="0" lvl="0">
              <a:lnSpc>
                <a:spcPct val="164000"/>
              </a:lnSpc>
              <a:spcBef>
                <a:spcPts val="0"/>
              </a:spcBef>
              <a:buSzPts val="1100"/>
            </a:pPr>
            <a:r>
              <a:rPr lang="en-US" sz="2100" b="1" dirty="0">
                <a:latin typeface="Playfair Display"/>
                <a:ea typeface="Playfair Display"/>
                <a:cs typeface="Playfair Display"/>
                <a:sym typeface="Playfair Display"/>
              </a:rPr>
              <a:t>Application for Business Graduates 🎓</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Shapes roles in marketing, consulting, and entrepreneurship</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Essential for aligning functional decisions with corporate strategy</a:t>
            </a:r>
          </a:p>
          <a:p>
            <a:pPr marL="457200" lvl="0" indent="-361950">
              <a:lnSpc>
                <a:spcPct val="164000"/>
              </a:lnSpc>
              <a:spcBef>
                <a:spcPts val="0"/>
              </a:spcBef>
              <a:buSzPts val="2100"/>
              <a:buChar char="●"/>
            </a:pPr>
            <a:r>
              <a:rPr lang="en-US" sz="2100" dirty="0">
                <a:latin typeface="Playfair Display"/>
                <a:ea typeface="Playfair Display"/>
                <a:cs typeface="Playfair Display"/>
                <a:sym typeface="Playfair Display"/>
              </a:rPr>
              <a:t>Enhances ability to guide or implement </a:t>
            </a:r>
            <a:r>
              <a:rPr lang="en-US" sz="2100" b="1" dirty="0">
                <a:latin typeface="Playfair Display"/>
                <a:ea typeface="Playfair Display"/>
                <a:cs typeface="Playfair Display"/>
                <a:sym typeface="Playfair Display"/>
              </a:rPr>
              <a:t>international growth</a:t>
            </a:r>
            <a:r>
              <a:rPr lang="en-US" sz="2100" dirty="0">
                <a:latin typeface="Playfair Display"/>
                <a:ea typeface="Playfair Display"/>
                <a:cs typeface="Playfair Display"/>
                <a:sym typeface="Playfair Display"/>
              </a:rPr>
              <a:t> initiatives</a:t>
            </a:r>
          </a:p>
        </p:txBody>
      </p:sp>
      <p:sp>
        <p:nvSpPr>
          <p:cNvPr id="4" name="Content Placeholder 3">
            <a:extLst>
              <a:ext uri="{FF2B5EF4-FFF2-40B4-BE49-F238E27FC236}">
                <a16:creationId xmlns:a16="http://schemas.microsoft.com/office/drawing/2014/main" id="{EB6249C9-BFB1-1974-BF8E-86D657464D59}"/>
              </a:ext>
            </a:extLst>
          </p:cNvPr>
          <p:cNvSpPr>
            <a:spLocks noGrp="1"/>
          </p:cNvSpPr>
          <p:nvPr>
            <p:ph sz="quarter" idx="13"/>
          </p:nvPr>
        </p:nvSpPr>
        <p:spPr>
          <a:xfrm>
            <a:off x="10294614" y="6633238"/>
            <a:ext cx="7617600" cy="2628000"/>
          </a:xfrm>
        </p:spPr>
        <p:txBody>
          <a:bodyPr>
            <a:noAutofit/>
          </a:bodyPr>
          <a:lstStyle/>
          <a:p>
            <a:pPr marL="0" lvl="0">
              <a:lnSpc>
                <a:spcPct val="164000"/>
              </a:lnSpc>
              <a:spcBef>
                <a:spcPts val="0"/>
              </a:spcBef>
            </a:pPr>
            <a:r>
              <a:rPr lang="en-US" sz="2100" b="1" dirty="0">
                <a:latin typeface="Playfair Display"/>
                <a:ea typeface="Playfair Display"/>
                <a:cs typeface="Playfair Display"/>
                <a:sym typeface="Playfair Display"/>
              </a:rPr>
              <a:t>💡 Final Insight:</a:t>
            </a:r>
          </a:p>
          <a:p>
            <a:pPr marL="0" lvl="0">
              <a:lnSpc>
                <a:spcPct val="164000"/>
              </a:lnSpc>
              <a:spcBef>
                <a:spcPts val="0"/>
              </a:spcBef>
            </a:pPr>
            <a:r>
              <a:rPr lang="en-US" sz="2100" dirty="0">
                <a:latin typeface="Playfair Display"/>
                <a:ea typeface="Playfair Display"/>
                <a:cs typeface="Playfair Display"/>
                <a:sym typeface="Playfair Display"/>
              </a:rPr>
              <a:t>Understanding multinational strategy equips graduates to operate effectively in global business environments, make informed strategic decisions, and create sustainable competitive advantages</a:t>
            </a:r>
          </a:p>
        </p:txBody>
      </p:sp>
      <p:sp>
        <p:nvSpPr>
          <p:cNvPr id="9" name="Google Shape;294;g374dab4d104_0_339">
            <a:extLst>
              <a:ext uri="{FF2B5EF4-FFF2-40B4-BE49-F238E27FC236}">
                <a16:creationId xmlns:a16="http://schemas.microsoft.com/office/drawing/2014/main" id="{39FC8D71-4679-D79D-2E6C-9DC4ADC50B95}"/>
              </a:ext>
              <a:ext uri="{C183D7F6-B498-43B3-948B-1728B52AA6E4}">
                <adec:decorative xmlns:adec="http://schemas.microsoft.com/office/drawing/2017/decorative" val="1"/>
              </a:ext>
            </a:extLst>
          </p:cNvPr>
          <p:cNvSpPr/>
          <p:nvPr/>
        </p:nvSpPr>
        <p:spPr>
          <a:xfrm>
            <a:off x="13897894" y="9129140"/>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7061535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8">
          <a:extLst>
            <a:ext uri="{FF2B5EF4-FFF2-40B4-BE49-F238E27FC236}">
              <a16:creationId xmlns:a16="http://schemas.microsoft.com/office/drawing/2014/main" id="{1982EAF9-3C23-40F4-82F7-8F5A98DD6D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9907ED-A299-CB02-1B36-BE3F8D73B867}"/>
              </a:ext>
            </a:extLst>
          </p:cNvPr>
          <p:cNvSpPr>
            <a:spLocks noGrp="1"/>
          </p:cNvSpPr>
          <p:nvPr>
            <p:ph type="ctrTitle"/>
          </p:nvPr>
        </p:nvSpPr>
        <p:spPr>
          <a:xfrm>
            <a:off x="931159" y="961874"/>
            <a:ext cx="16232400" cy="5724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Demonstrate Your Knowledge, Skills, and Competence</a:t>
            </a:r>
            <a:endParaRPr lang="en-US" sz="3710" dirty="0"/>
          </a:p>
        </p:txBody>
      </p:sp>
      <p:cxnSp>
        <p:nvCxnSpPr>
          <p:cNvPr id="220" name="Google Shape;220;g374dab4d104_0_238">
            <a:extLst>
              <a:ext uri="{FF2B5EF4-FFF2-40B4-BE49-F238E27FC236}">
                <a16:creationId xmlns:a16="http://schemas.microsoft.com/office/drawing/2014/main" id="{E3E348C3-ABD8-5946-9236-3665F05C79D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7B21E20-E045-F20F-6696-5F0F9147EF20}"/>
              </a:ext>
            </a:extLst>
          </p:cNvPr>
          <p:cNvSpPr>
            <a:spLocks noGrp="1"/>
          </p:cNvSpPr>
          <p:nvPr>
            <p:ph sz="quarter" idx="12"/>
          </p:nvPr>
        </p:nvSpPr>
        <p:spPr>
          <a:xfrm>
            <a:off x="918965" y="1888342"/>
            <a:ext cx="16230599" cy="6469200"/>
          </a:xfrm>
        </p:spPr>
        <p:txBody>
          <a:bodyPr>
            <a:noAutofit/>
          </a:bodyPr>
          <a:lstStyle/>
          <a:p>
            <a:pPr marL="0">
              <a:lnSpc>
                <a:spcPct val="164000"/>
              </a:lnSpc>
              <a:spcBef>
                <a:spcPts val="0"/>
              </a:spcBef>
            </a:pPr>
            <a:r>
              <a:rPr lang="en-US" sz="3500" b="1" dirty="0">
                <a:latin typeface="Playfair Display"/>
                <a:sym typeface="Playfair Display"/>
              </a:rPr>
              <a:t>Use these questions to test your knowledge of the chapter:</a:t>
            </a:r>
          </a:p>
          <a:p>
            <a:pPr marL="514350" indent="-546100">
              <a:lnSpc>
                <a:spcPct val="164000"/>
              </a:lnSpc>
              <a:spcBef>
                <a:spcPts val="0"/>
              </a:spcBef>
              <a:buSzPts val="3500"/>
              <a:buFont typeface="Playfair Display"/>
              <a:buAutoNum type="arabicPeriod"/>
            </a:pPr>
            <a:r>
              <a:rPr lang="en-US" sz="3500" dirty="0">
                <a:latin typeface="Playfair Display"/>
                <a:sym typeface="Playfair Display"/>
              </a:rPr>
              <a:t>Describe multinational strategy and its relationship to business level strategy. Do all firms formulate and implement multinational strategy?</a:t>
            </a:r>
          </a:p>
          <a:p>
            <a:pPr marL="514350" indent="-546100">
              <a:lnSpc>
                <a:spcPct val="164000"/>
              </a:lnSpc>
              <a:spcBef>
                <a:spcPts val="0"/>
              </a:spcBef>
              <a:buSzPts val="3500"/>
              <a:buFont typeface="Playfair Display"/>
              <a:buAutoNum type="arabicPeriod"/>
            </a:pPr>
            <a:r>
              <a:rPr lang="en-US" sz="3500" dirty="0">
                <a:latin typeface="Playfair Display"/>
                <a:sym typeface="Playfair Display"/>
              </a:rPr>
              <a:t>Discuss the history of global commerce.</a:t>
            </a:r>
          </a:p>
          <a:p>
            <a:pPr marL="514350" indent="-546100">
              <a:lnSpc>
                <a:spcPct val="164000"/>
              </a:lnSpc>
              <a:spcBef>
                <a:spcPts val="0"/>
              </a:spcBef>
              <a:buSzPts val="3500"/>
              <a:buFont typeface="Playfair Display"/>
              <a:buAutoNum type="arabicPeriod"/>
            </a:pPr>
            <a:r>
              <a:rPr lang="en-US" sz="3500" dirty="0">
                <a:latin typeface="Playfair Display"/>
                <a:sym typeface="Playfair Display"/>
              </a:rPr>
              <a:t>Discuss the motivations and risks associated with multinational strategy.</a:t>
            </a:r>
          </a:p>
          <a:p>
            <a:pPr marL="514350" indent="-546100">
              <a:lnSpc>
                <a:spcPct val="164000"/>
              </a:lnSpc>
              <a:spcBef>
                <a:spcPts val="0"/>
              </a:spcBef>
              <a:buSzPts val="3500"/>
              <a:buFont typeface="Playfair Display"/>
              <a:buAutoNum type="arabicPeriod"/>
            </a:pPr>
            <a:r>
              <a:rPr lang="en-US" sz="3500" dirty="0">
                <a:latin typeface="Playfair Display"/>
                <a:sym typeface="Playfair Display"/>
              </a:rPr>
              <a:t>Discuss the key elements of eight theories of multinational business. Which ones appeal to you the most and why? How can these theories inform multinational strategy</a:t>
            </a:r>
            <a:r>
              <a:rPr lang="en-US" sz="3500" dirty="0">
                <a:latin typeface="Playfair Display"/>
                <a:ea typeface="Playfair Display"/>
                <a:cs typeface="Playfair Display"/>
                <a:sym typeface="Playfair Display"/>
              </a:rPr>
              <a:t>?</a:t>
            </a:r>
          </a:p>
        </p:txBody>
      </p:sp>
      <p:sp>
        <p:nvSpPr>
          <p:cNvPr id="222" name="Google Shape;222;g374dab4d104_0_238">
            <a:extLst>
              <a:ext uri="{FF2B5EF4-FFF2-40B4-BE49-F238E27FC236}">
                <a16:creationId xmlns:a16="http://schemas.microsoft.com/office/drawing/2014/main" id="{24D09CBB-144C-8797-C374-EAB5EC31A39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0233333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8">
          <a:extLst>
            <a:ext uri="{FF2B5EF4-FFF2-40B4-BE49-F238E27FC236}">
              <a16:creationId xmlns:a16="http://schemas.microsoft.com/office/drawing/2014/main" id="{B89E073C-32C8-7C23-B9FB-57A0E4644C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0CA7F0-C0AF-16C5-2203-2C6E3A40EF8A}"/>
              </a:ext>
            </a:extLst>
          </p:cNvPr>
          <p:cNvSpPr>
            <a:spLocks noGrp="1"/>
          </p:cNvSpPr>
          <p:nvPr>
            <p:ph type="ctrTitle"/>
          </p:nvPr>
        </p:nvSpPr>
        <p:spPr>
          <a:xfrm>
            <a:off x="931159" y="937490"/>
            <a:ext cx="16232400" cy="5724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Demonstrate Your Knowledge, Skills, and Competence - 2</a:t>
            </a:r>
            <a:endParaRPr lang="en-US" sz="3710" dirty="0"/>
          </a:p>
        </p:txBody>
      </p:sp>
      <p:cxnSp>
        <p:nvCxnSpPr>
          <p:cNvPr id="220" name="Google Shape;220;g374dab4d104_0_238">
            <a:extLst>
              <a:ext uri="{FF2B5EF4-FFF2-40B4-BE49-F238E27FC236}">
                <a16:creationId xmlns:a16="http://schemas.microsoft.com/office/drawing/2014/main" id="{B7CEF449-EABA-D456-9CF7-7498204A901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A104282-F11E-6EA1-4452-A418C6B23B94}"/>
              </a:ext>
            </a:extLst>
          </p:cNvPr>
          <p:cNvSpPr>
            <a:spLocks noGrp="1"/>
          </p:cNvSpPr>
          <p:nvPr>
            <p:ph sz="quarter" idx="12"/>
          </p:nvPr>
        </p:nvSpPr>
        <p:spPr>
          <a:xfrm>
            <a:off x="918965" y="1888342"/>
            <a:ext cx="16442444" cy="6469200"/>
          </a:xfrm>
        </p:spPr>
        <p:txBody>
          <a:bodyPr>
            <a:noAutofit/>
          </a:bodyPr>
          <a:lstStyle/>
          <a:p>
            <a:pPr marL="0" lvl="0">
              <a:lnSpc>
                <a:spcPct val="164000"/>
              </a:lnSpc>
              <a:spcBef>
                <a:spcPts val="0"/>
              </a:spcBef>
            </a:pPr>
            <a:r>
              <a:rPr lang="en-US" sz="2800" b="1" dirty="0">
                <a:latin typeface="Playfair Display"/>
                <a:ea typeface="Playfair Display"/>
                <a:cs typeface="Playfair Display"/>
                <a:sym typeface="Playfair Display"/>
              </a:rPr>
              <a:t>Use these questions to test your knowledge of the chapter:</a:t>
            </a:r>
          </a:p>
          <a:p>
            <a:pPr marL="12700">
              <a:lnSpc>
                <a:spcPct val="164000"/>
              </a:lnSpc>
              <a:spcBef>
                <a:spcPts val="0"/>
              </a:spcBef>
              <a:buClr>
                <a:schemeClr val="dk1"/>
              </a:buClr>
              <a:buSzPts val="2800"/>
            </a:pPr>
            <a:r>
              <a:rPr lang="en-US" sz="2800" dirty="0">
                <a:latin typeface="Playfair Display"/>
                <a:ea typeface="Playfair Display"/>
                <a:cs typeface="Playfair Display"/>
                <a:sym typeface="Playfair Display"/>
              </a:rPr>
              <a:t>5. Discuss the CAGE distance framework and its four dimensions. Give examples of each dimension. How is the CAGE distance framework used in formulating multinational strategy?</a:t>
            </a:r>
            <a:endParaRPr lang="en-US" sz="2800" dirty="0">
              <a:latin typeface="Playfair Display"/>
              <a:ea typeface="Playfair Display"/>
              <a:cs typeface="Playfair Display"/>
            </a:endParaRPr>
          </a:p>
          <a:p>
            <a:pPr marL="12700">
              <a:lnSpc>
                <a:spcPct val="164000"/>
              </a:lnSpc>
              <a:spcBef>
                <a:spcPts val="0"/>
              </a:spcBef>
              <a:buClr>
                <a:schemeClr val="dk1"/>
              </a:buClr>
              <a:buSzPts val="2800"/>
            </a:pPr>
            <a:r>
              <a:rPr lang="en-US" sz="2800" dirty="0">
                <a:latin typeface="Playfair Display"/>
                <a:ea typeface="Playfair Display"/>
                <a:cs typeface="Playfair Display"/>
                <a:sym typeface="Playfair Display"/>
              </a:rPr>
              <a:t>6, Discuss the integration-responsiveness framework. Explain the two critical strategic decisions that strategic leaders and managers make when formulating a multinational strategy and how these relates to four multinational strategies.</a:t>
            </a:r>
            <a:endParaRPr lang="en-US" sz="2800" dirty="0">
              <a:latin typeface="Playfair Display"/>
              <a:ea typeface="Playfair Display"/>
              <a:cs typeface="Playfair Display"/>
            </a:endParaRPr>
          </a:p>
          <a:p>
            <a:pPr marL="12700">
              <a:lnSpc>
                <a:spcPct val="164000"/>
              </a:lnSpc>
              <a:spcBef>
                <a:spcPts val="0"/>
              </a:spcBef>
              <a:buClr>
                <a:schemeClr val="dk1"/>
              </a:buClr>
              <a:buSzPts val="2800"/>
            </a:pPr>
            <a:r>
              <a:rPr lang="en-US" sz="2800" dirty="0">
                <a:latin typeface="Playfair Display"/>
                <a:ea typeface="Playfair Display"/>
                <a:cs typeface="Playfair Display"/>
                <a:sym typeface="Playfair Display"/>
              </a:rPr>
              <a:t>7. There are multiple entry modes when considering global expansion. Discuss each of these, and give examples.</a:t>
            </a:r>
            <a:endParaRPr lang="en-US" sz="2800" dirty="0">
              <a:latin typeface="Playfair Display"/>
              <a:ea typeface="Playfair Display"/>
              <a:cs typeface="Playfair Display"/>
            </a:endParaRPr>
          </a:p>
          <a:p>
            <a:pPr marL="12700">
              <a:lnSpc>
                <a:spcPct val="164000"/>
              </a:lnSpc>
              <a:spcBef>
                <a:spcPts val="0"/>
              </a:spcBef>
              <a:buClr>
                <a:schemeClr val="dk1"/>
              </a:buClr>
              <a:buSzPts val="2800"/>
            </a:pPr>
            <a:r>
              <a:rPr lang="en-US" sz="2800" dirty="0">
                <a:latin typeface="Playfair Display"/>
                <a:ea typeface="Playfair Display"/>
                <a:cs typeface="Playfair Display"/>
                <a:sym typeface="Playfair Display"/>
              </a:rPr>
              <a:t>8. Describe how competence with multinational strategy is relevant and important to you.</a:t>
            </a:r>
            <a:endParaRPr lang="en-US" sz="2800" dirty="0">
              <a:latin typeface="Playfair Display"/>
              <a:ea typeface="Playfair Display"/>
              <a:cs typeface="Playfair Display"/>
            </a:endParaRPr>
          </a:p>
          <a:p>
            <a:pPr marL="0" lvl="0">
              <a:lnSpc>
                <a:spcPct val="164000"/>
              </a:lnSpc>
              <a:spcBef>
                <a:spcPts val="0"/>
              </a:spcBef>
            </a:pPr>
            <a:r>
              <a:rPr lang="en-US" sz="2800" b="1" dirty="0">
                <a:latin typeface="Playfair Display"/>
                <a:ea typeface="Playfair Display"/>
                <a:cs typeface="Playfair Display"/>
                <a:sym typeface="Playfair Display"/>
              </a:rPr>
              <a:t>Now you are competent with multinational strategy. Your hard work has paid off! Only one more chapter to go!</a:t>
            </a:r>
          </a:p>
        </p:txBody>
      </p:sp>
      <p:sp>
        <p:nvSpPr>
          <p:cNvPr id="4" name="Google Shape;313;g374dab4d104_0_88">
            <a:extLst>
              <a:ext uri="{FF2B5EF4-FFF2-40B4-BE49-F238E27FC236}">
                <a16:creationId xmlns:a16="http://schemas.microsoft.com/office/drawing/2014/main" id="{BE8747B9-5DD3-C886-7951-0092C22A7F4D}"/>
              </a:ext>
              <a:ext uri="{C183D7F6-B498-43B3-948B-1728B52AA6E4}">
                <adec:decorative xmlns:adec="http://schemas.microsoft.com/office/drawing/2017/decorative" val="1"/>
              </a:ext>
            </a:extLst>
          </p:cNvPr>
          <p:cNvSpPr/>
          <p:nvPr/>
        </p:nvSpPr>
        <p:spPr>
          <a:xfrm>
            <a:off x="13789037" y="9206944"/>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64309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CA4CFC53-5292-F1CA-C71D-EA3E64341A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903F3A-7F4A-DF79-25C1-D44F31EA2808}"/>
              </a:ext>
            </a:extLst>
          </p:cNvPr>
          <p:cNvSpPr>
            <a:spLocks noGrp="1"/>
          </p:cNvSpPr>
          <p:nvPr>
            <p:ph type="ctrTitle"/>
          </p:nvPr>
        </p:nvSpPr>
        <p:spPr>
          <a:xfrm>
            <a:off x="918100" y="992001"/>
            <a:ext cx="16230593" cy="740763"/>
          </a:xfrm>
        </p:spPr>
        <p:txBody>
          <a:bodyPr>
            <a:normAutofit/>
          </a:bodyPr>
          <a:lstStyle/>
          <a:p>
            <a:pPr algn="l"/>
            <a:r>
              <a:rPr lang="en-US" sz="3600" b="1" dirty="0">
                <a:solidFill>
                  <a:srgbClr val="54152A"/>
                </a:solidFill>
                <a:latin typeface="Public Sans"/>
                <a:ea typeface="Public Sans"/>
                <a:cs typeface="Public Sans"/>
                <a:sym typeface="Public Sans"/>
              </a:rPr>
              <a:t>Multinational Strategy: Right to Win?, 2 of 3</a:t>
            </a:r>
            <a:endParaRPr lang="en-IN" sz="3600" dirty="0"/>
          </a:p>
        </p:txBody>
      </p:sp>
      <p:cxnSp>
        <p:nvCxnSpPr>
          <p:cNvPr id="106" name="Google Shape;106;p3">
            <a:extLst>
              <a:ext uri="{FF2B5EF4-FFF2-40B4-BE49-F238E27FC236}">
                <a16:creationId xmlns:a16="http://schemas.microsoft.com/office/drawing/2014/main" id="{4E647AE1-CA80-E990-3766-DEB8D660D5F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BC383F2-C721-6CB4-F0B7-5685ACA544A4}"/>
              </a:ext>
            </a:extLst>
          </p:cNvPr>
          <p:cNvSpPr>
            <a:spLocks noGrp="1"/>
          </p:cNvSpPr>
          <p:nvPr>
            <p:ph sz="quarter" idx="12"/>
          </p:nvPr>
        </p:nvSpPr>
        <p:spPr>
          <a:xfrm>
            <a:off x="1009090" y="2052790"/>
            <a:ext cx="16235451" cy="6323183"/>
          </a:xfrm>
        </p:spPr>
        <p:txBody>
          <a:bodyPr>
            <a:noAutofit/>
          </a:bodyPr>
          <a:lstStyle/>
          <a:p>
            <a:pPr>
              <a:spcBef>
                <a:spcPts val="0"/>
              </a:spcBef>
            </a:pPr>
            <a:r>
              <a:rPr lang="en-US" sz="4000" dirty="0">
                <a:latin typeface="Playfair Display"/>
              </a:rPr>
              <a:t>All companies have the ambition to win in their chosen markets. They want to gain market share, increase revenue and profit, and enter new markets and regions, among other barometers of success. </a:t>
            </a:r>
          </a:p>
          <a:p>
            <a:pPr marL="571500" indent="-571500">
              <a:spcBef>
                <a:spcPts val="0"/>
              </a:spcBef>
              <a:buFont typeface="Arial" panose="020B0604020202020204" pitchFamily="34" charset="0"/>
              <a:buChar char="•"/>
            </a:pPr>
            <a:endParaRPr lang="en-US" sz="4000" dirty="0">
              <a:latin typeface="Playfair Display" pitchFamily="2" charset="77"/>
            </a:endParaRPr>
          </a:p>
          <a:p>
            <a:pPr>
              <a:spcBef>
                <a:spcPts val="0"/>
              </a:spcBef>
            </a:pPr>
            <a:r>
              <a:rPr lang="en-US" sz="4000" dirty="0">
                <a:latin typeface="Playfair Display"/>
              </a:rPr>
              <a:t>However, strategy is more than a wish list of what a company would ideally want to do and achieve. </a:t>
            </a:r>
          </a:p>
          <a:p>
            <a:pPr marL="571500" indent="-571500">
              <a:spcBef>
                <a:spcPts val="0"/>
              </a:spcBef>
              <a:buFont typeface="Arial" panose="020B0604020202020204" pitchFamily="34" charset="0"/>
              <a:buChar char="•"/>
            </a:pPr>
            <a:endParaRPr lang="en-US" sz="4000" dirty="0">
              <a:latin typeface="Playfair Display" pitchFamily="2" charset="77"/>
            </a:endParaRPr>
          </a:p>
          <a:p>
            <a:pPr>
              <a:spcBef>
                <a:spcPts val="0"/>
              </a:spcBef>
            </a:pPr>
            <a:r>
              <a:rPr lang="en-US" sz="4000" b="1" dirty="0">
                <a:latin typeface="Playfair Display"/>
              </a:rPr>
              <a:t>Strategy is a company-specific roadmap for navigating in its industry, directing how a firm moves from its current state toward the firm’s vision.</a:t>
            </a:r>
          </a:p>
        </p:txBody>
      </p:sp>
      <p:sp>
        <p:nvSpPr>
          <p:cNvPr id="108" name="Google Shape;108;p3">
            <a:extLst>
              <a:ext uri="{FF2B5EF4-FFF2-40B4-BE49-F238E27FC236}">
                <a16:creationId xmlns:a16="http://schemas.microsoft.com/office/drawing/2014/main" id="{F7696495-D991-9018-BC04-3AA2944A3B6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71127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AFAD6DE1-B5E4-0CAC-0A58-F107EF6A8E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15092E-446D-609B-E458-F2F90ABCD67F}"/>
              </a:ext>
            </a:extLst>
          </p:cNvPr>
          <p:cNvSpPr>
            <a:spLocks noGrp="1"/>
          </p:cNvSpPr>
          <p:nvPr>
            <p:ph type="ctrTitle"/>
          </p:nvPr>
        </p:nvSpPr>
        <p:spPr>
          <a:xfrm>
            <a:off x="918100" y="992001"/>
            <a:ext cx="16230593" cy="740763"/>
          </a:xfrm>
        </p:spPr>
        <p:txBody>
          <a:bodyPr>
            <a:normAutofit/>
          </a:bodyPr>
          <a:lstStyle/>
          <a:p>
            <a:pPr algn="l"/>
            <a:r>
              <a:rPr lang="en-US" sz="3600" b="1" dirty="0">
                <a:solidFill>
                  <a:srgbClr val="54152A"/>
                </a:solidFill>
                <a:latin typeface="Public Sans"/>
                <a:ea typeface="Public Sans"/>
                <a:cs typeface="Public Sans"/>
                <a:sym typeface="Public Sans"/>
              </a:rPr>
              <a:t>Multinational Strategy: Right to Win?, 3 of 3</a:t>
            </a:r>
            <a:endParaRPr lang="en-IN" sz="3600" dirty="0"/>
          </a:p>
        </p:txBody>
      </p:sp>
      <p:cxnSp>
        <p:nvCxnSpPr>
          <p:cNvPr id="106" name="Google Shape;106;p3">
            <a:extLst>
              <a:ext uri="{FF2B5EF4-FFF2-40B4-BE49-F238E27FC236}">
                <a16:creationId xmlns:a16="http://schemas.microsoft.com/office/drawing/2014/main" id="{6D2A2D9D-7602-C64E-A0C2-76A235E16E3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138D599-D9F3-1688-CA2F-DCFA53676254}"/>
              </a:ext>
            </a:extLst>
          </p:cNvPr>
          <p:cNvSpPr>
            <a:spLocks noGrp="1"/>
          </p:cNvSpPr>
          <p:nvPr>
            <p:ph sz="quarter" idx="12"/>
          </p:nvPr>
        </p:nvSpPr>
        <p:spPr>
          <a:xfrm>
            <a:off x="1009090" y="2052789"/>
            <a:ext cx="16250199" cy="7459921"/>
          </a:xfrm>
        </p:spPr>
        <p:txBody>
          <a:bodyPr>
            <a:noAutofit/>
          </a:bodyPr>
          <a:lstStyle/>
          <a:p>
            <a:pPr>
              <a:spcBef>
                <a:spcPts val="0"/>
              </a:spcBef>
            </a:pPr>
            <a:r>
              <a:rPr lang="en-US" sz="4800" b="1" dirty="0">
                <a:latin typeface="Playfair Display"/>
              </a:rPr>
              <a:t>Has our strategic business unit formulated a differentiating, company-specific, evidence-based multinational strategy that is anchored in our SBU’s business-level strategy, helps us successfully navigate our </a:t>
            </a:r>
            <a:r>
              <a:rPr lang="en-US" sz="4800" b="1" dirty="0" err="1">
                <a:latin typeface="Playfair Display"/>
              </a:rPr>
              <a:t>VUCA</a:t>
            </a:r>
            <a:r>
              <a:rPr lang="en-US" sz="4800" b="1" dirty="0">
                <a:latin typeface="Playfair Display"/>
              </a:rPr>
              <a:t> environment, is supported by differentiating and valuable resources, capabilities, and core competencies that are unique to us, and directs our progress from our current state toward our vision?</a:t>
            </a:r>
          </a:p>
          <a:p>
            <a:pPr marL="685800" indent="-685800">
              <a:spcBef>
                <a:spcPts val="0"/>
              </a:spcBef>
              <a:buSzPct val="100000"/>
              <a:buFont typeface="Arial" panose="020B0604020202020204" pitchFamily="34" charset="0"/>
              <a:buChar char="•"/>
            </a:pPr>
            <a:r>
              <a:rPr lang="en-US" sz="4800" b="1" dirty="0">
                <a:latin typeface="Playfair Display"/>
              </a:rPr>
              <a:t>Are we earning our right to success by implementing an excellent technology strategy?</a:t>
            </a:r>
          </a:p>
        </p:txBody>
      </p:sp>
      <p:sp>
        <p:nvSpPr>
          <p:cNvPr id="108" name="Google Shape;108;p3">
            <a:extLst>
              <a:ext uri="{FF2B5EF4-FFF2-40B4-BE49-F238E27FC236}">
                <a16:creationId xmlns:a16="http://schemas.microsoft.com/office/drawing/2014/main" id="{0168B8C9-533D-DB0C-20B3-4C1416DDCE7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629845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10172935-ADBE-2E92-694B-8E68C60DFC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ED0E5B-8B63-328C-6BFB-C89615355285}"/>
              </a:ext>
            </a:extLst>
          </p:cNvPr>
          <p:cNvSpPr>
            <a:spLocks noGrp="1"/>
          </p:cNvSpPr>
          <p:nvPr>
            <p:ph type="ctrTitle"/>
          </p:nvPr>
        </p:nvSpPr>
        <p:spPr>
          <a:xfrm>
            <a:off x="918100" y="992001"/>
            <a:ext cx="16230593" cy="740763"/>
          </a:xfrm>
        </p:spPr>
        <p:txBody>
          <a:bodyPr>
            <a:normAutofit/>
          </a:bodyPr>
          <a:lstStyle/>
          <a:p>
            <a:pPr algn="l"/>
            <a:r>
              <a:rPr lang="en-US" sz="3600" b="1" dirty="0">
                <a:solidFill>
                  <a:srgbClr val="54152A"/>
                </a:solidFill>
                <a:latin typeface="Public Sans"/>
                <a:ea typeface="Public Sans"/>
                <a:cs typeface="Public Sans"/>
                <a:sym typeface="Public Sans"/>
              </a:rPr>
              <a:t>Multinational Corporation</a:t>
            </a:r>
            <a:endParaRPr lang="en-IN" sz="3600" dirty="0"/>
          </a:p>
        </p:txBody>
      </p:sp>
      <p:cxnSp>
        <p:nvCxnSpPr>
          <p:cNvPr id="106" name="Google Shape;106;p3">
            <a:extLst>
              <a:ext uri="{FF2B5EF4-FFF2-40B4-BE49-F238E27FC236}">
                <a16:creationId xmlns:a16="http://schemas.microsoft.com/office/drawing/2014/main" id="{32441DE6-1DCF-16BD-A9F8-7E85B37A2AA8}"/>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B5C2CB0-A025-8032-7E72-4F6A14E843C7}"/>
              </a:ext>
            </a:extLst>
          </p:cNvPr>
          <p:cNvSpPr>
            <a:spLocks noGrp="1"/>
          </p:cNvSpPr>
          <p:nvPr>
            <p:ph sz="quarter" idx="12"/>
          </p:nvPr>
        </p:nvSpPr>
        <p:spPr>
          <a:xfrm>
            <a:off x="1038586" y="2052789"/>
            <a:ext cx="16250199" cy="7459921"/>
          </a:xfrm>
        </p:spPr>
        <p:txBody>
          <a:bodyPr>
            <a:noAutofit/>
          </a:bodyPr>
          <a:lstStyle/>
          <a:p>
            <a:pPr marL="0">
              <a:spcBef>
                <a:spcPts val="0"/>
              </a:spcBef>
            </a:pPr>
            <a:r>
              <a:rPr lang="en-US" sz="5400" dirty="0">
                <a:latin typeface="Playfair Display"/>
              </a:rPr>
              <a:t>A </a:t>
            </a:r>
            <a:r>
              <a:rPr lang="en-US" sz="5400" b="1" dirty="0">
                <a:latin typeface="Playfair Display"/>
              </a:rPr>
              <a:t>multinational corporation (MNC) </a:t>
            </a:r>
            <a:r>
              <a:rPr lang="en-US" sz="5400" dirty="0">
                <a:latin typeface="Playfair Display"/>
              </a:rPr>
              <a:t>is a firm that has </a:t>
            </a:r>
            <a:r>
              <a:rPr lang="en-US" sz="5400" b="1" dirty="0">
                <a:latin typeface="Playfair Display"/>
              </a:rPr>
              <a:t>operations in more than one country. </a:t>
            </a:r>
          </a:p>
          <a:p>
            <a:pPr marL="0">
              <a:spcBef>
                <a:spcPts val="0"/>
              </a:spcBef>
            </a:pPr>
            <a:endParaRPr lang="en-US" sz="5400" dirty="0">
              <a:latin typeface="Playfair Display" pitchFamily="2" charset="77"/>
            </a:endParaRPr>
          </a:p>
          <a:p>
            <a:pPr marL="0">
              <a:spcBef>
                <a:spcPts val="0"/>
              </a:spcBef>
            </a:pPr>
            <a:r>
              <a:rPr lang="en-US" sz="5400" dirty="0">
                <a:latin typeface="Playfair Display"/>
              </a:rPr>
              <a:t>Not all companies compete internationally. </a:t>
            </a:r>
          </a:p>
          <a:p>
            <a:pPr marL="0">
              <a:spcBef>
                <a:spcPts val="0"/>
              </a:spcBef>
            </a:pPr>
            <a:endParaRPr lang="en-US" sz="5400" dirty="0">
              <a:latin typeface="Playfair Display" pitchFamily="2" charset="77"/>
            </a:endParaRPr>
          </a:p>
          <a:p>
            <a:pPr marL="0">
              <a:spcBef>
                <a:spcPts val="0"/>
              </a:spcBef>
            </a:pPr>
            <a:r>
              <a:rPr lang="en-US" sz="5400" b="1" dirty="0">
                <a:latin typeface="Playfair Display"/>
              </a:rPr>
              <a:t>Multinational corporations formulate multinational strategy.</a:t>
            </a:r>
          </a:p>
        </p:txBody>
      </p:sp>
      <p:sp>
        <p:nvSpPr>
          <p:cNvPr id="108" name="Google Shape;108;p3">
            <a:extLst>
              <a:ext uri="{FF2B5EF4-FFF2-40B4-BE49-F238E27FC236}">
                <a16:creationId xmlns:a16="http://schemas.microsoft.com/office/drawing/2014/main" id="{8C36BA10-1530-F875-F934-61D27FCC346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538195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56513A8C-9384-B067-D988-C28463F868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4E8676-F1A6-1A90-9B92-FAC86710F904}"/>
              </a:ext>
            </a:extLst>
          </p:cNvPr>
          <p:cNvSpPr>
            <a:spLocks noGrp="1"/>
          </p:cNvSpPr>
          <p:nvPr>
            <p:ph type="ctrTitle"/>
          </p:nvPr>
        </p:nvSpPr>
        <p:spPr>
          <a:xfrm>
            <a:off x="918100" y="992001"/>
            <a:ext cx="16230593" cy="740763"/>
          </a:xfrm>
        </p:spPr>
        <p:txBody>
          <a:bodyPr>
            <a:normAutofit/>
          </a:bodyPr>
          <a:lstStyle/>
          <a:p>
            <a:pPr algn="l"/>
            <a:r>
              <a:rPr lang="en-US" sz="3600" b="1" dirty="0">
                <a:solidFill>
                  <a:srgbClr val="54152A"/>
                </a:solidFill>
                <a:latin typeface="Public Sans"/>
                <a:ea typeface="Public Sans"/>
                <a:cs typeface="Public Sans"/>
                <a:sym typeface="Public Sans"/>
              </a:rPr>
              <a:t>Multinational Strategy, 1 of 3</a:t>
            </a:r>
            <a:endParaRPr lang="en-IN" sz="3600" dirty="0"/>
          </a:p>
        </p:txBody>
      </p:sp>
      <p:cxnSp>
        <p:nvCxnSpPr>
          <p:cNvPr id="106" name="Google Shape;106;p3">
            <a:extLst>
              <a:ext uri="{FF2B5EF4-FFF2-40B4-BE49-F238E27FC236}">
                <a16:creationId xmlns:a16="http://schemas.microsoft.com/office/drawing/2014/main" id="{73071AFE-C790-0C52-9381-2471DC525C98}"/>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E663541-2733-3DF4-CDED-6E8DCEF88BAC}"/>
              </a:ext>
            </a:extLst>
          </p:cNvPr>
          <p:cNvSpPr>
            <a:spLocks noGrp="1"/>
          </p:cNvSpPr>
          <p:nvPr>
            <p:ph sz="quarter" idx="12"/>
          </p:nvPr>
        </p:nvSpPr>
        <p:spPr>
          <a:xfrm>
            <a:off x="1038586" y="2052789"/>
            <a:ext cx="16379259" cy="7459921"/>
          </a:xfrm>
        </p:spPr>
        <p:txBody>
          <a:bodyPr>
            <a:noAutofit/>
          </a:bodyPr>
          <a:lstStyle/>
          <a:p>
            <a:pPr marL="0">
              <a:spcBef>
                <a:spcPts val="0"/>
              </a:spcBef>
              <a:buClr>
                <a:srgbClr val="000000"/>
              </a:buClr>
            </a:pPr>
            <a:r>
              <a:rPr lang="en-US" sz="4800" b="1" dirty="0">
                <a:solidFill>
                  <a:srgbClr val="000000"/>
                </a:solidFill>
                <a:latin typeface="Playfair Display"/>
                <a:cs typeface="Arial"/>
                <a:sym typeface="Arial"/>
              </a:rPr>
              <a:t>Multinational strategy focuses on the ways multinational corporations compete in global markets.</a:t>
            </a:r>
            <a:endParaRPr lang="en-US" sz="4800" dirty="0">
              <a:solidFill>
                <a:srgbClr val="000000"/>
              </a:solidFill>
              <a:latin typeface="Playfair Display"/>
              <a:cs typeface="Arial"/>
              <a:sym typeface="Arial"/>
            </a:endParaRPr>
          </a:p>
          <a:p>
            <a:pPr marL="0">
              <a:spcBef>
                <a:spcPts val="0"/>
              </a:spcBef>
              <a:buClr>
                <a:srgbClr val="000000"/>
              </a:buClr>
            </a:pPr>
            <a:endParaRPr lang="en-US" sz="4800" dirty="0">
              <a:solidFill>
                <a:srgbClr val="000000"/>
              </a:solidFill>
              <a:latin typeface="Playfair Display"/>
              <a:cs typeface="Arial"/>
              <a:sym typeface="Arial"/>
            </a:endParaRPr>
          </a:p>
          <a:p>
            <a:pPr marL="0">
              <a:spcBef>
                <a:spcPts val="0"/>
              </a:spcBef>
              <a:buClr>
                <a:srgbClr val="000000"/>
              </a:buClr>
            </a:pPr>
            <a:r>
              <a:rPr lang="en-US" sz="4800" dirty="0">
                <a:solidFill>
                  <a:srgbClr val="000000"/>
                </a:solidFill>
                <a:latin typeface="Playfair Display"/>
                <a:cs typeface="Arial"/>
                <a:sym typeface="Arial"/>
              </a:rPr>
              <a:t>Multinational strategy is a critical component of a company’s strategy. </a:t>
            </a:r>
          </a:p>
          <a:p>
            <a:pPr marL="0">
              <a:spcBef>
                <a:spcPts val="0"/>
              </a:spcBef>
              <a:buClr>
                <a:srgbClr val="000000"/>
              </a:buClr>
            </a:pPr>
            <a:endParaRPr lang="en-US" sz="4800" dirty="0">
              <a:solidFill>
                <a:srgbClr val="000000"/>
              </a:solidFill>
              <a:latin typeface="Playfair Display"/>
              <a:cs typeface="Arial"/>
              <a:sym typeface="Arial"/>
            </a:endParaRPr>
          </a:p>
          <a:p>
            <a:pPr marL="0">
              <a:spcBef>
                <a:spcPts val="0"/>
              </a:spcBef>
              <a:buClr>
                <a:srgbClr val="000000"/>
              </a:buClr>
            </a:pPr>
            <a:r>
              <a:rPr lang="en-US" sz="4800" dirty="0">
                <a:solidFill>
                  <a:srgbClr val="000000"/>
                </a:solidFill>
                <a:latin typeface="Playfair Display"/>
                <a:cs typeface="Arial"/>
                <a:sym typeface="Arial"/>
              </a:rPr>
              <a:t>Multinational strategy focuses on expanding operations beyond domestic markets to drive profitable growth and manage risks effectively</a:t>
            </a:r>
            <a:r>
              <a:rPr lang="en-US" sz="4800" dirty="0">
                <a:latin typeface="Playfair Display" pitchFamily="2" charset="77"/>
              </a:rPr>
              <a:t>. </a:t>
            </a:r>
          </a:p>
        </p:txBody>
      </p:sp>
      <p:sp>
        <p:nvSpPr>
          <p:cNvPr id="108" name="Google Shape;108;p3">
            <a:extLst>
              <a:ext uri="{FF2B5EF4-FFF2-40B4-BE49-F238E27FC236}">
                <a16:creationId xmlns:a16="http://schemas.microsoft.com/office/drawing/2014/main" id="{64F6FB51-D6A6-7E06-F12A-A78D5051508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85670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F1BEC9FF-0610-D5ED-55FE-2C0A2E439B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965899-2AC5-8734-C412-4039ABBA62DE}"/>
              </a:ext>
            </a:extLst>
          </p:cNvPr>
          <p:cNvSpPr>
            <a:spLocks noGrp="1"/>
          </p:cNvSpPr>
          <p:nvPr>
            <p:ph type="ctrTitle"/>
          </p:nvPr>
        </p:nvSpPr>
        <p:spPr>
          <a:xfrm>
            <a:off x="918100" y="992001"/>
            <a:ext cx="16230593" cy="740763"/>
          </a:xfrm>
        </p:spPr>
        <p:txBody>
          <a:bodyPr>
            <a:normAutofit/>
          </a:bodyPr>
          <a:lstStyle/>
          <a:p>
            <a:pPr algn="l"/>
            <a:r>
              <a:rPr lang="en-US" sz="3600" b="1" dirty="0">
                <a:solidFill>
                  <a:srgbClr val="54152A"/>
                </a:solidFill>
                <a:latin typeface="Public Sans"/>
                <a:ea typeface="Public Sans"/>
                <a:cs typeface="Public Sans"/>
                <a:sym typeface="Public Sans"/>
              </a:rPr>
              <a:t>Multinational Strategy, 2 of 3</a:t>
            </a:r>
            <a:endParaRPr lang="en-IN" sz="3600" dirty="0"/>
          </a:p>
        </p:txBody>
      </p:sp>
      <p:cxnSp>
        <p:nvCxnSpPr>
          <p:cNvPr id="106" name="Google Shape;106;p3">
            <a:extLst>
              <a:ext uri="{FF2B5EF4-FFF2-40B4-BE49-F238E27FC236}">
                <a16:creationId xmlns:a16="http://schemas.microsoft.com/office/drawing/2014/main" id="{291186C3-EFA8-87F8-73BD-ACC2F799FEF3}"/>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FD2771A-D71A-975C-62CB-F60633FFBDFB}"/>
              </a:ext>
            </a:extLst>
          </p:cNvPr>
          <p:cNvSpPr>
            <a:spLocks noGrp="1"/>
          </p:cNvSpPr>
          <p:nvPr>
            <p:ph sz="quarter" idx="12"/>
          </p:nvPr>
        </p:nvSpPr>
        <p:spPr>
          <a:xfrm>
            <a:off x="1009090" y="2067537"/>
            <a:ext cx="16379259" cy="7459921"/>
          </a:xfrm>
        </p:spPr>
        <p:txBody>
          <a:bodyPr>
            <a:noAutofit/>
          </a:bodyPr>
          <a:lstStyle/>
          <a:p>
            <a:pPr>
              <a:spcBef>
                <a:spcPts val="0"/>
              </a:spcBef>
            </a:pPr>
            <a:r>
              <a:rPr lang="en-US" sz="5400" dirty="0">
                <a:latin typeface="Playfair Display"/>
              </a:rPr>
              <a:t>Multinational strategy involves </a:t>
            </a:r>
            <a:endParaRPr lang="en-US" sz="5400" dirty="0"/>
          </a:p>
          <a:p>
            <a:pPr marL="685800" indent="-685800">
              <a:spcBef>
                <a:spcPts val="0"/>
              </a:spcBef>
              <a:buSzPct val="100000"/>
              <a:buChar char="•"/>
            </a:pPr>
            <a:r>
              <a:rPr lang="en-US" sz="5400" dirty="0">
                <a:latin typeface="Playfair Display"/>
              </a:rPr>
              <a:t>strategic decision-making about how best to enter and compete in foreign markets</a:t>
            </a:r>
            <a:endParaRPr lang="en-US" sz="5400" dirty="0"/>
          </a:p>
          <a:p>
            <a:pPr marL="685800" indent="-685800">
              <a:spcBef>
                <a:spcPts val="0"/>
              </a:spcBef>
              <a:buSzPct val="100000"/>
              <a:buChar char="•"/>
            </a:pPr>
            <a:r>
              <a:rPr lang="en-US" sz="5400" dirty="0">
                <a:latin typeface="Playfair Display"/>
              </a:rPr>
              <a:t>whether and to what degree to adapt products or services to local consumer preferences and cost pressures, and </a:t>
            </a:r>
            <a:endParaRPr lang="en-US" sz="5400" dirty="0"/>
          </a:p>
          <a:p>
            <a:pPr marL="685800" indent="-685800">
              <a:spcBef>
                <a:spcPts val="0"/>
              </a:spcBef>
              <a:buSzPct val="100000"/>
              <a:buChar char="•"/>
            </a:pPr>
            <a:r>
              <a:rPr lang="en-US" sz="5400" dirty="0">
                <a:latin typeface="Playfair Display"/>
              </a:rPr>
              <a:t>how to manage multinational risks and secure competitive advantage on a global scale. </a:t>
            </a:r>
            <a:endParaRPr lang="en-US" sz="5400" dirty="0"/>
          </a:p>
        </p:txBody>
      </p:sp>
      <p:sp>
        <p:nvSpPr>
          <p:cNvPr id="108" name="Google Shape;108;p3">
            <a:extLst>
              <a:ext uri="{FF2B5EF4-FFF2-40B4-BE49-F238E27FC236}">
                <a16:creationId xmlns:a16="http://schemas.microsoft.com/office/drawing/2014/main" id="{9414FE5F-7115-0B0E-23AC-2C250DA95F3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881834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6E68AA26-192B-05E6-BBEE-F8C7659905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65B146-1766-03FE-2989-A8C77B3C8BBE}"/>
              </a:ext>
            </a:extLst>
          </p:cNvPr>
          <p:cNvSpPr>
            <a:spLocks noGrp="1"/>
          </p:cNvSpPr>
          <p:nvPr>
            <p:ph type="ctrTitle"/>
          </p:nvPr>
        </p:nvSpPr>
        <p:spPr>
          <a:xfrm>
            <a:off x="918100" y="992001"/>
            <a:ext cx="16230593" cy="740763"/>
          </a:xfrm>
        </p:spPr>
        <p:txBody>
          <a:bodyPr>
            <a:normAutofit/>
          </a:bodyPr>
          <a:lstStyle/>
          <a:p>
            <a:pPr algn="l"/>
            <a:r>
              <a:rPr lang="en-US" sz="3600" b="1" dirty="0">
                <a:solidFill>
                  <a:srgbClr val="54152A"/>
                </a:solidFill>
                <a:latin typeface="Public Sans"/>
                <a:ea typeface="Public Sans"/>
                <a:cs typeface="Public Sans"/>
                <a:sym typeface="Public Sans"/>
              </a:rPr>
              <a:t>Multinational Strategy, 3 of 3</a:t>
            </a:r>
            <a:endParaRPr lang="en-IN" sz="3600" dirty="0"/>
          </a:p>
        </p:txBody>
      </p:sp>
      <p:cxnSp>
        <p:nvCxnSpPr>
          <p:cNvPr id="106" name="Google Shape;106;p3">
            <a:extLst>
              <a:ext uri="{FF2B5EF4-FFF2-40B4-BE49-F238E27FC236}">
                <a16:creationId xmlns:a16="http://schemas.microsoft.com/office/drawing/2014/main" id="{548D989B-E435-3435-479F-24C0EEA5049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A38C287-B191-EEE5-BC2C-1515F44982F8}"/>
              </a:ext>
            </a:extLst>
          </p:cNvPr>
          <p:cNvSpPr>
            <a:spLocks noGrp="1"/>
          </p:cNvSpPr>
          <p:nvPr>
            <p:ph sz="quarter" idx="12"/>
          </p:nvPr>
        </p:nvSpPr>
        <p:spPr>
          <a:xfrm>
            <a:off x="1009090" y="2052789"/>
            <a:ext cx="16139603" cy="7459921"/>
          </a:xfrm>
        </p:spPr>
        <p:txBody>
          <a:bodyPr>
            <a:noAutofit/>
          </a:bodyPr>
          <a:lstStyle/>
          <a:p>
            <a:pPr>
              <a:spcBef>
                <a:spcPts val="0"/>
              </a:spcBef>
              <a:buClr>
                <a:srgbClr val="000000"/>
              </a:buClr>
            </a:pPr>
            <a:r>
              <a:rPr lang="en-US" sz="4400" dirty="0">
                <a:solidFill>
                  <a:srgbClr val="000000"/>
                </a:solidFill>
                <a:latin typeface="Playfair Display" pitchFamily="2" charset="77"/>
                <a:cs typeface="Arial"/>
                <a:sym typeface="Arial"/>
              </a:rPr>
              <a:t>By pursuing multinational strategy, companies can tap into larger consumer bases; distribute risk across diverse industries, markets, market segments, and businesses; enhance operational efficiencies; and leverage global resources, capabilities, and core competencies. </a:t>
            </a:r>
          </a:p>
          <a:p>
            <a:pPr>
              <a:spcBef>
                <a:spcPts val="0"/>
              </a:spcBef>
              <a:buClr>
                <a:srgbClr val="000000"/>
              </a:buClr>
            </a:pPr>
            <a:endParaRPr lang="en-US" sz="4400" dirty="0">
              <a:solidFill>
                <a:srgbClr val="000000"/>
              </a:solidFill>
              <a:latin typeface="Playfair Display" pitchFamily="2" charset="77"/>
              <a:cs typeface="Arial"/>
              <a:sym typeface="Arial"/>
            </a:endParaRPr>
          </a:p>
          <a:p>
            <a:pPr>
              <a:spcBef>
                <a:spcPts val="0"/>
              </a:spcBef>
              <a:buClr>
                <a:srgbClr val="000000"/>
              </a:buClr>
            </a:pPr>
            <a:r>
              <a:rPr lang="en-US" sz="4400" dirty="0">
                <a:solidFill>
                  <a:srgbClr val="000000"/>
                </a:solidFill>
                <a:latin typeface="Playfair Display" pitchFamily="2" charset="77"/>
                <a:cs typeface="Arial"/>
                <a:sym typeface="Arial"/>
              </a:rPr>
              <a:t>As part of a broader business-level strategy, multinational expansion enables firms to achieve scale, optimize resource allocation, and capitalize on new growth opportunities, all while bolstering their resilience in an increasingly interconnected marketplace</a:t>
            </a:r>
          </a:p>
        </p:txBody>
      </p:sp>
      <p:sp>
        <p:nvSpPr>
          <p:cNvPr id="108" name="Google Shape;108;p3">
            <a:extLst>
              <a:ext uri="{FF2B5EF4-FFF2-40B4-BE49-F238E27FC236}">
                <a16:creationId xmlns:a16="http://schemas.microsoft.com/office/drawing/2014/main" id="{80187F4D-D868-2CE4-F1DD-C579A607F97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50664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50A33143-BC68-9C4A-89EA-6FE2EE5959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00B4AB4-3ECB-3E2A-7AF7-83E2F8E85477}"/>
              </a:ext>
            </a:extLst>
          </p:cNvPr>
          <p:cNvSpPr>
            <a:spLocks noGrp="1"/>
          </p:cNvSpPr>
          <p:nvPr>
            <p:ph type="ctrTitle" idx="4294967295"/>
          </p:nvPr>
        </p:nvSpPr>
        <p:spPr>
          <a:xfrm>
            <a:off x="914397" y="962025"/>
            <a:ext cx="16230600" cy="7413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 History of Global Commerce</a:t>
            </a:r>
            <a:endParaRPr lang="en-US" sz="3710" dirty="0"/>
          </a:p>
        </p:txBody>
      </p:sp>
      <p:cxnSp>
        <p:nvCxnSpPr>
          <p:cNvPr id="106" name="Google Shape;106;p3">
            <a:extLst>
              <a:ext uri="{FF2B5EF4-FFF2-40B4-BE49-F238E27FC236}">
                <a16:creationId xmlns:a16="http://schemas.microsoft.com/office/drawing/2014/main" id="{CF251289-275C-A372-8ED3-FA42DEBE5EE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21" name="Content Placeholder 20">
            <a:extLst>
              <a:ext uri="{FF2B5EF4-FFF2-40B4-BE49-F238E27FC236}">
                <a16:creationId xmlns:a16="http://schemas.microsoft.com/office/drawing/2014/main" id="{38131B3F-06AD-3E41-070F-C5C2BDC048DA}"/>
              </a:ext>
            </a:extLst>
          </p:cNvPr>
          <p:cNvSpPr>
            <a:spLocks noGrp="1"/>
          </p:cNvSpPr>
          <p:nvPr>
            <p:ph sz="quarter" idx="12"/>
          </p:nvPr>
        </p:nvSpPr>
        <p:spPr>
          <a:xfrm>
            <a:off x="999198" y="2053733"/>
            <a:ext cx="7351200" cy="3775587"/>
          </a:xfrm>
        </p:spPr>
        <p:txBody>
          <a:bodyPr>
            <a:noAutofit/>
          </a:bodyPr>
          <a:lstStyle/>
          <a:p>
            <a:pPr marL="0" lvl="0">
              <a:spcBef>
                <a:spcPts val="1200"/>
              </a:spcBef>
            </a:pPr>
            <a:r>
              <a:rPr lang="en-US" sz="2800" b="1" dirty="0">
                <a:latin typeface="Playfair Display"/>
                <a:ea typeface="Playfair Display"/>
                <a:cs typeface="Playfair Display"/>
                <a:sym typeface="Playfair Display"/>
              </a:rPr>
              <a:t>Early Trade &amp; Foundations</a:t>
            </a:r>
            <a:endParaRPr lang="en-US" sz="2800" b="1" dirty="0">
              <a:latin typeface="Playfair Display"/>
              <a:ea typeface="Playfair Display"/>
              <a:cs typeface="Playfair Display"/>
            </a:endParaRPr>
          </a:p>
          <a:p>
            <a:pPr marL="457200" lvl="0" indent="-361950">
              <a:spcBef>
                <a:spcPts val="1200"/>
              </a:spcBef>
              <a:buSzPts val="2100"/>
              <a:buChar char="●"/>
            </a:pPr>
            <a:r>
              <a:rPr lang="en-US" sz="2800" dirty="0">
                <a:latin typeface="Playfair Display"/>
                <a:ea typeface="Playfair Display"/>
                <a:cs typeface="Playfair Display"/>
                <a:sym typeface="Playfair Display"/>
              </a:rPr>
              <a:t>🏺</a:t>
            </a:r>
            <a:r>
              <a:rPr lang="en-US" sz="2800" b="1" dirty="0">
                <a:latin typeface="Playfair Display"/>
                <a:ea typeface="Playfair Display"/>
                <a:cs typeface="Playfair Display"/>
                <a:sym typeface="Playfair Display"/>
              </a:rPr>
              <a:t> Silk Road: </a:t>
            </a:r>
            <a:r>
              <a:rPr lang="en-US" sz="2800" dirty="0">
                <a:latin typeface="Playfair Display"/>
                <a:ea typeface="Playfair Display"/>
                <a:cs typeface="Playfair Display"/>
                <a:sym typeface="Playfair Display"/>
              </a:rPr>
              <a:t>Linked Asia &amp; Europe for goods, culture, and ideas</a:t>
            </a:r>
            <a:endParaRPr lang="en-US" sz="2800" dirty="0">
              <a:latin typeface="Playfair Display"/>
              <a:ea typeface="Playfair Display"/>
              <a:cs typeface="Playfair Display"/>
            </a:endParaRPr>
          </a:p>
          <a:p>
            <a:pPr marL="457200" lvl="0" indent="-361950">
              <a:spcBef>
                <a:spcPts val="0"/>
              </a:spcBef>
              <a:buSzPts val="2100"/>
              <a:buChar char="●"/>
            </a:pPr>
            <a:r>
              <a:rPr lang="en-US" sz="2800" dirty="0">
                <a:latin typeface="Playfair Display"/>
                <a:ea typeface="Playfair Display"/>
                <a:cs typeface="Playfair Display"/>
                <a:sym typeface="Playfair Display"/>
              </a:rPr>
              <a:t>🤝</a:t>
            </a:r>
            <a:r>
              <a:rPr lang="en-US" sz="2800" b="1" dirty="0">
                <a:latin typeface="Playfair Display"/>
                <a:ea typeface="Playfair Display"/>
                <a:cs typeface="Playfair Display"/>
                <a:sym typeface="Playfair Display"/>
              </a:rPr>
              <a:t> Indigenous Trade:</a:t>
            </a:r>
            <a:r>
              <a:rPr lang="en-US" sz="2800" dirty="0">
                <a:latin typeface="Playfair Display"/>
                <a:ea typeface="Playfair Display"/>
                <a:cs typeface="Playfair Display"/>
                <a:sym typeface="Playfair Display"/>
              </a:rPr>
              <a:t> First Nations &amp; other indigenous groups had complex trade networks</a:t>
            </a:r>
            <a:endParaRPr lang="en-US" sz="2800" dirty="0">
              <a:latin typeface="Playfair Display"/>
              <a:ea typeface="Playfair Display"/>
              <a:cs typeface="Playfair Display"/>
            </a:endParaRPr>
          </a:p>
          <a:p>
            <a:pPr marL="457200" lvl="0" indent="-361950">
              <a:spcBef>
                <a:spcPts val="0"/>
              </a:spcBef>
              <a:buSzPts val="2100"/>
              <a:buChar char="●"/>
            </a:pPr>
            <a:r>
              <a:rPr lang="en-US" sz="2800" b="1" dirty="0">
                <a:latin typeface="Playfair Display"/>
                <a:ea typeface="Playfair Display"/>
                <a:cs typeface="Playfair Display"/>
                <a:sym typeface="Playfair Display"/>
              </a:rPr>
              <a:t>🏴‍☠️ Colonial Expansion: </a:t>
            </a:r>
            <a:r>
              <a:rPr lang="en-US" sz="2800" dirty="0">
                <a:latin typeface="Playfair Display"/>
                <a:ea typeface="Playfair Display"/>
                <a:cs typeface="Playfair Display"/>
                <a:sym typeface="Playfair Display"/>
              </a:rPr>
              <a:t>Built trade frameworks (with major social impacts)</a:t>
            </a:r>
            <a:endParaRPr lang="en-US" sz="2800" dirty="0">
              <a:latin typeface="Playfair Display"/>
              <a:ea typeface="Playfair Display"/>
              <a:cs typeface="Playfair Display"/>
            </a:endParaRPr>
          </a:p>
        </p:txBody>
      </p:sp>
      <p:sp>
        <p:nvSpPr>
          <p:cNvPr id="22" name="Content Placeholder 21">
            <a:extLst>
              <a:ext uri="{FF2B5EF4-FFF2-40B4-BE49-F238E27FC236}">
                <a16:creationId xmlns:a16="http://schemas.microsoft.com/office/drawing/2014/main" id="{7009CF7E-7BF2-A2DE-C140-7EE50EFE2748}"/>
              </a:ext>
            </a:extLst>
          </p:cNvPr>
          <p:cNvSpPr>
            <a:spLocks noGrp="1"/>
          </p:cNvSpPr>
          <p:nvPr>
            <p:ph sz="quarter" idx="13"/>
          </p:nvPr>
        </p:nvSpPr>
        <p:spPr>
          <a:xfrm>
            <a:off x="1028694" y="5984250"/>
            <a:ext cx="7351200" cy="3970800"/>
          </a:xfrm>
        </p:spPr>
        <p:txBody>
          <a:bodyPr>
            <a:normAutofit/>
          </a:bodyPr>
          <a:lstStyle/>
          <a:p>
            <a:pPr marL="0" lvl="0">
              <a:spcBef>
                <a:spcPts val="1400"/>
              </a:spcBef>
            </a:pPr>
            <a:r>
              <a:rPr lang="en-US" sz="2800" b="1" dirty="0">
                <a:latin typeface="Playfair Display"/>
                <a:ea typeface="Playfair Display"/>
                <a:cs typeface="Playfair Display"/>
                <a:sym typeface="Playfair Display"/>
              </a:rPr>
              <a:t>Opportunities &amp; Challenges</a:t>
            </a:r>
            <a:endParaRPr lang="en-US" sz="2800" b="1" dirty="0">
              <a:latin typeface="Playfair Display"/>
              <a:ea typeface="Playfair Display"/>
              <a:cs typeface="Playfair Display"/>
            </a:endParaRPr>
          </a:p>
          <a:p>
            <a:pPr marL="457200" lvl="0" indent="-361950">
              <a:spcBef>
                <a:spcPts val="1400"/>
              </a:spcBef>
              <a:buSzPts val="2100"/>
              <a:buChar char="●"/>
            </a:pPr>
            <a:r>
              <a:rPr lang="en-US" sz="2800" b="1" dirty="0">
                <a:latin typeface="Playfair Display"/>
                <a:ea typeface="Playfair Display"/>
                <a:cs typeface="Playfair Display"/>
                <a:sym typeface="Playfair Display"/>
              </a:rPr>
              <a:t>💡 Opportunities: </a:t>
            </a:r>
            <a:r>
              <a:rPr lang="en-US" sz="2800" dirty="0">
                <a:latin typeface="Playfair Display"/>
                <a:ea typeface="Playfair Display"/>
                <a:cs typeface="Playfair Display"/>
                <a:sym typeface="Playfair Display"/>
              </a:rPr>
              <a:t>Larger markets, economies of scale, global talent</a:t>
            </a:r>
            <a:endParaRPr lang="en-US" sz="2800" dirty="0">
              <a:latin typeface="Playfair Display"/>
              <a:ea typeface="Playfair Display"/>
              <a:cs typeface="Playfair Display"/>
            </a:endParaRPr>
          </a:p>
          <a:p>
            <a:pPr marL="457200" lvl="0" indent="-361950">
              <a:spcBef>
                <a:spcPts val="1400"/>
              </a:spcBef>
              <a:buSzPts val="2100"/>
              <a:buChar char="●"/>
            </a:pPr>
            <a:r>
              <a:rPr lang="en-US" sz="2800" b="1" dirty="0">
                <a:latin typeface="Playfair Display"/>
                <a:ea typeface="Playfair Display"/>
                <a:cs typeface="Playfair Display"/>
                <a:sym typeface="Playfair Display"/>
              </a:rPr>
              <a:t>⚠️ Challenges: </a:t>
            </a:r>
            <a:r>
              <a:rPr lang="en-US" sz="2800" dirty="0">
                <a:latin typeface="Playfair Display"/>
                <a:ea typeface="Playfair Display"/>
                <a:cs typeface="Playfair Display"/>
                <a:sym typeface="Playfair Display"/>
              </a:rPr>
              <a:t>Cultural differences, political risks, supply chain issues</a:t>
            </a:r>
            <a:endParaRPr lang="en-US" sz="2800" dirty="0">
              <a:latin typeface="Playfair Display"/>
              <a:ea typeface="Playfair Display"/>
              <a:cs typeface="Playfair Display"/>
            </a:endParaRPr>
          </a:p>
          <a:p>
            <a:pPr marL="457200" lvl="0" indent="-361950">
              <a:spcBef>
                <a:spcPts val="1400"/>
              </a:spcBef>
              <a:spcAft>
                <a:spcPts val="400"/>
              </a:spcAft>
              <a:buSzPts val="2100"/>
              <a:buChar char="●"/>
            </a:pPr>
            <a:r>
              <a:rPr lang="en-US" sz="2800" b="1" dirty="0">
                <a:latin typeface="Playfair Display"/>
                <a:ea typeface="Playfair Display"/>
                <a:cs typeface="Playfair Display"/>
                <a:sym typeface="Playfair Display"/>
              </a:rPr>
              <a:t>🦠 COVID-19 Impact: </a:t>
            </a:r>
            <a:r>
              <a:rPr lang="en-US" sz="2800" dirty="0">
                <a:latin typeface="Playfair Display"/>
                <a:ea typeface="Playfair Display"/>
                <a:cs typeface="Playfair Display"/>
                <a:sym typeface="Playfair Display"/>
              </a:rPr>
              <a:t>Supply chain shocks &amp; need for agility</a:t>
            </a:r>
            <a:endParaRPr lang="en-US" sz="2800" dirty="0">
              <a:latin typeface="Playfair Display"/>
              <a:ea typeface="Playfair Display"/>
              <a:cs typeface="Playfair Display"/>
            </a:endParaRPr>
          </a:p>
          <a:p>
            <a:endParaRPr lang="en-IN" sz="2800" dirty="0"/>
          </a:p>
        </p:txBody>
      </p:sp>
      <p:sp>
        <p:nvSpPr>
          <p:cNvPr id="23" name="Content Placeholder 22">
            <a:extLst>
              <a:ext uri="{FF2B5EF4-FFF2-40B4-BE49-F238E27FC236}">
                <a16:creationId xmlns:a16="http://schemas.microsoft.com/office/drawing/2014/main" id="{446EED42-7FF8-D8F7-4C3D-C94AA4186CAF}"/>
              </a:ext>
            </a:extLst>
          </p:cNvPr>
          <p:cNvSpPr>
            <a:spLocks noGrp="1"/>
          </p:cNvSpPr>
          <p:nvPr>
            <p:ph sz="quarter" idx="14"/>
          </p:nvPr>
        </p:nvSpPr>
        <p:spPr>
          <a:xfrm>
            <a:off x="8824452" y="1873040"/>
            <a:ext cx="9205200" cy="3538800"/>
          </a:xfrm>
        </p:spPr>
        <p:txBody>
          <a:bodyPr>
            <a:normAutofit/>
          </a:bodyPr>
          <a:lstStyle/>
          <a:p>
            <a:pPr marL="0" lvl="0">
              <a:spcBef>
                <a:spcPts val="1400"/>
              </a:spcBef>
            </a:pPr>
            <a:r>
              <a:rPr lang="en-US" sz="2800" b="1" dirty="0">
                <a:latin typeface="Playfair Display"/>
                <a:ea typeface="Playfair Display"/>
                <a:cs typeface="Playfair Display"/>
                <a:sym typeface="Playfair Display"/>
              </a:rPr>
              <a:t>Modern Global Commerce</a:t>
            </a:r>
            <a:endParaRPr lang="en-US" sz="2800" b="1" dirty="0">
              <a:latin typeface="Playfair Display"/>
              <a:ea typeface="Playfair Display"/>
              <a:cs typeface="Playfair Display"/>
            </a:endParaRPr>
          </a:p>
          <a:p>
            <a:pPr marL="457200" lvl="0" indent="-361950">
              <a:spcBef>
                <a:spcPts val="1400"/>
              </a:spcBef>
              <a:buSzPts val="2100"/>
              <a:buChar char="●"/>
            </a:pPr>
            <a:r>
              <a:rPr lang="en-US" sz="2800" b="1" dirty="0">
                <a:latin typeface="Playfair Display"/>
                <a:ea typeface="Playfair Display"/>
                <a:cs typeface="Playfair Display"/>
                <a:sym typeface="Playfair Display"/>
              </a:rPr>
              <a:t>🌐 Institutions: </a:t>
            </a:r>
            <a:r>
              <a:rPr lang="en-US" sz="2800" dirty="0">
                <a:latin typeface="Playfair Display"/>
                <a:ea typeface="Playfair Display"/>
                <a:cs typeface="Playfair Display"/>
                <a:sym typeface="Playfair Display"/>
              </a:rPr>
              <a:t>WTO, EU reduced trade barriers</a:t>
            </a:r>
            <a:endParaRPr lang="en-US" sz="2800" dirty="0">
              <a:latin typeface="Playfair Display"/>
              <a:ea typeface="Playfair Display"/>
              <a:cs typeface="Playfair Display"/>
            </a:endParaRPr>
          </a:p>
          <a:p>
            <a:pPr marL="457200" lvl="0" indent="-361950">
              <a:spcBef>
                <a:spcPts val="1400"/>
              </a:spcBef>
              <a:buSzPts val="2100"/>
              <a:buChar char="●"/>
            </a:pPr>
            <a:r>
              <a:rPr lang="en-US" sz="2800" b="1" dirty="0">
                <a:latin typeface="Playfair Display"/>
                <a:ea typeface="Playfair Display"/>
                <a:cs typeface="Playfair Display"/>
                <a:sym typeface="Playfair Display"/>
              </a:rPr>
              <a:t>📜 Agreements:</a:t>
            </a:r>
            <a:r>
              <a:rPr lang="en-US" sz="2800" dirty="0">
                <a:latin typeface="Playfair Display"/>
                <a:ea typeface="Playfair Display"/>
                <a:cs typeface="Playfair Display"/>
                <a:sym typeface="Playfair Display"/>
              </a:rPr>
              <a:t> NAFTA; 🚫 tariffs like U.S.–China tensions</a:t>
            </a:r>
            <a:endParaRPr lang="en-US" sz="2800" dirty="0">
              <a:latin typeface="Playfair Display"/>
              <a:ea typeface="Playfair Display"/>
              <a:cs typeface="Playfair Display"/>
            </a:endParaRPr>
          </a:p>
          <a:p>
            <a:pPr marL="457200" lvl="0" indent="-361950">
              <a:spcBef>
                <a:spcPts val="1400"/>
              </a:spcBef>
              <a:spcAft>
                <a:spcPts val="400"/>
              </a:spcAft>
              <a:buSzPts val="2100"/>
              <a:buChar char="●"/>
            </a:pPr>
            <a:r>
              <a:rPr lang="en-US" sz="2800" b="1" dirty="0">
                <a:latin typeface="Playfair Display"/>
                <a:ea typeface="Playfair Display"/>
                <a:cs typeface="Playfair Display"/>
                <a:sym typeface="Playfair Display"/>
              </a:rPr>
              <a:t>📱 Tech &amp; Communication: </a:t>
            </a:r>
            <a:r>
              <a:rPr lang="en-US" sz="2800" dirty="0">
                <a:latin typeface="Playfair Display"/>
                <a:ea typeface="Playfair Display"/>
                <a:cs typeface="Playfair Display"/>
                <a:sym typeface="Playfair Display"/>
              </a:rPr>
              <a:t>Enabled “born global” companies</a:t>
            </a:r>
            <a:endParaRPr lang="en-US" sz="2800" dirty="0">
              <a:latin typeface="Playfair Display"/>
              <a:ea typeface="Playfair Display"/>
              <a:cs typeface="Playfair Display"/>
            </a:endParaRPr>
          </a:p>
        </p:txBody>
      </p:sp>
      <p:sp>
        <p:nvSpPr>
          <p:cNvPr id="24" name="Content Placeholder 23">
            <a:extLst>
              <a:ext uri="{FF2B5EF4-FFF2-40B4-BE49-F238E27FC236}">
                <a16:creationId xmlns:a16="http://schemas.microsoft.com/office/drawing/2014/main" id="{0E51FA49-74CC-AD16-8791-CD2B5EE3AE20}"/>
              </a:ext>
            </a:extLst>
          </p:cNvPr>
          <p:cNvSpPr>
            <a:spLocks noGrp="1"/>
          </p:cNvSpPr>
          <p:nvPr>
            <p:ph sz="quarter" idx="15"/>
          </p:nvPr>
        </p:nvSpPr>
        <p:spPr>
          <a:xfrm>
            <a:off x="8824451" y="5211091"/>
            <a:ext cx="8881200" cy="2973600"/>
          </a:xfrm>
        </p:spPr>
        <p:txBody>
          <a:bodyPr>
            <a:normAutofit/>
          </a:bodyPr>
          <a:lstStyle/>
          <a:p>
            <a:pPr marL="0" lvl="0">
              <a:spcBef>
                <a:spcPts val="1400"/>
              </a:spcBef>
            </a:pPr>
            <a:r>
              <a:rPr lang="en-US" sz="2800" b="1" dirty="0">
                <a:latin typeface="Playfair Display"/>
                <a:ea typeface="Playfair Display"/>
                <a:cs typeface="Playfair Display"/>
                <a:sym typeface="Playfair Display"/>
              </a:rPr>
              <a:t>Examples</a:t>
            </a:r>
            <a:endParaRPr lang="en-US" sz="2800" b="1" dirty="0">
              <a:latin typeface="Playfair Display"/>
              <a:ea typeface="Playfair Display"/>
              <a:cs typeface="Playfair Display"/>
            </a:endParaRPr>
          </a:p>
          <a:p>
            <a:pPr marL="457200" lvl="0" indent="-361950">
              <a:spcBef>
                <a:spcPts val="1400"/>
              </a:spcBef>
              <a:buSzPts val="2100"/>
              <a:buChar char="●"/>
            </a:pPr>
            <a:r>
              <a:rPr lang="en-US" sz="2800" b="1" dirty="0">
                <a:latin typeface="Playfair Display"/>
                <a:ea typeface="Playfair Display"/>
                <a:cs typeface="Playfair Display"/>
                <a:sym typeface="Playfair Display"/>
              </a:rPr>
              <a:t>🛴 Tier Mobility:</a:t>
            </a:r>
            <a:r>
              <a:rPr lang="en-US" sz="2800" dirty="0">
                <a:latin typeface="Playfair Display"/>
                <a:ea typeface="Playfair Display"/>
                <a:cs typeface="Playfair Display"/>
                <a:sym typeface="Playfair Display"/>
              </a:rPr>
              <a:t> Micro-mobility expansion across Europe</a:t>
            </a:r>
            <a:endParaRPr lang="en-US" sz="2800" dirty="0">
              <a:latin typeface="Playfair Display"/>
              <a:ea typeface="Playfair Display"/>
              <a:cs typeface="Playfair Display"/>
            </a:endParaRPr>
          </a:p>
          <a:p>
            <a:pPr marL="457200" lvl="0" indent="-361950">
              <a:spcBef>
                <a:spcPts val="1400"/>
              </a:spcBef>
              <a:spcAft>
                <a:spcPts val="400"/>
              </a:spcAft>
              <a:buSzPts val="2100"/>
              <a:buChar char="●"/>
            </a:pPr>
            <a:r>
              <a:rPr lang="en-US" sz="2800" b="1" dirty="0">
                <a:latin typeface="Playfair Display"/>
                <a:ea typeface="Playfair Display"/>
                <a:cs typeface="Playfair Display"/>
                <a:sym typeface="Playfair Display"/>
              </a:rPr>
              <a:t>🥛 </a:t>
            </a:r>
            <a:r>
              <a:rPr lang="en-US" sz="2800" b="1" dirty="0" err="1">
                <a:latin typeface="Playfair Display"/>
                <a:ea typeface="Playfair Display"/>
                <a:cs typeface="Playfair Display"/>
                <a:sym typeface="Playfair Display"/>
              </a:rPr>
              <a:t>Oatly</a:t>
            </a:r>
            <a:r>
              <a:rPr lang="en-US" sz="2800" b="1" dirty="0">
                <a:latin typeface="Playfair Display"/>
                <a:ea typeface="Playfair Display"/>
                <a:cs typeface="Playfair Display"/>
                <a:sym typeface="Playfair Display"/>
              </a:rPr>
              <a:t>: </a:t>
            </a:r>
            <a:r>
              <a:rPr lang="en-US" sz="2800" dirty="0">
                <a:latin typeface="Playfair Display"/>
                <a:ea typeface="Playfair Display"/>
                <a:cs typeface="Playfair Display"/>
                <a:sym typeface="Playfair Display"/>
              </a:rPr>
              <a:t>Sustainable oat milk expansion into North America</a:t>
            </a:r>
            <a:endParaRPr lang="en-US" sz="2800" dirty="0">
              <a:latin typeface="Playfair Display"/>
              <a:ea typeface="Playfair Display"/>
              <a:cs typeface="Playfair Display"/>
            </a:endParaRPr>
          </a:p>
        </p:txBody>
      </p:sp>
      <p:sp>
        <p:nvSpPr>
          <p:cNvPr id="25" name="Content Placeholder 24">
            <a:extLst>
              <a:ext uri="{FF2B5EF4-FFF2-40B4-BE49-F238E27FC236}">
                <a16:creationId xmlns:a16="http://schemas.microsoft.com/office/drawing/2014/main" id="{0F9106A1-6603-8D59-FEA7-C15FB2F99644}"/>
              </a:ext>
            </a:extLst>
          </p:cNvPr>
          <p:cNvSpPr>
            <a:spLocks noGrp="1"/>
          </p:cNvSpPr>
          <p:nvPr>
            <p:ph sz="quarter" idx="16"/>
          </p:nvPr>
        </p:nvSpPr>
        <p:spPr>
          <a:xfrm>
            <a:off x="7566028" y="7762084"/>
            <a:ext cx="8056800" cy="2318400"/>
          </a:xfrm>
        </p:spPr>
        <p:txBody>
          <a:bodyPr>
            <a:normAutofit/>
          </a:bodyPr>
          <a:lstStyle/>
          <a:p>
            <a:pPr marL="0" lvl="0">
              <a:spcBef>
                <a:spcPts val="1400"/>
              </a:spcBef>
            </a:pPr>
            <a:r>
              <a:rPr lang="en-US" sz="2800" b="1" dirty="0">
                <a:latin typeface="Playfair Display"/>
                <a:ea typeface="Playfair Display"/>
                <a:cs typeface="Playfair Display"/>
                <a:sym typeface="Playfair Display"/>
              </a:rPr>
              <a:t>Key Takeaway</a:t>
            </a:r>
            <a:endParaRPr lang="en-US" sz="2800" b="1" dirty="0">
              <a:latin typeface="Playfair Display"/>
              <a:ea typeface="Playfair Display"/>
              <a:cs typeface="Playfair Display"/>
            </a:endParaRPr>
          </a:p>
          <a:p>
            <a:pPr marL="0" lvl="0">
              <a:spcBef>
                <a:spcPts val="1400"/>
              </a:spcBef>
              <a:spcAft>
                <a:spcPts val="400"/>
              </a:spcAft>
            </a:pPr>
            <a:r>
              <a:rPr lang="en-US" sz="2800" dirty="0">
                <a:latin typeface="Playfair Display"/>
                <a:ea typeface="Playfair Display"/>
                <a:cs typeface="Playfair Display"/>
                <a:sym typeface="Playfair Display"/>
              </a:rPr>
              <a:t>🌍 From ancient trade to a connected economy, growth potential is high - but so are the challenges</a:t>
            </a:r>
            <a:endParaRPr lang="en-US" sz="2800" dirty="0">
              <a:latin typeface="Playfair Display"/>
              <a:ea typeface="Playfair Display"/>
              <a:cs typeface="Playfair Display"/>
            </a:endParaRPr>
          </a:p>
        </p:txBody>
      </p:sp>
      <p:sp>
        <p:nvSpPr>
          <p:cNvPr id="108" name="Google Shape;108;p3">
            <a:extLst>
              <a:ext uri="{FF2B5EF4-FFF2-40B4-BE49-F238E27FC236}">
                <a16:creationId xmlns:a16="http://schemas.microsoft.com/office/drawing/2014/main" id="{BF036A27-9917-0A2A-DB50-46D49726B65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33709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4FD2FACF-8F68-F0E3-BA40-8DA55A7027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81CFF2-813C-01C5-C3A9-19DC999A807E}"/>
              </a:ext>
            </a:extLst>
          </p:cNvPr>
          <p:cNvSpPr>
            <a:spLocks noGrp="1"/>
          </p:cNvSpPr>
          <p:nvPr>
            <p:ph type="ctrTitle"/>
          </p:nvPr>
        </p:nvSpPr>
        <p:spPr>
          <a:xfrm>
            <a:off x="905854" y="962505"/>
            <a:ext cx="16235451"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Motivations for Choosing a Multinational Strategy</a:t>
            </a:r>
            <a:endParaRPr lang="en-US" sz="3710" dirty="0"/>
          </a:p>
        </p:txBody>
      </p:sp>
      <p:cxnSp>
        <p:nvCxnSpPr>
          <p:cNvPr id="106" name="Google Shape;106;p3">
            <a:extLst>
              <a:ext uri="{FF2B5EF4-FFF2-40B4-BE49-F238E27FC236}">
                <a16:creationId xmlns:a16="http://schemas.microsoft.com/office/drawing/2014/main" id="{614C4E6C-53CE-948E-227C-7D98418E750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30920D3-2AA9-C46D-4726-21F49AAD5AB6}"/>
              </a:ext>
            </a:extLst>
          </p:cNvPr>
          <p:cNvSpPr>
            <a:spLocks noGrp="1"/>
          </p:cNvSpPr>
          <p:nvPr>
            <p:ph sz="quarter" idx="12"/>
          </p:nvPr>
        </p:nvSpPr>
        <p:spPr>
          <a:xfrm>
            <a:off x="1023838" y="2097034"/>
            <a:ext cx="16117467" cy="6001200"/>
          </a:xfrm>
        </p:spPr>
        <p:txBody>
          <a:bodyPr>
            <a:noAutofit/>
          </a:bodyPr>
          <a:lstStyle/>
          <a:p>
            <a:pPr marL="76200" lvl="0">
              <a:spcBef>
                <a:spcPts val="0"/>
              </a:spcBef>
              <a:buSzPts val="2400"/>
            </a:pPr>
            <a:r>
              <a:rPr lang="en-US" sz="4400" dirty="0">
                <a:latin typeface="Playfair Display"/>
                <a:ea typeface="Playfair Display"/>
                <a:cs typeface="Playfair Display"/>
                <a:sym typeface="Playfair Display"/>
              </a:rPr>
              <a:t>Market Seeking</a:t>
            </a:r>
          </a:p>
          <a:p>
            <a:pPr marL="76200" lvl="0">
              <a:spcBef>
                <a:spcPts val="0"/>
              </a:spcBef>
              <a:buSzPts val="2400"/>
            </a:pPr>
            <a:endParaRPr lang="en-US" sz="4400" dirty="0">
              <a:latin typeface="Playfair Display"/>
              <a:ea typeface="Playfair Display"/>
              <a:cs typeface="Playfair Display"/>
              <a:sym typeface="Playfair Display"/>
            </a:endParaRPr>
          </a:p>
          <a:p>
            <a:pPr marL="76200" lvl="0">
              <a:spcBef>
                <a:spcPts val="0"/>
              </a:spcBef>
              <a:buSzPts val="2400"/>
            </a:pPr>
            <a:r>
              <a:rPr lang="en-US" sz="4400" dirty="0">
                <a:latin typeface="Playfair Display"/>
                <a:ea typeface="Playfair Display"/>
                <a:cs typeface="Playfair Display"/>
                <a:sym typeface="Playfair Display"/>
              </a:rPr>
              <a:t>Resource Seeking</a:t>
            </a:r>
          </a:p>
          <a:p>
            <a:pPr marL="76200" lvl="0">
              <a:spcBef>
                <a:spcPts val="0"/>
              </a:spcBef>
              <a:buSzPts val="2400"/>
            </a:pPr>
            <a:endParaRPr lang="en-US" sz="4400" dirty="0">
              <a:latin typeface="Playfair Display"/>
              <a:ea typeface="Playfair Display"/>
              <a:cs typeface="Playfair Display"/>
              <a:sym typeface="Playfair Display"/>
            </a:endParaRPr>
          </a:p>
          <a:p>
            <a:pPr marL="76200" lvl="0">
              <a:spcBef>
                <a:spcPts val="0"/>
              </a:spcBef>
              <a:buSzPts val="2400"/>
            </a:pPr>
            <a:r>
              <a:rPr lang="en-US" sz="4400" dirty="0">
                <a:latin typeface="Playfair Display"/>
                <a:ea typeface="Playfair Display"/>
                <a:cs typeface="Playfair Display"/>
                <a:sym typeface="Playfair Display"/>
              </a:rPr>
              <a:t>Efficiency Seeking</a:t>
            </a:r>
          </a:p>
          <a:p>
            <a:pPr marL="76200" lvl="0">
              <a:spcBef>
                <a:spcPts val="0"/>
              </a:spcBef>
              <a:buSzPts val="2400"/>
            </a:pPr>
            <a:endParaRPr lang="en-US" sz="4400" dirty="0">
              <a:latin typeface="Playfair Display"/>
              <a:ea typeface="Playfair Display"/>
              <a:cs typeface="Playfair Display"/>
              <a:sym typeface="Playfair Display"/>
            </a:endParaRPr>
          </a:p>
          <a:p>
            <a:pPr marL="76200" lvl="0">
              <a:spcBef>
                <a:spcPts val="0"/>
              </a:spcBef>
              <a:buSzPts val="2400"/>
            </a:pPr>
            <a:r>
              <a:rPr lang="en-US" sz="4400" dirty="0">
                <a:latin typeface="Playfair Display"/>
                <a:ea typeface="Playfair Display"/>
                <a:cs typeface="Playfair Display"/>
                <a:sym typeface="Playfair Display"/>
              </a:rPr>
              <a:t>Asset Seeking</a:t>
            </a:r>
          </a:p>
          <a:p>
            <a:pPr marL="76200" lvl="0">
              <a:spcBef>
                <a:spcPts val="0"/>
              </a:spcBef>
              <a:buSzPts val="2400"/>
            </a:pPr>
            <a:endParaRPr lang="en-US" sz="4400" b="1" dirty="0">
              <a:latin typeface="Playfair Display"/>
              <a:ea typeface="Playfair Display"/>
              <a:cs typeface="Playfair Display"/>
              <a:sym typeface="Playfair Display"/>
            </a:endParaRPr>
          </a:p>
          <a:p>
            <a:pPr marL="76200" lvl="0">
              <a:spcBef>
                <a:spcPts val="0"/>
              </a:spcBef>
              <a:buSzPts val="2400"/>
            </a:pPr>
            <a:endParaRPr lang="en-US" sz="4400" b="1" dirty="0">
              <a:latin typeface="Playfair Display"/>
              <a:ea typeface="Playfair Display"/>
              <a:cs typeface="Playfair Display"/>
              <a:sym typeface="Playfair Display"/>
            </a:endParaRPr>
          </a:p>
        </p:txBody>
      </p:sp>
      <p:sp>
        <p:nvSpPr>
          <p:cNvPr id="108" name="Google Shape;108;p3">
            <a:extLst>
              <a:ext uri="{FF2B5EF4-FFF2-40B4-BE49-F238E27FC236}">
                <a16:creationId xmlns:a16="http://schemas.microsoft.com/office/drawing/2014/main" id="{686C44C7-AD91-2684-9443-157E1244EB6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90316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96">
          <a:extLst>
            <a:ext uri="{FF2B5EF4-FFF2-40B4-BE49-F238E27FC236}">
              <a16:creationId xmlns:a16="http://schemas.microsoft.com/office/drawing/2014/main" id="{6C6ABCA1-13A8-A9A3-E56D-3029D9FB8BA7}"/>
            </a:ext>
          </a:extLst>
        </p:cNvPr>
        <p:cNvGrpSpPr/>
        <p:nvPr/>
      </p:nvGrpSpPr>
      <p:grpSpPr>
        <a:xfrm>
          <a:off x="0" y="0"/>
          <a:ext cx="0" cy="0"/>
          <a:chOff x="0" y="0"/>
          <a:chExt cx="0" cy="0"/>
        </a:xfrm>
      </p:grpSpPr>
      <p:sp>
        <p:nvSpPr>
          <p:cNvPr id="5" name="Title">
            <a:extLst>
              <a:ext uri="{FF2B5EF4-FFF2-40B4-BE49-F238E27FC236}">
                <a16:creationId xmlns:a16="http://schemas.microsoft.com/office/drawing/2014/main" id="{8ED788BB-FBDB-8AA9-A515-C8BF42775989}"/>
              </a:ext>
            </a:extLst>
          </p:cNvPr>
          <p:cNvSpPr>
            <a:spLocks noGrp="1"/>
          </p:cNvSpPr>
          <p:nvPr>
            <p:ph type="ctrTitle"/>
          </p:nvPr>
        </p:nvSpPr>
        <p:spPr>
          <a:xfrm>
            <a:off x="9057734" y="684121"/>
            <a:ext cx="8243700" cy="618746"/>
          </a:xfrm>
        </p:spPr>
        <p:txBody>
          <a:bodyPr>
            <a:noAutofit/>
          </a:bodyPr>
          <a:lstStyle/>
          <a:p>
            <a:pPr algn="l"/>
            <a:r>
              <a:rPr lang="en-US" b="1" dirty="0">
                <a:solidFill>
                  <a:srgbClr val="54152A"/>
                </a:solidFill>
                <a:latin typeface="Public Sans"/>
                <a:ea typeface="Public Sans"/>
                <a:cs typeface="Public Sans"/>
                <a:sym typeface="Public Sans"/>
              </a:rPr>
              <a:t>Study Guide</a:t>
            </a:r>
            <a:endParaRPr lang="en-IN" dirty="0"/>
          </a:p>
        </p:txBody>
      </p:sp>
      <p:pic>
        <p:nvPicPr>
          <p:cNvPr id="99" name="Google Shape;99;g374dab4d104_0_7" descr="Book cover for Strategic Management &amp; Case Analysis: An Integrated Approach by Lori Anderson, Dirk Buengel and Joseph J. Simpson. Shows a human hand reaching past a robot hand reaching down.">
            <a:extLst>
              <a:ext uri="{FF2B5EF4-FFF2-40B4-BE49-F238E27FC236}">
                <a16:creationId xmlns:a16="http://schemas.microsoft.com/office/drawing/2014/main" id="{0C7FE6AD-6C92-1C0C-3905-2782E31DD024}"/>
              </a:ext>
            </a:extLst>
          </p:cNvPr>
          <p:cNvPicPr preferRelativeResize="0"/>
          <p:nvPr/>
        </p:nvPicPr>
        <p:blipFill>
          <a:blip r:embed="rId3">
            <a:alphaModFix/>
          </a:blip>
          <a:stretch>
            <a:fillRect/>
          </a:stretch>
        </p:blipFill>
        <p:spPr>
          <a:xfrm>
            <a:off x="0" y="0"/>
            <a:ext cx="8027935" cy="10287000"/>
          </a:xfrm>
          <a:prstGeom prst="rect">
            <a:avLst/>
          </a:prstGeom>
          <a:noFill/>
          <a:ln>
            <a:noFill/>
          </a:ln>
        </p:spPr>
      </p:pic>
      <p:sp>
        <p:nvSpPr>
          <p:cNvPr id="6" name="Content Placeholder 5">
            <a:extLst>
              <a:ext uri="{FF2B5EF4-FFF2-40B4-BE49-F238E27FC236}">
                <a16:creationId xmlns:a16="http://schemas.microsoft.com/office/drawing/2014/main" id="{73A36CE4-34E7-F11A-A0F8-8EDACAA8E3FC}"/>
              </a:ext>
            </a:extLst>
          </p:cNvPr>
          <p:cNvSpPr>
            <a:spLocks noGrp="1"/>
          </p:cNvSpPr>
          <p:nvPr>
            <p:ph sz="quarter" idx="12"/>
          </p:nvPr>
        </p:nvSpPr>
        <p:spPr>
          <a:xfrm>
            <a:off x="9040481" y="1883435"/>
            <a:ext cx="8367623" cy="6535947"/>
          </a:xfrm>
        </p:spPr>
        <p:txBody>
          <a:bodyPr>
            <a:normAutofit/>
          </a:bodyPr>
          <a:lstStyle/>
          <a:p>
            <a:pPr>
              <a:spcBef>
                <a:spcPts val="0"/>
              </a:spcBef>
            </a:pPr>
            <a:r>
              <a:rPr lang="en-US" sz="3600" dirty="0">
                <a:solidFill>
                  <a:srgbClr val="2B2C30"/>
                </a:solidFill>
                <a:latin typeface="Playfair Display" pitchFamily="2" charset="77"/>
                <a:ea typeface="Public Sans"/>
                <a:cs typeface="Public Sans"/>
                <a:sym typeface="Public Sans"/>
              </a:rPr>
              <a:t>These slides serve as a study guide for “Chapter 12: Formulate Multinational Strategy” in </a:t>
            </a:r>
            <a:r>
              <a:rPr lang="en-US" sz="3600" i="1" dirty="0">
                <a:solidFill>
                  <a:srgbClr val="2B2C30"/>
                </a:solidFill>
                <a:latin typeface="Playfair Display" pitchFamily="2" charset="77"/>
                <a:ea typeface="Public Sans"/>
                <a:cs typeface="Public Sans"/>
                <a:sym typeface="Public Sans"/>
                <a:hlinkClick r:id="rId4"/>
              </a:rPr>
              <a:t>Strategic Management and Case Analysis: An Integrated Approach </a:t>
            </a:r>
            <a:r>
              <a:rPr lang="en-US" sz="3600" dirty="0">
                <a:solidFill>
                  <a:srgbClr val="2B2C30"/>
                </a:solidFill>
                <a:latin typeface="Playfair Display" pitchFamily="2" charset="77"/>
                <a:ea typeface="Public Sans"/>
                <a:cs typeface="Public Sans"/>
                <a:sym typeface="Public Sans"/>
              </a:rPr>
              <a:t>by Lori Anderson, Dirk </a:t>
            </a:r>
            <a:r>
              <a:rPr lang="en-US" sz="3600" dirty="0" err="1">
                <a:solidFill>
                  <a:srgbClr val="2B2C30"/>
                </a:solidFill>
                <a:latin typeface="Playfair Display" pitchFamily="2" charset="77"/>
                <a:ea typeface="Public Sans"/>
                <a:cs typeface="Public Sans"/>
                <a:sym typeface="Public Sans"/>
              </a:rPr>
              <a:t>Buengel</a:t>
            </a:r>
            <a:r>
              <a:rPr lang="en-US" sz="3600" dirty="0">
                <a:solidFill>
                  <a:srgbClr val="2B2C30"/>
                </a:solidFill>
                <a:latin typeface="Playfair Display" pitchFamily="2" charset="77"/>
                <a:ea typeface="Public Sans"/>
                <a:cs typeface="Public Sans"/>
                <a:sym typeface="Public Sans"/>
              </a:rPr>
              <a:t>, and Joseph J. Simpson, which is provided under an open license, Creative Commons BY NC-SA 4.0. The slides are also provided under the same open license, Creative Commons BY NC-SA 4.0.</a:t>
            </a:r>
            <a:endParaRPr lang="en-US" sz="3600" dirty="0">
              <a:solidFill>
                <a:srgbClr val="000000"/>
              </a:solidFill>
              <a:latin typeface="Arial"/>
              <a:ea typeface="Arial"/>
              <a:cs typeface="Arial"/>
              <a:sym typeface="Arial"/>
            </a:endParaRPr>
          </a:p>
        </p:txBody>
      </p:sp>
      <p:pic>
        <p:nvPicPr>
          <p:cNvPr id="3" name="Picture 2">
            <a:extLst>
              <a:ext uri="{FF2B5EF4-FFF2-40B4-BE49-F238E27FC236}">
                <a16:creationId xmlns:a16="http://schemas.microsoft.com/office/drawing/2014/main" id="{F151B86A-FA1A-B2AE-58A2-D0D497008A90}"/>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1455242" y="8879216"/>
            <a:ext cx="2400300" cy="838200"/>
          </a:xfrm>
          <a:prstGeom prst="rect">
            <a:avLst/>
          </a:prstGeom>
        </p:spPr>
      </p:pic>
      <p:sp>
        <p:nvSpPr>
          <p:cNvPr id="98" name="Google Shape;98;g374dab4d104_0_7">
            <a:extLst>
              <a:ext uri="{FF2B5EF4-FFF2-40B4-BE49-F238E27FC236}">
                <a16:creationId xmlns:a16="http://schemas.microsoft.com/office/drawing/2014/main" id="{22AC0998-2870-E595-8F0A-8B66B89D66C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20245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C3CABB71-8556-6800-DD66-F8ECD15170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A55294-624F-BD88-348E-8DA48A7EBC57}"/>
              </a:ext>
            </a:extLst>
          </p:cNvPr>
          <p:cNvSpPr>
            <a:spLocks noGrp="1"/>
          </p:cNvSpPr>
          <p:nvPr>
            <p:ph type="ctrTitle"/>
          </p:nvPr>
        </p:nvSpPr>
        <p:spPr>
          <a:xfrm>
            <a:off x="918100" y="815025"/>
            <a:ext cx="16230593"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Market Seeking as a Motivation for Choosing a Multinational Strategy, 1 of 2</a:t>
            </a:r>
            <a:endParaRPr lang="en-US" sz="3710" dirty="0"/>
          </a:p>
        </p:txBody>
      </p:sp>
      <p:cxnSp>
        <p:nvCxnSpPr>
          <p:cNvPr id="106" name="Google Shape;106;p3">
            <a:extLst>
              <a:ext uri="{FF2B5EF4-FFF2-40B4-BE49-F238E27FC236}">
                <a16:creationId xmlns:a16="http://schemas.microsoft.com/office/drawing/2014/main" id="{E5BB121A-6309-F103-762E-555F64B4D79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B1BB267-DE76-8595-5DBC-877FB8A5499A}"/>
              </a:ext>
            </a:extLst>
          </p:cNvPr>
          <p:cNvSpPr>
            <a:spLocks noGrp="1"/>
          </p:cNvSpPr>
          <p:nvPr>
            <p:ph sz="quarter" idx="12"/>
          </p:nvPr>
        </p:nvSpPr>
        <p:spPr>
          <a:xfrm>
            <a:off x="1023838" y="2097033"/>
            <a:ext cx="16139603" cy="7459921"/>
          </a:xfrm>
        </p:spPr>
        <p:txBody>
          <a:bodyPr>
            <a:noAutofit/>
          </a:bodyPr>
          <a:lstStyle/>
          <a:p>
            <a:pPr marL="76200" lvl="0">
              <a:spcBef>
                <a:spcPts val="0"/>
              </a:spcBef>
              <a:buSzPts val="2400"/>
            </a:pPr>
            <a:r>
              <a:rPr lang="en-US" sz="4400" b="1" dirty="0">
                <a:latin typeface="Playfair Display"/>
                <a:sym typeface="Playfair Display"/>
              </a:rPr>
              <a:t>Market Seeking</a:t>
            </a:r>
          </a:p>
          <a:p>
            <a:pPr marL="812800" lvl="1" indent="-487045">
              <a:spcBef>
                <a:spcPts val="0"/>
              </a:spcBef>
              <a:buSzPts val="2400"/>
              <a:buFont typeface="Playfair Display"/>
              <a:buChar char="○"/>
            </a:pPr>
            <a:r>
              <a:rPr lang="en-US" sz="4400" b="1" dirty="0">
                <a:latin typeface="Playfair Display"/>
                <a:sym typeface="Playfair Display"/>
              </a:rPr>
              <a:t>Access new customers in growing or saturated markets</a:t>
            </a:r>
            <a:endParaRPr lang="en-US" sz="4400" b="1" dirty="0">
              <a:latin typeface="Playfair Display"/>
              <a:sym typeface="Arial"/>
            </a:endParaRPr>
          </a:p>
          <a:p>
            <a:pPr marL="812800" lvl="1" indent="-487045">
              <a:spcBef>
                <a:spcPts val="0"/>
              </a:spcBef>
              <a:buSzPts val="2400"/>
              <a:buFont typeface="Playfair Display"/>
              <a:buChar char="○"/>
            </a:pPr>
            <a:endParaRPr lang="en-US" sz="4400" b="1" dirty="0">
              <a:latin typeface="Playfair Display"/>
              <a:sym typeface="Arial"/>
            </a:endParaRPr>
          </a:p>
          <a:p>
            <a:pPr marL="812800" lvl="1" indent="-487045">
              <a:spcBef>
                <a:spcPts val="0"/>
              </a:spcBef>
              <a:buSzPts val="2400"/>
              <a:buFont typeface="Playfair Display"/>
              <a:buChar char="○"/>
            </a:pPr>
            <a:r>
              <a:rPr lang="en-US" sz="4400" dirty="0">
                <a:latin typeface="Playfair Display"/>
                <a:sym typeface="Playfair Display"/>
              </a:rPr>
              <a:t>By tapping into larger or faster-growing international markets, businesses can significantly increase their revenue streams. </a:t>
            </a:r>
            <a:endParaRPr lang="en-US" sz="4400" dirty="0">
              <a:latin typeface="Playfair Display"/>
              <a:sym typeface="Arial"/>
            </a:endParaRPr>
          </a:p>
          <a:p>
            <a:pPr marL="812800" lvl="1" indent="-487045">
              <a:spcBef>
                <a:spcPts val="0"/>
              </a:spcBef>
              <a:buSzPts val="2400"/>
              <a:buFont typeface="Playfair Display"/>
              <a:buChar char="○"/>
            </a:pPr>
            <a:endParaRPr lang="en-US" sz="4400" dirty="0">
              <a:latin typeface="Playfair Display"/>
              <a:sym typeface="Arial"/>
            </a:endParaRPr>
          </a:p>
          <a:p>
            <a:pPr marL="812800" lvl="1" indent="-487045">
              <a:spcBef>
                <a:spcPts val="0"/>
              </a:spcBef>
              <a:buSzPts val="2400"/>
              <a:buFont typeface="Playfair Display"/>
              <a:buChar char="○"/>
            </a:pPr>
            <a:r>
              <a:rPr lang="en-US" sz="4400" dirty="0">
                <a:latin typeface="Playfair Display"/>
                <a:sym typeface="Playfair Display"/>
              </a:rPr>
              <a:t>An important driver of finding more robust growth opportunities abroad is the emergence of middle classes in developing countries</a:t>
            </a:r>
            <a:r>
              <a:rPr lang="en-US" sz="4400" dirty="0">
                <a:latin typeface="Playfair Display"/>
                <a:ea typeface="Playfair Display"/>
                <a:cs typeface="Playfair Display"/>
                <a:sym typeface="Playfair Display"/>
              </a:rPr>
              <a:t>.</a:t>
            </a:r>
            <a:endParaRPr lang="en-US" sz="4400" dirty="0">
              <a:latin typeface="Playfair Display"/>
              <a:ea typeface="Playfair Display"/>
              <a:cs typeface="Playfair Display"/>
            </a:endParaRPr>
          </a:p>
        </p:txBody>
      </p:sp>
      <p:sp>
        <p:nvSpPr>
          <p:cNvPr id="108" name="Google Shape;108;p3">
            <a:extLst>
              <a:ext uri="{FF2B5EF4-FFF2-40B4-BE49-F238E27FC236}">
                <a16:creationId xmlns:a16="http://schemas.microsoft.com/office/drawing/2014/main" id="{1CF066E0-CF71-EC4A-25F2-71554F18CEB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518152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FBA2FE52-A836-33CB-7EAE-4BAAD7448D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B3E77F8-02B7-49A2-0CBB-F0816181B50A}"/>
              </a:ext>
            </a:extLst>
          </p:cNvPr>
          <p:cNvSpPr>
            <a:spLocks noGrp="1"/>
          </p:cNvSpPr>
          <p:nvPr>
            <p:ph type="ctrTitle"/>
          </p:nvPr>
        </p:nvSpPr>
        <p:spPr>
          <a:xfrm>
            <a:off x="918100" y="815024"/>
            <a:ext cx="16499745"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Market Seeking as a Motivation for Choosing a Multinational Strategy, 2 of 2</a:t>
            </a:r>
            <a:endParaRPr lang="en-US" sz="3710" dirty="0"/>
          </a:p>
        </p:txBody>
      </p:sp>
      <p:cxnSp>
        <p:nvCxnSpPr>
          <p:cNvPr id="106" name="Google Shape;106;p3">
            <a:extLst>
              <a:ext uri="{FF2B5EF4-FFF2-40B4-BE49-F238E27FC236}">
                <a16:creationId xmlns:a16="http://schemas.microsoft.com/office/drawing/2014/main" id="{4208031B-588B-72C4-5EC8-6949B413FB7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6641F13-834F-D311-C437-D2EF6325664B}"/>
              </a:ext>
            </a:extLst>
          </p:cNvPr>
          <p:cNvSpPr>
            <a:spLocks noGrp="1"/>
          </p:cNvSpPr>
          <p:nvPr>
            <p:ph sz="quarter" idx="12"/>
          </p:nvPr>
        </p:nvSpPr>
        <p:spPr>
          <a:xfrm>
            <a:off x="1023838" y="2097033"/>
            <a:ext cx="16139603" cy="7459921"/>
          </a:xfrm>
        </p:spPr>
        <p:txBody>
          <a:bodyPr>
            <a:noAutofit/>
          </a:bodyPr>
          <a:lstStyle/>
          <a:p>
            <a:pPr marL="812800" lvl="1" indent="-487363">
              <a:spcBef>
                <a:spcPts val="0"/>
              </a:spcBef>
              <a:buSzPts val="2400"/>
              <a:buFont typeface="Playfair Display"/>
              <a:buChar char="○"/>
            </a:pPr>
            <a:r>
              <a:rPr lang="en-US" sz="4000" dirty="0" err="1">
                <a:latin typeface="Playfair Display"/>
                <a:ea typeface="Playfair Display"/>
                <a:cs typeface="Playfair Display"/>
                <a:sym typeface="Playfair Display"/>
              </a:rPr>
              <a:t>Hopium</a:t>
            </a:r>
            <a:r>
              <a:rPr lang="en-US" sz="4000" dirty="0">
                <a:latin typeface="Playfair Display"/>
                <a:ea typeface="Playfair Display"/>
                <a:cs typeface="Playfair Display"/>
                <a:sym typeface="Playfair Display"/>
              </a:rPr>
              <a:t> entered U.S. EV market (2023) to meet green tech demand</a:t>
            </a:r>
          </a:p>
          <a:p>
            <a:pPr marL="812800" lvl="1" indent="-487363">
              <a:spcBef>
                <a:spcPts val="0"/>
              </a:spcBef>
              <a:buSzPts val="2400"/>
              <a:buFont typeface="Playfair Display"/>
              <a:buChar char="○"/>
            </a:pPr>
            <a:endParaRPr lang="en-US" sz="4000" dirty="0">
              <a:latin typeface="Playfair Display"/>
              <a:ea typeface="Playfair Display"/>
              <a:cs typeface="Playfair Display"/>
              <a:sym typeface="Playfair Display"/>
            </a:endParaRPr>
          </a:p>
          <a:p>
            <a:pPr marL="812800" lvl="1" indent="-487363">
              <a:spcBef>
                <a:spcPts val="0"/>
              </a:spcBef>
              <a:buSzPts val="2400"/>
              <a:buFont typeface="Playfair Display"/>
              <a:buChar char="○"/>
            </a:pPr>
            <a:r>
              <a:rPr lang="en-US" sz="4000" dirty="0">
                <a:latin typeface="Playfair Display"/>
                <a:ea typeface="Playfair Display"/>
                <a:cs typeface="Playfair Display"/>
                <a:sym typeface="Playfair Display"/>
              </a:rPr>
              <a:t>U.S. consumer giant Procter &amp; Gamble and Dutch/British consumer giant Unilever entered Indian markets when India’s emerging middle class began demanding self care products</a:t>
            </a:r>
          </a:p>
          <a:p>
            <a:pPr marL="812800" lvl="1" indent="-487363">
              <a:spcBef>
                <a:spcPts val="0"/>
              </a:spcBef>
              <a:buSzPts val="2400"/>
              <a:buFont typeface="Playfair Display"/>
              <a:buChar char="○"/>
            </a:pPr>
            <a:endParaRPr lang="en-US" sz="4000" dirty="0">
              <a:latin typeface="Playfair Display"/>
              <a:ea typeface="Playfair Display"/>
              <a:cs typeface="Playfair Display"/>
              <a:sym typeface="Playfair Display"/>
            </a:endParaRPr>
          </a:p>
          <a:p>
            <a:pPr marL="812800" lvl="1" indent="-487363">
              <a:spcBef>
                <a:spcPts val="0"/>
              </a:spcBef>
              <a:buSzPts val="2400"/>
              <a:buFont typeface="Playfair Display"/>
              <a:buChar char="○"/>
            </a:pPr>
            <a:r>
              <a:rPr lang="en-US" sz="4000" dirty="0">
                <a:latin typeface="Playfair Display"/>
                <a:ea typeface="Playfair Display"/>
                <a:cs typeface="Playfair Display"/>
                <a:sym typeface="Playfair Display"/>
              </a:rPr>
              <a:t>Emerging countries like China, Brazil, India, and Russia have now become growth engines for U.S. companies, and the former BRIC countries (Brazil, Russia, India, China) have now become BRIC+ with the addition of countries like Egypt, Ethiopia, Iran, and the United Arab Emirates.</a:t>
            </a:r>
          </a:p>
        </p:txBody>
      </p:sp>
      <p:sp>
        <p:nvSpPr>
          <p:cNvPr id="108" name="Google Shape;108;p3">
            <a:extLst>
              <a:ext uri="{FF2B5EF4-FFF2-40B4-BE49-F238E27FC236}">
                <a16:creationId xmlns:a16="http://schemas.microsoft.com/office/drawing/2014/main" id="{C27A2FEE-DCE7-5ABE-0EF2-939641665F0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885660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694CC153-E60C-A4D5-0C1C-27A0F009E6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C4F0CC-C985-B221-6D5A-22B88D823924}"/>
              </a:ext>
            </a:extLst>
          </p:cNvPr>
          <p:cNvSpPr>
            <a:spLocks noGrp="1"/>
          </p:cNvSpPr>
          <p:nvPr>
            <p:ph type="ctrTitle"/>
          </p:nvPr>
        </p:nvSpPr>
        <p:spPr>
          <a:xfrm>
            <a:off x="905854" y="815024"/>
            <a:ext cx="16482494" cy="740763"/>
          </a:xfrm>
        </p:spPr>
        <p:txBody>
          <a:bodyPr>
            <a:noAutofit/>
          </a:bodyPr>
          <a:lstStyle/>
          <a:p>
            <a:pPr algn="l">
              <a:lnSpc>
                <a:spcPct val="140010"/>
              </a:lnSpc>
              <a:buClr>
                <a:srgbClr val="000000"/>
              </a:buClr>
            </a:pPr>
            <a:r>
              <a:rPr lang="en-US" sz="3714" b="1" dirty="0">
                <a:solidFill>
                  <a:srgbClr val="54152A"/>
                </a:solidFill>
                <a:latin typeface="Public Sans"/>
                <a:sym typeface="Public Sans"/>
              </a:rPr>
              <a:t>Resource Seeking as a Motivation for Choosing a Multinational Strategy, 1 of 2</a:t>
            </a:r>
            <a:endParaRPr lang="en-US" sz="3714" b="1" dirty="0">
              <a:solidFill>
                <a:srgbClr val="54152A"/>
              </a:solidFill>
              <a:latin typeface="Public Sans"/>
              <a:sym typeface="Arial"/>
            </a:endParaRPr>
          </a:p>
        </p:txBody>
      </p:sp>
      <p:cxnSp>
        <p:nvCxnSpPr>
          <p:cNvPr id="106" name="Google Shape;106;p3">
            <a:extLst>
              <a:ext uri="{FF2B5EF4-FFF2-40B4-BE49-F238E27FC236}">
                <a16:creationId xmlns:a16="http://schemas.microsoft.com/office/drawing/2014/main" id="{13978A20-648C-81C6-F9BE-13149A335FC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A215FB9-3857-24E4-E787-78FA44E3E395}"/>
              </a:ext>
            </a:extLst>
          </p:cNvPr>
          <p:cNvSpPr>
            <a:spLocks noGrp="1"/>
          </p:cNvSpPr>
          <p:nvPr>
            <p:ph sz="quarter" idx="12"/>
          </p:nvPr>
        </p:nvSpPr>
        <p:spPr>
          <a:xfrm>
            <a:off x="1023838" y="2082286"/>
            <a:ext cx="16117467" cy="6001200"/>
          </a:xfrm>
        </p:spPr>
        <p:txBody>
          <a:bodyPr>
            <a:noAutofit/>
          </a:bodyPr>
          <a:lstStyle/>
          <a:p>
            <a:pPr marL="76200" lvl="0">
              <a:lnSpc>
                <a:spcPct val="164000"/>
              </a:lnSpc>
              <a:spcBef>
                <a:spcPts val="0"/>
              </a:spcBef>
              <a:buClr>
                <a:schemeClr val="dk1"/>
              </a:buClr>
              <a:buSzPts val="2400"/>
            </a:pPr>
            <a:r>
              <a:rPr lang="en-US" sz="4400" b="1" dirty="0">
                <a:latin typeface="Playfair Display"/>
                <a:ea typeface="Playfair Display"/>
                <a:cs typeface="Playfair Display"/>
                <a:sym typeface="Playfair Display"/>
              </a:rPr>
              <a:t>Resource Seeking</a:t>
            </a:r>
            <a:endParaRPr lang="en-US" dirty="0"/>
          </a:p>
          <a:p>
            <a:pPr marL="812800" lvl="1" indent="-487045">
              <a:spcBef>
                <a:spcPts val="0"/>
              </a:spcBef>
              <a:buSzPts val="2400"/>
              <a:buFont typeface="Playfair Display"/>
              <a:buChar char="○"/>
            </a:pPr>
            <a:r>
              <a:rPr lang="en-US" sz="4400" b="1" dirty="0">
                <a:latin typeface="Playfair Display"/>
                <a:ea typeface="Playfair Display"/>
                <a:cs typeface="Playfair Display"/>
                <a:sym typeface="Playfair Display"/>
              </a:rPr>
              <a:t>Resource seeking involves accessing cheaper or higher-quality inputs for production.</a:t>
            </a:r>
            <a:r>
              <a:rPr lang="en-US" sz="4400" dirty="0">
                <a:latin typeface="Playfair Display"/>
                <a:ea typeface="Playfair Display"/>
                <a:cs typeface="Playfair Display"/>
                <a:sym typeface="Playfair Display"/>
              </a:rPr>
              <a:t> </a:t>
            </a:r>
            <a:endParaRPr lang="en-US" sz="4400" dirty="0">
              <a:latin typeface="Playfair Display"/>
              <a:ea typeface="Playfair Display"/>
              <a:cs typeface="Playfair Display"/>
            </a:endParaRPr>
          </a:p>
          <a:p>
            <a:pPr marL="812800" lvl="1" indent="-487045">
              <a:spcBef>
                <a:spcPts val="0"/>
              </a:spcBef>
              <a:buSzPts val="2400"/>
              <a:buFont typeface="Playfair Display"/>
              <a:buChar char="○"/>
            </a:pPr>
            <a:endParaRPr lang="en-US" sz="4400" dirty="0">
              <a:latin typeface="Playfair Display"/>
              <a:ea typeface="Playfair Display"/>
              <a:cs typeface="Playfair Display"/>
            </a:endParaRPr>
          </a:p>
          <a:p>
            <a:pPr marL="812800" lvl="1" indent="-487045">
              <a:spcBef>
                <a:spcPts val="0"/>
              </a:spcBef>
              <a:buSzPts val="2400"/>
              <a:buFont typeface="Playfair Display"/>
              <a:buChar char="○"/>
            </a:pPr>
            <a:r>
              <a:rPr lang="en-US" sz="4400" dirty="0">
                <a:latin typeface="Playfair Display"/>
                <a:ea typeface="Playfair Display"/>
                <a:cs typeface="Playfair Display"/>
                <a:sym typeface="Playfair Display"/>
              </a:rPr>
              <a:t>Businesses, particularly those in manufacturing or industries dependent on natural resources, expand internationally to secure better access to raw materials or labor. </a:t>
            </a:r>
            <a:endParaRPr lang="en-US" sz="4400" dirty="0">
              <a:latin typeface="Playfair Display"/>
              <a:ea typeface="Playfair Display"/>
              <a:cs typeface="Playfair Display"/>
            </a:endParaRPr>
          </a:p>
          <a:p>
            <a:pPr marL="325120" lvl="1">
              <a:buSzPts val="2400"/>
            </a:pPr>
            <a:endParaRPr lang="en-US" sz="4400" dirty="0">
              <a:latin typeface="Playfair Display"/>
              <a:ea typeface="Playfair Display"/>
              <a:cs typeface="Playfair Display"/>
            </a:endParaRPr>
          </a:p>
        </p:txBody>
      </p:sp>
      <p:sp>
        <p:nvSpPr>
          <p:cNvPr id="108" name="Google Shape;108;p3">
            <a:extLst>
              <a:ext uri="{FF2B5EF4-FFF2-40B4-BE49-F238E27FC236}">
                <a16:creationId xmlns:a16="http://schemas.microsoft.com/office/drawing/2014/main" id="{1479641C-68A1-EBD3-5323-026E7B385E9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07276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4459C859-9239-CCA9-A658-E704FF76FA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C5C7EC-546C-850E-59F9-CF9EF678E7B2}"/>
              </a:ext>
            </a:extLst>
          </p:cNvPr>
          <p:cNvSpPr>
            <a:spLocks noGrp="1"/>
          </p:cNvSpPr>
          <p:nvPr>
            <p:ph type="ctrTitle"/>
          </p:nvPr>
        </p:nvSpPr>
        <p:spPr>
          <a:xfrm>
            <a:off x="905853" y="815023"/>
            <a:ext cx="16600481" cy="740763"/>
          </a:xfrm>
        </p:spPr>
        <p:txBody>
          <a:bodyPr>
            <a:noAutofit/>
          </a:bodyPr>
          <a:lstStyle/>
          <a:p>
            <a:pPr algn="l">
              <a:lnSpc>
                <a:spcPct val="140010"/>
              </a:lnSpc>
              <a:buClr>
                <a:srgbClr val="000000"/>
              </a:buClr>
            </a:pPr>
            <a:r>
              <a:rPr lang="en-US" sz="3714" b="1" dirty="0">
                <a:solidFill>
                  <a:srgbClr val="54152A"/>
                </a:solidFill>
                <a:latin typeface="Public Sans"/>
                <a:sym typeface="Public Sans"/>
              </a:rPr>
              <a:t>Resource Seeking as a Motivation for Choosing a Multinational Strategy, 2 of 2</a:t>
            </a:r>
            <a:endParaRPr lang="en-US" sz="3714" b="1" dirty="0">
              <a:solidFill>
                <a:srgbClr val="54152A"/>
              </a:solidFill>
              <a:latin typeface="Public Sans"/>
              <a:sym typeface="Arial"/>
            </a:endParaRPr>
          </a:p>
        </p:txBody>
      </p:sp>
      <p:cxnSp>
        <p:nvCxnSpPr>
          <p:cNvPr id="106" name="Google Shape;106;p3">
            <a:extLst>
              <a:ext uri="{FF2B5EF4-FFF2-40B4-BE49-F238E27FC236}">
                <a16:creationId xmlns:a16="http://schemas.microsoft.com/office/drawing/2014/main" id="{D63CB10D-2279-FE21-3DC6-502850AFA9E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5D232D0-6093-AA49-C3DC-A57CE2B38A55}"/>
              </a:ext>
            </a:extLst>
          </p:cNvPr>
          <p:cNvSpPr>
            <a:spLocks noGrp="1"/>
          </p:cNvSpPr>
          <p:nvPr>
            <p:ph sz="quarter" idx="12"/>
          </p:nvPr>
        </p:nvSpPr>
        <p:spPr>
          <a:xfrm>
            <a:off x="1023838" y="2082286"/>
            <a:ext cx="16117467" cy="6001200"/>
          </a:xfrm>
        </p:spPr>
        <p:txBody>
          <a:bodyPr>
            <a:noAutofit/>
          </a:bodyPr>
          <a:lstStyle/>
          <a:p>
            <a:pPr marL="896937" lvl="1" indent="-571500">
              <a:spcBef>
                <a:spcPts val="0"/>
              </a:spcBef>
              <a:buSzPts val="2400"/>
              <a:buFont typeface="Courier New" panose="02070309020205020404" pitchFamily="49" charset="0"/>
              <a:buChar char="o"/>
            </a:pPr>
            <a:r>
              <a:rPr lang="en-US" sz="4400" dirty="0">
                <a:latin typeface="Playfair Display"/>
                <a:ea typeface="Playfair Display"/>
                <a:cs typeface="Playfair Display"/>
                <a:sym typeface="Playfair Display"/>
              </a:rPr>
              <a:t>Finnish renewable energy company Neste, for example, moved into the Asia-Pacific region in 2022 to secure sustainable feedstocks for renewable diesel production. </a:t>
            </a:r>
          </a:p>
          <a:p>
            <a:pPr marL="896937" lvl="1" indent="-571500">
              <a:spcBef>
                <a:spcPts val="0"/>
              </a:spcBef>
              <a:buSzPts val="2400"/>
              <a:buFont typeface="Courier New" panose="02070309020205020404" pitchFamily="49" charset="0"/>
              <a:buChar char="o"/>
            </a:pPr>
            <a:endParaRPr lang="en-US" sz="4400" dirty="0">
              <a:latin typeface="Playfair Display"/>
              <a:ea typeface="Playfair Display"/>
              <a:cs typeface="Playfair Display"/>
              <a:sym typeface="Playfair Display"/>
            </a:endParaRPr>
          </a:p>
          <a:p>
            <a:pPr marL="896937" lvl="1" indent="-571500">
              <a:spcBef>
                <a:spcPts val="0"/>
              </a:spcBef>
              <a:buSzPts val="2400"/>
              <a:buFont typeface="Courier New" panose="02070309020205020404" pitchFamily="49" charset="0"/>
              <a:buChar char="o"/>
            </a:pPr>
            <a:r>
              <a:rPr lang="en-US" sz="4400" dirty="0">
                <a:latin typeface="Playfair Display"/>
                <a:ea typeface="Playfair Display"/>
                <a:cs typeface="Playfair Display"/>
                <a:sym typeface="Playfair Display"/>
              </a:rPr>
              <a:t>By situating closer to essential resource bases, Neste aimed to reduce logistical costs and ensure a consistent supply, providing a competitive edge in the renewable energy market.</a:t>
            </a:r>
          </a:p>
        </p:txBody>
      </p:sp>
      <p:sp>
        <p:nvSpPr>
          <p:cNvPr id="108" name="Google Shape;108;p3">
            <a:extLst>
              <a:ext uri="{FF2B5EF4-FFF2-40B4-BE49-F238E27FC236}">
                <a16:creationId xmlns:a16="http://schemas.microsoft.com/office/drawing/2014/main" id="{E75C449F-D77F-1497-B7BB-928B43D8FF4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565188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EDE0BC37-C7C8-9B4A-C2E2-46BA298332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BC49BB-17ED-C090-4872-DA042CB108ED}"/>
              </a:ext>
            </a:extLst>
          </p:cNvPr>
          <p:cNvSpPr>
            <a:spLocks noGrp="1"/>
          </p:cNvSpPr>
          <p:nvPr>
            <p:ph type="ctrTitle"/>
          </p:nvPr>
        </p:nvSpPr>
        <p:spPr>
          <a:xfrm>
            <a:off x="903352" y="962505"/>
            <a:ext cx="16529242"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Efficiency Seeking as a Motivation for Choosing a Multinational Strategy</a:t>
            </a:r>
            <a:endParaRPr lang="en-US" sz="3710" dirty="0"/>
          </a:p>
        </p:txBody>
      </p:sp>
      <p:cxnSp>
        <p:nvCxnSpPr>
          <p:cNvPr id="106" name="Google Shape;106;p3">
            <a:extLst>
              <a:ext uri="{FF2B5EF4-FFF2-40B4-BE49-F238E27FC236}">
                <a16:creationId xmlns:a16="http://schemas.microsoft.com/office/drawing/2014/main" id="{94B9D6DC-3D8C-3F29-87FB-F766384BBFA3}"/>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6313BBB-8C6A-78DD-C0C1-F94915380CBB}"/>
              </a:ext>
            </a:extLst>
          </p:cNvPr>
          <p:cNvSpPr>
            <a:spLocks noGrp="1"/>
          </p:cNvSpPr>
          <p:nvPr>
            <p:ph sz="quarter" idx="12"/>
          </p:nvPr>
        </p:nvSpPr>
        <p:spPr>
          <a:xfrm>
            <a:off x="1009090" y="1625087"/>
            <a:ext cx="16010549" cy="7459921"/>
          </a:xfrm>
        </p:spPr>
        <p:txBody>
          <a:bodyPr>
            <a:noAutofit/>
          </a:bodyPr>
          <a:lstStyle/>
          <a:p>
            <a:pPr marL="76200" lvl="0">
              <a:lnSpc>
                <a:spcPct val="164000"/>
              </a:lnSpc>
              <a:spcBef>
                <a:spcPts val="0"/>
              </a:spcBef>
              <a:buClr>
                <a:schemeClr val="dk1"/>
              </a:buClr>
              <a:buSzPts val="2400"/>
            </a:pPr>
            <a:r>
              <a:rPr lang="en-US" sz="4400" b="1" dirty="0">
                <a:latin typeface="Playfair Display"/>
                <a:ea typeface="Playfair Display"/>
                <a:cs typeface="Playfair Display"/>
                <a:sym typeface="Playfair Display"/>
              </a:rPr>
              <a:t>Efficiency Seeking</a:t>
            </a:r>
            <a:endParaRPr lang="en-US" dirty="0"/>
          </a:p>
          <a:p>
            <a:pPr marL="896620" lvl="1" indent="-571500">
              <a:spcBef>
                <a:spcPts val="0"/>
              </a:spcBef>
              <a:buSzPts val="2400"/>
              <a:buFont typeface="Courier New" panose="02070309020205020404" pitchFamily="49" charset="0"/>
              <a:buChar char="o"/>
            </a:pPr>
            <a:r>
              <a:rPr lang="en-US" sz="4400" dirty="0">
                <a:latin typeface="Playfair Display"/>
                <a:ea typeface="Playfair Display"/>
                <a:cs typeface="Playfair Display"/>
                <a:sym typeface="Playfair Display"/>
              </a:rPr>
              <a:t>Efficiency seeking is a core motivation for internationalization, where companies </a:t>
            </a:r>
            <a:r>
              <a:rPr lang="en-US" sz="4400" b="1" dirty="0">
                <a:latin typeface="Playfair Display"/>
                <a:ea typeface="Playfair Display"/>
                <a:cs typeface="Playfair Display"/>
                <a:sym typeface="Playfair Display"/>
              </a:rPr>
              <a:t>expand to improve their operational efficiency and profitability</a:t>
            </a:r>
            <a:r>
              <a:rPr lang="en-US" sz="4400" dirty="0">
                <a:latin typeface="Playfair Display"/>
                <a:ea typeface="Playfair Display"/>
                <a:cs typeface="Playfair Display"/>
                <a:sym typeface="Playfair Display"/>
              </a:rPr>
              <a:t>. </a:t>
            </a:r>
            <a:endParaRPr lang="en-US" sz="4400" dirty="0">
              <a:latin typeface="Playfair Display"/>
              <a:ea typeface="Playfair Display"/>
              <a:cs typeface="Playfair Display"/>
            </a:endParaRPr>
          </a:p>
          <a:p>
            <a:pPr marL="896620" lvl="1" indent="-571500">
              <a:spcBef>
                <a:spcPts val="0"/>
              </a:spcBef>
              <a:buSzPts val="2400"/>
              <a:buFont typeface="Courier New" panose="02070309020205020404" pitchFamily="49" charset="0"/>
              <a:buChar char="o"/>
            </a:pPr>
            <a:endParaRPr lang="en-US" sz="4400" dirty="0">
              <a:latin typeface="Playfair Display"/>
              <a:ea typeface="Playfair Display"/>
              <a:cs typeface="Playfair Display"/>
            </a:endParaRPr>
          </a:p>
          <a:p>
            <a:pPr marL="896620" lvl="1" indent="-571500">
              <a:spcBef>
                <a:spcPts val="0"/>
              </a:spcBef>
              <a:buSzPts val="2400"/>
              <a:buFont typeface="Courier New" panose="02070309020205020404" pitchFamily="49" charset="0"/>
              <a:buChar char="o"/>
            </a:pPr>
            <a:r>
              <a:rPr lang="en-US" sz="4400" dirty="0">
                <a:latin typeface="Playfair Display"/>
                <a:ea typeface="Playfair Display"/>
                <a:cs typeface="Playfair Display"/>
                <a:sym typeface="Playfair Display"/>
              </a:rPr>
              <a:t>This typically involves leveraging economies of scale or shifting certain operations to regions where costs are lower.</a:t>
            </a:r>
            <a:endParaRPr lang="en-US" sz="4400" dirty="0">
              <a:latin typeface="Playfair Display"/>
              <a:ea typeface="Playfair Display"/>
              <a:cs typeface="Playfair Display"/>
            </a:endParaRPr>
          </a:p>
          <a:p>
            <a:pPr marL="896620" lvl="1" indent="-571500">
              <a:spcBef>
                <a:spcPts val="0"/>
              </a:spcBef>
              <a:buSzPts val="2400"/>
              <a:buFont typeface="Courier New" panose="02070309020205020404" pitchFamily="49" charset="0"/>
              <a:buChar char="o"/>
            </a:pPr>
            <a:endParaRPr lang="en-US" sz="4400" dirty="0">
              <a:latin typeface="Playfair Display"/>
              <a:ea typeface="Playfair Display"/>
              <a:cs typeface="Playfair Display"/>
            </a:endParaRPr>
          </a:p>
          <a:p>
            <a:pPr marL="896620" lvl="1" indent="-571500">
              <a:spcBef>
                <a:spcPts val="0"/>
              </a:spcBef>
              <a:buSzPts val="2400"/>
              <a:buFont typeface="Courier New" panose="02070309020205020404" pitchFamily="49" charset="0"/>
              <a:buChar char="o"/>
            </a:pPr>
            <a:r>
              <a:rPr lang="en-US" sz="4400" dirty="0">
                <a:latin typeface="Playfair Display"/>
                <a:ea typeface="Playfair Display"/>
                <a:cs typeface="Playfair Display"/>
                <a:sym typeface="Playfair Display"/>
              </a:rPr>
              <a:t>Walmart operates in Africa, Canada, Central America, Chile, China, India, and Mexico. </a:t>
            </a:r>
            <a:endParaRPr lang="en-US" sz="4400" dirty="0">
              <a:latin typeface="Playfair Display"/>
              <a:ea typeface="Playfair Display"/>
              <a:cs typeface="Playfair Display"/>
            </a:endParaRPr>
          </a:p>
        </p:txBody>
      </p:sp>
      <p:sp>
        <p:nvSpPr>
          <p:cNvPr id="108" name="Google Shape;108;p3">
            <a:extLst>
              <a:ext uri="{FF2B5EF4-FFF2-40B4-BE49-F238E27FC236}">
                <a16:creationId xmlns:a16="http://schemas.microsoft.com/office/drawing/2014/main" id="{35751790-6655-9316-5B5D-CA4D5CED0D0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019091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E86E557E-FCE8-90A2-4E49-EEC7CF77AF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B73E62-99AD-50D6-6B7B-3BEC0E3A0A4B}"/>
              </a:ext>
            </a:extLst>
          </p:cNvPr>
          <p:cNvSpPr>
            <a:spLocks noGrp="1"/>
          </p:cNvSpPr>
          <p:nvPr>
            <p:ph type="ctrTitle"/>
          </p:nvPr>
        </p:nvSpPr>
        <p:spPr>
          <a:xfrm>
            <a:off x="903352" y="815023"/>
            <a:ext cx="16529242"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Asset Seeking as a Motivation for Choosing a Multinational Strategy, 1 of 2</a:t>
            </a:r>
            <a:endParaRPr lang="en-US" sz="3710" dirty="0"/>
          </a:p>
        </p:txBody>
      </p:sp>
      <p:cxnSp>
        <p:nvCxnSpPr>
          <p:cNvPr id="106" name="Google Shape;106;p3">
            <a:extLst>
              <a:ext uri="{FF2B5EF4-FFF2-40B4-BE49-F238E27FC236}">
                <a16:creationId xmlns:a16="http://schemas.microsoft.com/office/drawing/2014/main" id="{33E14DB0-A6D5-1A0B-B648-B41C9A2FB665}"/>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CEDCF72-957F-539B-7DD4-7BC28F292F44}"/>
              </a:ext>
            </a:extLst>
          </p:cNvPr>
          <p:cNvSpPr>
            <a:spLocks noGrp="1"/>
          </p:cNvSpPr>
          <p:nvPr>
            <p:ph sz="quarter" idx="12"/>
          </p:nvPr>
        </p:nvSpPr>
        <p:spPr>
          <a:xfrm>
            <a:off x="1009090" y="1625087"/>
            <a:ext cx="15789323" cy="7459921"/>
          </a:xfrm>
        </p:spPr>
        <p:txBody>
          <a:bodyPr>
            <a:noAutofit/>
          </a:bodyPr>
          <a:lstStyle/>
          <a:p>
            <a:pPr marL="76200" lvl="0">
              <a:lnSpc>
                <a:spcPct val="164000"/>
              </a:lnSpc>
              <a:spcBef>
                <a:spcPts val="0"/>
              </a:spcBef>
              <a:buClr>
                <a:schemeClr val="dk1"/>
              </a:buClr>
              <a:buSzPts val="2400"/>
            </a:pPr>
            <a:r>
              <a:rPr lang="en-US" sz="4400" b="1" dirty="0">
                <a:latin typeface="Playfair Display"/>
                <a:ea typeface="Playfair Display"/>
                <a:cs typeface="Playfair Display"/>
                <a:sym typeface="Playfair Display"/>
              </a:rPr>
              <a:t>Asset Seeking</a:t>
            </a:r>
            <a:endParaRPr lang="en-US" dirty="0"/>
          </a:p>
          <a:p>
            <a:pPr marL="896620" lvl="1" indent="-571500">
              <a:spcBef>
                <a:spcPts val="0"/>
              </a:spcBef>
              <a:buClr>
                <a:schemeClr val="dk1"/>
              </a:buClr>
              <a:buSzPts val="2400"/>
              <a:buFont typeface="Courier New" panose="02070309020205020404" pitchFamily="49" charset="0"/>
              <a:buChar char="o"/>
            </a:pPr>
            <a:r>
              <a:rPr lang="en-US" sz="4400" dirty="0">
                <a:latin typeface="Playfair Display"/>
                <a:ea typeface="Playfair Display"/>
                <a:sym typeface="Playfair Display"/>
              </a:rPr>
              <a:t>Strategic asset seeking is another important motivator, driving companies to pursue international expansion to </a:t>
            </a:r>
            <a:r>
              <a:rPr lang="en-US" sz="4400" b="1" dirty="0">
                <a:latin typeface="Playfair Display"/>
                <a:ea typeface="Playfair Display"/>
                <a:sym typeface="Playfair Display"/>
              </a:rPr>
              <a:t>acquire knowledge, technology, or unique resources, capabilities, and core competencies that are critical for growth. </a:t>
            </a:r>
            <a:endParaRPr lang="en-US" sz="4400" b="1" dirty="0">
              <a:latin typeface="Playfair Display"/>
              <a:ea typeface="Playfair Display"/>
            </a:endParaRPr>
          </a:p>
          <a:p>
            <a:pPr marL="896620" lvl="1" indent="-571500">
              <a:spcBef>
                <a:spcPts val="0"/>
              </a:spcBef>
              <a:buClr>
                <a:schemeClr val="dk1"/>
              </a:buClr>
              <a:buSzPts val="2400"/>
              <a:buFont typeface="Courier New" panose="02070309020205020404" pitchFamily="49" charset="0"/>
              <a:buChar char="o"/>
            </a:pPr>
            <a:endParaRPr lang="en-US" sz="4400" dirty="0">
              <a:latin typeface="Playfair Display"/>
              <a:ea typeface="Playfair Display"/>
              <a:sym typeface="Playfair Display"/>
            </a:endParaRPr>
          </a:p>
          <a:p>
            <a:pPr marL="896620" lvl="1" indent="-571500">
              <a:spcBef>
                <a:spcPts val="0"/>
              </a:spcBef>
              <a:buClr>
                <a:schemeClr val="dk1"/>
              </a:buClr>
              <a:buSzPts val="2400"/>
              <a:buFont typeface="Courier New" panose="02070309020205020404" pitchFamily="49" charset="0"/>
              <a:buChar char="o"/>
            </a:pPr>
            <a:r>
              <a:rPr lang="en-US" sz="4400" dirty="0">
                <a:latin typeface="Playfair Display"/>
                <a:ea typeface="Playfair Display"/>
                <a:sym typeface="Playfair Display"/>
              </a:rPr>
              <a:t>This often involves forming partnerships or acquiring firms with advanced technological assets or market expertise. </a:t>
            </a:r>
            <a:endParaRPr lang="en-US" sz="4400" dirty="0">
              <a:latin typeface="Playfair Display"/>
              <a:ea typeface="Playfair Display"/>
            </a:endParaRPr>
          </a:p>
        </p:txBody>
      </p:sp>
      <p:sp>
        <p:nvSpPr>
          <p:cNvPr id="108" name="Google Shape;108;p3">
            <a:extLst>
              <a:ext uri="{FF2B5EF4-FFF2-40B4-BE49-F238E27FC236}">
                <a16:creationId xmlns:a16="http://schemas.microsoft.com/office/drawing/2014/main" id="{6CA3A6DB-D96E-DFA8-0117-207C528B728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718178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8FDEFE8E-683D-8A8A-8330-1B8FE4A2C1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D1AB4F-AE74-6B7E-9742-51A181D329DF}"/>
              </a:ext>
            </a:extLst>
          </p:cNvPr>
          <p:cNvSpPr>
            <a:spLocks noGrp="1"/>
          </p:cNvSpPr>
          <p:nvPr>
            <p:ph type="ctrTitle"/>
          </p:nvPr>
        </p:nvSpPr>
        <p:spPr>
          <a:xfrm>
            <a:off x="918100" y="815022"/>
            <a:ext cx="16529242"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Asset Seeking as a Motivation for Choosing a Multinational Strategy, 2 of 2</a:t>
            </a:r>
            <a:endParaRPr lang="en-US" sz="3710" dirty="0"/>
          </a:p>
        </p:txBody>
      </p:sp>
      <p:cxnSp>
        <p:nvCxnSpPr>
          <p:cNvPr id="106" name="Google Shape;106;p3">
            <a:extLst>
              <a:ext uri="{FF2B5EF4-FFF2-40B4-BE49-F238E27FC236}">
                <a16:creationId xmlns:a16="http://schemas.microsoft.com/office/drawing/2014/main" id="{94812B1C-2B58-2504-3959-2C00F23E554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AFC8FB5-C1A4-5DBC-1076-B63627BB7345}"/>
              </a:ext>
            </a:extLst>
          </p:cNvPr>
          <p:cNvSpPr>
            <a:spLocks noGrp="1"/>
          </p:cNvSpPr>
          <p:nvPr>
            <p:ph sz="quarter" idx="12"/>
          </p:nvPr>
        </p:nvSpPr>
        <p:spPr>
          <a:xfrm>
            <a:off x="1009090" y="1625087"/>
            <a:ext cx="15789323" cy="7459921"/>
          </a:xfrm>
        </p:spPr>
        <p:txBody>
          <a:bodyPr>
            <a:noAutofit/>
          </a:bodyPr>
          <a:lstStyle/>
          <a:p>
            <a:pPr marL="76200" lvl="0">
              <a:lnSpc>
                <a:spcPct val="164000"/>
              </a:lnSpc>
              <a:spcBef>
                <a:spcPts val="0"/>
              </a:spcBef>
              <a:buClr>
                <a:schemeClr val="dk1"/>
              </a:buClr>
              <a:buSzPts val="2400"/>
            </a:pPr>
            <a:r>
              <a:rPr lang="en-US" sz="4400" b="1" dirty="0">
                <a:latin typeface="Playfair Display"/>
                <a:ea typeface="Playfair Display"/>
                <a:cs typeface="Playfair Display"/>
                <a:sym typeface="Playfair Display"/>
              </a:rPr>
              <a:t>Asset Seeking</a:t>
            </a:r>
            <a:endParaRPr lang="en-US" dirty="0"/>
          </a:p>
          <a:p>
            <a:pPr marL="896620" lvl="1" indent="-571500">
              <a:spcBef>
                <a:spcPts val="0"/>
              </a:spcBef>
              <a:buClr>
                <a:schemeClr val="dk1"/>
              </a:buClr>
              <a:buSzPts val="2400"/>
              <a:buFont typeface="Courier New" panose="02070309020205020404" pitchFamily="49" charset="0"/>
              <a:buChar char="o"/>
            </a:pPr>
            <a:r>
              <a:rPr lang="en-US" sz="4400" dirty="0">
                <a:latin typeface="Playfair Display"/>
                <a:ea typeface="Playfair Display"/>
                <a:sym typeface="Playfair Display"/>
              </a:rPr>
              <a:t>South Korean conglomerate SK Group, for example, expanded into the U.S. market by acquiring stakes in American battery technology firms, positioning itself favorably within the growing electric vehicle industry. </a:t>
            </a:r>
          </a:p>
          <a:p>
            <a:pPr marL="896620" lvl="1" indent="-571500">
              <a:spcBef>
                <a:spcPts val="0"/>
              </a:spcBef>
              <a:buClr>
                <a:schemeClr val="dk1"/>
              </a:buClr>
              <a:buSzPts val="2400"/>
              <a:buFont typeface="Courier New" panose="02070309020205020404" pitchFamily="49" charset="0"/>
              <a:buChar char="o"/>
            </a:pPr>
            <a:endParaRPr lang="en-US" sz="4400" dirty="0">
              <a:latin typeface="Playfair Display"/>
              <a:ea typeface="Playfair Display"/>
              <a:sym typeface="Playfair Display"/>
            </a:endParaRPr>
          </a:p>
          <a:p>
            <a:pPr marL="896620" lvl="1" indent="-571500">
              <a:spcBef>
                <a:spcPts val="0"/>
              </a:spcBef>
              <a:buClr>
                <a:schemeClr val="dk1"/>
              </a:buClr>
              <a:buSzPts val="2400"/>
              <a:buFont typeface="Courier New" panose="02070309020205020404" pitchFamily="49" charset="0"/>
              <a:buChar char="o"/>
            </a:pPr>
            <a:r>
              <a:rPr lang="en-US" sz="4400" dirty="0">
                <a:latin typeface="Playfair Display"/>
                <a:ea typeface="Playfair Display"/>
                <a:sym typeface="Playfair Display"/>
              </a:rPr>
              <a:t>By accessing cutting-edge battery technology through strategic partnerships, SK Group aimed to secure its place at the forefront of a rapidly changing market.</a:t>
            </a:r>
            <a:endParaRPr lang="en-US" sz="4400" dirty="0">
              <a:latin typeface="Playfair Display"/>
              <a:ea typeface="Playfair Display"/>
            </a:endParaRPr>
          </a:p>
        </p:txBody>
      </p:sp>
      <p:sp>
        <p:nvSpPr>
          <p:cNvPr id="108" name="Google Shape;108;p3">
            <a:extLst>
              <a:ext uri="{FF2B5EF4-FFF2-40B4-BE49-F238E27FC236}">
                <a16:creationId xmlns:a16="http://schemas.microsoft.com/office/drawing/2014/main" id="{4DC0D630-22E9-EEBA-A811-0666E755F00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465066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B830A2BD-4FBA-4E6D-4348-BDAE9D4F61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0F49A58-4E9C-1A1B-FBFF-53BA748BF469}"/>
              </a:ext>
            </a:extLst>
          </p:cNvPr>
          <p:cNvSpPr>
            <a:spLocks noGrp="1"/>
          </p:cNvSpPr>
          <p:nvPr>
            <p:ph type="ctrTitle" idx="4294967295"/>
          </p:nvPr>
        </p:nvSpPr>
        <p:spPr>
          <a:xfrm>
            <a:off x="914397" y="962025"/>
            <a:ext cx="16344892" cy="7413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Motivations for a Multinational Strategy: Check Your Knowledge So Far</a:t>
            </a:r>
            <a:endParaRPr lang="en-US" sz="3710" dirty="0"/>
          </a:p>
        </p:txBody>
      </p:sp>
      <p:cxnSp>
        <p:nvCxnSpPr>
          <p:cNvPr id="106" name="Google Shape;106;p3">
            <a:extLst>
              <a:ext uri="{FF2B5EF4-FFF2-40B4-BE49-F238E27FC236}">
                <a16:creationId xmlns:a16="http://schemas.microsoft.com/office/drawing/2014/main" id="{86EC5303-D257-A288-9348-FCA8C074969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21" name="Content Placeholder 20">
            <a:extLst>
              <a:ext uri="{FF2B5EF4-FFF2-40B4-BE49-F238E27FC236}">
                <a16:creationId xmlns:a16="http://schemas.microsoft.com/office/drawing/2014/main" id="{2F2F3C24-F66D-8036-A28B-258C3917F588}"/>
              </a:ext>
            </a:extLst>
          </p:cNvPr>
          <p:cNvSpPr>
            <a:spLocks noGrp="1"/>
          </p:cNvSpPr>
          <p:nvPr>
            <p:ph sz="quarter" idx="12"/>
          </p:nvPr>
        </p:nvSpPr>
        <p:spPr>
          <a:xfrm>
            <a:off x="1028694" y="1817760"/>
            <a:ext cx="11847600" cy="7977600"/>
          </a:xfrm>
        </p:spPr>
        <p:txBody>
          <a:bodyPr>
            <a:noAutofit/>
          </a:bodyPr>
          <a:lstStyle/>
          <a:p>
            <a:pPr marL="0" lvl="0">
              <a:lnSpc>
                <a:spcPct val="164000"/>
              </a:lnSpc>
              <a:spcBef>
                <a:spcPts val="1200"/>
              </a:spcBef>
            </a:pPr>
            <a:r>
              <a:rPr lang="en-US" sz="2400" b="1" dirty="0">
                <a:latin typeface="Playfair Display"/>
                <a:ea typeface="Playfair Display"/>
                <a:cs typeface="Playfair Display"/>
                <a:sym typeface="Playfair Display"/>
              </a:rPr>
              <a:t>Why Companies Expand Internationally</a:t>
            </a:r>
          </a:p>
          <a:p>
            <a:pPr marL="457200" lvl="0" indent="-381000">
              <a:lnSpc>
                <a:spcPct val="164000"/>
              </a:lnSpc>
              <a:spcBef>
                <a:spcPts val="1200"/>
              </a:spcBef>
              <a:buSzPts val="2400"/>
              <a:buChar char="●"/>
            </a:pPr>
            <a:r>
              <a:rPr lang="en-US" sz="2400" b="1" dirty="0">
                <a:latin typeface="Playfair Display"/>
                <a:ea typeface="Playfair Display"/>
                <a:cs typeface="Playfair Display"/>
                <a:sym typeface="Playfair Display"/>
              </a:rPr>
              <a:t>Market Seeking 📈</a:t>
            </a:r>
          </a:p>
          <a:p>
            <a:pPr lvl="1"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Access new customers in growing or saturated markets</a:t>
            </a:r>
          </a:p>
          <a:p>
            <a:pPr lvl="1"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Example: </a:t>
            </a:r>
            <a:r>
              <a:rPr lang="en-US" sz="2400" dirty="0" err="1">
                <a:latin typeface="Playfair Display"/>
                <a:ea typeface="Playfair Display"/>
                <a:cs typeface="Playfair Display"/>
                <a:sym typeface="Playfair Display"/>
              </a:rPr>
              <a:t>Hopium</a:t>
            </a:r>
            <a:r>
              <a:rPr lang="en-US" sz="2400" dirty="0">
                <a:latin typeface="Playfair Display"/>
                <a:ea typeface="Playfair Display"/>
                <a:cs typeface="Playfair Display"/>
                <a:sym typeface="Playfair Display"/>
              </a:rPr>
              <a:t> → Entered U.S. EV market (2023) to meet green tech demand</a:t>
            </a:r>
          </a:p>
          <a:p>
            <a:pPr lvl="1"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Emerging middle class = new opportunities (India, China, Brazil, BRIC+)</a:t>
            </a:r>
          </a:p>
          <a:p>
            <a:pPr marL="457200" lvl="0" indent="-381000">
              <a:lnSpc>
                <a:spcPct val="164000"/>
              </a:lnSpc>
              <a:spcBef>
                <a:spcPts val="0"/>
              </a:spcBef>
              <a:buSzPts val="2400"/>
              <a:buChar char="●"/>
            </a:pPr>
            <a:r>
              <a:rPr lang="en-US" sz="2400" b="1" dirty="0">
                <a:latin typeface="Playfair Display"/>
                <a:ea typeface="Playfair Display"/>
                <a:cs typeface="Playfair Display"/>
                <a:sym typeface="Playfair Display"/>
              </a:rPr>
              <a:t>Resource Seeking 🛢️</a:t>
            </a:r>
          </a:p>
          <a:p>
            <a:pPr lvl="1"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Secure cheaper or higher-quality inputs</a:t>
            </a:r>
          </a:p>
          <a:p>
            <a:pPr lvl="1"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Example: Neste → Asia-Pacific (2022) for renewable diesel feedstocks</a:t>
            </a:r>
          </a:p>
          <a:p>
            <a:pPr marL="457200" lvl="0" indent="-381000">
              <a:lnSpc>
                <a:spcPct val="164000"/>
              </a:lnSpc>
              <a:spcBef>
                <a:spcPts val="0"/>
              </a:spcBef>
              <a:buSzPts val="2400"/>
              <a:buChar char="●"/>
            </a:pPr>
            <a:r>
              <a:rPr lang="en-US" sz="2400" b="1" dirty="0">
                <a:latin typeface="Playfair Display"/>
                <a:ea typeface="Playfair Display"/>
                <a:cs typeface="Playfair Display"/>
                <a:sym typeface="Playfair Display"/>
              </a:rPr>
              <a:t>Efficiency Seeking ⚙️</a:t>
            </a:r>
          </a:p>
          <a:p>
            <a:pPr lvl="1"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Reduce costs via economies of scale or relocating operations</a:t>
            </a:r>
          </a:p>
          <a:p>
            <a:pPr marL="457200" lvl="0" indent="-381000">
              <a:lnSpc>
                <a:spcPct val="164000"/>
              </a:lnSpc>
              <a:spcBef>
                <a:spcPts val="0"/>
              </a:spcBef>
              <a:buSzPts val="2400"/>
              <a:buChar char="●"/>
            </a:pPr>
            <a:r>
              <a:rPr lang="en-US" sz="2400" b="1" dirty="0">
                <a:latin typeface="Playfair Display"/>
                <a:ea typeface="Playfair Display"/>
                <a:cs typeface="Playfair Display"/>
                <a:sym typeface="Playfair Display"/>
              </a:rPr>
              <a:t>Asset Seeking 💡</a:t>
            </a:r>
          </a:p>
          <a:p>
            <a:pPr lvl="1"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Gain knowledge, technology, or unique capabilities</a:t>
            </a:r>
          </a:p>
          <a:p>
            <a:pPr lvl="1"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Example: SK Group → Acquired U.S. battery tech firms for EV advantage</a:t>
            </a:r>
          </a:p>
        </p:txBody>
      </p:sp>
      <p:sp>
        <p:nvSpPr>
          <p:cNvPr id="24" name="Content Placeholder 23">
            <a:extLst>
              <a:ext uri="{FF2B5EF4-FFF2-40B4-BE49-F238E27FC236}">
                <a16:creationId xmlns:a16="http://schemas.microsoft.com/office/drawing/2014/main" id="{3862D742-D00F-E2D5-392F-7EEFAB993F84}"/>
              </a:ext>
            </a:extLst>
          </p:cNvPr>
          <p:cNvSpPr>
            <a:spLocks noGrp="1"/>
          </p:cNvSpPr>
          <p:nvPr>
            <p:ph sz="quarter" idx="15"/>
          </p:nvPr>
        </p:nvSpPr>
        <p:spPr>
          <a:xfrm>
            <a:off x="12246080" y="5683035"/>
            <a:ext cx="4611600" cy="2282400"/>
          </a:xfrm>
        </p:spPr>
        <p:txBody>
          <a:bodyPr>
            <a:noAutofit/>
          </a:bodyPr>
          <a:lstStyle/>
          <a:p>
            <a:pPr marL="0" lvl="0">
              <a:lnSpc>
                <a:spcPct val="164000"/>
              </a:lnSpc>
              <a:spcBef>
                <a:spcPts val="1200"/>
              </a:spcBef>
              <a:spcAft>
                <a:spcPts val="1200"/>
              </a:spcAft>
            </a:pPr>
            <a:r>
              <a:rPr lang="en-US" sz="2300" b="1" dirty="0">
                <a:latin typeface="Playfair Display"/>
                <a:ea typeface="Playfair Display"/>
                <a:cs typeface="Playfair Display"/>
                <a:sym typeface="Playfair Display"/>
              </a:rPr>
              <a:t>Key Point: </a:t>
            </a:r>
            <a:r>
              <a:rPr lang="en-US" sz="2300" dirty="0">
                <a:latin typeface="Playfair Display"/>
                <a:ea typeface="Playfair Display"/>
                <a:cs typeface="Playfair Display"/>
                <a:sym typeface="Playfair Display"/>
              </a:rPr>
              <a:t>All motivations aim to boost competitiveness, profitability, and strategic positioning</a:t>
            </a:r>
          </a:p>
        </p:txBody>
      </p:sp>
      <p:sp>
        <p:nvSpPr>
          <p:cNvPr id="108" name="Google Shape;108;p3">
            <a:extLst>
              <a:ext uri="{FF2B5EF4-FFF2-40B4-BE49-F238E27FC236}">
                <a16:creationId xmlns:a16="http://schemas.microsoft.com/office/drawing/2014/main" id="{CE6BF728-BC78-04BF-2F61-9E289EE9739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522774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9ADDB3BA-A6DB-0934-6E81-71560A51B4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93F39-5E8D-EB1B-9B81-176588BFA59A}"/>
              </a:ext>
            </a:extLst>
          </p:cNvPr>
          <p:cNvSpPr>
            <a:spLocks noGrp="1"/>
          </p:cNvSpPr>
          <p:nvPr>
            <p:ph type="ctrTitle"/>
          </p:nvPr>
        </p:nvSpPr>
        <p:spPr>
          <a:xfrm>
            <a:off x="905854" y="962505"/>
            <a:ext cx="16235451"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Risks of Choosing a Multinational Strategy </a:t>
            </a:r>
            <a:endParaRPr lang="en-US" sz="3710" dirty="0"/>
          </a:p>
        </p:txBody>
      </p:sp>
      <p:cxnSp>
        <p:nvCxnSpPr>
          <p:cNvPr id="106" name="Google Shape;106;p3">
            <a:extLst>
              <a:ext uri="{FF2B5EF4-FFF2-40B4-BE49-F238E27FC236}">
                <a16:creationId xmlns:a16="http://schemas.microsoft.com/office/drawing/2014/main" id="{C1AD0A9D-2497-A1EA-4A03-1E0A7F86328F}"/>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F699A9F-944D-FC18-CADC-E69E7B4FC0BE}"/>
              </a:ext>
            </a:extLst>
          </p:cNvPr>
          <p:cNvSpPr>
            <a:spLocks noGrp="1"/>
          </p:cNvSpPr>
          <p:nvPr>
            <p:ph sz="quarter" idx="12"/>
          </p:nvPr>
        </p:nvSpPr>
        <p:spPr>
          <a:xfrm>
            <a:off x="1009090" y="2170774"/>
            <a:ext cx="16117467" cy="6001200"/>
          </a:xfrm>
        </p:spPr>
        <p:txBody>
          <a:bodyPr>
            <a:noAutofit/>
          </a:bodyPr>
          <a:lstStyle/>
          <a:p>
            <a:pPr marL="457200" lvl="0">
              <a:spcBef>
                <a:spcPts val="0"/>
              </a:spcBef>
              <a:buSzPts val="2600"/>
              <a:buChar char="●"/>
            </a:pPr>
            <a:r>
              <a:rPr lang="en-US" sz="5400" dirty="0">
                <a:latin typeface="Playfair Display"/>
                <a:ea typeface="Playfair Display"/>
                <a:cs typeface="Playfair Display"/>
                <a:sym typeface="Playfair Display"/>
              </a:rPr>
              <a:t>Political Risks</a:t>
            </a:r>
          </a:p>
          <a:p>
            <a:pPr marL="457200" lvl="0">
              <a:spcBef>
                <a:spcPts val="0"/>
              </a:spcBef>
              <a:buSzPts val="2600"/>
              <a:buChar char="●"/>
            </a:pPr>
            <a:r>
              <a:rPr lang="en-US" sz="5400" dirty="0">
                <a:latin typeface="Playfair Display"/>
                <a:ea typeface="Playfair Display"/>
                <a:cs typeface="Playfair Display"/>
                <a:sym typeface="Playfair Display"/>
              </a:rPr>
              <a:t>Economic Risks</a:t>
            </a:r>
          </a:p>
          <a:p>
            <a:pPr marL="457200" lvl="0">
              <a:spcBef>
                <a:spcPts val="0"/>
              </a:spcBef>
              <a:buSzPts val="2600"/>
              <a:buChar char="●"/>
            </a:pPr>
            <a:r>
              <a:rPr lang="en-US" sz="5400" dirty="0">
                <a:latin typeface="Playfair Display"/>
                <a:ea typeface="Playfair Display"/>
                <a:cs typeface="Playfair Display"/>
                <a:sym typeface="Playfair Display"/>
              </a:rPr>
              <a:t>Operational Risks</a:t>
            </a:r>
          </a:p>
          <a:p>
            <a:pPr marL="457200" lvl="0">
              <a:spcBef>
                <a:spcPts val="0"/>
              </a:spcBef>
              <a:buSzPts val="2600"/>
              <a:buChar char="●"/>
            </a:pPr>
            <a:r>
              <a:rPr lang="en-US" sz="5400" dirty="0">
                <a:latin typeface="Playfair Display"/>
                <a:ea typeface="Playfair Display"/>
                <a:cs typeface="Playfair Display"/>
                <a:sym typeface="Playfair Display"/>
              </a:rPr>
              <a:t>Cultural Risks </a:t>
            </a:r>
          </a:p>
          <a:p>
            <a:pPr marL="457200" lvl="0">
              <a:spcBef>
                <a:spcPts val="0"/>
              </a:spcBef>
              <a:buSzPts val="2600"/>
              <a:buChar char="●"/>
            </a:pPr>
            <a:r>
              <a:rPr lang="en-US" sz="5400" dirty="0">
                <a:latin typeface="Playfair Display"/>
                <a:ea typeface="Playfair Display"/>
                <a:cs typeface="Playfair Display"/>
                <a:sym typeface="Playfair Display"/>
              </a:rPr>
              <a:t>Legal &amp; Regulatory Risks</a:t>
            </a:r>
          </a:p>
          <a:p>
            <a:pPr marL="457200" lvl="0">
              <a:spcBef>
                <a:spcPts val="0"/>
              </a:spcBef>
              <a:buSzPts val="2600"/>
              <a:buChar char="●"/>
            </a:pPr>
            <a:r>
              <a:rPr lang="en-US" sz="5400" dirty="0">
                <a:latin typeface="Playfair Display"/>
                <a:ea typeface="Playfair Display"/>
                <a:cs typeface="Playfair Display"/>
                <a:sym typeface="Playfair Display"/>
              </a:rPr>
              <a:t>Competitive Risks</a:t>
            </a:r>
          </a:p>
          <a:p>
            <a:pPr marL="457200" lvl="0">
              <a:spcBef>
                <a:spcPts val="0"/>
              </a:spcBef>
              <a:buSzPts val="2600"/>
              <a:buChar char="●"/>
            </a:pPr>
            <a:r>
              <a:rPr lang="en-US" sz="5400" dirty="0">
                <a:latin typeface="Playfair Display"/>
                <a:ea typeface="Playfair Display"/>
                <a:cs typeface="Playfair Display"/>
                <a:sym typeface="Playfair Display"/>
              </a:rPr>
              <a:t>Financial Risks</a:t>
            </a:r>
          </a:p>
          <a:p>
            <a:pPr marL="457200" lvl="0">
              <a:spcBef>
                <a:spcPts val="0"/>
              </a:spcBef>
              <a:buSzPts val="2600"/>
              <a:buChar char="●"/>
            </a:pPr>
            <a:r>
              <a:rPr lang="en-US" sz="5400" dirty="0">
                <a:latin typeface="Playfair Display"/>
                <a:ea typeface="Playfair Display"/>
                <a:cs typeface="Playfair Display"/>
                <a:sym typeface="Playfair Display"/>
              </a:rPr>
              <a:t>Reputational Risks</a:t>
            </a:r>
          </a:p>
        </p:txBody>
      </p:sp>
      <p:sp>
        <p:nvSpPr>
          <p:cNvPr id="108" name="Google Shape;108;p3">
            <a:extLst>
              <a:ext uri="{FF2B5EF4-FFF2-40B4-BE49-F238E27FC236}">
                <a16:creationId xmlns:a16="http://schemas.microsoft.com/office/drawing/2014/main" id="{A7996E97-6C65-00EE-7B1D-B38A86C506C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497332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C7B2CA13-3935-BF04-89E3-6D23C3DB44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B16F1A-8577-9607-3FCB-5025E14FD12B}"/>
              </a:ext>
            </a:extLst>
          </p:cNvPr>
          <p:cNvSpPr>
            <a:spLocks noGrp="1"/>
          </p:cNvSpPr>
          <p:nvPr>
            <p:ph type="ctrTitle"/>
          </p:nvPr>
        </p:nvSpPr>
        <p:spPr>
          <a:xfrm>
            <a:off x="905854" y="962505"/>
            <a:ext cx="16235451"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Political Risks of Choosing a Multinational Strategy, 1 of 2</a:t>
            </a:r>
            <a:endParaRPr lang="en-US" sz="3710" dirty="0"/>
          </a:p>
        </p:txBody>
      </p:sp>
      <p:cxnSp>
        <p:nvCxnSpPr>
          <p:cNvPr id="106" name="Google Shape;106;p3">
            <a:extLst>
              <a:ext uri="{FF2B5EF4-FFF2-40B4-BE49-F238E27FC236}">
                <a16:creationId xmlns:a16="http://schemas.microsoft.com/office/drawing/2014/main" id="{63A56CCA-F038-F0FF-A33B-FF72AB4D147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EF624B4-C89C-0C78-0A55-ABB52B154E72}"/>
              </a:ext>
            </a:extLst>
          </p:cNvPr>
          <p:cNvSpPr>
            <a:spLocks noGrp="1"/>
          </p:cNvSpPr>
          <p:nvPr>
            <p:ph sz="quarter" idx="12"/>
          </p:nvPr>
        </p:nvSpPr>
        <p:spPr>
          <a:xfrm>
            <a:off x="1009089" y="1743072"/>
            <a:ext cx="16275600" cy="6339600"/>
          </a:xfrm>
        </p:spPr>
        <p:txBody>
          <a:bodyPr>
            <a:noAutofit/>
          </a:bodyPr>
          <a:lstStyle/>
          <a:p>
            <a:pPr marL="0" lvl="0">
              <a:spcBef>
                <a:spcPts val="0"/>
              </a:spcBef>
            </a:pPr>
            <a:r>
              <a:rPr lang="en-US" sz="4000" dirty="0">
                <a:latin typeface="Playfair Display"/>
                <a:ea typeface="Playfair Display"/>
                <a:cs typeface="Playfair Display"/>
                <a:sym typeface="Playfair Display"/>
              </a:rPr>
              <a:t>One of the most prominent international risks is </a:t>
            </a:r>
            <a:r>
              <a:rPr lang="en-US" sz="4000" b="1" dirty="0">
                <a:latin typeface="Playfair Display"/>
                <a:ea typeface="Playfair Display"/>
                <a:cs typeface="Playfair Display"/>
                <a:sym typeface="Playfair Display"/>
              </a:rPr>
              <a:t>political risk</a:t>
            </a:r>
            <a:r>
              <a:rPr lang="en-US" sz="4000" dirty="0">
                <a:latin typeface="Playfair Display"/>
                <a:ea typeface="Playfair Display"/>
                <a:cs typeface="Playfair Display"/>
                <a:sym typeface="Playfair Display"/>
              </a:rPr>
              <a:t>, which arises from the </a:t>
            </a:r>
            <a:r>
              <a:rPr lang="en-US" sz="4000" b="1" dirty="0">
                <a:latin typeface="Playfair Display"/>
                <a:ea typeface="Playfair Display"/>
                <a:cs typeface="Playfair Display"/>
                <a:sym typeface="Playfair Display"/>
              </a:rPr>
              <a:t>uncertainty of government actions in foreign countries. </a:t>
            </a:r>
            <a:endParaRPr lang="en-US" sz="4000" b="1" dirty="0">
              <a:latin typeface="Playfair Display"/>
              <a:ea typeface="Playfair Display"/>
              <a:cs typeface="Playfair Display"/>
            </a:endParaRP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Political risk can include sudden changes in government policies, the nationalization of industries, civil unrest, or unexpected changes in trade regulations. </a:t>
            </a: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These factors can significantly affect a company’s ability to operate effectively. </a:t>
            </a:r>
          </a:p>
        </p:txBody>
      </p:sp>
      <p:sp>
        <p:nvSpPr>
          <p:cNvPr id="108" name="Google Shape;108;p3">
            <a:extLst>
              <a:ext uri="{FF2B5EF4-FFF2-40B4-BE49-F238E27FC236}">
                <a16:creationId xmlns:a16="http://schemas.microsoft.com/office/drawing/2014/main" id="{B8EFCE84-37CB-1077-BC29-3E24814B609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88295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40A48E5E-42C8-1311-3544-D48DD3A8B66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BEF20D-72E6-3C84-3975-BBCAEA57895D}"/>
              </a:ext>
            </a:extLst>
          </p:cNvPr>
          <p:cNvSpPr>
            <a:spLocks noGrp="1"/>
          </p:cNvSpPr>
          <p:nvPr>
            <p:ph type="ctrTitle"/>
          </p:nvPr>
        </p:nvSpPr>
        <p:spPr>
          <a:xfrm>
            <a:off x="903352" y="1006749"/>
            <a:ext cx="16230593" cy="740763"/>
          </a:xfrm>
        </p:spPr>
        <p:txBody>
          <a:bodyPr>
            <a:normAutofit/>
          </a:bodyPr>
          <a:lstStyle/>
          <a:p>
            <a:pPr algn="l"/>
            <a:r>
              <a:rPr lang="en-US" sz="3710" b="1" dirty="0">
                <a:solidFill>
                  <a:srgbClr val="54152A"/>
                </a:solidFill>
                <a:latin typeface="Public Sans"/>
                <a:ea typeface="Public Sans"/>
                <a:cs typeface="Public Sans"/>
                <a:sym typeface="Public Sans"/>
              </a:rPr>
              <a:t>Learning Objectives, 1 of 2</a:t>
            </a:r>
            <a:endParaRPr lang="en-IN" sz="3710" dirty="0"/>
          </a:p>
        </p:txBody>
      </p:sp>
      <p:cxnSp>
        <p:nvCxnSpPr>
          <p:cNvPr id="106" name="Google Shape;106;p3">
            <a:extLst>
              <a:ext uri="{FF2B5EF4-FFF2-40B4-BE49-F238E27FC236}">
                <a16:creationId xmlns:a16="http://schemas.microsoft.com/office/drawing/2014/main" id="{1ABAB333-360A-BD98-7643-EEA366923B4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BE310A1-FDA0-F761-C6A1-5D51AA055B52}"/>
              </a:ext>
            </a:extLst>
          </p:cNvPr>
          <p:cNvSpPr>
            <a:spLocks noGrp="1"/>
          </p:cNvSpPr>
          <p:nvPr>
            <p:ph sz="quarter" idx="12"/>
          </p:nvPr>
        </p:nvSpPr>
        <p:spPr>
          <a:xfrm>
            <a:off x="920602" y="2082286"/>
            <a:ext cx="14934749" cy="6323183"/>
          </a:xfrm>
        </p:spPr>
        <p:txBody>
          <a:bodyPr>
            <a:noAutofit/>
          </a:bodyPr>
          <a:lstStyle/>
          <a:p>
            <a:pPr marL="0" lvl="1" indent="0">
              <a:lnSpc>
                <a:spcPct val="164000"/>
              </a:lnSpc>
              <a:spcBef>
                <a:spcPts val="0"/>
              </a:spcBef>
              <a:buNone/>
            </a:pPr>
            <a:r>
              <a:rPr lang="en-US" sz="2700" b="1" dirty="0">
                <a:latin typeface="Playfair Display"/>
                <a:ea typeface="Playfair Display"/>
                <a:cs typeface="Playfair Display"/>
                <a:sym typeface="Playfair Display"/>
              </a:rPr>
              <a:t>After you have engaged with the concepts in this chapter, you will understand and be able to apply the following key strategic management concepts: </a:t>
            </a:r>
          </a:p>
          <a:p>
            <a:pPr marL="302259" lvl="1" indent="0">
              <a:lnSpc>
                <a:spcPct val="164000"/>
              </a:lnSpc>
              <a:spcBef>
                <a:spcPts val="0"/>
              </a:spcBef>
              <a:buNone/>
            </a:pPr>
            <a:endParaRPr lang="en-US" sz="2700" dirty="0">
              <a:latin typeface="Playfair Display"/>
              <a:ea typeface="Playfair Display"/>
              <a:cs typeface="Playfair Display"/>
              <a:sym typeface="Playfair Display"/>
            </a:endParaRPr>
          </a:p>
          <a:p>
            <a:pPr marL="457200" lvl="0" indent="-425450">
              <a:lnSpc>
                <a:spcPct val="164000"/>
              </a:lnSpc>
              <a:spcBef>
                <a:spcPts val="0"/>
              </a:spcBef>
              <a:buSzPts val="2700"/>
              <a:buFont typeface="Playfair Display"/>
              <a:buAutoNum type="arabicPeriod"/>
            </a:pPr>
            <a:r>
              <a:rPr lang="en-US" sz="2700" dirty="0">
                <a:latin typeface="Playfair Display"/>
                <a:ea typeface="Playfair Display"/>
                <a:cs typeface="Playfair Display"/>
                <a:sym typeface="Playfair Display"/>
              </a:rPr>
              <a:t>The motivations for going global</a:t>
            </a:r>
          </a:p>
          <a:p>
            <a:pPr marL="457200" lvl="0" indent="-425450">
              <a:lnSpc>
                <a:spcPct val="164000"/>
              </a:lnSpc>
              <a:spcBef>
                <a:spcPts val="0"/>
              </a:spcBef>
              <a:buSzPts val="2700"/>
              <a:buFont typeface="Playfair Display"/>
              <a:buAutoNum type="arabicPeriod"/>
            </a:pPr>
            <a:r>
              <a:rPr lang="en-US" sz="2700" dirty="0">
                <a:latin typeface="Playfair Display"/>
                <a:ea typeface="Playfair Display"/>
                <a:cs typeface="Playfair Display"/>
                <a:sym typeface="Playfair Display"/>
              </a:rPr>
              <a:t>The risks of going global</a:t>
            </a:r>
          </a:p>
          <a:p>
            <a:pPr marL="457200" lvl="0" indent="-425450">
              <a:lnSpc>
                <a:spcPct val="164000"/>
              </a:lnSpc>
              <a:spcBef>
                <a:spcPts val="0"/>
              </a:spcBef>
              <a:buSzPts val="2700"/>
              <a:buFont typeface="Playfair Display"/>
              <a:buAutoNum type="arabicPeriod"/>
            </a:pPr>
            <a:r>
              <a:rPr lang="en-US" sz="2700" dirty="0">
                <a:latin typeface="Playfair Display"/>
                <a:ea typeface="Playfair Display"/>
                <a:cs typeface="Playfair Display"/>
                <a:sym typeface="Playfair Display"/>
              </a:rPr>
              <a:t>Theories of multinational business</a:t>
            </a:r>
          </a:p>
          <a:p>
            <a:pPr marL="457200" lvl="0" indent="-425450">
              <a:lnSpc>
                <a:spcPct val="164000"/>
              </a:lnSpc>
              <a:spcBef>
                <a:spcPts val="0"/>
              </a:spcBef>
              <a:buSzPts val="2700"/>
              <a:buFont typeface="Playfair Display"/>
              <a:buAutoNum type="arabicPeriod"/>
            </a:pPr>
            <a:r>
              <a:rPr lang="en-US" sz="2700" dirty="0">
                <a:latin typeface="Playfair Display"/>
                <a:ea typeface="Playfair Display"/>
                <a:cs typeface="Playfair Display"/>
                <a:sym typeface="Playfair Display"/>
              </a:rPr>
              <a:t>The CAGE distance framework</a:t>
            </a:r>
          </a:p>
          <a:p>
            <a:pPr marL="457200" lvl="0" indent="-425450">
              <a:lnSpc>
                <a:spcPct val="164000"/>
              </a:lnSpc>
              <a:spcBef>
                <a:spcPts val="0"/>
              </a:spcBef>
              <a:buSzPts val="2700"/>
              <a:buFont typeface="Playfair Display"/>
              <a:buAutoNum type="arabicPeriod"/>
            </a:pPr>
            <a:r>
              <a:rPr lang="en-US" sz="2700" dirty="0">
                <a:latin typeface="Playfair Display"/>
                <a:ea typeface="Playfair Display"/>
                <a:cs typeface="Playfair Display"/>
                <a:sym typeface="Playfair Display"/>
              </a:rPr>
              <a:t>Integration responsiveness framework</a:t>
            </a:r>
          </a:p>
          <a:p>
            <a:pPr marL="457200" lvl="0" indent="-425450">
              <a:lnSpc>
                <a:spcPct val="164000"/>
              </a:lnSpc>
              <a:spcBef>
                <a:spcPts val="0"/>
              </a:spcBef>
              <a:buSzPts val="2700"/>
              <a:buFont typeface="Playfair Display"/>
              <a:buAutoNum type="arabicPeriod"/>
            </a:pPr>
            <a:r>
              <a:rPr lang="en-US" sz="2700" dirty="0">
                <a:latin typeface="Playfair Display"/>
                <a:ea typeface="Playfair Display"/>
                <a:cs typeface="Playfair Display"/>
                <a:sym typeface="Playfair Display"/>
              </a:rPr>
              <a:t>Methods of entry available to firms that seek to compete in international markets</a:t>
            </a:r>
          </a:p>
          <a:p>
            <a:pPr marL="457200" lvl="0" indent="-425450">
              <a:lnSpc>
                <a:spcPct val="164000"/>
              </a:lnSpc>
              <a:spcBef>
                <a:spcPts val="0"/>
              </a:spcBef>
              <a:buSzPts val="2700"/>
              <a:buFont typeface="Playfair Display"/>
              <a:buAutoNum type="arabicPeriod"/>
            </a:pPr>
            <a:r>
              <a:rPr lang="en-US" sz="2700" dirty="0">
                <a:latin typeface="Playfair Display"/>
                <a:ea typeface="Playfair Display"/>
                <a:cs typeface="Playfair Display"/>
                <a:sym typeface="Playfair Display"/>
              </a:rPr>
              <a:t>Why multinational strategy is important to business graduates</a:t>
            </a:r>
          </a:p>
        </p:txBody>
      </p:sp>
      <p:sp>
        <p:nvSpPr>
          <p:cNvPr id="108" name="Google Shape;108;p3">
            <a:extLst>
              <a:ext uri="{FF2B5EF4-FFF2-40B4-BE49-F238E27FC236}">
                <a16:creationId xmlns:a16="http://schemas.microsoft.com/office/drawing/2014/main" id="{808F0E90-1E8B-6E35-D45E-8632BA1B572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056083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6DED7856-F200-3A25-DCA9-38700D4D59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946E22-17B4-37F5-9C1A-8BDB62048C7F}"/>
              </a:ext>
            </a:extLst>
          </p:cNvPr>
          <p:cNvSpPr>
            <a:spLocks noGrp="1"/>
          </p:cNvSpPr>
          <p:nvPr>
            <p:ph type="ctrTitle"/>
          </p:nvPr>
        </p:nvSpPr>
        <p:spPr>
          <a:xfrm>
            <a:off x="905854" y="962505"/>
            <a:ext cx="16353435"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Political Risks of Choosing a Multinational Strategy, 2 of 2</a:t>
            </a:r>
            <a:endParaRPr lang="en-US" sz="3710" dirty="0"/>
          </a:p>
        </p:txBody>
      </p:sp>
      <p:cxnSp>
        <p:nvCxnSpPr>
          <p:cNvPr id="106" name="Google Shape;106;p3">
            <a:extLst>
              <a:ext uri="{FF2B5EF4-FFF2-40B4-BE49-F238E27FC236}">
                <a16:creationId xmlns:a16="http://schemas.microsoft.com/office/drawing/2014/main" id="{C43A00D8-E094-1C84-39CC-8D5D47F2375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CDCA761-74FC-5412-DDBA-5BA78BAC5388}"/>
              </a:ext>
            </a:extLst>
          </p:cNvPr>
          <p:cNvSpPr>
            <a:spLocks noGrp="1"/>
          </p:cNvSpPr>
          <p:nvPr>
            <p:ph sz="quarter" idx="12"/>
          </p:nvPr>
        </p:nvSpPr>
        <p:spPr>
          <a:xfrm>
            <a:off x="1009089" y="1743072"/>
            <a:ext cx="16275600" cy="6339600"/>
          </a:xfrm>
        </p:spPr>
        <p:txBody>
          <a:bodyPr>
            <a:noAutofit/>
          </a:bodyPr>
          <a:lstStyle/>
          <a:p>
            <a:pPr marL="0" lvl="0">
              <a:spcBef>
                <a:spcPts val="0"/>
              </a:spcBef>
            </a:pPr>
            <a:r>
              <a:rPr lang="en-US" sz="4400" dirty="0">
                <a:latin typeface="Playfair Display"/>
                <a:ea typeface="Playfair Display"/>
                <a:cs typeface="Playfair Display"/>
                <a:sym typeface="Playfair Display"/>
              </a:rPr>
              <a:t>For instance, in 2022, dozens of Western companies faced difficulties in Russia due to increased government scrutiny and economic sanctions, leading some to halt operations or exit the market entirely. </a:t>
            </a:r>
          </a:p>
          <a:p>
            <a:pPr marL="0" lvl="0">
              <a:spcBef>
                <a:spcPts val="0"/>
              </a:spcBef>
            </a:pPr>
            <a:endParaRPr lang="en-US" sz="4400" dirty="0">
              <a:latin typeface="Playfair Display"/>
              <a:ea typeface="Playfair Display"/>
              <a:cs typeface="Playfair Display"/>
              <a:sym typeface="Playfair Display"/>
            </a:endParaRPr>
          </a:p>
          <a:p>
            <a:pPr marL="0" lvl="0">
              <a:spcBef>
                <a:spcPts val="0"/>
              </a:spcBef>
            </a:pPr>
            <a:r>
              <a:rPr lang="en-US" sz="4400" dirty="0">
                <a:latin typeface="Playfair Display"/>
                <a:ea typeface="Playfair Display"/>
                <a:cs typeface="Playfair Display"/>
                <a:sym typeface="Playfair Display"/>
              </a:rPr>
              <a:t>Such political dynamics can disrupt operations and create unexpected costs, making it critical for companies to assess the political climate before investing heavily in a foreign market.</a:t>
            </a:r>
          </a:p>
        </p:txBody>
      </p:sp>
      <p:sp>
        <p:nvSpPr>
          <p:cNvPr id="108" name="Google Shape;108;p3">
            <a:extLst>
              <a:ext uri="{FF2B5EF4-FFF2-40B4-BE49-F238E27FC236}">
                <a16:creationId xmlns:a16="http://schemas.microsoft.com/office/drawing/2014/main" id="{2744442C-5B50-8A26-AC33-73B70AB2F95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474280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3A4FBD07-50DC-1457-4939-6575510596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171328-F4D1-9E35-B877-7BDC3B83DB3A}"/>
              </a:ext>
            </a:extLst>
          </p:cNvPr>
          <p:cNvSpPr>
            <a:spLocks noGrp="1"/>
          </p:cNvSpPr>
          <p:nvPr>
            <p:ph type="ctrTitle"/>
          </p:nvPr>
        </p:nvSpPr>
        <p:spPr>
          <a:xfrm>
            <a:off x="920602" y="962505"/>
            <a:ext cx="16353435"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Economic Risks of Choosing a Multinational Strategy, 1 of 2</a:t>
            </a:r>
            <a:endParaRPr lang="en-US" sz="3710" dirty="0"/>
          </a:p>
        </p:txBody>
      </p:sp>
      <p:cxnSp>
        <p:nvCxnSpPr>
          <p:cNvPr id="106" name="Google Shape;106;p3">
            <a:extLst>
              <a:ext uri="{FF2B5EF4-FFF2-40B4-BE49-F238E27FC236}">
                <a16:creationId xmlns:a16="http://schemas.microsoft.com/office/drawing/2014/main" id="{F11B93F1-A062-A887-9B25-7C4FF248C4B3}"/>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86FA3FC-B220-EC34-1174-9F98C5B4B0CD}"/>
              </a:ext>
            </a:extLst>
          </p:cNvPr>
          <p:cNvSpPr>
            <a:spLocks noGrp="1"/>
          </p:cNvSpPr>
          <p:nvPr>
            <p:ph sz="quarter" idx="12"/>
          </p:nvPr>
        </p:nvSpPr>
        <p:spPr>
          <a:xfrm>
            <a:off x="1009089" y="1743072"/>
            <a:ext cx="16275600" cy="6339600"/>
          </a:xfrm>
        </p:spPr>
        <p:txBody>
          <a:bodyPr>
            <a:noAutofit/>
          </a:bodyPr>
          <a:lstStyle/>
          <a:p>
            <a:pPr marL="0" lvl="0">
              <a:spcBef>
                <a:spcPts val="0"/>
              </a:spcBef>
            </a:pPr>
            <a:r>
              <a:rPr lang="en-US" sz="4400" b="1" dirty="0">
                <a:latin typeface="Playfair Display"/>
                <a:ea typeface="Playfair Display"/>
                <a:cs typeface="Playfair Display"/>
                <a:sym typeface="Playfair Display"/>
              </a:rPr>
              <a:t>Economic risk</a:t>
            </a:r>
            <a:r>
              <a:rPr lang="en-US" sz="4400" dirty="0">
                <a:latin typeface="Playfair Display"/>
                <a:ea typeface="Playfair Display"/>
                <a:cs typeface="Playfair Display"/>
                <a:sym typeface="Playfair Display"/>
              </a:rPr>
              <a:t> is another significant consideration for companies operating internationally. </a:t>
            </a:r>
          </a:p>
          <a:p>
            <a:pPr marL="0" lvl="0">
              <a:spcBef>
                <a:spcPts val="0"/>
              </a:spcBef>
            </a:pPr>
            <a:endParaRPr lang="en-US" sz="4400" dirty="0">
              <a:latin typeface="Playfair Display"/>
              <a:ea typeface="Playfair Display"/>
              <a:cs typeface="Playfair Display"/>
              <a:sym typeface="Playfair Display"/>
            </a:endParaRPr>
          </a:p>
          <a:p>
            <a:pPr marL="0" lvl="0">
              <a:spcBef>
                <a:spcPts val="0"/>
              </a:spcBef>
            </a:pPr>
            <a:r>
              <a:rPr lang="en-US" sz="4400" b="1" dirty="0">
                <a:latin typeface="Playfair Display"/>
                <a:ea typeface="Playfair Display"/>
                <a:cs typeface="Playfair Display"/>
                <a:sym typeface="Playfair Display"/>
              </a:rPr>
              <a:t>Exchange rate fluctuations</a:t>
            </a:r>
            <a:r>
              <a:rPr lang="en-US" sz="4400" dirty="0">
                <a:latin typeface="Playfair Display"/>
                <a:ea typeface="Playfair Display"/>
                <a:cs typeface="Playfair Display"/>
                <a:sym typeface="Playfair Display"/>
              </a:rPr>
              <a:t> can have a major impact on profitability, especially when earnings from foreign operations need to be repatriated. </a:t>
            </a:r>
            <a:endParaRPr lang="en-US" sz="4400" dirty="0">
              <a:latin typeface="Playfair Display"/>
              <a:ea typeface="Playfair Display"/>
              <a:cs typeface="Playfair Display"/>
            </a:endParaRPr>
          </a:p>
          <a:p>
            <a:pPr marL="0" lvl="0">
              <a:spcBef>
                <a:spcPts val="0"/>
              </a:spcBef>
            </a:pPr>
            <a:endParaRPr lang="en-US" sz="4400" dirty="0">
              <a:latin typeface="Playfair Display"/>
              <a:ea typeface="Playfair Display"/>
              <a:cs typeface="Playfair Display"/>
              <a:sym typeface="Playfair Display"/>
            </a:endParaRPr>
          </a:p>
          <a:p>
            <a:pPr marL="0" lvl="0">
              <a:spcBef>
                <a:spcPts val="0"/>
              </a:spcBef>
            </a:pPr>
            <a:r>
              <a:rPr lang="en-US" sz="4400" b="1" dirty="0">
                <a:latin typeface="Playfair Display"/>
                <a:ea typeface="Playfair Display"/>
                <a:cs typeface="Playfair Display"/>
                <a:sym typeface="Playfair Display"/>
              </a:rPr>
              <a:t>Sudden currency devaluations</a:t>
            </a:r>
            <a:r>
              <a:rPr lang="en-US" sz="4400" dirty="0">
                <a:latin typeface="Playfair Display"/>
                <a:ea typeface="Playfair Display"/>
                <a:cs typeface="Playfair Display"/>
                <a:sym typeface="Playfair Display"/>
              </a:rPr>
              <a:t> can erode profit margins, while currency appreciation in a company’s home country can make its exports less competitive. </a:t>
            </a:r>
          </a:p>
        </p:txBody>
      </p:sp>
      <p:sp>
        <p:nvSpPr>
          <p:cNvPr id="108" name="Google Shape;108;p3">
            <a:extLst>
              <a:ext uri="{FF2B5EF4-FFF2-40B4-BE49-F238E27FC236}">
                <a16:creationId xmlns:a16="http://schemas.microsoft.com/office/drawing/2014/main" id="{E34AEA62-ACB7-24F0-40D2-F1B2D06422F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819308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32D5BEB5-E062-C6E7-A2A7-96C7096C90E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9FF21C-5CAB-FE56-F7D8-95B81F816FA0}"/>
              </a:ext>
            </a:extLst>
          </p:cNvPr>
          <p:cNvSpPr>
            <a:spLocks noGrp="1"/>
          </p:cNvSpPr>
          <p:nvPr>
            <p:ph type="ctrTitle"/>
          </p:nvPr>
        </p:nvSpPr>
        <p:spPr>
          <a:xfrm>
            <a:off x="920602" y="962505"/>
            <a:ext cx="16353435"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Economic Risks of Choosing a Multinational Strategy, 2 of 2</a:t>
            </a:r>
            <a:endParaRPr lang="en-US" sz="3710" dirty="0"/>
          </a:p>
        </p:txBody>
      </p:sp>
      <p:cxnSp>
        <p:nvCxnSpPr>
          <p:cNvPr id="106" name="Google Shape;106;p3">
            <a:extLst>
              <a:ext uri="{FF2B5EF4-FFF2-40B4-BE49-F238E27FC236}">
                <a16:creationId xmlns:a16="http://schemas.microsoft.com/office/drawing/2014/main" id="{6C1A35AC-F9A3-743D-BFFC-0B4511E15BF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8D83B8E-1F1B-CE43-A5D4-8FB0DA4EAB7F}"/>
              </a:ext>
            </a:extLst>
          </p:cNvPr>
          <p:cNvSpPr>
            <a:spLocks noGrp="1"/>
          </p:cNvSpPr>
          <p:nvPr>
            <p:ph sz="quarter" idx="12"/>
          </p:nvPr>
        </p:nvSpPr>
        <p:spPr>
          <a:xfrm>
            <a:off x="1009089" y="1743072"/>
            <a:ext cx="16275600" cy="6339600"/>
          </a:xfrm>
        </p:spPr>
        <p:txBody>
          <a:bodyPr>
            <a:noAutofit/>
          </a:bodyPr>
          <a:lstStyle/>
          <a:p>
            <a:pPr marL="0" lvl="0">
              <a:spcBef>
                <a:spcPts val="0"/>
              </a:spcBef>
            </a:pPr>
            <a:r>
              <a:rPr lang="en-US" sz="4400" dirty="0">
                <a:latin typeface="Playfair Display"/>
                <a:ea typeface="Playfair Display"/>
                <a:cs typeface="Playfair Display"/>
                <a:sym typeface="Playfair Display"/>
              </a:rPr>
              <a:t>The recent volatility in the Turkish lira, for instance, has had a profound impact on foreign businesses operating in Türkiye, leading to increased costs and challenges in managing price stability. </a:t>
            </a:r>
          </a:p>
          <a:p>
            <a:pPr marL="0" lvl="0">
              <a:spcBef>
                <a:spcPts val="0"/>
              </a:spcBef>
            </a:pPr>
            <a:endParaRPr lang="en-US" sz="4400" dirty="0">
              <a:latin typeface="Playfair Display"/>
              <a:ea typeface="Playfair Display"/>
              <a:cs typeface="Playfair Display"/>
              <a:sym typeface="Playfair Display"/>
            </a:endParaRPr>
          </a:p>
          <a:p>
            <a:pPr marL="0" lvl="0">
              <a:spcBef>
                <a:spcPts val="0"/>
              </a:spcBef>
            </a:pPr>
            <a:r>
              <a:rPr lang="en-US" sz="4400" dirty="0">
                <a:latin typeface="Playfair Display"/>
                <a:ea typeface="Playfair Display"/>
                <a:cs typeface="Playfair Display"/>
                <a:sym typeface="Playfair Display"/>
              </a:rPr>
              <a:t>Additionally, inflation rates, interest rates, and overall economic stability in the target market can affect consumer purchasing power and the overall business environment.</a:t>
            </a:r>
          </a:p>
        </p:txBody>
      </p:sp>
      <p:sp>
        <p:nvSpPr>
          <p:cNvPr id="108" name="Google Shape;108;p3">
            <a:extLst>
              <a:ext uri="{FF2B5EF4-FFF2-40B4-BE49-F238E27FC236}">
                <a16:creationId xmlns:a16="http://schemas.microsoft.com/office/drawing/2014/main" id="{89D854CB-A645-A9A4-5613-DE877328FF6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056637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A41CEB3B-C3C1-6929-C4F4-3D6F57ECE9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DA4987-9839-F088-13FA-9A01BF2F2F2E}"/>
              </a:ext>
            </a:extLst>
          </p:cNvPr>
          <p:cNvSpPr>
            <a:spLocks noGrp="1"/>
          </p:cNvSpPr>
          <p:nvPr>
            <p:ph type="ctrTitle"/>
          </p:nvPr>
        </p:nvSpPr>
        <p:spPr>
          <a:xfrm>
            <a:off x="920602" y="962505"/>
            <a:ext cx="16353435" cy="740763"/>
          </a:xfrm>
        </p:spPr>
        <p:txBody>
          <a:bodyPr>
            <a:noAutofit/>
          </a:bodyPr>
          <a:lstStyle/>
          <a:p>
            <a:pPr algn="l">
              <a:lnSpc>
                <a:spcPct val="140010"/>
              </a:lnSpc>
            </a:pPr>
            <a:r>
              <a:rPr lang="en-US" sz="3710" b="1" dirty="0">
                <a:solidFill>
                  <a:srgbClr val="54152A"/>
                </a:solidFill>
                <a:latin typeface="Public Sans"/>
                <a:ea typeface="Public Sans"/>
                <a:cs typeface="Public Sans"/>
                <a:sym typeface="Public Sans"/>
              </a:rPr>
              <a:t>Operational Risks of Choosing a Multinational Strategy, 1 of 2</a:t>
            </a:r>
            <a:endParaRPr lang="en-US" sz="3710" dirty="0"/>
          </a:p>
        </p:txBody>
      </p:sp>
      <p:cxnSp>
        <p:nvCxnSpPr>
          <p:cNvPr id="106" name="Google Shape;106;p3">
            <a:extLst>
              <a:ext uri="{FF2B5EF4-FFF2-40B4-BE49-F238E27FC236}">
                <a16:creationId xmlns:a16="http://schemas.microsoft.com/office/drawing/2014/main" id="{672C3C9E-F9D2-335B-2CD7-C0848C0169F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860EB00-BF7A-0F13-20D0-A86D6D96ED5E}"/>
              </a:ext>
            </a:extLst>
          </p:cNvPr>
          <p:cNvSpPr>
            <a:spLocks noGrp="1"/>
          </p:cNvSpPr>
          <p:nvPr>
            <p:ph sz="quarter" idx="12"/>
          </p:nvPr>
        </p:nvSpPr>
        <p:spPr>
          <a:xfrm>
            <a:off x="1023837" y="1905300"/>
            <a:ext cx="16275600" cy="6339600"/>
          </a:xfrm>
        </p:spPr>
        <p:txBody>
          <a:bodyPr>
            <a:noAutofit/>
          </a:bodyPr>
          <a:lstStyle/>
          <a:p>
            <a:pPr marL="0" lvl="0">
              <a:spcBef>
                <a:spcPts val="0"/>
              </a:spcBef>
            </a:pPr>
            <a:r>
              <a:rPr lang="en-US" sz="3600" b="1" dirty="0">
                <a:latin typeface="Playfair Display"/>
                <a:ea typeface="Playfair Display"/>
                <a:cs typeface="Playfair Display"/>
                <a:sym typeface="Playfair Display"/>
              </a:rPr>
              <a:t>Operational risk</a:t>
            </a:r>
            <a:r>
              <a:rPr lang="en-US" sz="3600" dirty="0">
                <a:latin typeface="Playfair Display"/>
                <a:ea typeface="Playfair Display"/>
                <a:cs typeface="Playfair Display"/>
                <a:sym typeface="Playfair Display"/>
              </a:rPr>
              <a:t> also plays a significant role in international expansion. </a:t>
            </a:r>
            <a:endParaRPr lang="en-US" sz="3600" dirty="0">
              <a:latin typeface="Playfair Display"/>
              <a:ea typeface="Playfair Display"/>
              <a:cs typeface="Playfair Display"/>
            </a:endParaRPr>
          </a:p>
          <a:p>
            <a:pPr marL="0" lvl="0">
              <a:spcBef>
                <a:spcPts val="0"/>
              </a:spcBef>
            </a:pPr>
            <a:endParaRPr lang="en-US" sz="3600" dirty="0">
              <a:latin typeface="Playfair Display"/>
              <a:ea typeface="Playfair Display"/>
              <a:cs typeface="Playfair Display"/>
            </a:endParaRPr>
          </a:p>
          <a:p>
            <a:pPr marL="0" lvl="0">
              <a:spcBef>
                <a:spcPts val="0"/>
              </a:spcBef>
            </a:pPr>
            <a:r>
              <a:rPr lang="en-US" sz="3600" dirty="0">
                <a:latin typeface="Playfair Display"/>
                <a:ea typeface="Playfair Display"/>
                <a:cs typeface="Playfair Display"/>
                <a:sym typeface="Playfair Display"/>
              </a:rPr>
              <a:t>These risks include </a:t>
            </a:r>
            <a:r>
              <a:rPr lang="en-US" sz="3600" b="1" dirty="0">
                <a:latin typeface="Playfair Display"/>
                <a:ea typeface="Playfair Display"/>
                <a:cs typeface="Playfair Display"/>
                <a:sym typeface="Playfair Display"/>
              </a:rPr>
              <a:t>logistical challenges, supply chain vulnerabilities, and difficulties in maintaining consistent quality standards across borders. </a:t>
            </a:r>
            <a:endParaRPr lang="en-US" sz="3600" b="1" dirty="0">
              <a:latin typeface="Playfair Display"/>
              <a:ea typeface="Playfair Display"/>
              <a:cs typeface="Playfair Display"/>
            </a:endParaRPr>
          </a:p>
          <a:p>
            <a:pPr marL="0" lvl="0">
              <a:spcBef>
                <a:spcPts val="0"/>
              </a:spcBef>
            </a:pPr>
            <a:endParaRPr lang="en-US" sz="3600" dirty="0">
              <a:latin typeface="Playfair Display"/>
              <a:ea typeface="Playfair Display"/>
              <a:cs typeface="Playfair Display"/>
            </a:endParaRPr>
          </a:p>
          <a:p>
            <a:pPr marL="0" lvl="0">
              <a:spcBef>
                <a:spcPts val="0"/>
              </a:spcBef>
            </a:pPr>
            <a:r>
              <a:rPr lang="en-US" sz="3600" dirty="0">
                <a:latin typeface="Playfair Display"/>
                <a:ea typeface="Playfair Display"/>
                <a:cs typeface="Playfair Display"/>
                <a:sym typeface="Playfair Display"/>
              </a:rPr>
              <a:t>Global supply chains are vulnerable to various disruptions, such as natural disasters, strikes, or changes in trade agreements. </a:t>
            </a:r>
            <a:endParaRPr lang="en-US" sz="3600" dirty="0">
              <a:latin typeface="Playfair Display"/>
              <a:ea typeface="Playfair Display"/>
              <a:cs typeface="Playfair Display"/>
            </a:endParaRPr>
          </a:p>
          <a:p>
            <a:pPr marL="0" lvl="0">
              <a:spcBef>
                <a:spcPts val="0"/>
              </a:spcBef>
            </a:pPr>
            <a:endParaRPr lang="en-US" sz="3600" dirty="0">
              <a:latin typeface="Playfair Display"/>
              <a:ea typeface="Playfair Display"/>
              <a:cs typeface="Playfair Display"/>
            </a:endParaRPr>
          </a:p>
          <a:p>
            <a:pPr marL="0" lvl="0">
              <a:spcBef>
                <a:spcPts val="0"/>
              </a:spcBef>
            </a:pPr>
            <a:r>
              <a:rPr lang="en-US" sz="3600" dirty="0">
                <a:latin typeface="Playfair Display"/>
                <a:ea typeface="Playfair Display"/>
                <a:cs typeface="Playfair Display"/>
                <a:sym typeface="Playfair Display"/>
              </a:rPr>
              <a:t>The COVID-19 pandemic exemplified the impact of such disruptions, with companies experiencing significant delays and increased costs as global supply chains were interrupted. </a:t>
            </a:r>
          </a:p>
        </p:txBody>
      </p:sp>
      <p:sp>
        <p:nvSpPr>
          <p:cNvPr id="108" name="Google Shape;108;p3">
            <a:extLst>
              <a:ext uri="{FF2B5EF4-FFF2-40B4-BE49-F238E27FC236}">
                <a16:creationId xmlns:a16="http://schemas.microsoft.com/office/drawing/2014/main" id="{4B32BED6-E3A6-089D-2533-4764DFC3933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82938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6BF1C66C-7353-D829-2CE8-6C22ECECCC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934210-A0E8-0A48-2975-957F69836355}"/>
              </a:ext>
            </a:extLst>
          </p:cNvPr>
          <p:cNvSpPr>
            <a:spLocks noGrp="1"/>
          </p:cNvSpPr>
          <p:nvPr>
            <p:ph type="ctrTitle"/>
          </p:nvPr>
        </p:nvSpPr>
        <p:spPr>
          <a:xfrm>
            <a:off x="920602" y="962505"/>
            <a:ext cx="16353435" cy="740763"/>
          </a:xfrm>
        </p:spPr>
        <p:txBody>
          <a:bodyPr>
            <a:noAutofit/>
          </a:bodyPr>
          <a:lstStyle/>
          <a:p>
            <a:pPr algn="l">
              <a:lnSpc>
                <a:spcPct val="140010"/>
              </a:lnSpc>
            </a:pPr>
            <a:r>
              <a:rPr lang="en-US" sz="3710" b="1" dirty="0">
                <a:solidFill>
                  <a:srgbClr val="54152A"/>
                </a:solidFill>
                <a:latin typeface="Public Sans"/>
                <a:ea typeface="Public Sans"/>
                <a:cs typeface="Public Sans"/>
                <a:sym typeface="Public Sans"/>
              </a:rPr>
              <a:t>Operational Risks of Choosing a Multinational Strategy, 2 of 2</a:t>
            </a:r>
            <a:endParaRPr lang="en-US" sz="3710" dirty="0"/>
          </a:p>
        </p:txBody>
      </p:sp>
      <p:cxnSp>
        <p:nvCxnSpPr>
          <p:cNvPr id="106" name="Google Shape;106;p3">
            <a:extLst>
              <a:ext uri="{FF2B5EF4-FFF2-40B4-BE49-F238E27FC236}">
                <a16:creationId xmlns:a16="http://schemas.microsoft.com/office/drawing/2014/main" id="{5F12EC38-07A1-2D16-3722-9E5AFAD6F8B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F8930B9-DF5C-CC84-2C77-AB4DC8D6ED8F}"/>
              </a:ext>
            </a:extLst>
          </p:cNvPr>
          <p:cNvSpPr>
            <a:spLocks noGrp="1"/>
          </p:cNvSpPr>
          <p:nvPr>
            <p:ph sz="quarter" idx="12"/>
          </p:nvPr>
        </p:nvSpPr>
        <p:spPr>
          <a:xfrm>
            <a:off x="1023837" y="1905300"/>
            <a:ext cx="16275600" cy="6339600"/>
          </a:xfrm>
        </p:spPr>
        <p:txBody>
          <a:bodyPr>
            <a:noAutofit/>
          </a:bodyPr>
          <a:lstStyle/>
          <a:p>
            <a:pPr marL="0" lvl="0">
              <a:spcBef>
                <a:spcPts val="0"/>
              </a:spcBef>
            </a:pPr>
            <a:r>
              <a:rPr lang="en-US" sz="5400" dirty="0">
                <a:latin typeface="Playfair Display"/>
                <a:ea typeface="Playfair Display"/>
                <a:cs typeface="Playfair Display"/>
                <a:sym typeface="Playfair Display"/>
              </a:rPr>
              <a:t>Companies need to build resilient supply chains by diversifying suppliers and creating contingency plans to mitigate these operational risks. </a:t>
            </a:r>
          </a:p>
          <a:p>
            <a:pPr marL="0" lvl="0">
              <a:spcBef>
                <a:spcPts val="0"/>
              </a:spcBef>
            </a:pPr>
            <a:endParaRPr lang="en-US" sz="5400" dirty="0">
              <a:latin typeface="Playfair Display"/>
              <a:ea typeface="Playfair Display"/>
              <a:cs typeface="Playfair Display"/>
              <a:sym typeface="Playfair Display"/>
            </a:endParaRPr>
          </a:p>
          <a:p>
            <a:pPr marL="0" lvl="0">
              <a:spcBef>
                <a:spcPts val="0"/>
              </a:spcBef>
            </a:pPr>
            <a:r>
              <a:rPr lang="en-US" sz="5400" dirty="0">
                <a:latin typeface="Playfair Display"/>
                <a:ea typeface="Playfair Display"/>
                <a:cs typeface="Playfair Display"/>
                <a:sym typeface="Playfair Display"/>
              </a:rPr>
              <a:t>Firms must also acknowledge that managing and coordinating international businesses in various countries increases costs and the complexity of a business.</a:t>
            </a:r>
          </a:p>
        </p:txBody>
      </p:sp>
      <p:sp>
        <p:nvSpPr>
          <p:cNvPr id="108" name="Google Shape;108;p3">
            <a:extLst>
              <a:ext uri="{FF2B5EF4-FFF2-40B4-BE49-F238E27FC236}">
                <a16:creationId xmlns:a16="http://schemas.microsoft.com/office/drawing/2014/main" id="{005C6A87-FC69-DF43-D22E-3FCB082597B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294018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58A839C7-92B6-4D2F-9C42-7454D71718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7E35EA-DB02-D1E4-6A2C-8A43C3799CB6}"/>
              </a:ext>
            </a:extLst>
          </p:cNvPr>
          <p:cNvSpPr>
            <a:spLocks noGrp="1"/>
          </p:cNvSpPr>
          <p:nvPr>
            <p:ph type="ctrTitle"/>
          </p:nvPr>
        </p:nvSpPr>
        <p:spPr>
          <a:xfrm>
            <a:off x="920602" y="962505"/>
            <a:ext cx="16353435" cy="740763"/>
          </a:xfrm>
        </p:spPr>
        <p:txBody>
          <a:bodyPr>
            <a:noAutofit/>
          </a:bodyPr>
          <a:lstStyle/>
          <a:p>
            <a:pPr algn="l">
              <a:lnSpc>
                <a:spcPct val="140010"/>
              </a:lnSpc>
            </a:pPr>
            <a:r>
              <a:rPr lang="en-US" sz="3710" b="1" dirty="0">
                <a:solidFill>
                  <a:srgbClr val="54152A"/>
                </a:solidFill>
                <a:latin typeface="Public Sans"/>
                <a:ea typeface="Public Sans"/>
                <a:cs typeface="Public Sans"/>
                <a:sym typeface="Public Sans"/>
              </a:rPr>
              <a:t>Cultural Risks of Choosing a Multinational Strategy, 1 of 2</a:t>
            </a:r>
            <a:endParaRPr lang="en-US" sz="3710" dirty="0"/>
          </a:p>
        </p:txBody>
      </p:sp>
      <p:cxnSp>
        <p:nvCxnSpPr>
          <p:cNvPr id="106" name="Google Shape;106;p3">
            <a:extLst>
              <a:ext uri="{FF2B5EF4-FFF2-40B4-BE49-F238E27FC236}">
                <a16:creationId xmlns:a16="http://schemas.microsoft.com/office/drawing/2014/main" id="{0D8D3883-50BD-9BE1-5AE0-4CEAA555238F}"/>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5C2A52D-FC24-2E8C-C5D5-D73931EE25B8}"/>
              </a:ext>
            </a:extLst>
          </p:cNvPr>
          <p:cNvSpPr>
            <a:spLocks noGrp="1"/>
          </p:cNvSpPr>
          <p:nvPr>
            <p:ph sz="quarter" idx="12"/>
          </p:nvPr>
        </p:nvSpPr>
        <p:spPr>
          <a:xfrm>
            <a:off x="1023837" y="1905300"/>
            <a:ext cx="16275600" cy="6339600"/>
          </a:xfrm>
        </p:spPr>
        <p:txBody>
          <a:bodyPr>
            <a:noAutofit/>
          </a:bodyPr>
          <a:lstStyle/>
          <a:p>
            <a:pPr marL="0" lvl="0">
              <a:spcBef>
                <a:spcPts val="0"/>
              </a:spcBef>
            </a:pPr>
            <a:r>
              <a:rPr lang="en-US" sz="4400" b="1" dirty="0">
                <a:latin typeface="Playfair Display"/>
                <a:ea typeface="Playfair Display"/>
                <a:cs typeface="Playfair Display"/>
                <a:sym typeface="Playfair Display"/>
              </a:rPr>
              <a:t>Cultural risk</a:t>
            </a:r>
            <a:r>
              <a:rPr lang="en-US" sz="4400" dirty="0">
                <a:latin typeface="Playfair Display"/>
                <a:ea typeface="Playfair Display"/>
                <a:cs typeface="Playfair Display"/>
                <a:sym typeface="Playfair Display"/>
              </a:rPr>
              <a:t> is another aspect that can directly affect the success of an international strategy. </a:t>
            </a:r>
          </a:p>
          <a:p>
            <a:pPr marL="0" lvl="0">
              <a:spcBef>
                <a:spcPts val="0"/>
              </a:spcBef>
            </a:pPr>
            <a:endParaRPr lang="en-US" sz="4400" dirty="0">
              <a:latin typeface="Playfair Display"/>
              <a:ea typeface="Playfair Display"/>
              <a:cs typeface="Playfair Display"/>
              <a:sym typeface="Playfair Display"/>
            </a:endParaRPr>
          </a:p>
          <a:p>
            <a:pPr marL="0" lvl="0">
              <a:spcBef>
                <a:spcPts val="0"/>
              </a:spcBef>
            </a:pPr>
            <a:r>
              <a:rPr lang="en-US" sz="4400" b="1" dirty="0">
                <a:latin typeface="Playfair Display"/>
                <a:ea typeface="Playfair Display"/>
                <a:cs typeface="Playfair Display"/>
                <a:sym typeface="Playfair Display"/>
              </a:rPr>
              <a:t>Differences in consumer behavior, language, business practices, and societal values</a:t>
            </a:r>
            <a:r>
              <a:rPr lang="en-US" sz="4400" dirty="0">
                <a:latin typeface="Playfair Display"/>
                <a:ea typeface="Playfair Display"/>
                <a:cs typeface="Playfair Display"/>
                <a:sym typeface="Playfair Display"/>
              </a:rPr>
              <a:t> require careful consideration. </a:t>
            </a:r>
            <a:endParaRPr lang="en-US" sz="4400" dirty="0">
              <a:latin typeface="Playfair Display"/>
              <a:ea typeface="Playfair Display"/>
              <a:cs typeface="Playfair Display"/>
            </a:endParaRPr>
          </a:p>
          <a:p>
            <a:pPr marL="0" lvl="0">
              <a:spcBef>
                <a:spcPts val="0"/>
              </a:spcBef>
            </a:pPr>
            <a:endParaRPr lang="en-US" sz="4400" dirty="0">
              <a:latin typeface="Playfair Display"/>
              <a:ea typeface="Playfair Display"/>
              <a:cs typeface="Playfair Display"/>
              <a:sym typeface="Playfair Display"/>
            </a:endParaRPr>
          </a:p>
          <a:p>
            <a:pPr marL="0" lvl="0">
              <a:spcBef>
                <a:spcPts val="0"/>
              </a:spcBef>
            </a:pPr>
            <a:r>
              <a:rPr lang="en-US" sz="4400" dirty="0">
                <a:latin typeface="Playfair Display"/>
                <a:ea typeface="Playfair Display"/>
                <a:cs typeface="Playfair Display"/>
                <a:sym typeface="Playfair Display"/>
              </a:rPr>
              <a:t>Failure to understand these cultural dynamics can lead to marketing blunders, poor customer engagement, or even reputational damage.</a:t>
            </a:r>
          </a:p>
        </p:txBody>
      </p:sp>
      <p:sp>
        <p:nvSpPr>
          <p:cNvPr id="108" name="Google Shape;108;p3">
            <a:extLst>
              <a:ext uri="{FF2B5EF4-FFF2-40B4-BE49-F238E27FC236}">
                <a16:creationId xmlns:a16="http://schemas.microsoft.com/office/drawing/2014/main" id="{F602DDA4-0695-ABFD-B8D2-3895255E9B4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710229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37376FFE-D7A0-DC1F-CB34-A70A52B627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3359EE-4964-8047-C71F-4A37AD6703FC}"/>
              </a:ext>
            </a:extLst>
          </p:cNvPr>
          <p:cNvSpPr>
            <a:spLocks noGrp="1"/>
          </p:cNvSpPr>
          <p:nvPr>
            <p:ph type="ctrTitle"/>
          </p:nvPr>
        </p:nvSpPr>
        <p:spPr>
          <a:xfrm>
            <a:off x="903349" y="945251"/>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Cultural Risks of Choosing a Multinational Strategy, 2 of 2</a:t>
            </a:r>
            <a:endParaRPr lang="en-US" sz="3710" dirty="0"/>
          </a:p>
        </p:txBody>
      </p:sp>
      <p:cxnSp>
        <p:nvCxnSpPr>
          <p:cNvPr id="106" name="Google Shape;106;p3">
            <a:extLst>
              <a:ext uri="{FF2B5EF4-FFF2-40B4-BE49-F238E27FC236}">
                <a16:creationId xmlns:a16="http://schemas.microsoft.com/office/drawing/2014/main" id="{D77363FE-9286-B7DA-C753-DBDDF426BA7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199CA05-ABCF-C802-E017-DDC9B75CDCC2}"/>
              </a:ext>
            </a:extLst>
          </p:cNvPr>
          <p:cNvSpPr>
            <a:spLocks noGrp="1"/>
          </p:cNvSpPr>
          <p:nvPr>
            <p:ph sz="quarter" idx="12"/>
          </p:nvPr>
        </p:nvSpPr>
        <p:spPr>
          <a:xfrm>
            <a:off x="989331" y="1732770"/>
            <a:ext cx="16395320" cy="7077600"/>
          </a:xfrm>
        </p:spPr>
        <p:txBody>
          <a:bodyPr>
            <a:noAutofit/>
          </a:bodyPr>
          <a:lstStyle/>
          <a:p>
            <a:pPr marL="0" lvl="0">
              <a:spcBef>
                <a:spcPts val="0"/>
              </a:spcBef>
            </a:pPr>
            <a:r>
              <a:rPr lang="en-US" dirty="0">
                <a:latin typeface="Playfair Display"/>
                <a:ea typeface="Playfair Display"/>
                <a:cs typeface="Playfair Display"/>
                <a:sym typeface="Playfair Display"/>
              </a:rPr>
              <a:t>For instance, some fast-food companies have faced backlash in certain regions when their advertising or product offerings did not align with local cultural norms and expectations, such as promoting beef products in predominantly vegetarian countries or using advertising themes that conflict with local values. </a:t>
            </a:r>
          </a:p>
          <a:p>
            <a:pPr marL="0" lvl="0">
              <a:spcBef>
                <a:spcPts val="0"/>
              </a:spcBef>
            </a:pPr>
            <a:endParaRPr lang="en-US" dirty="0">
              <a:latin typeface="Playfair Display"/>
              <a:ea typeface="Playfair Display"/>
              <a:cs typeface="Playfair Display"/>
              <a:sym typeface="Playfair Display"/>
            </a:endParaRPr>
          </a:p>
          <a:p>
            <a:pPr marL="0" lvl="0">
              <a:spcBef>
                <a:spcPts val="0"/>
              </a:spcBef>
            </a:pPr>
            <a:r>
              <a:rPr lang="en-US" dirty="0">
                <a:latin typeface="Playfair Display"/>
                <a:ea typeface="Playfair Display"/>
                <a:cs typeface="Playfair Display"/>
                <a:sym typeface="Playfair Display"/>
              </a:rPr>
              <a:t>Another example is Walmart’s failed market entry into the German retail market. Walmart almost lost a billion dollars as a result of not fully understanding very different German consumer shopping habits. </a:t>
            </a:r>
          </a:p>
          <a:p>
            <a:pPr marL="0" lvl="0">
              <a:spcBef>
                <a:spcPts val="0"/>
              </a:spcBef>
            </a:pPr>
            <a:endParaRPr lang="en-US" dirty="0">
              <a:latin typeface="Playfair Display"/>
              <a:ea typeface="Playfair Display"/>
              <a:cs typeface="Playfair Display"/>
              <a:sym typeface="Playfair Display"/>
            </a:endParaRPr>
          </a:p>
          <a:p>
            <a:pPr marL="0" lvl="0">
              <a:spcBef>
                <a:spcPts val="0"/>
              </a:spcBef>
            </a:pPr>
            <a:r>
              <a:rPr lang="en-US" dirty="0">
                <a:latin typeface="Playfair Display"/>
                <a:ea typeface="Playfair Display"/>
                <a:cs typeface="Playfair Display"/>
                <a:sym typeface="Playfair Display"/>
              </a:rPr>
              <a:t>These missteps highlight the importance of tailoring products and messaging to resonate with diverse cultural contexts, ensuring a more successful international strategy. Successfully mitigating cultural risks requires in-depth market research, cultural sensitivity training, and often local talent who can provide valuable insights into consumer preferences and behaviors.</a:t>
            </a:r>
          </a:p>
        </p:txBody>
      </p:sp>
      <p:sp>
        <p:nvSpPr>
          <p:cNvPr id="108" name="Google Shape;108;p3">
            <a:extLst>
              <a:ext uri="{FF2B5EF4-FFF2-40B4-BE49-F238E27FC236}">
                <a16:creationId xmlns:a16="http://schemas.microsoft.com/office/drawing/2014/main" id="{CB0E2D3D-29A4-19C4-9B0A-45C6C71668C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915088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ACD8A406-C9B5-C696-DA0A-BC6F5DDFA9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7DF7BA-8CF5-E191-8177-BAF0F3A18654}"/>
              </a:ext>
            </a:extLst>
          </p:cNvPr>
          <p:cNvSpPr>
            <a:spLocks noGrp="1"/>
          </p:cNvSpPr>
          <p:nvPr>
            <p:ph type="ctrTitle"/>
          </p:nvPr>
        </p:nvSpPr>
        <p:spPr>
          <a:xfrm>
            <a:off x="920602" y="962505"/>
            <a:ext cx="16353435"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Legal and Regulatory Risks of Choosing a Multinational Strategy, 1 of 2</a:t>
            </a:r>
            <a:endParaRPr lang="en-US" sz="3710" dirty="0"/>
          </a:p>
        </p:txBody>
      </p:sp>
      <p:cxnSp>
        <p:nvCxnSpPr>
          <p:cNvPr id="106" name="Google Shape;106;p3">
            <a:extLst>
              <a:ext uri="{FF2B5EF4-FFF2-40B4-BE49-F238E27FC236}">
                <a16:creationId xmlns:a16="http://schemas.microsoft.com/office/drawing/2014/main" id="{FE91B303-5923-D515-3498-A090A05C6830}"/>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B423A47-DBAF-1DB8-8106-726297450B59}"/>
              </a:ext>
            </a:extLst>
          </p:cNvPr>
          <p:cNvSpPr>
            <a:spLocks noGrp="1"/>
          </p:cNvSpPr>
          <p:nvPr>
            <p:ph sz="quarter" idx="12"/>
          </p:nvPr>
        </p:nvSpPr>
        <p:spPr>
          <a:xfrm>
            <a:off x="1009089" y="1905300"/>
            <a:ext cx="16275600" cy="6339600"/>
          </a:xfrm>
        </p:spPr>
        <p:txBody>
          <a:bodyPr>
            <a:noAutofit/>
          </a:bodyPr>
          <a:lstStyle/>
          <a:p>
            <a:pPr marL="0" lvl="0">
              <a:spcBef>
                <a:spcPts val="0"/>
              </a:spcBef>
            </a:pPr>
            <a:r>
              <a:rPr lang="en-US" sz="4400" b="1" dirty="0">
                <a:latin typeface="Playfair Display"/>
                <a:ea typeface="Playfair Display"/>
                <a:cs typeface="Playfair Display"/>
                <a:sym typeface="Playfair Display"/>
              </a:rPr>
              <a:t>Legal and regulatory risk </a:t>
            </a:r>
            <a:r>
              <a:rPr lang="en-US" sz="4400" dirty="0">
                <a:latin typeface="Playfair Display"/>
                <a:ea typeface="Playfair Display"/>
                <a:cs typeface="Playfair Display"/>
                <a:sym typeface="Playfair Display"/>
              </a:rPr>
              <a:t>also poses a challenge when operating in multiple jurisdictions. </a:t>
            </a:r>
          </a:p>
          <a:p>
            <a:pPr marL="0" lvl="0">
              <a:spcBef>
                <a:spcPts val="0"/>
              </a:spcBef>
            </a:pPr>
            <a:endParaRPr lang="en-US" sz="4400" dirty="0">
              <a:latin typeface="Playfair Display"/>
              <a:ea typeface="Playfair Display"/>
              <a:cs typeface="Playfair Display"/>
              <a:sym typeface="Playfair Display"/>
            </a:endParaRPr>
          </a:p>
          <a:p>
            <a:pPr marL="0" lvl="0">
              <a:spcBef>
                <a:spcPts val="0"/>
              </a:spcBef>
            </a:pPr>
            <a:r>
              <a:rPr lang="en-US" sz="4400" b="1" dirty="0">
                <a:latin typeface="Playfair Display"/>
                <a:ea typeface="Playfair Display"/>
                <a:cs typeface="Playfair Display"/>
                <a:sym typeface="Playfair Display"/>
              </a:rPr>
              <a:t>Each country has its own set of laws and regulations related to labor, environmental standards, taxation, and data privacy, which can be complex and costly to navigate. </a:t>
            </a:r>
            <a:endParaRPr lang="en-US" sz="4400" b="1" dirty="0">
              <a:latin typeface="Playfair Display"/>
              <a:ea typeface="Playfair Display"/>
              <a:cs typeface="Playfair Display"/>
            </a:endParaRPr>
          </a:p>
          <a:p>
            <a:pPr marL="0" lvl="0">
              <a:spcBef>
                <a:spcPts val="0"/>
              </a:spcBef>
            </a:pPr>
            <a:endParaRPr lang="en-US" sz="4400" dirty="0">
              <a:latin typeface="Playfair Display"/>
              <a:ea typeface="Playfair Display"/>
              <a:cs typeface="Playfair Display"/>
              <a:sym typeface="Playfair Display"/>
            </a:endParaRPr>
          </a:p>
          <a:p>
            <a:pPr marL="0" lvl="0">
              <a:spcBef>
                <a:spcPts val="0"/>
              </a:spcBef>
            </a:pPr>
            <a:r>
              <a:rPr lang="en-US" sz="4400" dirty="0">
                <a:latin typeface="Playfair Display"/>
                <a:ea typeface="Playfair Display"/>
                <a:cs typeface="Playfair Display"/>
                <a:sym typeface="Playfair Display"/>
              </a:rPr>
              <a:t>Companies need to comply with these laws and regulations to avoid fines, legal disputes, and reputational harm. </a:t>
            </a:r>
          </a:p>
        </p:txBody>
      </p:sp>
      <p:sp>
        <p:nvSpPr>
          <p:cNvPr id="108" name="Google Shape;108;p3">
            <a:extLst>
              <a:ext uri="{FF2B5EF4-FFF2-40B4-BE49-F238E27FC236}">
                <a16:creationId xmlns:a16="http://schemas.microsoft.com/office/drawing/2014/main" id="{14B1F354-86DC-D02C-9250-22F921205BC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242467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BE92B8B3-E900-7521-8BEF-4A9F3CBABA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1B5027-95F6-65FB-A596-621C45141977}"/>
              </a:ext>
            </a:extLst>
          </p:cNvPr>
          <p:cNvSpPr>
            <a:spLocks noGrp="1"/>
          </p:cNvSpPr>
          <p:nvPr>
            <p:ph type="ctrTitle"/>
          </p:nvPr>
        </p:nvSpPr>
        <p:spPr>
          <a:xfrm>
            <a:off x="920602" y="962505"/>
            <a:ext cx="16353435"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Legal and Regulatory Risks of Choosing a Multinational Strategy, 2 of 2</a:t>
            </a:r>
            <a:endParaRPr lang="en-US" sz="3710" dirty="0"/>
          </a:p>
        </p:txBody>
      </p:sp>
      <p:cxnSp>
        <p:nvCxnSpPr>
          <p:cNvPr id="106" name="Google Shape;106;p3">
            <a:extLst>
              <a:ext uri="{FF2B5EF4-FFF2-40B4-BE49-F238E27FC236}">
                <a16:creationId xmlns:a16="http://schemas.microsoft.com/office/drawing/2014/main" id="{BE60A4E2-45DB-5ECE-DD79-FB539B1D4A0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14A0468-CA59-280A-65B6-4D04F79A11C7}"/>
              </a:ext>
            </a:extLst>
          </p:cNvPr>
          <p:cNvSpPr>
            <a:spLocks noGrp="1"/>
          </p:cNvSpPr>
          <p:nvPr>
            <p:ph sz="quarter" idx="12"/>
          </p:nvPr>
        </p:nvSpPr>
        <p:spPr>
          <a:xfrm>
            <a:off x="1009089" y="1743072"/>
            <a:ext cx="16898400" cy="7387200"/>
          </a:xfrm>
        </p:spPr>
        <p:txBody>
          <a:bodyPr>
            <a:noAutofit/>
          </a:bodyPr>
          <a:lstStyle/>
          <a:p>
            <a:pPr marL="0" lvl="0">
              <a:spcBef>
                <a:spcPts val="0"/>
              </a:spcBef>
            </a:pPr>
            <a:r>
              <a:rPr lang="en-US" sz="3600" dirty="0">
                <a:latin typeface="Playfair Display"/>
                <a:ea typeface="Playfair Display"/>
                <a:cs typeface="Playfair Display"/>
                <a:sym typeface="Playfair Display"/>
              </a:rPr>
              <a:t>For instance, the European Union’s General Data Protection Regulation (GDPR) has strict requirements regarding the collection, use, and storage of consumer data, impacting how companies do business in Europe. </a:t>
            </a:r>
          </a:p>
          <a:p>
            <a:pPr marL="0" lvl="0">
              <a:spcBef>
                <a:spcPts val="0"/>
              </a:spcBef>
            </a:pPr>
            <a:endParaRPr lang="en-US" sz="3600" dirty="0">
              <a:latin typeface="Playfair Display"/>
              <a:ea typeface="Playfair Display"/>
              <a:cs typeface="Playfair Display"/>
              <a:sym typeface="Playfair Display"/>
            </a:endParaRPr>
          </a:p>
          <a:p>
            <a:pPr marL="0" lvl="0">
              <a:spcBef>
                <a:spcPts val="0"/>
              </a:spcBef>
            </a:pPr>
            <a:r>
              <a:rPr lang="en-US" sz="3600" dirty="0">
                <a:latin typeface="Playfair Display"/>
                <a:ea typeface="Playfair Display"/>
                <a:cs typeface="Playfair Display"/>
                <a:sym typeface="Playfair Display"/>
              </a:rPr>
              <a:t>Legal compliance is a matter of not only adhering to laws but also ensuring that operations align with evolving regulatory landscapes across different markets. </a:t>
            </a:r>
          </a:p>
          <a:p>
            <a:pPr marL="0" lvl="0">
              <a:spcBef>
                <a:spcPts val="0"/>
              </a:spcBef>
            </a:pPr>
            <a:endParaRPr lang="en-US" sz="3600" dirty="0">
              <a:latin typeface="Playfair Display"/>
              <a:ea typeface="Playfair Display"/>
              <a:cs typeface="Playfair Display"/>
              <a:sym typeface="Playfair Display"/>
            </a:endParaRPr>
          </a:p>
          <a:p>
            <a:pPr marL="0" lvl="0">
              <a:spcBef>
                <a:spcPts val="0"/>
              </a:spcBef>
            </a:pPr>
            <a:r>
              <a:rPr lang="en-US" sz="3600" dirty="0">
                <a:latin typeface="Playfair Display"/>
                <a:ea typeface="Playfair Display"/>
                <a:cs typeface="Playfair Display"/>
                <a:sym typeface="Playfair Display"/>
              </a:rPr>
              <a:t>Another risk is the difficulty of protecting intellectual property in some countries, especially when the company enters a partnership, like a joint venture, with local partners. </a:t>
            </a:r>
          </a:p>
          <a:p>
            <a:pPr marL="0" lvl="0">
              <a:spcBef>
                <a:spcPts val="0"/>
              </a:spcBef>
            </a:pPr>
            <a:endParaRPr lang="en-US" sz="3600" dirty="0">
              <a:latin typeface="Playfair Display"/>
              <a:ea typeface="Playfair Display"/>
              <a:cs typeface="Playfair Display"/>
              <a:sym typeface="Playfair Display"/>
            </a:endParaRPr>
          </a:p>
          <a:p>
            <a:pPr marL="0" lvl="0">
              <a:spcBef>
                <a:spcPts val="0"/>
              </a:spcBef>
            </a:pPr>
            <a:r>
              <a:rPr lang="en-US" sz="3600" dirty="0">
                <a:latin typeface="Playfair Display"/>
                <a:ea typeface="Playfair Display"/>
                <a:cs typeface="Playfair Display"/>
                <a:sym typeface="Playfair Display"/>
              </a:rPr>
              <a:t>Lastly, tariffs and other trade barriers may change, leading to a loss of profit and market access.</a:t>
            </a:r>
          </a:p>
        </p:txBody>
      </p:sp>
      <p:sp>
        <p:nvSpPr>
          <p:cNvPr id="108" name="Google Shape;108;p3">
            <a:extLst>
              <a:ext uri="{FF2B5EF4-FFF2-40B4-BE49-F238E27FC236}">
                <a16:creationId xmlns:a16="http://schemas.microsoft.com/office/drawing/2014/main" id="{EC7F5510-8A3B-0A82-E96A-EC4994F832C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595165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5CF4FEDF-1B7B-26F8-9CDC-AE617C056B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444EB0-591D-EAE4-0C9E-E484C2DFD702}"/>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Competitive Risks of Choosing a Multinational Strategy, 1 of 2</a:t>
            </a:r>
            <a:endParaRPr lang="en-US" sz="3710" dirty="0"/>
          </a:p>
        </p:txBody>
      </p:sp>
      <p:cxnSp>
        <p:nvCxnSpPr>
          <p:cNvPr id="106" name="Google Shape;106;p3">
            <a:extLst>
              <a:ext uri="{FF2B5EF4-FFF2-40B4-BE49-F238E27FC236}">
                <a16:creationId xmlns:a16="http://schemas.microsoft.com/office/drawing/2014/main" id="{8BBD7E60-7720-C64E-55EF-BD133087A35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1ADDA66-23B6-758C-5582-48731C978EEB}"/>
              </a:ext>
            </a:extLst>
          </p:cNvPr>
          <p:cNvSpPr>
            <a:spLocks noGrp="1"/>
          </p:cNvSpPr>
          <p:nvPr>
            <p:ph sz="quarter" idx="12"/>
          </p:nvPr>
        </p:nvSpPr>
        <p:spPr>
          <a:xfrm>
            <a:off x="1009087" y="1905300"/>
            <a:ext cx="16898400" cy="6955200"/>
          </a:xfrm>
        </p:spPr>
        <p:txBody>
          <a:bodyPr>
            <a:noAutofit/>
          </a:bodyPr>
          <a:lstStyle/>
          <a:p>
            <a:pPr marL="0">
              <a:spcBef>
                <a:spcPts val="0"/>
              </a:spcBef>
              <a:buClr>
                <a:srgbClr val="000000"/>
              </a:buClr>
            </a:pPr>
            <a:r>
              <a:rPr lang="en-US" sz="4400" b="1" dirty="0">
                <a:latin typeface="Playfair Display"/>
                <a:sym typeface="Playfair Display"/>
              </a:rPr>
              <a:t>Competitive risk </a:t>
            </a:r>
            <a:r>
              <a:rPr lang="en-US" sz="4400" dirty="0">
                <a:latin typeface="Playfair Display"/>
                <a:sym typeface="Playfair Display"/>
              </a:rPr>
              <a:t>arises from the </a:t>
            </a:r>
            <a:r>
              <a:rPr lang="en-US" sz="4400" b="1" dirty="0">
                <a:latin typeface="Playfair Display"/>
                <a:sym typeface="Playfair Display"/>
              </a:rPr>
              <a:t>uncertainty of entering new markets where existing players may have a substantial advantage. </a:t>
            </a:r>
            <a:endParaRPr lang="en-US" sz="4400" b="1" dirty="0">
              <a:latin typeface="Playfair Display"/>
              <a:sym typeface="Arial"/>
            </a:endParaRPr>
          </a:p>
          <a:p>
            <a:pPr marL="0">
              <a:spcBef>
                <a:spcPts val="0"/>
              </a:spcBef>
              <a:buClr>
                <a:srgbClr val="000000"/>
              </a:buClr>
            </a:pPr>
            <a:endParaRPr lang="en-US" sz="4400" dirty="0">
              <a:latin typeface="Playfair Display"/>
              <a:sym typeface="Playfair Display"/>
            </a:endParaRPr>
          </a:p>
          <a:p>
            <a:pPr marL="0">
              <a:spcBef>
                <a:spcPts val="0"/>
              </a:spcBef>
              <a:buClr>
                <a:srgbClr val="000000"/>
              </a:buClr>
            </a:pPr>
            <a:r>
              <a:rPr lang="en-US" sz="4400" dirty="0">
                <a:latin typeface="Playfair Display"/>
                <a:sym typeface="Playfair Display"/>
              </a:rPr>
              <a:t>Local competitors often have a deeper understanding of the market, established customer relationships, and more agile responses to changes in the local environment. </a:t>
            </a:r>
          </a:p>
          <a:p>
            <a:pPr marL="0">
              <a:spcBef>
                <a:spcPts val="0"/>
              </a:spcBef>
              <a:buClr>
                <a:srgbClr val="000000"/>
              </a:buClr>
            </a:pPr>
            <a:endParaRPr lang="en-US" sz="4400" dirty="0">
              <a:latin typeface="Playfair Display"/>
              <a:sym typeface="Playfair Display"/>
            </a:endParaRPr>
          </a:p>
          <a:p>
            <a:pPr marL="0">
              <a:spcBef>
                <a:spcPts val="0"/>
              </a:spcBef>
              <a:buClr>
                <a:srgbClr val="000000"/>
              </a:buClr>
            </a:pPr>
            <a:r>
              <a:rPr lang="en-US" sz="4400" dirty="0">
                <a:latin typeface="Playfair Display"/>
                <a:sym typeface="Playfair Display"/>
              </a:rPr>
              <a:t>This can create challenges for new entrants who are still learning to navigate the complexities of a foreign market</a:t>
            </a:r>
            <a:r>
              <a:rPr lang="en-US" sz="4400" dirty="0">
                <a:latin typeface="Playfair Display"/>
                <a:ea typeface="Playfair Display"/>
                <a:cs typeface="Playfair Display"/>
                <a:sym typeface="Playfair Display"/>
              </a:rPr>
              <a:t>. </a:t>
            </a:r>
          </a:p>
        </p:txBody>
      </p:sp>
      <p:sp>
        <p:nvSpPr>
          <p:cNvPr id="108" name="Google Shape;108;p3">
            <a:extLst>
              <a:ext uri="{FF2B5EF4-FFF2-40B4-BE49-F238E27FC236}">
                <a16:creationId xmlns:a16="http://schemas.microsoft.com/office/drawing/2014/main" id="{D5FD0BE5-4C0F-1FEF-449F-6EE6863CDF2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039348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EA691446-34A0-08A6-6368-69428A3A3F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149343-D39B-8A9F-EBAA-61224D6F03E9}"/>
              </a:ext>
            </a:extLst>
          </p:cNvPr>
          <p:cNvSpPr>
            <a:spLocks noGrp="1"/>
          </p:cNvSpPr>
          <p:nvPr>
            <p:ph type="ctrTitle"/>
          </p:nvPr>
        </p:nvSpPr>
        <p:spPr>
          <a:xfrm>
            <a:off x="903352" y="1006749"/>
            <a:ext cx="16230593" cy="740763"/>
          </a:xfrm>
        </p:spPr>
        <p:txBody>
          <a:bodyPr>
            <a:normAutofit/>
          </a:bodyPr>
          <a:lstStyle/>
          <a:p>
            <a:pPr algn="l"/>
            <a:r>
              <a:rPr lang="en-US" sz="3710" b="1" dirty="0">
                <a:solidFill>
                  <a:srgbClr val="54152A"/>
                </a:solidFill>
                <a:latin typeface="Public Sans"/>
                <a:ea typeface="Public Sans"/>
                <a:cs typeface="Public Sans"/>
                <a:sym typeface="Public Sans"/>
              </a:rPr>
              <a:t>Learning Objectives, 2 of 2</a:t>
            </a:r>
            <a:endParaRPr lang="en-IN" sz="3710" dirty="0"/>
          </a:p>
        </p:txBody>
      </p:sp>
      <p:cxnSp>
        <p:nvCxnSpPr>
          <p:cNvPr id="106" name="Google Shape;106;p3">
            <a:extLst>
              <a:ext uri="{FF2B5EF4-FFF2-40B4-BE49-F238E27FC236}">
                <a16:creationId xmlns:a16="http://schemas.microsoft.com/office/drawing/2014/main" id="{EF676AA1-CF43-E574-B268-07A93ACFB44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7854127-91DE-3D3F-A868-873D5F5156B0}"/>
              </a:ext>
            </a:extLst>
          </p:cNvPr>
          <p:cNvSpPr>
            <a:spLocks noGrp="1"/>
          </p:cNvSpPr>
          <p:nvPr>
            <p:ph sz="quarter" idx="12"/>
          </p:nvPr>
        </p:nvSpPr>
        <p:spPr>
          <a:xfrm>
            <a:off x="920602" y="2082287"/>
            <a:ext cx="14934749" cy="3880420"/>
          </a:xfrm>
        </p:spPr>
        <p:txBody>
          <a:bodyPr>
            <a:noAutofit/>
          </a:bodyPr>
          <a:lstStyle/>
          <a:p>
            <a:pPr marL="0" lvl="0">
              <a:lnSpc>
                <a:spcPct val="164000"/>
              </a:lnSpc>
              <a:spcBef>
                <a:spcPts val="0"/>
              </a:spcBef>
            </a:pPr>
            <a:r>
              <a:rPr lang="en-US" b="1" dirty="0">
                <a:latin typeface="Playfair Display"/>
                <a:ea typeface="Playfair Display"/>
                <a:cs typeface="Playfair Display"/>
                <a:sym typeface="Playfair Display"/>
              </a:rPr>
              <a:t>You will be equipped to analyze a firm’s</a:t>
            </a:r>
          </a:p>
          <a:p>
            <a:pPr marL="457200" lvl="0" indent="-457200">
              <a:lnSpc>
                <a:spcPct val="164000"/>
              </a:lnSpc>
              <a:spcBef>
                <a:spcPts val="0"/>
              </a:spcBef>
              <a:buFont typeface="Playfair Display"/>
              <a:buAutoNum type="arabicPeriod"/>
            </a:pPr>
            <a:r>
              <a:rPr lang="en-US" dirty="0">
                <a:latin typeface="Playfair Display"/>
                <a:ea typeface="Playfair Display"/>
                <a:cs typeface="Playfair Display"/>
                <a:sym typeface="Playfair Display"/>
              </a:rPr>
              <a:t>Opportunities and threats in different global markets using the CAGE distance framework analysis instrument</a:t>
            </a:r>
          </a:p>
          <a:p>
            <a:pPr marL="457200" lvl="0" indent="-457200">
              <a:lnSpc>
                <a:spcPct val="164000"/>
              </a:lnSpc>
              <a:spcBef>
                <a:spcPts val="0"/>
              </a:spcBef>
              <a:buFont typeface="Playfair Display"/>
              <a:buAutoNum type="arabicPeriod"/>
            </a:pPr>
            <a:r>
              <a:rPr lang="en-US" dirty="0">
                <a:latin typeface="Playfair Display"/>
                <a:ea typeface="Playfair Display"/>
                <a:cs typeface="Playfair Display"/>
                <a:sym typeface="Playfair Display"/>
              </a:rPr>
              <a:t>Corporate multinational strategy using the integration-responsiveness framework</a:t>
            </a:r>
          </a:p>
        </p:txBody>
      </p:sp>
      <p:sp>
        <p:nvSpPr>
          <p:cNvPr id="108" name="Google Shape;108;p3">
            <a:extLst>
              <a:ext uri="{FF2B5EF4-FFF2-40B4-BE49-F238E27FC236}">
                <a16:creationId xmlns:a16="http://schemas.microsoft.com/office/drawing/2014/main" id="{5CDB401C-C756-0142-4578-B29014A6C31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79414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4774FB60-A6A2-73D6-E92F-1810B397CC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B49E1D-7FF6-3099-6DC4-0ACE5B50DD18}"/>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Competitive Risks of Choosing a Multinational Strategy, 2 of 2</a:t>
            </a:r>
            <a:endParaRPr lang="en-US" sz="3710" dirty="0"/>
          </a:p>
        </p:txBody>
      </p:sp>
      <p:cxnSp>
        <p:nvCxnSpPr>
          <p:cNvPr id="106" name="Google Shape;106;p3">
            <a:extLst>
              <a:ext uri="{FF2B5EF4-FFF2-40B4-BE49-F238E27FC236}">
                <a16:creationId xmlns:a16="http://schemas.microsoft.com/office/drawing/2014/main" id="{B6CB8B6A-75A6-07B7-D402-1CAA1DD886F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179BC0A-24EE-52AA-AB13-D5FA88122700}"/>
              </a:ext>
            </a:extLst>
          </p:cNvPr>
          <p:cNvSpPr>
            <a:spLocks noGrp="1"/>
          </p:cNvSpPr>
          <p:nvPr>
            <p:ph sz="quarter" idx="12"/>
          </p:nvPr>
        </p:nvSpPr>
        <p:spPr>
          <a:xfrm>
            <a:off x="1038583" y="1831560"/>
            <a:ext cx="16898400" cy="6955200"/>
          </a:xfrm>
        </p:spPr>
        <p:txBody>
          <a:bodyPr>
            <a:noAutofit/>
          </a:bodyPr>
          <a:lstStyle/>
          <a:p>
            <a:pPr marL="0" lvl="0"/>
            <a:r>
              <a:rPr lang="en-US" sz="5400" dirty="0">
                <a:latin typeface="Playfair Display"/>
                <a:ea typeface="Playfair Display"/>
                <a:cs typeface="Playfair Display"/>
                <a:sym typeface="Playfair Display"/>
              </a:rPr>
              <a:t>For instance, many Western e-commerce companies have struggled to compete in China, where local giants like Alibaba and </a:t>
            </a:r>
            <a:r>
              <a:rPr lang="en-US" sz="5400" dirty="0" err="1">
                <a:latin typeface="Playfair Display"/>
                <a:ea typeface="Playfair Display"/>
                <a:cs typeface="Playfair Display"/>
                <a:sym typeface="Playfair Display"/>
              </a:rPr>
              <a:t>JD.com</a:t>
            </a:r>
            <a:r>
              <a:rPr lang="en-US" sz="5400" dirty="0">
                <a:latin typeface="Playfair Display"/>
                <a:ea typeface="Playfair Display"/>
                <a:cs typeface="Playfair Display"/>
                <a:sym typeface="Playfair Display"/>
              </a:rPr>
              <a:t> dominate the market through their local brand image, extensive logistics networks, and consumer loyalty programs.</a:t>
            </a:r>
          </a:p>
        </p:txBody>
      </p:sp>
      <p:sp>
        <p:nvSpPr>
          <p:cNvPr id="108" name="Google Shape;108;p3">
            <a:extLst>
              <a:ext uri="{FF2B5EF4-FFF2-40B4-BE49-F238E27FC236}">
                <a16:creationId xmlns:a16="http://schemas.microsoft.com/office/drawing/2014/main" id="{A3CB8640-ACCF-CBB6-3134-D9E34030657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497593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8B77D4B8-ECC2-0293-667B-F3414E6436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FC13CE-57AD-6D67-28F0-4EF932A49971}"/>
              </a:ext>
            </a:extLst>
          </p:cNvPr>
          <p:cNvSpPr>
            <a:spLocks noGrp="1"/>
          </p:cNvSpPr>
          <p:nvPr>
            <p:ph type="ctrTitle"/>
          </p:nvPr>
        </p:nvSpPr>
        <p:spPr>
          <a:xfrm>
            <a:off x="920602" y="933008"/>
            <a:ext cx="16230594"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Financial Risks of Choosing a Multinational Strategy, 1 of 2</a:t>
            </a:r>
            <a:endParaRPr lang="en-US" sz="3710" dirty="0"/>
          </a:p>
        </p:txBody>
      </p:sp>
      <p:cxnSp>
        <p:nvCxnSpPr>
          <p:cNvPr id="106" name="Google Shape;106;p3">
            <a:extLst>
              <a:ext uri="{FF2B5EF4-FFF2-40B4-BE49-F238E27FC236}">
                <a16:creationId xmlns:a16="http://schemas.microsoft.com/office/drawing/2014/main" id="{B24E050F-07F6-33D4-C1F1-80E7DC2C6D9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354B53C-7256-B5B3-FE0D-59B171EA71EC}"/>
              </a:ext>
            </a:extLst>
          </p:cNvPr>
          <p:cNvSpPr>
            <a:spLocks noGrp="1"/>
          </p:cNvSpPr>
          <p:nvPr>
            <p:ph sz="quarter" idx="12"/>
          </p:nvPr>
        </p:nvSpPr>
        <p:spPr>
          <a:xfrm>
            <a:off x="1009087" y="2111772"/>
            <a:ext cx="16898400" cy="6955200"/>
          </a:xfrm>
        </p:spPr>
        <p:txBody>
          <a:bodyPr>
            <a:noAutofit/>
          </a:bodyPr>
          <a:lstStyle/>
          <a:p>
            <a:pPr marL="0" lvl="0">
              <a:spcBef>
                <a:spcPts val="0"/>
              </a:spcBef>
            </a:pPr>
            <a:r>
              <a:rPr lang="en-US" sz="5400" b="1" dirty="0">
                <a:latin typeface="Playfair Display"/>
                <a:ea typeface="Playfair Display"/>
                <a:cs typeface="Playfair Display"/>
                <a:sym typeface="Playfair Display"/>
              </a:rPr>
              <a:t>Financial risk</a:t>
            </a:r>
            <a:r>
              <a:rPr lang="en-US" sz="5400" dirty="0">
                <a:latin typeface="Playfair Display"/>
                <a:ea typeface="Playfair Display"/>
                <a:cs typeface="Playfair Display"/>
                <a:sym typeface="Playfair Display"/>
              </a:rPr>
              <a:t> is another crucial factor to consider, especially when dealing with markets that have limited access to financing or higher capital costs. </a:t>
            </a:r>
          </a:p>
          <a:p>
            <a:pPr marL="0" lvl="0">
              <a:spcBef>
                <a:spcPts val="0"/>
              </a:spcBef>
            </a:pPr>
            <a:endParaRPr lang="en-US" sz="5400" dirty="0">
              <a:latin typeface="Playfair Display"/>
              <a:ea typeface="Playfair Display"/>
              <a:cs typeface="Playfair Display"/>
              <a:sym typeface="Playfair Display"/>
            </a:endParaRPr>
          </a:p>
          <a:p>
            <a:pPr marL="0" lvl="0">
              <a:spcBef>
                <a:spcPts val="0"/>
              </a:spcBef>
            </a:pPr>
            <a:r>
              <a:rPr lang="en-US" sz="5400" dirty="0">
                <a:latin typeface="Playfair Display"/>
                <a:ea typeface="Playfair Display"/>
                <a:cs typeface="Playfair Display"/>
                <a:sym typeface="Playfair Display"/>
              </a:rPr>
              <a:t>Businesses may face challenges in </a:t>
            </a:r>
            <a:r>
              <a:rPr lang="en-US" sz="5400" b="1" dirty="0">
                <a:latin typeface="Playfair Display"/>
                <a:ea typeface="Playfair Display"/>
                <a:cs typeface="Playfair Display"/>
                <a:sym typeface="Playfair Display"/>
              </a:rPr>
              <a:t>accessing affordable funding </a:t>
            </a:r>
            <a:r>
              <a:rPr lang="en-US" sz="5400" dirty="0">
                <a:latin typeface="Playfair Display"/>
                <a:ea typeface="Playfair Display"/>
                <a:cs typeface="Playfair Display"/>
                <a:sym typeface="Playfair Display"/>
              </a:rPr>
              <a:t>to support their international operations, or they may encounter </a:t>
            </a:r>
            <a:r>
              <a:rPr lang="en-US" sz="5400" b="1" dirty="0">
                <a:latin typeface="Playfair Display"/>
                <a:ea typeface="Playfair Display"/>
                <a:cs typeface="Playfair Display"/>
                <a:sym typeface="Playfair Display"/>
              </a:rPr>
              <a:t>higher interest rates</a:t>
            </a:r>
            <a:r>
              <a:rPr lang="en-US" sz="5400" dirty="0">
                <a:latin typeface="Playfair Display"/>
                <a:ea typeface="Playfair Display"/>
                <a:cs typeface="Playfair Display"/>
                <a:sym typeface="Playfair Display"/>
              </a:rPr>
              <a:t>, making investments more costly. </a:t>
            </a:r>
            <a:endParaRPr lang="en-US" sz="5400" dirty="0">
              <a:latin typeface="Playfair Display"/>
              <a:ea typeface="Playfair Display"/>
              <a:cs typeface="Playfair Display"/>
            </a:endParaRPr>
          </a:p>
        </p:txBody>
      </p:sp>
      <p:sp>
        <p:nvSpPr>
          <p:cNvPr id="108" name="Google Shape;108;p3">
            <a:extLst>
              <a:ext uri="{FF2B5EF4-FFF2-40B4-BE49-F238E27FC236}">
                <a16:creationId xmlns:a16="http://schemas.microsoft.com/office/drawing/2014/main" id="{936D8A8A-B667-4357-23A0-22540365E37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744512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5BF55F4C-4E00-E33C-346F-55B58DA538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15233B-F1DF-E0A9-CA5F-365AA7369B8A}"/>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Financial Risks of Choosing a Multinational Strategy, 2 of 2</a:t>
            </a:r>
            <a:endParaRPr lang="en-US" sz="3710" dirty="0"/>
          </a:p>
        </p:txBody>
      </p:sp>
      <p:cxnSp>
        <p:nvCxnSpPr>
          <p:cNvPr id="106" name="Google Shape;106;p3">
            <a:extLst>
              <a:ext uri="{FF2B5EF4-FFF2-40B4-BE49-F238E27FC236}">
                <a16:creationId xmlns:a16="http://schemas.microsoft.com/office/drawing/2014/main" id="{06AEE986-7F58-E9C1-E801-B40B0C46C35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557C82B-4BB8-09A0-A035-5E4EFEEC5943}"/>
              </a:ext>
            </a:extLst>
          </p:cNvPr>
          <p:cNvSpPr>
            <a:spLocks noGrp="1"/>
          </p:cNvSpPr>
          <p:nvPr>
            <p:ph sz="quarter" idx="12"/>
          </p:nvPr>
        </p:nvSpPr>
        <p:spPr>
          <a:xfrm>
            <a:off x="1038583" y="1905300"/>
            <a:ext cx="16898400" cy="6832800"/>
          </a:xfrm>
        </p:spPr>
        <p:txBody>
          <a:bodyPr>
            <a:noAutofit/>
          </a:bodyPr>
          <a:lstStyle/>
          <a:p>
            <a:pPr marL="0" lvl="0">
              <a:spcBef>
                <a:spcPts val="0"/>
              </a:spcBef>
            </a:pPr>
            <a:r>
              <a:rPr lang="en-US" sz="5400" dirty="0">
                <a:latin typeface="Playfair Display"/>
                <a:ea typeface="Playfair Display"/>
                <a:cs typeface="Playfair Display"/>
                <a:sym typeface="Playfair Display"/>
              </a:rPr>
              <a:t>Moreover, inconsistent cash flows due to delayed payments from international customers can pose liquidity challenges. </a:t>
            </a:r>
          </a:p>
          <a:p>
            <a:pPr marL="0" lvl="0">
              <a:spcBef>
                <a:spcPts val="0"/>
              </a:spcBef>
            </a:pPr>
            <a:endParaRPr lang="en-US" sz="5400" dirty="0">
              <a:latin typeface="Playfair Display"/>
              <a:ea typeface="Playfair Display"/>
              <a:cs typeface="Playfair Display"/>
              <a:sym typeface="Playfair Display"/>
            </a:endParaRPr>
          </a:p>
          <a:p>
            <a:pPr marL="0" lvl="0">
              <a:spcBef>
                <a:spcPts val="0"/>
              </a:spcBef>
            </a:pPr>
            <a:r>
              <a:rPr lang="en-US" sz="5400" dirty="0">
                <a:latin typeface="Playfair Display"/>
                <a:ea typeface="Playfair Display"/>
                <a:cs typeface="Playfair Display"/>
                <a:sym typeface="Playfair Display"/>
              </a:rPr>
              <a:t>Companies expanding into emerging markets must particularly assess the financial stability of the market and the availability of credit to ensure they can effectively fund their operations.</a:t>
            </a:r>
          </a:p>
        </p:txBody>
      </p:sp>
      <p:sp>
        <p:nvSpPr>
          <p:cNvPr id="108" name="Google Shape;108;p3">
            <a:extLst>
              <a:ext uri="{FF2B5EF4-FFF2-40B4-BE49-F238E27FC236}">
                <a16:creationId xmlns:a16="http://schemas.microsoft.com/office/drawing/2014/main" id="{CDD94430-0666-D1A1-17EA-D96738B1208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702557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E8D8B0BD-29FF-075A-ECF1-B34C179DD9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AB1D5D-7A32-BA13-5225-9D5A87AEF538}"/>
              </a:ext>
            </a:extLst>
          </p:cNvPr>
          <p:cNvSpPr>
            <a:spLocks noGrp="1"/>
          </p:cNvSpPr>
          <p:nvPr>
            <p:ph type="ctrTitle"/>
          </p:nvPr>
        </p:nvSpPr>
        <p:spPr>
          <a:xfrm>
            <a:off x="920602" y="933008"/>
            <a:ext cx="16230594"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Reputational Risks of Choosing a Multinational Strategy </a:t>
            </a:r>
            <a:endParaRPr lang="en-US" sz="3710" dirty="0"/>
          </a:p>
        </p:txBody>
      </p:sp>
      <p:cxnSp>
        <p:nvCxnSpPr>
          <p:cNvPr id="106" name="Google Shape;106;p3">
            <a:extLst>
              <a:ext uri="{FF2B5EF4-FFF2-40B4-BE49-F238E27FC236}">
                <a16:creationId xmlns:a16="http://schemas.microsoft.com/office/drawing/2014/main" id="{3442F884-99B5-6454-A331-643CA5F852D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9D93E1E-7CC9-E449-8003-753C26DB77AB}"/>
              </a:ext>
            </a:extLst>
          </p:cNvPr>
          <p:cNvSpPr>
            <a:spLocks noGrp="1"/>
          </p:cNvSpPr>
          <p:nvPr>
            <p:ph sz="quarter" idx="12"/>
          </p:nvPr>
        </p:nvSpPr>
        <p:spPr>
          <a:xfrm>
            <a:off x="1023835" y="2038032"/>
            <a:ext cx="16898400" cy="6955200"/>
          </a:xfrm>
        </p:spPr>
        <p:txBody>
          <a:bodyPr>
            <a:noAutofit/>
          </a:bodyPr>
          <a:lstStyle/>
          <a:p>
            <a:pPr marL="0" lvl="0">
              <a:spcBef>
                <a:spcPts val="0"/>
              </a:spcBef>
            </a:pPr>
            <a:r>
              <a:rPr lang="en-US" sz="5400" dirty="0">
                <a:latin typeface="Playfair Display"/>
                <a:ea typeface="Playfair Display"/>
                <a:cs typeface="Playfair Display"/>
                <a:sym typeface="Playfair Display"/>
              </a:rPr>
              <a:t>Lastly, </a:t>
            </a:r>
            <a:r>
              <a:rPr lang="en-US" sz="5400" b="1" dirty="0">
                <a:latin typeface="Playfair Display"/>
                <a:ea typeface="Playfair Display"/>
                <a:cs typeface="Playfair Display"/>
                <a:sym typeface="Playfair Display"/>
              </a:rPr>
              <a:t>reputational risk</a:t>
            </a:r>
            <a:r>
              <a:rPr lang="en-US" sz="5400" dirty="0">
                <a:latin typeface="Playfair Display"/>
                <a:ea typeface="Playfair Display"/>
                <a:cs typeface="Playfair Display"/>
                <a:sym typeface="Playfair Display"/>
              </a:rPr>
              <a:t> can arise from operating in multiple regions, where </a:t>
            </a:r>
            <a:r>
              <a:rPr lang="en-US" sz="5400" b="1" dirty="0">
                <a:latin typeface="Playfair Display"/>
                <a:ea typeface="Playfair Display"/>
                <a:cs typeface="Playfair Display"/>
                <a:sym typeface="Playfair Display"/>
              </a:rPr>
              <a:t>different standards and expectations may lead to perceptions of unfair practices. </a:t>
            </a:r>
            <a:endParaRPr lang="en-US" sz="5400" b="1" dirty="0">
              <a:latin typeface="Playfair Display"/>
              <a:ea typeface="Playfair Display"/>
              <a:cs typeface="Playfair Display"/>
            </a:endParaRPr>
          </a:p>
          <a:p>
            <a:pPr marL="0" lvl="0">
              <a:spcBef>
                <a:spcPts val="0"/>
              </a:spcBef>
            </a:pPr>
            <a:endParaRPr lang="en-US" sz="5400" dirty="0">
              <a:latin typeface="Playfair Display"/>
              <a:ea typeface="Playfair Display"/>
              <a:cs typeface="Playfair Display"/>
              <a:sym typeface="Playfair Display"/>
            </a:endParaRPr>
          </a:p>
          <a:p>
            <a:pPr marL="0" lvl="0">
              <a:spcBef>
                <a:spcPts val="0"/>
              </a:spcBef>
            </a:pPr>
            <a:r>
              <a:rPr lang="en-US" sz="5400" dirty="0">
                <a:latin typeface="Playfair Display"/>
                <a:ea typeface="Playfair Display"/>
                <a:cs typeface="Playfair Display"/>
                <a:sym typeface="Playfair Display"/>
              </a:rPr>
              <a:t>International businesses are increasingly scrutinized for their impact on the environment, working conditions, and the ethics of their business practices. </a:t>
            </a:r>
          </a:p>
        </p:txBody>
      </p:sp>
      <p:sp>
        <p:nvSpPr>
          <p:cNvPr id="108" name="Google Shape;108;p3">
            <a:extLst>
              <a:ext uri="{FF2B5EF4-FFF2-40B4-BE49-F238E27FC236}">
                <a16:creationId xmlns:a16="http://schemas.microsoft.com/office/drawing/2014/main" id="{5978459A-86F8-69F8-3B5B-E0A326A4A6B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938403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12EF92E4-4D80-AC23-62C0-BD9B0893D2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8142B64-69C7-E8A4-FD1A-95975E379597}"/>
              </a:ext>
            </a:extLst>
          </p:cNvPr>
          <p:cNvSpPr>
            <a:spLocks noGrp="1"/>
          </p:cNvSpPr>
          <p:nvPr>
            <p:ph type="ctrTitle"/>
          </p:nvPr>
        </p:nvSpPr>
        <p:spPr>
          <a:xfrm>
            <a:off x="920602" y="933008"/>
            <a:ext cx="16230594" cy="799200"/>
          </a:xfrm>
        </p:spPr>
        <p:txBody>
          <a:bodyPr>
            <a:noAutofit/>
          </a:bodyPr>
          <a:lstStyle/>
          <a:p>
            <a:pPr lvl="0" algn="l">
              <a:lnSpc>
                <a:spcPct val="140010"/>
              </a:lnSpc>
            </a:pPr>
            <a:r>
              <a:rPr lang="en-US" sz="3700" b="1" dirty="0">
                <a:solidFill>
                  <a:srgbClr val="54152A"/>
                </a:solidFill>
                <a:latin typeface="Public Sans"/>
                <a:ea typeface="Public Sans"/>
                <a:cs typeface="Public Sans"/>
                <a:sym typeface="Public Sans"/>
              </a:rPr>
              <a:t>Managing Risks of Choosing a Multinational Strategy </a:t>
            </a:r>
            <a:endParaRPr lang="en-US" sz="3700" dirty="0"/>
          </a:p>
        </p:txBody>
      </p:sp>
      <p:cxnSp>
        <p:nvCxnSpPr>
          <p:cNvPr id="106" name="Google Shape;106;p3">
            <a:extLst>
              <a:ext uri="{FF2B5EF4-FFF2-40B4-BE49-F238E27FC236}">
                <a16:creationId xmlns:a16="http://schemas.microsoft.com/office/drawing/2014/main" id="{0D8EB643-02B3-59A4-203C-8693BFB34E18}"/>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98BFC7F-26AC-C45E-43F5-2CCEF17940D1}"/>
              </a:ext>
            </a:extLst>
          </p:cNvPr>
          <p:cNvSpPr>
            <a:spLocks noGrp="1"/>
          </p:cNvSpPr>
          <p:nvPr>
            <p:ph sz="quarter" idx="12"/>
          </p:nvPr>
        </p:nvSpPr>
        <p:spPr>
          <a:xfrm>
            <a:off x="1023835" y="2038032"/>
            <a:ext cx="16898400" cy="6955200"/>
          </a:xfrm>
        </p:spPr>
        <p:txBody>
          <a:bodyPr>
            <a:noAutofit/>
          </a:bodyPr>
          <a:lstStyle/>
          <a:p>
            <a:pPr marL="0" lvl="0">
              <a:spcBef>
                <a:spcPts val="0"/>
              </a:spcBef>
            </a:pPr>
            <a:r>
              <a:rPr lang="en-US" sz="4800" dirty="0">
                <a:latin typeface="Playfair Display"/>
                <a:ea typeface="Playfair Display"/>
                <a:cs typeface="Playfair Display"/>
                <a:sym typeface="Playfair Display"/>
              </a:rPr>
              <a:t>A misstep in any of these areas can lead to significant backlash and harm to a company’s global reputation. </a:t>
            </a:r>
          </a:p>
          <a:p>
            <a:pPr marL="0" lvl="0">
              <a:spcBef>
                <a:spcPts val="0"/>
              </a:spcBef>
            </a:pPr>
            <a:endParaRPr lang="en-US" sz="4800" dirty="0">
              <a:latin typeface="Playfair Display"/>
              <a:ea typeface="Playfair Display"/>
              <a:cs typeface="Playfair Display"/>
              <a:sym typeface="Playfair Display"/>
            </a:endParaRPr>
          </a:p>
          <a:p>
            <a:pPr marL="0" lvl="0">
              <a:spcBef>
                <a:spcPts val="0"/>
              </a:spcBef>
            </a:pPr>
            <a:r>
              <a:rPr lang="en-US" sz="4800" dirty="0">
                <a:latin typeface="Playfair Display"/>
                <a:ea typeface="Playfair Display"/>
                <a:cs typeface="Playfair Display"/>
                <a:sym typeface="Playfair Display"/>
              </a:rPr>
              <a:t>For example, clothing brands have faced criticism for poor working conditions in overseas factories, leading to protests, boycotts, and long-term damage to their brand images. </a:t>
            </a:r>
          </a:p>
          <a:p>
            <a:pPr marL="0" lvl="0">
              <a:spcBef>
                <a:spcPts val="0"/>
              </a:spcBef>
            </a:pPr>
            <a:endParaRPr lang="en-US" sz="4800" dirty="0">
              <a:latin typeface="Playfair Display"/>
              <a:ea typeface="Playfair Display"/>
              <a:cs typeface="Playfair Display"/>
              <a:sym typeface="Playfair Display"/>
            </a:endParaRPr>
          </a:p>
          <a:p>
            <a:pPr marL="0" lvl="0">
              <a:spcBef>
                <a:spcPts val="0"/>
              </a:spcBef>
            </a:pPr>
            <a:r>
              <a:rPr lang="en-US" sz="4800" dirty="0">
                <a:latin typeface="Playfair Display"/>
                <a:ea typeface="Playfair Display"/>
                <a:cs typeface="Playfair Display"/>
                <a:sym typeface="Playfair Display"/>
              </a:rPr>
              <a:t>As a response to this risk, many companies implement robust environmental, social, and governance strategies.</a:t>
            </a:r>
          </a:p>
        </p:txBody>
      </p:sp>
      <p:sp>
        <p:nvSpPr>
          <p:cNvPr id="108" name="Google Shape;108;p3">
            <a:extLst>
              <a:ext uri="{FF2B5EF4-FFF2-40B4-BE49-F238E27FC236}">
                <a16:creationId xmlns:a16="http://schemas.microsoft.com/office/drawing/2014/main" id="{3C9A9099-BBD5-9964-269B-3D5AB28D78D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004064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CD7A8D3F-5C80-A8E2-A94A-3537DA2FC7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DE392D-838B-623A-7C57-03274F99FA21}"/>
              </a:ext>
            </a:extLst>
          </p:cNvPr>
          <p:cNvSpPr>
            <a:spLocks noGrp="1"/>
          </p:cNvSpPr>
          <p:nvPr>
            <p:ph type="ctrTitle" idx="4294967295"/>
          </p:nvPr>
        </p:nvSpPr>
        <p:spPr>
          <a:xfrm>
            <a:off x="914396" y="947276"/>
            <a:ext cx="16818667"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Risks of Choosing a Multinational Strategy: Check Your Knowledge So Far</a:t>
            </a:r>
            <a:endParaRPr lang="en-US" sz="3710" dirty="0"/>
          </a:p>
        </p:txBody>
      </p:sp>
      <p:cxnSp>
        <p:nvCxnSpPr>
          <p:cNvPr id="106" name="Google Shape;106;p3">
            <a:extLst>
              <a:ext uri="{FF2B5EF4-FFF2-40B4-BE49-F238E27FC236}">
                <a16:creationId xmlns:a16="http://schemas.microsoft.com/office/drawing/2014/main" id="{DCB3F521-A201-2B7C-D693-EC50A976FFB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21" name="Content Placeholder 20">
            <a:extLst>
              <a:ext uri="{FF2B5EF4-FFF2-40B4-BE49-F238E27FC236}">
                <a16:creationId xmlns:a16="http://schemas.microsoft.com/office/drawing/2014/main" id="{9A72FABD-AD3E-9B3C-55A1-9D0D0F3A588D}"/>
              </a:ext>
            </a:extLst>
          </p:cNvPr>
          <p:cNvSpPr>
            <a:spLocks noGrp="1"/>
          </p:cNvSpPr>
          <p:nvPr>
            <p:ph sz="quarter" idx="12"/>
          </p:nvPr>
        </p:nvSpPr>
        <p:spPr>
          <a:xfrm>
            <a:off x="1013946" y="1744021"/>
            <a:ext cx="11847600" cy="7959600"/>
          </a:xfrm>
        </p:spPr>
        <p:txBody>
          <a:bodyPr>
            <a:noAutofit/>
          </a:bodyPr>
          <a:lstStyle/>
          <a:p>
            <a:pPr marL="0" lvl="0">
              <a:lnSpc>
                <a:spcPct val="164000"/>
              </a:lnSpc>
              <a:spcBef>
                <a:spcPts val="1200"/>
              </a:spcBef>
            </a:pPr>
            <a:r>
              <a:rPr lang="en-US" sz="2600" b="1" dirty="0">
                <a:latin typeface="Playfair Display"/>
                <a:ea typeface="Playfair Display"/>
                <a:cs typeface="Playfair Display"/>
                <a:sym typeface="Playfair Display"/>
              </a:rPr>
              <a:t>Main Risk Categories</a:t>
            </a:r>
          </a:p>
          <a:p>
            <a:pPr marL="457200" lvl="0" indent="-393700">
              <a:lnSpc>
                <a:spcPct val="164000"/>
              </a:lnSpc>
              <a:spcBef>
                <a:spcPts val="1200"/>
              </a:spcBef>
              <a:buSzPts val="2600"/>
              <a:buChar char="●"/>
            </a:pPr>
            <a:r>
              <a:rPr lang="en-US" sz="2600" b="1" dirty="0">
                <a:latin typeface="Playfair Display"/>
                <a:ea typeface="Playfair Display"/>
                <a:cs typeface="Playfair Display"/>
                <a:sym typeface="Playfair Display"/>
              </a:rPr>
              <a:t>Political 🏛️</a:t>
            </a:r>
            <a:r>
              <a:rPr lang="en-US" sz="2600" dirty="0">
                <a:latin typeface="Playfair Display"/>
                <a:ea typeface="Playfair Display"/>
                <a:cs typeface="Playfair Display"/>
                <a:sym typeface="Playfair Display"/>
              </a:rPr>
              <a:t> – Policy changes, unrest, sanctions (ex: Russia 2022)</a:t>
            </a:r>
          </a:p>
          <a:p>
            <a:pPr marL="457200" lvl="0" indent="-393700">
              <a:lnSpc>
                <a:spcPct val="164000"/>
              </a:lnSpc>
              <a:spcBef>
                <a:spcPts val="0"/>
              </a:spcBef>
              <a:buSzPts val="2600"/>
              <a:buChar char="●"/>
            </a:pPr>
            <a:r>
              <a:rPr lang="en-US" sz="2600" b="1" dirty="0">
                <a:latin typeface="Playfair Display"/>
                <a:ea typeface="Playfair Display"/>
                <a:cs typeface="Playfair Display"/>
                <a:sym typeface="Playfair Display"/>
              </a:rPr>
              <a:t>Economic 💱</a:t>
            </a:r>
            <a:r>
              <a:rPr lang="en-US" sz="2600" dirty="0">
                <a:latin typeface="Playfair Display"/>
                <a:ea typeface="Playfair Display"/>
                <a:cs typeface="Playfair Display"/>
                <a:sym typeface="Playfair Display"/>
              </a:rPr>
              <a:t> – Currency swings, inflation, unstable markets (ex: Turkish lira)</a:t>
            </a:r>
          </a:p>
          <a:p>
            <a:pPr marL="457200" lvl="0" indent="-393700">
              <a:lnSpc>
                <a:spcPct val="164000"/>
              </a:lnSpc>
              <a:spcBef>
                <a:spcPts val="0"/>
              </a:spcBef>
              <a:buSzPts val="2600"/>
              <a:buChar char="●"/>
            </a:pPr>
            <a:r>
              <a:rPr lang="en-US" sz="2600" b="1" dirty="0">
                <a:latin typeface="Playfair Display"/>
                <a:ea typeface="Playfair Display"/>
                <a:cs typeface="Playfair Display"/>
                <a:sym typeface="Playfair Display"/>
              </a:rPr>
              <a:t>Operational 🚢 </a:t>
            </a:r>
            <a:r>
              <a:rPr lang="en-US" sz="2600" dirty="0">
                <a:latin typeface="Playfair Display"/>
                <a:ea typeface="Playfair Display"/>
                <a:cs typeface="Playfair Display"/>
                <a:sym typeface="Playfair Display"/>
              </a:rPr>
              <a:t>– Supply chain disruptions, quality control (ex: COVID-19 delays)</a:t>
            </a:r>
          </a:p>
          <a:p>
            <a:pPr marL="457200" lvl="0" indent="-393700">
              <a:lnSpc>
                <a:spcPct val="164000"/>
              </a:lnSpc>
              <a:spcBef>
                <a:spcPts val="0"/>
              </a:spcBef>
              <a:buSzPts val="2600"/>
              <a:buChar char="●"/>
            </a:pPr>
            <a:r>
              <a:rPr lang="en-US" sz="2600" b="1" dirty="0">
                <a:latin typeface="Playfair Display"/>
                <a:ea typeface="Playfair Display"/>
                <a:cs typeface="Playfair Display"/>
                <a:sym typeface="Playfair Display"/>
              </a:rPr>
              <a:t>Cultural 🎭</a:t>
            </a:r>
            <a:r>
              <a:rPr lang="en-US" sz="2600" dirty="0">
                <a:latin typeface="Playfair Display"/>
                <a:ea typeface="Playfair Display"/>
                <a:cs typeface="Playfair Display"/>
                <a:sym typeface="Playfair Display"/>
              </a:rPr>
              <a:t> – Misaligned marketing or offerings (ex: Walmart in Germany)</a:t>
            </a:r>
          </a:p>
          <a:p>
            <a:pPr marL="457200" lvl="0" indent="-393700">
              <a:lnSpc>
                <a:spcPct val="164000"/>
              </a:lnSpc>
              <a:spcBef>
                <a:spcPts val="0"/>
              </a:spcBef>
              <a:buSzPts val="2600"/>
              <a:buChar char="●"/>
            </a:pPr>
            <a:r>
              <a:rPr lang="en-US" sz="2600" b="1" dirty="0">
                <a:latin typeface="Playfair Display"/>
                <a:ea typeface="Playfair Display"/>
                <a:cs typeface="Playfair Display"/>
                <a:sym typeface="Playfair Display"/>
              </a:rPr>
              <a:t>Legal &amp; Regulatory 📜</a:t>
            </a:r>
            <a:r>
              <a:rPr lang="en-US" sz="2600" dirty="0">
                <a:latin typeface="Playfair Display"/>
                <a:ea typeface="Playfair Display"/>
                <a:cs typeface="Playfair Display"/>
                <a:sym typeface="Playfair Display"/>
              </a:rPr>
              <a:t> – Compliance costs, data laws (ex: GDPR), IP protection</a:t>
            </a:r>
          </a:p>
          <a:p>
            <a:pPr marL="457200" lvl="0" indent="-393700">
              <a:lnSpc>
                <a:spcPct val="164000"/>
              </a:lnSpc>
              <a:spcBef>
                <a:spcPts val="0"/>
              </a:spcBef>
              <a:buSzPts val="2600"/>
              <a:buChar char="●"/>
            </a:pPr>
            <a:r>
              <a:rPr lang="en-US" sz="2600" b="1" dirty="0">
                <a:latin typeface="Playfair Display"/>
                <a:ea typeface="Playfair Display"/>
                <a:cs typeface="Playfair Display"/>
                <a:sym typeface="Playfair Display"/>
              </a:rPr>
              <a:t>Competitive 🏁</a:t>
            </a:r>
            <a:r>
              <a:rPr lang="en-US" sz="2600" dirty="0">
                <a:latin typeface="Playfair Display"/>
                <a:ea typeface="Playfair Display"/>
                <a:cs typeface="Playfair Display"/>
                <a:sym typeface="Playfair Display"/>
              </a:rPr>
              <a:t> – Strong local players dominate (ex: Alibaba in China)</a:t>
            </a:r>
          </a:p>
          <a:p>
            <a:pPr marL="457200" lvl="0" indent="-393700">
              <a:lnSpc>
                <a:spcPct val="164000"/>
              </a:lnSpc>
              <a:spcBef>
                <a:spcPts val="0"/>
              </a:spcBef>
              <a:buSzPts val="2600"/>
              <a:buChar char="●"/>
            </a:pPr>
            <a:r>
              <a:rPr lang="en-US" sz="2600" b="1" dirty="0">
                <a:latin typeface="Playfair Display"/>
                <a:ea typeface="Playfair Display"/>
                <a:cs typeface="Playfair Display"/>
                <a:sym typeface="Playfair Display"/>
              </a:rPr>
              <a:t>Financial 💰</a:t>
            </a:r>
            <a:r>
              <a:rPr lang="en-US" sz="2600" dirty="0">
                <a:latin typeface="Playfair Display"/>
                <a:ea typeface="Playfair Display"/>
                <a:cs typeface="Playfair Display"/>
                <a:sym typeface="Playfair Display"/>
              </a:rPr>
              <a:t> – Limited financing, high interest, delayed payments</a:t>
            </a:r>
          </a:p>
          <a:p>
            <a:pPr marL="457200" lvl="0" indent="-393700">
              <a:lnSpc>
                <a:spcPct val="164000"/>
              </a:lnSpc>
              <a:spcBef>
                <a:spcPts val="0"/>
              </a:spcBef>
              <a:buSzPts val="2600"/>
              <a:buChar char="●"/>
            </a:pPr>
            <a:r>
              <a:rPr lang="en-US" sz="2600" b="1" dirty="0">
                <a:latin typeface="Playfair Display"/>
                <a:ea typeface="Playfair Display"/>
                <a:cs typeface="Playfair Display"/>
                <a:sym typeface="Playfair Display"/>
              </a:rPr>
              <a:t>Reputational 📰</a:t>
            </a:r>
            <a:r>
              <a:rPr lang="en-US" sz="2600" dirty="0">
                <a:latin typeface="Playfair Display"/>
                <a:ea typeface="Playfair Display"/>
                <a:cs typeface="Playfair Display"/>
                <a:sym typeface="Playfair Display"/>
              </a:rPr>
              <a:t> – Backlash over ethics, environment, or labor practices</a:t>
            </a:r>
          </a:p>
        </p:txBody>
      </p:sp>
      <p:sp>
        <p:nvSpPr>
          <p:cNvPr id="24" name="Content Placeholder 23">
            <a:extLst>
              <a:ext uri="{FF2B5EF4-FFF2-40B4-BE49-F238E27FC236}">
                <a16:creationId xmlns:a16="http://schemas.microsoft.com/office/drawing/2014/main" id="{6D8B41A6-1B6C-0EE3-78E6-8183B9B7F07B}"/>
              </a:ext>
            </a:extLst>
          </p:cNvPr>
          <p:cNvSpPr>
            <a:spLocks noGrp="1"/>
          </p:cNvSpPr>
          <p:nvPr>
            <p:ph sz="quarter" idx="15"/>
          </p:nvPr>
        </p:nvSpPr>
        <p:spPr>
          <a:xfrm>
            <a:off x="12880263" y="3780496"/>
            <a:ext cx="4852800" cy="3211200"/>
          </a:xfrm>
        </p:spPr>
        <p:txBody>
          <a:bodyPr>
            <a:noAutofit/>
          </a:bodyPr>
          <a:lstStyle/>
          <a:p>
            <a:pPr marL="0" lvl="0">
              <a:lnSpc>
                <a:spcPct val="164000"/>
              </a:lnSpc>
              <a:spcBef>
                <a:spcPts val="0"/>
              </a:spcBef>
            </a:pPr>
            <a:r>
              <a:rPr lang="en-US" sz="2600" b="1" dirty="0">
                <a:latin typeface="Playfair Display"/>
                <a:ea typeface="Playfair Display"/>
                <a:cs typeface="Playfair Display"/>
                <a:sym typeface="Playfair Display"/>
              </a:rPr>
              <a:t>Key Point: </a:t>
            </a:r>
            <a:r>
              <a:rPr lang="en-US" sz="2600" dirty="0">
                <a:latin typeface="Playfair Display"/>
                <a:ea typeface="Playfair Display"/>
                <a:cs typeface="Playfair Display"/>
                <a:sym typeface="Playfair Display"/>
              </a:rPr>
              <a:t>Success requires seizing opportunities </a:t>
            </a:r>
            <a:r>
              <a:rPr lang="en-US" sz="2600" b="1" dirty="0">
                <a:latin typeface="Playfair Display"/>
                <a:ea typeface="Playfair Display"/>
                <a:cs typeface="Playfair Display"/>
                <a:sym typeface="Playfair Display"/>
              </a:rPr>
              <a:t>and</a:t>
            </a:r>
            <a:r>
              <a:rPr lang="en-US" sz="2600" dirty="0">
                <a:latin typeface="Playfair Display"/>
                <a:ea typeface="Playfair Display"/>
                <a:cs typeface="Playfair Display"/>
                <a:sym typeface="Playfair Display"/>
              </a:rPr>
              <a:t> anticipating risks with strong planning, research, and local adaptation</a:t>
            </a:r>
          </a:p>
        </p:txBody>
      </p:sp>
      <p:sp>
        <p:nvSpPr>
          <p:cNvPr id="108" name="Google Shape;108;p3">
            <a:extLst>
              <a:ext uri="{FF2B5EF4-FFF2-40B4-BE49-F238E27FC236}">
                <a16:creationId xmlns:a16="http://schemas.microsoft.com/office/drawing/2014/main" id="{AC0CF6CB-8198-A536-C2EE-20D8290D23E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711482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567266B0-BE8B-2B02-BFE3-C23DF8C969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D0BE8C-8584-447B-D2A0-44494B58F17C}"/>
              </a:ext>
            </a:extLst>
          </p:cNvPr>
          <p:cNvSpPr>
            <a:spLocks noGrp="1"/>
          </p:cNvSpPr>
          <p:nvPr>
            <p:ph type="ctrTitle"/>
          </p:nvPr>
        </p:nvSpPr>
        <p:spPr>
          <a:xfrm>
            <a:off x="905854" y="962505"/>
            <a:ext cx="16235451"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a:t>
            </a:r>
            <a:endParaRPr lang="en-US" sz="3710" dirty="0"/>
          </a:p>
        </p:txBody>
      </p:sp>
      <p:cxnSp>
        <p:nvCxnSpPr>
          <p:cNvPr id="106" name="Google Shape;106;p3">
            <a:extLst>
              <a:ext uri="{FF2B5EF4-FFF2-40B4-BE49-F238E27FC236}">
                <a16:creationId xmlns:a16="http://schemas.microsoft.com/office/drawing/2014/main" id="{2FB58D6E-0A49-70CF-DEA9-76F38CD4065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9114FE9-93DA-4BD5-6B37-B6614AC99966}"/>
              </a:ext>
            </a:extLst>
          </p:cNvPr>
          <p:cNvSpPr>
            <a:spLocks noGrp="1"/>
          </p:cNvSpPr>
          <p:nvPr>
            <p:ph sz="quarter" idx="12"/>
          </p:nvPr>
        </p:nvSpPr>
        <p:spPr>
          <a:xfrm>
            <a:off x="1023837" y="2097034"/>
            <a:ext cx="16232400" cy="6184800"/>
          </a:xfrm>
        </p:spPr>
        <p:txBody>
          <a:bodyPr>
            <a:noAutofit/>
          </a:bodyPr>
          <a:lstStyle/>
          <a:p>
            <a:pPr marL="0" lvl="0">
              <a:spcBef>
                <a:spcPts val="0"/>
              </a:spcBef>
            </a:pPr>
            <a:r>
              <a:rPr lang="en-US" sz="3000" dirty="0">
                <a:latin typeface="Playfair Display"/>
                <a:ea typeface="Playfair Display"/>
                <a:cs typeface="Playfair Display"/>
                <a:sym typeface="Playfair Display"/>
              </a:rPr>
              <a:t>Theories exploring multinational business provide essential insights into why companies expand across borders, how they select foreign markets, and the strategies they employ for success. These theories help shape the decisions that businesses make as they navigate the complexities of international markets.</a:t>
            </a:r>
          </a:p>
          <a:p>
            <a:pPr marL="0" lvl="0">
              <a:spcBef>
                <a:spcPts val="0"/>
              </a:spcBef>
            </a:pPr>
            <a:endParaRPr lang="en-US" sz="3000" dirty="0">
              <a:latin typeface="Playfair Display"/>
              <a:ea typeface="Playfair Display"/>
              <a:cs typeface="Playfair Display"/>
              <a:sym typeface="Playfair Display"/>
            </a:endParaRPr>
          </a:p>
          <a:p>
            <a:pPr marL="457200" lvl="0" indent="-457200">
              <a:spcBef>
                <a:spcPts val="0"/>
              </a:spcBef>
              <a:buFont typeface="Arial" panose="020B0604020202020204" pitchFamily="34" charset="0"/>
              <a:buChar char="•"/>
            </a:pPr>
            <a:r>
              <a:rPr lang="en-US" sz="3000" dirty="0">
                <a:latin typeface="Playfair Display"/>
                <a:ea typeface="Playfair Display"/>
                <a:cs typeface="Playfair Display"/>
                <a:sym typeface="Playfair Display"/>
              </a:rPr>
              <a:t>Comparative Advantage Theory</a:t>
            </a:r>
          </a:p>
          <a:p>
            <a:pPr marL="457200" lvl="0" indent="-457200">
              <a:spcBef>
                <a:spcPts val="0"/>
              </a:spcBef>
              <a:buFont typeface="Arial" panose="020B0604020202020204" pitchFamily="34" charset="0"/>
              <a:buChar char="•"/>
            </a:pPr>
            <a:r>
              <a:rPr lang="en-US" sz="3000" dirty="0">
                <a:latin typeface="Playfair Display"/>
                <a:ea typeface="Playfair Display"/>
                <a:cs typeface="Playfair Display"/>
                <a:sym typeface="Playfair Display"/>
              </a:rPr>
              <a:t>OLI Paradigm</a:t>
            </a:r>
          </a:p>
          <a:p>
            <a:pPr marL="457200" lvl="0" indent="-457200">
              <a:spcBef>
                <a:spcPts val="0"/>
              </a:spcBef>
              <a:buFont typeface="Arial" panose="020B0604020202020204" pitchFamily="34" charset="0"/>
              <a:buChar char="•"/>
            </a:pPr>
            <a:r>
              <a:rPr lang="en-US" sz="3000" dirty="0">
                <a:latin typeface="Playfair Display"/>
                <a:ea typeface="Playfair Display"/>
                <a:cs typeface="Playfair Display"/>
                <a:sym typeface="Playfair Display"/>
              </a:rPr>
              <a:t>Uppsala Model</a:t>
            </a:r>
          </a:p>
          <a:p>
            <a:pPr marL="457200" lvl="0" indent="-457200">
              <a:spcBef>
                <a:spcPts val="0"/>
              </a:spcBef>
              <a:buFont typeface="Arial" panose="020B0604020202020204" pitchFamily="34" charset="0"/>
              <a:buChar char="•"/>
            </a:pPr>
            <a:r>
              <a:rPr lang="en-US" sz="3000" dirty="0">
                <a:latin typeface="Playfair Display"/>
                <a:ea typeface="Playfair Display"/>
                <a:cs typeface="Playfair Display"/>
                <a:sym typeface="Playfair Display"/>
              </a:rPr>
              <a:t>Porter’s Diamond Model of National Competitive Advantage</a:t>
            </a:r>
          </a:p>
          <a:p>
            <a:pPr marL="846138" lvl="2" indent="-307975">
              <a:spcBef>
                <a:spcPts val="0"/>
              </a:spcBef>
              <a:buSzPct val="100000"/>
              <a:buFont typeface="Courier New" panose="02070309020205020404" pitchFamily="49" charset="0"/>
              <a:buChar char="o"/>
            </a:pPr>
            <a:r>
              <a:rPr lang="en-US" sz="3000" dirty="0">
                <a:latin typeface="Playfair Display"/>
                <a:ea typeface="Playfair Display"/>
                <a:cs typeface="Playfair Display"/>
                <a:sym typeface="Playfair Display"/>
              </a:rPr>
              <a:t>Factors of Production</a:t>
            </a:r>
          </a:p>
          <a:p>
            <a:pPr marL="846138" lvl="0" indent="-307975">
              <a:spcBef>
                <a:spcPts val="0"/>
              </a:spcBef>
              <a:buFont typeface="Courier New" panose="02070309020205020404" pitchFamily="49" charset="0"/>
              <a:buChar char="o"/>
            </a:pPr>
            <a:r>
              <a:rPr lang="en-US" sz="3000" dirty="0">
                <a:latin typeface="Playfair Display"/>
                <a:ea typeface="Playfair Display"/>
                <a:cs typeface="Playfair Display"/>
                <a:sym typeface="Playfair Display"/>
              </a:rPr>
              <a:t>Consumer Demand</a:t>
            </a:r>
          </a:p>
          <a:p>
            <a:pPr marL="846138" lvl="0" indent="-307975">
              <a:spcBef>
                <a:spcPts val="0"/>
              </a:spcBef>
              <a:buFont typeface="Courier New" panose="02070309020205020404" pitchFamily="49" charset="0"/>
              <a:buChar char="o"/>
            </a:pPr>
            <a:r>
              <a:rPr lang="en-US" sz="3000" dirty="0">
                <a:latin typeface="Playfair Display"/>
                <a:ea typeface="Playfair Display"/>
                <a:cs typeface="Playfair Display"/>
                <a:sym typeface="Playfair Display"/>
              </a:rPr>
              <a:t>Strategy, Structure, and Rivalry</a:t>
            </a:r>
          </a:p>
          <a:p>
            <a:pPr marL="846138" lvl="0" indent="-307975">
              <a:spcBef>
                <a:spcPts val="0"/>
              </a:spcBef>
              <a:buFont typeface="Courier New" panose="02070309020205020404" pitchFamily="49" charset="0"/>
              <a:buChar char="o"/>
            </a:pPr>
            <a:r>
              <a:rPr lang="en-US" sz="3000" dirty="0">
                <a:latin typeface="Playfair Display"/>
                <a:ea typeface="Playfair Display"/>
                <a:cs typeface="Playfair Display"/>
                <a:sym typeface="Playfair Display"/>
              </a:rPr>
              <a:t>Related and Supporting Industries</a:t>
            </a:r>
          </a:p>
        </p:txBody>
      </p:sp>
      <p:sp>
        <p:nvSpPr>
          <p:cNvPr id="108" name="Google Shape;108;p3">
            <a:extLst>
              <a:ext uri="{FF2B5EF4-FFF2-40B4-BE49-F238E27FC236}">
                <a16:creationId xmlns:a16="http://schemas.microsoft.com/office/drawing/2014/main" id="{A184E1F9-6351-3A60-A229-507FE361106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666857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412778BE-24C7-8F5B-47CE-089498EE19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F85EB0-4ADB-96C2-F4A6-12C8DE109C3A}"/>
              </a:ext>
            </a:extLst>
          </p:cNvPr>
          <p:cNvSpPr>
            <a:spLocks noGrp="1"/>
          </p:cNvSpPr>
          <p:nvPr>
            <p:ph type="ctrTitle"/>
          </p:nvPr>
        </p:nvSpPr>
        <p:spPr>
          <a:xfrm>
            <a:off x="920602" y="78552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Comparative Advantage Theory, 1 of 2</a:t>
            </a:r>
            <a:endParaRPr lang="en-US" sz="3710" dirty="0"/>
          </a:p>
        </p:txBody>
      </p:sp>
      <p:cxnSp>
        <p:nvCxnSpPr>
          <p:cNvPr id="106" name="Google Shape;106;p3">
            <a:extLst>
              <a:ext uri="{FF2B5EF4-FFF2-40B4-BE49-F238E27FC236}">
                <a16:creationId xmlns:a16="http://schemas.microsoft.com/office/drawing/2014/main" id="{5B5AF821-349B-0FEE-E3F1-283DCD483ED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1206235-3C09-A7FF-88C0-67DBE1861F54}"/>
              </a:ext>
            </a:extLst>
          </p:cNvPr>
          <p:cNvSpPr>
            <a:spLocks noGrp="1"/>
          </p:cNvSpPr>
          <p:nvPr>
            <p:ph sz="quarter" idx="12"/>
          </p:nvPr>
        </p:nvSpPr>
        <p:spPr>
          <a:xfrm>
            <a:off x="1038583" y="2097024"/>
            <a:ext cx="16898400" cy="6955200"/>
          </a:xfrm>
        </p:spPr>
        <p:txBody>
          <a:bodyPr>
            <a:noAutofit/>
          </a:bodyPr>
          <a:lstStyle/>
          <a:p>
            <a:pPr marL="0" lvl="0">
              <a:spcBef>
                <a:spcPts val="0"/>
              </a:spcBef>
            </a:pPr>
            <a:r>
              <a:rPr lang="en-US" sz="4400" b="1" dirty="0">
                <a:latin typeface="Playfair Display"/>
                <a:ea typeface="Playfair Display"/>
                <a:cs typeface="Playfair Display"/>
                <a:sym typeface="Playfair Display"/>
              </a:rPr>
              <a:t>Comparative advantage theory</a:t>
            </a:r>
            <a:r>
              <a:rPr lang="en-US" sz="4400" dirty="0">
                <a:latin typeface="Playfair Display"/>
                <a:ea typeface="Playfair Display"/>
                <a:cs typeface="Playfair Display"/>
                <a:sym typeface="Playfair Display"/>
              </a:rPr>
              <a:t> is one of the oldest and most fundamental theories that explains international trade and business. </a:t>
            </a:r>
          </a:p>
          <a:p>
            <a:pPr marL="0" lvl="0">
              <a:spcBef>
                <a:spcPts val="0"/>
              </a:spcBef>
            </a:pPr>
            <a:endParaRPr lang="en-US" sz="4400" dirty="0">
              <a:latin typeface="Playfair Display"/>
              <a:ea typeface="Playfair Display"/>
              <a:cs typeface="Playfair Display"/>
              <a:sym typeface="Playfair Display"/>
            </a:endParaRPr>
          </a:p>
          <a:p>
            <a:pPr marL="0" lvl="0">
              <a:spcBef>
                <a:spcPts val="0"/>
              </a:spcBef>
            </a:pPr>
            <a:r>
              <a:rPr lang="en-US" sz="4400" dirty="0">
                <a:latin typeface="Playfair Display"/>
                <a:ea typeface="Playfair Display"/>
                <a:cs typeface="Playfair Display"/>
                <a:sym typeface="Playfair Display"/>
              </a:rPr>
              <a:t>The theory posits that </a:t>
            </a:r>
            <a:r>
              <a:rPr lang="en-US" sz="4400" b="1" dirty="0">
                <a:latin typeface="Playfair Display"/>
                <a:ea typeface="Playfair Display"/>
                <a:cs typeface="Playfair Display"/>
                <a:sym typeface="Playfair Display"/>
              </a:rPr>
              <a:t>countries should specialize in the production of goods where they have a lower opportunity cost relative to other nations. </a:t>
            </a:r>
            <a:endParaRPr lang="en-US" sz="4400" b="1" dirty="0">
              <a:latin typeface="Playfair Display"/>
              <a:ea typeface="Playfair Display"/>
              <a:cs typeface="Playfair Display"/>
            </a:endParaRPr>
          </a:p>
          <a:p>
            <a:pPr marL="0" lvl="0">
              <a:spcBef>
                <a:spcPts val="0"/>
              </a:spcBef>
            </a:pPr>
            <a:endParaRPr lang="en-US" sz="4400" dirty="0">
              <a:latin typeface="Playfair Display"/>
              <a:ea typeface="Playfair Display"/>
              <a:cs typeface="Playfair Display"/>
              <a:sym typeface="Playfair Display"/>
            </a:endParaRPr>
          </a:p>
          <a:p>
            <a:pPr marL="0" lvl="0">
              <a:spcBef>
                <a:spcPts val="0"/>
              </a:spcBef>
            </a:pPr>
            <a:r>
              <a:rPr lang="en-US" sz="4400" dirty="0">
                <a:latin typeface="Playfair Display"/>
                <a:ea typeface="Playfair Display"/>
                <a:cs typeface="Playfair Display"/>
                <a:sym typeface="Playfair Display"/>
              </a:rPr>
              <a:t>This specialization allows countries to benefit from trade by producing what they make most efficiently and trading for what they are less efficient at making. </a:t>
            </a:r>
          </a:p>
        </p:txBody>
      </p:sp>
      <p:sp>
        <p:nvSpPr>
          <p:cNvPr id="108" name="Google Shape;108;p3">
            <a:extLst>
              <a:ext uri="{FF2B5EF4-FFF2-40B4-BE49-F238E27FC236}">
                <a16:creationId xmlns:a16="http://schemas.microsoft.com/office/drawing/2014/main" id="{6E41D37C-9C75-0344-7D56-57E3779D981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727718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236770E6-8194-E42B-1D8A-B2B2763682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03D620-707F-BE1A-5F55-1BDD3566D519}"/>
              </a:ext>
            </a:extLst>
          </p:cNvPr>
          <p:cNvSpPr>
            <a:spLocks noGrp="1"/>
          </p:cNvSpPr>
          <p:nvPr>
            <p:ph type="ctrTitle"/>
          </p:nvPr>
        </p:nvSpPr>
        <p:spPr>
          <a:xfrm>
            <a:off x="920602" y="78552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Comparative Advantage Theory, 2 of 2</a:t>
            </a:r>
            <a:endParaRPr lang="en-US" sz="3710" dirty="0"/>
          </a:p>
        </p:txBody>
      </p:sp>
      <p:cxnSp>
        <p:nvCxnSpPr>
          <p:cNvPr id="106" name="Google Shape;106;p3">
            <a:extLst>
              <a:ext uri="{FF2B5EF4-FFF2-40B4-BE49-F238E27FC236}">
                <a16:creationId xmlns:a16="http://schemas.microsoft.com/office/drawing/2014/main" id="{11A622BE-1578-CC06-C6CA-0DE3B8F92EA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6A82D58-DFEE-7AF9-5913-8C21D81A0913}"/>
              </a:ext>
            </a:extLst>
          </p:cNvPr>
          <p:cNvSpPr>
            <a:spLocks noGrp="1"/>
          </p:cNvSpPr>
          <p:nvPr>
            <p:ph sz="quarter" idx="12"/>
          </p:nvPr>
        </p:nvSpPr>
        <p:spPr>
          <a:xfrm>
            <a:off x="1038583" y="2097024"/>
            <a:ext cx="16232400" cy="7570800"/>
          </a:xfrm>
        </p:spPr>
        <p:txBody>
          <a:bodyPr>
            <a:noAutofit/>
          </a:bodyPr>
          <a:lstStyle/>
          <a:p>
            <a:pPr marL="0" lvl="0">
              <a:spcBef>
                <a:spcPts val="0"/>
              </a:spcBef>
            </a:pPr>
            <a:r>
              <a:rPr lang="en-US" sz="4000" dirty="0">
                <a:latin typeface="Playfair Display"/>
                <a:ea typeface="Playfair Display"/>
                <a:cs typeface="Playfair Display"/>
                <a:sym typeface="Playfair Display"/>
              </a:rPr>
              <a:t>The Comparative Advantage Theory has formed the basis of modern trade policies, explaining why nations and businesses trade in goods and services that maximize their efficiency and productivity. </a:t>
            </a: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For companies, understanding comparative advantage is crucial when deciding which products or services to produce domestically and which to outsource or import, thereby allowing them to optimize costs and competitiveness. </a:t>
            </a: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For example, Brazil specializes in coffee due to its climate and the U.S. in machinery due to its advanced technologies. By trading, both benefit in terms of efficiency and cost savings.</a:t>
            </a:r>
          </a:p>
        </p:txBody>
      </p:sp>
      <p:sp>
        <p:nvSpPr>
          <p:cNvPr id="108" name="Google Shape;108;p3">
            <a:extLst>
              <a:ext uri="{FF2B5EF4-FFF2-40B4-BE49-F238E27FC236}">
                <a16:creationId xmlns:a16="http://schemas.microsoft.com/office/drawing/2014/main" id="{6BD786D9-8A3E-9415-AF75-BA79E8D3248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779502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B95863A3-8D38-CAEA-A471-2BD7272043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A73334-3ADB-5D42-6BBC-EE673128EF90}"/>
              </a:ext>
            </a:extLst>
          </p:cNvPr>
          <p:cNvSpPr>
            <a:spLocks noGrp="1"/>
          </p:cNvSpPr>
          <p:nvPr>
            <p:ph type="ctrTitle"/>
          </p:nvPr>
        </p:nvSpPr>
        <p:spPr>
          <a:xfrm>
            <a:off x="905854" y="962505"/>
            <a:ext cx="16235451"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OLI Paradigm, 1 of 2</a:t>
            </a:r>
            <a:endParaRPr lang="en-US" sz="3710" dirty="0"/>
          </a:p>
        </p:txBody>
      </p:sp>
      <p:cxnSp>
        <p:nvCxnSpPr>
          <p:cNvPr id="106" name="Google Shape;106;p3">
            <a:extLst>
              <a:ext uri="{FF2B5EF4-FFF2-40B4-BE49-F238E27FC236}">
                <a16:creationId xmlns:a16="http://schemas.microsoft.com/office/drawing/2014/main" id="{C903C21B-7564-5805-A671-4AD116DC77B5}"/>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A68BE54-C064-3749-DE58-75E0E746F287}"/>
              </a:ext>
            </a:extLst>
          </p:cNvPr>
          <p:cNvSpPr>
            <a:spLocks noGrp="1"/>
          </p:cNvSpPr>
          <p:nvPr>
            <p:ph sz="quarter" idx="12"/>
          </p:nvPr>
        </p:nvSpPr>
        <p:spPr>
          <a:xfrm>
            <a:off x="979593" y="2023294"/>
            <a:ext cx="16232400" cy="6184800"/>
          </a:xfrm>
        </p:spPr>
        <p:txBody>
          <a:bodyPr>
            <a:noAutofit/>
          </a:bodyPr>
          <a:lstStyle/>
          <a:p>
            <a:r>
              <a:rPr lang="en-US" sz="3600" dirty="0">
                <a:latin typeface="Playfair Display"/>
                <a:ea typeface="Playfair Display"/>
                <a:cs typeface="Playfair Display"/>
                <a:sym typeface="Playfair Display"/>
              </a:rPr>
              <a:t>The </a:t>
            </a:r>
            <a:r>
              <a:rPr lang="en-US" sz="3600" b="1" dirty="0">
                <a:latin typeface="Playfair Display"/>
                <a:ea typeface="Playfair Display"/>
                <a:cs typeface="Playfair Display"/>
                <a:sym typeface="Playfair Display"/>
              </a:rPr>
              <a:t>OLI paradigm</a:t>
            </a:r>
            <a:r>
              <a:rPr lang="en-US" sz="3600" dirty="0">
                <a:latin typeface="Playfair Display"/>
                <a:ea typeface="Playfair Display"/>
                <a:cs typeface="Playfair Display"/>
                <a:sym typeface="Playfair Display"/>
              </a:rPr>
              <a:t>, also known as the eclectic paradigm, is a comprehensive framework that </a:t>
            </a:r>
            <a:r>
              <a:rPr lang="en-US" sz="3600" b="1" dirty="0">
                <a:latin typeface="Playfair Display"/>
                <a:ea typeface="Playfair Display"/>
                <a:cs typeface="Playfair Display"/>
                <a:sym typeface="Playfair Display"/>
              </a:rPr>
              <a:t>explains why firms choose to engage in foreign direct investment (</a:t>
            </a:r>
            <a:r>
              <a:rPr lang="en-US" sz="3600" b="1" dirty="0" err="1">
                <a:latin typeface="Playfair Display"/>
                <a:ea typeface="Playfair Display"/>
                <a:cs typeface="Playfair Display"/>
                <a:sym typeface="Playfair Display"/>
              </a:rPr>
              <a:t>FDI</a:t>
            </a:r>
            <a:r>
              <a:rPr lang="en-US" sz="3600" b="1" dirty="0">
                <a:latin typeface="Playfair Display"/>
                <a:ea typeface="Playfair Display"/>
                <a:cs typeface="Playfair Display"/>
                <a:sym typeface="Playfair Display"/>
              </a:rPr>
              <a:t>) rather than licensing or exporting. </a:t>
            </a:r>
            <a:endParaRPr lang="en-US" sz="3600" b="1" dirty="0">
              <a:latin typeface="Playfair Display"/>
              <a:ea typeface="Playfair Display"/>
              <a:cs typeface="Playfair Display"/>
            </a:endParaRPr>
          </a:p>
          <a:p>
            <a:pPr marL="0" lvl="0">
              <a:spcBef>
                <a:spcPts val="0"/>
              </a:spcBef>
            </a:pPr>
            <a:endParaRPr lang="en-US" sz="3600" dirty="0">
              <a:latin typeface="Playfair Display"/>
              <a:ea typeface="Playfair Display"/>
              <a:cs typeface="Playfair Display"/>
              <a:sym typeface="Playfair Display"/>
            </a:endParaRPr>
          </a:p>
          <a:p>
            <a:pPr marL="0" lvl="0">
              <a:spcBef>
                <a:spcPts val="0"/>
              </a:spcBef>
            </a:pPr>
            <a:r>
              <a:rPr lang="en-US" sz="3600" b="1" dirty="0">
                <a:latin typeface="Playfair Display"/>
                <a:ea typeface="Playfair Display"/>
                <a:cs typeface="Playfair Display"/>
                <a:sym typeface="Playfair Display"/>
              </a:rPr>
              <a:t>OLI stands for ownership, location, and internalization. </a:t>
            </a:r>
            <a:endParaRPr lang="en-US" sz="3600" b="1" dirty="0">
              <a:latin typeface="Playfair Display"/>
              <a:ea typeface="Playfair Display"/>
              <a:cs typeface="Playfair Display"/>
            </a:endParaRPr>
          </a:p>
          <a:p>
            <a:pPr marL="0" lvl="0">
              <a:spcBef>
                <a:spcPts val="0"/>
              </a:spcBef>
            </a:pPr>
            <a:endParaRPr lang="en-US" sz="3600" dirty="0">
              <a:latin typeface="Playfair Display"/>
              <a:ea typeface="Playfair Display"/>
              <a:cs typeface="Playfair Display"/>
              <a:sym typeface="Playfair Display"/>
            </a:endParaRPr>
          </a:p>
          <a:p>
            <a:pPr marL="0" lvl="0">
              <a:spcBef>
                <a:spcPts val="0"/>
              </a:spcBef>
            </a:pPr>
            <a:r>
              <a:rPr lang="en-US" sz="3600" dirty="0">
                <a:latin typeface="Playfair Display"/>
                <a:ea typeface="Playfair Display"/>
                <a:cs typeface="Playfair Display"/>
                <a:sym typeface="Playfair Display"/>
              </a:rPr>
              <a:t>Ownership advantages refer to unique resources, capabilities, and core competencies that a company possesses, such as technology, brand reputation, or proprietary knowledge, which give it a competitive edge in foreign markets. </a:t>
            </a:r>
          </a:p>
          <a:p>
            <a:pPr marL="571500" lvl="0" indent="-571500">
              <a:spcBef>
                <a:spcPts val="0"/>
              </a:spcBef>
              <a:buFont typeface="Arial" panose="020B0604020202020204" pitchFamily="34" charset="0"/>
              <a:buChar char="•"/>
            </a:pPr>
            <a:r>
              <a:rPr lang="en-US" dirty="0">
                <a:latin typeface="Playfair Display"/>
                <a:ea typeface="Playfair Display"/>
                <a:cs typeface="Playfair Display"/>
                <a:sym typeface="Playfair Display"/>
              </a:rPr>
              <a:t>A firm’s resources, capabilities, and core competencies are analyzed using a </a:t>
            </a:r>
            <a:r>
              <a:rPr lang="en-US" dirty="0" err="1">
                <a:latin typeface="Playfair Display"/>
                <a:ea typeface="Playfair Display"/>
                <a:cs typeface="Playfair Display"/>
                <a:sym typeface="Playfair Display"/>
              </a:rPr>
              <a:t>VRIO</a:t>
            </a:r>
            <a:r>
              <a:rPr lang="en-US" dirty="0">
                <a:latin typeface="Playfair Display"/>
                <a:ea typeface="Playfair Display"/>
                <a:cs typeface="Playfair Display"/>
                <a:sym typeface="Playfair Display"/>
              </a:rPr>
              <a:t> framework, a tool that helps evaluate the “ownership” element of the OLI paradigm. </a:t>
            </a:r>
          </a:p>
        </p:txBody>
      </p:sp>
      <p:sp>
        <p:nvSpPr>
          <p:cNvPr id="108" name="Google Shape;108;p3">
            <a:extLst>
              <a:ext uri="{FF2B5EF4-FFF2-40B4-BE49-F238E27FC236}">
                <a16:creationId xmlns:a16="http://schemas.microsoft.com/office/drawing/2014/main" id="{E122AF97-F289-4BBB-E7BB-1CCF7567E3E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88232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3BCA8E2E-D894-7AF9-430D-DE30CC8EED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C8492E-A512-B892-23B2-9B9ED8F64120}"/>
              </a:ext>
            </a:extLst>
          </p:cNvPr>
          <p:cNvSpPr>
            <a:spLocks noGrp="1"/>
          </p:cNvSpPr>
          <p:nvPr>
            <p:ph type="ctrTitle"/>
          </p:nvPr>
        </p:nvSpPr>
        <p:spPr>
          <a:xfrm>
            <a:off x="903352" y="1006749"/>
            <a:ext cx="16230593" cy="740763"/>
          </a:xfrm>
        </p:spPr>
        <p:txBody>
          <a:bodyPr>
            <a:normAutofit/>
          </a:bodyPr>
          <a:lstStyle/>
          <a:p>
            <a:pPr algn="l"/>
            <a:r>
              <a:rPr lang="en-US" sz="3710" b="1" dirty="0">
                <a:solidFill>
                  <a:srgbClr val="54152A"/>
                </a:solidFill>
                <a:latin typeface="Public Sans"/>
                <a:ea typeface="Public Sans"/>
                <a:cs typeface="Public Sans"/>
                <a:sym typeface="Public Sans"/>
              </a:rPr>
              <a:t>Multinational Strategy in the AFI Framework</a:t>
            </a:r>
            <a:endParaRPr lang="en-IN" sz="3710" dirty="0"/>
          </a:p>
        </p:txBody>
      </p:sp>
      <p:cxnSp>
        <p:nvCxnSpPr>
          <p:cNvPr id="106" name="Google Shape;106;p3">
            <a:extLst>
              <a:ext uri="{FF2B5EF4-FFF2-40B4-BE49-F238E27FC236}">
                <a16:creationId xmlns:a16="http://schemas.microsoft.com/office/drawing/2014/main" id="{60AB01F3-7761-7F6D-F910-3457AC7AB49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5" name="Picture 4" descr="Circular flow chart illustrating different aspects of strategic management. The center of the circle is labeled strategic management and strategic leadership. Moving clockwise, the first category is strategic analysis (i.e., Where are we?) and includes 4 blue boxes: analyze organizational performance, analyze external environment, analyze internal environment, and determine strategic issue and alternatives. Second category is strategy formulation (i.e., Where are we going?) and includes three light green boxes representing three levels of strategy and four dark green boxes representing strategies that are embedded into business level strategy. Light green: formulate corporate strategy (where to play), formulate business level strategy (how to win/right to win), and formulate functional strategy. Dark green: formulate innovation strategy, formulate sustainability and ethics strategy, formulate technology strategy, and formulate international strategy. Third category is strategy implementation (i.e., How do we get there?) and includes one orange box: implement strategy.">
            <a:extLst>
              <a:ext uri="{FF2B5EF4-FFF2-40B4-BE49-F238E27FC236}">
                <a16:creationId xmlns:a16="http://schemas.microsoft.com/office/drawing/2014/main" id="{12C1D355-DC5B-E653-5F46-9C404E48F82F}"/>
              </a:ext>
            </a:extLst>
          </p:cNvPr>
          <p:cNvPicPr>
            <a:picLocks noChangeAspect="1"/>
          </p:cNvPicPr>
          <p:nvPr/>
        </p:nvPicPr>
        <p:blipFill>
          <a:blip r:embed="rId3"/>
          <a:stretch>
            <a:fillRect/>
          </a:stretch>
        </p:blipFill>
        <p:spPr>
          <a:xfrm>
            <a:off x="1028694" y="1924126"/>
            <a:ext cx="12915905" cy="7713259"/>
          </a:xfrm>
          <a:prstGeom prst="rect">
            <a:avLst/>
          </a:prstGeom>
        </p:spPr>
      </p:pic>
      <p:sp>
        <p:nvSpPr>
          <p:cNvPr id="3" name="Content Placeholder 2">
            <a:extLst>
              <a:ext uri="{FF2B5EF4-FFF2-40B4-BE49-F238E27FC236}">
                <a16:creationId xmlns:a16="http://schemas.microsoft.com/office/drawing/2014/main" id="{3FB5C55A-DC44-AF41-97AC-06939F3749F4}"/>
              </a:ext>
            </a:extLst>
          </p:cNvPr>
          <p:cNvSpPr>
            <a:spLocks noGrp="1"/>
          </p:cNvSpPr>
          <p:nvPr>
            <p:ph sz="quarter" idx="12"/>
          </p:nvPr>
        </p:nvSpPr>
        <p:spPr>
          <a:xfrm>
            <a:off x="6215271" y="9637385"/>
            <a:ext cx="9648000" cy="399600"/>
          </a:xfrm>
        </p:spPr>
        <p:txBody>
          <a:bodyPr>
            <a:noAutofit/>
          </a:bodyPr>
          <a:lstStyle/>
          <a:p>
            <a:pPr marL="0">
              <a:lnSpc>
                <a:spcPct val="164000"/>
              </a:lnSpc>
              <a:spcBef>
                <a:spcPts val="0"/>
              </a:spcBef>
            </a:pPr>
            <a:r>
              <a:rPr lang="en-US" sz="2000" i="1" dirty="0">
                <a:latin typeface="Playfair Display" pitchFamily="2" charset="77"/>
              </a:rPr>
              <a:t>Figure 1.3: The analysis, formulation, implementation (AFI) framework.</a:t>
            </a:r>
            <a:r>
              <a:rPr lang="en-US" sz="800" i="1" dirty="0">
                <a:latin typeface="Playfair Display" pitchFamily="2" charset="77"/>
              </a:rPr>
              <a:t> [Kindred Grey. 2025. CC BY-NC-SA.]</a:t>
            </a:r>
          </a:p>
        </p:txBody>
      </p:sp>
      <p:sp>
        <p:nvSpPr>
          <p:cNvPr id="108" name="Google Shape;108;p3">
            <a:extLst>
              <a:ext uri="{FF2B5EF4-FFF2-40B4-BE49-F238E27FC236}">
                <a16:creationId xmlns:a16="http://schemas.microsoft.com/office/drawing/2014/main" id="{8FB0646D-DC55-161D-7907-8AE49528639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111002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1929467D-B3D2-E43C-F98A-F3C4EA5100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7F19B1-AB1A-3A93-2BB9-77DE76DEDE86}"/>
              </a:ext>
            </a:extLst>
          </p:cNvPr>
          <p:cNvSpPr>
            <a:spLocks noGrp="1"/>
          </p:cNvSpPr>
          <p:nvPr>
            <p:ph type="ctrTitle"/>
          </p:nvPr>
        </p:nvSpPr>
        <p:spPr>
          <a:xfrm>
            <a:off x="905854" y="962505"/>
            <a:ext cx="16235451"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OLI Paradigm</a:t>
            </a:r>
            <a:r>
              <a:rPr lang="en-US" sz="3710" b="1">
                <a:solidFill>
                  <a:srgbClr val="54152A"/>
                </a:solidFill>
                <a:latin typeface="Public Sans"/>
                <a:ea typeface="Public Sans"/>
                <a:cs typeface="Public Sans"/>
                <a:sym typeface="Public Sans"/>
              </a:rPr>
              <a:t>, 2 </a:t>
            </a:r>
            <a:r>
              <a:rPr lang="en-US" sz="3710" b="1" dirty="0">
                <a:solidFill>
                  <a:srgbClr val="54152A"/>
                </a:solidFill>
                <a:latin typeface="Public Sans"/>
                <a:ea typeface="Public Sans"/>
                <a:cs typeface="Public Sans"/>
                <a:sym typeface="Public Sans"/>
              </a:rPr>
              <a:t>of 2</a:t>
            </a:r>
            <a:endParaRPr lang="en-US" sz="3710" dirty="0"/>
          </a:p>
        </p:txBody>
      </p:sp>
      <p:cxnSp>
        <p:nvCxnSpPr>
          <p:cNvPr id="106" name="Google Shape;106;p3">
            <a:extLst>
              <a:ext uri="{FF2B5EF4-FFF2-40B4-BE49-F238E27FC236}">
                <a16:creationId xmlns:a16="http://schemas.microsoft.com/office/drawing/2014/main" id="{94FE8903-DDB0-E2A5-B386-E4C8BF64DE58}"/>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78DA26E-EAD3-954C-D99B-B77C9C9D21DF}"/>
              </a:ext>
            </a:extLst>
          </p:cNvPr>
          <p:cNvSpPr>
            <a:spLocks noGrp="1"/>
          </p:cNvSpPr>
          <p:nvPr>
            <p:ph sz="quarter" idx="12"/>
          </p:nvPr>
        </p:nvSpPr>
        <p:spPr>
          <a:xfrm>
            <a:off x="1023837" y="2097034"/>
            <a:ext cx="16232400" cy="7570800"/>
          </a:xfrm>
        </p:spPr>
        <p:txBody>
          <a:bodyPr>
            <a:noAutofit/>
          </a:bodyPr>
          <a:lstStyle/>
          <a:p>
            <a:pPr marL="0" lvl="0">
              <a:spcBef>
                <a:spcPts val="0"/>
              </a:spcBef>
            </a:pPr>
            <a:r>
              <a:rPr lang="en-US" sz="4000" dirty="0">
                <a:latin typeface="Playfair Display"/>
                <a:ea typeface="Playfair Display"/>
                <a:cs typeface="Playfair Display"/>
                <a:sym typeface="Playfair Display"/>
              </a:rPr>
              <a:t>Location advantages pertain to the attractiveness of a foreign market, which may include lower labor costs, favorable regulations, or access to natural resources. </a:t>
            </a: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Internalization advantages focus on the benefits of maintaining control over operations rather than licensing out technology or the brand. </a:t>
            </a: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The OLI paradigm thus offers a holistic perspective on why firms decide to establish a physical presence in foreign markets, helping guide decisions on selecting the most appropriate multinational strategy.</a:t>
            </a:r>
          </a:p>
        </p:txBody>
      </p:sp>
      <p:sp>
        <p:nvSpPr>
          <p:cNvPr id="108" name="Google Shape;108;p3">
            <a:extLst>
              <a:ext uri="{FF2B5EF4-FFF2-40B4-BE49-F238E27FC236}">
                <a16:creationId xmlns:a16="http://schemas.microsoft.com/office/drawing/2014/main" id="{FDB98DFB-FC28-E48B-E824-E47F6B03EAB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048157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13F6BB58-07DC-342A-8D28-CAB0151246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1A29DE-934D-CC86-1A67-DDF48D422E53}"/>
              </a:ext>
            </a:extLst>
          </p:cNvPr>
          <p:cNvSpPr>
            <a:spLocks noGrp="1"/>
          </p:cNvSpPr>
          <p:nvPr>
            <p:ph type="ctrTitle"/>
          </p:nvPr>
        </p:nvSpPr>
        <p:spPr>
          <a:xfrm>
            <a:off x="905854" y="962505"/>
            <a:ext cx="16235451"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Uppsala Model, 1 of 2</a:t>
            </a:r>
            <a:endParaRPr lang="en-US" sz="3710" dirty="0"/>
          </a:p>
        </p:txBody>
      </p:sp>
      <p:cxnSp>
        <p:nvCxnSpPr>
          <p:cNvPr id="106" name="Google Shape;106;p3">
            <a:extLst>
              <a:ext uri="{FF2B5EF4-FFF2-40B4-BE49-F238E27FC236}">
                <a16:creationId xmlns:a16="http://schemas.microsoft.com/office/drawing/2014/main" id="{D6550892-82C5-3641-F593-0FCADD095F6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B6E8C24-CA0A-82BF-2555-AA9E66878892}"/>
              </a:ext>
            </a:extLst>
          </p:cNvPr>
          <p:cNvSpPr>
            <a:spLocks noGrp="1"/>
          </p:cNvSpPr>
          <p:nvPr>
            <p:ph sz="quarter" idx="12"/>
          </p:nvPr>
        </p:nvSpPr>
        <p:spPr>
          <a:xfrm>
            <a:off x="1023837" y="2097034"/>
            <a:ext cx="16232400" cy="6339600"/>
          </a:xfrm>
        </p:spPr>
        <p:txBody>
          <a:bodyPr>
            <a:noAutofit/>
          </a:bodyPr>
          <a:lstStyle/>
          <a:p>
            <a:pPr marL="0" lvl="0">
              <a:spcBef>
                <a:spcPts val="0"/>
              </a:spcBef>
            </a:pPr>
            <a:r>
              <a:rPr lang="en-US" sz="4000" dirty="0">
                <a:latin typeface="Playfair Display"/>
                <a:ea typeface="Playfair Display"/>
                <a:cs typeface="Playfair Display"/>
                <a:sym typeface="Playfair Display"/>
              </a:rPr>
              <a:t>The </a:t>
            </a:r>
            <a:r>
              <a:rPr lang="en-US" sz="4000" b="1" dirty="0">
                <a:latin typeface="Playfair Display"/>
                <a:ea typeface="Playfair Display"/>
                <a:cs typeface="Playfair Display"/>
                <a:sym typeface="Playfair Display"/>
              </a:rPr>
              <a:t>Uppsala model of internationalization</a:t>
            </a:r>
            <a:r>
              <a:rPr lang="en-US" sz="4000" dirty="0">
                <a:latin typeface="Playfair Display"/>
                <a:ea typeface="Playfair Display"/>
                <a:cs typeface="Playfair Display"/>
                <a:sym typeface="Playfair Display"/>
              </a:rPr>
              <a:t> provides a </a:t>
            </a:r>
            <a:r>
              <a:rPr lang="en-US" sz="4000" b="1" dirty="0">
                <a:latin typeface="Playfair Display"/>
                <a:ea typeface="Playfair Display"/>
                <a:cs typeface="Playfair Display"/>
                <a:sym typeface="Playfair Display"/>
              </a:rPr>
              <a:t>gradual, staged approach to multinational expansion. </a:t>
            </a:r>
            <a:endParaRPr lang="en-US" sz="4000" b="1" dirty="0">
              <a:latin typeface="Playfair Display"/>
              <a:ea typeface="Playfair Display"/>
              <a:cs typeface="Playfair Display"/>
            </a:endParaRP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Developed by Swedish researchers, this model suggests that companies </a:t>
            </a:r>
            <a:r>
              <a:rPr lang="en-US" sz="4000" b="1" dirty="0">
                <a:latin typeface="Playfair Display"/>
                <a:ea typeface="Playfair Display"/>
                <a:cs typeface="Playfair Display"/>
                <a:sym typeface="Playfair Display"/>
              </a:rPr>
              <a:t>begin by entering markets that are culturally and geographically close to their home countries,</a:t>
            </a:r>
            <a:r>
              <a:rPr lang="en-US" sz="4000" dirty="0">
                <a:latin typeface="Playfair Display"/>
                <a:ea typeface="Playfair Display"/>
                <a:cs typeface="Playfair Display"/>
                <a:sym typeface="Playfair Display"/>
              </a:rPr>
              <a:t> thereby reducing the uncertainties and risks associated with foreign markets. </a:t>
            </a:r>
            <a:endParaRPr lang="en-US" sz="4000" dirty="0">
              <a:latin typeface="Playfair Display"/>
              <a:ea typeface="Playfair Display"/>
              <a:cs typeface="Playfair Display"/>
            </a:endParaRP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As firms gain experience and learn from their initial ventures, they expand into markets that are more distant and dissimilar. </a:t>
            </a:r>
          </a:p>
        </p:txBody>
      </p:sp>
      <p:sp>
        <p:nvSpPr>
          <p:cNvPr id="108" name="Google Shape;108;p3">
            <a:extLst>
              <a:ext uri="{FF2B5EF4-FFF2-40B4-BE49-F238E27FC236}">
                <a16:creationId xmlns:a16="http://schemas.microsoft.com/office/drawing/2014/main" id="{1F849AEB-8ECA-B445-795A-1574B7A02E0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643943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A3F589FE-6BA1-4584-A4C3-6A6C25DEF6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CD6281-53C5-8E60-62A2-14C5909C5398}"/>
              </a:ext>
            </a:extLst>
          </p:cNvPr>
          <p:cNvSpPr>
            <a:spLocks noGrp="1"/>
          </p:cNvSpPr>
          <p:nvPr>
            <p:ph type="ctrTitle"/>
          </p:nvPr>
        </p:nvSpPr>
        <p:spPr>
          <a:xfrm>
            <a:off x="905854" y="962505"/>
            <a:ext cx="16235451"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Uppsala Model, 2 of 2</a:t>
            </a:r>
            <a:endParaRPr lang="en-US" sz="3710" dirty="0"/>
          </a:p>
        </p:txBody>
      </p:sp>
      <p:cxnSp>
        <p:nvCxnSpPr>
          <p:cNvPr id="106" name="Google Shape;106;p3">
            <a:extLst>
              <a:ext uri="{FF2B5EF4-FFF2-40B4-BE49-F238E27FC236}">
                <a16:creationId xmlns:a16="http://schemas.microsoft.com/office/drawing/2014/main" id="{238237BC-FB5D-B4DB-2513-F87CD930121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E8E5652-7A2E-D82E-6F75-41EA1F3D543D}"/>
              </a:ext>
            </a:extLst>
          </p:cNvPr>
          <p:cNvSpPr>
            <a:spLocks noGrp="1"/>
          </p:cNvSpPr>
          <p:nvPr>
            <p:ph sz="quarter" idx="12"/>
          </p:nvPr>
        </p:nvSpPr>
        <p:spPr>
          <a:xfrm>
            <a:off x="1023837" y="2097034"/>
            <a:ext cx="16876800" cy="6490800"/>
          </a:xfrm>
        </p:spPr>
        <p:txBody>
          <a:bodyPr>
            <a:noAutofit/>
          </a:bodyPr>
          <a:lstStyle/>
          <a:p>
            <a:pPr marL="0" lvl="0">
              <a:spcBef>
                <a:spcPts val="0"/>
              </a:spcBef>
            </a:pPr>
            <a:r>
              <a:rPr lang="en-US" sz="4000" dirty="0">
                <a:latin typeface="Playfair Display"/>
                <a:ea typeface="Playfair Display"/>
                <a:cs typeface="Playfair Display"/>
                <a:sym typeface="Playfair Display"/>
              </a:rPr>
              <a:t>The Uppsala model emphasizes learning and experiential knowledge, suggesting that firms develop their multinational strategy incrementally, based on the level of knowledge they accumulate over time. </a:t>
            </a: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It explains the cautious approach often seen in international business, where companies prefer to move step-by-step, increasing their market commitment progressively as they become more confident in their understanding of foreign environments. </a:t>
            </a:r>
          </a:p>
          <a:p>
            <a:pPr marL="571500" lvl="0" indent="-571500">
              <a:spcBef>
                <a:spcPts val="0"/>
              </a:spcBef>
              <a:buFont typeface="Arial" panose="020B0604020202020204" pitchFamily="34" charset="0"/>
              <a:buChar char="•"/>
            </a:pPr>
            <a:r>
              <a:rPr lang="en-US" dirty="0">
                <a:latin typeface="Playfair Display"/>
                <a:ea typeface="Playfair Display"/>
                <a:cs typeface="Playfair Display"/>
                <a:sym typeface="Playfair Display"/>
              </a:rPr>
              <a:t>The CAGE framework is a useful tool that assesses the cultural (C) and geographical (G) distance between the home country and target foreign markets; it also assesses the administrative (A) and the economic (E) distance.</a:t>
            </a:r>
          </a:p>
        </p:txBody>
      </p:sp>
      <p:sp>
        <p:nvSpPr>
          <p:cNvPr id="108" name="Google Shape;108;p3">
            <a:extLst>
              <a:ext uri="{FF2B5EF4-FFF2-40B4-BE49-F238E27FC236}">
                <a16:creationId xmlns:a16="http://schemas.microsoft.com/office/drawing/2014/main" id="{6D591940-C9B7-DE20-68A1-1A356A13BCA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497413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2C23DEA2-2F67-6B9D-2736-FDA140F6E1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3FA278-F725-5C50-655C-EC1A91C43115}"/>
              </a:ext>
            </a:extLst>
          </p:cNvPr>
          <p:cNvSpPr>
            <a:spLocks noGrp="1"/>
          </p:cNvSpPr>
          <p:nvPr>
            <p:ph type="ctrTitle"/>
          </p:nvPr>
        </p:nvSpPr>
        <p:spPr>
          <a:xfrm>
            <a:off x="935350" y="726534"/>
            <a:ext cx="16232400"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a:t>
            </a:r>
            <a:br>
              <a:rPr lang="en-US" sz="3710" b="1" dirty="0">
                <a:solidFill>
                  <a:srgbClr val="54152A"/>
                </a:solidFill>
                <a:latin typeface="Public Sans"/>
                <a:ea typeface="Public Sans"/>
                <a:cs typeface="Public Sans"/>
                <a:sym typeface="Public Sans"/>
              </a:rPr>
            </a:br>
            <a:r>
              <a:rPr lang="en-US" sz="3710" b="1" dirty="0">
                <a:solidFill>
                  <a:srgbClr val="54152A"/>
                </a:solidFill>
                <a:latin typeface="Public Sans"/>
                <a:ea typeface="Public Sans"/>
                <a:cs typeface="Public Sans"/>
                <a:sym typeface="Public Sans"/>
              </a:rPr>
              <a:t>Porter’s Diamond Model of National Competitive Advantage, 1 of 8</a:t>
            </a:r>
            <a:endParaRPr lang="en-US" sz="3710" dirty="0"/>
          </a:p>
        </p:txBody>
      </p:sp>
      <p:cxnSp>
        <p:nvCxnSpPr>
          <p:cNvPr id="106" name="Google Shape;106;p3">
            <a:extLst>
              <a:ext uri="{FF2B5EF4-FFF2-40B4-BE49-F238E27FC236}">
                <a16:creationId xmlns:a16="http://schemas.microsoft.com/office/drawing/2014/main" id="{6605F885-B64F-8C0C-BA07-C5EDC4FD247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D09253B-37D2-4696-E3F2-9DE7529055AF}"/>
              </a:ext>
            </a:extLst>
          </p:cNvPr>
          <p:cNvSpPr>
            <a:spLocks noGrp="1"/>
          </p:cNvSpPr>
          <p:nvPr>
            <p:ph sz="quarter" idx="12"/>
          </p:nvPr>
        </p:nvSpPr>
        <p:spPr>
          <a:xfrm>
            <a:off x="1023837" y="2097034"/>
            <a:ext cx="16876800" cy="6588000"/>
          </a:xfrm>
        </p:spPr>
        <p:txBody>
          <a:bodyPr>
            <a:noAutofit/>
          </a:bodyPr>
          <a:lstStyle/>
          <a:p>
            <a:pPr marL="0" lvl="0">
              <a:spcBef>
                <a:spcPts val="0"/>
              </a:spcBef>
            </a:pPr>
            <a:r>
              <a:rPr lang="en-US" b="1" dirty="0">
                <a:latin typeface="Playfair Display"/>
                <a:ea typeface="Playfair Display"/>
                <a:cs typeface="Playfair Display"/>
                <a:sym typeface="Playfair Display"/>
              </a:rPr>
              <a:t>Porter’s Diamond Model of National Competitive Advantage</a:t>
            </a:r>
            <a:r>
              <a:rPr lang="en-US" dirty="0">
                <a:latin typeface="Playfair Display"/>
                <a:ea typeface="Playfair Display"/>
                <a:cs typeface="Playfair Display"/>
                <a:sym typeface="Playfair Display"/>
              </a:rPr>
              <a:t> provides an explanation for why certain industries within specific countries are more internationally competitive than others. </a:t>
            </a:r>
          </a:p>
          <a:p>
            <a:pPr marL="0" lvl="0">
              <a:spcBef>
                <a:spcPts val="0"/>
              </a:spcBef>
            </a:pPr>
            <a:endParaRPr lang="en-US" dirty="0">
              <a:latin typeface="Playfair Display"/>
              <a:ea typeface="Playfair Display"/>
              <a:cs typeface="Playfair Display"/>
              <a:sym typeface="Playfair Display"/>
            </a:endParaRPr>
          </a:p>
          <a:p>
            <a:pPr marL="0" lvl="0">
              <a:spcBef>
                <a:spcPts val="0"/>
              </a:spcBef>
            </a:pPr>
            <a:r>
              <a:rPr lang="en-US" dirty="0">
                <a:latin typeface="Playfair Display"/>
                <a:ea typeface="Playfair Display"/>
                <a:cs typeface="Playfair Display"/>
                <a:sym typeface="Playfair Display"/>
              </a:rPr>
              <a:t>Michael Porter identified </a:t>
            </a:r>
            <a:r>
              <a:rPr lang="en-US" b="1" dirty="0">
                <a:latin typeface="Playfair Display"/>
                <a:ea typeface="Playfair Display"/>
                <a:cs typeface="Playfair Display"/>
                <a:sym typeface="Playfair Display"/>
              </a:rPr>
              <a:t>four key factors that provide a competitive advantage for one national economy or business over another. </a:t>
            </a:r>
            <a:endParaRPr lang="en-US" b="1" dirty="0">
              <a:latin typeface="Playfair Display"/>
              <a:ea typeface="Playfair Display"/>
              <a:cs typeface="Playfair Display"/>
            </a:endParaRPr>
          </a:p>
          <a:p>
            <a:pPr marL="0" lvl="0">
              <a:spcBef>
                <a:spcPts val="0"/>
              </a:spcBef>
            </a:pPr>
            <a:endParaRPr lang="en-US" dirty="0">
              <a:latin typeface="Playfair Display"/>
              <a:ea typeface="Playfair Display"/>
              <a:cs typeface="Playfair Display"/>
              <a:sym typeface="Playfair Display"/>
            </a:endParaRPr>
          </a:p>
          <a:p>
            <a:pPr marL="0" lvl="0">
              <a:spcBef>
                <a:spcPts val="0"/>
              </a:spcBef>
            </a:pPr>
            <a:r>
              <a:rPr lang="en-US" dirty="0">
                <a:latin typeface="Playfair Display"/>
                <a:ea typeface="Playfair Display"/>
                <a:cs typeface="Playfair Display"/>
                <a:sym typeface="Playfair Display"/>
              </a:rPr>
              <a:t>These factors interact to create favorable environments that support the development of competitive industries in international markets. </a:t>
            </a:r>
          </a:p>
          <a:p>
            <a:pPr marL="0" lvl="0">
              <a:spcBef>
                <a:spcPts val="0"/>
              </a:spcBef>
            </a:pPr>
            <a:endParaRPr lang="en-US" dirty="0">
              <a:latin typeface="Playfair Display"/>
              <a:ea typeface="Playfair Display"/>
              <a:cs typeface="Playfair Display"/>
              <a:sym typeface="Playfair Display"/>
            </a:endParaRPr>
          </a:p>
          <a:p>
            <a:pPr marL="0" lvl="0">
              <a:spcBef>
                <a:spcPts val="0"/>
              </a:spcBef>
            </a:pPr>
            <a:r>
              <a:rPr lang="en-US" dirty="0">
                <a:latin typeface="Playfair Display"/>
                <a:ea typeface="Playfair Display"/>
                <a:cs typeface="Playfair Display"/>
                <a:sym typeface="Playfair Display"/>
              </a:rPr>
              <a:t>These same factors also influence whether a firm chooses a cost leadership or differentiation business-level strategy. This demonstrates the interconnectedness of business-level strategies and the strategies embedded into them.</a:t>
            </a:r>
          </a:p>
        </p:txBody>
      </p:sp>
      <p:sp>
        <p:nvSpPr>
          <p:cNvPr id="108" name="Google Shape;108;p3">
            <a:extLst>
              <a:ext uri="{FF2B5EF4-FFF2-40B4-BE49-F238E27FC236}">
                <a16:creationId xmlns:a16="http://schemas.microsoft.com/office/drawing/2014/main" id="{F804EBDA-FA32-A394-9C70-541E66B5442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873335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0755F9CE-2531-3925-BD1E-A88A36376D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F6E0A4-173B-BFE1-F30B-9BD9077806DB}"/>
              </a:ext>
            </a:extLst>
          </p:cNvPr>
          <p:cNvSpPr>
            <a:spLocks noGrp="1"/>
          </p:cNvSpPr>
          <p:nvPr>
            <p:ph type="ctrTitle"/>
          </p:nvPr>
        </p:nvSpPr>
        <p:spPr>
          <a:xfrm>
            <a:off x="935350" y="726534"/>
            <a:ext cx="16232400"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a:t>
            </a:r>
            <a:br>
              <a:rPr lang="en-US" sz="3710" b="1" dirty="0">
                <a:solidFill>
                  <a:srgbClr val="54152A"/>
                </a:solidFill>
                <a:latin typeface="Public Sans"/>
                <a:ea typeface="Public Sans"/>
                <a:cs typeface="Public Sans"/>
                <a:sym typeface="Public Sans"/>
              </a:rPr>
            </a:br>
            <a:r>
              <a:rPr lang="en-US" sz="3710" b="1" dirty="0">
                <a:solidFill>
                  <a:srgbClr val="54152A"/>
                </a:solidFill>
                <a:latin typeface="Public Sans"/>
                <a:ea typeface="Public Sans"/>
                <a:cs typeface="Public Sans"/>
                <a:sym typeface="Public Sans"/>
              </a:rPr>
              <a:t>Porter’s Diamond Model of National Competitive Advantage, 2 of 8</a:t>
            </a:r>
            <a:endParaRPr lang="en-US" sz="3710" dirty="0"/>
          </a:p>
        </p:txBody>
      </p:sp>
      <p:cxnSp>
        <p:nvCxnSpPr>
          <p:cNvPr id="106" name="Google Shape;106;p3">
            <a:extLst>
              <a:ext uri="{FF2B5EF4-FFF2-40B4-BE49-F238E27FC236}">
                <a16:creationId xmlns:a16="http://schemas.microsoft.com/office/drawing/2014/main" id="{8D801805-9439-31DF-3926-3E2CC894960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4A46638-C5C8-4357-648F-BF7870313598}"/>
              </a:ext>
            </a:extLst>
          </p:cNvPr>
          <p:cNvSpPr>
            <a:spLocks noGrp="1"/>
          </p:cNvSpPr>
          <p:nvPr>
            <p:ph sz="quarter" idx="12"/>
          </p:nvPr>
        </p:nvSpPr>
        <p:spPr>
          <a:xfrm>
            <a:off x="1023837" y="2097034"/>
            <a:ext cx="16876800" cy="5108400"/>
          </a:xfrm>
        </p:spPr>
        <p:txBody>
          <a:bodyPr>
            <a:noAutofit/>
          </a:bodyPr>
          <a:lstStyle/>
          <a:p>
            <a:pPr marL="0">
              <a:spcBef>
                <a:spcPts val="0"/>
              </a:spcBef>
              <a:buClr>
                <a:srgbClr val="000000"/>
              </a:buClr>
            </a:pPr>
            <a:r>
              <a:rPr lang="en-US" sz="4000" dirty="0">
                <a:latin typeface="Playfair Display"/>
                <a:sym typeface="Playfair Display"/>
              </a:rPr>
              <a:t>The focus of Porter’s Diamond Model is on the industry. </a:t>
            </a:r>
          </a:p>
          <a:p>
            <a:pPr marL="0">
              <a:spcBef>
                <a:spcPts val="0"/>
              </a:spcBef>
              <a:buClr>
                <a:srgbClr val="000000"/>
              </a:buClr>
            </a:pPr>
            <a:endParaRPr lang="en-US" sz="4000" dirty="0">
              <a:latin typeface="Playfair Display"/>
              <a:sym typeface="Playfair Display"/>
            </a:endParaRPr>
          </a:p>
          <a:p>
            <a:pPr marL="0">
              <a:spcBef>
                <a:spcPts val="0"/>
              </a:spcBef>
              <a:buClr>
                <a:srgbClr val="000000"/>
              </a:buClr>
            </a:pPr>
            <a:r>
              <a:rPr lang="en-US" sz="4000" dirty="0">
                <a:latin typeface="Playfair Display"/>
                <a:sym typeface="Playfair Display"/>
              </a:rPr>
              <a:t>The ability of the firms in an industry to be successful in global business is shaped by four factors: </a:t>
            </a:r>
          </a:p>
          <a:p>
            <a:pPr marL="742950" indent="-742950">
              <a:spcBef>
                <a:spcPts val="0"/>
              </a:spcBef>
              <a:buClr>
                <a:srgbClr val="000000"/>
              </a:buClr>
              <a:buFont typeface="Arial"/>
              <a:buAutoNum type="arabicParenBoth"/>
            </a:pPr>
            <a:r>
              <a:rPr lang="en-US" sz="4000" b="1" dirty="0">
                <a:latin typeface="Playfair Display"/>
                <a:sym typeface="Playfair Display"/>
              </a:rPr>
              <a:t>factors of production, </a:t>
            </a:r>
            <a:endParaRPr lang="en-US" sz="4000" b="1" dirty="0">
              <a:latin typeface="Playfair Display"/>
              <a:sym typeface="Arial"/>
            </a:endParaRPr>
          </a:p>
          <a:p>
            <a:pPr marL="742950" indent="-742950">
              <a:spcBef>
                <a:spcPts val="0"/>
              </a:spcBef>
              <a:buClr>
                <a:srgbClr val="000000"/>
              </a:buClr>
              <a:buFont typeface="Arial"/>
              <a:buAutoNum type="arabicParenBoth"/>
            </a:pPr>
            <a:r>
              <a:rPr lang="en-US" sz="4000" b="1" dirty="0">
                <a:latin typeface="Playfair Display"/>
                <a:sym typeface="Playfair Display"/>
              </a:rPr>
              <a:t>consumer demand, </a:t>
            </a:r>
            <a:endParaRPr lang="en-US" sz="4000" b="1" dirty="0">
              <a:latin typeface="Playfair Display"/>
              <a:sym typeface="Arial"/>
            </a:endParaRPr>
          </a:p>
          <a:p>
            <a:pPr marL="742950" indent="-742950">
              <a:spcBef>
                <a:spcPts val="0"/>
              </a:spcBef>
              <a:buClr>
                <a:srgbClr val="000000"/>
              </a:buClr>
              <a:buFont typeface="Arial"/>
              <a:buAutoNum type="arabicParenBoth"/>
            </a:pPr>
            <a:r>
              <a:rPr lang="en-US" sz="4000" b="1" dirty="0">
                <a:latin typeface="Playfair Display"/>
                <a:sym typeface="Playfair Display"/>
              </a:rPr>
              <a:t>strategy, structure, and rivalry, and </a:t>
            </a:r>
            <a:endParaRPr lang="en-US" sz="4000" b="1" dirty="0">
              <a:latin typeface="Playfair Display"/>
              <a:sym typeface="Arial"/>
            </a:endParaRPr>
          </a:p>
          <a:p>
            <a:pPr marL="742950" indent="-742950">
              <a:spcBef>
                <a:spcPts val="0"/>
              </a:spcBef>
              <a:buClr>
                <a:srgbClr val="000000"/>
              </a:buClr>
              <a:buFont typeface="Arial"/>
              <a:buAutoNum type="arabicParenBoth"/>
            </a:pPr>
            <a:r>
              <a:rPr lang="en-US" sz="4000" b="1" dirty="0">
                <a:latin typeface="Playfair Display"/>
                <a:sym typeface="Playfair Display"/>
              </a:rPr>
              <a:t>related and supporting industries</a:t>
            </a:r>
            <a:r>
              <a:rPr lang="en-US" b="1" dirty="0">
                <a:latin typeface="Playfair Display"/>
                <a:ea typeface="Playfair Display"/>
                <a:cs typeface="Playfair Display"/>
                <a:sym typeface="Playfair Display"/>
              </a:rPr>
              <a:t>.</a:t>
            </a:r>
            <a:endParaRPr lang="en-US" sz="2400" b="1" dirty="0">
              <a:latin typeface="Playfair Display"/>
              <a:ea typeface="Playfair Display"/>
              <a:cs typeface="Playfair Display"/>
              <a:sym typeface="Playfair Display"/>
            </a:endParaRPr>
          </a:p>
        </p:txBody>
      </p:sp>
      <p:sp>
        <p:nvSpPr>
          <p:cNvPr id="108" name="Google Shape;108;p3">
            <a:extLst>
              <a:ext uri="{FF2B5EF4-FFF2-40B4-BE49-F238E27FC236}">
                <a16:creationId xmlns:a16="http://schemas.microsoft.com/office/drawing/2014/main" id="{6C94BA4D-5621-8E04-4D22-481B803DE8C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542675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6CBA3F62-6D79-D978-0C85-753C7F6C53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FFC348-EB77-DCB4-CB8F-B65B839AE000}"/>
              </a:ext>
            </a:extLst>
          </p:cNvPr>
          <p:cNvSpPr>
            <a:spLocks noGrp="1"/>
          </p:cNvSpPr>
          <p:nvPr>
            <p:ph type="ctrTitle"/>
          </p:nvPr>
        </p:nvSpPr>
        <p:spPr>
          <a:xfrm>
            <a:off x="891106" y="62863"/>
            <a:ext cx="16232400" cy="16020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a:t>
            </a:r>
            <a:br>
              <a:rPr lang="en-US" sz="3710" b="1" dirty="0">
                <a:solidFill>
                  <a:srgbClr val="54152A"/>
                </a:solidFill>
                <a:latin typeface="Public Sans"/>
                <a:ea typeface="Public Sans"/>
                <a:cs typeface="Public Sans"/>
                <a:sym typeface="Public Sans"/>
              </a:rPr>
            </a:br>
            <a:r>
              <a:rPr lang="en-US" sz="3710" b="1" dirty="0">
                <a:solidFill>
                  <a:srgbClr val="54152A"/>
                </a:solidFill>
                <a:latin typeface="Public Sans"/>
                <a:ea typeface="Public Sans"/>
                <a:cs typeface="Public Sans"/>
                <a:sym typeface="Public Sans"/>
              </a:rPr>
              <a:t>Porter’s Diamond Model of National Competitive Advantage, 3 of 8</a:t>
            </a:r>
            <a:endParaRPr lang="en-US" sz="3710" dirty="0"/>
          </a:p>
        </p:txBody>
      </p:sp>
      <p:cxnSp>
        <p:nvCxnSpPr>
          <p:cNvPr id="106" name="Google Shape;106;p3">
            <a:extLst>
              <a:ext uri="{FF2B5EF4-FFF2-40B4-BE49-F238E27FC236}">
                <a16:creationId xmlns:a16="http://schemas.microsoft.com/office/drawing/2014/main" id="{F64DD9E3-3674-13F2-4A65-098FEDE3D30D}"/>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83976BE-9A20-0BE5-3F22-9A197B657E32}"/>
              </a:ext>
            </a:extLst>
          </p:cNvPr>
          <p:cNvSpPr>
            <a:spLocks noGrp="1"/>
          </p:cNvSpPr>
          <p:nvPr>
            <p:ph sz="quarter" idx="12"/>
          </p:nvPr>
        </p:nvSpPr>
        <p:spPr>
          <a:xfrm>
            <a:off x="979593" y="2657479"/>
            <a:ext cx="16876800" cy="6955200"/>
          </a:xfrm>
        </p:spPr>
        <p:txBody>
          <a:bodyPr>
            <a:noAutofit/>
          </a:bodyPr>
          <a:lstStyle/>
          <a:p>
            <a:pPr marL="0" lvl="0">
              <a:spcBef>
                <a:spcPts val="0"/>
              </a:spcBef>
            </a:pPr>
            <a:r>
              <a:rPr lang="en-US" sz="4000" b="1" dirty="0">
                <a:latin typeface="Playfair Display"/>
                <a:ea typeface="Playfair Display"/>
                <a:cs typeface="Playfair Display"/>
                <a:sym typeface="Playfair Display"/>
              </a:rPr>
              <a:t>Factors of production</a:t>
            </a:r>
            <a:r>
              <a:rPr lang="en-US" sz="4000" dirty="0">
                <a:latin typeface="Playfair Display"/>
                <a:ea typeface="Playfair Display"/>
                <a:cs typeface="Playfair Display"/>
                <a:sym typeface="Playfair Display"/>
              </a:rPr>
              <a:t> refers to the </a:t>
            </a:r>
            <a:r>
              <a:rPr lang="en-US" sz="4000" b="1" dirty="0">
                <a:latin typeface="Playfair Display"/>
                <a:ea typeface="Playfair Display"/>
                <a:cs typeface="Playfair Display"/>
                <a:sym typeface="Playfair Display"/>
              </a:rPr>
              <a:t>nature of the resources that firms need to create goods and services in an industry in their home country. </a:t>
            </a:r>
            <a:endParaRPr lang="en-US" sz="4000" b="1" dirty="0">
              <a:latin typeface="Playfair Display"/>
              <a:ea typeface="Playfair Display"/>
              <a:cs typeface="Playfair Display"/>
            </a:endParaRPr>
          </a:p>
          <a:p>
            <a:pPr marL="571500" lvl="0" indent="-571500">
              <a:spcBef>
                <a:spcPts val="0"/>
              </a:spcBef>
              <a:buSzPct val="100000"/>
              <a:buFont typeface="Arial" panose="020B0604020202020204" pitchFamily="34" charset="0"/>
              <a:buChar char="•"/>
            </a:pPr>
            <a:r>
              <a:rPr lang="en-US" sz="4000" dirty="0">
                <a:latin typeface="Playfair Display"/>
                <a:ea typeface="Playfair Display"/>
                <a:cs typeface="Playfair Display"/>
                <a:sym typeface="Playfair Display"/>
              </a:rPr>
              <a:t>Examples include labor, capital markets, and land. </a:t>
            </a:r>
          </a:p>
          <a:p>
            <a:pPr marL="571500" lvl="0" indent="-571500">
              <a:spcBef>
                <a:spcPts val="0"/>
              </a:spcBef>
              <a:buFont typeface="Arial" panose="020B0604020202020204" pitchFamily="34" charset="0"/>
              <a:buChar char="•"/>
            </a:pPr>
            <a:endParaRPr lang="en-US" sz="4000" dirty="0">
              <a:latin typeface="Playfair Display"/>
              <a:ea typeface="Playfair Display"/>
              <a:cs typeface="Playfair Display"/>
              <a:sym typeface="Playfair Display"/>
            </a:endParaRPr>
          </a:p>
          <a:p>
            <a:pPr lvl="0">
              <a:spcBef>
                <a:spcPts val="0"/>
              </a:spcBef>
            </a:pPr>
            <a:r>
              <a:rPr lang="en-US" sz="4000" dirty="0">
                <a:latin typeface="Playfair Display"/>
                <a:ea typeface="Playfair Display"/>
                <a:cs typeface="Playfair Display"/>
                <a:sym typeface="Playfair Display"/>
              </a:rPr>
              <a:t>Businesses with good access to factors of production are more likely to be successful, and they face challenges when they lack this access. </a:t>
            </a:r>
          </a:p>
          <a:p>
            <a:pPr lvl="0">
              <a:spcBef>
                <a:spcPts val="0"/>
              </a:spcBef>
            </a:pPr>
            <a:endParaRPr lang="en-US" sz="4000" dirty="0">
              <a:latin typeface="Playfair Display"/>
              <a:ea typeface="Playfair Display"/>
              <a:cs typeface="Playfair Display"/>
              <a:sym typeface="Playfair Display"/>
            </a:endParaRPr>
          </a:p>
          <a:p>
            <a:pPr lvl="0">
              <a:spcBef>
                <a:spcPts val="0"/>
              </a:spcBef>
            </a:pPr>
            <a:r>
              <a:rPr lang="en-US" sz="4000" dirty="0">
                <a:latin typeface="Playfair Display"/>
                <a:ea typeface="Playfair Display"/>
                <a:cs typeface="Playfair Display"/>
                <a:sym typeface="Playfair Display"/>
              </a:rPr>
              <a:t>Understanding the factors of production an industry needs and has access to in the home country allows a company to assess the factors of production in foreign markets and make strategic decisions about potential global markets to consider for expansion</a:t>
            </a:r>
          </a:p>
        </p:txBody>
      </p:sp>
      <p:sp>
        <p:nvSpPr>
          <p:cNvPr id="108" name="Google Shape;108;p3">
            <a:extLst>
              <a:ext uri="{FF2B5EF4-FFF2-40B4-BE49-F238E27FC236}">
                <a16:creationId xmlns:a16="http://schemas.microsoft.com/office/drawing/2014/main" id="{56AD8BEE-B0D9-9F30-3386-8349E8591A7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600623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E49A099C-A3DD-7FDB-F8BB-25C534221E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FD1BBE-99CB-8992-B725-99A28EB2E6C2}"/>
              </a:ext>
            </a:extLst>
          </p:cNvPr>
          <p:cNvSpPr>
            <a:spLocks noGrp="1"/>
          </p:cNvSpPr>
          <p:nvPr>
            <p:ph type="ctrTitle"/>
          </p:nvPr>
        </p:nvSpPr>
        <p:spPr>
          <a:xfrm>
            <a:off x="891106" y="62863"/>
            <a:ext cx="16232400" cy="16020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a:t>
            </a:r>
            <a:br>
              <a:rPr lang="en-US" sz="3710" b="1" dirty="0">
                <a:solidFill>
                  <a:srgbClr val="54152A"/>
                </a:solidFill>
                <a:latin typeface="Public Sans"/>
                <a:ea typeface="Public Sans"/>
                <a:cs typeface="Public Sans"/>
                <a:sym typeface="Public Sans"/>
              </a:rPr>
            </a:br>
            <a:r>
              <a:rPr lang="en-US" sz="3710" b="1" dirty="0">
                <a:solidFill>
                  <a:srgbClr val="54152A"/>
                </a:solidFill>
                <a:latin typeface="Public Sans"/>
                <a:ea typeface="Public Sans"/>
                <a:cs typeface="Public Sans"/>
                <a:sym typeface="Public Sans"/>
              </a:rPr>
              <a:t>Porter’s Diamond Model of National Competitive Advantage, 4 of 8</a:t>
            </a:r>
            <a:endParaRPr lang="en-US" sz="3710" dirty="0"/>
          </a:p>
        </p:txBody>
      </p:sp>
      <p:cxnSp>
        <p:nvCxnSpPr>
          <p:cNvPr id="106" name="Google Shape;106;p3">
            <a:extLst>
              <a:ext uri="{FF2B5EF4-FFF2-40B4-BE49-F238E27FC236}">
                <a16:creationId xmlns:a16="http://schemas.microsoft.com/office/drawing/2014/main" id="{513C3BB9-CFEC-499C-C5CE-BC2A775F1E5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8635EE4-8CA5-AC4C-1706-E369DFAB69E1}"/>
              </a:ext>
            </a:extLst>
          </p:cNvPr>
          <p:cNvSpPr>
            <a:spLocks noGrp="1"/>
          </p:cNvSpPr>
          <p:nvPr>
            <p:ph sz="quarter" idx="12"/>
          </p:nvPr>
        </p:nvSpPr>
        <p:spPr>
          <a:xfrm>
            <a:off x="964845" y="2642731"/>
            <a:ext cx="16876800" cy="6955200"/>
          </a:xfrm>
        </p:spPr>
        <p:txBody>
          <a:bodyPr>
            <a:noAutofit/>
          </a:bodyPr>
          <a:lstStyle/>
          <a:p>
            <a:pPr marL="0" lvl="0">
              <a:spcBef>
                <a:spcPts val="0"/>
              </a:spcBef>
            </a:pPr>
            <a:r>
              <a:rPr lang="en-US" sz="5400" dirty="0">
                <a:latin typeface="Playfair Display"/>
                <a:ea typeface="Playfair Display"/>
                <a:cs typeface="Playfair Display"/>
                <a:sym typeface="Playfair Display"/>
              </a:rPr>
              <a:t>For example, India has a large, educated workforce with a high level of English proficiency. When a company understands that the industry needs a workforce like that in India, expanding into India may be a smart option.</a:t>
            </a:r>
          </a:p>
          <a:p>
            <a:pPr marL="0" lvl="0">
              <a:spcBef>
                <a:spcPts val="0"/>
              </a:spcBef>
            </a:pPr>
            <a:endParaRPr lang="en-US" sz="5400" dirty="0">
              <a:latin typeface="Playfair Display"/>
              <a:ea typeface="Playfair Display"/>
              <a:cs typeface="Playfair Display"/>
              <a:sym typeface="Playfair Display"/>
            </a:endParaRPr>
          </a:p>
        </p:txBody>
      </p:sp>
      <p:sp>
        <p:nvSpPr>
          <p:cNvPr id="108" name="Google Shape;108;p3">
            <a:extLst>
              <a:ext uri="{FF2B5EF4-FFF2-40B4-BE49-F238E27FC236}">
                <a16:creationId xmlns:a16="http://schemas.microsoft.com/office/drawing/2014/main" id="{EF214E15-A030-5496-4FA7-E74ADB3A5DB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7100659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58C14445-7267-E437-DADE-6E990EB677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2DA1E8-44AE-8263-8B54-AC4EDDE5CF73}"/>
              </a:ext>
            </a:extLst>
          </p:cNvPr>
          <p:cNvSpPr>
            <a:spLocks noGrp="1"/>
          </p:cNvSpPr>
          <p:nvPr>
            <p:ph type="ctrTitle"/>
          </p:nvPr>
        </p:nvSpPr>
        <p:spPr>
          <a:xfrm>
            <a:off x="876358" y="62863"/>
            <a:ext cx="16232400" cy="16020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a:t>
            </a:r>
            <a:br>
              <a:rPr lang="en-US" sz="3710" b="1" dirty="0">
                <a:solidFill>
                  <a:srgbClr val="54152A"/>
                </a:solidFill>
                <a:latin typeface="Public Sans"/>
                <a:ea typeface="Public Sans"/>
                <a:cs typeface="Public Sans"/>
                <a:sym typeface="Public Sans"/>
              </a:rPr>
            </a:br>
            <a:r>
              <a:rPr lang="en-US" sz="3710" b="1" dirty="0">
                <a:solidFill>
                  <a:srgbClr val="54152A"/>
                </a:solidFill>
                <a:latin typeface="Public Sans"/>
                <a:ea typeface="Public Sans"/>
                <a:cs typeface="Public Sans"/>
                <a:sym typeface="Public Sans"/>
              </a:rPr>
              <a:t>Porter’s Diamond Model of National Competitive Advantage, 5 of 8</a:t>
            </a:r>
            <a:endParaRPr lang="en-US" sz="3710" dirty="0"/>
          </a:p>
        </p:txBody>
      </p:sp>
      <p:cxnSp>
        <p:nvCxnSpPr>
          <p:cNvPr id="106" name="Google Shape;106;p3">
            <a:extLst>
              <a:ext uri="{FF2B5EF4-FFF2-40B4-BE49-F238E27FC236}">
                <a16:creationId xmlns:a16="http://schemas.microsoft.com/office/drawing/2014/main" id="{4E832BFC-0C09-B148-6C51-D646B731382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051C800-16C5-C53A-045B-6932417023D2}"/>
              </a:ext>
            </a:extLst>
          </p:cNvPr>
          <p:cNvSpPr>
            <a:spLocks noGrp="1"/>
          </p:cNvSpPr>
          <p:nvPr>
            <p:ph sz="quarter" idx="12"/>
          </p:nvPr>
        </p:nvSpPr>
        <p:spPr>
          <a:xfrm>
            <a:off x="964845" y="2642731"/>
            <a:ext cx="16876800" cy="6955200"/>
          </a:xfrm>
        </p:spPr>
        <p:txBody>
          <a:bodyPr>
            <a:noAutofit/>
          </a:bodyPr>
          <a:lstStyle/>
          <a:p>
            <a:pPr>
              <a:spcBef>
                <a:spcPts val="0"/>
              </a:spcBef>
            </a:pPr>
            <a:r>
              <a:rPr lang="en-US" sz="5400" b="1" dirty="0">
                <a:latin typeface="Playfair Display"/>
                <a:ea typeface="Playfair Display"/>
                <a:cs typeface="Playfair Display"/>
                <a:sym typeface="Playfair Display"/>
              </a:rPr>
              <a:t>Consumer demand</a:t>
            </a:r>
            <a:r>
              <a:rPr lang="en-US" sz="5400" dirty="0">
                <a:latin typeface="Playfair Display"/>
                <a:ea typeface="Playfair Display"/>
                <a:cs typeface="Playfair Display"/>
                <a:sym typeface="Playfair Display"/>
              </a:rPr>
              <a:t> refers to the </a:t>
            </a:r>
            <a:r>
              <a:rPr lang="en-US" sz="5400" b="1" dirty="0">
                <a:latin typeface="Playfair Display"/>
                <a:ea typeface="Playfair Display"/>
                <a:cs typeface="Playfair Display"/>
                <a:sym typeface="Playfair Display"/>
              </a:rPr>
              <a:t>nature of domestic customers</a:t>
            </a:r>
            <a:r>
              <a:rPr lang="en-US" sz="5400" dirty="0">
                <a:latin typeface="Playfair Display"/>
                <a:ea typeface="Playfair Display"/>
                <a:cs typeface="Playfair Display"/>
                <a:sym typeface="Playfair Display"/>
              </a:rPr>
              <a:t>. </a:t>
            </a:r>
            <a:endParaRPr lang="en-US" sz="5400" dirty="0">
              <a:sym typeface="Playfair Display"/>
            </a:endParaRPr>
          </a:p>
          <a:p>
            <a:pPr>
              <a:spcBef>
                <a:spcPts val="0"/>
              </a:spcBef>
            </a:pPr>
            <a:endParaRPr lang="en-US" sz="5400" dirty="0">
              <a:latin typeface="Playfair Display"/>
              <a:ea typeface="Playfair Display"/>
              <a:cs typeface="Playfair Display"/>
              <a:sym typeface="Playfair Display"/>
            </a:endParaRPr>
          </a:p>
          <a:p>
            <a:pPr marL="0" lvl="0">
              <a:spcBef>
                <a:spcPts val="0"/>
              </a:spcBef>
            </a:pPr>
            <a:r>
              <a:rPr lang="en-US" sz="5400" dirty="0">
                <a:latin typeface="Playfair Display"/>
                <a:ea typeface="Playfair Display"/>
                <a:cs typeface="Playfair Display"/>
                <a:sym typeface="Playfair Display"/>
              </a:rPr>
              <a:t>Industries in home countries that have demanding consumers produce higher-quality products domestically and are better positioned to compete internationally. </a:t>
            </a:r>
            <a:endParaRPr lang="en-US" sz="5400" dirty="0"/>
          </a:p>
        </p:txBody>
      </p:sp>
      <p:sp>
        <p:nvSpPr>
          <p:cNvPr id="108" name="Google Shape;108;p3">
            <a:extLst>
              <a:ext uri="{FF2B5EF4-FFF2-40B4-BE49-F238E27FC236}">
                <a16:creationId xmlns:a16="http://schemas.microsoft.com/office/drawing/2014/main" id="{D9A545C8-EAD5-BC51-9C65-F6916C0CC93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1847574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BA56CD2E-26CB-090A-7DC5-C18804EB8D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7958F2-87CB-705F-7AFA-DE04CA3339FC}"/>
              </a:ext>
            </a:extLst>
          </p:cNvPr>
          <p:cNvSpPr>
            <a:spLocks noGrp="1"/>
          </p:cNvSpPr>
          <p:nvPr>
            <p:ph type="ctrTitle"/>
          </p:nvPr>
        </p:nvSpPr>
        <p:spPr>
          <a:xfrm>
            <a:off x="876358" y="62863"/>
            <a:ext cx="16232400" cy="16020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a:t>
            </a:r>
            <a:br>
              <a:rPr lang="en-US" sz="3710" b="1" dirty="0">
                <a:solidFill>
                  <a:srgbClr val="54152A"/>
                </a:solidFill>
                <a:latin typeface="Public Sans"/>
                <a:ea typeface="Public Sans"/>
                <a:cs typeface="Public Sans"/>
                <a:sym typeface="Public Sans"/>
              </a:rPr>
            </a:br>
            <a:r>
              <a:rPr lang="en-US" sz="3710" b="1" dirty="0">
                <a:solidFill>
                  <a:srgbClr val="54152A"/>
                </a:solidFill>
                <a:latin typeface="Public Sans"/>
                <a:ea typeface="Public Sans"/>
                <a:cs typeface="Public Sans"/>
                <a:sym typeface="Public Sans"/>
              </a:rPr>
              <a:t>Porter’s Diamond Model of National Competitive Advantage, 6 of 8</a:t>
            </a:r>
            <a:endParaRPr lang="en-US" sz="3710" dirty="0"/>
          </a:p>
        </p:txBody>
      </p:sp>
      <p:cxnSp>
        <p:nvCxnSpPr>
          <p:cNvPr id="106" name="Google Shape;106;p3">
            <a:extLst>
              <a:ext uri="{FF2B5EF4-FFF2-40B4-BE49-F238E27FC236}">
                <a16:creationId xmlns:a16="http://schemas.microsoft.com/office/drawing/2014/main" id="{115E7527-F4DD-87F1-0108-D71DE3E3E55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530CC55-B9AF-D185-7D32-8BFF49EF5049}"/>
              </a:ext>
            </a:extLst>
          </p:cNvPr>
          <p:cNvSpPr>
            <a:spLocks noGrp="1"/>
          </p:cNvSpPr>
          <p:nvPr>
            <p:ph sz="quarter" idx="12"/>
          </p:nvPr>
        </p:nvSpPr>
        <p:spPr>
          <a:xfrm>
            <a:off x="964845" y="2642731"/>
            <a:ext cx="16876800" cy="6339600"/>
          </a:xfrm>
        </p:spPr>
        <p:txBody>
          <a:bodyPr>
            <a:noAutofit/>
          </a:bodyPr>
          <a:lstStyle/>
          <a:p>
            <a:pPr marL="0" lvl="0">
              <a:spcBef>
                <a:spcPts val="0"/>
              </a:spcBef>
            </a:pPr>
            <a:r>
              <a:rPr lang="en-US" sz="4000" dirty="0">
                <a:latin typeface="Playfair Display"/>
                <a:ea typeface="Playfair Display"/>
                <a:cs typeface="Playfair Display"/>
                <a:sym typeface="Playfair Display"/>
              </a:rPr>
              <a:t>For example, Japanese customers demand high-quality, aesthetically pleasing, and reliable vehicles. </a:t>
            </a: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Japanese automakers produce automobiles in Japan that meet these high customer demands, and this increases their success in foreign markets. </a:t>
            </a: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Unlike Japanese customers, French customers of automobiles have low demands, and as a result, the reputation of French automobiles is low, and they do not sell well in foreign markets.</a:t>
            </a:r>
          </a:p>
          <a:p>
            <a:pPr marL="0" lvl="0">
              <a:spcBef>
                <a:spcPts val="0"/>
              </a:spcBef>
            </a:pPr>
            <a:endParaRPr lang="en-US" sz="4000" dirty="0">
              <a:latin typeface="Playfair Display"/>
              <a:ea typeface="Playfair Display"/>
              <a:cs typeface="Playfair Display"/>
              <a:sym typeface="Playfair Display"/>
            </a:endParaRPr>
          </a:p>
        </p:txBody>
      </p:sp>
      <p:sp>
        <p:nvSpPr>
          <p:cNvPr id="108" name="Google Shape;108;p3">
            <a:extLst>
              <a:ext uri="{FF2B5EF4-FFF2-40B4-BE49-F238E27FC236}">
                <a16:creationId xmlns:a16="http://schemas.microsoft.com/office/drawing/2014/main" id="{F818FDBE-1A5C-2B1C-D3CC-54917DD2CCE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987247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500230F0-AE76-B2B3-CE68-161D4E58F49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BA96E3-60D7-9888-15D7-034415BF131C}"/>
              </a:ext>
            </a:extLst>
          </p:cNvPr>
          <p:cNvSpPr>
            <a:spLocks noGrp="1"/>
          </p:cNvSpPr>
          <p:nvPr>
            <p:ph type="ctrTitle"/>
          </p:nvPr>
        </p:nvSpPr>
        <p:spPr>
          <a:xfrm>
            <a:off x="876358" y="62863"/>
            <a:ext cx="16232400" cy="16020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a:t>
            </a:r>
            <a:br>
              <a:rPr lang="en-US" sz="3710" b="1" dirty="0">
                <a:solidFill>
                  <a:srgbClr val="54152A"/>
                </a:solidFill>
                <a:latin typeface="Public Sans"/>
                <a:ea typeface="Public Sans"/>
                <a:cs typeface="Public Sans"/>
                <a:sym typeface="Public Sans"/>
              </a:rPr>
            </a:br>
            <a:r>
              <a:rPr lang="en-US" sz="3710" b="1" dirty="0">
                <a:solidFill>
                  <a:srgbClr val="54152A"/>
                </a:solidFill>
                <a:latin typeface="Public Sans"/>
                <a:ea typeface="Public Sans"/>
                <a:cs typeface="Public Sans"/>
                <a:sym typeface="Public Sans"/>
              </a:rPr>
              <a:t>Porter’s Diamond Model of National Competitive Advantage, 7 of 8</a:t>
            </a:r>
            <a:endParaRPr lang="en-US" sz="3710" dirty="0"/>
          </a:p>
        </p:txBody>
      </p:sp>
      <p:cxnSp>
        <p:nvCxnSpPr>
          <p:cNvPr id="106" name="Google Shape;106;p3">
            <a:extLst>
              <a:ext uri="{FF2B5EF4-FFF2-40B4-BE49-F238E27FC236}">
                <a16:creationId xmlns:a16="http://schemas.microsoft.com/office/drawing/2014/main" id="{10BE8F80-4368-D48E-2DA2-974E543D00A5}"/>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6CC95C2-8FEF-817C-E2C6-062638B61546}"/>
              </a:ext>
            </a:extLst>
          </p:cNvPr>
          <p:cNvSpPr>
            <a:spLocks noGrp="1"/>
          </p:cNvSpPr>
          <p:nvPr>
            <p:ph sz="quarter" idx="12"/>
          </p:nvPr>
        </p:nvSpPr>
        <p:spPr>
          <a:xfrm>
            <a:off x="964845" y="2642731"/>
            <a:ext cx="16876800" cy="6339600"/>
          </a:xfrm>
        </p:spPr>
        <p:txBody>
          <a:bodyPr>
            <a:noAutofit/>
          </a:bodyPr>
          <a:lstStyle/>
          <a:p>
            <a:pPr marL="0" lvl="0">
              <a:spcBef>
                <a:spcPts val="0"/>
              </a:spcBef>
            </a:pPr>
            <a:r>
              <a:rPr lang="en-US" sz="4000" dirty="0">
                <a:latin typeface="Playfair Display"/>
                <a:ea typeface="Playfair Display"/>
                <a:cs typeface="Playfair Display"/>
                <a:sym typeface="Playfair Display"/>
              </a:rPr>
              <a:t>Together, </a:t>
            </a:r>
            <a:r>
              <a:rPr lang="en-US" sz="4000" b="1" dirty="0">
                <a:latin typeface="Playfair Display"/>
                <a:ea typeface="Playfair Display"/>
                <a:cs typeface="Playfair Display"/>
                <a:sym typeface="Playfair Display"/>
              </a:rPr>
              <a:t>strategy, structure, and rivalry</a:t>
            </a:r>
            <a:r>
              <a:rPr lang="en-US" sz="4000" dirty="0">
                <a:latin typeface="Playfair Display"/>
                <a:ea typeface="Playfair Display"/>
                <a:cs typeface="Playfair Display"/>
                <a:sym typeface="Playfair Display"/>
              </a:rPr>
              <a:t> refer to </a:t>
            </a:r>
            <a:r>
              <a:rPr lang="en-US" sz="4000" b="1" dirty="0">
                <a:latin typeface="Playfair Display"/>
                <a:ea typeface="Playfair Display"/>
                <a:cs typeface="Playfair Display"/>
                <a:sym typeface="Playfair Display"/>
              </a:rPr>
              <a:t>how challenging it is to survive domestic competition. </a:t>
            </a:r>
            <a:endParaRPr lang="en-US" sz="4000" b="1" dirty="0">
              <a:latin typeface="Playfair Display"/>
              <a:ea typeface="Playfair Display"/>
              <a:cs typeface="Playfair Display"/>
            </a:endParaRP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b="1" dirty="0">
                <a:latin typeface="Playfair Display"/>
                <a:ea typeface="Playfair Display"/>
                <a:cs typeface="Playfair Display"/>
                <a:sym typeface="Playfair Display"/>
              </a:rPr>
              <a:t>When an industry in a home country has intense rivalry, competition drives quality up and creates a domestic industry of competing high-quality products. </a:t>
            </a:r>
            <a:endParaRPr lang="en-US" sz="4000" b="1" dirty="0">
              <a:latin typeface="Playfair Display"/>
              <a:ea typeface="Playfair Display"/>
              <a:cs typeface="Playfair Display"/>
            </a:endParaRP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Producing high-quality products domestically increases the likelihood the industry will be successful in international markets.</a:t>
            </a:r>
          </a:p>
        </p:txBody>
      </p:sp>
      <p:sp>
        <p:nvSpPr>
          <p:cNvPr id="108" name="Google Shape;108;p3">
            <a:extLst>
              <a:ext uri="{FF2B5EF4-FFF2-40B4-BE49-F238E27FC236}">
                <a16:creationId xmlns:a16="http://schemas.microsoft.com/office/drawing/2014/main" id="{1C76F148-DDB2-91AC-1B7E-6BED8CE2D81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30645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CC60C0A0-E6E0-C3C6-7EEF-532173CF0C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52ECF9-A196-2307-548B-284D16F47126}"/>
              </a:ext>
            </a:extLst>
          </p:cNvPr>
          <p:cNvSpPr>
            <a:spLocks noGrp="1"/>
          </p:cNvSpPr>
          <p:nvPr>
            <p:ph type="ctrTitle"/>
          </p:nvPr>
        </p:nvSpPr>
        <p:spPr>
          <a:xfrm>
            <a:off x="918100" y="962505"/>
            <a:ext cx="16230593" cy="740763"/>
          </a:xfrm>
        </p:spPr>
        <p:txBody>
          <a:bodyPr>
            <a:noAutofit/>
          </a:bodyPr>
          <a:lstStyle/>
          <a:p>
            <a:pPr lvl="0" algn="l">
              <a:lnSpc>
                <a:spcPct val="140010"/>
              </a:lnSpc>
              <a:buSzPts val="3714"/>
            </a:pPr>
            <a:r>
              <a:rPr lang="en-US" sz="3710" b="1" dirty="0">
                <a:solidFill>
                  <a:srgbClr val="54152A"/>
                </a:solidFill>
                <a:latin typeface="Public Sans"/>
                <a:ea typeface="Public Sans"/>
                <a:cs typeface="Public Sans"/>
                <a:sym typeface="Public Sans"/>
              </a:rPr>
              <a:t>Multinational Strategy in Strategy Formulation</a:t>
            </a:r>
          </a:p>
        </p:txBody>
      </p:sp>
      <p:cxnSp>
        <p:nvCxnSpPr>
          <p:cNvPr id="106" name="Google Shape;106;p3">
            <a:extLst>
              <a:ext uri="{FF2B5EF4-FFF2-40B4-BE49-F238E27FC236}">
                <a16:creationId xmlns:a16="http://schemas.microsoft.com/office/drawing/2014/main" id="{3F87A5D1-2662-A728-58AE-D5C968F01458}"/>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4" name="Picture 3" descr="Green flow chart titled &quot;Strategy formulation: where are we going?&quot; The chart is three levels. Topmost level represents corporate level strategy (i.e., where to play?). Middle level represents business level strategies and their associated strategic business units (i.e., how to win?). A list titled &quot;Right to win?&quot; is connected to one of the business level strategy boxes. The list includes innovation strategy, sustainability and ethics strategy, multidomestic strategy, and technology strategy. The bottommost level represents functional level strategies and their associated functional business units.">
            <a:extLst>
              <a:ext uri="{FF2B5EF4-FFF2-40B4-BE49-F238E27FC236}">
                <a16:creationId xmlns:a16="http://schemas.microsoft.com/office/drawing/2014/main" id="{34D7EC3C-0E99-D94C-4907-6269A61EC7B4}"/>
              </a:ext>
            </a:extLst>
          </p:cNvPr>
          <p:cNvPicPr>
            <a:picLocks noChangeAspect="1"/>
          </p:cNvPicPr>
          <p:nvPr/>
        </p:nvPicPr>
        <p:blipFill>
          <a:blip r:embed="rId3"/>
          <a:stretch>
            <a:fillRect/>
          </a:stretch>
        </p:blipFill>
        <p:spPr>
          <a:xfrm>
            <a:off x="1006870" y="1974240"/>
            <a:ext cx="12886929" cy="7663145"/>
          </a:xfrm>
          <a:prstGeom prst="rect">
            <a:avLst/>
          </a:prstGeom>
        </p:spPr>
      </p:pic>
      <p:sp>
        <p:nvSpPr>
          <p:cNvPr id="3" name="Content Placeholder 2">
            <a:extLst>
              <a:ext uri="{FF2B5EF4-FFF2-40B4-BE49-F238E27FC236}">
                <a16:creationId xmlns:a16="http://schemas.microsoft.com/office/drawing/2014/main" id="{BC45C5D0-B47C-80B0-DCBD-C7E84188C6E0}"/>
              </a:ext>
            </a:extLst>
          </p:cNvPr>
          <p:cNvSpPr>
            <a:spLocks noGrp="1"/>
          </p:cNvSpPr>
          <p:nvPr>
            <p:ph sz="quarter" idx="12"/>
          </p:nvPr>
        </p:nvSpPr>
        <p:spPr>
          <a:xfrm>
            <a:off x="10344819" y="9725873"/>
            <a:ext cx="5465452" cy="399600"/>
          </a:xfrm>
        </p:spPr>
        <p:txBody>
          <a:bodyPr>
            <a:noAutofit/>
          </a:bodyPr>
          <a:lstStyle/>
          <a:p>
            <a:r>
              <a:rPr lang="en-US" sz="2000" i="1" dirty="0">
                <a:latin typeface="Playfair Display" pitchFamily="2" charset="77"/>
              </a:rPr>
              <a:t>Figure 1.5: Strategy formulation. </a:t>
            </a:r>
            <a:r>
              <a:rPr lang="en-US" sz="800" i="1" dirty="0">
                <a:latin typeface="Playfair Display" pitchFamily="2" charset="77"/>
              </a:rPr>
              <a:t>[Kindred Grey. 2025. CC BY-NC-SA.]</a:t>
            </a:r>
          </a:p>
        </p:txBody>
      </p:sp>
      <p:sp>
        <p:nvSpPr>
          <p:cNvPr id="108" name="Google Shape;108;p3">
            <a:extLst>
              <a:ext uri="{FF2B5EF4-FFF2-40B4-BE49-F238E27FC236}">
                <a16:creationId xmlns:a16="http://schemas.microsoft.com/office/drawing/2014/main" id="{188F9033-6021-9B74-5316-F51F4213D01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128438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ECE607B3-FC29-5A44-1BD0-245DA5451C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AA1862-E3B3-0B3C-A514-C9AB916EA61C}"/>
              </a:ext>
            </a:extLst>
          </p:cNvPr>
          <p:cNvSpPr>
            <a:spLocks noGrp="1"/>
          </p:cNvSpPr>
          <p:nvPr>
            <p:ph type="ctrTitle"/>
          </p:nvPr>
        </p:nvSpPr>
        <p:spPr>
          <a:xfrm>
            <a:off x="876358" y="62863"/>
            <a:ext cx="16232400" cy="16020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a:t>
            </a:r>
            <a:br>
              <a:rPr lang="en-US" sz="3710" b="1" dirty="0">
                <a:solidFill>
                  <a:srgbClr val="54152A"/>
                </a:solidFill>
                <a:latin typeface="Public Sans"/>
                <a:ea typeface="Public Sans"/>
                <a:cs typeface="Public Sans"/>
                <a:sym typeface="Public Sans"/>
              </a:rPr>
            </a:br>
            <a:r>
              <a:rPr lang="en-US" sz="3710" b="1" dirty="0">
                <a:solidFill>
                  <a:srgbClr val="54152A"/>
                </a:solidFill>
                <a:latin typeface="Public Sans"/>
                <a:ea typeface="Public Sans"/>
                <a:cs typeface="Public Sans"/>
                <a:sym typeface="Public Sans"/>
              </a:rPr>
              <a:t>Porter’s Diamond Model of National Competitive Advantage, 8 of 8</a:t>
            </a:r>
            <a:endParaRPr lang="en-US" sz="3710" dirty="0"/>
          </a:p>
        </p:txBody>
      </p:sp>
      <p:cxnSp>
        <p:nvCxnSpPr>
          <p:cNvPr id="106" name="Google Shape;106;p3">
            <a:extLst>
              <a:ext uri="{FF2B5EF4-FFF2-40B4-BE49-F238E27FC236}">
                <a16:creationId xmlns:a16="http://schemas.microsoft.com/office/drawing/2014/main" id="{8CF852DC-E3C1-3D40-9269-9E710EC38E02}"/>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1498206-9EAC-5E22-05D7-9F92FC50E678}"/>
              </a:ext>
            </a:extLst>
          </p:cNvPr>
          <p:cNvSpPr>
            <a:spLocks noGrp="1"/>
          </p:cNvSpPr>
          <p:nvPr>
            <p:ph sz="quarter" idx="12"/>
          </p:nvPr>
        </p:nvSpPr>
        <p:spPr>
          <a:xfrm>
            <a:off x="964845" y="2023299"/>
            <a:ext cx="16876800" cy="7387200"/>
          </a:xfrm>
        </p:spPr>
        <p:txBody>
          <a:bodyPr>
            <a:noAutofit/>
          </a:bodyPr>
          <a:lstStyle/>
          <a:p>
            <a:pPr marL="0" lvl="0">
              <a:spcBef>
                <a:spcPts val="0"/>
              </a:spcBef>
            </a:pPr>
            <a:r>
              <a:rPr lang="en-US" sz="3600" dirty="0">
                <a:latin typeface="Playfair Display"/>
                <a:ea typeface="Playfair Display"/>
                <a:cs typeface="Playfair Display"/>
                <a:sym typeface="Playfair Display"/>
              </a:rPr>
              <a:t>It is common for an industry to </a:t>
            </a:r>
            <a:r>
              <a:rPr lang="en-US" sz="3600" b="1" dirty="0">
                <a:latin typeface="Playfair Display"/>
                <a:ea typeface="Playfair Display"/>
                <a:cs typeface="Playfair Display"/>
                <a:sym typeface="Playfair Display"/>
              </a:rPr>
              <a:t>rely on related and supporting industries to make products and services for use in its own business. </a:t>
            </a:r>
            <a:endParaRPr lang="en-US" sz="3600" b="1" dirty="0">
              <a:latin typeface="Playfair Display"/>
              <a:ea typeface="Playfair Display"/>
              <a:cs typeface="Playfair Display"/>
            </a:endParaRPr>
          </a:p>
          <a:p>
            <a:pPr marL="0" lvl="0">
              <a:spcBef>
                <a:spcPts val="0"/>
              </a:spcBef>
            </a:pPr>
            <a:endParaRPr lang="en-US" sz="3600" dirty="0">
              <a:latin typeface="Playfair Display"/>
              <a:ea typeface="Playfair Display"/>
              <a:cs typeface="Playfair Display"/>
            </a:endParaRPr>
          </a:p>
          <a:p>
            <a:pPr marL="0" lvl="0">
              <a:spcBef>
                <a:spcPts val="0"/>
              </a:spcBef>
            </a:pPr>
            <a:r>
              <a:rPr lang="en-US" sz="3600" dirty="0">
                <a:latin typeface="Playfair Display"/>
                <a:ea typeface="Playfair Display"/>
                <a:cs typeface="Playfair Display"/>
                <a:sym typeface="Playfair Display"/>
              </a:rPr>
              <a:t>For example, Italians are known for high quality leather goods. Access to an extensive and high-quality leather production industry is essential to the high-end leather goods industry. </a:t>
            </a:r>
            <a:endParaRPr lang="en-US" sz="3600" dirty="0">
              <a:latin typeface="Playfair Display"/>
              <a:ea typeface="Playfair Display"/>
              <a:cs typeface="Playfair Display"/>
            </a:endParaRPr>
          </a:p>
          <a:p>
            <a:pPr marL="0" lvl="0">
              <a:spcBef>
                <a:spcPts val="0"/>
              </a:spcBef>
            </a:pPr>
            <a:endParaRPr lang="en-US" sz="3600" dirty="0">
              <a:latin typeface="Playfair Display"/>
              <a:ea typeface="Playfair Display"/>
              <a:cs typeface="Playfair Display"/>
            </a:endParaRPr>
          </a:p>
          <a:p>
            <a:pPr marL="0" lvl="0">
              <a:spcBef>
                <a:spcPts val="0"/>
              </a:spcBef>
            </a:pPr>
            <a:r>
              <a:rPr lang="en-US" sz="3600" dirty="0">
                <a:latin typeface="Playfair Display"/>
                <a:ea typeface="Playfair Display"/>
                <a:cs typeface="Playfair Display"/>
                <a:sym typeface="Playfair Display"/>
              </a:rPr>
              <a:t>Being reliant on an industry with few or low-quality products puts an industry at risk. </a:t>
            </a:r>
            <a:endParaRPr lang="en-US" sz="3600" dirty="0">
              <a:latin typeface="Playfair Display"/>
              <a:ea typeface="Playfair Display"/>
              <a:cs typeface="Playfair Display"/>
            </a:endParaRPr>
          </a:p>
          <a:p>
            <a:pPr marL="0" lvl="0">
              <a:spcBef>
                <a:spcPts val="0"/>
              </a:spcBef>
            </a:pPr>
            <a:endParaRPr lang="en-US" sz="3600" dirty="0">
              <a:latin typeface="Playfair Display"/>
              <a:ea typeface="Playfair Display"/>
              <a:cs typeface="Playfair Display"/>
            </a:endParaRPr>
          </a:p>
          <a:p>
            <a:pPr marL="0" lvl="0">
              <a:spcBef>
                <a:spcPts val="0"/>
              </a:spcBef>
            </a:pPr>
            <a:r>
              <a:rPr lang="en-US" sz="3600" dirty="0">
                <a:latin typeface="Playfair Display"/>
                <a:ea typeface="Playfair Display"/>
                <a:cs typeface="Playfair Display"/>
                <a:sym typeface="Playfair Display"/>
              </a:rPr>
              <a:t>An extensive supporting industry gives an industry more choices when events influence the supporting industry, and it increases competition within the supporting industry to ensure high-quality goods.</a:t>
            </a:r>
            <a:endParaRPr lang="en-US" sz="3600" dirty="0">
              <a:latin typeface="Playfair Display"/>
              <a:ea typeface="Playfair Display"/>
              <a:cs typeface="Playfair Display"/>
            </a:endParaRPr>
          </a:p>
        </p:txBody>
      </p:sp>
      <p:sp>
        <p:nvSpPr>
          <p:cNvPr id="108" name="Google Shape;108;p3">
            <a:extLst>
              <a:ext uri="{FF2B5EF4-FFF2-40B4-BE49-F238E27FC236}">
                <a16:creationId xmlns:a16="http://schemas.microsoft.com/office/drawing/2014/main" id="{4A539183-4656-54BE-01B8-982737BE733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7071419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A6FF802D-2BBC-608A-98F7-FF681FA56B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860587-6B9B-180C-A567-BD3B5128DF76}"/>
              </a:ext>
            </a:extLst>
          </p:cNvPr>
          <p:cNvSpPr>
            <a:spLocks noGrp="1"/>
          </p:cNvSpPr>
          <p:nvPr>
            <p:ph type="ctrTitle"/>
          </p:nvPr>
        </p:nvSpPr>
        <p:spPr>
          <a:xfrm>
            <a:off x="905854" y="962505"/>
            <a:ext cx="16467746"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Check Your Knowledge So Far, 1 of 2</a:t>
            </a:r>
            <a:endParaRPr lang="en-US" sz="3710" dirty="0"/>
          </a:p>
        </p:txBody>
      </p:sp>
      <p:cxnSp>
        <p:nvCxnSpPr>
          <p:cNvPr id="106" name="Google Shape;106;p3">
            <a:extLst>
              <a:ext uri="{FF2B5EF4-FFF2-40B4-BE49-F238E27FC236}">
                <a16:creationId xmlns:a16="http://schemas.microsoft.com/office/drawing/2014/main" id="{04CDB02E-58A8-AC73-CDF8-198F2ECAF79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DCE6F07-C51A-BF7B-6460-8858534AE978}"/>
              </a:ext>
            </a:extLst>
          </p:cNvPr>
          <p:cNvSpPr>
            <a:spLocks noGrp="1"/>
          </p:cNvSpPr>
          <p:nvPr>
            <p:ph sz="quarter" idx="12"/>
          </p:nvPr>
        </p:nvSpPr>
        <p:spPr>
          <a:xfrm>
            <a:off x="1023837" y="2097034"/>
            <a:ext cx="16232400" cy="5947200"/>
          </a:xfrm>
        </p:spPr>
        <p:txBody>
          <a:bodyPr>
            <a:noAutofit/>
          </a:bodyPr>
          <a:lstStyle/>
          <a:p>
            <a:pPr marL="0" lvl="0">
              <a:lnSpc>
                <a:spcPct val="164000"/>
              </a:lnSpc>
              <a:spcBef>
                <a:spcPts val="0"/>
              </a:spcBef>
            </a:pPr>
            <a:r>
              <a:rPr lang="en-US" sz="3000" b="1" dirty="0">
                <a:latin typeface="Playfair Display"/>
                <a:ea typeface="Playfair Display"/>
                <a:cs typeface="Playfair Display"/>
                <a:sym typeface="Playfair Display"/>
              </a:rPr>
              <a:t>Purpose:</a:t>
            </a:r>
            <a:r>
              <a:rPr lang="en-US" sz="3000" dirty="0">
                <a:latin typeface="Playfair Display"/>
                <a:ea typeface="Playfair Display"/>
                <a:cs typeface="Playfair Display"/>
                <a:sym typeface="Playfair Display"/>
              </a:rPr>
              <a:t> Explain why &amp; how firms expand globally, choose markets, and set strategies</a:t>
            </a:r>
          </a:p>
          <a:p>
            <a:pPr marL="0" lvl="0">
              <a:lnSpc>
                <a:spcPct val="164000"/>
              </a:lnSpc>
              <a:spcBef>
                <a:spcPts val="0"/>
              </a:spcBef>
            </a:pPr>
            <a:r>
              <a:rPr lang="en-US" sz="3000" b="1" dirty="0">
                <a:latin typeface="Playfair Display"/>
                <a:ea typeface="Playfair Display"/>
                <a:cs typeface="Playfair Display"/>
                <a:sym typeface="Playfair Display"/>
              </a:rPr>
              <a:t>Comparative Advantage: </a:t>
            </a:r>
            <a:r>
              <a:rPr lang="en-US" sz="3000" dirty="0">
                <a:latin typeface="Playfair Display"/>
                <a:ea typeface="Playfair Display"/>
                <a:cs typeface="Playfair Display"/>
                <a:sym typeface="Playfair Display"/>
              </a:rPr>
              <a:t>Specialize in goods with lowest opportunity cost → trade for efficiency (Brazil → coffee, U.S. → machinery)</a:t>
            </a:r>
          </a:p>
          <a:p>
            <a:pPr marL="0" lvl="0">
              <a:lnSpc>
                <a:spcPct val="164000"/>
              </a:lnSpc>
              <a:spcBef>
                <a:spcPts val="0"/>
              </a:spcBef>
            </a:pPr>
            <a:r>
              <a:rPr lang="en-US" sz="3000" b="1" dirty="0">
                <a:latin typeface="Playfair Display"/>
                <a:ea typeface="Playfair Display"/>
                <a:cs typeface="Playfair Display"/>
                <a:sym typeface="Playfair Display"/>
              </a:rPr>
              <a:t>OLI Paradigm:</a:t>
            </a:r>
          </a:p>
          <a:p>
            <a:pPr marL="457200" lvl="0" indent="-419100">
              <a:lnSpc>
                <a:spcPct val="164000"/>
              </a:lnSpc>
              <a:spcBef>
                <a:spcPts val="0"/>
              </a:spcBef>
              <a:buSzPts val="3000"/>
              <a:buChar char="●"/>
            </a:pPr>
            <a:r>
              <a:rPr lang="en-US" sz="3000" b="1" dirty="0">
                <a:latin typeface="Playfair Display"/>
                <a:ea typeface="Playfair Display"/>
                <a:cs typeface="Playfair Display"/>
                <a:sym typeface="Playfair Display"/>
              </a:rPr>
              <a:t>O</a:t>
            </a:r>
            <a:r>
              <a:rPr lang="en-US" sz="3000" dirty="0">
                <a:latin typeface="Playfair Display"/>
                <a:ea typeface="Playfair Display"/>
                <a:cs typeface="Playfair Display"/>
                <a:sym typeface="Playfair Display"/>
              </a:rPr>
              <a:t>wnership → Unique capabilities (tech, brand, skills)</a:t>
            </a:r>
          </a:p>
          <a:p>
            <a:pPr marL="457200" lvl="0" indent="-419100">
              <a:lnSpc>
                <a:spcPct val="164000"/>
              </a:lnSpc>
              <a:spcBef>
                <a:spcPts val="0"/>
              </a:spcBef>
              <a:buSzPts val="3000"/>
              <a:buChar char="●"/>
            </a:pPr>
            <a:r>
              <a:rPr lang="en-US" sz="3000" b="1" dirty="0">
                <a:latin typeface="Playfair Display"/>
                <a:ea typeface="Playfair Display"/>
                <a:cs typeface="Playfair Display"/>
                <a:sym typeface="Playfair Display"/>
              </a:rPr>
              <a:t>L</a:t>
            </a:r>
            <a:r>
              <a:rPr lang="en-US" sz="3000" dirty="0">
                <a:latin typeface="Playfair Display"/>
                <a:ea typeface="Playfair Display"/>
                <a:cs typeface="Playfair Display"/>
                <a:sym typeface="Playfair Display"/>
              </a:rPr>
              <a:t>ocation → Market appeal &amp; resource access</a:t>
            </a:r>
          </a:p>
          <a:p>
            <a:pPr marL="457200" lvl="0" indent="-419100">
              <a:lnSpc>
                <a:spcPct val="164000"/>
              </a:lnSpc>
              <a:spcBef>
                <a:spcPts val="0"/>
              </a:spcBef>
              <a:buSzPts val="3000"/>
              <a:buChar char="●"/>
            </a:pPr>
            <a:r>
              <a:rPr lang="en-US" sz="3000" b="1" dirty="0">
                <a:latin typeface="Playfair Display"/>
                <a:ea typeface="Playfair Display"/>
                <a:cs typeface="Playfair Display"/>
                <a:sym typeface="Playfair Display"/>
              </a:rPr>
              <a:t>I</a:t>
            </a:r>
            <a:r>
              <a:rPr lang="en-US" sz="3000" dirty="0">
                <a:latin typeface="Playfair Display"/>
                <a:ea typeface="Playfair Display"/>
                <a:cs typeface="Playfair Display"/>
                <a:sym typeface="Playfair Display"/>
              </a:rPr>
              <a:t>nternalization → Benefits of keeping operations in-house vs licensing</a:t>
            </a:r>
          </a:p>
          <a:p>
            <a:pPr marL="0" lvl="0">
              <a:lnSpc>
                <a:spcPct val="164000"/>
              </a:lnSpc>
              <a:spcBef>
                <a:spcPts val="0"/>
              </a:spcBef>
            </a:pPr>
            <a:r>
              <a:rPr lang="en-US" sz="3000" dirty="0">
                <a:latin typeface="Playfair Display"/>
                <a:ea typeface="Playfair Display"/>
                <a:cs typeface="Playfair Display"/>
                <a:sym typeface="Playfair Display"/>
              </a:rPr>
              <a:t>Guides firms on production location, entry mode, and competitive positioning</a:t>
            </a:r>
          </a:p>
        </p:txBody>
      </p:sp>
      <p:sp>
        <p:nvSpPr>
          <p:cNvPr id="108" name="Google Shape;108;p3">
            <a:extLst>
              <a:ext uri="{FF2B5EF4-FFF2-40B4-BE49-F238E27FC236}">
                <a16:creationId xmlns:a16="http://schemas.microsoft.com/office/drawing/2014/main" id="{640F0F10-FF8F-C6F8-9312-53A20D48F08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2346537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F1E775E6-0CC6-5518-BEAF-A1AD432CC9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88FFB8-D4CF-4712-AE81-F074D89CD6FA}"/>
              </a:ext>
            </a:extLst>
          </p:cNvPr>
          <p:cNvSpPr>
            <a:spLocks noGrp="1"/>
          </p:cNvSpPr>
          <p:nvPr>
            <p:ph type="ctrTitle"/>
          </p:nvPr>
        </p:nvSpPr>
        <p:spPr>
          <a:xfrm>
            <a:off x="905854" y="962505"/>
            <a:ext cx="16615230" cy="740763"/>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Theories of Multinational Business: Check Your Knowledge So Far, 2 of 2</a:t>
            </a:r>
            <a:endParaRPr lang="en-US" sz="3710" dirty="0"/>
          </a:p>
        </p:txBody>
      </p:sp>
      <p:cxnSp>
        <p:nvCxnSpPr>
          <p:cNvPr id="106" name="Google Shape;106;p3">
            <a:extLst>
              <a:ext uri="{FF2B5EF4-FFF2-40B4-BE49-F238E27FC236}">
                <a16:creationId xmlns:a16="http://schemas.microsoft.com/office/drawing/2014/main" id="{715BA520-53A6-70AD-237D-C50791A19D62}"/>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F87C0C4-D945-D24E-9B73-705C76CB7100}"/>
              </a:ext>
            </a:extLst>
          </p:cNvPr>
          <p:cNvSpPr>
            <a:spLocks noGrp="1"/>
          </p:cNvSpPr>
          <p:nvPr>
            <p:ph sz="quarter" idx="12"/>
          </p:nvPr>
        </p:nvSpPr>
        <p:spPr>
          <a:xfrm>
            <a:off x="1023837" y="2097034"/>
            <a:ext cx="16232400" cy="6735600"/>
          </a:xfrm>
        </p:spPr>
        <p:txBody>
          <a:bodyPr>
            <a:noAutofit/>
          </a:bodyPr>
          <a:lstStyle/>
          <a:p>
            <a:pPr marL="0" lvl="0">
              <a:lnSpc>
                <a:spcPct val="164000"/>
              </a:lnSpc>
              <a:spcBef>
                <a:spcPts val="0"/>
              </a:spcBef>
            </a:pPr>
            <a:r>
              <a:rPr lang="en-US" sz="2700" b="1" dirty="0">
                <a:latin typeface="Playfair Display"/>
                <a:ea typeface="Playfair Display"/>
                <a:cs typeface="Playfair Display"/>
                <a:sym typeface="Playfair Display"/>
              </a:rPr>
              <a:t>Uppsala Model: </a:t>
            </a:r>
            <a:r>
              <a:rPr lang="en-US" sz="2700" dirty="0">
                <a:latin typeface="Playfair Display"/>
                <a:ea typeface="Playfair Display"/>
                <a:cs typeface="Playfair Display"/>
                <a:sym typeface="Playfair Display"/>
              </a:rPr>
              <a:t>Expand first into culturally/geographically close markets → build experience before entering distant markets</a:t>
            </a:r>
          </a:p>
          <a:p>
            <a:pPr marL="0" lvl="0">
              <a:lnSpc>
                <a:spcPct val="164000"/>
              </a:lnSpc>
              <a:spcBef>
                <a:spcPts val="0"/>
              </a:spcBef>
            </a:pPr>
            <a:r>
              <a:rPr lang="en-US" sz="2700" b="1" dirty="0">
                <a:latin typeface="Playfair Display"/>
                <a:ea typeface="Playfair Display"/>
                <a:cs typeface="Playfair Display"/>
                <a:sym typeface="Playfair Display"/>
              </a:rPr>
              <a:t>Porter’s Diamond Model:</a:t>
            </a:r>
            <a:r>
              <a:rPr lang="en-US" sz="2700" dirty="0">
                <a:latin typeface="Playfair Display"/>
                <a:ea typeface="Playfair Display"/>
                <a:cs typeface="Playfair Display"/>
                <a:sym typeface="Playfair Display"/>
              </a:rPr>
              <a:t> Four factors shape global competitiveness:</a:t>
            </a:r>
          </a:p>
          <a:p>
            <a:pPr marL="457200" lvl="0" indent="-400050">
              <a:lnSpc>
                <a:spcPct val="164000"/>
              </a:lnSpc>
              <a:spcBef>
                <a:spcPts val="0"/>
              </a:spcBef>
              <a:buSzPts val="2700"/>
              <a:buFont typeface="Playfair Display"/>
              <a:buAutoNum type="arabicPeriod"/>
            </a:pPr>
            <a:r>
              <a:rPr lang="en-US" sz="2700" dirty="0">
                <a:latin typeface="Playfair Display"/>
                <a:ea typeface="Playfair Display"/>
                <a:cs typeface="Playfair Display"/>
                <a:sym typeface="Playfair Display"/>
              </a:rPr>
              <a:t>Factors of production (labor, capital, resources)</a:t>
            </a:r>
          </a:p>
          <a:p>
            <a:pPr marL="457200" lvl="0" indent="-400050">
              <a:lnSpc>
                <a:spcPct val="164000"/>
              </a:lnSpc>
              <a:spcBef>
                <a:spcPts val="0"/>
              </a:spcBef>
              <a:buSzPts val="2700"/>
              <a:buFont typeface="Playfair Display"/>
              <a:buAutoNum type="arabicPeriod"/>
            </a:pPr>
            <a:r>
              <a:rPr lang="en-US" sz="2700" dirty="0">
                <a:latin typeface="Playfair Display"/>
                <a:ea typeface="Playfair Display"/>
                <a:cs typeface="Playfair Display"/>
                <a:sym typeface="Playfair Display"/>
              </a:rPr>
              <a:t>Consumer demand (drives quality &amp; innovation)</a:t>
            </a:r>
          </a:p>
          <a:p>
            <a:pPr marL="457200" lvl="0" indent="-400050">
              <a:lnSpc>
                <a:spcPct val="164000"/>
              </a:lnSpc>
              <a:spcBef>
                <a:spcPts val="0"/>
              </a:spcBef>
              <a:buSzPts val="2700"/>
              <a:buFont typeface="Playfair Display"/>
              <a:buAutoNum type="arabicPeriod"/>
            </a:pPr>
            <a:r>
              <a:rPr lang="en-US" sz="2700" dirty="0">
                <a:latin typeface="Playfair Display"/>
                <a:ea typeface="Playfair Display"/>
                <a:cs typeface="Playfair Display"/>
                <a:sym typeface="Playfair Display"/>
              </a:rPr>
              <a:t>Strategy, structure, rivalry (competition raises standards)</a:t>
            </a:r>
          </a:p>
          <a:p>
            <a:pPr marL="457200" lvl="0" indent="-400050">
              <a:lnSpc>
                <a:spcPct val="164000"/>
              </a:lnSpc>
              <a:spcBef>
                <a:spcPts val="0"/>
              </a:spcBef>
              <a:buSzPts val="2700"/>
              <a:buFont typeface="Playfair Display"/>
              <a:buAutoNum type="arabicPeriod"/>
            </a:pPr>
            <a:r>
              <a:rPr lang="en-US" sz="2700" dirty="0">
                <a:latin typeface="Playfair Display"/>
                <a:ea typeface="Playfair Display"/>
                <a:cs typeface="Playfair Display"/>
                <a:sym typeface="Playfair Display"/>
              </a:rPr>
              <a:t>Related/supporting industries (suppliers, infrastructure)</a:t>
            </a:r>
          </a:p>
          <a:p>
            <a:pPr marL="0" lvl="0">
              <a:lnSpc>
                <a:spcPct val="164000"/>
              </a:lnSpc>
              <a:spcBef>
                <a:spcPts val="0"/>
              </a:spcBef>
            </a:pPr>
            <a:r>
              <a:rPr lang="en-US" sz="2700" b="1" dirty="0">
                <a:latin typeface="Playfair Display"/>
                <a:ea typeface="Playfair Display"/>
                <a:cs typeface="Playfair Display"/>
                <a:sym typeface="Playfair Display"/>
              </a:rPr>
              <a:t>Strategic Implications:</a:t>
            </a:r>
          </a:p>
          <a:p>
            <a:pPr marL="457200" lvl="0" indent="-400050">
              <a:lnSpc>
                <a:spcPct val="164000"/>
              </a:lnSpc>
              <a:spcBef>
                <a:spcPts val="0"/>
              </a:spcBef>
              <a:buSzPts val="2700"/>
              <a:buFont typeface="Playfair Display"/>
              <a:buChar char="●"/>
            </a:pPr>
            <a:r>
              <a:rPr lang="en-US" sz="2700" dirty="0">
                <a:latin typeface="Playfair Display"/>
                <a:ea typeface="Playfair Display"/>
                <a:cs typeface="Playfair Display"/>
                <a:sym typeface="Playfair Display"/>
              </a:rPr>
              <a:t>Cost Leadership → Low-cost labor, less demanding markets</a:t>
            </a:r>
          </a:p>
          <a:p>
            <a:pPr marL="457200" lvl="0" indent="-400050">
              <a:lnSpc>
                <a:spcPct val="164000"/>
              </a:lnSpc>
              <a:spcBef>
                <a:spcPts val="0"/>
              </a:spcBef>
              <a:buSzPts val="2700"/>
              <a:buFont typeface="Playfair Display"/>
              <a:buChar char="●"/>
            </a:pPr>
            <a:r>
              <a:rPr lang="en-US" sz="2700" dirty="0">
                <a:latin typeface="Playfair Display"/>
                <a:ea typeface="Playfair Display"/>
                <a:cs typeface="Playfair Display"/>
                <a:sym typeface="Playfair Display"/>
              </a:rPr>
              <a:t>Differentiation → High-skill labor, advanced infrastructure, demanding consumers</a:t>
            </a:r>
          </a:p>
        </p:txBody>
      </p:sp>
      <p:sp>
        <p:nvSpPr>
          <p:cNvPr id="108" name="Google Shape;108;p3">
            <a:extLst>
              <a:ext uri="{FF2B5EF4-FFF2-40B4-BE49-F238E27FC236}">
                <a16:creationId xmlns:a16="http://schemas.microsoft.com/office/drawing/2014/main" id="{7F41C271-E476-21D2-92B2-6E159AABA4B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2043435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A4CCD088-CEA5-4462-59E6-3ABAE049D0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574142B-4F4D-4A76-B895-ABBF4F1571B6}"/>
              </a:ext>
            </a:extLst>
          </p:cNvPr>
          <p:cNvSpPr>
            <a:spLocks noGrp="1"/>
          </p:cNvSpPr>
          <p:nvPr>
            <p:ph type="ctrTitle"/>
          </p:nvPr>
        </p:nvSpPr>
        <p:spPr>
          <a:xfrm>
            <a:off x="905854" y="962505"/>
            <a:ext cx="16615230" cy="740763"/>
          </a:xfrm>
        </p:spPr>
        <p:txBody>
          <a:bodyPr>
            <a:noAutofit/>
          </a:bodyPr>
          <a:lstStyle/>
          <a:p>
            <a:pPr algn="l">
              <a:lnSpc>
                <a:spcPct val="140010"/>
              </a:lnSpc>
              <a:buClr>
                <a:srgbClr val="000000"/>
              </a:buClr>
            </a:pPr>
            <a:r>
              <a:rPr lang="en-US" sz="3714" b="1" dirty="0">
                <a:solidFill>
                  <a:srgbClr val="54152A"/>
                </a:solidFill>
                <a:latin typeface="Public Sans"/>
                <a:sym typeface="Public Sans"/>
              </a:rPr>
              <a:t>CAGE Distance Framework</a:t>
            </a:r>
            <a:endParaRPr lang="en-US" sz="3714" b="1" dirty="0">
              <a:solidFill>
                <a:srgbClr val="54152A"/>
              </a:solidFill>
              <a:latin typeface="Public Sans"/>
              <a:sym typeface="Arial"/>
            </a:endParaRPr>
          </a:p>
        </p:txBody>
      </p:sp>
      <p:cxnSp>
        <p:nvCxnSpPr>
          <p:cNvPr id="106" name="Google Shape;106;p3">
            <a:extLst>
              <a:ext uri="{FF2B5EF4-FFF2-40B4-BE49-F238E27FC236}">
                <a16:creationId xmlns:a16="http://schemas.microsoft.com/office/drawing/2014/main" id="{ECAF56BD-12AB-4383-2893-A017FB6F0BB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1E9BEB4-AC9C-4B7E-E9A6-B49F87437F84}"/>
              </a:ext>
            </a:extLst>
          </p:cNvPr>
          <p:cNvSpPr>
            <a:spLocks noGrp="1"/>
          </p:cNvSpPr>
          <p:nvPr>
            <p:ph sz="quarter" idx="12"/>
          </p:nvPr>
        </p:nvSpPr>
        <p:spPr>
          <a:xfrm>
            <a:off x="1023836" y="2097034"/>
            <a:ext cx="16497247" cy="6735600"/>
          </a:xfrm>
        </p:spPr>
        <p:txBody>
          <a:bodyPr>
            <a:noAutofit/>
          </a:bodyPr>
          <a:lstStyle/>
          <a:p>
            <a:pPr marL="0" lvl="0">
              <a:spcBef>
                <a:spcPts val="0"/>
              </a:spcBef>
            </a:pPr>
            <a:r>
              <a:rPr lang="en-US" sz="4000" dirty="0">
                <a:latin typeface="Playfair Display"/>
                <a:ea typeface="Playfair Display"/>
                <a:cs typeface="Playfair Display"/>
                <a:sym typeface="Playfair Display"/>
              </a:rPr>
              <a:t>The </a:t>
            </a:r>
            <a:r>
              <a:rPr lang="en-US" sz="4000" b="1" dirty="0">
                <a:latin typeface="Playfair Display"/>
                <a:ea typeface="Playfair Display"/>
                <a:cs typeface="Playfair Display"/>
                <a:sym typeface="Playfair Display"/>
              </a:rPr>
              <a:t>CAGE distance framework </a:t>
            </a:r>
            <a:r>
              <a:rPr lang="en-US" sz="4000" dirty="0">
                <a:latin typeface="Playfair Display"/>
                <a:ea typeface="Playfair Display"/>
                <a:cs typeface="Playfair Display"/>
                <a:sym typeface="Playfair Display"/>
              </a:rPr>
              <a:t>is a tool for companies evaluating international opportunities and understanding the challenges involved in entering new global markets. </a:t>
            </a: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It helps a company </a:t>
            </a:r>
            <a:r>
              <a:rPr lang="en-US" sz="4000" b="1" dirty="0">
                <a:latin typeface="Playfair Display"/>
                <a:ea typeface="Playfair Display"/>
                <a:cs typeface="Playfair Display"/>
                <a:sym typeface="Playfair Display"/>
              </a:rPr>
              <a:t>analyze the  cultural, administrative, geographic, and economic distances between its home country and target foreign markets. </a:t>
            </a:r>
            <a:endParaRPr lang="en-US" sz="4000" b="1" dirty="0">
              <a:latin typeface="Playfair Display"/>
              <a:ea typeface="Playfair Display"/>
              <a:cs typeface="Playfair Display"/>
            </a:endParaRPr>
          </a:p>
          <a:p>
            <a:pPr marL="0" lvl="0">
              <a:spcBef>
                <a:spcPts val="0"/>
              </a:spcBef>
            </a:pPr>
            <a:endParaRPr lang="en-US" sz="4000" dirty="0">
              <a:latin typeface="Playfair Display"/>
              <a:ea typeface="Playfair Display"/>
              <a:cs typeface="Playfair Display"/>
              <a:sym typeface="Playfair Display"/>
            </a:endParaRPr>
          </a:p>
          <a:p>
            <a:pPr marL="0" lvl="0">
              <a:spcBef>
                <a:spcPts val="0"/>
              </a:spcBef>
            </a:pPr>
            <a:r>
              <a:rPr lang="en-US" sz="4000" dirty="0">
                <a:latin typeface="Playfair Display"/>
                <a:ea typeface="Playfair Display"/>
                <a:cs typeface="Playfair Display"/>
                <a:sym typeface="Playfair Display"/>
              </a:rPr>
              <a:t>This requires a thorough understanding of the home county as well the target countries, calling for extensive research.</a:t>
            </a:r>
          </a:p>
        </p:txBody>
      </p:sp>
      <p:sp>
        <p:nvSpPr>
          <p:cNvPr id="108" name="Google Shape;108;p3">
            <a:extLst>
              <a:ext uri="{FF2B5EF4-FFF2-40B4-BE49-F238E27FC236}">
                <a16:creationId xmlns:a16="http://schemas.microsoft.com/office/drawing/2014/main" id="{C0FEB3BE-78F8-A621-8927-7F7D787582A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2780038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1ACD288A-C4CD-604F-0702-D48891407C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96F1D0-1977-FB1F-0247-C652A260785B}"/>
              </a:ext>
            </a:extLst>
          </p:cNvPr>
          <p:cNvSpPr>
            <a:spLocks noGrp="1"/>
          </p:cNvSpPr>
          <p:nvPr>
            <p:ph type="ctrTitle"/>
          </p:nvPr>
        </p:nvSpPr>
        <p:spPr>
          <a:xfrm>
            <a:off x="905854" y="962505"/>
            <a:ext cx="16615230" cy="740763"/>
          </a:xfrm>
        </p:spPr>
        <p:txBody>
          <a:bodyPr>
            <a:noAutofit/>
          </a:bodyPr>
          <a:lstStyle/>
          <a:p>
            <a:pPr algn="l">
              <a:lnSpc>
                <a:spcPct val="140010"/>
              </a:lnSpc>
              <a:buClr>
                <a:srgbClr val="000000"/>
              </a:buClr>
            </a:pPr>
            <a:r>
              <a:rPr lang="en-US" sz="3714" b="1" dirty="0">
                <a:solidFill>
                  <a:srgbClr val="54152A"/>
                </a:solidFill>
                <a:latin typeface="Public Sans"/>
                <a:ea typeface="Public Sans"/>
                <a:cs typeface="Public Sans"/>
                <a:sym typeface="Public Sans"/>
              </a:rPr>
              <a:t>CAGE Distance Framework: Cultural Distance</a:t>
            </a:r>
            <a:endParaRPr lang="en-US" sz="3714" b="1" dirty="0">
              <a:solidFill>
                <a:srgbClr val="54152A"/>
              </a:solidFill>
              <a:latin typeface="Public Sans"/>
              <a:sym typeface="Arial"/>
            </a:endParaRPr>
          </a:p>
        </p:txBody>
      </p:sp>
      <p:cxnSp>
        <p:nvCxnSpPr>
          <p:cNvPr id="106" name="Google Shape;106;p3">
            <a:extLst>
              <a:ext uri="{FF2B5EF4-FFF2-40B4-BE49-F238E27FC236}">
                <a16:creationId xmlns:a16="http://schemas.microsoft.com/office/drawing/2014/main" id="{E63EC376-8C4A-E276-35BE-DCE7B9FD13E0}"/>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B5DA0F8-B23A-C955-DBFD-02B94375C696}"/>
              </a:ext>
            </a:extLst>
          </p:cNvPr>
          <p:cNvSpPr>
            <a:spLocks noGrp="1"/>
          </p:cNvSpPr>
          <p:nvPr>
            <p:ph sz="quarter" idx="12"/>
          </p:nvPr>
        </p:nvSpPr>
        <p:spPr>
          <a:xfrm>
            <a:off x="1023836" y="2097034"/>
            <a:ext cx="16207200" cy="6588000"/>
          </a:xfrm>
        </p:spPr>
        <p:txBody>
          <a:bodyPr>
            <a:noAutofit/>
          </a:bodyPr>
          <a:lstStyle/>
          <a:p>
            <a:pPr marL="0">
              <a:spcBef>
                <a:spcPts val="0"/>
              </a:spcBef>
              <a:buClr>
                <a:srgbClr val="000000"/>
              </a:buClr>
            </a:pPr>
            <a:r>
              <a:rPr lang="en-US" b="1" dirty="0">
                <a:latin typeface="Playfair Display"/>
                <a:sym typeface="Playfair Display"/>
              </a:rPr>
              <a:t>Cultural distance refers to differences in language, values, social norms, and consumer behavior between countries. </a:t>
            </a:r>
          </a:p>
          <a:p>
            <a:pPr marL="0">
              <a:spcBef>
                <a:spcPts val="0"/>
              </a:spcBef>
              <a:buClr>
                <a:srgbClr val="000000"/>
              </a:buClr>
            </a:pPr>
            <a:endParaRPr lang="en-US" b="1" dirty="0">
              <a:latin typeface="Playfair Display"/>
              <a:sym typeface="Playfair Display"/>
            </a:endParaRPr>
          </a:p>
          <a:p>
            <a:pPr marL="0">
              <a:spcBef>
                <a:spcPts val="0"/>
              </a:spcBef>
              <a:buClr>
                <a:srgbClr val="000000"/>
              </a:buClr>
            </a:pPr>
            <a:r>
              <a:rPr lang="en-US" dirty="0">
                <a:latin typeface="Playfair Display"/>
                <a:sym typeface="Playfair Display"/>
              </a:rPr>
              <a:t>Cultural differences can impact how products and services are perceived, the effectiveness of marketing messages, and the way businesses interact with customers and stakeholders. </a:t>
            </a:r>
          </a:p>
          <a:p>
            <a:pPr marL="0">
              <a:spcBef>
                <a:spcPts val="0"/>
              </a:spcBef>
              <a:buClr>
                <a:srgbClr val="000000"/>
              </a:buClr>
            </a:pPr>
            <a:endParaRPr lang="en-US" dirty="0">
              <a:latin typeface="Playfair Display"/>
              <a:sym typeface="Playfair Display"/>
            </a:endParaRPr>
          </a:p>
          <a:p>
            <a:pPr marL="0">
              <a:spcBef>
                <a:spcPts val="0"/>
              </a:spcBef>
              <a:buClr>
                <a:srgbClr val="000000"/>
              </a:buClr>
            </a:pPr>
            <a:r>
              <a:rPr lang="en-US" dirty="0">
                <a:latin typeface="Playfair Display"/>
                <a:sym typeface="Playfair Display"/>
              </a:rPr>
              <a:t>For instance, advertising campaigns that resonate in one country may not be suitable in another due to differing values and traditions. </a:t>
            </a:r>
          </a:p>
          <a:p>
            <a:pPr marL="0">
              <a:spcBef>
                <a:spcPts val="0"/>
              </a:spcBef>
              <a:buClr>
                <a:srgbClr val="000000"/>
              </a:buClr>
            </a:pPr>
            <a:endParaRPr lang="en-US" dirty="0">
              <a:latin typeface="Playfair Display"/>
              <a:sym typeface="Playfair Display"/>
            </a:endParaRPr>
          </a:p>
          <a:p>
            <a:pPr marL="0">
              <a:spcBef>
                <a:spcPts val="0"/>
              </a:spcBef>
              <a:buClr>
                <a:srgbClr val="000000"/>
              </a:buClr>
            </a:pPr>
            <a:r>
              <a:rPr lang="en-US" dirty="0">
                <a:latin typeface="Playfair Display"/>
                <a:sym typeface="Playfair Display"/>
              </a:rPr>
              <a:t>A strong understanding of cultural preferences allows companies to tailor their approaches to meet the expectations of each market, ensuring that their branding and customer interactions are culturally sensitive and effective</a:t>
            </a:r>
            <a:r>
              <a:rPr lang="en-US" dirty="0">
                <a:latin typeface="Playfair Display"/>
                <a:ea typeface="Playfair Display"/>
                <a:cs typeface="Playfair Display"/>
                <a:sym typeface="Playfair Display"/>
              </a:rPr>
              <a:t>.</a:t>
            </a:r>
          </a:p>
        </p:txBody>
      </p:sp>
      <p:sp>
        <p:nvSpPr>
          <p:cNvPr id="108" name="Google Shape;108;p3">
            <a:extLst>
              <a:ext uri="{FF2B5EF4-FFF2-40B4-BE49-F238E27FC236}">
                <a16:creationId xmlns:a16="http://schemas.microsoft.com/office/drawing/2014/main" id="{037499C0-49B5-770D-E5CC-B7C64CFB5A6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705044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31C7FA0D-0AE9-8431-4A97-9DBD3F2129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F5CCA6-24C3-B4B9-77AD-53840AB87EC6}"/>
              </a:ext>
            </a:extLst>
          </p:cNvPr>
          <p:cNvSpPr>
            <a:spLocks noGrp="1"/>
          </p:cNvSpPr>
          <p:nvPr>
            <p:ph type="ctrTitle"/>
          </p:nvPr>
        </p:nvSpPr>
        <p:spPr>
          <a:xfrm>
            <a:off x="905854" y="962505"/>
            <a:ext cx="16615230" cy="740763"/>
          </a:xfrm>
        </p:spPr>
        <p:txBody>
          <a:bodyPr>
            <a:noAutofit/>
          </a:bodyPr>
          <a:lstStyle/>
          <a:p>
            <a:pPr algn="l">
              <a:lnSpc>
                <a:spcPct val="140010"/>
              </a:lnSpc>
              <a:buClr>
                <a:srgbClr val="000000"/>
              </a:buClr>
            </a:pPr>
            <a:r>
              <a:rPr lang="en-US" sz="3714" b="1" dirty="0">
                <a:solidFill>
                  <a:srgbClr val="54152A"/>
                </a:solidFill>
                <a:latin typeface="Public Sans"/>
                <a:ea typeface="Public Sans"/>
                <a:cs typeface="Public Sans"/>
                <a:sym typeface="Public Sans"/>
              </a:rPr>
              <a:t>CAGE Distance Framework: Administrative Distance</a:t>
            </a:r>
            <a:endParaRPr lang="en-US" sz="3714" b="1" dirty="0">
              <a:solidFill>
                <a:srgbClr val="54152A"/>
              </a:solidFill>
              <a:latin typeface="Public Sans"/>
              <a:sym typeface="Arial"/>
            </a:endParaRPr>
          </a:p>
        </p:txBody>
      </p:sp>
      <p:cxnSp>
        <p:nvCxnSpPr>
          <p:cNvPr id="106" name="Google Shape;106;p3">
            <a:extLst>
              <a:ext uri="{FF2B5EF4-FFF2-40B4-BE49-F238E27FC236}">
                <a16:creationId xmlns:a16="http://schemas.microsoft.com/office/drawing/2014/main" id="{BD93A55E-66E1-18C0-C408-94F231A98932}"/>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7ACA599-4338-E2C4-0DD1-ED77B52D49AF}"/>
              </a:ext>
            </a:extLst>
          </p:cNvPr>
          <p:cNvSpPr>
            <a:spLocks noGrp="1"/>
          </p:cNvSpPr>
          <p:nvPr>
            <p:ph sz="quarter" idx="12"/>
          </p:nvPr>
        </p:nvSpPr>
        <p:spPr>
          <a:xfrm>
            <a:off x="1023836" y="2097034"/>
            <a:ext cx="16207200" cy="6588000"/>
          </a:xfrm>
        </p:spPr>
        <p:txBody>
          <a:bodyPr>
            <a:noAutofit/>
          </a:bodyPr>
          <a:lstStyle/>
          <a:p>
            <a:pPr marL="0">
              <a:spcBef>
                <a:spcPts val="0"/>
              </a:spcBef>
            </a:pPr>
            <a:r>
              <a:rPr lang="en-US" b="1" dirty="0">
                <a:latin typeface="Playfair Display"/>
              </a:rPr>
              <a:t>Administrative distance involves differences in laws, regulations, governance, and political institutions that can create challenges for businesses entering foreign markets.</a:t>
            </a:r>
            <a:r>
              <a:rPr lang="en-US" dirty="0">
                <a:latin typeface="Playfair Display"/>
              </a:rPr>
              <a:t> </a:t>
            </a:r>
          </a:p>
          <a:p>
            <a:pPr marL="0">
              <a:spcBef>
                <a:spcPts val="0"/>
              </a:spcBef>
            </a:pPr>
            <a:endParaRPr lang="en-US" dirty="0">
              <a:latin typeface="Playfair Display"/>
            </a:endParaRPr>
          </a:p>
          <a:p>
            <a:pPr marL="0">
              <a:spcBef>
                <a:spcPts val="0"/>
              </a:spcBef>
            </a:pPr>
            <a:r>
              <a:rPr lang="en-US" dirty="0">
                <a:latin typeface="Playfair Display"/>
              </a:rPr>
              <a:t>This can include variations in legal systems, trade policies, tariffs, and regulatory requirements. </a:t>
            </a:r>
          </a:p>
          <a:p>
            <a:pPr marL="0">
              <a:spcBef>
                <a:spcPts val="0"/>
              </a:spcBef>
            </a:pPr>
            <a:endParaRPr lang="en-US" dirty="0">
              <a:latin typeface="Playfair Display"/>
            </a:endParaRPr>
          </a:p>
          <a:p>
            <a:pPr marL="0">
              <a:spcBef>
                <a:spcPts val="0"/>
              </a:spcBef>
            </a:pPr>
            <a:r>
              <a:rPr lang="en-US" dirty="0">
                <a:latin typeface="Playfair Display"/>
              </a:rPr>
              <a:t>Trade and tariff policies can both help and hinder the growth of MNCs. </a:t>
            </a:r>
          </a:p>
          <a:p>
            <a:pPr marL="0">
              <a:spcBef>
                <a:spcPts val="0"/>
              </a:spcBef>
            </a:pPr>
            <a:endParaRPr lang="en-US" dirty="0">
              <a:latin typeface="Playfair Display"/>
            </a:endParaRPr>
          </a:p>
          <a:p>
            <a:pPr marL="0">
              <a:spcBef>
                <a:spcPts val="0"/>
              </a:spcBef>
            </a:pPr>
            <a:r>
              <a:rPr lang="en-US" dirty="0">
                <a:latin typeface="Playfair Display"/>
              </a:rPr>
              <a:t>When there are changes in these policies, business and financial markets are disrupted. Companies may consider onshoring businesses or business operations that have been offshored. </a:t>
            </a:r>
          </a:p>
          <a:p>
            <a:pPr marL="0">
              <a:spcBef>
                <a:spcPts val="0"/>
              </a:spcBef>
            </a:pPr>
            <a:endParaRPr lang="en-US" dirty="0">
              <a:latin typeface="Playfair Display"/>
            </a:endParaRPr>
          </a:p>
          <a:p>
            <a:pPr marL="0">
              <a:spcBef>
                <a:spcPts val="0"/>
              </a:spcBef>
            </a:pPr>
            <a:r>
              <a:rPr lang="en-US" dirty="0">
                <a:latin typeface="Playfair Display"/>
              </a:rPr>
              <a:t>Immigration policies and enforcement can also have an influence on businesses and the economy, potentially disrupting labor markets.</a:t>
            </a:r>
          </a:p>
        </p:txBody>
      </p:sp>
      <p:sp>
        <p:nvSpPr>
          <p:cNvPr id="108" name="Google Shape;108;p3">
            <a:extLst>
              <a:ext uri="{FF2B5EF4-FFF2-40B4-BE49-F238E27FC236}">
                <a16:creationId xmlns:a16="http://schemas.microsoft.com/office/drawing/2014/main" id="{0DE3D9C7-94FC-D9B3-B3C5-58AA98ACAA9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7316131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B055F67B-2C66-C0A5-601A-7FE05CC7E8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70AA88-F445-6A24-ACA5-91EA1C57E5F5}"/>
              </a:ext>
            </a:extLst>
          </p:cNvPr>
          <p:cNvSpPr>
            <a:spLocks noGrp="1"/>
          </p:cNvSpPr>
          <p:nvPr>
            <p:ph type="ctrTitle"/>
          </p:nvPr>
        </p:nvSpPr>
        <p:spPr>
          <a:xfrm>
            <a:off x="920602" y="962505"/>
            <a:ext cx="16353435" cy="740763"/>
          </a:xfrm>
        </p:spPr>
        <p:txBody>
          <a:bodyPr>
            <a:noAutofit/>
          </a:bodyPr>
          <a:lstStyle/>
          <a:p>
            <a:pPr algn="l">
              <a:lnSpc>
                <a:spcPct val="140010"/>
              </a:lnSpc>
              <a:buClr>
                <a:srgbClr val="000000"/>
              </a:buClr>
            </a:pPr>
            <a:r>
              <a:rPr lang="en-US" sz="3714" b="1" dirty="0">
                <a:solidFill>
                  <a:srgbClr val="54152A"/>
                </a:solidFill>
                <a:latin typeface="Public Sans"/>
                <a:sym typeface="Public Sans"/>
              </a:rPr>
              <a:t>CAGE Distance Framework: Geographic Distance</a:t>
            </a:r>
            <a:endParaRPr lang="en-US" sz="3714" b="1" dirty="0">
              <a:solidFill>
                <a:srgbClr val="54152A"/>
              </a:solidFill>
              <a:latin typeface="Public Sans"/>
              <a:sym typeface="Arial"/>
            </a:endParaRPr>
          </a:p>
        </p:txBody>
      </p:sp>
      <p:cxnSp>
        <p:nvCxnSpPr>
          <p:cNvPr id="106" name="Google Shape;106;p3">
            <a:extLst>
              <a:ext uri="{FF2B5EF4-FFF2-40B4-BE49-F238E27FC236}">
                <a16:creationId xmlns:a16="http://schemas.microsoft.com/office/drawing/2014/main" id="{9260A116-2A85-F924-E6CA-09AF4F4202E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46EACBC-18BF-91AF-8D28-6EAAE2865E08}"/>
              </a:ext>
            </a:extLst>
          </p:cNvPr>
          <p:cNvSpPr>
            <a:spLocks noGrp="1"/>
          </p:cNvSpPr>
          <p:nvPr>
            <p:ph sz="quarter" idx="12"/>
          </p:nvPr>
        </p:nvSpPr>
        <p:spPr>
          <a:xfrm>
            <a:off x="1038585" y="1743072"/>
            <a:ext cx="16207200" cy="7941600"/>
          </a:xfrm>
        </p:spPr>
        <p:txBody>
          <a:bodyPr>
            <a:noAutofit/>
          </a:bodyPr>
          <a:lstStyle/>
          <a:p>
            <a:pPr marL="0">
              <a:spcBef>
                <a:spcPts val="0"/>
              </a:spcBef>
            </a:pPr>
            <a:r>
              <a:rPr lang="en-US" sz="3600" b="1" dirty="0">
                <a:latin typeface="Playfair Display"/>
              </a:rPr>
              <a:t>Geographic distance considers not only the physical distance between the home country and the target market but also factors such as transportation infrastructure, time zones, and accessibility. </a:t>
            </a:r>
          </a:p>
          <a:p>
            <a:pPr marL="0">
              <a:spcBef>
                <a:spcPts val="0"/>
              </a:spcBef>
            </a:pPr>
            <a:endParaRPr lang="en-US" sz="3600" dirty="0">
              <a:latin typeface="Playfair Display"/>
            </a:endParaRPr>
          </a:p>
          <a:p>
            <a:pPr marL="0">
              <a:spcBef>
                <a:spcPts val="0"/>
              </a:spcBef>
            </a:pPr>
            <a:r>
              <a:rPr lang="en-US" sz="3600" dirty="0">
                <a:latin typeface="Playfair Display"/>
              </a:rPr>
              <a:t>Geographic distance can affect logistics, supply chain management, and the overall cost of moving goods and services across borders. </a:t>
            </a:r>
          </a:p>
          <a:p>
            <a:pPr marL="0">
              <a:spcBef>
                <a:spcPts val="0"/>
              </a:spcBef>
            </a:pPr>
            <a:endParaRPr lang="en-US" sz="3600" dirty="0">
              <a:latin typeface="Playfair Display"/>
            </a:endParaRPr>
          </a:p>
          <a:p>
            <a:pPr marL="0">
              <a:spcBef>
                <a:spcPts val="0"/>
              </a:spcBef>
            </a:pPr>
            <a:r>
              <a:rPr lang="en-US" sz="3600" dirty="0">
                <a:latin typeface="Playfair Display"/>
              </a:rPr>
              <a:t>Companies expanding into distant markets often face increased transportation costs, longer lead times, and challenges in managing the flow of goods and services. </a:t>
            </a:r>
          </a:p>
          <a:p>
            <a:pPr marL="0">
              <a:spcBef>
                <a:spcPts val="0"/>
              </a:spcBef>
            </a:pPr>
            <a:endParaRPr lang="en-US" sz="3600" dirty="0">
              <a:latin typeface="Playfair Display"/>
            </a:endParaRPr>
          </a:p>
          <a:p>
            <a:pPr marL="0">
              <a:spcBef>
                <a:spcPts val="0"/>
              </a:spcBef>
            </a:pPr>
            <a:r>
              <a:rPr lang="en-US" sz="3600" dirty="0">
                <a:latin typeface="Playfair Display"/>
              </a:rPr>
              <a:t>To succeed in geographically distant markets, businesses need robust supply chain strategies that can handle the complexities associated with longer shipping routes and potential logistical disruptions.</a:t>
            </a:r>
          </a:p>
        </p:txBody>
      </p:sp>
      <p:sp>
        <p:nvSpPr>
          <p:cNvPr id="108" name="Google Shape;108;p3">
            <a:extLst>
              <a:ext uri="{FF2B5EF4-FFF2-40B4-BE49-F238E27FC236}">
                <a16:creationId xmlns:a16="http://schemas.microsoft.com/office/drawing/2014/main" id="{BA8C7FFE-AAD7-6040-6A71-CE9066F6702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9223228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1FA02D7D-55F7-F4A1-284B-36FF774068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612CBC-C88D-C473-75BE-4D3FA5D7AAFB}"/>
              </a:ext>
            </a:extLst>
          </p:cNvPr>
          <p:cNvSpPr>
            <a:spLocks noGrp="1"/>
          </p:cNvSpPr>
          <p:nvPr>
            <p:ph type="ctrTitle"/>
          </p:nvPr>
        </p:nvSpPr>
        <p:spPr>
          <a:xfrm>
            <a:off x="920602" y="962505"/>
            <a:ext cx="16353435" cy="740763"/>
          </a:xfrm>
        </p:spPr>
        <p:txBody>
          <a:bodyPr>
            <a:noAutofit/>
          </a:bodyPr>
          <a:lstStyle/>
          <a:p>
            <a:pPr algn="l">
              <a:lnSpc>
                <a:spcPct val="140010"/>
              </a:lnSpc>
              <a:buClr>
                <a:srgbClr val="000000"/>
              </a:buClr>
            </a:pPr>
            <a:r>
              <a:rPr lang="en-US" sz="3714" b="1" dirty="0">
                <a:solidFill>
                  <a:srgbClr val="54152A"/>
                </a:solidFill>
                <a:latin typeface="Public Sans"/>
                <a:ea typeface="Public Sans"/>
                <a:cs typeface="Public Sans"/>
                <a:sym typeface="Public Sans"/>
              </a:rPr>
              <a:t>CAGE Distance Framework: Economic Distance</a:t>
            </a:r>
            <a:endParaRPr lang="en-US" sz="3714" b="1" dirty="0">
              <a:solidFill>
                <a:srgbClr val="54152A"/>
              </a:solidFill>
              <a:latin typeface="Public Sans"/>
              <a:sym typeface="Arial"/>
            </a:endParaRPr>
          </a:p>
        </p:txBody>
      </p:sp>
      <p:cxnSp>
        <p:nvCxnSpPr>
          <p:cNvPr id="106" name="Google Shape;106;p3">
            <a:extLst>
              <a:ext uri="{FF2B5EF4-FFF2-40B4-BE49-F238E27FC236}">
                <a16:creationId xmlns:a16="http://schemas.microsoft.com/office/drawing/2014/main" id="{F577D45D-D097-45E4-01E2-85552824A54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532F474-D127-911D-A58A-10D3C9DB1B2E}"/>
              </a:ext>
            </a:extLst>
          </p:cNvPr>
          <p:cNvSpPr>
            <a:spLocks noGrp="1"/>
          </p:cNvSpPr>
          <p:nvPr>
            <p:ph sz="quarter" idx="12"/>
          </p:nvPr>
        </p:nvSpPr>
        <p:spPr>
          <a:xfrm>
            <a:off x="1038585" y="1743071"/>
            <a:ext cx="16230595" cy="7542911"/>
          </a:xfrm>
        </p:spPr>
        <p:txBody>
          <a:bodyPr>
            <a:noAutofit/>
          </a:bodyPr>
          <a:lstStyle/>
          <a:p>
            <a:pPr marL="0">
              <a:spcBef>
                <a:spcPts val="0"/>
              </a:spcBef>
              <a:buClr>
                <a:srgbClr val="000000"/>
              </a:buClr>
            </a:pPr>
            <a:r>
              <a:rPr lang="en-US" b="1" dirty="0">
                <a:latin typeface="Playfair Display"/>
                <a:cs typeface="Arial"/>
                <a:sym typeface="Arial"/>
              </a:rPr>
              <a:t>Economic distance focuses on differences in income levels, consumer purchasing power, infrastructure, and overall economic development between countries. </a:t>
            </a:r>
          </a:p>
          <a:p>
            <a:pPr marL="0">
              <a:spcBef>
                <a:spcPts val="0"/>
              </a:spcBef>
              <a:buClr>
                <a:srgbClr val="000000"/>
              </a:buClr>
            </a:pPr>
            <a:endParaRPr lang="en-US" b="1" dirty="0">
              <a:latin typeface="Playfair Display"/>
              <a:cs typeface="Arial"/>
              <a:sym typeface="Arial"/>
            </a:endParaRPr>
          </a:p>
          <a:p>
            <a:pPr marL="0">
              <a:spcBef>
                <a:spcPts val="0"/>
              </a:spcBef>
              <a:buClr>
                <a:srgbClr val="000000"/>
              </a:buClr>
            </a:pPr>
            <a:r>
              <a:rPr lang="en-US" dirty="0">
                <a:latin typeface="Playfair Display"/>
                <a:cs typeface="Arial"/>
                <a:sym typeface="Arial"/>
              </a:rPr>
              <a:t>Economic distance influences how companies price their products, determine market positioning, and adapt their offerings to meet the needs of target markets. </a:t>
            </a:r>
          </a:p>
          <a:p>
            <a:pPr marL="0">
              <a:spcBef>
                <a:spcPts val="0"/>
              </a:spcBef>
              <a:buClr>
                <a:srgbClr val="000000"/>
              </a:buClr>
            </a:pPr>
            <a:endParaRPr lang="en-US" dirty="0">
              <a:latin typeface="Playfair Display"/>
              <a:cs typeface="Arial"/>
              <a:sym typeface="Arial"/>
            </a:endParaRPr>
          </a:p>
          <a:p>
            <a:pPr marL="0">
              <a:spcBef>
                <a:spcPts val="0"/>
              </a:spcBef>
              <a:buClr>
                <a:srgbClr val="000000"/>
              </a:buClr>
            </a:pPr>
            <a:r>
              <a:rPr lang="en-US" dirty="0">
                <a:latin typeface="Playfair Display"/>
                <a:cs typeface="Arial"/>
                <a:sym typeface="Arial"/>
              </a:rPr>
              <a:t>In countries with lower purchasing power, businesses may need to adjust their offerings to include more affordable options or features tailored to better match local needs. </a:t>
            </a:r>
          </a:p>
          <a:p>
            <a:pPr marL="0">
              <a:spcBef>
                <a:spcPts val="0"/>
              </a:spcBef>
              <a:buClr>
                <a:srgbClr val="000000"/>
              </a:buClr>
            </a:pPr>
            <a:endParaRPr lang="en-US" dirty="0">
              <a:latin typeface="Playfair Display"/>
              <a:cs typeface="Arial"/>
              <a:sym typeface="Arial"/>
            </a:endParaRPr>
          </a:p>
          <a:p>
            <a:pPr marL="0">
              <a:spcBef>
                <a:spcPts val="0"/>
              </a:spcBef>
              <a:buClr>
                <a:srgbClr val="000000"/>
              </a:buClr>
            </a:pPr>
            <a:r>
              <a:rPr lang="en-US" dirty="0">
                <a:latin typeface="Playfair Display"/>
                <a:cs typeface="Arial"/>
                <a:sym typeface="Arial"/>
              </a:rPr>
              <a:t>Differences in economic infrastructure, such as the availability of financial services or digital connectivity, can also impact a company’s ability to operate effectively. </a:t>
            </a:r>
          </a:p>
          <a:p>
            <a:pPr marL="0">
              <a:spcBef>
                <a:spcPts val="0"/>
              </a:spcBef>
              <a:buClr>
                <a:srgbClr val="000000"/>
              </a:buClr>
            </a:pPr>
            <a:endParaRPr lang="en-US" dirty="0">
              <a:latin typeface="Playfair Display"/>
              <a:cs typeface="Arial"/>
              <a:sym typeface="Arial"/>
            </a:endParaRPr>
          </a:p>
          <a:p>
            <a:pPr marL="0">
              <a:spcBef>
                <a:spcPts val="0"/>
              </a:spcBef>
              <a:buClr>
                <a:srgbClr val="000000"/>
              </a:buClr>
            </a:pPr>
            <a:r>
              <a:rPr lang="en-US" dirty="0">
                <a:latin typeface="Playfair Display"/>
                <a:cs typeface="Arial"/>
                <a:sym typeface="Arial"/>
              </a:rPr>
              <a:t>A deep understanding of economic distance helps companies identify which segments of the market to target and how to position their products accordingly</a:t>
            </a:r>
            <a:r>
              <a:rPr lang="en-US" dirty="0">
                <a:latin typeface="Playfair Display"/>
              </a:rPr>
              <a:t>.</a:t>
            </a:r>
          </a:p>
        </p:txBody>
      </p:sp>
      <p:sp>
        <p:nvSpPr>
          <p:cNvPr id="108" name="Google Shape;108;p3">
            <a:extLst>
              <a:ext uri="{FF2B5EF4-FFF2-40B4-BE49-F238E27FC236}">
                <a16:creationId xmlns:a16="http://schemas.microsoft.com/office/drawing/2014/main" id="{8C1E1A34-34C1-16BB-5673-B396DA590DB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520128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71783996-D353-EEB0-95DF-C6D9DABC6F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B3A5D5-BE6E-23F0-3358-0E472C6176F1}"/>
              </a:ext>
            </a:extLst>
          </p:cNvPr>
          <p:cNvSpPr>
            <a:spLocks noGrp="1"/>
          </p:cNvSpPr>
          <p:nvPr>
            <p:ph type="ctrTitle"/>
          </p:nvPr>
        </p:nvSpPr>
        <p:spPr>
          <a:xfrm>
            <a:off x="920602" y="933008"/>
            <a:ext cx="16232400" cy="799200"/>
          </a:xfrm>
        </p:spPr>
        <p:txBody>
          <a:bodyPr>
            <a:noAutofit/>
          </a:bodyPr>
          <a:lstStyle/>
          <a:p>
            <a:pPr lvl="0" algn="l">
              <a:lnSpc>
                <a:spcPct val="140010"/>
              </a:lnSpc>
              <a:buSzPts val="3714"/>
            </a:pPr>
            <a:r>
              <a:rPr lang="en-US" sz="3710" b="1" dirty="0">
                <a:solidFill>
                  <a:srgbClr val="54152A"/>
                </a:solidFill>
                <a:latin typeface="Public Sans"/>
                <a:ea typeface="Public Sans"/>
                <a:cs typeface="Public Sans"/>
                <a:sym typeface="Public Sans"/>
              </a:rPr>
              <a:t>CAGE Distance Framework Analysis Instruments </a:t>
            </a:r>
          </a:p>
        </p:txBody>
      </p:sp>
      <p:cxnSp>
        <p:nvCxnSpPr>
          <p:cNvPr id="106" name="Google Shape;106;p3">
            <a:extLst>
              <a:ext uri="{FF2B5EF4-FFF2-40B4-BE49-F238E27FC236}">
                <a16:creationId xmlns:a16="http://schemas.microsoft.com/office/drawing/2014/main" id="{61D3F572-70A2-8E10-0EE6-48AB22B9BFC8}"/>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46D065D-836D-7D31-0F40-BA5F6F68AEC4}"/>
              </a:ext>
            </a:extLst>
          </p:cNvPr>
          <p:cNvSpPr>
            <a:spLocks noGrp="1"/>
          </p:cNvSpPr>
          <p:nvPr>
            <p:ph sz="quarter" idx="12"/>
          </p:nvPr>
        </p:nvSpPr>
        <p:spPr>
          <a:xfrm>
            <a:off x="1023835" y="2303502"/>
            <a:ext cx="16207200" cy="3877200"/>
          </a:xfrm>
        </p:spPr>
        <p:txBody>
          <a:bodyPr>
            <a:noAutofit/>
          </a:bodyPr>
          <a:lstStyle/>
          <a:p>
            <a:pPr>
              <a:spcBef>
                <a:spcPts val="0"/>
              </a:spcBef>
            </a:pPr>
            <a:r>
              <a:rPr lang="en-US" sz="4800" dirty="0">
                <a:latin typeface="Playfair Display" pitchFamily="2" charset="77"/>
              </a:rPr>
              <a:t>Complete the following analysis instruments:</a:t>
            </a:r>
          </a:p>
          <a:p>
            <a:pPr>
              <a:spcBef>
                <a:spcPts val="0"/>
              </a:spcBef>
            </a:pPr>
            <a:endParaRPr lang="en-US" sz="4800" dirty="0">
              <a:latin typeface="Playfair Display" pitchFamily="2" charset="77"/>
            </a:endParaRPr>
          </a:p>
          <a:p>
            <a:pPr marL="685800" indent="-685800">
              <a:spcBef>
                <a:spcPts val="0"/>
              </a:spcBef>
              <a:buSzPct val="100000"/>
              <a:buFont typeface="Arial" panose="020B0604020202020204" pitchFamily="34" charset="0"/>
              <a:buChar char="•"/>
            </a:pPr>
            <a:r>
              <a:rPr lang="en-US" sz="4800" dirty="0">
                <a:latin typeface="Playfair Display" pitchFamily="2" charset="77"/>
              </a:rPr>
              <a:t>CAGE Distance analysis instrument</a:t>
            </a:r>
          </a:p>
          <a:p>
            <a:pPr>
              <a:spcBef>
                <a:spcPts val="0"/>
              </a:spcBef>
            </a:pPr>
            <a:endParaRPr lang="en-US" sz="4800" dirty="0">
              <a:latin typeface="Playfair Display" pitchFamily="2" charset="77"/>
            </a:endParaRPr>
          </a:p>
          <a:p>
            <a:pPr>
              <a:spcBef>
                <a:spcPts val="0"/>
              </a:spcBef>
            </a:pPr>
            <a:r>
              <a:rPr lang="en-US" sz="4800" dirty="0">
                <a:latin typeface="Playfair Display" pitchFamily="2" charset="77"/>
              </a:rPr>
              <a:t>See link in textbook</a:t>
            </a:r>
          </a:p>
        </p:txBody>
      </p:sp>
      <p:sp>
        <p:nvSpPr>
          <p:cNvPr id="108" name="Google Shape;108;p3">
            <a:extLst>
              <a:ext uri="{FF2B5EF4-FFF2-40B4-BE49-F238E27FC236}">
                <a16:creationId xmlns:a16="http://schemas.microsoft.com/office/drawing/2014/main" id="{A67209FE-E328-A2B3-F7FB-376F8C1C5E2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196273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388CF159-810B-598B-7648-D4D1963255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36C0AB-641D-B6B7-A409-82410BB9B59E}"/>
              </a:ext>
            </a:extLst>
          </p:cNvPr>
          <p:cNvSpPr>
            <a:spLocks noGrp="1"/>
          </p:cNvSpPr>
          <p:nvPr>
            <p:ph type="ctrTitle" idx="4294967295"/>
          </p:nvPr>
        </p:nvSpPr>
        <p:spPr>
          <a:xfrm>
            <a:off x="914397" y="962025"/>
            <a:ext cx="16230600" cy="741363"/>
          </a:xfrm>
        </p:spPr>
        <p:txBody>
          <a:bodyPr>
            <a:noAutofit/>
          </a:bodyPr>
          <a:lstStyle/>
          <a:p>
            <a:pPr lvl="0" algn="l">
              <a:lnSpc>
                <a:spcPct val="140010"/>
              </a:lnSpc>
            </a:pPr>
            <a:r>
              <a:rPr lang="en-US" sz="3600" b="1" dirty="0">
                <a:solidFill>
                  <a:srgbClr val="54152A"/>
                </a:solidFill>
                <a:latin typeface="Public Sans"/>
                <a:ea typeface="Public Sans"/>
                <a:cs typeface="Public Sans"/>
                <a:sym typeface="Public Sans"/>
              </a:rPr>
              <a:t>CAGE Distance Framework: Check Your Knowledge So </a:t>
            </a:r>
            <a:r>
              <a:rPr lang="en-US" sz="3600" b="1" dirty="0" err="1">
                <a:solidFill>
                  <a:srgbClr val="54152A"/>
                </a:solidFill>
                <a:latin typeface="Public Sans"/>
                <a:ea typeface="Public Sans"/>
                <a:cs typeface="Public Sans"/>
                <a:sym typeface="Public Sans"/>
              </a:rPr>
              <a:t>FAr</a:t>
            </a:r>
            <a:endParaRPr lang="en-US" sz="3710" dirty="0"/>
          </a:p>
        </p:txBody>
      </p:sp>
      <p:cxnSp>
        <p:nvCxnSpPr>
          <p:cNvPr id="106" name="Google Shape;106;p3">
            <a:extLst>
              <a:ext uri="{FF2B5EF4-FFF2-40B4-BE49-F238E27FC236}">
                <a16:creationId xmlns:a16="http://schemas.microsoft.com/office/drawing/2014/main" id="{F78997B5-9206-0F3C-2861-29FDBBA73A73}"/>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21" name="Content Placeholder 20">
            <a:extLst>
              <a:ext uri="{FF2B5EF4-FFF2-40B4-BE49-F238E27FC236}">
                <a16:creationId xmlns:a16="http://schemas.microsoft.com/office/drawing/2014/main" id="{8E40838A-A4C5-ED29-98CA-F95953F7E73A}"/>
              </a:ext>
            </a:extLst>
          </p:cNvPr>
          <p:cNvSpPr>
            <a:spLocks noGrp="1"/>
          </p:cNvSpPr>
          <p:nvPr>
            <p:ph sz="quarter" idx="12"/>
          </p:nvPr>
        </p:nvSpPr>
        <p:spPr>
          <a:xfrm>
            <a:off x="1028694" y="2097977"/>
            <a:ext cx="15754970" cy="1036800"/>
          </a:xfrm>
        </p:spPr>
        <p:txBody>
          <a:bodyPr>
            <a:noAutofit/>
          </a:bodyPr>
          <a:lstStyle/>
          <a:p>
            <a:pPr marL="0" lvl="0">
              <a:lnSpc>
                <a:spcPct val="164000"/>
              </a:lnSpc>
              <a:spcBef>
                <a:spcPts val="1200"/>
              </a:spcBef>
              <a:spcAft>
                <a:spcPts val="1200"/>
              </a:spcAft>
            </a:pPr>
            <a:r>
              <a:rPr lang="en-US" sz="2100" dirty="0">
                <a:latin typeface="Playfair Display"/>
                <a:sym typeface="Playfair Display"/>
              </a:rPr>
              <a:t>Helps firms assess </a:t>
            </a:r>
            <a:r>
              <a:rPr lang="en-US" sz="2100" b="1" dirty="0">
                <a:latin typeface="Playfair Display"/>
                <a:sym typeface="Playfair Display"/>
              </a:rPr>
              <a:t>Cultural, Administrative, Geographic, and Economic</a:t>
            </a:r>
            <a:r>
              <a:rPr lang="en-US" sz="2100" dirty="0">
                <a:latin typeface="Playfair Display"/>
                <a:sym typeface="Playfair Display"/>
              </a:rPr>
              <a:t> distances between home &amp; target markets to identify barriers, adapt strategies</a:t>
            </a:r>
            <a:r>
              <a:rPr lang="en-US" sz="2100" dirty="0">
                <a:latin typeface="Playfair Display"/>
                <a:ea typeface="Playfair Display"/>
                <a:cs typeface="Playfair Display"/>
                <a:sym typeface="Playfair Display"/>
              </a:rPr>
              <a:t>, and choose entry modes</a:t>
            </a:r>
            <a:endParaRPr lang="en-US" sz="2100" b="1" dirty="0">
              <a:latin typeface="Playfair Display"/>
              <a:ea typeface="Playfair Display"/>
              <a:cs typeface="Playfair Display"/>
              <a:sym typeface="Playfair Display"/>
            </a:endParaRPr>
          </a:p>
        </p:txBody>
      </p:sp>
      <p:sp>
        <p:nvSpPr>
          <p:cNvPr id="22" name="Content Placeholder 21">
            <a:extLst>
              <a:ext uri="{FF2B5EF4-FFF2-40B4-BE49-F238E27FC236}">
                <a16:creationId xmlns:a16="http://schemas.microsoft.com/office/drawing/2014/main" id="{4530C119-FBFB-8F12-FD56-D0511B97C33B}"/>
              </a:ext>
            </a:extLst>
          </p:cNvPr>
          <p:cNvSpPr>
            <a:spLocks noGrp="1"/>
          </p:cNvSpPr>
          <p:nvPr>
            <p:ph sz="quarter" idx="13"/>
          </p:nvPr>
        </p:nvSpPr>
        <p:spPr>
          <a:xfrm>
            <a:off x="1016518" y="3175406"/>
            <a:ext cx="7797600" cy="3168000"/>
          </a:xfrm>
        </p:spPr>
        <p:txBody>
          <a:bodyPr>
            <a:noAutofit/>
          </a:bodyPr>
          <a:lstStyle/>
          <a:p>
            <a:pPr marL="0" lvl="0">
              <a:lnSpc>
                <a:spcPct val="164000"/>
              </a:lnSpc>
              <a:spcBef>
                <a:spcPts val="1400"/>
              </a:spcBef>
            </a:pPr>
            <a:r>
              <a:rPr lang="en-US" sz="2100" b="1" dirty="0">
                <a:latin typeface="Playfair Display"/>
                <a:ea typeface="Playfair Display"/>
                <a:cs typeface="Playfair Display"/>
                <a:sym typeface="Playfair Display"/>
              </a:rPr>
              <a:t>C – </a:t>
            </a:r>
            <a:r>
              <a:rPr lang="en-US" sz="2100" b="1" i="1" dirty="0">
                <a:latin typeface="Playfair Display"/>
                <a:ea typeface="Playfair Display"/>
                <a:cs typeface="Playfair Display"/>
                <a:sym typeface="Playfair Display"/>
              </a:rPr>
              <a:t>Cultural Distance</a:t>
            </a:r>
          </a:p>
          <a:p>
            <a:pPr marL="457200" lvl="0" indent="-361950">
              <a:lnSpc>
                <a:spcPct val="164000"/>
              </a:lnSpc>
              <a:spcBef>
                <a:spcPts val="1400"/>
              </a:spcBef>
              <a:buSzPts val="2100"/>
              <a:buFont typeface="Playfair Display"/>
              <a:buChar char="●"/>
            </a:pPr>
            <a:r>
              <a:rPr lang="en-US" sz="2100" dirty="0">
                <a:latin typeface="Playfair Display"/>
                <a:ea typeface="Playfair Display"/>
                <a:cs typeface="Playfair Display"/>
                <a:sym typeface="Playfair Display"/>
              </a:rPr>
              <a:t>Language, values, norms, consumer behavior</a:t>
            </a:r>
          </a:p>
          <a:p>
            <a:pPr marL="457200" lvl="0" indent="-361950">
              <a:lnSpc>
                <a:spcPct val="164000"/>
              </a:lnSpc>
              <a:spcBef>
                <a:spcPts val="1400"/>
              </a:spcBef>
              <a:buSzPts val="2100"/>
              <a:buFont typeface="Playfair Display"/>
              <a:buChar char="●"/>
            </a:pPr>
            <a:r>
              <a:rPr lang="en-US" sz="2100" dirty="0">
                <a:latin typeface="Playfair Display"/>
                <a:ea typeface="Playfair Display"/>
                <a:cs typeface="Playfair Display"/>
                <a:sym typeface="Playfair Display"/>
              </a:rPr>
              <a:t>Impacts product perception, marketing effectiveness, and customer interaction</a:t>
            </a:r>
          </a:p>
          <a:p>
            <a:pPr marL="457200" lvl="0" indent="-361950">
              <a:lnSpc>
                <a:spcPct val="164000"/>
              </a:lnSpc>
              <a:spcBef>
                <a:spcPts val="1400"/>
              </a:spcBef>
              <a:spcAft>
                <a:spcPts val="400"/>
              </a:spcAft>
              <a:buSzPts val="2100"/>
              <a:buFont typeface="Playfair Display"/>
              <a:buChar char="●"/>
            </a:pPr>
            <a:r>
              <a:rPr lang="en-US" sz="2100" dirty="0">
                <a:latin typeface="Playfair Display"/>
                <a:ea typeface="Playfair Display"/>
                <a:cs typeface="Playfair Display"/>
                <a:sym typeface="Playfair Display"/>
              </a:rPr>
              <a:t>Ex: Ads that succeed in one country may fail in another</a:t>
            </a:r>
          </a:p>
        </p:txBody>
      </p:sp>
      <p:sp>
        <p:nvSpPr>
          <p:cNvPr id="23" name="Content Placeholder 22">
            <a:extLst>
              <a:ext uri="{FF2B5EF4-FFF2-40B4-BE49-F238E27FC236}">
                <a16:creationId xmlns:a16="http://schemas.microsoft.com/office/drawing/2014/main" id="{77F5DAF3-878D-5964-3C32-B5FADF30459F}"/>
              </a:ext>
            </a:extLst>
          </p:cNvPr>
          <p:cNvSpPr>
            <a:spLocks noGrp="1"/>
          </p:cNvSpPr>
          <p:nvPr>
            <p:ph sz="quarter" idx="14"/>
          </p:nvPr>
        </p:nvSpPr>
        <p:spPr>
          <a:xfrm>
            <a:off x="1013946" y="6512203"/>
            <a:ext cx="8946000" cy="3168000"/>
          </a:xfrm>
        </p:spPr>
        <p:txBody>
          <a:bodyPr>
            <a:noAutofit/>
          </a:bodyPr>
          <a:lstStyle/>
          <a:p>
            <a:pPr marL="0" lvl="0">
              <a:lnSpc>
                <a:spcPct val="164000"/>
              </a:lnSpc>
              <a:spcBef>
                <a:spcPts val="1400"/>
              </a:spcBef>
            </a:pPr>
            <a:r>
              <a:rPr lang="en-US" sz="2100" b="1" dirty="0">
                <a:latin typeface="Playfair Display"/>
                <a:ea typeface="Playfair Display"/>
                <a:cs typeface="Playfair Display"/>
                <a:sym typeface="Playfair Display"/>
              </a:rPr>
              <a:t>A – </a:t>
            </a:r>
            <a:r>
              <a:rPr lang="en-US" sz="2100" b="1" i="1" dirty="0">
                <a:latin typeface="Playfair Display"/>
                <a:ea typeface="Playfair Display"/>
                <a:cs typeface="Playfair Display"/>
                <a:sym typeface="Playfair Display"/>
              </a:rPr>
              <a:t>Administrative Distance</a:t>
            </a:r>
          </a:p>
          <a:p>
            <a:pPr marL="457200" lvl="0" indent="-361950">
              <a:lnSpc>
                <a:spcPct val="164000"/>
              </a:lnSpc>
              <a:spcBef>
                <a:spcPts val="1400"/>
              </a:spcBef>
              <a:buSzPts val="2100"/>
              <a:buFont typeface="Playfair Display"/>
              <a:buChar char="●"/>
            </a:pPr>
            <a:r>
              <a:rPr lang="en-US" sz="2100" dirty="0">
                <a:latin typeface="Playfair Display"/>
                <a:ea typeface="Playfair Display"/>
                <a:cs typeface="Playfair Display"/>
                <a:sym typeface="Playfair Display"/>
              </a:rPr>
              <a:t>Laws, regulations, governance, trade/tariff policies</a:t>
            </a:r>
          </a:p>
          <a:p>
            <a:pPr marL="457200" lvl="0" indent="-361950">
              <a:lnSpc>
                <a:spcPct val="164000"/>
              </a:lnSpc>
              <a:spcBef>
                <a:spcPts val="1400"/>
              </a:spcBef>
              <a:buSzPts val="2100"/>
              <a:buFont typeface="Playfair Display"/>
              <a:buChar char="●"/>
            </a:pPr>
            <a:r>
              <a:rPr lang="en-US" sz="2100" dirty="0">
                <a:latin typeface="Playfair Display"/>
                <a:ea typeface="Playfair Display"/>
                <a:cs typeface="Playfair Display"/>
                <a:sym typeface="Playfair Display"/>
              </a:rPr>
              <a:t>Can hinder or aid market entry (ex: licensing rules, ownership restrictions)</a:t>
            </a:r>
          </a:p>
          <a:p>
            <a:pPr marL="457200" lvl="0" indent="-361950">
              <a:lnSpc>
                <a:spcPct val="164000"/>
              </a:lnSpc>
              <a:spcBef>
                <a:spcPts val="1400"/>
              </a:spcBef>
              <a:spcAft>
                <a:spcPts val="400"/>
              </a:spcAft>
              <a:buSzPts val="2100"/>
              <a:buFont typeface="Playfair Display"/>
              <a:buChar char="●"/>
            </a:pPr>
            <a:r>
              <a:rPr lang="en-US" sz="2100" dirty="0">
                <a:latin typeface="Playfair Display"/>
                <a:ea typeface="Playfair Display"/>
                <a:cs typeface="Playfair Display"/>
                <a:sym typeface="Playfair Display"/>
              </a:rPr>
              <a:t>Policy shifts can disrupt markets &amp; supply chains</a:t>
            </a:r>
            <a:endParaRPr lang="en-US" sz="2100" dirty="0"/>
          </a:p>
        </p:txBody>
      </p:sp>
      <p:sp>
        <p:nvSpPr>
          <p:cNvPr id="24" name="Content Placeholder 23">
            <a:extLst>
              <a:ext uri="{FF2B5EF4-FFF2-40B4-BE49-F238E27FC236}">
                <a16:creationId xmlns:a16="http://schemas.microsoft.com/office/drawing/2014/main" id="{AA3CED06-6BEA-DB6A-29DA-2E88B5C579E9}"/>
              </a:ext>
            </a:extLst>
          </p:cNvPr>
          <p:cNvSpPr>
            <a:spLocks noGrp="1"/>
          </p:cNvSpPr>
          <p:nvPr>
            <p:ph sz="quarter" idx="15"/>
          </p:nvPr>
        </p:nvSpPr>
        <p:spPr>
          <a:xfrm>
            <a:off x="8824451" y="3116820"/>
            <a:ext cx="8240400" cy="2253600"/>
          </a:xfrm>
        </p:spPr>
        <p:txBody>
          <a:bodyPr>
            <a:noAutofit/>
          </a:bodyPr>
          <a:lstStyle/>
          <a:p>
            <a:pPr marL="0" lvl="0">
              <a:lnSpc>
                <a:spcPct val="164000"/>
              </a:lnSpc>
              <a:spcBef>
                <a:spcPts val="1200"/>
              </a:spcBef>
              <a:buSzPts val="1100"/>
            </a:pPr>
            <a:r>
              <a:rPr lang="en-US" sz="2100" b="1" dirty="0">
                <a:latin typeface="Playfair Display"/>
                <a:ea typeface="Playfair Display"/>
                <a:cs typeface="Playfair Display"/>
                <a:sym typeface="Playfair Display"/>
              </a:rPr>
              <a:t>G – </a:t>
            </a:r>
            <a:r>
              <a:rPr lang="en-US" sz="2100" b="1" i="1" dirty="0">
                <a:latin typeface="Playfair Display"/>
                <a:ea typeface="Playfair Display"/>
                <a:cs typeface="Playfair Display"/>
                <a:sym typeface="Playfair Display"/>
              </a:rPr>
              <a:t>Geographic Distance</a:t>
            </a:r>
          </a:p>
          <a:p>
            <a:pPr marL="457200" lvl="0" indent="-361950">
              <a:lnSpc>
                <a:spcPct val="164000"/>
              </a:lnSpc>
              <a:spcBef>
                <a:spcPts val="1200"/>
              </a:spcBef>
              <a:buSzPts val="2100"/>
              <a:buFont typeface="Playfair Display"/>
              <a:buChar char="●"/>
            </a:pPr>
            <a:r>
              <a:rPr lang="en-US" sz="2100" dirty="0">
                <a:latin typeface="Playfair Display"/>
                <a:ea typeface="Playfair Display"/>
                <a:cs typeface="Playfair Display"/>
                <a:sym typeface="Playfair Display"/>
              </a:rPr>
              <a:t>Physical distance, transport infrastructure, time zones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Affects logistics, supply chain costs, delivery times</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Requires robust supply chain management</a:t>
            </a:r>
          </a:p>
        </p:txBody>
      </p:sp>
      <p:sp>
        <p:nvSpPr>
          <p:cNvPr id="25" name="Content Placeholder 24">
            <a:extLst>
              <a:ext uri="{FF2B5EF4-FFF2-40B4-BE49-F238E27FC236}">
                <a16:creationId xmlns:a16="http://schemas.microsoft.com/office/drawing/2014/main" id="{EFA274FA-1AC9-4DE0-9CD4-6B5A5ED0DFA9}"/>
              </a:ext>
            </a:extLst>
          </p:cNvPr>
          <p:cNvSpPr>
            <a:spLocks noGrp="1"/>
          </p:cNvSpPr>
          <p:nvPr>
            <p:ph sz="quarter" idx="16"/>
          </p:nvPr>
        </p:nvSpPr>
        <p:spPr>
          <a:xfrm>
            <a:off x="9085111" y="5682569"/>
            <a:ext cx="8452800" cy="2253600"/>
          </a:xfrm>
        </p:spPr>
        <p:txBody>
          <a:bodyPr>
            <a:noAutofit/>
          </a:bodyPr>
          <a:lstStyle/>
          <a:p>
            <a:pPr marL="0" lvl="0">
              <a:lnSpc>
                <a:spcPct val="164000"/>
              </a:lnSpc>
              <a:spcBef>
                <a:spcPts val="1200"/>
              </a:spcBef>
            </a:pPr>
            <a:r>
              <a:rPr lang="en-US" sz="2100" b="1" dirty="0">
                <a:latin typeface="Playfair Display"/>
                <a:ea typeface="Playfair Display"/>
                <a:cs typeface="Playfair Display"/>
                <a:sym typeface="Playfair Display"/>
              </a:rPr>
              <a:t>E – </a:t>
            </a:r>
            <a:r>
              <a:rPr lang="en-US" sz="2100" b="1" i="1" dirty="0">
                <a:latin typeface="Playfair Display"/>
                <a:ea typeface="Playfair Display"/>
                <a:cs typeface="Playfair Display"/>
                <a:sym typeface="Playfair Display"/>
              </a:rPr>
              <a:t>Economic Distance</a:t>
            </a:r>
          </a:p>
          <a:p>
            <a:pPr marL="457200" lvl="0" indent="-361950">
              <a:lnSpc>
                <a:spcPct val="164000"/>
              </a:lnSpc>
              <a:spcBef>
                <a:spcPts val="1200"/>
              </a:spcBef>
              <a:buSzPts val="2100"/>
              <a:buFont typeface="Playfair Display"/>
              <a:buChar char="●"/>
            </a:pPr>
            <a:r>
              <a:rPr lang="en-US" sz="2100" dirty="0">
                <a:latin typeface="Playfair Display"/>
                <a:ea typeface="Playfair Display"/>
                <a:cs typeface="Playfair Display"/>
                <a:sym typeface="Playfair Display"/>
              </a:rPr>
              <a:t>Income levels, purchasing power, infrastructure</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Impacts pricing, market positioning, and product adaptation</a:t>
            </a:r>
          </a:p>
          <a:p>
            <a:pPr marL="457200" lvl="0" indent="-361950">
              <a:lnSpc>
                <a:spcPct val="164000"/>
              </a:lnSpc>
              <a:spcBef>
                <a:spcPts val="0"/>
              </a:spcBef>
              <a:buSzPts val="2100"/>
              <a:buFont typeface="Playfair Display"/>
              <a:buChar char="●"/>
            </a:pPr>
            <a:r>
              <a:rPr lang="en-US" sz="2100" dirty="0">
                <a:latin typeface="Playfair Display"/>
                <a:ea typeface="Playfair Display"/>
                <a:cs typeface="Playfair Display"/>
                <a:sym typeface="Playfair Display"/>
              </a:rPr>
              <a:t>Lower-income markets may need tailored, affordable offerings</a:t>
            </a:r>
          </a:p>
        </p:txBody>
      </p:sp>
      <p:sp>
        <p:nvSpPr>
          <p:cNvPr id="108" name="Google Shape;108;p3">
            <a:extLst>
              <a:ext uri="{FF2B5EF4-FFF2-40B4-BE49-F238E27FC236}">
                <a16:creationId xmlns:a16="http://schemas.microsoft.com/office/drawing/2014/main" id="{DEA6F7E4-A582-1DB0-9B2D-0EA9E55C2FE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69469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D179D700-024E-B741-B694-81780819B5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C61350-18BD-686D-5247-5C0193CAA1B0}"/>
              </a:ext>
            </a:extLst>
          </p:cNvPr>
          <p:cNvSpPr>
            <a:spLocks noGrp="1"/>
          </p:cNvSpPr>
          <p:nvPr>
            <p:ph type="ctrTitle"/>
          </p:nvPr>
        </p:nvSpPr>
        <p:spPr>
          <a:xfrm>
            <a:off x="903352" y="962505"/>
            <a:ext cx="16355937" cy="740763"/>
          </a:xfrm>
        </p:spPr>
        <p:txBody>
          <a:bodyPr>
            <a:noAutofit/>
          </a:bodyPr>
          <a:lstStyle/>
          <a:p>
            <a:pPr lvl="0" algn="l">
              <a:lnSpc>
                <a:spcPct val="140010"/>
              </a:lnSpc>
              <a:buSzPts val="3714"/>
            </a:pPr>
            <a:r>
              <a:rPr lang="en-US" sz="3710" b="1" dirty="0">
                <a:solidFill>
                  <a:srgbClr val="54152A"/>
                </a:solidFill>
                <a:latin typeface="Public Sans"/>
                <a:ea typeface="Public Sans"/>
                <a:cs typeface="Public Sans"/>
                <a:sym typeface="Public Sans"/>
              </a:rPr>
              <a:t>Strategy Formulation: Where Are We Going?</a:t>
            </a:r>
          </a:p>
        </p:txBody>
      </p:sp>
      <p:cxnSp>
        <p:nvCxnSpPr>
          <p:cNvPr id="106" name="Google Shape;106;p3">
            <a:extLst>
              <a:ext uri="{FF2B5EF4-FFF2-40B4-BE49-F238E27FC236}">
                <a16:creationId xmlns:a16="http://schemas.microsoft.com/office/drawing/2014/main" id="{AC3368F4-7130-B337-9060-2AFFF1435E0D}"/>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AA97F30-0972-5E55-9CAC-B025C68344D8}"/>
              </a:ext>
            </a:extLst>
          </p:cNvPr>
          <p:cNvSpPr>
            <a:spLocks noGrp="1"/>
          </p:cNvSpPr>
          <p:nvPr>
            <p:ph sz="quarter" idx="12"/>
          </p:nvPr>
        </p:nvSpPr>
        <p:spPr>
          <a:xfrm>
            <a:off x="1023838" y="2038042"/>
            <a:ext cx="16355937" cy="6323183"/>
          </a:xfrm>
        </p:spPr>
        <p:txBody>
          <a:bodyPr>
            <a:noAutofit/>
          </a:bodyPr>
          <a:lstStyle/>
          <a:p>
            <a:pPr>
              <a:spcBef>
                <a:spcPts val="0"/>
              </a:spcBef>
            </a:pPr>
            <a:r>
              <a:rPr lang="en-US" sz="3600" dirty="0">
                <a:latin typeface="Playfair Display" pitchFamily="2" charset="77"/>
              </a:rPr>
              <a:t>Strategic management’s foundations rest in three essential questions that align with the three stages of strategic management:</a:t>
            </a:r>
          </a:p>
          <a:p>
            <a:pPr>
              <a:spcBef>
                <a:spcPts val="0"/>
              </a:spcBef>
            </a:pPr>
            <a:endParaRPr lang="en-US" sz="3600" dirty="0">
              <a:latin typeface="Playfair Display" pitchFamily="2" charset="77"/>
            </a:endParaRPr>
          </a:p>
          <a:p>
            <a:pPr>
              <a:spcBef>
                <a:spcPts val="0"/>
              </a:spcBef>
            </a:pPr>
            <a:r>
              <a:rPr lang="en-US" sz="3600" dirty="0">
                <a:latin typeface="Playfair Display" pitchFamily="2" charset="77"/>
              </a:rPr>
              <a:t>Strategic analysis: Where are we?</a:t>
            </a:r>
          </a:p>
          <a:p>
            <a:pPr>
              <a:spcBef>
                <a:spcPts val="0"/>
              </a:spcBef>
            </a:pPr>
            <a:endParaRPr lang="en-US" sz="3600" dirty="0">
              <a:latin typeface="Playfair Display" pitchFamily="2" charset="77"/>
            </a:endParaRPr>
          </a:p>
          <a:p>
            <a:pPr>
              <a:spcBef>
                <a:spcPts val="0"/>
              </a:spcBef>
            </a:pPr>
            <a:r>
              <a:rPr lang="en-US" sz="3600" b="1" dirty="0">
                <a:latin typeface="Playfair Display" pitchFamily="2" charset="77"/>
              </a:rPr>
              <a:t>Strategy formulation: Where are we going?</a:t>
            </a:r>
          </a:p>
          <a:p>
            <a:pPr>
              <a:spcBef>
                <a:spcPts val="0"/>
              </a:spcBef>
            </a:pPr>
            <a:endParaRPr lang="en-US" sz="3600" dirty="0">
              <a:latin typeface="Playfair Display" pitchFamily="2" charset="77"/>
            </a:endParaRPr>
          </a:p>
          <a:p>
            <a:pPr>
              <a:spcBef>
                <a:spcPts val="0"/>
              </a:spcBef>
            </a:pPr>
            <a:r>
              <a:rPr lang="en-US" sz="3600" dirty="0">
                <a:latin typeface="Playfair Display" pitchFamily="2" charset="77"/>
              </a:rPr>
              <a:t>Strategy Implementation: How are we going to get there?</a:t>
            </a:r>
          </a:p>
          <a:p>
            <a:pPr>
              <a:spcBef>
                <a:spcPts val="0"/>
              </a:spcBef>
            </a:pPr>
            <a:endParaRPr lang="en-US" sz="3600" dirty="0">
              <a:latin typeface="Playfair Display" pitchFamily="2" charset="77"/>
            </a:endParaRPr>
          </a:p>
          <a:p>
            <a:pPr>
              <a:spcBef>
                <a:spcPts val="0"/>
              </a:spcBef>
            </a:pPr>
            <a:r>
              <a:rPr lang="en-US" sz="3600" dirty="0">
                <a:latin typeface="Playfair Display" pitchFamily="2" charset="77"/>
              </a:rPr>
              <a:t>Like all strategy formulation, multinational strategy addresses the question of where a firm is going.</a:t>
            </a:r>
          </a:p>
        </p:txBody>
      </p:sp>
      <p:sp>
        <p:nvSpPr>
          <p:cNvPr id="108" name="Google Shape;108;p3">
            <a:extLst>
              <a:ext uri="{FF2B5EF4-FFF2-40B4-BE49-F238E27FC236}">
                <a16:creationId xmlns:a16="http://schemas.microsoft.com/office/drawing/2014/main" id="{4E312640-55D5-D20B-B0FB-C50EF9E2C29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1514153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6499C00C-62AE-EB2C-2C5C-2DC395674DE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092DA2-F03D-0321-3ABC-9244BF281ECB}"/>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1 of 7</a:t>
            </a:r>
            <a:endParaRPr lang="en-US" sz="3710" dirty="0"/>
          </a:p>
        </p:txBody>
      </p:sp>
      <p:cxnSp>
        <p:nvCxnSpPr>
          <p:cNvPr id="106" name="Google Shape;106;p3">
            <a:extLst>
              <a:ext uri="{FF2B5EF4-FFF2-40B4-BE49-F238E27FC236}">
                <a16:creationId xmlns:a16="http://schemas.microsoft.com/office/drawing/2014/main" id="{104AEF11-B254-52A1-F4A8-BC011F89E67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286EA6F-FA8B-9B88-6258-185F59BD4982}"/>
              </a:ext>
            </a:extLst>
          </p:cNvPr>
          <p:cNvSpPr>
            <a:spLocks noGrp="1"/>
          </p:cNvSpPr>
          <p:nvPr>
            <p:ph sz="quarter" idx="12"/>
          </p:nvPr>
        </p:nvSpPr>
        <p:spPr>
          <a:xfrm>
            <a:off x="1023835" y="2097030"/>
            <a:ext cx="15998400" cy="7387200"/>
          </a:xfrm>
        </p:spPr>
        <p:txBody>
          <a:bodyPr>
            <a:noAutofit/>
          </a:bodyPr>
          <a:lstStyle/>
          <a:p>
            <a:pPr marL="0" lvl="0">
              <a:lnSpc>
                <a:spcPct val="164000"/>
              </a:lnSpc>
              <a:spcBef>
                <a:spcPts val="1400"/>
              </a:spcBef>
              <a:buSzPts val="1100"/>
            </a:pPr>
            <a:r>
              <a:rPr lang="en-US" sz="4400" dirty="0">
                <a:latin typeface="Playfair Display"/>
                <a:ea typeface="Playfair Display"/>
                <a:cs typeface="Playfair Display"/>
                <a:sym typeface="Playfair Display"/>
              </a:rPr>
              <a:t>Multinational corporations make </a:t>
            </a:r>
            <a:r>
              <a:rPr lang="en-US" sz="4400" b="1" dirty="0">
                <a:latin typeface="Playfair Display"/>
                <a:ea typeface="Playfair Display"/>
                <a:cs typeface="Playfair Display"/>
                <a:sym typeface="Playfair Display"/>
              </a:rPr>
              <a:t>two critical strategic decisions</a:t>
            </a:r>
            <a:r>
              <a:rPr lang="en-US" sz="4400" dirty="0">
                <a:latin typeface="Playfair Display"/>
                <a:ea typeface="Playfair Display"/>
                <a:cs typeface="Playfair Display"/>
                <a:sym typeface="Playfair Display"/>
              </a:rPr>
              <a:t> when f</a:t>
            </a:r>
            <a:r>
              <a:rPr lang="en-US" sz="4400" b="1" dirty="0">
                <a:latin typeface="Playfair Display"/>
                <a:ea typeface="Playfair Display"/>
                <a:cs typeface="Playfair Display"/>
                <a:sym typeface="Playfair Display"/>
              </a:rPr>
              <a:t>ormulating a multinational strategy</a:t>
            </a:r>
            <a:r>
              <a:rPr lang="en-US" sz="4400" dirty="0">
                <a:latin typeface="Playfair Display"/>
                <a:ea typeface="Playfair Display"/>
                <a:cs typeface="Playfair Display"/>
                <a:sym typeface="Playfair Display"/>
              </a:rPr>
              <a:t>. </a:t>
            </a:r>
          </a:p>
          <a:p>
            <a:pPr marL="0" lvl="0">
              <a:lnSpc>
                <a:spcPct val="164000"/>
              </a:lnSpc>
              <a:spcBef>
                <a:spcPts val="1400"/>
              </a:spcBef>
              <a:buSzPts val="1100"/>
            </a:pPr>
            <a:r>
              <a:rPr lang="en-US" sz="4400" dirty="0">
                <a:latin typeface="Playfair Display"/>
                <a:ea typeface="Playfair Display"/>
                <a:cs typeface="Playfair Display"/>
                <a:sym typeface="Playfair Display"/>
              </a:rPr>
              <a:t>The first decision concerns </a:t>
            </a:r>
            <a:r>
              <a:rPr lang="en-US" sz="4400" b="1" dirty="0">
                <a:latin typeface="Playfair Display"/>
                <a:ea typeface="Playfair Display"/>
                <a:cs typeface="Playfair Display"/>
                <a:sym typeface="Playfair Display"/>
              </a:rPr>
              <a:t>whether the strategy is globally integrated. </a:t>
            </a:r>
            <a:endParaRPr lang="en-US" sz="4400" b="1" dirty="0">
              <a:latin typeface="Playfair Display"/>
              <a:ea typeface="Playfair Display"/>
              <a:cs typeface="Playfair Display"/>
            </a:endParaRPr>
          </a:p>
          <a:p>
            <a:pPr marL="0" lvl="0">
              <a:lnSpc>
                <a:spcPct val="164000"/>
              </a:lnSpc>
              <a:spcBef>
                <a:spcPts val="1400"/>
              </a:spcBef>
              <a:buSzPts val="1100"/>
            </a:pPr>
            <a:r>
              <a:rPr lang="en-US" sz="4400" dirty="0">
                <a:latin typeface="Playfair Display"/>
                <a:ea typeface="Playfair Display"/>
                <a:cs typeface="Playfair Display"/>
                <a:sym typeface="Playfair Display"/>
              </a:rPr>
              <a:t>The second decision concerns </a:t>
            </a:r>
            <a:r>
              <a:rPr lang="en-US" sz="4400" b="1" dirty="0">
                <a:latin typeface="Playfair Display"/>
                <a:ea typeface="Playfair Display"/>
                <a:cs typeface="Playfair Display"/>
                <a:sym typeface="Playfair Display"/>
              </a:rPr>
              <a:t>whether the strategy is locally responsive.</a:t>
            </a:r>
            <a:endParaRPr lang="en-US" sz="3600" b="1" dirty="0">
              <a:latin typeface="Playfair Display"/>
              <a:ea typeface="Playfair Display"/>
              <a:cs typeface="Playfair Display"/>
            </a:endParaRPr>
          </a:p>
        </p:txBody>
      </p:sp>
      <p:sp>
        <p:nvSpPr>
          <p:cNvPr id="108" name="Google Shape;108;p3">
            <a:extLst>
              <a:ext uri="{FF2B5EF4-FFF2-40B4-BE49-F238E27FC236}">
                <a16:creationId xmlns:a16="http://schemas.microsoft.com/office/drawing/2014/main" id="{67C65CB0-BFA4-D976-4990-151CB60BD4A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6231518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71DF8FB3-284C-272C-F602-C10BDD7A06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536EAF-893B-7E10-5CE8-6ADB77D16F64}"/>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2 of 7</a:t>
            </a:r>
            <a:endParaRPr lang="en-US" sz="3710" dirty="0"/>
          </a:p>
        </p:txBody>
      </p:sp>
      <p:cxnSp>
        <p:nvCxnSpPr>
          <p:cNvPr id="106" name="Google Shape;106;p3">
            <a:extLst>
              <a:ext uri="{FF2B5EF4-FFF2-40B4-BE49-F238E27FC236}">
                <a16:creationId xmlns:a16="http://schemas.microsoft.com/office/drawing/2014/main" id="{2062014A-0DEF-8D28-E5AB-2D3008C8BC1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C84BE73-C676-72DF-71D4-9DB8857561C4}"/>
              </a:ext>
            </a:extLst>
          </p:cNvPr>
          <p:cNvSpPr>
            <a:spLocks noGrp="1"/>
          </p:cNvSpPr>
          <p:nvPr>
            <p:ph sz="quarter" idx="12"/>
          </p:nvPr>
        </p:nvSpPr>
        <p:spPr>
          <a:xfrm>
            <a:off x="1097575" y="1743068"/>
            <a:ext cx="15998400" cy="7790400"/>
          </a:xfrm>
        </p:spPr>
        <p:txBody>
          <a:bodyPr>
            <a:noAutofit/>
          </a:bodyPr>
          <a:lstStyle/>
          <a:p>
            <a:pPr>
              <a:lnSpc>
                <a:spcPct val="164000"/>
              </a:lnSpc>
              <a:spcBef>
                <a:spcPts val="1400"/>
              </a:spcBef>
              <a:buClr>
                <a:schemeClr val="dk1"/>
              </a:buClr>
              <a:buSzPts val="1100"/>
            </a:pPr>
            <a:r>
              <a:rPr lang="en-US" sz="4000" dirty="0">
                <a:latin typeface="Playfair Display"/>
                <a:ea typeface="Playfair Display"/>
                <a:cs typeface="Playfair Display"/>
                <a:sym typeface="Playfair Display"/>
              </a:rPr>
              <a:t>The first strategic decision addresses </a:t>
            </a:r>
            <a:r>
              <a:rPr lang="en-US" sz="4000" b="1" dirty="0">
                <a:latin typeface="Playfair Display"/>
                <a:ea typeface="Playfair Display"/>
                <a:cs typeface="Playfair Display"/>
                <a:sym typeface="Playfair Display"/>
              </a:rPr>
              <a:t>whether and to what degree the strategy is responsive to global integration pressures</a:t>
            </a:r>
            <a:r>
              <a:rPr lang="en-US" sz="4000" dirty="0">
                <a:latin typeface="Playfair Display"/>
                <a:ea typeface="Playfair Display"/>
                <a:cs typeface="Playfair Display"/>
                <a:sym typeface="Playfair Display"/>
              </a:rPr>
              <a:t>. </a:t>
            </a:r>
            <a:endParaRPr lang="en-US" sz="4000" dirty="0">
              <a:latin typeface="Playfair Display"/>
            </a:endParaRPr>
          </a:p>
          <a:p>
            <a:pPr marL="571500" indent="-571500">
              <a:lnSpc>
                <a:spcPct val="164000"/>
              </a:lnSpc>
              <a:spcBef>
                <a:spcPts val="1400"/>
              </a:spcBef>
              <a:buSzPts val="1100"/>
              <a:buChar char="•"/>
            </a:pPr>
            <a:r>
              <a:rPr lang="en-US" sz="4000" dirty="0">
                <a:latin typeface="Playfair Display"/>
                <a:ea typeface="Playfair Display"/>
                <a:cs typeface="Playfair Display"/>
                <a:sym typeface="Playfair Display"/>
              </a:rPr>
              <a:t>Global integration pressures include the need to reduce costs through large-scale investments and the presence of global competitors in the firm’s target markets. </a:t>
            </a:r>
            <a:endParaRPr lang="en-US" sz="4000" dirty="0">
              <a:latin typeface="Playfair Display"/>
              <a:ea typeface="Playfair Display"/>
            </a:endParaRPr>
          </a:p>
          <a:p>
            <a:pPr marL="571500" lvl="0" indent="-571500">
              <a:lnSpc>
                <a:spcPct val="164000"/>
              </a:lnSpc>
              <a:spcBef>
                <a:spcPts val="1400"/>
              </a:spcBef>
              <a:buSzPts val="1100"/>
              <a:buFont typeface="Arial"/>
              <a:buChar char="•"/>
            </a:pPr>
            <a:r>
              <a:rPr lang="en-US" sz="4000" dirty="0">
                <a:latin typeface="Playfair Display"/>
                <a:ea typeface="Playfair Display"/>
                <a:cs typeface="Playfair Display"/>
                <a:sym typeface="Playfair Display"/>
              </a:rPr>
              <a:t>Global integration pressures require firms to manage their business activities on a global basis.</a:t>
            </a:r>
            <a:endParaRPr lang="en-US" sz="4000" dirty="0"/>
          </a:p>
        </p:txBody>
      </p:sp>
      <p:sp>
        <p:nvSpPr>
          <p:cNvPr id="108" name="Google Shape;108;p3">
            <a:extLst>
              <a:ext uri="{FF2B5EF4-FFF2-40B4-BE49-F238E27FC236}">
                <a16:creationId xmlns:a16="http://schemas.microsoft.com/office/drawing/2014/main" id="{6E10AFD1-8D65-4358-C332-CF6424B4334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0229549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155D7706-5786-5AD8-7642-088638855F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17F528-BF3F-BCA8-7651-C01F18403622}"/>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3 of 7</a:t>
            </a:r>
            <a:endParaRPr lang="en-US" sz="3710" dirty="0"/>
          </a:p>
        </p:txBody>
      </p:sp>
      <p:cxnSp>
        <p:nvCxnSpPr>
          <p:cNvPr id="106" name="Google Shape;106;p3">
            <a:extLst>
              <a:ext uri="{FF2B5EF4-FFF2-40B4-BE49-F238E27FC236}">
                <a16:creationId xmlns:a16="http://schemas.microsoft.com/office/drawing/2014/main" id="{0E689BAE-8877-0F40-F9E1-8742CFBDAB3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DF25EB2-F1D3-D23E-3E1D-7BDBE9C8F733}"/>
              </a:ext>
            </a:extLst>
          </p:cNvPr>
          <p:cNvSpPr>
            <a:spLocks noGrp="1"/>
          </p:cNvSpPr>
          <p:nvPr>
            <p:ph sz="quarter" idx="12"/>
          </p:nvPr>
        </p:nvSpPr>
        <p:spPr>
          <a:xfrm>
            <a:off x="1023835" y="2097030"/>
            <a:ext cx="15936810" cy="7387200"/>
          </a:xfrm>
        </p:spPr>
        <p:txBody>
          <a:bodyPr>
            <a:noAutofit/>
          </a:bodyPr>
          <a:lstStyle/>
          <a:p>
            <a:pPr>
              <a:lnSpc>
                <a:spcPct val="164000"/>
              </a:lnSpc>
              <a:spcBef>
                <a:spcPts val="1400"/>
              </a:spcBef>
              <a:buClr>
                <a:schemeClr val="dk1"/>
              </a:buClr>
              <a:buSzPts val="1100"/>
            </a:pPr>
            <a:r>
              <a:rPr lang="en-US" sz="4000" dirty="0">
                <a:latin typeface="Playfair Display"/>
                <a:ea typeface="Playfair Display"/>
                <a:cs typeface="Playfair Display"/>
                <a:sym typeface="Playfair Display"/>
              </a:rPr>
              <a:t>The second strategic decision is </a:t>
            </a:r>
            <a:r>
              <a:rPr lang="en-US" sz="4000" b="1" dirty="0">
                <a:latin typeface="Playfair Display"/>
                <a:ea typeface="Playfair Display"/>
                <a:cs typeface="Playfair Display"/>
                <a:sym typeface="Playfair Display"/>
              </a:rPr>
              <a:t>whether and to what extent the strategy is responsive to local pressures</a:t>
            </a:r>
            <a:r>
              <a:rPr lang="en-US" sz="4000" dirty="0">
                <a:latin typeface="Playfair Display"/>
                <a:ea typeface="Playfair Display"/>
                <a:cs typeface="Playfair Display"/>
                <a:sym typeface="Playfair Display"/>
              </a:rPr>
              <a:t>. </a:t>
            </a:r>
            <a:endParaRPr lang="en-US" sz="4000" dirty="0">
              <a:latin typeface="Playfair Display"/>
              <a:ea typeface="Playfair Display"/>
              <a:cs typeface="Playfair Display"/>
            </a:endParaRPr>
          </a:p>
          <a:p>
            <a:pPr marL="571500" indent="-571500">
              <a:lnSpc>
                <a:spcPct val="164000"/>
              </a:lnSpc>
              <a:spcBef>
                <a:spcPts val="1400"/>
              </a:spcBef>
              <a:buSzPts val="1100"/>
              <a:buFont typeface="Arial"/>
              <a:buChar char="•"/>
            </a:pPr>
            <a:r>
              <a:rPr lang="en-US" sz="4000" dirty="0">
                <a:latin typeface="Playfair Display"/>
                <a:ea typeface="Playfair Display"/>
                <a:cs typeface="Playfair Display"/>
                <a:sym typeface="Playfair Display"/>
              </a:rPr>
              <a:t>Local pressures include diverse governmental structures and differences in customer needs and preferences across countries. </a:t>
            </a:r>
            <a:endParaRPr lang="en-US" sz="4000" dirty="0">
              <a:latin typeface="Playfair Display"/>
              <a:ea typeface="Playfair Display"/>
              <a:cs typeface="Playfair Display"/>
            </a:endParaRPr>
          </a:p>
          <a:p>
            <a:pPr marL="571500" lvl="0" indent="-571500">
              <a:lnSpc>
                <a:spcPct val="164000"/>
              </a:lnSpc>
              <a:spcBef>
                <a:spcPts val="1400"/>
              </a:spcBef>
              <a:buSzPts val="1100"/>
              <a:buFont typeface="Arial"/>
              <a:buChar char="•"/>
            </a:pPr>
            <a:r>
              <a:rPr lang="en-US" sz="4000" dirty="0">
                <a:latin typeface="Playfair Display"/>
                <a:ea typeface="Playfair Display"/>
                <a:cs typeface="Playfair Display"/>
                <a:sym typeface="Playfair Display"/>
              </a:rPr>
              <a:t>Local pressures compel firms to conduct their business activities on a country-by-country basis.</a:t>
            </a:r>
            <a:endParaRPr lang="en-US" sz="4000" dirty="0">
              <a:latin typeface="Playfair Display"/>
              <a:ea typeface="Playfair Display"/>
              <a:cs typeface="Playfair Display"/>
            </a:endParaRPr>
          </a:p>
        </p:txBody>
      </p:sp>
      <p:sp>
        <p:nvSpPr>
          <p:cNvPr id="108" name="Google Shape;108;p3">
            <a:extLst>
              <a:ext uri="{FF2B5EF4-FFF2-40B4-BE49-F238E27FC236}">
                <a16:creationId xmlns:a16="http://schemas.microsoft.com/office/drawing/2014/main" id="{D1CC1FAA-1AF8-7C4F-AD01-A1C2DB14EE3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703416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BABA8128-050B-666A-C9A1-D7688613F6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F4152E4-05D7-FD31-A8B1-C6D50E5A69DC}"/>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4 of 7</a:t>
            </a:r>
            <a:endParaRPr lang="en-US" sz="3710" dirty="0"/>
          </a:p>
        </p:txBody>
      </p:sp>
      <p:cxnSp>
        <p:nvCxnSpPr>
          <p:cNvPr id="106" name="Google Shape;106;p3">
            <a:extLst>
              <a:ext uri="{FF2B5EF4-FFF2-40B4-BE49-F238E27FC236}">
                <a16:creationId xmlns:a16="http://schemas.microsoft.com/office/drawing/2014/main" id="{1A07C7D2-54B8-C328-2A32-D8198EAAA10F}"/>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410BCD0-1AEE-FCCF-1EC1-53CCD9B2DB8C}"/>
              </a:ext>
            </a:extLst>
          </p:cNvPr>
          <p:cNvSpPr>
            <a:spLocks noGrp="1"/>
          </p:cNvSpPr>
          <p:nvPr>
            <p:ph sz="quarter" idx="12"/>
          </p:nvPr>
        </p:nvSpPr>
        <p:spPr>
          <a:xfrm>
            <a:off x="1023835" y="2097030"/>
            <a:ext cx="15936810" cy="7387200"/>
          </a:xfrm>
        </p:spPr>
        <p:txBody>
          <a:bodyPr>
            <a:noAutofit/>
          </a:bodyPr>
          <a:lstStyle/>
          <a:p>
            <a:pPr>
              <a:lnSpc>
                <a:spcPct val="164000"/>
              </a:lnSpc>
              <a:spcBef>
                <a:spcPts val="1400"/>
              </a:spcBef>
              <a:buClr>
                <a:schemeClr val="dk1"/>
              </a:buClr>
              <a:buSzPts val="1100"/>
            </a:pPr>
            <a:r>
              <a:rPr lang="en-US" sz="4000" dirty="0">
                <a:latin typeface="Playfair Display"/>
                <a:ea typeface="Playfair Display"/>
                <a:cs typeface="Playfair Display"/>
                <a:sym typeface="Playfair Display"/>
              </a:rPr>
              <a:t>Combining the decisions made along these two dimensions—responsiveness to global integration pressures and responsiveness to local pressures results in four multinational strategies: </a:t>
            </a:r>
            <a:endParaRPr lang="en-US" sz="4000" dirty="0">
              <a:latin typeface="Playfair Display"/>
              <a:ea typeface="Playfair Display"/>
              <a:cs typeface="Playfair Display"/>
            </a:endParaRPr>
          </a:p>
          <a:p>
            <a:pPr marL="571500" indent="-571500">
              <a:lnSpc>
                <a:spcPct val="164000"/>
              </a:lnSpc>
              <a:spcBef>
                <a:spcPts val="1400"/>
              </a:spcBef>
              <a:buSzPts val="1100"/>
              <a:buChar char="•"/>
            </a:pPr>
            <a:r>
              <a:rPr lang="en-US" sz="4000" dirty="0">
                <a:latin typeface="Playfair Display"/>
                <a:ea typeface="Playfair Display"/>
                <a:cs typeface="Playfair Display"/>
                <a:sym typeface="Playfair Display"/>
              </a:rPr>
              <a:t>International</a:t>
            </a:r>
            <a:endParaRPr lang="en-US" sz="4000" dirty="0">
              <a:latin typeface="Playfair Display"/>
              <a:ea typeface="Playfair Display"/>
              <a:cs typeface="Playfair Display"/>
            </a:endParaRPr>
          </a:p>
          <a:p>
            <a:pPr marL="571500" indent="-571500">
              <a:lnSpc>
                <a:spcPct val="164000"/>
              </a:lnSpc>
              <a:spcBef>
                <a:spcPts val="1400"/>
              </a:spcBef>
              <a:buSzPts val="1100"/>
              <a:buChar char="•"/>
            </a:pPr>
            <a:r>
              <a:rPr lang="en-US" sz="4000" dirty="0">
                <a:latin typeface="Playfair Display"/>
                <a:ea typeface="Playfair Display"/>
                <a:cs typeface="Playfair Display"/>
                <a:sym typeface="Playfair Display"/>
              </a:rPr>
              <a:t>Multidomestic</a:t>
            </a:r>
            <a:endParaRPr lang="en-US" sz="4000" dirty="0">
              <a:latin typeface="Playfair Display"/>
              <a:ea typeface="Playfair Display"/>
              <a:cs typeface="Playfair Display"/>
            </a:endParaRPr>
          </a:p>
          <a:p>
            <a:pPr marL="571500" indent="-571500">
              <a:lnSpc>
                <a:spcPct val="164000"/>
              </a:lnSpc>
              <a:spcBef>
                <a:spcPts val="1400"/>
              </a:spcBef>
              <a:buSzPts val="1100"/>
              <a:buChar char="•"/>
            </a:pPr>
            <a:r>
              <a:rPr lang="en-US" sz="4000" dirty="0">
                <a:latin typeface="Playfair Display"/>
                <a:ea typeface="Playfair Display"/>
                <a:cs typeface="Playfair Display"/>
                <a:sym typeface="Playfair Display"/>
              </a:rPr>
              <a:t>Global</a:t>
            </a:r>
            <a:endParaRPr lang="en-US" sz="4000" dirty="0">
              <a:latin typeface="Playfair Display"/>
              <a:ea typeface="Playfair Display"/>
              <a:cs typeface="Playfair Display"/>
            </a:endParaRPr>
          </a:p>
          <a:p>
            <a:pPr marL="571500" indent="-571500">
              <a:lnSpc>
                <a:spcPct val="164000"/>
              </a:lnSpc>
              <a:spcBef>
                <a:spcPts val="1400"/>
              </a:spcBef>
              <a:buSzPts val="1100"/>
              <a:buChar char="•"/>
            </a:pPr>
            <a:r>
              <a:rPr lang="en-US" sz="4000" dirty="0">
                <a:latin typeface="Playfair Display"/>
                <a:ea typeface="Playfair Display"/>
                <a:cs typeface="Playfair Display"/>
                <a:sym typeface="Playfair Display"/>
              </a:rPr>
              <a:t>Transnational</a:t>
            </a:r>
            <a:endParaRPr lang="en-US" sz="4000" dirty="0">
              <a:latin typeface="Playfair Display"/>
              <a:ea typeface="Playfair Display"/>
              <a:cs typeface="Playfair Display"/>
            </a:endParaRPr>
          </a:p>
        </p:txBody>
      </p:sp>
      <p:sp>
        <p:nvSpPr>
          <p:cNvPr id="108" name="Google Shape;108;p3">
            <a:extLst>
              <a:ext uri="{FF2B5EF4-FFF2-40B4-BE49-F238E27FC236}">
                <a16:creationId xmlns:a16="http://schemas.microsoft.com/office/drawing/2014/main" id="{4A98580B-094C-C9F2-686B-EB4A1DA3A06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3529339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31D4B0E9-370B-56FE-A252-0590B47292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579AAD-5596-1C0B-D668-1EED4FE4B2BC}"/>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5 of 7</a:t>
            </a:r>
            <a:endParaRPr lang="en-US" sz="3710" dirty="0"/>
          </a:p>
        </p:txBody>
      </p:sp>
      <p:cxnSp>
        <p:nvCxnSpPr>
          <p:cNvPr id="106" name="Google Shape;106;p3">
            <a:extLst>
              <a:ext uri="{FF2B5EF4-FFF2-40B4-BE49-F238E27FC236}">
                <a16:creationId xmlns:a16="http://schemas.microsoft.com/office/drawing/2014/main" id="{64F9899E-E272-18E1-24C9-B3964B4E4798}"/>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0374099-5B55-0D90-8154-B4995CAFE4B6}"/>
              </a:ext>
            </a:extLst>
          </p:cNvPr>
          <p:cNvSpPr>
            <a:spLocks noGrp="1"/>
          </p:cNvSpPr>
          <p:nvPr>
            <p:ph sz="quarter" idx="12"/>
          </p:nvPr>
        </p:nvSpPr>
        <p:spPr>
          <a:xfrm>
            <a:off x="1023835" y="2097030"/>
            <a:ext cx="15936810" cy="7387200"/>
          </a:xfrm>
        </p:spPr>
        <p:txBody>
          <a:bodyPr>
            <a:noAutofit/>
          </a:bodyPr>
          <a:lstStyle/>
          <a:p>
            <a:pPr marL="0" lvl="0">
              <a:lnSpc>
                <a:spcPct val="164000"/>
              </a:lnSpc>
              <a:spcBef>
                <a:spcPts val="1400"/>
              </a:spcBef>
              <a:buSzPts val="1100"/>
            </a:pPr>
            <a:r>
              <a:rPr lang="en-US" sz="4400" dirty="0">
                <a:latin typeface="Playfair Display"/>
                <a:ea typeface="Playfair Display"/>
                <a:cs typeface="Playfair Display"/>
                <a:sym typeface="Playfair Display"/>
              </a:rPr>
              <a:t>An </a:t>
            </a:r>
            <a:r>
              <a:rPr lang="en-US" sz="4400" b="1" dirty="0">
                <a:latin typeface="Playfair Display"/>
                <a:ea typeface="Playfair Display"/>
                <a:cs typeface="Playfair Display"/>
                <a:sym typeface="Playfair Display"/>
              </a:rPr>
              <a:t>international strategy</a:t>
            </a:r>
            <a:r>
              <a:rPr lang="en-US" sz="4400" dirty="0">
                <a:latin typeface="Playfair Display"/>
                <a:ea typeface="Playfair Display"/>
                <a:cs typeface="Playfair Display"/>
                <a:sym typeface="Playfair Display"/>
              </a:rPr>
              <a:t> combines a </a:t>
            </a:r>
            <a:r>
              <a:rPr lang="en-US" sz="4400" b="1" dirty="0">
                <a:latin typeface="Playfair Display"/>
                <a:ea typeface="Playfair Display"/>
                <a:cs typeface="Playfair Display"/>
                <a:sym typeface="Playfair Display"/>
              </a:rPr>
              <a:t>low responsiveness to global integration pressures </a:t>
            </a:r>
            <a:r>
              <a:rPr lang="en-US" sz="4400" dirty="0">
                <a:latin typeface="Playfair Display"/>
                <a:ea typeface="Playfair Display"/>
                <a:cs typeface="Playfair Display"/>
                <a:sym typeface="Playfair Display"/>
              </a:rPr>
              <a:t>with a </a:t>
            </a:r>
            <a:r>
              <a:rPr lang="en-US" sz="4400" b="1" dirty="0">
                <a:latin typeface="Playfair Display"/>
                <a:ea typeface="Playfair Display"/>
                <a:cs typeface="Playfair Display"/>
                <a:sym typeface="Playfair Display"/>
              </a:rPr>
              <a:t>low responsiveness to local preferences</a:t>
            </a:r>
            <a:endParaRPr lang="en-US" sz="4400" b="1" dirty="0">
              <a:latin typeface="Playfair Display"/>
              <a:ea typeface="Playfair Display"/>
              <a:cs typeface="Playfair Display"/>
            </a:endParaRPr>
          </a:p>
          <a:p>
            <a:pPr marL="0" lvl="0">
              <a:lnSpc>
                <a:spcPct val="164000"/>
              </a:lnSpc>
              <a:spcBef>
                <a:spcPts val="1400"/>
              </a:spcBef>
              <a:buSzPts val="1100"/>
            </a:pPr>
            <a:r>
              <a:rPr lang="en-US" sz="4400" dirty="0">
                <a:latin typeface="Playfair Display"/>
                <a:ea typeface="Playfair Display"/>
                <a:cs typeface="Playfair Display"/>
                <a:sym typeface="Playfair Display"/>
              </a:rPr>
              <a:t>A </a:t>
            </a:r>
            <a:r>
              <a:rPr lang="en-US" sz="4400" b="1" dirty="0">
                <a:latin typeface="Playfair Display"/>
                <a:ea typeface="Playfair Display"/>
                <a:cs typeface="Playfair Display"/>
                <a:sym typeface="Playfair Display"/>
              </a:rPr>
              <a:t>multidomestic strategy</a:t>
            </a:r>
            <a:r>
              <a:rPr lang="en-US" sz="4400" dirty="0">
                <a:latin typeface="Playfair Display"/>
                <a:ea typeface="Playfair Display"/>
                <a:cs typeface="Playfair Display"/>
                <a:sym typeface="Playfair Display"/>
              </a:rPr>
              <a:t> combines a </a:t>
            </a:r>
            <a:r>
              <a:rPr lang="en-US" sz="4400" b="1" dirty="0">
                <a:latin typeface="Playfair Display"/>
                <a:ea typeface="Playfair Display"/>
                <a:cs typeface="Playfair Display"/>
                <a:sym typeface="Playfair Display"/>
              </a:rPr>
              <a:t>low responsiveness to global integration pressures</a:t>
            </a:r>
            <a:r>
              <a:rPr lang="en-US" sz="4400" dirty="0">
                <a:latin typeface="Playfair Display"/>
                <a:ea typeface="Playfair Display"/>
                <a:cs typeface="Playfair Display"/>
                <a:sym typeface="Playfair Display"/>
              </a:rPr>
              <a:t> with a </a:t>
            </a:r>
            <a:r>
              <a:rPr lang="en-US" sz="4400" b="1" dirty="0">
                <a:latin typeface="Playfair Display"/>
                <a:ea typeface="Playfair Display"/>
                <a:cs typeface="Playfair Display"/>
                <a:sym typeface="Playfair Display"/>
              </a:rPr>
              <a:t>high responsiveness to local preferences.</a:t>
            </a:r>
            <a:endParaRPr lang="en-US" sz="3600" b="1" dirty="0">
              <a:latin typeface="Playfair Display"/>
              <a:ea typeface="Playfair Display"/>
              <a:cs typeface="Playfair Display"/>
            </a:endParaRPr>
          </a:p>
        </p:txBody>
      </p:sp>
      <p:sp>
        <p:nvSpPr>
          <p:cNvPr id="108" name="Google Shape;108;p3">
            <a:extLst>
              <a:ext uri="{FF2B5EF4-FFF2-40B4-BE49-F238E27FC236}">
                <a16:creationId xmlns:a16="http://schemas.microsoft.com/office/drawing/2014/main" id="{2C72C2C2-96E3-4DD7-6478-34F5BAF7707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9564209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6FDCDACD-83C5-B9DB-247F-F7E4278D24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224057-6820-C754-5CA9-AF15FDBF0A4C}"/>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6 of 7</a:t>
            </a:r>
            <a:endParaRPr lang="en-US" sz="3710" dirty="0"/>
          </a:p>
        </p:txBody>
      </p:sp>
      <p:cxnSp>
        <p:nvCxnSpPr>
          <p:cNvPr id="106" name="Google Shape;106;p3">
            <a:extLst>
              <a:ext uri="{FF2B5EF4-FFF2-40B4-BE49-F238E27FC236}">
                <a16:creationId xmlns:a16="http://schemas.microsoft.com/office/drawing/2014/main" id="{03A831F6-DBBC-67B0-BB70-C0A40A7D679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B1E0F31-8A5F-31DC-7BEB-91DF74D59D79}"/>
              </a:ext>
            </a:extLst>
          </p:cNvPr>
          <p:cNvSpPr>
            <a:spLocks noGrp="1"/>
          </p:cNvSpPr>
          <p:nvPr>
            <p:ph sz="quarter" idx="12"/>
          </p:nvPr>
        </p:nvSpPr>
        <p:spPr>
          <a:xfrm>
            <a:off x="1023835" y="2097030"/>
            <a:ext cx="15936810" cy="7387200"/>
          </a:xfrm>
        </p:spPr>
        <p:txBody>
          <a:bodyPr>
            <a:noAutofit/>
          </a:bodyPr>
          <a:lstStyle/>
          <a:p>
            <a:pPr marL="0" lvl="0">
              <a:lnSpc>
                <a:spcPct val="164000"/>
              </a:lnSpc>
              <a:spcBef>
                <a:spcPts val="1400"/>
              </a:spcBef>
              <a:buSzPts val="1100"/>
            </a:pPr>
            <a:r>
              <a:rPr lang="en-US" sz="4400" dirty="0">
                <a:latin typeface="Playfair Display"/>
                <a:ea typeface="Playfair Display"/>
                <a:cs typeface="Playfair Display"/>
                <a:sym typeface="Playfair Display"/>
              </a:rPr>
              <a:t>A </a:t>
            </a:r>
            <a:r>
              <a:rPr lang="en-US" sz="4400" b="1" dirty="0">
                <a:latin typeface="Playfair Display"/>
                <a:ea typeface="Playfair Display"/>
                <a:cs typeface="Playfair Display"/>
                <a:sym typeface="Playfair Display"/>
              </a:rPr>
              <a:t>global strategy</a:t>
            </a:r>
            <a:r>
              <a:rPr lang="en-US" sz="4400" dirty="0">
                <a:latin typeface="Playfair Display"/>
                <a:ea typeface="Playfair Display"/>
                <a:cs typeface="Playfair Display"/>
                <a:sym typeface="Playfair Display"/>
              </a:rPr>
              <a:t> combines a </a:t>
            </a:r>
            <a:r>
              <a:rPr lang="en-US" sz="4400" b="1" dirty="0">
                <a:latin typeface="Playfair Display"/>
                <a:ea typeface="Playfair Display"/>
                <a:cs typeface="Playfair Display"/>
                <a:sym typeface="Playfair Display"/>
              </a:rPr>
              <a:t>high responsiveness to global integration pressures</a:t>
            </a:r>
            <a:r>
              <a:rPr lang="en-US" sz="4400" dirty="0">
                <a:latin typeface="Playfair Display"/>
                <a:ea typeface="Playfair Display"/>
                <a:cs typeface="Playfair Display"/>
                <a:sym typeface="Playfair Display"/>
              </a:rPr>
              <a:t> with a </a:t>
            </a:r>
            <a:r>
              <a:rPr lang="en-US" sz="4400" b="1" dirty="0">
                <a:latin typeface="Playfair Display"/>
                <a:ea typeface="Playfair Display"/>
                <a:cs typeface="Playfair Display"/>
                <a:sym typeface="Playfair Display"/>
              </a:rPr>
              <a:t>low responsiveness to local preferences</a:t>
            </a:r>
            <a:endParaRPr lang="en-US" sz="4400" b="1" dirty="0">
              <a:latin typeface="Playfair Display"/>
              <a:ea typeface="Playfair Display"/>
              <a:cs typeface="Playfair Display"/>
            </a:endParaRPr>
          </a:p>
          <a:p>
            <a:pPr>
              <a:lnSpc>
                <a:spcPct val="164000"/>
              </a:lnSpc>
              <a:spcBef>
                <a:spcPts val="1400"/>
              </a:spcBef>
              <a:buClr>
                <a:schemeClr val="dk1"/>
              </a:buClr>
              <a:buSzPts val="1100"/>
            </a:pPr>
            <a:r>
              <a:rPr lang="en-US" sz="4400" dirty="0">
                <a:latin typeface="Playfair Display"/>
                <a:ea typeface="Playfair Display"/>
                <a:cs typeface="Playfair Display"/>
                <a:sym typeface="Playfair Display"/>
              </a:rPr>
              <a:t>A </a:t>
            </a:r>
            <a:r>
              <a:rPr lang="en-US" sz="4400" b="1" dirty="0">
                <a:latin typeface="Playfair Display"/>
                <a:ea typeface="Playfair Display"/>
                <a:cs typeface="Playfair Display"/>
                <a:sym typeface="Playfair Display"/>
              </a:rPr>
              <a:t>transnational strategy</a:t>
            </a:r>
            <a:r>
              <a:rPr lang="en-US" sz="4400" dirty="0">
                <a:latin typeface="Playfair Display"/>
                <a:ea typeface="Playfair Display"/>
                <a:cs typeface="Playfair Display"/>
                <a:sym typeface="Playfair Display"/>
              </a:rPr>
              <a:t> combines a </a:t>
            </a:r>
            <a:r>
              <a:rPr lang="en-US" sz="4400" b="1" dirty="0">
                <a:latin typeface="Playfair Display"/>
                <a:ea typeface="Playfair Display"/>
                <a:cs typeface="Playfair Display"/>
                <a:sym typeface="Playfair Display"/>
              </a:rPr>
              <a:t>high responsiveness to global integration pressures</a:t>
            </a:r>
            <a:r>
              <a:rPr lang="en-US" sz="4400" dirty="0">
                <a:latin typeface="Playfair Display"/>
                <a:ea typeface="Playfair Display"/>
                <a:cs typeface="Playfair Display"/>
                <a:sym typeface="Playfair Display"/>
              </a:rPr>
              <a:t> with a </a:t>
            </a:r>
            <a:r>
              <a:rPr lang="en-US" sz="4400" b="1" dirty="0">
                <a:latin typeface="Playfair Display"/>
                <a:ea typeface="Playfair Display"/>
                <a:cs typeface="Playfair Display"/>
                <a:sym typeface="Playfair Display"/>
              </a:rPr>
              <a:t>high responsiveness to local pressures</a:t>
            </a:r>
            <a:endParaRPr lang="en-US" sz="3600" b="1" dirty="0">
              <a:latin typeface="Playfair Display"/>
              <a:ea typeface="Playfair Display"/>
              <a:cs typeface="Playfair Display"/>
            </a:endParaRPr>
          </a:p>
        </p:txBody>
      </p:sp>
      <p:sp>
        <p:nvSpPr>
          <p:cNvPr id="108" name="Google Shape;108;p3">
            <a:extLst>
              <a:ext uri="{FF2B5EF4-FFF2-40B4-BE49-F238E27FC236}">
                <a16:creationId xmlns:a16="http://schemas.microsoft.com/office/drawing/2014/main" id="{A497FAEF-214A-5DA5-06BD-8EDEE311863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0025970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0CE465A4-BF3C-EA20-EB9C-2327C1729D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E8BD8E-F857-58A4-EF5C-7E863EBF78E0}"/>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a:t>
            </a:r>
            <a:r>
              <a:rPr lang="en-US" sz="3710" b="1">
                <a:solidFill>
                  <a:srgbClr val="54152A"/>
                </a:solidFill>
                <a:latin typeface="Public Sans"/>
                <a:ea typeface="Public Sans"/>
                <a:cs typeface="Public Sans"/>
                <a:sym typeface="Public Sans"/>
              </a:rPr>
              <a:t>, 7 </a:t>
            </a:r>
            <a:r>
              <a:rPr lang="en-US" sz="3710" b="1" dirty="0">
                <a:solidFill>
                  <a:srgbClr val="54152A"/>
                </a:solidFill>
                <a:latin typeface="Public Sans"/>
                <a:ea typeface="Public Sans"/>
                <a:cs typeface="Public Sans"/>
                <a:sym typeface="Public Sans"/>
              </a:rPr>
              <a:t>of 7</a:t>
            </a:r>
            <a:endParaRPr lang="en-US" sz="3710" dirty="0"/>
          </a:p>
        </p:txBody>
      </p:sp>
      <p:cxnSp>
        <p:nvCxnSpPr>
          <p:cNvPr id="106" name="Google Shape;106;p3">
            <a:extLst>
              <a:ext uri="{FF2B5EF4-FFF2-40B4-BE49-F238E27FC236}">
                <a16:creationId xmlns:a16="http://schemas.microsoft.com/office/drawing/2014/main" id="{ED15C52F-BFD1-0172-3E03-C0A64CF1EEA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7" name="Google Shape;225;g374dab4d104_0_238" descr="First quadrant of an X-Y axis with four purple boxes. The x-axis represents responsiveness to local pressures and the y-axis represents responsiveness to global integration pressures. Both axes range from low to high. Low responsiveness to local pressures and low responsiveness to global integration pressures is labeled international. High responsiveness to local pressures and high responsiveness to global integration pressures is labeled transnational. High responsiveness to local pressures and low responsiveness to global integration pressures is labeled multidomestic. Low responsiveness to local pressures and high responsiveness to global integration pressures is labeled global.">
            <a:extLst>
              <a:ext uri="{FF2B5EF4-FFF2-40B4-BE49-F238E27FC236}">
                <a16:creationId xmlns:a16="http://schemas.microsoft.com/office/drawing/2014/main" id="{0FB9694E-1FC0-C3F0-0BBC-AD8A8BA566F2}"/>
              </a:ext>
            </a:extLst>
          </p:cNvPr>
          <p:cNvPicPr preferRelativeResize="0"/>
          <p:nvPr/>
        </p:nvPicPr>
        <p:blipFill>
          <a:blip r:embed="rId3">
            <a:alphaModFix/>
          </a:blip>
          <a:stretch>
            <a:fillRect/>
          </a:stretch>
        </p:blipFill>
        <p:spPr>
          <a:xfrm>
            <a:off x="1006871" y="2154543"/>
            <a:ext cx="12748886" cy="7925628"/>
          </a:xfrm>
          <a:prstGeom prst="rect">
            <a:avLst/>
          </a:prstGeom>
          <a:noFill/>
          <a:ln>
            <a:noFill/>
          </a:ln>
        </p:spPr>
      </p:pic>
      <p:sp>
        <p:nvSpPr>
          <p:cNvPr id="5" name="Content Placeholder 4">
            <a:extLst>
              <a:ext uri="{FF2B5EF4-FFF2-40B4-BE49-F238E27FC236}">
                <a16:creationId xmlns:a16="http://schemas.microsoft.com/office/drawing/2014/main" id="{1F0064E4-CAB4-4816-ECD5-6277259054C9}"/>
              </a:ext>
            </a:extLst>
          </p:cNvPr>
          <p:cNvSpPr>
            <a:spLocks noGrp="1"/>
          </p:cNvSpPr>
          <p:nvPr>
            <p:ph sz="quarter" idx="12"/>
          </p:nvPr>
        </p:nvSpPr>
        <p:spPr>
          <a:xfrm>
            <a:off x="4773188" y="9560499"/>
            <a:ext cx="10279626" cy="519672"/>
          </a:xfrm>
        </p:spPr>
        <p:txBody>
          <a:bodyPr>
            <a:normAutofit/>
          </a:bodyPr>
          <a:lstStyle/>
          <a:p>
            <a:r>
              <a:rPr lang="en-US" sz="1400" dirty="0">
                <a:latin typeface="Playfair Display" pitchFamily="2" charset="77"/>
              </a:rPr>
              <a:t> [Kindred Grey. 2025. CC BY-NC-SA.]</a:t>
            </a:r>
            <a:endParaRPr lang="en-US" sz="1400" dirty="0"/>
          </a:p>
        </p:txBody>
      </p:sp>
      <p:sp>
        <p:nvSpPr>
          <p:cNvPr id="108" name="Google Shape;108;p3">
            <a:extLst>
              <a:ext uri="{FF2B5EF4-FFF2-40B4-BE49-F238E27FC236}">
                <a16:creationId xmlns:a16="http://schemas.microsoft.com/office/drawing/2014/main" id="{57FCF2C4-7DF6-E347-8FEF-E0C71ADAFF9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3950738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B22423BB-62D7-E1F1-1F54-F59FA91BD1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82726F7-BCA6-E4DA-B1FC-334A05AD8A48}"/>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 International Strategy, 1 of 3</a:t>
            </a:r>
            <a:endParaRPr lang="en-US" sz="3710" dirty="0"/>
          </a:p>
        </p:txBody>
      </p:sp>
      <p:cxnSp>
        <p:nvCxnSpPr>
          <p:cNvPr id="106" name="Google Shape;106;p3">
            <a:extLst>
              <a:ext uri="{FF2B5EF4-FFF2-40B4-BE49-F238E27FC236}">
                <a16:creationId xmlns:a16="http://schemas.microsoft.com/office/drawing/2014/main" id="{AC67393D-6E37-7B4D-BD47-2132F4CFD0F2}"/>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59D9BEF-F006-4194-9A99-934DD37E1E86}"/>
              </a:ext>
            </a:extLst>
          </p:cNvPr>
          <p:cNvSpPr>
            <a:spLocks noGrp="1"/>
          </p:cNvSpPr>
          <p:nvPr>
            <p:ph sz="quarter" idx="12"/>
          </p:nvPr>
        </p:nvSpPr>
        <p:spPr>
          <a:xfrm>
            <a:off x="1023835" y="2097030"/>
            <a:ext cx="15936810" cy="7387200"/>
          </a:xfrm>
        </p:spPr>
        <p:txBody>
          <a:bodyPr>
            <a:noAutofit/>
          </a:bodyPr>
          <a:lstStyle/>
          <a:p>
            <a:pPr marL="0" lvl="0">
              <a:lnSpc>
                <a:spcPct val="164000"/>
              </a:lnSpc>
              <a:spcBef>
                <a:spcPts val="1400"/>
              </a:spcBef>
              <a:buSzPts val="1100"/>
            </a:pPr>
            <a:r>
              <a:rPr lang="en-US" sz="4000" dirty="0">
                <a:latin typeface="Playfair Display"/>
                <a:ea typeface="Playfair Display"/>
                <a:cs typeface="Playfair Display"/>
                <a:sym typeface="Playfair Display"/>
              </a:rPr>
              <a:t>An </a:t>
            </a:r>
            <a:r>
              <a:rPr lang="en-US" sz="4000" b="1" dirty="0">
                <a:latin typeface="Playfair Display"/>
                <a:ea typeface="Playfair Display"/>
                <a:cs typeface="Playfair Display"/>
                <a:sym typeface="Playfair Display"/>
              </a:rPr>
              <a:t>international strategy</a:t>
            </a:r>
            <a:r>
              <a:rPr lang="en-US" sz="4000" dirty="0">
                <a:latin typeface="Playfair Display"/>
                <a:ea typeface="Playfair Display"/>
                <a:cs typeface="Playfair Display"/>
                <a:sym typeface="Playfair Display"/>
              </a:rPr>
              <a:t> combines a low responsiveness to global integration pressures with a low responsiveness to local preferences. </a:t>
            </a:r>
          </a:p>
          <a:p>
            <a:pPr marL="0" lvl="0">
              <a:lnSpc>
                <a:spcPct val="164000"/>
              </a:lnSpc>
              <a:spcBef>
                <a:spcPts val="1400"/>
              </a:spcBef>
              <a:buSzPts val="1100"/>
            </a:pPr>
            <a:r>
              <a:rPr lang="en-US" sz="4000" dirty="0">
                <a:latin typeface="Playfair Display"/>
                <a:ea typeface="Playfair Display"/>
                <a:cs typeface="Playfair Display"/>
                <a:sym typeface="Playfair Display"/>
              </a:rPr>
              <a:t>An international strategy involves expanding into foreign markets with minimal adaptation, relying on products and resources, capabilities, and core competencies developed in the home market to enter new regions with lower risk and investment. </a:t>
            </a:r>
          </a:p>
        </p:txBody>
      </p:sp>
      <p:sp>
        <p:nvSpPr>
          <p:cNvPr id="108" name="Google Shape;108;p3">
            <a:extLst>
              <a:ext uri="{FF2B5EF4-FFF2-40B4-BE49-F238E27FC236}">
                <a16:creationId xmlns:a16="http://schemas.microsoft.com/office/drawing/2014/main" id="{1EE6C3EE-60DF-5965-922F-26DF27B271E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1666952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163F6101-BE70-271C-0BAF-27C640D128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FD51A6-ADFF-488B-4669-26EF3575E47C}"/>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 International Strategy, 2 of 3</a:t>
            </a:r>
            <a:endParaRPr lang="en-US" sz="3710" dirty="0"/>
          </a:p>
        </p:txBody>
      </p:sp>
      <p:cxnSp>
        <p:nvCxnSpPr>
          <p:cNvPr id="106" name="Google Shape;106;p3">
            <a:extLst>
              <a:ext uri="{FF2B5EF4-FFF2-40B4-BE49-F238E27FC236}">
                <a16:creationId xmlns:a16="http://schemas.microsoft.com/office/drawing/2014/main" id="{2BBD021A-229B-D20E-3C81-E5DBA69A883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F602FED-53C3-D4B2-A828-4E0CE86E1EB9}"/>
              </a:ext>
            </a:extLst>
          </p:cNvPr>
          <p:cNvSpPr>
            <a:spLocks noGrp="1"/>
          </p:cNvSpPr>
          <p:nvPr>
            <p:ph sz="quarter" idx="12"/>
          </p:nvPr>
        </p:nvSpPr>
        <p:spPr>
          <a:xfrm>
            <a:off x="1023835" y="2097030"/>
            <a:ext cx="15936810" cy="7387200"/>
          </a:xfrm>
        </p:spPr>
        <p:txBody>
          <a:bodyPr>
            <a:noAutofit/>
          </a:bodyPr>
          <a:lstStyle/>
          <a:p>
            <a:pPr marL="0" lvl="0">
              <a:lnSpc>
                <a:spcPct val="164000"/>
              </a:lnSpc>
              <a:spcBef>
                <a:spcPts val="1400"/>
              </a:spcBef>
              <a:buSzPts val="1100"/>
            </a:pPr>
            <a:r>
              <a:rPr lang="en-US" sz="4400" dirty="0">
                <a:latin typeface="Playfair Display"/>
                <a:ea typeface="Playfair Display"/>
                <a:cs typeface="Playfair Display"/>
                <a:sym typeface="Playfair Display"/>
              </a:rPr>
              <a:t>An international strategy focuses on leveraging existing resources to reach similar customer segments across borders. </a:t>
            </a:r>
          </a:p>
          <a:p>
            <a:pPr marL="0" lvl="0">
              <a:lnSpc>
                <a:spcPct val="164000"/>
              </a:lnSpc>
              <a:spcBef>
                <a:spcPts val="1400"/>
              </a:spcBef>
              <a:buSzPts val="1100"/>
            </a:pPr>
            <a:r>
              <a:rPr lang="en-US" sz="4400" dirty="0">
                <a:latin typeface="Playfair Display"/>
                <a:ea typeface="Playfair Display"/>
                <a:cs typeface="Playfair Display"/>
                <a:sym typeface="Playfair Display"/>
              </a:rPr>
              <a:t>This approach is suited for industries where demand for local variation is low, allowing companies to maintain centralized control and achieve cost efficiencies. </a:t>
            </a:r>
          </a:p>
        </p:txBody>
      </p:sp>
      <p:sp>
        <p:nvSpPr>
          <p:cNvPr id="108" name="Google Shape;108;p3">
            <a:extLst>
              <a:ext uri="{FF2B5EF4-FFF2-40B4-BE49-F238E27FC236}">
                <a16:creationId xmlns:a16="http://schemas.microsoft.com/office/drawing/2014/main" id="{2A3EEAA3-0AAE-410F-4BDB-3B590473E08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9437448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F416C627-B435-1A31-AB0D-06D9A3A9CD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0F342E-D677-7777-AA2F-41C026E0D2E7}"/>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 International Strategy, 3 of 3</a:t>
            </a:r>
            <a:endParaRPr lang="en-US" sz="3710" dirty="0"/>
          </a:p>
        </p:txBody>
      </p:sp>
      <p:cxnSp>
        <p:nvCxnSpPr>
          <p:cNvPr id="106" name="Google Shape;106;p3">
            <a:extLst>
              <a:ext uri="{FF2B5EF4-FFF2-40B4-BE49-F238E27FC236}">
                <a16:creationId xmlns:a16="http://schemas.microsoft.com/office/drawing/2014/main" id="{21DF31BA-C25E-F97C-3C2F-0E53ACC20A15}"/>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5ACB726-F0A1-40DC-F11F-BE4A4A3FF690}"/>
              </a:ext>
            </a:extLst>
          </p:cNvPr>
          <p:cNvSpPr>
            <a:spLocks noGrp="1"/>
          </p:cNvSpPr>
          <p:nvPr>
            <p:ph sz="quarter" idx="12"/>
          </p:nvPr>
        </p:nvSpPr>
        <p:spPr>
          <a:xfrm>
            <a:off x="1009087" y="1698820"/>
            <a:ext cx="15936810" cy="7387200"/>
          </a:xfrm>
        </p:spPr>
        <p:txBody>
          <a:bodyPr>
            <a:noAutofit/>
          </a:bodyPr>
          <a:lstStyle/>
          <a:p>
            <a:pPr marL="0" lvl="0">
              <a:lnSpc>
                <a:spcPct val="164000"/>
              </a:lnSpc>
              <a:spcBef>
                <a:spcPts val="1400"/>
              </a:spcBef>
              <a:buSzPts val="1100"/>
            </a:pPr>
            <a:r>
              <a:rPr lang="en-US" sz="4400" dirty="0">
                <a:latin typeface="Playfair Display"/>
                <a:ea typeface="Playfair Display"/>
                <a:cs typeface="Playfair Display"/>
                <a:sym typeface="Playfair Display"/>
              </a:rPr>
              <a:t>For example, luxury brands like Rolex use an international strategy by offering a consistent product line and brand experience worldwide, appealing to a global audience with uniform preferences. </a:t>
            </a:r>
          </a:p>
          <a:p>
            <a:pPr marL="0" lvl="0">
              <a:lnSpc>
                <a:spcPct val="164000"/>
              </a:lnSpc>
              <a:spcBef>
                <a:spcPts val="1400"/>
              </a:spcBef>
              <a:buSzPts val="1100"/>
            </a:pPr>
            <a:r>
              <a:rPr lang="en-US" sz="4400" dirty="0">
                <a:latin typeface="Playfair Display"/>
                <a:ea typeface="Playfair Display"/>
                <a:cs typeface="Playfair Display"/>
                <a:sym typeface="Playfair Display"/>
              </a:rPr>
              <a:t>Red Bull is another brand that follows an international strategy. An Austrian brand, Red Bull is the leading energy drink, with more than $2 billion in sales every year.</a:t>
            </a:r>
            <a:endParaRPr lang="en-US" sz="3600" dirty="0">
              <a:latin typeface="Playfair Display"/>
              <a:ea typeface="Playfair Display"/>
              <a:cs typeface="Playfair Display"/>
              <a:sym typeface="Playfair Display"/>
            </a:endParaRPr>
          </a:p>
        </p:txBody>
      </p:sp>
      <p:sp>
        <p:nvSpPr>
          <p:cNvPr id="108" name="Google Shape;108;p3">
            <a:extLst>
              <a:ext uri="{FF2B5EF4-FFF2-40B4-BE49-F238E27FC236}">
                <a16:creationId xmlns:a16="http://schemas.microsoft.com/office/drawing/2014/main" id="{6721388F-5701-D1C6-32AD-320C4C88071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65420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DA160867-491C-81F4-257D-B173F88ECE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D370BC-8313-2AC9-EA2F-4F9BB71A370A}"/>
              </a:ext>
            </a:extLst>
          </p:cNvPr>
          <p:cNvSpPr>
            <a:spLocks noGrp="1"/>
          </p:cNvSpPr>
          <p:nvPr>
            <p:ph type="ctrTitle"/>
          </p:nvPr>
        </p:nvSpPr>
        <p:spPr>
          <a:xfrm>
            <a:off x="918100" y="962505"/>
            <a:ext cx="16341189" cy="740763"/>
          </a:xfrm>
        </p:spPr>
        <p:txBody>
          <a:bodyPr>
            <a:noAutofit/>
          </a:bodyPr>
          <a:lstStyle/>
          <a:p>
            <a:pPr lvl="0" algn="l">
              <a:lnSpc>
                <a:spcPct val="140010"/>
              </a:lnSpc>
              <a:buSzPts val="3714"/>
            </a:pPr>
            <a:r>
              <a:rPr lang="en-US" sz="3710" b="1" dirty="0">
                <a:solidFill>
                  <a:srgbClr val="54152A"/>
                </a:solidFill>
                <a:latin typeface="Public Sans"/>
                <a:ea typeface="Public Sans"/>
                <a:cs typeface="Public Sans"/>
                <a:sym typeface="Public Sans"/>
              </a:rPr>
              <a:t>Multinational Strategy: Embedded into Business Level Strategy</a:t>
            </a:r>
          </a:p>
        </p:txBody>
      </p:sp>
      <p:cxnSp>
        <p:nvCxnSpPr>
          <p:cNvPr id="106" name="Google Shape;106;p3">
            <a:extLst>
              <a:ext uri="{FF2B5EF4-FFF2-40B4-BE49-F238E27FC236}">
                <a16:creationId xmlns:a16="http://schemas.microsoft.com/office/drawing/2014/main" id="{81A15E42-FB68-102A-9476-35E89D780FF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78D69B6-234C-7D9E-ED99-466D27C998BD}"/>
              </a:ext>
            </a:extLst>
          </p:cNvPr>
          <p:cNvSpPr>
            <a:spLocks noGrp="1"/>
          </p:cNvSpPr>
          <p:nvPr>
            <p:ph sz="quarter" idx="12"/>
          </p:nvPr>
        </p:nvSpPr>
        <p:spPr>
          <a:xfrm>
            <a:off x="1009090" y="2067538"/>
            <a:ext cx="14934749" cy="6323183"/>
          </a:xfrm>
        </p:spPr>
        <p:txBody>
          <a:bodyPr>
            <a:noAutofit/>
          </a:bodyPr>
          <a:lstStyle/>
          <a:p>
            <a:pPr>
              <a:spcBef>
                <a:spcPts val="0"/>
              </a:spcBef>
              <a:buClr>
                <a:srgbClr val="000000"/>
              </a:buClr>
            </a:pPr>
            <a:r>
              <a:rPr lang="en-US" sz="3600" dirty="0">
                <a:solidFill>
                  <a:srgbClr val="000000"/>
                </a:solidFill>
                <a:latin typeface="Playfair Display" pitchFamily="2" charset="77"/>
                <a:cs typeface="Arial"/>
                <a:sym typeface="Arial"/>
              </a:rPr>
              <a:t>Strategy can be described as a firm’s answer to three critical strategic questions that every organization needs to answer.</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Corporate-level strategy: Where to play? </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Business-level strategy: How to win?</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b="1" dirty="0">
                <a:solidFill>
                  <a:srgbClr val="000000"/>
                </a:solidFill>
                <a:latin typeface="Playfair Display" pitchFamily="2" charset="77"/>
                <a:cs typeface="Arial"/>
                <a:sym typeface="Arial"/>
              </a:rPr>
              <a:t>Strategies embedded into business-level strategies: Right to win?</a:t>
            </a:r>
          </a:p>
          <a:p>
            <a:pPr marL="571500" indent="-571500">
              <a:spcBef>
                <a:spcPts val="0"/>
              </a:spcBef>
              <a:buClr>
                <a:srgbClr val="000000"/>
              </a:buClr>
              <a:buFont typeface="Arial" panose="020B0604020202020204" pitchFamily="34" charset="0"/>
              <a:buChar char="•"/>
            </a:pPr>
            <a:r>
              <a:rPr lang="en-US" sz="3600" dirty="0">
                <a:solidFill>
                  <a:srgbClr val="000000"/>
                </a:solidFill>
                <a:latin typeface="Playfair Display" pitchFamily="2" charset="77"/>
                <a:cs typeface="Arial"/>
                <a:sym typeface="Arial"/>
              </a:rPr>
              <a:t>Innovation strategy</a:t>
            </a:r>
          </a:p>
          <a:p>
            <a:pPr marL="571500" indent="-571500">
              <a:spcBef>
                <a:spcPts val="0"/>
              </a:spcBef>
              <a:buClr>
                <a:srgbClr val="000000"/>
              </a:buClr>
              <a:buFont typeface="Arial" panose="020B0604020202020204" pitchFamily="34" charset="0"/>
              <a:buChar char="•"/>
            </a:pPr>
            <a:r>
              <a:rPr lang="en-US" sz="3600" dirty="0">
                <a:solidFill>
                  <a:srgbClr val="000000"/>
                </a:solidFill>
                <a:latin typeface="Playfair Display" pitchFamily="2" charset="77"/>
                <a:cs typeface="Arial"/>
                <a:sym typeface="Arial"/>
              </a:rPr>
              <a:t>Sustainability and ethics strategy</a:t>
            </a:r>
          </a:p>
          <a:p>
            <a:pPr marL="571500" indent="-571500">
              <a:spcBef>
                <a:spcPts val="0"/>
              </a:spcBef>
              <a:buClr>
                <a:srgbClr val="000000"/>
              </a:buClr>
              <a:buFont typeface="Arial" panose="020B0604020202020204" pitchFamily="34" charset="0"/>
              <a:buChar char="•"/>
            </a:pPr>
            <a:r>
              <a:rPr lang="en-US" sz="3600" dirty="0">
                <a:solidFill>
                  <a:srgbClr val="000000"/>
                </a:solidFill>
                <a:latin typeface="Playfair Display" pitchFamily="2" charset="77"/>
                <a:cs typeface="Arial"/>
                <a:sym typeface="Arial"/>
              </a:rPr>
              <a:t>Technology strategy</a:t>
            </a:r>
          </a:p>
          <a:p>
            <a:pPr marL="571500" indent="-571500">
              <a:buFont typeface="Arial" panose="020B0604020202020204" pitchFamily="34" charset="0"/>
              <a:buChar char="•"/>
            </a:pPr>
            <a:r>
              <a:rPr lang="en-US" sz="3600" b="1" dirty="0">
                <a:latin typeface="Playfair Display" pitchFamily="2" charset="77"/>
              </a:rPr>
              <a:t>Multinational strategy</a:t>
            </a:r>
          </a:p>
        </p:txBody>
      </p:sp>
      <p:sp>
        <p:nvSpPr>
          <p:cNvPr id="108" name="Google Shape;108;p3">
            <a:extLst>
              <a:ext uri="{FF2B5EF4-FFF2-40B4-BE49-F238E27FC236}">
                <a16:creationId xmlns:a16="http://schemas.microsoft.com/office/drawing/2014/main" id="{94772FC4-5E21-63C6-ACB8-4AF05FA7C70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3152836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914B716F-C331-8E86-5F64-111480A7E2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572E468-4848-0CA3-64C5-8A82CAC291C7}"/>
              </a:ext>
            </a:extLst>
          </p:cNvPr>
          <p:cNvSpPr>
            <a:spLocks noGrp="1"/>
          </p:cNvSpPr>
          <p:nvPr>
            <p:ph type="ctrTitle"/>
          </p:nvPr>
        </p:nvSpPr>
        <p:spPr>
          <a:xfrm>
            <a:off x="920602" y="799658"/>
            <a:ext cx="16338687"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 Multidomestic Strategy, 1 of 3</a:t>
            </a:r>
            <a:endParaRPr lang="en-US" sz="3710" dirty="0"/>
          </a:p>
        </p:txBody>
      </p:sp>
      <p:cxnSp>
        <p:nvCxnSpPr>
          <p:cNvPr id="106" name="Google Shape;106;p3">
            <a:extLst>
              <a:ext uri="{FF2B5EF4-FFF2-40B4-BE49-F238E27FC236}">
                <a16:creationId xmlns:a16="http://schemas.microsoft.com/office/drawing/2014/main" id="{F7AE9DCE-1168-646F-4B99-EE691C3488C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77ACEB7-EF82-9383-5828-1F777099A14E}"/>
              </a:ext>
            </a:extLst>
          </p:cNvPr>
          <p:cNvSpPr>
            <a:spLocks noGrp="1"/>
          </p:cNvSpPr>
          <p:nvPr>
            <p:ph sz="quarter" idx="12"/>
          </p:nvPr>
        </p:nvSpPr>
        <p:spPr>
          <a:xfrm>
            <a:off x="1009086" y="1698820"/>
            <a:ext cx="16143915" cy="7207200"/>
          </a:xfrm>
        </p:spPr>
        <p:txBody>
          <a:bodyPr>
            <a:noAutofit/>
          </a:bodyPr>
          <a:lstStyle/>
          <a:p>
            <a:pPr marL="0" lvl="0">
              <a:lnSpc>
                <a:spcPct val="164000"/>
              </a:lnSpc>
              <a:spcBef>
                <a:spcPts val="1400"/>
              </a:spcBef>
              <a:buSzPts val="1100"/>
            </a:pPr>
            <a:r>
              <a:rPr lang="en-US" sz="4400" dirty="0">
                <a:latin typeface="Playfair Display"/>
                <a:ea typeface="Playfair Display"/>
                <a:cs typeface="Playfair Display"/>
                <a:sym typeface="Playfair Display"/>
              </a:rPr>
              <a:t>A </a:t>
            </a:r>
            <a:r>
              <a:rPr lang="en-US" sz="4400" b="1" dirty="0">
                <a:latin typeface="Playfair Display"/>
                <a:ea typeface="Playfair Display"/>
                <a:cs typeface="Playfair Display"/>
                <a:sym typeface="Playfair Display"/>
              </a:rPr>
              <a:t>multidomestic strategy</a:t>
            </a:r>
            <a:r>
              <a:rPr lang="en-US" sz="4400" dirty="0">
                <a:latin typeface="Playfair Display"/>
                <a:ea typeface="Playfair Display"/>
                <a:cs typeface="Playfair Display"/>
                <a:sym typeface="Playfair Display"/>
              </a:rPr>
              <a:t> combines a low responsiveness to global integration pressures with a high responsiveness to local preferences. </a:t>
            </a:r>
          </a:p>
          <a:p>
            <a:pPr marL="0" lvl="0">
              <a:lnSpc>
                <a:spcPct val="164000"/>
              </a:lnSpc>
              <a:spcBef>
                <a:spcPts val="1400"/>
              </a:spcBef>
              <a:buSzPts val="1100"/>
            </a:pPr>
            <a:r>
              <a:rPr lang="en-US" sz="4400" dirty="0">
                <a:latin typeface="Playfair Display"/>
                <a:ea typeface="Playfair Display"/>
                <a:cs typeface="Playfair Display"/>
                <a:sym typeface="Playfair Display"/>
              </a:rPr>
              <a:t>A multidomestic strategy focuses on high local responsiveness by tailoring products, services, and business operations to meet the needs and preferences of each individual market. </a:t>
            </a:r>
            <a:endParaRPr lang="en-US" sz="3600" dirty="0">
              <a:latin typeface="Playfair Display"/>
              <a:ea typeface="Playfair Display"/>
              <a:cs typeface="Playfair Display"/>
              <a:sym typeface="Playfair Display"/>
            </a:endParaRPr>
          </a:p>
        </p:txBody>
      </p:sp>
      <p:sp>
        <p:nvSpPr>
          <p:cNvPr id="108" name="Google Shape;108;p3">
            <a:extLst>
              <a:ext uri="{FF2B5EF4-FFF2-40B4-BE49-F238E27FC236}">
                <a16:creationId xmlns:a16="http://schemas.microsoft.com/office/drawing/2014/main" id="{4AD5EDC7-9CB3-0AF0-2C87-99CFEB00153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673014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3CCA9437-C99A-0EDB-768D-E58EB71DE6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F6F0FD-E9BF-FB08-B581-EC2669FF05F0}"/>
              </a:ext>
            </a:extLst>
          </p:cNvPr>
          <p:cNvSpPr>
            <a:spLocks noGrp="1"/>
          </p:cNvSpPr>
          <p:nvPr>
            <p:ph type="ctrTitle"/>
          </p:nvPr>
        </p:nvSpPr>
        <p:spPr>
          <a:xfrm>
            <a:off x="920601" y="780608"/>
            <a:ext cx="16465191"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 Multidomestic Strategy, 2 of 3</a:t>
            </a:r>
            <a:endParaRPr lang="en-US" sz="3710" dirty="0"/>
          </a:p>
        </p:txBody>
      </p:sp>
      <p:cxnSp>
        <p:nvCxnSpPr>
          <p:cNvPr id="106" name="Google Shape;106;p3">
            <a:extLst>
              <a:ext uri="{FF2B5EF4-FFF2-40B4-BE49-F238E27FC236}">
                <a16:creationId xmlns:a16="http://schemas.microsoft.com/office/drawing/2014/main" id="{05922FE0-60D3-96A4-70C0-15A0295B9F95}"/>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6A41855-56F6-2DAD-5126-A3481AD3849E}"/>
              </a:ext>
            </a:extLst>
          </p:cNvPr>
          <p:cNvSpPr>
            <a:spLocks noGrp="1"/>
          </p:cNvSpPr>
          <p:nvPr>
            <p:ph sz="quarter" idx="12"/>
          </p:nvPr>
        </p:nvSpPr>
        <p:spPr>
          <a:xfrm>
            <a:off x="1009086" y="1698820"/>
            <a:ext cx="15998400" cy="6904800"/>
          </a:xfrm>
        </p:spPr>
        <p:txBody>
          <a:bodyPr>
            <a:noAutofit/>
          </a:bodyPr>
          <a:lstStyle/>
          <a:p>
            <a:pPr marL="0" lvl="0">
              <a:lnSpc>
                <a:spcPct val="164000"/>
              </a:lnSpc>
              <a:spcBef>
                <a:spcPts val="1400"/>
              </a:spcBef>
              <a:buSzPts val="1100"/>
            </a:pPr>
            <a:r>
              <a:rPr lang="en-US" sz="3600" dirty="0">
                <a:latin typeface="Playfair Display"/>
                <a:ea typeface="Playfair Display"/>
                <a:cs typeface="Playfair Display"/>
                <a:sym typeface="Playfair Display"/>
              </a:rPr>
              <a:t>For example, food and beverage companies like Nestlé employ a multidomestic strategy to adapt their product offerings to local preferences, such as varying flavors and formulations based on regional tastes. </a:t>
            </a:r>
          </a:p>
          <a:p>
            <a:pPr marL="0" lvl="0">
              <a:lnSpc>
                <a:spcPct val="164000"/>
              </a:lnSpc>
              <a:spcBef>
                <a:spcPts val="1400"/>
              </a:spcBef>
              <a:buSzPts val="1100"/>
            </a:pPr>
            <a:r>
              <a:rPr lang="en-US" sz="3600" dirty="0">
                <a:latin typeface="Playfair Display"/>
                <a:ea typeface="Playfair Display"/>
                <a:cs typeface="Playfair Display"/>
                <a:sym typeface="Playfair Display"/>
              </a:rPr>
              <a:t>Companies that adopt a multidomestic strategy treat each country as a unique market, often allowing local subsidiaries a great deal of autonomy to make decisions that align with the specific consumer expectations of that country. </a:t>
            </a:r>
          </a:p>
        </p:txBody>
      </p:sp>
      <p:sp>
        <p:nvSpPr>
          <p:cNvPr id="108" name="Google Shape;108;p3">
            <a:extLst>
              <a:ext uri="{FF2B5EF4-FFF2-40B4-BE49-F238E27FC236}">
                <a16:creationId xmlns:a16="http://schemas.microsoft.com/office/drawing/2014/main" id="{E3959B1F-58C6-F1C2-73FA-70F3C953027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1315461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3E23304D-059A-CBAB-002A-C253D7F3F7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5E9DF27-6F04-2264-63F4-EA00CEEDD73D}"/>
              </a:ext>
            </a:extLst>
          </p:cNvPr>
          <p:cNvSpPr>
            <a:spLocks noGrp="1"/>
          </p:cNvSpPr>
          <p:nvPr>
            <p:ph type="ctrTitle"/>
          </p:nvPr>
        </p:nvSpPr>
        <p:spPr>
          <a:xfrm>
            <a:off x="920602" y="799658"/>
            <a:ext cx="1651014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 Multidomestic Strategy, 3 of 3</a:t>
            </a:r>
            <a:endParaRPr lang="en-US" sz="3710" dirty="0"/>
          </a:p>
        </p:txBody>
      </p:sp>
      <p:cxnSp>
        <p:nvCxnSpPr>
          <p:cNvPr id="106" name="Google Shape;106;p3">
            <a:extLst>
              <a:ext uri="{FF2B5EF4-FFF2-40B4-BE49-F238E27FC236}">
                <a16:creationId xmlns:a16="http://schemas.microsoft.com/office/drawing/2014/main" id="{C802EFB8-8769-A84C-3B67-2987B6C380E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6FF388C-EA5E-B4D1-85F5-44AB5B58AA72}"/>
              </a:ext>
            </a:extLst>
          </p:cNvPr>
          <p:cNvSpPr>
            <a:spLocks noGrp="1"/>
          </p:cNvSpPr>
          <p:nvPr>
            <p:ph sz="quarter" idx="12"/>
          </p:nvPr>
        </p:nvSpPr>
        <p:spPr>
          <a:xfrm>
            <a:off x="1009086" y="1698820"/>
            <a:ext cx="16143915" cy="7207200"/>
          </a:xfrm>
        </p:spPr>
        <p:txBody>
          <a:bodyPr>
            <a:noAutofit/>
          </a:bodyPr>
          <a:lstStyle/>
          <a:p>
            <a:pPr marL="0" lvl="0">
              <a:lnSpc>
                <a:spcPct val="164000"/>
              </a:lnSpc>
              <a:spcBef>
                <a:spcPts val="1400"/>
              </a:spcBef>
              <a:buSzPts val="1100"/>
            </a:pPr>
            <a:r>
              <a:rPr lang="en-US" dirty="0">
                <a:latin typeface="Playfair Display"/>
                <a:ea typeface="Playfair Display"/>
                <a:cs typeface="Playfair Display"/>
                <a:sym typeface="Playfair Display"/>
              </a:rPr>
              <a:t>This strategy is particularly suitable for industries where local tastes, cultural preferences, and regulations vary significantly from one market to another. </a:t>
            </a:r>
          </a:p>
          <a:p>
            <a:pPr marL="0" lvl="0">
              <a:lnSpc>
                <a:spcPct val="164000"/>
              </a:lnSpc>
              <a:spcBef>
                <a:spcPts val="1400"/>
              </a:spcBef>
              <a:buSzPts val="1100"/>
            </a:pPr>
            <a:r>
              <a:rPr lang="en-US" dirty="0">
                <a:latin typeface="Playfair Display"/>
                <a:ea typeface="Playfair Display"/>
                <a:cs typeface="Playfair Display"/>
                <a:sym typeface="Playfair Display"/>
              </a:rPr>
              <a:t>A multidomestic approach allows companies to better serve local customers by adapting their offerings; however, it may lead to higher costs due to the lack of standardized processes and economies of scale. </a:t>
            </a:r>
          </a:p>
          <a:p>
            <a:pPr marL="0" lvl="0">
              <a:lnSpc>
                <a:spcPct val="164000"/>
              </a:lnSpc>
              <a:spcBef>
                <a:spcPts val="1400"/>
              </a:spcBef>
              <a:buSzPts val="1100"/>
            </a:pPr>
            <a:r>
              <a:rPr lang="en-US" dirty="0">
                <a:latin typeface="Playfair Display"/>
                <a:ea typeface="Playfair Display"/>
                <a:cs typeface="Playfair Display"/>
                <a:sym typeface="Playfair Display"/>
              </a:rPr>
              <a:t>A multidomestic strategy enables companies to closely align with local preferences, though it typically results in higher operational costs due to extensive customization.</a:t>
            </a:r>
          </a:p>
        </p:txBody>
      </p:sp>
      <p:sp>
        <p:nvSpPr>
          <p:cNvPr id="108" name="Google Shape;108;p3">
            <a:extLst>
              <a:ext uri="{FF2B5EF4-FFF2-40B4-BE49-F238E27FC236}">
                <a16:creationId xmlns:a16="http://schemas.microsoft.com/office/drawing/2014/main" id="{F2640545-1AA3-F383-FFDE-63EA3825278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5170728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3CD37B65-8F5A-3BF5-737F-DB4544FA88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D4208D-4AC6-BA85-30F9-A2128FE111EE}"/>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 Global Strategy, 1 of 2</a:t>
            </a:r>
            <a:endParaRPr lang="en-US" sz="3710" dirty="0"/>
          </a:p>
        </p:txBody>
      </p:sp>
      <p:cxnSp>
        <p:nvCxnSpPr>
          <p:cNvPr id="106" name="Google Shape;106;p3">
            <a:extLst>
              <a:ext uri="{FF2B5EF4-FFF2-40B4-BE49-F238E27FC236}">
                <a16:creationId xmlns:a16="http://schemas.microsoft.com/office/drawing/2014/main" id="{1984B50B-A97B-EB44-2733-7BB54709E6CD}"/>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1E098D3-3971-A23F-BDE5-DF4B9E86DD11}"/>
              </a:ext>
            </a:extLst>
          </p:cNvPr>
          <p:cNvSpPr>
            <a:spLocks noGrp="1"/>
          </p:cNvSpPr>
          <p:nvPr>
            <p:ph sz="quarter" idx="12"/>
          </p:nvPr>
        </p:nvSpPr>
        <p:spPr>
          <a:xfrm>
            <a:off x="1009086" y="1920040"/>
            <a:ext cx="15998400" cy="7567200"/>
          </a:xfrm>
        </p:spPr>
        <p:txBody>
          <a:bodyPr>
            <a:noAutofit/>
          </a:bodyPr>
          <a:lstStyle/>
          <a:p>
            <a:pPr marL="0" lvl="0">
              <a:spcBef>
                <a:spcPts val="200"/>
              </a:spcBef>
              <a:buSzPts val="1100"/>
            </a:pPr>
            <a:r>
              <a:rPr lang="en-US" sz="3600" dirty="0">
                <a:latin typeface="Playfair Display"/>
                <a:ea typeface="Playfair Display"/>
                <a:cs typeface="Playfair Display"/>
                <a:sym typeface="Playfair Display"/>
              </a:rPr>
              <a:t>A</a:t>
            </a:r>
            <a:r>
              <a:rPr lang="en-US" sz="3600" b="1" dirty="0">
                <a:latin typeface="Playfair Display"/>
                <a:ea typeface="Playfair Display"/>
                <a:cs typeface="Playfair Display"/>
                <a:sym typeface="Playfair Display"/>
              </a:rPr>
              <a:t> global strategy</a:t>
            </a:r>
            <a:r>
              <a:rPr lang="en-US" sz="3600" dirty="0">
                <a:latin typeface="Playfair Display"/>
                <a:ea typeface="Playfair Display"/>
                <a:cs typeface="Playfair Display"/>
                <a:sym typeface="Playfair Display"/>
              </a:rPr>
              <a:t> combines a high responsiveness to global integration pressures with a low responsiveness to local preferences. </a:t>
            </a:r>
          </a:p>
          <a:p>
            <a:pPr marL="0" lvl="0">
              <a:spcBef>
                <a:spcPts val="200"/>
              </a:spcBef>
              <a:buSzPts val="1100"/>
            </a:pPr>
            <a:endParaRPr lang="en-US" sz="3600" dirty="0">
              <a:latin typeface="Playfair Display"/>
              <a:ea typeface="Playfair Display"/>
              <a:cs typeface="Playfair Display"/>
              <a:sym typeface="Playfair Display"/>
            </a:endParaRPr>
          </a:p>
          <a:p>
            <a:pPr marL="0" lvl="0">
              <a:spcBef>
                <a:spcPts val="200"/>
              </a:spcBef>
              <a:buSzPts val="1100"/>
            </a:pPr>
            <a:r>
              <a:rPr lang="en-US" sz="3600" dirty="0">
                <a:latin typeface="Playfair Display"/>
                <a:ea typeface="Playfair Display"/>
                <a:cs typeface="Playfair Display"/>
                <a:sym typeface="Playfair Display"/>
              </a:rPr>
              <a:t>A global strategy emphasizes high efficiency and the standardization of products and services across all markets. </a:t>
            </a:r>
          </a:p>
          <a:p>
            <a:pPr marL="0" lvl="0">
              <a:spcBef>
                <a:spcPts val="200"/>
              </a:spcBef>
              <a:buSzPts val="1100"/>
            </a:pPr>
            <a:endParaRPr lang="en-US" sz="3600" dirty="0">
              <a:latin typeface="Playfair Display"/>
              <a:ea typeface="Playfair Display"/>
              <a:cs typeface="Playfair Display"/>
              <a:sym typeface="Playfair Display"/>
            </a:endParaRPr>
          </a:p>
          <a:p>
            <a:pPr marL="0" lvl="0">
              <a:spcBef>
                <a:spcPts val="200"/>
              </a:spcBef>
              <a:buSzPts val="1100"/>
            </a:pPr>
            <a:r>
              <a:rPr lang="en-US" sz="3600" dirty="0">
                <a:latin typeface="Playfair Display"/>
                <a:ea typeface="Playfair Display"/>
                <a:cs typeface="Playfair Display"/>
                <a:sym typeface="Playfair Display"/>
              </a:rPr>
              <a:t>Companies employing this strategy produce and market their offerings in a highly uniform manner, seeking economies of scale and the benefits of a consistent brand image across all countries. </a:t>
            </a:r>
          </a:p>
          <a:p>
            <a:pPr marL="0" lvl="0">
              <a:spcBef>
                <a:spcPts val="200"/>
              </a:spcBef>
              <a:buSzPts val="1100"/>
            </a:pPr>
            <a:endParaRPr lang="en-US" sz="3600" dirty="0">
              <a:latin typeface="Playfair Display"/>
              <a:ea typeface="Playfair Display"/>
              <a:cs typeface="Playfair Display"/>
              <a:sym typeface="Playfair Display"/>
            </a:endParaRPr>
          </a:p>
          <a:p>
            <a:pPr marL="0" lvl="0">
              <a:spcBef>
                <a:spcPts val="200"/>
              </a:spcBef>
              <a:buSzPts val="1100"/>
            </a:pPr>
            <a:r>
              <a:rPr lang="en-US" sz="3600" dirty="0">
                <a:latin typeface="Playfair Display"/>
                <a:ea typeface="Playfair Display"/>
                <a:cs typeface="Playfair Display"/>
                <a:sym typeface="Playfair Display"/>
              </a:rPr>
              <a:t>By centralizing key functions like research and development, marketing, and production, companies can achieve cost advantages through efficiency and large-scale operations. </a:t>
            </a:r>
          </a:p>
        </p:txBody>
      </p:sp>
      <p:sp>
        <p:nvSpPr>
          <p:cNvPr id="108" name="Google Shape;108;p3">
            <a:extLst>
              <a:ext uri="{FF2B5EF4-FFF2-40B4-BE49-F238E27FC236}">
                <a16:creationId xmlns:a16="http://schemas.microsoft.com/office/drawing/2014/main" id="{E6C9BB78-5D37-002B-1AA1-421301A5627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1040743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0FF380E6-4640-5576-D756-12D0C86412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8C9AF5-DDBF-5770-D444-D855D94B2392}"/>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 Global Strategy, 2 of 2</a:t>
            </a:r>
            <a:endParaRPr lang="en-US" sz="3710" dirty="0"/>
          </a:p>
        </p:txBody>
      </p:sp>
      <p:cxnSp>
        <p:nvCxnSpPr>
          <p:cNvPr id="106" name="Google Shape;106;p3">
            <a:extLst>
              <a:ext uri="{FF2B5EF4-FFF2-40B4-BE49-F238E27FC236}">
                <a16:creationId xmlns:a16="http://schemas.microsoft.com/office/drawing/2014/main" id="{E0ACB243-E6BC-57EA-60B4-E29CED093120}"/>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94FC880-E2EF-1746-5BE4-0E5C60437D55}"/>
              </a:ext>
            </a:extLst>
          </p:cNvPr>
          <p:cNvSpPr>
            <a:spLocks noGrp="1"/>
          </p:cNvSpPr>
          <p:nvPr>
            <p:ph sz="quarter" idx="12"/>
          </p:nvPr>
        </p:nvSpPr>
        <p:spPr>
          <a:xfrm>
            <a:off x="1009086" y="1831552"/>
            <a:ext cx="15863069" cy="7185600"/>
          </a:xfrm>
        </p:spPr>
        <p:txBody>
          <a:bodyPr>
            <a:noAutofit/>
          </a:bodyPr>
          <a:lstStyle/>
          <a:p>
            <a:pPr marL="0" lvl="0">
              <a:lnSpc>
                <a:spcPct val="164000"/>
              </a:lnSpc>
              <a:spcBef>
                <a:spcPts val="1400"/>
              </a:spcBef>
              <a:buSzPts val="1100"/>
            </a:pPr>
            <a:r>
              <a:rPr lang="en-US" dirty="0">
                <a:latin typeface="Playfair Display"/>
                <a:ea typeface="Playfair Display"/>
                <a:cs typeface="Playfair Display"/>
                <a:sym typeface="Playfair Display"/>
              </a:rPr>
              <a:t>A global strategy works best for industries where consumer needs and preferences are relatively homogeneous across different countries and where there is a significant cost advantage to producing standardized products. </a:t>
            </a:r>
          </a:p>
          <a:p>
            <a:pPr marL="0" lvl="0">
              <a:lnSpc>
                <a:spcPct val="164000"/>
              </a:lnSpc>
              <a:spcBef>
                <a:spcPts val="1400"/>
              </a:spcBef>
              <a:buSzPts val="1100"/>
            </a:pPr>
            <a:r>
              <a:rPr lang="en-US" dirty="0">
                <a:latin typeface="Playfair Display"/>
                <a:ea typeface="Playfair Display"/>
                <a:cs typeface="Playfair Display"/>
                <a:sym typeface="Playfair Display"/>
              </a:rPr>
              <a:t>A global strategy achieves cost efficiencies through standardization but may overlook local consumer nuances. </a:t>
            </a:r>
          </a:p>
          <a:p>
            <a:pPr marL="0" lvl="0">
              <a:lnSpc>
                <a:spcPct val="164000"/>
              </a:lnSpc>
              <a:spcBef>
                <a:spcPts val="1400"/>
              </a:spcBef>
              <a:buSzPts val="1100"/>
            </a:pPr>
            <a:r>
              <a:rPr lang="en-US" dirty="0">
                <a:latin typeface="Playfair Display"/>
                <a:ea typeface="Playfair Display"/>
                <a:cs typeface="Playfair Display"/>
                <a:sym typeface="Playfair Display"/>
              </a:rPr>
              <a:t>For example, technology companies like Apple use a global strategy by offering the same core products worldwide with little variation, ensuring consistency in quality and design while benefiting from the cost efficiencies of mass production.</a:t>
            </a:r>
          </a:p>
        </p:txBody>
      </p:sp>
      <p:sp>
        <p:nvSpPr>
          <p:cNvPr id="108" name="Google Shape;108;p3">
            <a:extLst>
              <a:ext uri="{FF2B5EF4-FFF2-40B4-BE49-F238E27FC236}">
                <a16:creationId xmlns:a16="http://schemas.microsoft.com/office/drawing/2014/main" id="{E54C11EC-BA47-25E6-697D-EB54DD8C1BA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4003468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4CC89C71-4808-7540-32D2-B80EBC1921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7FE2A8-C16D-74BC-17A9-3224D35B7A9C}"/>
              </a:ext>
            </a:extLst>
          </p:cNvPr>
          <p:cNvSpPr>
            <a:spLocks noGrp="1"/>
          </p:cNvSpPr>
          <p:nvPr>
            <p:ph type="ctrTitle"/>
          </p:nvPr>
        </p:nvSpPr>
        <p:spPr>
          <a:xfrm>
            <a:off x="920602" y="933008"/>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 Transnational Strategy, 1 of 3</a:t>
            </a:r>
            <a:endParaRPr lang="en-US" sz="3710" dirty="0"/>
          </a:p>
        </p:txBody>
      </p:sp>
      <p:cxnSp>
        <p:nvCxnSpPr>
          <p:cNvPr id="106" name="Google Shape;106;p3">
            <a:extLst>
              <a:ext uri="{FF2B5EF4-FFF2-40B4-BE49-F238E27FC236}">
                <a16:creationId xmlns:a16="http://schemas.microsoft.com/office/drawing/2014/main" id="{A0E0251B-0B87-535A-FFD9-C1A24D67D02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6FEE45D-9741-7C10-9A39-24EF9E2934AE}"/>
              </a:ext>
            </a:extLst>
          </p:cNvPr>
          <p:cNvSpPr>
            <a:spLocks noGrp="1"/>
          </p:cNvSpPr>
          <p:nvPr>
            <p:ph sz="quarter" idx="12"/>
          </p:nvPr>
        </p:nvSpPr>
        <p:spPr>
          <a:xfrm>
            <a:off x="1009086" y="1920040"/>
            <a:ext cx="15998400" cy="6955200"/>
          </a:xfrm>
        </p:spPr>
        <p:txBody>
          <a:bodyPr>
            <a:noAutofit/>
          </a:bodyPr>
          <a:lstStyle/>
          <a:p>
            <a:pPr marL="0" lvl="0">
              <a:spcBef>
                <a:spcPts val="0"/>
              </a:spcBef>
              <a:buSzPts val="1100"/>
            </a:pPr>
            <a:r>
              <a:rPr lang="en-US" sz="4000" dirty="0">
                <a:latin typeface="Playfair Display"/>
                <a:ea typeface="Playfair Display"/>
                <a:cs typeface="Playfair Display"/>
                <a:sym typeface="Playfair Display"/>
              </a:rPr>
              <a:t>A </a:t>
            </a:r>
            <a:r>
              <a:rPr lang="en-US" sz="4000" b="1" dirty="0">
                <a:latin typeface="Playfair Display"/>
                <a:ea typeface="Playfair Display"/>
                <a:cs typeface="Playfair Display"/>
                <a:sym typeface="Playfair Display"/>
              </a:rPr>
              <a:t>transnational strategy</a:t>
            </a:r>
            <a:r>
              <a:rPr lang="en-US" sz="4000" dirty="0">
                <a:latin typeface="Playfair Display"/>
                <a:ea typeface="Playfair Display"/>
                <a:cs typeface="Playfair Display"/>
                <a:sym typeface="Playfair Display"/>
              </a:rPr>
              <a:t> combines a high responsiveness to global integration pressures with a high responsiveness to local pressures.</a:t>
            </a:r>
          </a:p>
          <a:p>
            <a:pPr marL="0" lvl="0">
              <a:spcBef>
                <a:spcPts val="0"/>
              </a:spcBef>
              <a:buSzPts val="1100"/>
            </a:pPr>
            <a:r>
              <a:rPr lang="en-US" sz="4000" dirty="0">
                <a:latin typeface="Playfair Display"/>
                <a:ea typeface="Playfair Display"/>
                <a:cs typeface="Playfair Display"/>
                <a:sym typeface="Playfair Display"/>
              </a:rPr>
              <a:t> </a:t>
            </a:r>
          </a:p>
          <a:p>
            <a:pPr marL="0" lvl="0">
              <a:spcBef>
                <a:spcPts val="0"/>
              </a:spcBef>
              <a:buSzPts val="1100"/>
            </a:pPr>
            <a:r>
              <a:rPr lang="en-US" sz="4000" dirty="0">
                <a:latin typeface="Playfair Display"/>
                <a:ea typeface="Playfair Display"/>
                <a:cs typeface="Playfair Display"/>
                <a:sym typeface="Playfair Display"/>
              </a:rPr>
              <a:t>A transnational strategy focuses on achieving both high local responsiveness and high global integration, representing a balance between the multidomestic and global strategies.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Unlike purely multidomestic strategies that prioritize local adaptation or purely global strategies that emphasize standardization, the transnational strategy seeks to combine the best of both. </a:t>
            </a:r>
          </a:p>
        </p:txBody>
      </p:sp>
      <p:sp>
        <p:nvSpPr>
          <p:cNvPr id="108" name="Google Shape;108;p3">
            <a:extLst>
              <a:ext uri="{FF2B5EF4-FFF2-40B4-BE49-F238E27FC236}">
                <a16:creationId xmlns:a16="http://schemas.microsoft.com/office/drawing/2014/main" id="{FF414053-BBDC-9EC7-3CB9-387A5B700A5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3850966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615A7AD2-CD0E-9C3F-1ECA-41C6EB6B0F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BA3CB8-0978-4D1B-FE46-A3F64CCA6261}"/>
              </a:ext>
            </a:extLst>
          </p:cNvPr>
          <p:cNvSpPr>
            <a:spLocks noGrp="1"/>
          </p:cNvSpPr>
          <p:nvPr>
            <p:ph type="ctrTitle"/>
          </p:nvPr>
        </p:nvSpPr>
        <p:spPr>
          <a:xfrm>
            <a:off x="920601" y="933008"/>
            <a:ext cx="16338687"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 Transnational Strategy, 2 of 3</a:t>
            </a:r>
            <a:endParaRPr lang="en-US" sz="3710" dirty="0"/>
          </a:p>
        </p:txBody>
      </p:sp>
      <p:cxnSp>
        <p:nvCxnSpPr>
          <p:cNvPr id="106" name="Google Shape;106;p3">
            <a:extLst>
              <a:ext uri="{FF2B5EF4-FFF2-40B4-BE49-F238E27FC236}">
                <a16:creationId xmlns:a16="http://schemas.microsoft.com/office/drawing/2014/main" id="{A9EB9FEB-E929-A4D7-959A-0C818C12DA9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EA5BB0F-1508-A88C-7B17-E41377DCD893}"/>
              </a:ext>
            </a:extLst>
          </p:cNvPr>
          <p:cNvSpPr>
            <a:spLocks noGrp="1"/>
          </p:cNvSpPr>
          <p:nvPr>
            <p:ph sz="quarter" idx="12"/>
          </p:nvPr>
        </p:nvSpPr>
        <p:spPr>
          <a:xfrm>
            <a:off x="1033470" y="1907848"/>
            <a:ext cx="15998400" cy="6955200"/>
          </a:xfrm>
        </p:spPr>
        <p:txBody>
          <a:bodyPr>
            <a:noAutofit/>
          </a:bodyPr>
          <a:lstStyle/>
          <a:p>
            <a:pPr marL="0" lvl="0">
              <a:spcBef>
                <a:spcPts val="0"/>
              </a:spcBef>
              <a:buClr>
                <a:schemeClr val="dk1"/>
              </a:buClr>
              <a:buSzPts val="1100"/>
            </a:pPr>
            <a:r>
              <a:rPr lang="en-US" sz="4000" dirty="0">
                <a:latin typeface="Playfair Display"/>
                <a:ea typeface="Playfair Display"/>
                <a:cs typeface="Playfair Display"/>
                <a:sym typeface="Playfair Display"/>
              </a:rPr>
              <a:t>Companies using this approach aim to standardize core operations, such as production, supply chain management, and R&amp;D, to achieve cost efficiencies, while also allowing significant flexibility to adapt products, services, and marketing to local market needs.</a:t>
            </a:r>
            <a:endParaRPr lang="en-US" sz="4000" dirty="0"/>
          </a:p>
          <a:p>
            <a:pPr marL="0" lvl="0">
              <a:spcBef>
                <a:spcPts val="0"/>
              </a:spcBef>
              <a:buClr>
                <a:schemeClr val="dk1"/>
              </a:buClr>
              <a:buSzPts val="1100"/>
            </a:pPr>
            <a:endParaRPr lang="en-US" sz="4000" dirty="0">
              <a:latin typeface="Playfair Display"/>
              <a:ea typeface="Playfair Display"/>
              <a:cs typeface="Playfair Display"/>
              <a:sym typeface="Playfair Display"/>
            </a:endParaRPr>
          </a:p>
          <a:p>
            <a:pPr marL="0" lvl="0">
              <a:spcBef>
                <a:spcPts val="0"/>
              </a:spcBef>
              <a:buClr>
                <a:schemeClr val="dk1"/>
              </a:buClr>
              <a:buSzPts val="1100"/>
            </a:pPr>
            <a:r>
              <a:rPr lang="en-US" sz="4000" dirty="0">
                <a:latin typeface="Playfair Display"/>
                <a:ea typeface="Playfair Display"/>
                <a:cs typeface="Playfair Display"/>
                <a:sym typeface="Playfair Display"/>
              </a:rPr>
              <a:t> This dual focus requires careful coordination across diverse locations, enabling the company to respond to specific cultural and consumer preferences without sacrificing operational efficiencies. </a:t>
            </a:r>
            <a:endParaRPr lang="en-US" sz="4000" dirty="0"/>
          </a:p>
          <a:p>
            <a:pPr marL="0" lvl="0">
              <a:spcBef>
                <a:spcPts val="0"/>
              </a:spcBef>
              <a:buClr>
                <a:schemeClr val="dk1"/>
              </a:buClr>
              <a:buSzPts val="1100"/>
            </a:pPr>
            <a:endParaRPr lang="en-US" sz="4000" dirty="0">
              <a:latin typeface="Playfair Display"/>
              <a:ea typeface="Playfair Display"/>
              <a:cs typeface="Playfair Display"/>
              <a:sym typeface="Playfair Display"/>
            </a:endParaRPr>
          </a:p>
          <a:p>
            <a:pPr marL="0" lvl="0">
              <a:spcBef>
                <a:spcPts val="0"/>
              </a:spcBef>
              <a:buClr>
                <a:schemeClr val="dk1"/>
              </a:buClr>
              <a:buSzPts val="1100"/>
            </a:pPr>
            <a:r>
              <a:rPr lang="en-US" sz="4000" dirty="0">
                <a:latin typeface="Playfair Display"/>
                <a:ea typeface="Playfair Display"/>
                <a:cs typeface="Playfair Display"/>
                <a:sym typeface="Playfair Display"/>
              </a:rPr>
              <a:t>Although complex to implement, the transnational strategy can offer a competitive advantage by leveraging economies of scale alongside tailored market engagement.</a:t>
            </a:r>
            <a:endParaRPr lang="en-US" sz="4000" dirty="0"/>
          </a:p>
        </p:txBody>
      </p:sp>
      <p:sp>
        <p:nvSpPr>
          <p:cNvPr id="108" name="Google Shape;108;p3">
            <a:extLst>
              <a:ext uri="{FF2B5EF4-FFF2-40B4-BE49-F238E27FC236}">
                <a16:creationId xmlns:a16="http://schemas.microsoft.com/office/drawing/2014/main" id="{6127D4AA-3ED5-C110-1B94-6132613AEF1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8018041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2900FD5D-A435-3DFE-998E-85EAAC7429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AA1473-08EC-363F-5B5B-C0B1386CF9E9}"/>
              </a:ext>
            </a:extLst>
          </p:cNvPr>
          <p:cNvSpPr>
            <a:spLocks noGrp="1"/>
          </p:cNvSpPr>
          <p:nvPr>
            <p:ph type="ctrTitle"/>
          </p:nvPr>
        </p:nvSpPr>
        <p:spPr>
          <a:xfrm>
            <a:off x="920601" y="933008"/>
            <a:ext cx="16465191"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Integration-Responsiveness Framework : Transnational Strategy , 3 of 3</a:t>
            </a:r>
            <a:endParaRPr lang="en-US" sz="3710" dirty="0"/>
          </a:p>
        </p:txBody>
      </p:sp>
      <p:cxnSp>
        <p:nvCxnSpPr>
          <p:cNvPr id="106" name="Google Shape;106;p3">
            <a:extLst>
              <a:ext uri="{FF2B5EF4-FFF2-40B4-BE49-F238E27FC236}">
                <a16:creationId xmlns:a16="http://schemas.microsoft.com/office/drawing/2014/main" id="{A6984BCC-EA43-C2D8-0DAB-FAB478E5C6C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2E1E7A2-4FD4-AAE7-ADB0-5C1266D3DF71}"/>
              </a:ext>
            </a:extLst>
          </p:cNvPr>
          <p:cNvSpPr>
            <a:spLocks noGrp="1"/>
          </p:cNvSpPr>
          <p:nvPr>
            <p:ph sz="quarter" idx="12"/>
          </p:nvPr>
        </p:nvSpPr>
        <p:spPr>
          <a:xfrm>
            <a:off x="1033470" y="2163880"/>
            <a:ext cx="15998400" cy="6955200"/>
          </a:xfrm>
        </p:spPr>
        <p:txBody>
          <a:bodyPr>
            <a:noAutofit/>
          </a:bodyPr>
          <a:lstStyle/>
          <a:p>
            <a:pPr marL="0" lvl="0">
              <a:spcBef>
                <a:spcPts val="0"/>
              </a:spcBef>
              <a:buSzPts val="1100"/>
            </a:pPr>
            <a:r>
              <a:rPr lang="en-US" sz="4000" dirty="0">
                <a:latin typeface="Playfair Display"/>
                <a:ea typeface="Playfair Display"/>
                <a:cs typeface="Playfair Display"/>
                <a:sym typeface="Playfair Display"/>
              </a:rPr>
              <a:t>Unilever standardizes production but customizes product offerings and branding to suit regional tastes.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Unfortunately for some, this approach requires a complex organizational structure and substantial coordination to effectively manage both global and local demands, making it challenging to implement successfully.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For example, McDonald’s has thirty-six thousand locations in more than one hundred different countries, with menu items and prices that change based on the local market.</a:t>
            </a:r>
          </a:p>
        </p:txBody>
      </p:sp>
      <p:sp>
        <p:nvSpPr>
          <p:cNvPr id="108" name="Google Shape;108;p3">
            <a:extLst>
              <a:ext uri="{FF2B5EF4-FFF2-40B4-BE49-F238E27FC236}">
                <a16:creationId xmlns:a16="http://schemas.microsoft.com/office/drawing/2014/main" id="{1E9E9BAF-B76C-90B0-FD7D-ED4E693A3F8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2615073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8">
          <a:extLst>
            <a:ext uri="{FF2B5EF4-FFF2-40B4-BE49-F238E27FC236}">
              <a16:creationId xmlns:a16="http://schemas.microsoft.com/office/drawing/2014/main" id="{C3038462-9F94-41D0-B8C8-9857069BF2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D78B5E4-C1BD-6BEB-631B-92582BBE98FA}"/>
              </a:ext>
            </a:extLst>
          </p:cNvPr>
          <p:cNvSpPr>
            <a:spLocks noGrp="1"/>
          </p:cNvSpPr>
          <p:nvPr>
            <p:ph type="ctrTitle"/>
          </p:nvPr>
        </p:nvSpPr>
        <p:spPr>
          <a:xfrm>
            <a:off x="918968" y="986258"/>
            <a:ext cx="16232400" cy="799200"/>
          </a:xfrm>
        </p:spPr>
        <p:txBody>
          <a:bodyPr>
            <a:noAutofit/>
          </a:bodyPr>
          <a:lstStyle/>
          <a:p>
            <a:pPr algn="l"/>
            <a:r>
              <a:rPr lang="en-US" sz="3710" b="1" dirty="0">
                <a:solidFill>
                  <a:srgbClr val="54152A"/>
                </a:solidFill>
                <a:latin typeface="Public Sans"/>
                <a:ea typeface="Public Sans"/>
                <a:cs typeface="Public Sans"/>
                <a:sym typeface="Public Sans"/>
              </a:rPr>
              <a:t>Integration-Responsiveness Framework: Check Your Knowledge So Far</a:t>
            </a:r>
            <a:endParaRPr lang="en-IN" sz="3710" dirty="0"/>
          </a:p>
        </p:txBody>
      </p:sp>
      <p:cxnSp>
        <p:nvCxnSpPr>
          <p:cNvPr id="220" name="Google Shape;220;g374dab4d104_0_238">
            <a:extLst>
              <a:ext uri="{FF2B5EF4-FFF2-40B4-BE49-F238E27FC236}">
                <a16:creationId xmlns:a16="http://schemas.microsoft.com/office/drawing/2014/main" id="{D8A3CCFB-1053-47AC-CABE-34F3140F010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E61452E-A20A-CA9E-6E86-24242EBCCD3C}"/>
              </a:ext>
            </a:extLst>
          </p:cNvPr>
          <p:cNvSpPr>
            <a:spLocks noGrp="1"/>
          </p:cNvSpPr>
          <p:nvPr>
            <p:ph sz="quarter" idx="12"/>
          </p:nvPr>
        </p:nvSpPr>
        <p:spPr>
          <a:xfrm>
            <a:off x="1028694" y="2059030"/>
            <a:ext cx="15998400" cy="3499200"/>
          </a:xfrm>
        </p:spPr>
        <p:txBody>
          <a:bodyPr>
            <a:normAutofit/>
          </a:bodyPr>
          <a:lstStyle/>
          <a:p>
            <a:pPr marL="0" lvl="0">
              <a:lnSpc>
                <a:spcPct val="164000"/>
              </a:lnSpc>
              <a:spcBef>
                <a:spcPts val="1400"/>
              </a:spcBef>
              <a:buSzPts val="1100"/>
            </a:pPr>
            <a:r>
              <a:rPr lang="en-US" sz="3600" b="1" dirty="0">
                <a:latin typeface="Playfair Display"/>
                <a:ea typeface="Playfair Display"/>
                <a:cs typeface="Playfair Display"/>
                <a:sym typeface="Playfair Display"/>
              </a:rPr>
              <a:t>Purpose: </a:t>
            </a:r>
            <a:r>
              <a:rPr lang="en-US" sz="3600" dirty="0">
                <a:latin typeface="Playfair Display"/>
                <a:ea typeface="Playfair Display"/>
                <a:cs typeface="Playfair Display"/>
                <a:sym typeface="Playfair Display"/>
              </a:rPr>
              <a:t>Helps MNCs choose a strategy based on:</a:t>
            </a:r>
          </a:p>
          <a:p>
            <a:pPr marL="0" lvl="0">
              <a:lnSpc>
                <a:spcPct val="164000"/>
              </a:lnSpc>
              <a:spcBef>
                <a:spcPts val="1400"/>
              </a:spcBef>
              <a:buSzPts val="1100"/>
            </a:pPr>
            <a:r>
              <a:rPr lang="en-US" sz="3600" b="1" dirty="0">
                <a:latin typeface="Playfair Display"/>
                <a:ea typeface="Playfair Display"/>
                <a:cs typeface="Playfair Display"/>
                <a:sym typeface="Playfair Display"/>
              </a:rPr>
              <a:t>1️⃣ Global integration pressures</a:t>
            </a:r>
            <a:r>
              <a:rPr lang="en-US" sz="3600" dirty="0">
                <a:latin typeface="Playfair Display"/>
                <a:ea typeface="Playfair Display"/>
                <a:cs typeface="Playfair Display"/>
                <a:sym typeface="Playfair Display"/>
              </a:rPr>
              <a:t> – 🌐 cost reduction, global competition</a:t>
            </a:r>
          </a:p>
          <a:p>
            <a:pPr marL="0" lvl="0">
              <a:lnSpc>
                <a:spcPct val="164000"/>
              </a:lnSpc>
              <a:spcBef>
                <a:spcPts val="1400"/>
              </a:spcBef>
              <a:spcAft>
                <a:spcPts val="400"/>
              </a:spcAft>
            </a:pPr>
            <a:r>
              <a:rPr lang="en-US" sz="3600" dirty="0">
                <a:latin typeface="Playfair Display"/>
                <a:ea typeface="Playfair Display"/>
                <a:cs typeface="Playfair Display"/>
                <a:sym typeface="Playfair Display"/>
              </a:rPr>
              <a:t>2️⃣</a:t>
            </a:r>
            <a:r>
              <a:rPr lang="en-US" sz="3600" b="1" dirty="0">
                <a:latin typeface="Playfair Display"/>
                <a:ea typeface="Playfair Display"/>
                <a:cs typeface="Playfair Display"/>
                <a:sym typeface="Playfair Display"/>
              </a:rPr>
              <a:t> Local responsiveness pressures</a:t>
            </a:r>
            <a:r>
              <a:rPr lang="en-US" sz="3600" dirty="0">
                <a:latin typeface="Playfair Display"/>
                <a:ea typeface="Playfair Display"/>
                <a:cs typeface="Playfair Display"/>
                <a:sym typeface="Playfair Display"/>
              </a:rPr>
              <a:t> – 🏛 regulations, cultural preferences</a:t>
            </a:r>
          </a:p>
        </p:txBody>
      </p:sp>
      <p:sp>
        <p:nvSpPr>
          <p:cNvPr id="4" name="Content Placeholder 3">
            <a:extLst>
              <a:ext uri="{FF2B5EF4-FFF2-40B4-BE49-F238E27FC236}">
                <a16:creationId xmlns:a16="http://schemas.microsoft.com/office/drawing/2014/main" id="{338B07D5-1700-EF19-2401-C1CC08E95C06}"/>
              </a:ext>
            </a:extLst>
          </p:cNvPr>
          <p:cNvSpPr>
            <a:spLocks noGrp="1"/>
          </p:cNvSpPr>
          <p:nvPr>
            <p:ph sz="quarter" idx="13"/>
          </p:nvPr>
        </p:nvSpPr>
        <p:spPr>
          <a:xfrm>
            <a:off x="1028694" y="5937507"/>
            <a:ext cx="14191200" cy="2001600"/>
          </a:xfrm>
        </p:spPr>
        <p:txBody>
          <a:bodyPr>
            <a:normAutofit/>
          </a:bodyPr>
          <a:lstStyle/>
          <a:p>
            <a:pPr marL="0">
              <a:lnSpc>
                <a:spcPct val="164000"/>
              </a:lnSpc>
              <a:spcBef>
                <a:spcPts val="0"/>
              </a:spcBef>
            </a:pPr>
            <a:r>
              <a:rPr lang="en-US" sz="3600" b="1" dirty="0">
                <a:latin typeface="Playfair Display"/>
                <a:ea typeface="Playfair Display"/>
                <a:cs typeface="Playfair Display"/>
                <a:sym typeface="Playfair Display"/>
              </a:rPr>
              <a:t>Outcome:</a:t>
            </a:r>
            <a:r>
              <a:rPr lang="en-US" sz="3600" dirty="0">
                <a:latin typeface="Playfair Display"/>
                <a:ea typeface="Playfair Display"/>
                <a:cs typeface="Playfair Display"/>
                <a:sym typeface="Playfair Display"/>
              </a:rPr>
              <a:t> 4 strategies → International, Multidomestic, Global, Transnational</a:t>
            </a:r>
          </a:p>
        </p:txBody>
      </p:sp>
      <p:sp>
        <p:nvSpPr>
          <p:cNvPr id="222" name="Google Shape;222;g374dab4d104_0_238">
            <a:extLst>
              <a:ext uri="{FF2B5EF4-FFF2-40B4-BE49-F238E27FC236}">
                <a16:creationId xmlns:a16="http://schemas.microsoft.com/office/drawing/2014/main" id="{23FFDB4D-0101-09B3-BE10-C94D2F67A06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1790696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8">
          <a:extLst>
            <a:ext uri="{FF2B5EF4-FFF2-40B4-BE49-F238E27FC236}">
              <a16:creationId xmlns:a16="http://schemas.microsoft.com/office/drawing/2014/main" id="{6CD3D49D-F5BE-BCF9-0B69-D13EFFF237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27312D-4F0E-CF8C-0DAC-E8D577480263}"/>
              </a:ext>
            </a:extLst>
          </p:cNvPr>
          <p:cNvSpPr>
            <a:spLocks noGrp="1"/>
          </p:cNvSpPr>
          <p:nvPr>
            <p:ph type="ctrTitle"/>
          </p:nvPr>
        </p:nvSpPr>
        <p:spPr>
          <a:xfrm>
            <a:off x="918968" y="937490"/>
            <a:ext cx="16232400"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Four Multinational Strategies: Check Your Knowledge So Far</a:t>
            </a:r>
            <a:endParaRPr lang="en-US" sz="3710" dirty="0"/>
          </a:p>
        </p:txBody>
      </p:sp>
      <p:cxnSp>
        <p:nvCxnSpPr>
          <p:cNvPr id="220" name="Google Shape;220;g374dab4d104_0_238">
            <a:extLst>
              <a:ext uri="{FF2B5EF4-FFF2-40B4-BE49-F238E27FC236}">
                <a16:creationId xmlns:a16="http://schemas.microsoft.com/office/drawing/2014/main" id="{18F3A7CD-A161-B52F-4260-B5DAC3B7697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graphicFrame>
        <p:nvGraphicFramePr>
          <p:cNvPr id="5" name="Content Placeholder 4">
            <a:extLst>
              <a:ext uri="{FF2B5EF4-FFF2-40B4-BE49-F238E27FC236}">
                <a16:creationId xmlns:a16="http://schemas.microsoft.com/office/drawing/2014/main" id="{5F4D25DA-940B-9BB4-9ABE-7D9C79BDD195}"/>
              </a:ext>
            </a:extLst>
          </p:cNvPr>
          <p:cNvGraphicFramePr>
            <a:graphicFrameLocks noGrp="1"/>
          </p:cNvGraphicFramePr>
          <p:nvPr>
            <p:ph sz="quarter" idx="12"/>
            <p:extLst>
              <p:ext uri="{D42A27DB-BD31-4B8C-83A1-F6EECF244321}">
                <p14:modId xmlns:p14="http://schemas.microsoft.com/office/powerpoint/2010/main" val="1393864020"/>
              </p:ext>
            </p:extLst>
          </p:nvPr>
        </p:nvGraphicFramePr>
        <p:xfrm>
          <a:off x="309490" y="2119482"/>
          <a:ext cx="17582400" cy="5595371"/>
        </p:xfrm>
        <a:graphic>
          <a:graphicData uri="http://schemas.openxmlformats.org/drawingml/2006/table">
            <a:tbl>
              <a:tblPr firstRow="1" bandRow="1">
                <a:tableStyleId>{800DF2D9-69C1-4303-BDD9-93CFE296308D}</a:tableStyleId>
              </a:tblPr>
              <a:tblGrid>
                <a:gridCol w="2757267">
                  <a:extLst>
                    <a:ext uri="{9D8B030D-6E8A-4147-A177-3AD203B41FA5}">
                      <a16:colId xmlns:a16="http://schemas.microsoft.com/office/drawing/2014/main" val="4284339445"/>
                    </a:ext>
                  </a:extLst>
                </a:gridCol>
                <a:gridCol w="2180492">
                  <a:extLst>
                    <a:ext uri="{9D8B030D-6E8A-4147-A177-3AD203B41FA5}">
                      <a16:colId xmlns:a16="http://schemas.microsoft.com/office/drawing/2014/main" val="626701719"/>
                    </a:ext>
                  </a:extLst>
                </a:gridCol>
                <a:gridCol w="3297591">
                  <a:extLst>
                    <a:ext uri="{9D8B030D-6E8A-4147-A177-3AD203B41FA5}">
                      <a16:colId xmlns:a16="http://schemas.microsoft.com/office/drawing/2014/main" val="3513238422"/>
                    </a:ext>
                  </a:extLst>
                </a:gridCol>
                <a:gridCol w="2118471">
                  <a:extLst>
                    <a:ext uri="{9D8B030D-6E8A-4147-A177-3AD203B41FA5}">
                      <a16:colId xmlns:a16="http://schemas.microsoft.com/office/drawing/2014/main" val="2393663208"/>
                    </a:ext>
                  </a:extLst>
                </a:gridCol>
                <a:gridCol w="4473526">
                  <a:extLst>
                    <a:ext uri="{9D8B030D-6E8A-4147-A177-3AD203B41FA5}">
                      <a16:colId xmlns:a16="http://schemas.microsoft.com/office/drawing/2014/main" val="4033853614"/>
                    </a:ext>
                  </a:extLst>
                </a:gridCol>
                <a:gridCol w="2755053">
                  <a:extLst>
                    <a:ext uri="{9D8B030D-6E8A-4147-A177-3AD203B41FA5}">
                      <a16:colId xmlns:a16="http://schemas.microsoft.com/office/drawing/2014/main" val="4128310282"/>
                    </a:ext>
                  </a:extLst>
                </a:gridCol>
              </a:tblGrid>
              <a:tr h="1173701">
                <a:tc>
                  <a:txBody>
                    <a:bodyPr/>
                    <a:lstStyle/>
                    <a:p>
                      <a:pPr marL="0" lvl="0" indent="0" algn="ctr" rtl="0">
                        <a:lnSpc>
                          <a:spcPct val="115000"/>
                        </a:lnSpc>
                        <a:spcBef>
                          <a:spcPts val="0"/>
                        </a:spcBef>
                        <a:spcAft>
                          <a:spcPts val="0"/>
                        </a:spcAft>
                        <a:buNone/>
                      </a:pPr>
                      <a:r>
                        <a:rPr lang="en-US" sz="3000" b="1" dirty="0">
                          <a:latin typeface="Playfair Display"/>
                          <a:ea typeface="Playfair Display"/>
                          <a:cs typeface="Playfair Display"/>
                          <a:sym typeface="Playfair Display"/>
                        </a:rPr>
                        <a:t>Strategy</a:t>
                      </a:r>
                      <a:endParaRPr sz="3000" b="1" dirty="0">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3000" b="1">
                          <a:latin typeface="Playfair Display"/>
                          <a:ea typeface="Playfair Display"/>
                          <a:cs typeface="Playfair Display"/>
                          <a:sym typeface="Playfair Display"/>
                        </a:rPr>
                        <a:t>🌐 Global Integration</a:t>
                      </a:r>
                      <a:endParaRPr sz="3000" b="1">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3000" b="1">
                          <a:latin typeface="Playfair Display"/>
                          <a:ea typeface="Playfair Display"/>
                          <a:cs typeface="Playfair Display"/>
                          <a:sym typeface="Playfair Display"/>
                        </a:rPr>
                        <a:t>🏘 Local Responsiveness</a:t>
                      </a:r>
                      <a:endParaRPr sz="3000" b="1">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3000" b="1">
                          <a:latin typeface="Playfair Display"/>
                          <a:ea typeface="Playfair Display"/>
                          <a:cs typeface="Playfair Display"/>
                          <a:sym typeface="Playfair Display"/>
                        </a:rPr>
                        <a:t>Example</a:t>
                      </a:r>
                      <a:endParaRPr sz="3000" b="1">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3000" b="1">
                          <a:latin typeface="Playfair Display"/>
                          <a:ea typeface="Playfair Display"/>
                          <a:cs typeface="Playfair Display"/>
                          <a:sym typeface="Playfair Display"/>
                        </a:rPr>
                        <a:t>👍 Pros</a:t>
                      </a:r>
                      <a:endParaRPr sz="3000" b="1">
                        <a:latin typeface="Playfair Display"/>
                        <a:ea typeface="Playfair Display"/>
                        <a:cs typeface="Playfair Display"/>
                        <a:sym typeface="Playfair Display"/>
                      </a:endParaRPr>
                    </a:p>
                  </a:txBody>
                  <a:tcPr marL="91425" marR="91425" marT="91425" marB="91425"/>
                </a:tc>
                <a:tc>
                  <a:txBody>
                    <a:bodyPr/>
                    <a:lstStyle/>
                    <a:p>
                      <a:pPr marL="0" lvl="0" indent="0" algn="ctr" rtl="0">
                        <a:lnSpc>
                          <a:spcPct val="115000"/>
                        </a:lnSpc>
                        <a:spcBef>
                          <a:spcPts val="0"/>
                        </a:spcBef>
                        <a:spcAft>
                          <a:spcPts val="0"/>
                        </a:spcAft>
                        <a:buNone/>
                      </a:pPr>
                      <a:r>
                        <a:rPr lang="en-US" sz="3000" b="1" dirty="0">
                          <a:latin typeface="Playfair Display"/>
                          <a:ea typeface="Playfair Display"/>
                          <a:cs typeface="Playfair Display"/>
                          <a:sym typeface="Playfair Display"/>
                        </a:rPr>
                        <a:t>⚠️ Cons</a:t>
                      </a:r>
                      <a:endParaRPr sz="3000" b="1" dirty="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658766569"/>
                  </a:ext>
                </a:extLst>
              </a:tr>
              <a:tr h="1101575">
                <a:tc>
                  <a:txBody>
                    <a:bodyPr/>
                    <a:lstStyle/>
                    <a:p>
                      <a:pPr marL="0" lvl="0" indent="0" algn="l" rtl="0">
                        <a:spcBef>
                          <a:spcPts val="0"/>
                        </a:spcBef>
                        <a:spcAft>
                          <a:spcPts val="0"/>
                        </a:spcAft>
                        <a:buNone/>
                      </a:pPr>
                      <a:r>
                        <a:rPr lang="en-US" sz="3000" b="1" dirty="0">
                          <a:latin typeface="Playfair Display"/>
                          <a:ea typeface="Playfair Display"/>
                          <a:cs typeface="Playfair Display"/>
                          <a:sym typeface="Playfair Display"/>
                        </a:rPr>
                        <a:t>International</a:t>
                      </a:r>
                      <a:endParaRPr sz="3000" b="1"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Low</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Low</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Red Bull 🥤</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Brand consistency, low cost</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Ignores local nuances</a:t>
                      </a:r>
                      <a:endParaRPr sz="3000" dirty="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4059175882"/>
                  </a:ext>
                </a:extLst>
              </a:tr>
              <a:tr h="1101575">
                <a:tc>
                  <a:txBody>
                    <a:bodyPr/>
                    <a:lstStyle/>
                    <a:p>
                      <a:pPr marL="0" lvl="0" indent="0" algn="l" rtl="0">
                        <a:spcBef>
                          <a:spcPts val="0"/>
                        </a:spcBef>
                        <a:spcAft>
                          <a:spcPts val="0"/>
                        </a:spcAft>
                        <a:buNone/>
                      </a:pPr>
                      <a:r>
                        <a:rPr lang="en-US" sz="3000" b="1" dirty="0">
                          <a:latin typeface="Playfair Display"/>
                          <a:ea typeface="Playfair Display"/>
                          <a:cs typeface="Playfair Display"/>
                          <a:sym typeface="Playfair Display"/>
                        </a:rPr>
                        <a:t>Multidomestic</a:t>
                      </a:r>
                      <a:endParaRPr sz="3000" b="1"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Low</a:t>
                      </a:r>
                      <a:endParaRPr sz="30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High</a:t>
                      </a:r>
                      <a:endParaRPr sz="30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Nestlé 🍫</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Fits local tastes, culturally relevant</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High cost, less scale</a:t>
                      </a:r>
                      <a:endParaRPr sz="3000" dirty="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3500575150"/>
                  </a:ext>
                </a:extLst>
              </a:tr>
              <a:tr h="1101575">
                <a:tc>
                  <a:txBody>
                    <a:bodyPr/>
                    <a:lstStyle/>
                    <a:p>
                      <a:pPr marL="0" lvl="0" indent="0" algn="l" rtl="0">
                        <a:spcBef>
                          <a:spcPts val="0"/>
                        </a:spcBef>
                        <a:spcAft>
                          <a:spcPts val="0"/>
                        </a:spcAft>
                        <a:buNone/>
                      </a:pPr>
                      <a:r>
                        <a:rPr lang="en-US" sz="3000" b="1">
                          <a:latin typeface="Playfair Display"/>
                          <a:ea typeface="Playfair Display"/>
                          <a:cs typeface="Playfair Display"/>
                          <a:sym typeface="Playfair Display"/>
                        </a:rPr>
                        <a:t>Global</a:t>
                      </a:r>
                      <a:endParaRPr sz="3000" b="1">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High</a:t>
                      </a:r>
                      <a:endParaRPr sz="30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Low</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Apple 📱</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Efficiency, brand power</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Misses local needs</a:t>
                      </a:r>
                      <a:endParaRPr sz="3000" dirty="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2841322996"/>
                  </a:ext>
                </a:extLst>
              </a:tr>
              <a:tr h="1101575">
                <a:tc>
                  <a:txBody>
                    <a:bodyPr/>
                    <a:lstStyle/>
                    <a:p>
                      <a:pPr marL="0" lvl="0" indent="0" algn="l" rtl="0">
                        <a:spcBef>
                          <a:spcPts val="0"/>
                        </a:spcBef>
                        <a:spcAft>
                          <a:spcPts val="0"/>
                        </a:spcAft>
                        <a:buNone/>
                      </a:pPr>
                      <a:r>
                        <a:rPr lang="en-US" sz="3000" b="1" dirty="0">
                          <a:latin typeface="Playfair Display"/>
                          <a:ea typeface="Playfair Display"/>
                          <a:cs typeface="Playfair Display"/>
                          <a:sym typeface="Playfair Display"/>
                        </a:rPr>
                        <a:t>Transnational</a:t>
                      </a:r>
                      <a:endParaRPr sz="3000" b="1"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High</a:t>
                      </a:r>
                      <a:endParaRPr sz="3000" dirty="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High</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McDonald’s 🍔</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a:latin typeface="Playfair Display"/>
                          <a:ea typeface="Playfair Display"/>
                          <a:cs typeface="Playfair Display"/>
                          <a:sym typeface="Playfair Display"/>
                        </a:rPr>
                        <a:t>Balance of scale &amp; local fit</a:t>
                      </a:r>
                      <a:endParaRPr sz="3000">
                        <a:latin typeface="Playfair Display"/>
                        <a:ea typeface="Playfair Display"/>
                        <a:cs typeface="Playfair Display"/>
                        <a:sym typeface="Playfair Display"/>
                      </a:endParaRPr>
                    </a:p>
                  </a:txBody>
                  <a:tcPr marL="91425" marR="91425" marT="91425" marB="91425"/>
                </a:tc>
                <a:tc>
                  <a:txBody>
                    <a:bodyPr/>
                    <a:lstStyle/>
                    <a:p>
                      <a:pPr marL="0" lvl="0" indent="0" algn="l" rtl="0">
                        <a:spcBef>
                          <a:spcPts val="0"/>
                        </a:spcBef>
                        <a:spcAft>
                          <a:spcPts val="0"/>
                        </a:spcAft>
                        <a:buNone/>
                      </a:pPr>
                      <a:r>
                        <a:rPr lang="en-US" sz="3000" dirty="0">
                          <a:latin typeface="Playfair Display"/>
                          <a:ea typeface="Playfair Display"/>
                          <a:cs typeface="Playfair Display"/>
                          <a:sym typeface="Playfair Display"/>
                        </a:rPr>
                        <a:t>Complex, costly</a:t>
                      </a:r>
                      <a:endParaRPr sz="3000" dirty="0">
                        <a:latin typeface="Playfair Display"/>
                        <a:ea typeface="Playfair Display"/>
                        <a:cs typeface="Playfair Display"/>
                        <a:sym typeface="Playfair Display"/>
                      </a:endParaRPr>
                    </a:p>
                  </a:txBody>
                  <a:tcPr marL="91425" marR="91425" marT="91425" marB="91425"/>
                </a:tc>
                <a:extLst>
                  <a:ext uri="{0D108BD9-81ED-4DB2-BD59-A6C34878D82A}">
                    <a16:rowId xmlns:a16="http://schemas.microsoft.com/office/drawing/2014/main" val="3859263848"/>
                  </a:ext>
                </a:extLst>
              </a:tr>
            </a:tbl>
          </a:graphicData>
        </a:graphic>
      </p:graphicFrame>
      <p:sp>
        <p:nvSpPr>
          <p:cNvPr id="222" name="Google Shape;222;g374dab4d104_0_238">
            <a:extLst>
              <a:ext uri="{FF2B5EF4-FFF2-40B4-BE49-F238E27FC236}">
                <a16:creationId xmlns:a16="http://schemas.microsoft.com/office/drawing/2014/main" id="{58142C5E-0A91-0C92-5AD7-951B9FF62D9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16596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A63D2B56-777E-A68D-C22C-E00AD9D7E5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ED609A-33B1-5032-C188-1FB5CA9BA6C7}"/>
              </a:ext>
            </a:extLst>
          </p:cNvPr>
          <p:cNvSpPr>
            <a:spLocks noGrp="1"/>
          </p:cNvSpPr>
          <p:nvPr>
            <p:ph type="ctrTitle"/>
          </p:nvPr>
        </p:nvSpPr>
        <p:spPr>
          <a:xfrm>
            <a:off x="903352" y="962505"/>
            <a:ext cx="16355937" cy="740763"/>
          </a:xfrm>
        </p:spPr>
        <p:txBody>
          <a:bodyPr>
            <a:noAutofit/>
          </a:bodyPr>
          <a:lstStyle/>
          <a:p>
            <a:pPr lvl="0" algn="l">
              <a:lnSpc>
                <a:spcPct val="140010"/>
              </a:lnSpc>
              <a:buSzPts val="3714"/>
            </a:pPr>
            <a:r>
              <a:rPr lang="en-US" sz="3710" b="1" dirty="0">
                <a:solidFill>
                  <a:srgbClr val="54152A"/>
                </a:solidFill>
                <a:latin typeface="Public Sans"/>
                <a:ea typeface="Public Sans"/>
                <a:cs typeface="Public Sans"/>
                <a:sym typeface="Public Sans"/>
              </a:rPr>
              <a:t>Strategy </a:t>
            </a:r>
            <a:r>
              <a:rPr lang="en-US" sz="3710" b="1" dirty="0" err="1">
                <a:solidFill>
                  <a:srgbClr val="54152A"/>
                </a:solidFill>
                <a:latin typeface="Public Sans"/>
                <a:ea typeface="Public Sans"/>
                <a:cs typeface="Public Sans"/>
                <a:sym typeface="Public Sans"/>
              </a:rPr>
              <a:t>Fromulation</a:t>
            </a:r>
            <a:r>
              <a:rPr lang="en-US" sz="3710" b="1" dirty="0">
                <a:solidFill>
                  <a:srgbClr val="54152A"/>
                </a:solidFill>
                <a:latin typeface="Public Sans"/>
                <a:ea typeface="Public Sans"/>
                <a:cs typeface="Public Sans"/>
                <a:sym typeface="Public Sans"/>
              </a:rPr>
              <a:t>: Outside-In Perspective</a:t>
            </a:r>
          </a:p>
        </p:txBody>
      </p:sp>
      <p:cxnSp>
        <p:nvCxnSpPr>
          <p:cNvPr id="106" name="Google Shape;106;p3">
            <a:extLst>
              <a:ext uri="{FF2B5EF4-FFF2-40B4-BE49-F238E27FC236}">
                <a16:creationId xmlns:a16="http://schemas.microsoft.com/office/drawing/2014/main" id="{F7C3A975-0825-FB15-89FF-A2C0470AE3DF}"/>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1E23A42-B6BE-4F3B-032A-B157ACE31279}"/>
              </a:ext>
            </a:extLst>
          </p:cNvPr>
          <p:cNvSpPr>
            <a:spLocks noGrp="1"/>
          </p:cNvSpPr>
          <p:nvPr>
            <p:ph sz="quarter" idx="12"/>
          </p:nvPr>
        </p:nvSpPr>
        <p:spPr>
          <a:xfrm>
            <a:off x="1023838" y="2038042"/>
            <a:ext cx="16355937" cy="6323183"/>
          </a:xfrm>
        </p:spPr>
        <p:txBody>
          <a:bodyPr>
            <a:noAutofit/>
          </a:bodyPr>
          <a:lstStyle/>
          <a:p>
            <a:pPr>
              <a:spcBef>
                <a:spcPts val="0"/>
              </a:spcBef>
              <a:buClr>
                <a:srgbClr val="000000"/>
              </a:buClr>
            </a:pPr>
            <a:r>
              <a:rPr lang="en-US" sz="4800" dirty="0">
                <a:solidFill>
                  <a:srgbClr val="000000"/>
                </a:solidFill>
                <a:latin typeface="Playfair Display"/>
                <a:cs typeface="Arial"/>
                <a:sym typeface="Arial"/>
              </a:rPr>
              <a:t>When strategic management leaders and managers formulate strategy, they focus on an </a:t>
            </a:r>
            <a:r>
              <a:rPr lang="en-US" sz="4800" b="1" dirty="0">
                <a:solidFill>
                  <a:srgbClr val="000000"/>
                </a:solidFill>
                <a:latin typeface="Playfair Display"/>
                <a:cs typeface="Arial"/>
                <a:sym typeface="Arial"/>
              </a:rPr>
              <a:t>outside-in perspective. </a:t>
            </a:r>
          </a:p>
          <a:p>
            <a:pPr>
              <a:spcBef>
                <a:spcPts val="0"/>
              </a:spcBef>
              <a:buClr>
                <a:srgbClr val="000000"/>
              </a:buClr>
            </a:pPr>
            <a:endParaRPr lang="en-US" sz="4800" dirty="0">
              <a:solidFill>
                <a:srgbClr val="000000"/>
              </a:solidFill>
              <a:latin typeface="Playfair Display"/>
              <a:cs typeface="Arial"/>
              <a:sym typeface="Arial"/>
            </a:endParaRPr>
          </a:p>
          <a:p>
            <a:pPr>
              <a:spcBef>
                <a:spcPts val="0"/>
              </a:spcBef>
              <a:buClr>
                <a:srgbClr val="000000"/>
              </a:buClr>
            </a:pPr>
            <a:r>
              <a:rPr lang="en-US" sz="4800" dirty="0">
                <a:solidFill>
                  <a:srgbClr val="000000"/>
                </a:solidFill>
                <a:latin typeface="Playfair Display"/>
                <a:cs typeface="Arial"/>
                <a:sym typeface="Arial"/>
              </a:rPr>
              <a:t>All successful strategies are driven by outside-in perspectives, including corporate-level and business-level strategy as well as the strategies embedded in business-level strategies, such as innovation, sustainability and ethics, technology, and multinational strategies</a:t>
            </a:r>
            <a:r>
              <a:rPr lang="en-US" sz="3600" dirty="0">
                <a:latin typeface="Playfair Display" pitchFamily="2" charset="77"/>
              </a:rPr>
              <a:t>.</a:t>
            </a:r>
          </a:p>
        </p:txBody>
      </p:sp>
      <p:sp>
        <p:nvSpPr>
          <p:cNvPr id="108" name="Google Shape;108;p3">
            <a:extLst>
              <a:ext uri="{FF2B5EF4-FFF2-40B4-BE49-F238E27FC236}">
                <a16:creationId xmlns:a16="http://schemas.microsoft.com/office/drawing/2014/main" id="{61CC8C45-380E-8ABA-6C2C-8A0198D332D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861325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8">
          <a:extLst>
            <a:ext uri="{FF2B5EF4-FFF2-40B4-BE49-F238E27FC236}">
              <a16:creationId xmlns:a16="http://schemas.microsoft.com/office/drawing/2014/main" id="{93840828-CC40-FACF-0F05-AAB0FB4734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797481-1FE6-01FC-5362-35B4292CF458}"/>
              </a:ext>
            </a:extLst>
          </p:cNvPr>
          <p:cNvSpPr>
            <a:spLocks noGrp="1"/>
          </p:cNvSpPr>
          <p:nvPr>
            <p:ph type="ctrTitle"/>
          </p:nvPr>
        </p:nvSpPr>
        <p:spPr>
          <a:xfrm>
            <a:off x="906775" y="937490"/>
            <a:ext cx="16352519"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Multinational Strategies: Chack Your Knowledge So </a:t>
            </a:r>
            <a:r>
              <a:rPr lang="en-US" sz="3710" b="1" dirty="0" err="1">
                <a:solidFill>
                  <a:srgbClr val="54152A"/>
                </a:solidFill>
                <a:latin typeface="Public Sans"/>
                <a:ea typeface="Public Sans"/>
                <a:cs typeface="Public Sans"/>
                <a:sym typeface="Public Sans"/>
              </a:rPr>
              <a:t>FAr</a:t>
            </a:r>
            <a:endParaRPr lang="en-US" sz="3710" dirty="0"/>
          </a:p>
        </p:txBody>
      </p:sp>
      <p:cxnSp>
        <p:nvCxnSpPr>
          <p:cNvPr id="220" name="Google Shape;220;g374dab4d104_0_238">
            <a:extLst>
              <a:ext uri="{FF2B5EF4-FFF2-40B4-BE49-F238E27FC236}">
                <a16:creationId xmlns:a16="http://schemas.microsoft.com/office/drawing/2014/main" id="{159FCB6F-D801-5CA5-03E2-3C710A96069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30FD205-5B4E-446E-FD81-725ABE6A9B31}"/>
              </a:ext>
            </a:extLst>
          </p:cNvPr>
          <p:cNvSpPr>
            <a:spLocks noGrp="1"/>
          </p:cNvSpPr>
          <p:nvPr>
            <p:ph sz="quarter" idx="12"/>
          </p:nvPr>
        </p:nvSpPr>
        <p:spPr>
          <a:xfrm>
            <a:off x="1004310" y="2083414"/>
            <a:ext cx="16131600" cy="6469200"/>
          </a:xfrm>
        </p:spPr>
        <p:txBody>
          <a:bodyPr>
            <a:noAutofit/>
          </a:bodyPr>
          <a:lstStyle/>
          <a:p>
            <a:pPr marL="457200" lvl="0" indent="-381000">
              <a:lnSpc>
                <a:spcPct val="164000"/>
              </a:lnSpc>
              <a:spcBef>
                <a:spcPts val="1200"/>
              </a:spcBef>
              <a:buSzPts val="2400"/>
              <a:buChar char="●"/>
            </a:pPr>
            <a:r>
              <a:rPr lang="en-US" sz="2400" b="1" dirty="0">
                <a:latin typeface="Playfair Display"/>
                <a:ea typeface="Playfair Display"/>
                <a:cs typeface="Playfair Display"/>
                <a:sym typeface="Playfair Display"/>
              </a:rPr>
              <a:t>International </a:t>
            </a:r>
            <a:r>
              <a:rPr lang="en-US" sz="2400" i="1" dirty="0">
                <a:latin typeface="Playfair Display"/>
                <a:ea typeface="Playfair Display"/>
                <a:cs typeface="Playfair Display"/>
                <a:sym typeface="Playfair Display"/>
              </a:rPr>
              <a:t>(Low 🌐 / Low 🏘)</a:t>
            </a:r>
            <a:br>
              <a:rPr lang="en-US" sz="2400" i="1" dirty="0">
                <a:latin typeface="Playfair Display"/>
                <a:ea typeface="Playfair Display"/>
                <a:cs typeface="Playfair Display"/>
                <a:sym typeface="Playfair Display"/>
              </a:rPr>
            </a:br>
            <a:r>
              <a:rPr lang="en-US" sz="2400" b="1" dirty="0">
                <a:latin typeface="Playfair Display"/>
                <a:ea typeface="Playfair Display"/>
                <a:cs typeface="Playfair Display"/>
                <a:sym typeface="Playfair Display"/>
              </a:rPr>
              <a:t> 🥤 Red Bull</a:t>
            </a:r>
            <a:r>
              <a:rPr lang="en-US" sz="2400" dirty="0">
                <a:latin typeface="Playfair Display"/>
                <a:ea typeface="Playfair Display"/>
                <a:cs typeface="Playfair Display"/>
                <a:sym typeface="Playfair Display"/>
              </a:rPr>
              <a:t> – Same branding &amp; taste worldwide, minimal adaptation, efficient but misses local preferences.</a:t>
            </a:r>
          </a:p>
          <a:p>
            <a:pPr marL="457200" lvl="0" indent="-381000">
              <a:lnSpc>
                <a:spcPct val="164000"/>
              </a:lnSpc>
              <a:spcBef>
                <a:spcPts val="1200"/>
              </a:spcBef>
              <a:buSzPts val="2400"/>
              <a:buChar char="●"/>
            </a:pPr>
            <a:r>
              <a:rPr lang="en-US" sz="2400" b="1" dirty="0">
                <a:latin typeface="Playfair Display"/>
                <a:ea typeface="Playfair Display"/>
                <a:cs typeface="Playfair Display"/>
                <a:sym typeface="Playfair Display"/>
              </a:rPr>
              <a:t>Multidomestic</a:t>
            </a:r>
            <a:r>
              <a:rPr lang="en-US" sz="2400" dirty="0">
                <a:latin typeface="Playfair Display"/>
                <a:ea typeface="Playfair Display"/>
                <a:cs typeface="Playfair Display"/>
                <a:sym typeface="Playfair Display"/>
              </a:rPr>
              <a:t> </a:t>
            </a:r>
            <a:r>
              <a:rPr lang="en-US" sz="2400" i="1" dirty="0">
                <a:latin typeface="Playfair Display"/>
                <a:ea typeface="Playfair Display"/>
                <a:cs typeface="Playfair Display"/>
                <a:sym typeface="Playfair Display"/>
              </a:rPr>
              <a:t>(Low 🌐 / High 🏘)</a:t>
            </a:r>
            <a:br>
              <a:rPr lang="en-US" sz="2400" i="1" dirty="0">
                <a:latin typeface="Playfair Display"/>
                <a:ea typeface="Playfair Display"/>
                <a:cs typeface="Playfair Display"/>
                <a:sym typeface="Playfair Display"/>
              </a:rPr>
            </a:br>
            <a:r>
              <a:rPr lang="en-US" sz="2400" dirty="0">
                <a:latin typeface="Playfair Display"/>
                <a:ea typeface="Playfair Display"/>
                <a:cs typeface="Playfair Display"/>
                <a:sym typeface="Playfair Display"/>
              </a:rPr>
              <a:t> </a:t>
            </a:r>
            <a:r>
              <a:rPr lang="en-US" sz="2400" b="1" dirty="0">
                <a:latin typeface="Playfair Display"/>
                <a:ea typeface="Playfair Display"/>
                <a:cs typeface="Playfair Display"/>
                <a:sym typeface="Playfair Display"/>
              </a:rPr>
              <a:t>🍫 Nestlé </a:t>
            </a:r>
            <a:r>
              <a:rPr lang="en-US" sz="2400" dirty="0">
                <a:latin typeface="Playfair Display"/>
                <a:ea typeface="Playfair Display"/>
                <a:cs typeface="Playfair Display"/>
                <a:sym typeface="Playfair Display"/>
              </a:rPr>
              <a:t>– Adjusts flavors, packaging, and marketing to fit each country’s tastes; culturally relevant but higher cost.</a:t>
            </a:r>
          </a:p>
          <a:p>
            <a:pPr marL="457200" lvl="0" indent="-381000">
              <a:lnSpc>
                <a:spcPct val="164000"/>
              </a:lnSpc>
              <a:spcBef>
                <a:spcPts val="1200"/>
              </a:spcBef>
              <a:buSzPts val="2400"/>
              <a:buChar char="●"/>
            </a:pPr>
            <a:r>
              <a:rPr lang="en-US" sz="2400" b="1" dirty="0">
                <a:latin typeface="Playfair Display"/>
                <a:ea typeface="Playfair Display"/>
                <a:cs typeface="Playfair Display"/>
                <a:sym typeface="Playfair Display"/>
              </a:rPr>
              <a:t>Global</a:t>
            </a:r>
            <a:r>
              <a:rPr lang="en-US" sz="2400" dirty="0">
                <a:latin typeface="Playfair Display"/>
                <a:ea typeface="Playfair Display"/>
                <a:cs typeface="Playfair Display"/>
                <a:sym typeface="Playfair Display"/>
              </a:rPr>
              <a:t> </a:t>
            </a:r>
            <a:r>
              <a:rPr lang="en-US" sz="2400" i="1" dirty="0">
                <a:latin typeface="Playfair Display"/>
                <a:ea typeface="Playfair Display"/>
                <a:cs typeface="Playfair Display"/>
                <a:sym typeface="Playfair Display"/>
              </a:rPr>
              <a:t>(High 🌐 / Low 🏘)</a:t>
            </a:r>
            <a:br>
              <a:rPr lang="en-US" sz="2400" i="1" dirty="0">
                <a:latin typeface="Playfair Display"/>
                <a:ea typeface="Playfair Display"/>
                <a:cs typeface="Playfair Display"/>
                <a:sym typeface="Playfair Display"/>
              </a:rPr>
            </a:br>
            <a:r>
              <a:rPr lang="en-US" sz="2400" b="1" dirty="0">
                <a:latin typeface="Playfair Display"/>
                <a:ea typeface="Playfair Display"/>
                <a:cs typeface="Playfair Display"/>
                <a:sym typeface="Playfair Display"/>
              </a:rPr>
              <a:t> 📱 Apple</a:t>
            </a:r>
            <a:r>
              <a:rPr lang="en-US" sz="2400" dirty="0">
                <a:latin typeface="Playfair Display"/>
                <a:ea typeface="Playfair Display"/>
                <a:cs typeface="Playfair Display"/>
                <a:sym typeface="Playfair Display"/>
              </a:rPr>
              <a:t> – Standardized products globally for efficiency &amp; brand consistency, but limited local customization.</a:t>
            </a:r>
          </a:p>
          <a:p>
            <a:pPr marL="457200" lvl="0" indent="-381000">
              <a:lnSpc>
                <a:spcPct val="164000"/>
              </a:lnSpc>
              <a:spcBef>
                <a:spcPts val="1200"/>
              </a:spcBef>
              <a:buSzPts val="2400"/>
              <a:buChar char="●"/>
            </a:pPr>
            <a:r>
              <a:rPr lang="en-US" sz="2400" b="1" dirty="0">
                <a:latin typeface="Playfair Display"/>
                <a:ea typeface="Playfair Display"/>
                <a:cs typeface="Playfair Display"/>
                <a:sym typeface="Playfair Display"/>
              </a:rPr>
              <a:t>Transnational</a:t>
            </a:r>
            <a:r>
              <a:rPr lang="en-US" sz="2400" dirty="0">
                <a:latin typeface="Playfair Display"/>
                <a:ea typeface="Playfair Display"/>
                <a:cs typeface="Playfair Display"/>
                <a:sym typeface="Playfair Display"/>
              </a:rPr>
              <a:t> </a:t>
            </a:r>
            <a:r>
              <a:rPr lang="en-US" sz="2400" i="1" dirty="0">
                <a:latin typeface="Playfair Display"/>
                <a:ea typeface="Playfair Display"/>
                <a:cs typeface="Playfair Display"/>
                <a:sym typeface="Playfair Display"/>
              </a:rPr>
              <a:t>(High 🌐 / High 🏘)</a:t>
            </a:r>
            <a:br>
              <a:rPr lang="en-US" sz="2400" i="1" dirty="0">
                <a:latin typeface="Playfair Display"/>
                <a:ea typeface="Playfair Display"/>
                <a:cs typeface="Playfair Display"/>
                <a:sym typeface="Playfair Display"/>
              </a:rPr>
            </a:br>
            <a:r>
              <a:rPr lang="en-US" sz="2400" b="1" dirty="0">
                <a:latin typeface="Playfair Display"/>
                <a:ea typeface="Playfair Display"/>
                <a:cs typeface="Playfair Display"/>
                <a:sym typeface="Playfair Display"/>
              </a:rPr>
              <a:t> 🍔 McDonald’s </a:t>
            </a:r>
            <a:r>
              <a:rPr lang="en-US" sz="2400" dirty="0">
                <a:latin typeface="Playfair Display"/>
                <a:ea typeface="Playfair Display"/>
                <a:cs typeface="Playfair Display"/>
                <a:sym typeface="Playfair Display"/>
              </a:rPr>
              <a:t>– Core menu global, local menu items tailored to culture; balances scale &amp; local fit but complex to manage.</a:t>
            </a:r>
            <a:endParaRPr lang="en-US" sz="2400" b="1" dirty="0"/>
          </a:p>
        </p:txBody>
      </p:sp>
      <p:sp>
        <p:nvSpPr>
          <p:cNvPr id="4" name="Content Placeholder 3">
            <a:extLst>
              <a:ext uri="{FF2B5EF4-FFF2-40B4-BE49-F238E27FC236}">
                <a16:creationId xmlns:a16="http://schemas.microsoft.com/office/drawing/2014/main" id="{4295A247-C8D5-9B25-13A6-9F21DF9640B2}"/>
              </a:ext>
            </a:extLst>
          </p:cNvPr>
          <p:cNvSpPr>
            <a:spLocks noGrp="1"/>
          </p:cNvSpPr>
          <p:nvPr>
            <p:ph sz="quarter" idx="13"/>
          </p:nvPr>
        </p:nvSpPr>
        <p:spPr>
          <a:xfrm>
            <a:off x="1004310" y="8729475"/>
            <a:ext cx="12880800" cy="1159200"/>
          </a:xfrm>
        </p:spPr>
        <p:txBody>
          <a:bodyPr>
            <a:noAutofit/>
          </a:bodyPr>
          <a:lstStyle/>
          <a:p>
            <a:pPr marL="0" lvl="0">
              <a:lnSpc>
                <a:spcPct val="164000"/>
              </a:lnSpc>
              <a:spcBef>
                <a:spcPts val="1200"/>
              </a:spcBef>
            </a:pPr>
            <a:r>
              <a:rPr lang="en-US" sz="2400" b="1" dirty="0">
                <a:latin typeface="Playfair Display"/>
                <a:ea typeface="Playfair Display"/>
                <a:cs typeface="Playfair Display"/>
                <a:sym typeface="Playfair Display"/>
              </a:rPr>
              <a:t>💡 Key Insight: </a:t>
            </a:r>
            <a:r>
              <a:rPr lang="en-US" sz="2400" dirty="0">
                <a:latin typeface="Playfair Display"/>
                <a:ea typeface="Playfair Display"/>
                <a:cs typeface="Playfair Display"/>
                <a:sym typeface="Playfair Display"/>
              </a:rPr>
              <a:t>Match your strategy to industry demands, cost pressures, and consumer preference differences</a:t>
            </a:r>
            <a:endParaRPr lang="en-US" sz="2400" dirty="0"/>
          </a:p>
        </p:txBody>
      </p:sp>
      <p:sp>
        <p:nvSpPr>
          <p:cNvPr id="222" name="Google Shape;222;g374dab4d104_0_238">
            <a:extLst>
              <a:ext uri="{FF2B5EF4-FFF2-40B4-BE49-F238E27FC236}">
                <a16:creationId xmlns:a16="http://schemas.microsoft.com/office/drawing/2014/main" id="{8A9B9E0A-F12F-EE76-2C49-27677BBD330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9718111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903B8F0A-AF14-B620-6FAF-DFEC8AECAD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D7F6B3-5E55-949B-2958-F2D2FAC3BB56}"/>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1 of 2</a:t>
            </a:r>
            <a:endParaRPr lang="en-US" sz="3710" dirty="0"/>
          </a:p>
        </p:txBody>
      </p:sp>
      <p:cxnSp>
        <p:nvCxnSpPr>
          <p:cNvPr id="106" name="Google Shape;106;p3">
            <a:extLst>
              <a:ext uri="{FF2B5EF4-FFF2-40B4-BE49-F238E27FC236}">
                <a16:creationId xmlns:a16="http://schemas.microsoft.com/office/drawing/2014/main" id="{754C740D-4517-11A4-570C-01F0C21A36E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90FFFA8-266B-F40A-75FB-3258CAFC1219}"/>
              </a:ext>
            </a:extLst>
          </p:cNvPr>
          <p:cNvSpPr>
            <a:spLocks noGrp="1"/>
          </p:cNvSpPr>
          <p:nvPr>
            <p:ph sz="quarter" idx="12"/>
          </p:nvPr>
        </p:nvSpPr>
        <p:spPr>
          <a:xfrm>
            <a:off x="1009086" y="2041960"/>
            <a:ext cx="15998400" cy="6955200"/>
          </a:xfrm>
        </p:spPr>
        <p:txBody>
          <a:bodyPr>
            <a:noAutofit/>
          </a:bodyPr>
          <a:lstStyle/>
          <a:p>
            <a:pPr marL="0" lvl="0">
              <a:spcBef>
                <a:spcPts val="0"/>
              </a:spcBef>
              <a:buSzPts val="1100"/>
            </a:pPr>
            <a:r>
              <a:rPr lang="en-US" sz="3600" dirty="0">
                <a:latin typeface="Playfair Display"/>
                <a:ea typeface="Playfair Display"/>
                <a:cs typeface="Playfair Display"/>
                <a:sym typeface="Playfair Display"/>
              </a:rPr>
              <a:t>Choosing the appropriate entry mode is a crucial decision for firms expanding internationally, as it directly influences the level of control, risk, required investment, and overall potential for success. </a:t>
            </a:r>
          </a:p>
          <a:p>
            <a:pPr marL="0" lvl="0">
              <a:spcBef>
                <a:spcPts val="0"/>
              </a:spcBef>
              <a:buSzPts val="1100"/>
            </a:pPr>
            <a:endParaRPr lang="en-US" sz="3600" dirty="0">
              <a:latin typeface="Playfair Display"/>
              <a:ea typeface="Playfair Display"/>
              <a:cs typeface="Playfair Display"/>
              <a:sym typeface="Playfair Display"/>
            </a:endParaRPr>
          </a:p>
          <a:p>
            <a:pPr marL="0" lvl="0">
              <a:spcBef>
                <a:spcPts val="0"/>
              </a:spcBef>
              <a:buSzPts val="1100"/>
            </a:pPr>
            <a:r>
              <a:rPr lang="en-US" sz="3600" dirty="0">
                <a:latin typeface="Playfair Display"/>
                <a:ea typeface="Playfair Display"/>
                <a:cs typeface="Playfair Display"/>
                <a:sym typeface="Playfair Display"/>
              </a:rPr>
              <a:t>Entry modes vary in terms of risk and commitment, ranging from low-risk, low-investment options to high-risk, high-commitment strategies. </a:t>
            </a:r>
          </a:p>
          <a:p>
            <a:pPr marL="0" lvl="0">
              <a:spcBef>
                <a:spcPts val="0"/>
              </a:spcBef>
              <a:buSzPts val="1100"/>
            </a:pPr>
            <a:endParaRPr lang="en-US" sz="3600" dirty="0">
              <a:latin typeface="Playfair Display"/>
              <a:ea typeface="Playfair Display"/>
              <a:cs typeface="Playfair Display"/>
              <a:sym typeface="Playfair Display"/>
            </a:endParaRPr>
          </a:p>
          <a:p>
            <a:pPr marL="0" lvl="0">
              <a:spcBef>
                <a:spcPts val="0"/>
              </a:spcBef>
              <a:buSzPts val="1100"/>
            </a:pPr>
            <a:r>
              <a:rPr lang="en-US" sz="3600" dirty="0">
                <a:latin typeface="Playfair Display"/>
                <a:ea typeface="Playfair Display"/>
                <a:cs typeface="Playfair Display"/>
                <a:sym typeface="Playfair Display"/>
              </a:rPr>
              <a:t>Firms with limited resources or a low tolerance for risk may favor modes that require minimal capital and offer lower exposure, such as exporting, while those seeking greater control and long-term presence may opt for more committed approaches, like wholly owned subsidiaries. </a:t>
            </a:r>
          </a:p>
        </p:txBody>
      </p:sp>
      <p:sp>
        <p:nvSpPr>
          <p:cNvPr id="108" name="Google Shape;108;p3">
            <a:extLst>
              <a:ext uri="{FF2B5EF4-FFF2-40B4-BE49-F238E27FC236}">
                <a16:creationId xmlns:a16="http://schemas.microsoft.com/office/drawing/2014/main" id="{62B436D3-2FD2-B3C3-83E4-A019D6B84E7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2800350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28AA7F7C-D0B8-515C-AFCE-4A75EEA772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572A7C-D03D-BDF2-D4C4-3F997F4E47D2}"/>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2 of 2</a:t>
            </a:r>
            <a:endParaRPr lang="en-US" sz="3710" dirty="0"/>
          </a:p>
        </p:txBody>
      </p:sp>
      <p:cxnSp>
        <p:nvCxnSpPr>
          <p:cNvPr id="106" name="Google Shape;106;p3">
            <a:extLst>
              <a:ext uri="{FF2B5EF4-FFF2-40B4-BE49-F238E27FC236}">
                <a16:creationId xmlns:a16="http://schemas.microsoft.com/office/drawing/2014/main" id="{FFBBB7FE-1331-E9C6-6D63-14DF63E8F6A7}"/>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5BE1BEA-BFB4-C4E4-56CB-BFD1569BB709}"/>
              </a:ext>
            </a:extLst>
          </p:cNvPr>
          <p:cNvSpPr>
            <a:spLocks noGrp="1"/>
          </p:cNvSpPr>
          <p:nvPr>
            <p:ph sz="quarter" idx="12"/>
          </p:nvPr>
        </p:nvSpPr>
        <p:spPr>
          <a:xfrm>
            <a:off x="1009086" y="1700584"/>
            <a:ext cx="15998400" cy="6955200"/>
          </a:xfrm>
        </p:spPr>
        <p:txBody>
          <a:bodyPr>
            <a:noAutofit/>
          </a:bodyPr>
          <a:lstStyle/>
          <a:p>
            <a:pPr marL="0" lvl="0">
              <a:spcBef>
                <a:spcPts val="0"/>
              </a:spcBef>
              <a:buSzPts val="1100"/>
            </a:pPr>
            <a:r>
              <a:rPr lang="en-US" sz="4000" dirty="0">
                <a:latin typeface="Playfair Display"/>
                <a:ea typeface="Playfair Display"/>
                <a:cs typeface="Playfair Display"/>
                <a:sym typeface="Playfair Display"/>
              </a:rPr>
              <a:t>Common international entry modes, ordered from lowest to highest commitment, include </a:t>
            </a:r>
          </a:p>
          <a:p>
            <a:pPr marL="571500" lvl="0" indent="-571500">
              <a:spcBef>
                <a:spcPts val="0"/>
              </a:spcBef>
              <a:buSzPts val="1100"/>
              <a:buFont typeface="Arial" panose="020B0604020202020204" pitchFamily="34" charset="0"/>
              <a:buChar char="•"/>
            </a:pPr>
            <a:r>
              <a:rPr lang="en-US" sz="4000" b="1" dirty="0">
                <a:latin typeface="Playfair Display"/>
                <a:ea typeface="Playfair Display"/>
                <a:cs typeface="Playfair Display"/>
                <a:sym typeface="Playfair Display"/>
              </a:rPr>
              <a:t>exporting</a:t>
            </a:r>
            <a:endParaRPr lang="en-US" sz="4000" b="1" dirty="0">
              <a:latin typeface="Playfair Display"/>
              <a:ea typeface="Playfair Display"/>
              <a:cs typeface="Playfair Display"/>
            </a:endParaRPr>
          </a:p>
          <a:p>
            <a:pPr marL="571500" lvl="0" indent="-571500">
              <a:spcBef>
                <a:spcPts val="0"/>
              </a:spcBef>
              <a:buSzPts val="1100"/>
              <a:buFont typeface="Arial" panose="020B0604020202020204" pitchFamily="34" charset="0"/>
              <a:buChar char="•"/>
            </a:pPr>
            <a:r>
              <a:rPr lang="en-US" sz="4000" b="1" dirty="0">
                <a:latin typeface="Playfair Display"/>
                <a:ea typeface="Playfair Display"/>
                <a:cs typeface="Playfair Display"/>
                <a:sym typeface="Playfair Display"/>
              </a:rPr>
              <a:t>licensing and franchising</a:t>
            </a:r>
            <a:endParaRPr lang="en-US" sz="4000" b="1" dirty="0">
              <a:latin typeface="Playfair Display"/>
              <a:ea typeface="Playfair Display"/>
              <a:cs typeface="Playfair Display"/>
            </a:endParaRPr>
          </a:p>
          <a:p>
            <a:pPr marL="571500" lvl="0" indent="-571500">
              <a:spcBef>
                <a:spcPts val="0"/>
              </a:spcBef>
              <a:buSzPts val="1100"/>
              <a:buFont typeface="Arial" panose="020B0604020202020204" pitchFamily="34" charset="0"/>
              <a:buChar char="•"/>
            </a:pPr>
            <a:r>
              <a:rPr lang="en-US" sz="4000" b="1" dirty="0">
                <a:latin typeface="Playfair Display"/>
                <a:ea typeface="Playfair Display"/>
                <a:cs typeface="Playfair Display"/>
                <a:sym typeface="Playfair Display"/>
              </a:rPr>
              <a:t>joint ventures</a:t>
            </a:r>
            <a:endParaRPr lang="en-US" sz="4000" b="1" dirty="0">
              <a:latin typeface="Playfair Display"/>
              <a:ea typeface="Playfair Display"/>
              <a:cs typeface="Playfair Display"/>
            </a:endParaRPr>
          </a:p>
          <a:p>
            <a:pPr marL="571500" lvl="0" indent="-571500">
              <a:spcBef>
                <a:spcPts val="0"/>
              </a:spcBef>
              <a:buSzPts val="1100"/>
              <a:buFont typeface="Arial" panose="020B0604020202020204" pitchFamily="34" charset="0"/>
              <a:buChar char="•"/>
            </a:pPr>
            <a:r>
              <a:rPr lang="en-US" sz="4000" b="1" dirty="0">
                <a:latin typeface="Playfair Display"/>
                <a:ea typeface="Playfair Display"/>
                <a:cs typeface="Playfair Display"/>
                <a:sym typeface="Playfair Display"/>
              </a:rPr>
              <a:t>strategic alliances</a:t>
            </a:r>
            <a:endParaRPr lang="en-US" sz="4000" b="1" dirty="0">
              <a:latin typeface="Playfair Display"/>
              <a:ea typeface="Playfair Display"/>
              <a:cs typeface="Playfair Display"/>
            </a:endParaRPr>
          </a:p>
          <a:p>
            <a:pPr marL="571500" lvl="0" indent="-571500">
              <a:spcBef>
                <a:spcPts val="0"/>
              </a:spcBef>
              <a:buSzPts val="1100"/>
              <a:buFont typeface="Arial" panose="020B0604020202020204" pitchFamily="34" charset="0"/>
              <a:buChar char="•"/>
            </a:pPr>
            <a:r>
              <a:rPr lang="en-US" sz="4000" b="1" dirty="0">
                <a:latin typeface="Playfair Display"/>
                <a:ea typeface="Playfair Display"/>
                <a:cs typeface="Playfair Display"/>
                <a:sym typeface="Playfair Display"/>
              </a:rPr>
              <a:t>wholly owned subsidiaries</a:t>
            </a:r>
            <a:endParaRPr lang="en-US" sz="4000" b="1" dirty="0">
              <a:latin typeface="Playfair Display"/>
              <a:ea typeface="Playfair Display"/>
              <a:cs typeface="Playfair Display"/>
            </a:endParaRPr>
          </a:p>
          <a:p>
            <a:pPr marL="571500" lvl="0" indent="-571500">
              <a:spcBef>
                <a:spcPts val="0"/>
              </a:spcBef>
              <a:buSzPts val="1100"/>
              <a:buFont typeface="Arial" panose="020B0604020202020204" pitchFamily="34" charset="0"/>
              <a:buChar char="•"/>
            </a:pPr>
            <a:r>
              <a:rPr lang="en-US" sz="4000" b="1" dirty="0">
                <a:latin typeface="Playfair Display"/>
                <a:ea typeface="Playfair Display"/>
                <a:cs typeface="Playfair Display"/>
                <a:sym typeface="Playfair Display"/>
              </a:rPr>
              <a:t>foreign direct investment</a:t>
            </a:r>
            <a:endParaRPr lang="en-US" sz="4000" b="1" dirty="0">
              <a:latin typeface="Playfair Display"/>
              <a:ea typeface="Playfair Display"/>
              <a:cs typeface="Playfair Display"/>
            </a:endParaRP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Each offers unique benefits and challenges depending on a firm’s strategic goals and market characteristics.</a:t>
            </a:r>
          </a:p>
        </p:txBody>
      </p:sp>
      <p:sp>
        <p:nvSpPr>
          <p:cNvPr id="108" name="Google Shape;108;p3">
            <a:extLst>
              <a:ext uri="{FF2B5EF4-FFF2-40B4-BE49-F238E27FC236}">
                <a16:creationId xmlns:a16="http://schemas.microsoft.com/office/drawing/2014/main" id="{0B2C148E-4ECE-B81B-558F-7CD743B86FB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9238454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E6B3A3BB-1558-2625-9F95-0BA712CA3C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C72C9C-541C-16B2-3402-79A2CBD8C079}"/>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Exporting, 1 of 2</a:t>
            </a:r>
            <a:endParaRPr lang="en-US" sz="3710" dirty="0"/>
          </a:p>
        </p:txBody>
      </p:sp>
      <p:cxnSp>
        <p:nvCxnSpPr>
          <p:cNvPr id="106" name="Google Shape;106;p3">
            <a:extLst>
              <a:ext uri="{FF2B5EF4-FFF2-40B4-BE49-F238E27FC236}">
                <a16:creationId xmlns:a16="http://schemas.microsoft.com/office/drawing/2014/main" id="{7A8D56BB-F1AD-D207-4E11-72FB016A9B4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300FE734-F425-4AE4-43FC-AC62AD35F07C}"/>
              </a:ext>
            </a:extLst>
          </p:cNvPr>
          <p:cNvSpPr>
            <a:spLocks noGrp="1"/>
          </p:cNvSpPr>
          <p:nvPr>
            <p:ph sz="quarter" idx="12"/>
          </p:nvPr>
        </p:nvSpPr>
        <p:spPr>
          <a:xfrm>
            <a:off x="1033470" y="1907848"/>
            <a:ext cx="15998400" cy="6001200"/>
          </a:xfrm>
        </p:spPr>
        <p:txBody>
          <a:bodyPr>
            <a:noAutofit/>
          </a:bodyPr>
          <a:lstStyle/>
          <a:p>
            <a:pPr marL="0" lvl="0">
              <a:spcBef>
                <a:spcPts val="0"/>
              </a:spcBef>
              <a:buSzPts val="1100"/>
            </a:pPr>
            <a:r>
              <a:rPr lang="en-US" sz="5400" b="1" dirty="0">
                <a:latin typeface="Playfair Display"/>
                <a:ea typeface="Playfair Display"/>
                <a:cs typeface="Playfair Display"/>
                <a:sym typeface="Playfair Display"/>
              </a:rPr>
              <a:t>Exporting </a:t>
            </a:r>
            <a:r>
              <a:rPr lang="en-US" sz="5400" dirty="0">
                <a:latin typeface="Playfair Display"/>
                <a:ea typeface="Playfair Display"/>
                <a:cs typeface="Playfair Display"/>
                <a:sym typeface="Playfair Display"/>
              </a:rPr>
              <a:t>is often the first step for many companies seeking to enter international markets. </a:t>
            </a:r>
          </a:p>
          <a:p>
            <a:pPr marL="0" lvl="0">
              <a:spcBef>
                <a:spcPts val="0"/>
              </a:spcBef>
              <a:buSzPts val="1100"/>
            </a:pPr>
            <a:endParaRPr lang="en-US" sz="5400" dirty="0">
              <a:latin typeface="Playfair Display"/>
              <a:ea typeface="Playfair Display"/>
              <a:cs typeface="Playfair Display"/>
              <a:sym typeface="Playfair Display"/>
            </a:endParaRPr>
          </a:p>
          <a:p>
            <a:pPr marL="0" lvl="0">
              <a:spcBef>
                <a:spcPts val="0"/>
              </a:spcBef>
              <a:buSzPts val="1100"/>
            </a:pPr>
            <a:r>
              <a:rPr lang="en-US" sz="5400" dirty="0">
                <a:latin typeface="Playfair Display"/>
                <a:ea typeface="Playfair Display"/>
                <a:cs typeface="Playfair Display"/>
                <a:sym typeface="Playfair Display"/>
              </a:rPr>
              <a:t>It involves </a:t>
            </a:r>
            <a:r>
              <a:rPr lang="en-US" sz="5400" b="1" dirty="0">
                <a:latin typeface="Playfair Display"/>
                <a:ea typeface="Playfair Display"/>
                <a:cs typeface="Playfair Display"/>
                <a:sym typeface="Playfair Display"/>
              </a:rPr>
              <a:t>producing goods domestically and shipping them to foreign markets for sale</a:t>
            </a:r>
            <a:r>
              <a:rPr lang="en-US" sz="5400" dirty="0">
                <a:latin typeface="Playfair Display"/>
                <a:ea typeface="Playfair Display"/>
                <a:cs typeface="Playfair Display"/>
                <a:sym typeface="Playfair Display"/>
              </a:rPr>
              <a:t>, allowing companies to expand without investing heavily in foreign facilities. </a:t>
            </a:r>
            <a:endParaRPr lang="en-US" sz="5400" dirty="0">
              <a:latin typeface="Playfair Display"/>
              <a:ea typeface="Playfair Display"/>
              <a:cs typeface="Playfair Display"/>
            </a:endParaRPr>
          </a:p>
        </p:txBody>
      </p:sp>
      <p:sp>
        <p:nvSpPr>
          <p:cNvPr id="108" name="Google Shape;108;p3">
            <a:extLst>
              <a:ext uri="{FF2B5EF4-FFF2-40B4-BE49-F238E27FC236}">
                <a16:creationId xmlns:a16="http://schemas.microsoft.com/office/drawing/2014/main" id="{3E2C7951-499F-CA10-18FD-D7EF3BC4CC3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5674324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818C9215-2940-A6E4-18EE-AFD8F13F8C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81124B-6C36-393E-BAE6-D90CBE26343B}"/>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Exporting, 2 of 2</a:t>
            </a:r>
            <a:endParaRPr lang="en-US" sz="3710" dirty="0"/>
          </a:p>
        </p:txBody>
      </p:sp>
      <p:cxnSp>
        <p:nvCxnSpPr>
          <p:cNvPr id="106" name="Google Shape;106;p3">
            <a:extLst>
              <a:ext uri="{FF2B5EF4-FFF2-40B4-BE49-F238E27FC236}">
                <a16:creationId xmlns:a16="http://schemas.microsoft.com/office/drawing/2014/main" id="{6C23A933-A91B-CE8E-B128-113A4FCFDD60}"/>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6D3C59C-84F3-6B6E-5E68-A6F1397097B5}"/>
              </a:ext>
            </a:extLst>
          </p:cNvPr>
          <p:cNvSpPr>
            <a:spLocks noGrp="1"/>
          </p:cNvSpPr>
          <p:nvPr>
            <p:ph sz="quarter" idx="12"/>
          </p:nvPr>
        </p:nvSpPr>
        <p:spPr>
          <a:xfrm>
            <a:off x="1033470" y="1907848"/>
            <a:ext cx="15998400" cy="7632000"/>
          </a:xfrm>
        </p:spPr>
        <p:txBody>
          <a:bodyPr>
            <a:noAutofit/>
          </a:bodyPr>
          <a:lstStyle/>
          <a:p>
            <a:pPr marL="0" lvl="0">
              <a:spcBef>
                <a:spcPts val="0"/>
              </a:spcBef>
              <a:buSzPts val="1100"/>
            </a:pPr>
            <a:r>
              <a:rPr lang="en-US" sz="4400" dirty="0">
                <a:latin typeface="Playfair Display"/>
                <a:ea typeface="Playfair Display"/>
                <a:cs typeface="Playfair Display"/>
                <a:sym typeface="Playfair Display"/>
              </a:rPr>
              <a:t>Exporting offers a low-risk way to test the viability of foreign markets and allows companies to retain control over production processes. </a:t>
            </a:r>
          </a:p>
          <a:p>
            <a:pPr marL="0" lvl="0">
              <a:spcBef>
                <a:spcPts val="0"/>
              </a:spcBef>
              <a:buSzPts val="1100"/>
            </a:pPr>
            <a:endParaRPr lang="en-US" sz="4400" dirty="0">
              <a:latin typeface="Playfair Display"/>
              <a:ea typeface="Playfair Display"/>
              <a:cs typeface="Playfair Display"/>
              <a:sym typeface="Playfair Display"/>
            </a:endParaRPr>
          </a:p>
          <a:p>
            <a:pPr marL="0" lvl="0">
              <a:spcBef>
                <a:spcPts val="0"/>
              </a:spcBef>
              <a:buSzPts val="1100"/>
            </a:pPr>
            <a:r>
              <a:rPr lang="en-US" sz="4400" dirty="0">
                <a:latin typeface="Playfair Display"/>
                <a:ea typeface="Playfair Display"/>
                <a:cs typeface="Playfair Display"/>
                <a:sym typeface="Playfair Display"/>
              </a:rPr>
              <a:t>However, exporting can also lead to increased logistics costs and may expose companies to tariff and nontariff barriers in their target countries. </a:t>
            </a:r>
          </a:p>
          <a:p>
            <a:pPr marL="0" lvl="0">
              <a:spcBef>
                <a:spcPts val="0"/>
              </a:spcBef>
              <a:buSzPts val="1100"/>
            </a:pPr>
            <a:endParaRPr lang="en-US" sz="4400" dirty="0">
              <a:latin typeface="Playfair Display"/>
              <a:ea typeface="Playfair Display"/>
              <a:cs typeface="Playfair Display"/>
              <a:sym typeface="Playfair Display"/>
            </a:endParaRPr>
          </a:p>
          <a:p>
            <a:pPr marL="0" lvl="0">
              <a:spcBef>
                <a:spcPts val="0"/>
              </a:spcBef>
              <a:buSzPts val="1100"/>
            </a:pPr>
            <a:r>
              <a:rPr lang="en-US" sz="4400" dirty="0">
                <a:latin typeface="Playfair Display"/>
                <a:ea typeface="Playfair Display"/>
                <a:cs typeface="Playfair Display"/>
                <a:sym typeface="Playfair Display"/>
              </a:rPr>
              <a:t>Exporting is suitable for companies with limited international experience or for those wanting to test the waters before making more substantial investments abroad.</a:t>
            </a:r>
          </a:p>
        </p:txBody>
      </p:sp>
      <p:sp>
        <p:nvSpPr>
          <p:cNvPr id="108" name="Google Shape;108;p3">
            <a:extLst>
              <a:ext uri="{FF2B5EF4-FFF2-40B4-BE49-F238E27FC236}">
                <a16:creationId xmlns:a16="http://schemas.microsoft.com/office/drawing/2014/main" id="{9F254C28-306D-8E5D-81D7-E8BBD285870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29597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5BFC24A7-4ED6-759D-25C5-1CFB9D5D66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BCCF9C-A5B1-E7DB-CF5F-D7AF6F2105B1}"/>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Licensing and Franchising, 1 of 2</a:t>
            </a:r>
            <a:endParaRPr lang="en-US" sz="3710" dirty="0"/>
          </a:p>
        </p:txBody>
      </p:sp>
      <p:cxnSp>
        <p:nvCxnSpPr>
          <p:cNvPr id="106" name="Google Shape;106;p3">
            <a:extLst>
              <a:ext uri="{FF2B5EF4-FFF2-40B4-BE49-F238E27FC236}">
                <a16:creationId xmlns:a16="http://schemas.microsoft.com/office/drawing/2014/main" id="{2A07EB83-A3E9-7A4D-528C-383D7B958415}"/>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0D2C56F-69D7-018D-3EFE-23434E40832B}"/>
              </a:ext>
            </a:extLst>
          </p:cNvPr>
          <p:cNvSpPr>
            <a:spLocks noGrp="1"/>
          </p:cNvSpPr>
          <p:nvPr>
            <p:ph sz="quarter" idx="12"/>
          </p:nvPr>
        </p:nvSpPr>
        <p:spPr>
          <a:xfrm>
            <a:off x="1033470" y="1883464"/>
            <a:ext cx="15864642" cy="7632000"/>
          </a:xfrm>
        </p:spPr>
        <p:txBody>
          <a:bodyPr>
            <a:noAutofit/>
          </a:bodyPr>
          <a:lstStyle/>
          <a:p>
            <a:pPr marL="0" lvl="0">
              <a:spcBef>
                <a:spcPts val="0"/>
              </a:spcBef>
              <a:buSzPts val="1100"/>
            </a:pPr>
            <a:r>
              <a:rPr lang="en-US" sz="4400" b="1" dirty="0">
                <a:latin typeface="Playfair Display"/>
                <a:ea typeface="Playfair Display"/>
                <a:cs typeface="Playfair Display"/>
                <a:sym typeface="Playfair Display"/>
              </a:rPr>
              <a:t>Licensing and franchising</a:t>
            </a:r>
            <a:r>
              <a:rPr lang="en-US" sz="4400" dirty="0">
                <a:latin typeface="Playfair Display"/>
                <a:ea typeface="Playfair Display"/>
                <a:cs typeface="Playfair Display"/>
                <a:sym typeface="Playfair Display"/>
              </a:rPr>
              <a:t> are popular entry modes for companies that want to leverage the capabilities of local partners without establishing a direct physical presence. </a:t>
            </a:r>
          </a:p>
          <a:p>
            <a:pPr marL="0" lvl="0">
              <a:spcBef>
                <a:spcPts val="0"/>
              </a:spcBef>
              <a:buSzPts val="1100"/>
            </a:pPr>
            <a:endParaRPr lang="en-US" sz="4400" dirty="0">
              <a:latin typeface="Playfair Display"/>
              <a:ea typeface="Playfair Display"/>
              <a:cs typeface="Playfair Display"/>
              <a:sym typeface="Playfair Display"/>
            </a:endParaRPr>
          </a:p>
          <a:p>
            <a:pPr marL="0" lvl="0">
              <a:spcBef>
                <a:spcPts val="0"/>
              </a:spcBef>
              <a:buSzPts val="1100"/>
            </a:pPr>
            <a:r>
              <a:rPr lang="en-US" sz="4400" b="1" dirty="0">
                <a:latin typeface="Playfair Display"/>
                <a:ea typeface="Playfair Display"/>
                <a:cs typeface="Playfair Display"/>
                <a:sym typeface="Playfair Display"/>
              </a:rPr>
              <a:t>Licensing involves granting a foreign entity the rights to use the company’s intellectual property</a:t>
            </a:r>
            <a:r>
              <a:rPr lang="en-US" sz="4400" dirty="0">
                <a:latin typeface="Playfair Display"/>
                <a:ea typeface="Playfair Display"/>
                <a:cs typeface="Playfair Display"/>
                <a:sym typeface="Playfair Display"/>
              </a:rPr>
              <a:t>, such as technology, patents, or trademarks, in exchange for a fee or royalty. </a:t>
            </a:r>
            <a:endParaRPr lang="en-US" sz="4400" dirty="0">
              <a:latin typeface="Playfair Display"/>
              <a:ea typeface="Playfair Display"/>
              <a:cs typeface="Playfair Display"/>
            </a:endParaRPr>
          </a:p>
          <a:p>
            <a:pPr marL="0" lvl="0">
              <a:spcBef>
                <a:spcPts val="0"/>
              </a:spcBef>
              <a:buSzPts val="1100"/>
            </a:pPr>
            <a:endParaRPr lang="en-US" sz="4400" dirty="0">
              <a:latin typeface="Playfair Display"/>
              <a:ea typeface="Playfair Display"/>
              <a:cs typeface="Playfair Display"/>
              <a:sym typeface="Playfair Display"/>
            </a:endParaRPr>
          </a:p>
          <a:p>
            <a:pPr marL="0" lvl="0">
              <a:spcBef>
                <a:spcPts val="0"/>
              </a:spcBef>
              <a:buSzPts val="1100"/>
            </a:pPr>
            <a:r>
              <a:rPr lang="en-US" sz="4400" dirty="0">
                <a:latin typeface="Playfair Display"/>
                <a:ea typeface="Playfair Display"/>
                <a:cs typeface="Playfair Display"/>
                <a:sym typeface="Playfair Display"/>
              </a:rPr>
              <a:t>This entry mode allows companies to expand with minimal investment and risk, as the licensee bears the cost of setting up operations in the target market. </a:t>
            </a:r>
          </a:p>
        </p:txBody>
      </p:sp>
      <p:sp>
        <p:nvSpPr>
          <p:cNvPr id="108" name="Google Shape;108;p3">
            <a:extLst>
              <a:ext uri="{FF2B5EF4-FFF2-40B4-BE49-F238E27FC236}">
                <a16:creationId xmlns:a16="http://schemas.microsoft.com/office/drawing/2014/main" id="{4F965D8C-3710-9FD7-F8A9-333D0B67E6A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1269768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64FA2345-1964-42F2-EE86-D2ADE8456B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CAA643-3002-5755-B282-47AFFCC3B8E7}"/>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Licensing and Franchising, 2 of 2</a:t>
            </a:r>
            <a:endParaRPr lang="en-US" sz="3710" dirty="0"/>
          </a:p>
        </p:txBody>
      </p:sp>
      <p:cxnSp>
        <p:nvCxnSpPr>
          <p:cNvPr id="106" name="Google Shape;106;p3">
            <a:extLst>
              <a:ext uri="{FF2B5EF4-FFF2-40B4-BE49-F238E27FC236}">
                <a16:creationId xmlns:a16="http://schemas.microsoft.com/office/drawing/2014/main" id="{1C1779DA-B2C9-0F54-52A2-BE3685217391}"/>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581E07A-8E20-D705-FFAC-2656637A27A8}"/>
              </a:ext>
            </a:extLst>
          </p:cNvPr>
          <p:cNvSpPr>
            <a:spLocks noGrp="1"/>
          </p:cNvSpPr>
          <p:nvPr>
            <p:ph sz="quarter" idx="12"/>
          </p:nvPr>
        </p:nvSpPr>
        <p:spPr>
          <a:xfrm>
            <a:off x="1033470" y="1944424"/>
            <a:ext cx="16084098" cy="7570800"/>
          </a:xfrm>
        </p:spPr>
        <p:txBody>
          <a:bodyPr>
            <a:noAutofit/>
          </a:bodyPr>
          <a:lstStyle/>
          <a:p>
            <a:pPr marL="0" lvl="0">
              <a:spcBef>
                <a:spcPts val="0"/>
              </a:spcBef>
              <a:buSzPts val="1100"/>
            </a:pPr>
            <a:r>
              <a:rPr lang="en-US" sz="4000" dirty="0">
                <a:latin typeface="Playfair Display"/>
                <a:ea typeface="Playfair Display"/>
                <a:cs typeface="Playfair Display"/>
                <a:sym typeface="Playfair Display"/>
              </a:rPr>
              <a:t>Similarly, </a:t>
            </a:r>
            <a:r>
              <a:rPr lang="en-US" sz="4000" b="1" dirty="0">
                <a:latin typeface="Playfair Display"/>
                <a:ea typeface="Playfair Display"/>
                <a:cs typeface="Playfair Display"/>
                <a:sym typeface="Playfair Display"/>
              </a:rPr>
              <a:t>franchising allows companies to license their business models, brands, and operational systems to foreign franchisees, who manage and operate the business locally. </a:t>
            </a:r>
            <a:endParaRPr lang="en-US" sz="4000" b="1" dirty="0">
              <a:latin typeface="Playfair Display"/>
              <a:ea typeface="Playfair Display"/>
              <a:cs typeface="Playfair Display"/>
            </a:endParaRP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Franchising is commonly used by service-oriented firms, particularly in the hospitality and food service industries, such as McDonald’s and Marriott.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While licensing and franchising help companies grow quickly, they often involve a loss of control over the quality of products and services, which can affect brand consistency across different markets.</a:t>
            </a:r>
          </a:p>
        </p:txBody>
      </p:sp>
      <p:sp>
        <p:nvSpPr>
          <p:cNvPr id="108" name="Google Shape;108;p3">
            <a:extLst>
              <a:ext uri="{FF2B5EF4-FFF2-40B4-BE49-F238E27FC236}">
                <a16:creationId xmlns:a16="http://schemas.microsoft.com/office/drawing/2014/main" id="{EE941740-957E-8D3F-94B6-996D78B9088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2244231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D3887624-0D8C-A0FC-704F-42CDE7DC95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CF18C5-F510-02AB-F4B7-C0C32B423D2A}"/>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Joint Venture, 1 of 2</a:t>
            </a:r>
            <a:endParaRPr lang="en-US" sz="3710" dirty="0"/>
          </a:p>
        </p:txBody>
      </p:sp>
      <p:cxnSp>
        <p:nvCxnSpPr>
          <p:cNvPr id="106" name="Google Shape;106;p3">
            <a:extLst>
              <a:ext uri="{FF2B5EF4-FFF2-40B4-BE49-F238E27FC236}">
                <a16:creationId xmlns:a16="http://schemas.microsoft.com/office/drawing/2014/main" id="{DBDFEE7B-C4E8-2161-72DC-CEACA3617E3F}"/>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0131256-1730-686A-C0AA-60BB627FCC0C}"/>
              </a:ext>
            </a:extLst>
          </p:cNvPr>
          <p:cNvSpPr>
            <a:spLocks noGrp="1"/>
          </p:cNvSpPr>
          <p:nvPr>
            <p:ph sz="quarter" idx="12"/>
          </p:nvPr>
        </p:nvSpPr>
        <p:spPr>
          <a:xfrm>
            <a:off x="1009086" y="2176072"/>
            <a:ext cx="15998400" cy="6955200"/>
          </a:xfrm>
        </p:spPr>
        <p:txBody>
          <a:bodyPr>
            <a:noAutofit/>
          </a:bodyPr>
          <a:lstStyle/>
          <a:p>
            <a:pPr marL="0" lvl="0">
              <a:spcBef>
                <a:spcPts val="0"/>
              </a:spcBef>
              <a:buSzPts val="1100"/>
            </a:pPr>
            <a:r>
              <a:rPr lang="en-US" sz="4000" dirty="0">
                <a:latin typeface="Playfair Display"/>
                <a:ea typeface="Playfair Display"/>
                <a:cs typeface="Playfair Display"/>
                <a:sym typeface="Playfair Display"/>
              </a:rPr>
              <a:t>A </a:t>
            </a:r>
            <a:r>
              <a:rPr lang="en-US" sz="4000" b="1" dirty="0">
                <a:latin typeface="Playfair Display"/>
                <a:ea typeface="Playfair Display"/>
                <a:cs typeface="Playfair Display"/>
                <a:sym typeface="Playfair Display"/>
              </a:rPr>
              <a:t>joint venture</a:t>
            </a:r>
            <a:r>
              <a:rPr lang="en-US" sz="4000" dirty="0">
                <a:latin typeface="Playfair Display"/>
                <a:ea typeface="Playfair Display"/>
                <a:cs typeface="Playfair Display"/>
                <a:sym typeface="Playfair Display"/>
              </a:rPr>
              <a:t> is an entry mode where </a:t>
            </a:r>
            <a:r>
              <a:rPr lang="en-US" sz="4000" b="1" dirty="0">
                <a:latin typeface="Playfair Display"/>
                <a:ea typeface="Playfair Display"/>
                <a:cs typeface="Playfair Display"/>
                <a:sym typeface="Playfair Display"/>
              </a:rPr>
              <a:t>a company partners with a local firm to establish a new entity in the foreign market</a:t>
            </a:r>
            <a:r>
              <a:rPr lang="en-US" sz="4000" dirty="0">
                <a:latin typeface="Playfair Display"/>
                <a:ea typeface="Playfair Display"/>
                <a:cs typeface="Playfair Display"/>
                <a:sym typeface="Playfair Display"/>
              </a:rPr>
              <a:t>.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This approach provides both parties with shared ownership, combining the local knowledge and market access of the domestic partner with the foreign firm’s expertise and technology. </a:t>
            </a:r>
          </a:p>
          <a:p>
            <a:pPr marL="0" lvl="0">
              <a:spcBef>
                <a:spcPts val="0"/>
              </a:spcBef>
              <a:buSzPts val="1100"/>
            </a:pPr>
            <a:endParaRPr lang="en-US" sz="4000" dirty="0">
              <a:latin typeface="Playfair Display"/>
              <a:ea typeface="Playfair Display"/>
              <a:cs typeface="Playfair Display"/>
              <a:sym typeface="Playfair Display"/>
            </a:endParaRPr>
          </a:p>
          <a:p>
            <a:pPr marL="0" lvl="0">
              <a:spcBef>
                <a:spcPts val="0"/>
              </a:spcBef>
              <a:buSzPts val="1100"/>
            </a:pPr>
            <a:r>
              <a:rPr lang="en-US" sz="4000" dirty="0">
                <a:latin typeface="Playfair Display"/>
                <a:ea typeface="Playfair Display"/>
                <a:cs typeface="Playfair Display"/>
                <a:sym typeface="Playfair Display"/>
              </a:rPr>
              <a:t>Joint ventures are particularly advantageous in countries with regulatory requirements that mandate local ownership or where navigating cultural and political environments is challenging for foreign firms. </a:t>
            </a:r>
          </a:p>
        </p:txBody>
      </p:sp>
      <p:sp>
        <p:nvSpPr>
          <p:cNvPr id="108" name="Google Shape;108;p3">
            <a:extLst>
              <a:ext uri="{FF2B5EF4-FFF2-40B4-BE49-F238E27FC236}">
                <a16:creationId xmlns:a16="http://schemas.microsoft.com/office/drawing/2014/main" id="{531588E7-AAB5-D35D-74BF-EBA89304F15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5675328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39F534D7-4ACE-EB10-4B06-E2A5940102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78D070-EE7E-7788-DD49-5332BF3CEE67}"/>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Joint Venture, 2 of 2</a:t>
            </a:r>
            <a:endParaRPr lang="en-US" sz="3710" dirty="0"/>
          </a:p>
        </p:txBody>
      </p:sp>
      <p:cxnSp>
        <p:nvCxnSpPr>
          <p:cNvPr id="106" name="Google Shape;106;p3">
            <a:extLst>
              <a:ext uri="{FF2B5EF4-FFF2-40B4-BE49-F238E27FC236}">
                <a16:creationId xmlns:a16="http://schemas.microsoft.com/office/drawing/2014/main" id="{34CCBF71-1EED-544D-FA8B-ED763FC3F4B9}"/>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D8576F0-88D5-6156-B9ED-D7432878F748}"/>
              </a:ext>
            </a:extLst>
          </p:cNvPr>
          <p:cNvSpPr>
            <a:spLocks noGrp="1"/>
          </p:cNvSpPr>
          <p:nvPr>
            <p:ph sz="quarter" idx="12"/>
          </p:nvPr>
        </p:nvSpPr>
        <p:spPr>
          <a:xfrm>
            <a:off x="1033470" y="2176072"/>
            <a:ext cx="15998400" cy="6955200"/>
          </a:xfrm>
        </p:spPr>
        <p:txBody>
          <a:bodyPr>
            <a:noAutofit/>
          </a:bodyPr>
          <a:lstStyle/>
          <a:p>
            <a:pPr marL="0" lvl="0">
              <a:spcBef>
                <a:spcPts val="0"/>
              </a:spcBef>
              <a:buSzPts val="1100"/>
            </a:pPr>
            <a:r>
              <a:rPr lang="en-US" sz="4800" dirty="0">
                <a:latin typeface="Playfair Display"/>
                <a:ea typeface="Playfair Display"/>
                <a:cs typeface="Playfair Display"/>
                <a:sym typeface="Playfair Display"/>
              </a:rPr>
              <a:t>A notable advantage of joint ventures is the ability to reduce risk by sharing costs and to benefit from the established relationships of the local partner. </a:t>
            </a:r>
          </a:p>
          <a:p>
            <a:pPr marL="0" lvl="0">
              <a:spcBef>
                <a:spcPts val="0"/>
              </a:spcBef>
              <a:buSzPts val="1100"/>
            </a:pPr>
            <a:endParaRPr lang="en-US" sz="4800" dirty="0">
              <a:latin typeface="Playfair Display"/>
              <a:ea typeface="Playfair Display"/>
              <a:cs typeface="Playfair Display"/>
              <a:sym typeface="Playfair Display"/>
            </a:endParaRPr>
          </a:p>
          <a:p>
            <a:pPr marL="0" lvl="0">
              <a:spcBef>
                <a:spcPts val="0"/>
              </a:spcBef>
              <a:buSzPts val="1100"/>
            </a:pPr>
            <a:r>
              <a:rPr lang="en-US" sz="4800" dirty="0">
                <a:latin typeface="Playfair Display"/>
                <a:ea typeface="Playfair Display"/>
                <a:cs typeface="Playfair Display"/>
                <a:sym typeface="Playfair Display"/>
              </a:rPr>
              <a:t>However, managing joint ventures can be challenging due to potential conflicts of interest, differences in strategic objectives, and challenges in decision-making.</a:t>
            </a:r>
          </a:p>
        </p:txBody>
      </p:sp>
      <p:sp>
        <p:nvSpPr>
          <p:cNvPr id="108" name="Google Shape;108;p3">
            <a:extLst>
              <a:ext uri="{FF2B5EF4-FFF2-40B4-BE49-F238E27FC236}">
                <a16:creationId xmlns:a16="http://schemas.microsoft.com/office/drawing/2014/main" id="{D615D5B3-4A4A-CCA4-A347-E4B2C05FF7D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8280703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1A8F9E06-40A2-4418-4E6B-29D9473518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2BD18D-9B2D-2D4E-C3BF-89D5ED564516}"/>
              </a:ext>
            </a:extLst>
          </p:cNvPr>
          <p:cNvSpPr>
            <a:spLocks noGrp="1"/>
          </p:cNvSpPr>
          <p:nvPr>
            <p:ph type="ctrTitle"/>
          </p:nvPr>
        </p:nvSpPr>
        <p:spPr>
          <a:xfrm>
            <a:off x="920602" y="933008"/>
            <a:ext cx="16111268" cy="799200"/>
          </a:xfrm>
        </p:spPr>
        <p:txBody>
          <a:bodyPr>
            <a:noAutofit/>
          </a:bodyPr>
          <a:lstStyle/>
          <a:p>
            <a:pPr lvl="0" algn="l">
              <a:lnSpc>
                <a:spcPct val="140010"/>
              </a:lnSpc>
            </a:pPr>
            <a:r>
              <a:rPr lang="en-US" sz="3710" b="1" dirty="0">
                <a:solidFill>
                  <a:srgbClr val="54152A"/>
                </a:solidFill>
                <a:latin typeface="Public Sans"/>
                <a:ea typeface="Public Sans"/>
                <a:cs typeface="Public Sans"/>
                <a:sym typeface="Public Sans"/>
              </a:rPr>
              <a:t>Choice of Entry Mode: Strategic Alliances, 1 of 2</a:t>
            </a:r>
            <a:endParaRPr lang="en-US" sz="3710" dirty="0"/>
          </a:p>
        </p:txBody>
      </p:sp>
      <p:cxnSp>
        <p:nvCxnSpPr>
          <p:cNvPr id="106" name="Google Shape;106;p3">
            <a:extLst>
              <a:ext uri="{FF2B5EF4-FFF2-40B4-BE49-F238E27FC236}">
                <a16:creationId xmlns:a16="http://schemas.microsoft.com/office/drawing/2014/main" id="{1FBDDE25-AA44-E3CC-FEE4-9A8C577E232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DFF20EC-1364-BEBB-5792-6FB8922EDD5D}"/>
              </a:ext>
            </a:extLst>
          </p:cNvPr>
          <p:cNvSpPr>
            <a:spLocks noGrp="1"/>
          </p:cNvSpPr>
          <p:nvPr>
            <p:ph sz="quarter" idx="12"/>
          </p:nvPr>
        </p:nvSpPr>
        <p:spPr>
          <a:xfrm>
            <a:off x="1033470" y="2151688"/>
            <a:ext cx="15998400" cy="6955200"/>
          </a:xfrm>
        </p:spPr>
        <p:txBody>
          <a:bodyPr>
            <a:noAutofit/>
          </a:bodyPr>
          <a:lstStyle/>
          <a:p>
            <a:pPr marL="0" lvl="0">
              <a:spcBef>
                <a:spcPts val="0"/>
              </a:spcBef>
              <a:buSzPts val="1100"/>
            </a:pPr>
            <a:r>
              <a:rPr lang="en-US" sz="4800" b="1" dirty="0">
                <a:latin typeface="Playfair Display"/>
                <a:ea typeface="Playfair Display"/>
                <a:cs typeface="Playfair Display"/>
                <a:sym typeface="Playfair Display"/>
              </a:rPr>
              <a:t>Strategic alliances </a:t>
            </a:r>
            <a:r>
              <a:rPr lang="en-US" sz="4800" dirty="0">
                <a:latin typeface="Playfair Display"/>
                <a:ea typeface="Playfair Display"/>
                <a:cs typeface="Playfair Display"/>
                <a:sym typeface="Playfair Display"/>
              </a:rPr>
              <a:t>represent another entry mode that involves </a:t>
            </a:r>
            <a:r>
              <a:rPr lang="en-US" sz="4800" b="1" dirty="0">
                <a:latin typeface="Playfair Display"/>
                <a:ea typeface="Playfair Display"/>
                <a:cs typeface="Playfair Display"/>
                <a:sym typeface="Playfair Display"/>
              </a:rPr>
              <a:t>partnering with a foreign firm without forming a separate legal entity. </a:t>
            </a:r>
            <a:endParaRPr lang="en-US" sz="4800" b="1" dirty="0">
              <a:latin typeface="Playfair Display"/>
              <a:ea typeface="Playfair Display"/>
              <a:cs typeface="Playfair Display"/>
            </a:endParaRPr>
          </a:p>
          <a:p>
            <a:pPr marL="0" lvl="0">
              <a:spcBef>
                <a:spcPts val="0"/>
              </a:spcBef>
              <a:buSzPts val="1100"/>
            </a:pPr>
            <a:endParaRPr lang="en-US" sz="4800" dirty="0">
              <a:latin typeface="Playfair Display"/>
              <a:ea typeface="Playfair Display"/>
              <a:cs typeface="Playfair Display"/>
              <a:sym typeface="Playfair Display"/>
            </a:endParaRPr>
          </a:p>
          <a:p>
            <a:pPr marL="0" lvl="0">
              <a:spcBef>
                <a:spcPts val="0"/>
              </a:spcBef>
              <a:buSzPts val="1100"/>
            </a:pPr>
            <a:r>
              <a:rPr lang="en-US" sz="4800" dirty="0">
                <a:latin typeface="Playfair Display"/>
                <a:ea typeface="Playfair Display"/>
                <a:cs typeface="Playfair Display"/>
                <a:sym typeface="Playfair Display"/>
              </a:rPr>
              <a:t>Strategic alliances are often less formal than joint ventures and can include collaborations on specific projects, co-marketing agreements, or joint product development. </a:t>
            </a:r>
          </a:p>
        </p:txBody>
      </p:sp>
      <p:sp>
        <p:nvSpPr>
          <p:cNvPr id="108" name="Google Shape;108;p3">
            <a:extLst>
              <a:ext uri="{FF2B5EF4-FFF2-40B4-BE49-F238E27FC236}">
                <a16:creationId xmlns:a16="http://schemas.microsoft.com/office/drawing/2014/main" id="{67872B94-9105-54A9-EC8D-F5B915F6305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26960824"/>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1918</TotalTime>
  <Words>9374</Words>
  <Application>Microsoft Office PowerPoint</Application>
  <PresentationFormat>Custom</PresentationFormat>
  <Paragraphs>861</Paragraphs>
  <Slides>112</Slides>
  <Notes>112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112</vt:i4>
      </vt:variant>
    </vt:vector>
  </HeadingPairs>
  <TitlesOfParts>
    <vt:vector size="118" baseType="lpstr">
      <vt:lpstr>Courier New</vt:lpstr>
      <vt:lpstr>Playfair Display</vt:lpstr>
      <vt:lpstr>Calibri</vt:lpstr>
      <vt:lpstr>Arial</vt:lpstr>
      <vt:lpstr>Public Sans</vt:lpstr>
      <vt:lpstr>Office Theme</vt:lpstr>
      <vt:lpstr>Chapter 12</vt:lpstr>
      <vt:lpstr>Study Guide</vt:lpstr>
      <vt:lpstr>Learning Objectives, 1 of 2</vt:lpstr>
      <vt:lpstr>Learning Objectives, 2 of 2</vt:lpstr>
      <vt:lpstr>Multinational Strategy in the AFI Framework</vt:lpstr>
      <vt:lpstr>Multinational Strategy in Strategy Formulation</vt:lpstr>
      <vt:lpstr>Strategy Formulation: Where Are We Going?</vt:lpstr>
      <vt:lpstr>Multinational Strategy: Embedded into Business Level Strategy</vt:lpstr>
      <vt:lpstr>Strategy Fromulation: Outside-In Perspective</vt:lpstr>
      <vt:lpstr>VUCA</vt:lpstr>
      <vt:lpstr>Multinational Strategy: Right to Win?, 1 of 3</vt:lpstr>
      <vt:lpstr>Multinational Strategy: Right to Win?, 2 of 3</vt:lpstr>
      <vt:lpstr>Multinational Strategy: Right to Win?, 3 of 3</vt:lpstr>
      <vt:lpstr>Multinational Corporation</vt:lpstr>
      <vt:lpstr>Multinational Strategy, 1 of 3</vt:lpstr>
      <vt:lpstr>Multinational Strategy, 2 of 3</vt:lpstr>
      <vt:lpstr>Multinational Strategy, 3 of 3</vt:lpstr>
      <vt:lpstr>The History of Global Commerce</vt:lpstr>
      <vt:lpstr>Motivations for Choosing a Multinational Strategy</vt:lpstr>
      <vt:lpstr>Market Seeking as a Motivation for Choosing a Multinational Strategy, 1 of 2</vt:lpstr>
      <vt:lpstr>Market Seeking as a Motivation for Choosing a Multinational Strategy, 2 of 2</vt:lpstr>
      <vt:lpstr>Resource Seeking as a Motivation for Choosing a Multinational Strategy, 1 of 2</vt:lpstr>
      <vt:lpstr>Resource Seeking as a Motivation for Choosing a Multinational Strategy, 2 of 2</vt:lpstr>
      <vt:lpstr>Efficiency Seeking as a Motivation for Choosing a Multinational Strategy</vt:lpstr>
      <vt:lpstr>Asset Seeking as a Motivation for Choosing a Multinational Strategy, 1 of 2</vt:lpstr>
      <vt:lpstr>Asset Seeking as a Motivation for Choosing a Multinational Strategy, 2 of 2</vt:lpstr>
      <vt:lpstr>Motivations for a Multinational Strategy: Check Your Knowledge So Far</vt:lpstr>
      <vt:lpstr>Risks of Choosing a Multinational Strategy </vt:lpstr>
      <vt:lpstr>Political Risks of Choosing a Multinational Strategy, 1 of 2</vt:lpstr>
      <vt:lpstr>Political Risks of Choosing a Multinational Strategy, 2 of 2</vt:lpstr>
      <vt:lpstr>Economic Risks of Choosing a Multinational Strategy, 1 of 2</vt:lpstr>
      <vt:lpstr>Economic Risks of Choosing a Multinational Strategy, 2 of 2</vt:lpstr>
      <vt:lpstr>Operational Risks of Choosing a Multinational Strategy, 1 of 2</vt:lpstr>
      <vt:lpstr>Operational Risks of Choosing a Multinational Strategy, 2 of 2</vt:lpstr>
      <vt:lpstr>Cultural Risks of Choosing a Multinational Strategy, 1 of 2</vt:lpstr>
      <vt:lpstr>Cultural Risks of Choosing a Multinational Strategy, 2 of 2</vt:lpstr>
      <vt:lpstr>Legal and Regulatory Risks of Choosing a Multinational Strategy, 1 of 2</vt:lpstr>
      <vt:lpstr>Legal and Regulatory Risks of Choosing a Multinational Strategy, 2 of 2</vt:lpstr>
      <vt:lpstr>Competitive Risks of Choosing a Multinational Strategy, 1 of 2</vt:lpstr>
      <vt:lpstr>Competitive Risks of Choosing a Multinational Strategy, 2 of 2</vt:lpstr>
      <vt:lpstr>Financial Risks of Choosing a Multinational Strategy, 1 of 2</vt:lpstr>
      <vt:lpstr>Financial Risks of Choosing a Multinational Strategy, 2 of 2</vt:lpstr>
      <vt:lpstr>Reputational Risks of Choosing a Multinational Strategy </vt:lpstr>
      <vt:lpstr>Managing Risks of Choosing a Multinational Strategy </vt:lpstr>
      <vt:lpstr>Risks of Choosing a Multinational Strategy: Check Your Knowledge So Far</vt:lpstr>
      <vt:lpstr>Theories of Multinational Business</vt:lpstr>
      <vt:lpstr>Theories of Multinational Business: Comparative Advantage Theory, 1 of 2</vt:lpstr>
      <vt:lpstr>Theories of Multinational Business: Comparative Advantage Theory, 2 of 2</vt:lpstr>
      <vt:lpstr>Theories of Multinational Business: OLI Paradigm, 1 of 2</vt:lpstr>
      <vt:lpstr>Theories of Multinational Business: OLI Paradigm, 2 of 2</vt:lpstr>
      <vt:lpstr>Theories of Multinational Business: Uppsala Model, 1 of 2</vt:lpstr>
      <vt:lpstr>Theories of Multinational Business: Uppsala Model, 2 of 2</vt:lpstr>
      <vt:lpstr>Theories of Multinational Business:  Porter’s Diamond Model of National Competitive Advantage, 1 of 8</vt:lpstr>
      <vt:lpstr>Theories of Multinational Business:  Porter’s Diamond Model of National Competitive Advantage, 2 of 8</vt:lpstr>
      <vt:lpstr>Theories of Multinational Business:  Porter’s Diamond Model of National Competitive Advantage, 3 of 8</vt:lpstr>
      <vt:lpstr>Theories of Multinational Business:  Porter’s Diamond Model of National Competitive Advantage, 4 of 8</vt:lpstr>
      <vt:lpstr>Theories of Multinational Business:  Porter’s Diamond Model of National Competitive Advantage, 5 of 8</vt:lpstr>
      <vt:lpstr>Theories of Multinational Business:  Porter’s Diamond Model of National Competitive Advantage, 6 of 8</vt:lpstr>
      <vt:lpstr>Theories of Multinational Business:  Porter’s Diamond Model of National Competitive Advantage, 7 of 8</vt:lpstr>
      <vt:lpstr>Theories of Multinational Business:  Porter’s Diamond Model of National Competitive Advantage, 8 of 8</vt:lpstr>
      <vt:lpstr>Theories of Multinational Business: Check Your Knowledge So Far, 1 of 2</vt:lpstr>
      <vt:lpstr>Theories of Multinational Business: Check Your Knowledge So Far, 2 of 2</vt:lpstr>
      <vt:lpstr>CAGE Distance Framework</vt:lpstr>
      <vt:lpstr>CAGE Distance Framework: Cultural Distance</vt:lpstr>
      <vt:lpstr>CAGE Distance Framework: Administrative Distance</vt:lpstr>
      <vt:lpstr>CAGE Distance Framework: Geographic Distance</vt:lpstr>
      <vt:lpstr>CAGE Distance Framework: Economic Distance</vt:lpstr>
      <vt:lpstr>CAGE Distance Framework Analysis Instruments </vt:lpstr>
      <vt:lpstr>CAGE Distance Framework: Check Your Knowledge So FAr</vt:lpstr>
      <vt:lpstr>Integration-Responsiveness Framework, 1 of 7</vt:lpstr>
      <vt:lpstr>Integration-Responsiveness Framework, 2 of 7</vt:lpstr>
      <vt:lpstr>Integration-Responsiveness Framework, 3 of 7</vt:lpstr>
      <vt:lpstr>Integration-Responsiveness Framework, 4 of 7</vt:lpstr>
      <vt:lpstr>Integration-Responsiveness Framework, 5 of 7</vt:lpstr>
      <vt:lpstr>Integration-Responsiveness Framework, 6 of 7</vt:lpstr>
      <vt:lpstr>Integration-Responsiveness Framework, 7 of 7</vt:lpstr>
      <vt:lpstr>Integration-Responsiveness Framework : International Strategy, 1 of 3</vt:lpstr>
      <vt:lpstr>Integration-Responsiveness Framework : International Strategy, 2 of 3</vt:lpstr>
      <vt:lpstr>Integration-Responsiveness Framework : International Strategy, 3 of 3</vt:lpstr>
      <vt:lpstr>Integration-Responsiveness Framework : Multidomestic Strategy, 1 of 3</vt:lpstr>
      <vt:lpstr>Integration-Responsiveness Framework : Multidomestic Strategy, 2 of 3</vt:lpstr>
      <vt:lpstr>Integration-Responsiveness Framework : Multidomestic Strategy, 3 of 3</vt:lpstr>
      <vt:lpstr>Integration-Responsiveness Framework : Global Strategy, 1 of 2</vt:lpstr>
      <vt:lpstr>Integration-Responsiveness Framework : Global Strategy, 2 of 2</vt:lpstr>
      <vt:lpstr>Integration-Responsiveness Framework : Transnational Strategy, 1 of 3</vt:lpstr>
      <vt:lpstr>Integration-Responsiveness Framework : Transnational Strategy, 2 of 3</vt:lpstr>
      <vt:lpstr>Integration-Responsiveness Framework : Transnational Strategy , 3 of 3</vt:lpstr>
      <vt:lpstr>Integration-Responsiveness Framework: Check Your Knowledge So Far</vt:lpstr>
      <vt:lpstr>Four Multinational Strategies: Check Your Knowledge So Far</vt:lpstr>
      <vt:lpstr>Multinational Strategies: Chack Your Knowledge So FAr</vt:lpstr>
      <vt:lpstr>Choice of Entry Mode, 1 of 2</vt:lpstr>
      <vt:lpstr>Choice of Entry Mode, 2 of 2</vt:lpstr>
      <vt:lpstr>Choice of Entry Mode: Exporting, 1 of 2</vt:lpstr>
      <vt:lpstr>Choice of Entry Mode: Exporting, 2 of 2</vt:lpstr>
      <vt:lpstr>Choice of Entry Mode: Licensing and Franchising, 1 of 2</vt:lpstr>
      <vt:lpstr>Choice of Entry Mode: Licensing and Franchising, 2 of 2</vt:lpstr>
      <vt:lpstr>Choice of Entry Mode: Joint Venture, 1 of 2</vt:lpstr>
      <vt:lpstr>Choice of Entry Mode: Joint Venture, 2 of 2</vt:lpstr>
      <vt:lpstr>Choice of Entry Mode: Strategic Alliances, 1 of 2</vt:lpstr>
      <vt:lpstr>Choice of Entry Mode: Strategic Alliances, 2 of 2</vt:lpstr>
      <vt:lpstr>Choice of Entry Mode: Wholly Owned Subsidiaries, 1 of 2</vt:lpstr>
      <vt:lpstr>Choice of Entry Mode: Wholly Owned Subsidiaries, 2 of 2</vt:lpstr>
      <vt:lpstr>Choice of Entry Mode: Foreign Direct Investment, 1 of 2</vt:lpstr>
      <vt:lpstr>Choice of Entry Mode: Foreign Direct Investment, 2 of 2</vt:lpstr>
      <vt:lpstr>International Entry Modes: From Low to High Commitment</vt:lpstr>
      <vt:lpstr>Choosing the Right Entry Mode</vt:lpstr>
      <vt:lpstr>Analyze Multinational Strategy</vt:lpstr>
      <vt:lpstr>Multinational Strategy: Check Your Knowledge So Far</vt:lpstr>
      <vt:lpstr>Why Multinational Strategy Matters for Business Graduates</vt:lpstr>
      <vt:lpstr>Key Takeaways</vt:lpstr>
      <vt:lpstr>Demonstrate Your Knowledge, Skills, and Competence</vt:lpstr>
      <vt:lpstr>Demonstrate Your Knowledge, Skills, and Competence - 2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Sabrina Duque-Lewis</dc:creator>
  <cp:lastModifiedBy>pavaninfo0000@gmail.com</cp:lastModifiedBy>
  <cp:revision>364</cp:revision>
  <dcterms:created xsi:type="dcterms:W3CDTF">2025-06-06T14:47:49Z</dcterms:created>
  <dcterms:modified xsi:type="dcterms:W3CDTF">2025-11-28T08:50:56Z</dcterms:modified>
</cp:coreProperties>
</file>