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8" r:id="rId3"/>
    <p:sldId id="308" r:id="rId4"/>
    <p:sldId id="260" r:id="rId5"/>
    <p:sldId id="261" r:id="rId6"/>
    <p:sldId id="299" r:id="rId7"/>
    <p:sldId id="259" r:id="rId8"/>
    <p:sldId id="304" r:id="rId9"/>
    <p:sldId id="307" r:id="rId10"/>
    <p:sldId id="312" r:id="rId11"/>
    <p:sldId id="263" r:id="rId12"/>
    <p:sldId id="309" r:id="rId13"/>
    <p:sldId id="267" r:id="rId14"/>
    <p:sldId id="272" r:id="rId15"/>
    <p:sldId id="273" r:id="rId16"/>
    <p:sldId id="274" r:id="rId17"/>
    <p:sldId id="276" r:id="rId18"/>
    <p:sldId id="315" r:id="rId19"/>
    <p:sldId id="275" r:id="rId20"/>
    <p:sldId id="310" r:id="rId21"/>
    <p:sldId id="313" r:id="rId22"/>
    <p:sldId id="318" r:id="rId23"/>
    <p:sldId id="314" r:id="rId24"/>
    <p:sldId id="317" r:id="rId25"/>
    <p:sldId id="316" r:id="rId26"/>
    <p:sldId id="311" r:id="rId27"/>
    <p:sldId id="277" r:id="rId28"/>
  </p:sldIdLst>
  <p:sldSz cx="9144000" cy="6858000" type="screen4x3"/>
  <p:notesSz cx="6858000" cy="9144000"/>
  <p:embeddedFontLst>
    <p:embeddedFont>
      <p:font typeface="Noto Sans" panose="020B0502040504020204" pitchFamily="34" charset="0"/>
      <p:regular r:id="rId30"/>
      <p:bold r:id="rId31"/>
      <p:italic r:id="rId32"/>
      <p:boldItalic r:id="rId33"/>
    </p:embeddedFont>
    <p:embeddedFont>
      <p:font typeface="Roboto" panose="02000000000000000000" pitchFamily="2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3" roundtripDataSignature="AMtx7mhwyQ+K8ar/+u3iLUfTRYAJJNmuw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elsie Romulo" initials="" lastIdx="1" clrIdx="0"/>
  <p:cmAuthor id="1" name="Hannah Scherer" initials="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C8B8"/>
    <a:srgbClr val="B9B2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59"/>
    <p:restoredTop sz="94437"/>
  </p:normalViewPr>
  <p:slideViewPr>
    <p:cSldViewPr snapToGrid="0">
      <p:cViewPr varScale="1">
        <p:scale>
          <a:sx n="101" d="100"/>
          <a:sy n="101" d="100"/>
        </p:scale>
        <p:origin x="216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63" Type="http://customschemas.google.com/relationships/presentationmetadata" Target="metadata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64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6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E126C1-7A0C-3149-B594-F457B276DCDC}" type="doc">
      <dgm:prSet loTypeId="urn:microsoft.com/office/officeart/2005/8/layout/radial4" loCatId="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4B14322-813D-A24C-B005-20E7D256F48F}">
      <dgm:prSet phldrT="[Text]"/>
      <dgm:spPr>
        <a:noFill/>
      </dgm:spPr>
      <dgm:t>
        <a:bodyPr/>
        <a:lstStyle/>
        <a:p>
          <a:endParaRPr lang="en-US" b="1" dirty="0"/>
        </a:p>
      </dgm:t>
    </dgm:pt>
    <dgm:pt modelId="{AB12C441-3CB0-8249-93A3-D53BE11320F2}" type="parTrans" cxnId="{94644CBA-0857-2143-B7AB-EDB8D92ABDAD}">
      <dgm:prSet/>
      <dgm:spPr/>
      <dgm:t>
        <a:bodyPr/>
        <a:lstStyle/>
        <a:p>
          <a:endParaRPr lang="en-US"/>
        </a:p>
      </dgm:t>
    </dgm:pt>
    <dgm:pt modelId="{BF94D7FD-9608-FA4E-A21F-C98EC494D8E0}" type="sibTrans" cxnId="{94644CBA-0857-2143-B7AB-EDB8D92ABDAD}">
      <dgm:prSet/>
      <dgm:spPr/>
      <dgm:t>
        <a:bodyPr/>
        <a:lstStyle/>
        <a:p>
          <a:endParaRPr lang="en-US"/>
        </a:p>
      </dgm:t>
    </dgm:pt>
    <dgm:pt modelId="{A345040D-0562-EA4D-963F-9141AD763951}">
      <dgm:prSet phldrT="[Text]" custT="1"/>
      <dgm:spPr/>
      <dgm:t>
        <a:bodyPr/>
        <a:lstStyle/>
        <a:p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FEW-Nexus transcends disciplinary boundaries</a:t>
          </a:r>
          <a:endParaRPr lang="en-US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0033295-B45E-D24F-8DC0-1F0C9F07DF49}" type="parTrans" cxnId="{5E020546-E1A9-B647-A5C9-A4E6FDB2B520}">
      <dgm:prSet/>
      <dgm:spPr/>
      <dgm:t>
        <a:bodyPr/>
        <a:lstStyle/>
        <a:p>
          <a:endParaRPr lang="en-US"/>
        </a:p>
      </dgm:t>
    </dgm:pt>
    <dgm:pt modelId="{CFF8149B-52B5-F04E-A95D-11907DB666DB}" type="sibTrans" cxnId="{5E020546-E1A9-B647-A5C9-A4E6FDB2B520}">
      <dgm:prSet/>
      <dgm:spPr/>
      <dgm:t>
        <a:bodyPr/>
        <a:lstStyle/>
        <a:p>
          <a:endParaRPr lang="en-US"/>
        </a:p>
      </dgm:t>
    </dgm:pt>
    <dgm:pt modelId="{A76259FE-A7C4-F440-9804-CB2B025873A8}">
      <dgm:prSet phldrT="[Text]" custT="1"/>
      <dgm:spPr/>
      <dgm:t>
        <a:bodyPr/>
        <a:lstStyle/>
        <a:p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Early efforts showed promise</a:t>
          </a:r>
        </a:p>
      </dgm:t>
    </dgm:pt>
    <dgm:pt modelId="{F3B696D5-3B9D-1241-B103-E6E0FAA52E0F}" type="parTrans" cxnId="{731E6C8A-DF89-1C4E-99BD-74065E07F9C7}">
      <dgm:prSet/>
      <dgm:spPr/>
      <dgm:t>
        <a:bodyPr/>
        <a:lstStyle/>
        <a:p>
          <a:endParaRPr lang="en-US"/>
        </a:p>
      </dgm:t>
    </dgm:pt>
    <dgm:pt modelId="{CF2D38AD-A898-6D47-9389-95B2DE7E0819}" type="sibTrans" cxnId="{731E6C8A-DF89-1C4E-99BD-74065E07F9C7}">
      <dgm:prSet/>
      <dgm:spPr/>
      <dgm:t>
        <a:bodyPr/>
        <a:lstStyle/>
        <a:p>
          <a:endParaRPr lang="en-US"/>
        </a:p>
      </dgm:t>
    </dgm:pt>
    <dgm:pt modelId="{03F81ED2-D1A9-A542-88EF-407A567BBD03}">
      <dgm:prSet phldrT="[Text]" custT="1"/>
      <dgm:spPr/>
      <dgm:t>
        <a:bodyPr/>
        <a:lstStyle/>
        <a:p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Few efforts to study strategies, processes, and outcomes of FEW-Nexus-based education efforts</a:t>
          </a:r>
        </a:p>
      </dgm:t>
    </dgm:pt>
    <dgm:pt modelId="{7BEFC772-C5D8-F342-AA98-4E443B2175F8}" type="parTrans" cxnId="{86B32B2A-E9E1-114D-991F-128C04E633D9}">
      <dgm:prSet/>
      <dgm:spPr/>
      <dgm:t>
        <a:bodyPr/>
        <a:lstStyle/>
        <a:p>
          <a:endParaRPr lang="en-US"/>
        </a:p>
      </dgm:t>
    </dgm:pt>
    <dgm:pt modelId="{AE1CA2E7-35F7-1F48-8D4E-42B998D48EE9}" type="sibTrans" cxnId="{86B32B2A-E9E1-114D-991F-128C04E633D9}">
      <dgm:prSet/>
      <dgm:spPr/>
      <dgm:t>
        <a:bodyPr/>
        <a:lstStyle/>
        <a:p>
          <a:endParaRPr lang="en-US"/>
        </a:p>
      </dgm:t>
    </dgm:pt>
    <dgm:pt modelId="{F96597A8-F17F-214B-9CC7-22406EBD62D2}">
      <dgm:prSet phldrT="[Text]" custT="1"/>
      <dgm:spPr/>
      <dgm:t>
        <a:bodyPr/>
        <a:lstStyle/>
        <a:p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Research to understand teaching and learning in the FEW-Nexus was emerging</a:t>
          </a:r>
        </a:p>
      </dgm:t>
    </dgm:pt>
    <dgm:pt modelId="{1970221B-5EF0-7749-AF12-689764BB73A8}" type="parTrans" cxnId="{A43104D1-175A-AB4B-AB04-9EFEC30C8F0A}">
      <dgm:prSet/>
      <dgm:spPr/>
      <dgm:t>
        <a:bodyPr/>
        <a:lstStyle/>
        <a:p>
          <a:endParaRPr lang="en-US"/>
        </a:p>
      </dgm:t>
    </dgm:pt>
    <dgm:pt modelId="{04D6A363-816C-CA45-8DF7-DE5A6408F911}" type="sibTrans" cxnId="{A43104D1-175A-AB4B-AB04-9EFEC30C8F0A}">
      <dgm:prSet/>
      <dgm:spPr/>
      <dgm:t>
        <a:bodyPr/>
        <a:lstStyle/>
        <a:p>
          <a:endParaRPr lang="en-US"/>
        </a:p>
      </dgm:t>
    </dgm:pt>
    <dgm:pt modelId="{A9D441EC-1472-404B-B16B-F8FE9F0BD2AA}" type="pres">
      <dgm:prSet presAssocID="{F2E126C1-7A0C-3149-B594-F457B276DCDC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155F251-1EB7-B84D-A6CF-7DA0AEAA2441}" type="pres">
      <dgm:prSet presAssocID="{94B14322-813D-A24C-B005-20E7D256F48F}" presName="centerShape" presStyleLbl="node0" presStyleIdx="0" presStyleCnt="1"/>
      <dgm:spPr/>
    </dgm:pt>
    <dgm:pt modelId="{F71C54B7-7267-514E-BA56-4453FE417788}" type="pres">
      <dgm:prSet presAssocID="{E0033295-B45E-D24F-8DC0-1F0C9F07DF49}" presName="parTrans" presStyleLbl="bgSibTrans2D1" presStyleIdx="0" presStyleCnt="4"/>
      <dgm:spPr/>
    </dgm:pt>
    <dgm:pt modelId="{B5C15CAD-3E9C-CB4F-81FF-F67272438BE6}" type="pres">
      <dgm:prSet presAssocID="{A345040D-0562-EA4D-963F-9141AD763951}" presName="node" presStyleLbl="node1" presStyleIdx="0" presStyleCnt="4" custScaleX="108424" custScaleY="101714" custRadScaleRad="120923" custRadScaleInc="-19180">
        <dgm:presLayoutVars>
          <dgm:bulletEnabled val="1"/>
        </dgm:presLayoutVars>
      </dgm:prSet>
      <dgm:spPr/>
    </dgm:pt>
    <dgm:pt modelId="{65BE4D29-CA30-8144-811D-CFAF148BC7BC}" type="pres">
      <dgm:prSet presAssocID="{1970221B-5EF0-7749-AF12-689764BB73A8}" presName="parTrans" presStyleLbl="bgSibTrans2D1" presStyleIdx="1" presStyleCnt="4"/>
      <dgm:spPr/>
    </dgm:pt>
    <dgm:pt modelId="{ECAF3644-3DD7-F945-93E9-7812234E648C}" type="pres">
      <dgm:prSet presAssocID="{F96597A8-F17F-214B-9CC7-22406EBD62D2}" presName="node" presStyleLbl="node1" presStyleIdx="1" presStyleCnt="4" custRadScaleRad="115430" custRadScaleInc="-24691">
        <dgm:presLayoutVars>
          <dgm:bulletEnabled val="1"/>
        </dgm:presLayoutVars>
      </dgm:prSet>
      <dgm:spPr/>
    </dgm:pt>
    <dgm:pt modelId="{3C50F063-A0F5-8F4C-983B-496892D588CE}" type="pres">
      <dgm:prSet presAssocID="{7BEFC772-C5D8-F342-AA98-4E443B2175F8}" presName="parTrans" presStyleLbl="bgSibTrans2D1" presStyleIdx="2" presStyleCnt="4"/>
      <dgm:spPr/>
    </dgm:pt>
    <dgm:pt modelId="{93B64671-D756-9646-A136-F20C08ABAD1F}" type="pres">
      <dgm:prSet presAssocID="{03F81ED2-D1A9-A542-88EF-407A567BBD03}" presName="node" presStyleLbl="node1" presStyleIdx="2" presStyleCnt="4">
        <dgm:presLayoutVars>
          <dgm:bulletEnabled val="1"/>
        </dgm:presLayoutVars>
      </dgm:prSet>
      <dgm:spPr/>
    </dgm:pt>
    <dgm:pt modelId="{5CC55B71-EB28-CD4B-B8F6-A2177C4AFC2D}" type="pres">
      <dgm:prSet presAssocID="{F3B696D5-3B9D-1241-B103-E6E0FAA52E0F}" presName="parTrans" presStyleLbl="bgSibTrans2D1" presStyleIdx="3" presStyleCnt="4"/>
      <dgm:spPr/>
    </dgm:pt>
    <dgm:pt modelId="{1D42BEAE-0138-1A44-A045-584EE1FD25FC}" type="pres">
      <dgm:prSet presAssocID="{A76259FE-A7C4-F440-9804-CB2B025873A8}" presName="node" presStyleLbl="node1" presStyleIdx="3" presStyleCnt="4" custRadScaleRad="114700" custRadScaleInc="14475">
        <dgm:presLayoutVars>
          <dgm:bulletEnabled val="1"/>
        </dgm:presLayoutVars>
      </dgm:prSet>
      <dgm:spPr/>
    </dgm:pt>
  </dgm:ptLst>
  <dgm:cxnLst>
    <dgm:cxn modelId="{8D24DD0E-3BF6-1247-A831-C0914C965042}" type="presOf" srcId="{F3B696D5-3B9D-1241-B103-E6E0FAA52E0F}" destId="{5CC55B71-EB28-CD4B-B8F6-A2177C4AFC2D}" srcOrd="0" destOrd="0" presId="urn:microsoft.com/office/officeart/2005/8/layout/radial4"/>
    <dgm:cxn modelId="{90184812-359C-8441-B8B5-F5EAC687DC63}" type="presOf" srcId="{03F81ED2-D1A9-A542-88EF-407A567BBD03}" destId="{93B64671-D756-9646-A136-F20C08ABAD1F}" srcOrd="0" destOrd="0" presId="urn:microsoft.com/office/officeart/2005/8/layout/radial4"/>
    <dgm:cxn modelId="{C1030E17-87F5-794B-98D6-DCD399ACAACC}" type="presOf" srcId="{F2E126C1-7A0C-3149-B594-F457B276DCDC}" destId="{A9D441EC-1472-404B-B16B-F8FE9F0BD2AA}" srcOrd="0" destOrd="0" presId="urn:microsoft.com/office/officeart/2005/8/layout/radial4"/>
    <dgm:cxn modelId="{86B32B2A-E9E1-114D-991F-128C04E633D9}" srcId="{94B14322-813D-A24C-B005-20E7D256F48F}" destId="{03F81ED2-D1A9-A542-88EF-407A567BBD03}" srcOrd="2" destOrd="0" parTransId="{7BEFC772-C5D8-F342-AA98-4E443B2175F8}" sibTransId="{AE1CA2E7-35F7-1F48-8D4E-42B998D48EE9}"/>
    <dgm:cxn modelId="{5E8A2043-3CBC-C747-8D7A-7D9E2CC32A75}" type="presOf" srcId="{1970221B-5EF0-7749-AF12-689764BB73A8}" destId="{65BE4D29-CA30-8144-811D-CFAF148BC7BC}" srcOrd="0" destOrd="0" presId="urn:microsoft.com/office/officeart/2005/8/layout/radial4"/>
    <dgm:cxn modelId="{5E020546-E1A9-B647-A5C9-A4E6FDB2B520}" srcId="{94B14322-813D-A24C-B005-20E7D256F48F}" destId="{A345040D-0562-EA4D-963F-9141AD763951}" srcOrd="0" destOrd="0" parTransId="{E0033295-B45E-D24F-8DC0-1F0C9F07DF49}" sibTransId="{CFF8149B-52B5-F04E-A95D-11907DB666DB}"/>
    <dgm:cxn modelId="{2819AA63-A2C1-B14C-A086-82A3EF82A5A5}" type="presOf" srcId="{A76259FE-A7C4-F440-9804-CB2B025873A8}" destId="{1D42BEAE-0138-1A44-A045-584EE1FD25FC}" srcOrd="0" destOrd="0" presId="urn:microsoft.com/office/officeart/2005/8/layout/radial4"/>
    <dgm:cxn modelId="{731E6C8A-DF89-1C4E-99BD-74065E07F9C7}" srcId="{94B14322-813D-A24C-B005-20E7D256F48F}" destId="{A76259FE-A7C4-F440-9804-CB2B025873A8}" srcOrd="3" destOrd="0" parTransId="{F3B696D5-3B9D-1241-B103-E6E0FAA52E0F}" sibTransId="{CF2D38AD-A898-6D47-9389-95B2DE7E0819}"/>
    <dgm:cxn modelId="{1F4A30A8-AB15-3948-BE75-7F409A4A5FC8}" type="presOf" srcId="{94B14322-813D-A24C-B005-20E7D256F48F}" destId="{7155F251-1EB7-B84D-A6CF-7DA0AEAA2441}" srcOrd="0" destOrd="0" presId="urn:microsoft.com/office/officeart/2005/8/layout/radial4"/>
    <dgm:cxn modelId="{94644CBA-0857-2143-B7AB-EDB8D92ABDAD}" srcId="{F2E126C1-7A0C-3149-B594-F457B276DCDC}" destId="{94B14322-813D-A24C-B005-20E7D256F48F}" srcOrd="0" destOrd="0" parTransId="{AB12C441-3CB0-8249-93A3-D53BE11320F2}" sibTransId="{BF94D7FD-9608-FA4E-A21F-C98EC494D8E0}"/>
    <dgm:cxn modelId="{44A65BC8-0148-0B4E-9948-F2BF69114B8E}" type="presOf" srcId="{E0033295-B45E-D24F-8DC0-1F0C9F07DF49}" destId="{F71C54B7-7267-514E-BA56-4453FE417788}" srcOrd="0" destOrd="0" presId="urn:microsoft.com/office/officeart/2005/8/layout/radial4"/>
    <dgm:cxn modelId="{A43104D1-175A-AB4B-AB04-9EFEC30C8F0A}" srcId="{94B14322-813D-A24C-B005-20E7D256F48F}" destId="{F96597A8-F17F-214B-9CC7-22406EBD62D2}" srcOrd="1" destOrd="0" parTransId="{1970221B-5EF0-7749-AF12-689764BB73A8}" sibTransId="{04D6A363-816C-CA45-8DF7-DE5A6408F911}"/>
    <dgm:cxn modelId="{0EC751E4-4F3A-E247-9632-C5ABAA43B818}" type="presOf" srcId="{A345040D-0562-EA4D-963F-9141AD763951}" destId="{B5C15CAD-3E9C-CB4F-81FF-F67272438BE6}" srcOrd="0" destOrd="0" presId="urn:microsoft.com/office/officeart/2005/8/layout/radial4"/>
    <dgm:cxn modelId="{4F2EC1EA-99DB-584E-A2D6-1B07AB36162E}" type="presOf" srcId="{7BEFC772-C5D8-F342-AA98-4E443B2175F8}" destId="{3C50F063-A0F5-8F4C-983B-496892D588CE}" srcOrd="0" destOrd="0" presId="urn:microsoft.com/office/officeart/2005/8/layout/radial4"/>
    <dgm:cxn modelId="{E1FB7CFF-DF5A-9941-835B-E6361D0A0DB2}" type="presOf" srcId="{F96597A8-F17F-214B-9CC7-22406EBD62D2}" destId="{ECAF3644-3DD7-F945-93E9-7812234E648C}" srcOrd="0" destOrd="0" presId="urn:microsoft.com/office/officeart/2005/8/layout/radial4"/>
    <dgm:cxn modelId="{6C2601B9-B156-AE46-877C-F77F9E8B146A}" type="presParOf" srcId="{A9D441EC-1472-404B-B16B-F8FE9F0BD2AA}" destId="{7155F251-1EB7-B84D-A6CF-7DA0AEAA2441}" srcOrd="0" destOrd="0" presId="urn:microsoft.com/office/officeart/2005/8/layout/radial4"/>
    <dgm:cxn modelId="{4F6B8D20-B310-6B44-B557-9D9DEB4305F3}" type="presParOf" srcId="{A9D441EC-1472-404B-B16B-F8FE9F0BD2AA}" destId="{F71C54B7-7267-514E-BA56-4453FE417788}" srcOrd="1" destOrd="0" presId="urn:microsoft.com/office/officeart/2005/8/layout/radial4"/>
    <dgm:cxn modelId="{85274031-58B2-B947-BC62-EA17C2CDE55D}" type="presParOf" srcId="{A9D441EC-1472-404B-B16B-F8FE9F0BD2AA}" destId="{B5C15CAD-3E9C-CB4F-81FF-F67272438BE6}" srcOrd="2" destOrd="0" presId="urn:microsoft.com/office/officeart/2005/8/layout/radial4"/>
    <dgm:cxn modelId="{9016417E-5A5C-0A47-AD82-C8C1BC8672AC}" type="presParOf" srcId="{A9D441EC-1472-404B-B16B-F8FE9F0BD2AA}" destId="{65BE4D29-CA30-8144-811D-CFAF148BC7BC}" srcOrd="3" destOrd="0" presId="urn:microsoft.com/office/officeart/2005/8/layout/radial4"/>
    <dgm:cxn modelId="{2F66B0A6-E48C-D74B-B7BB-0B001F2F2CFE}" type="presParOf" srcId="{A9D441EC-1472-404B-B16B-F8FE9F0BD2AA}" destId="{ECAF3644-3DD7-F945-93E9-7812234E648C}" srcOrd="4" destOrd="0" presId="urn:microsoft.com/office/officeart/2005/8/layout/radial4"/>
    <dgm:cxn modelId="{EA2234BD-5A5A-7A49-B029-DE7CC716CB33}" type="presParOf" srcId="{A9D441EC-1472-404B-B16B-F8FE9F0BD2AA}" destId="{3C50F063-A0F5-8F4C-983B-496892D588CE}" srcOrd="5" destOrd="0" presId="urn:microsoft.com/office/officeart/2005/8/layout/radial4"/>
    <dgm:cxn modelId="{AC270927-91D7-0B42-A756-D5AC18EF4F66}" type="presParOf" srcId="{A9D441EC-1472-404B-B16B-F8FE9F0BD2AA}" destId="{93B64671-D756-9646-A136-F20C08ABAD1F}" srcOrd="6" destOrd="0" presId="urn:microsoft.com/office/officeart/2005/8/layout/radial4"/>
    <dgm:cxn modelId="{BB286452-C13E-544B-BCFE-B6B7B6C899FE}" type="presParOf" srcId="{A9D441EC-1472-404B-B16B-F8FE9F0BD2AA}" destId="{5CC55B71-EB28-CD4B-B8F6-A2177C4AFC2D}" srcOrd="7" destOrd="0" presId="urn:microsoft.com/office/officeart/2005/8/layout/radial4"/>
    <dgm:cxn modelId="{C90E641B-8F19-8B4E-AA22-D90911958727}" type="presParOf" srcId="{A9D441EC-1472-404B-B16B-F8FE9F0BD2AA}" destId="{1D42BEAE-0138-1A44-A045-584EE1FD25FC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577EE5-A6C1-9C4A-BEFD-6FD47C63BFD8}" type="doc">
      <dgm:prSet loTypeId="urn:microsoft.com/office/officeart/2009/3/layout/RandomtoResultProcess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D318C8A-F793-704B-8F06-E6487FBE076C}">
      <dgm:prSet phldrT="[Text]"/>
      <dgm:spPr/>
      <dgm:t>
        <a:bodyPr/>
        <a:lstStyle/>
        <a:p>
          <a:endParaRPr lang="en-US" dirty="0"/>
        </a:p>
      </dgm:t>
    </dgm:pt>
    <dgm:pt modelId="{97179CAC-1A3F-6F47-872A-67770479DBFF}" type="parTrans" cxnId="{24F93563-8DC2-CA46-A3C9-B8FAA5075185}">
      <dgm:prSet/>
      <dgm:spPr/>
      <dgm:t>
        <a:bodyPr/>
        <a:lstStyle/>
        <a:p>
          <a:endParaRPr lang="en-US"/>
        </a:p>
      </dgm:t>
    </dgm:pt>
    <dgm:pt modelId="{052B4C6D-3D07-8840-86F6-CAB53269933D}" type="sibTrans" cxnId="{24F93563-8DC2-CA46-A3C9-B8FAA5075185}">
      <dgm:prSet/>
      <dgm:spPr/>
      <dgm:t>
        <a:bodyPr/>
        <a:lstStyle/>
        <a:p>
          <a:endParaRPr lang="en-US"/>
        </a:p>
      </dgm:t>
    </dgm:pt>
    <dgm:pt modelId="{8ECCFCAA-0C8E-D345-9229-B95855EE5299}">
      <dgm:prSet phldrT="[Text]"/>
      <dgm:spPr/>
      <dgm:t>
        <a:bodyPr/>
        <a:lstStyle/>
        <a:p>
          <a:r>
            <a:rPr lang="en-US" dirty="0"/>
            <a:t>Defined by </a:t>
          </a:r>
        </a:p>
        <a:p>
          <a:r>
            <a:rPr lang="en-US" dirty="0"/>
            <a:t>NC-FEW</a:t>
          </a:r>
        </a:p>
      </dgm:t>
    </dgm:pt>
    <dgm:pt modelId="{C0430A36-8D2B-6A46-8A96-8AAE4C1F74D9}" type="parTrans" cxnId="{D6253DA8-DB55-1340-A9B5-7C58DB6E55B1}">
      <dgm:prSet/>
      <dgm:spPr/>
      <dgm:t>
        <a:bodyPr/>
        <a:lstStyle/>
        <a:p>
          <a:endParaRPr lang="en-US"/>
        </a:p>
      </dgm:t>
    </dgm:pt>
    <dgm:pt modelId="{F6E77AD2-9C7F-754C-890E-68670F46B4B3}" type="sibTrans" cxnId="{D6253DA8-DB55-1340-A9B5-7C58DB6E55B1}">
      <dgm:prSet/>
      <dgm:spPr/>
      <dgm:t>
        <a:bodyPr/>
        <a:lstStyle/>
        <a:p>
          <a:endParaRPr lang="en-US"/>
        </a:p>
      </dgm:t>
    </dgm:pt>
    <dgm:pt modelId="{D6F41405-6617-4B4A-A808-964B1B5AF1C7}" type="pres">
      <dgm:prSet presAssocID="{0D577EE5-A6C1-9C4A-BEFD-6FD47C63BFD8}" presName="Name0" presStyleCnt="0">
        <dgm:presLayoutVars>
          <dgm:dir/>
          <dgm:animOne val="branch"/>
          <dgm:animLvl val="lvl"/>
        </dgm:presLayoutVars>
      </dgm:prSet>
      <dgm:spPr/>
    </dgm:pt>
    <dgm:pt modelId="{84B30A80-F220-D54F-9B72-A8669B9F9C42}" type="pres">
      <dgm:prSet presAssocID="{ED318C8A-F793-704B-8F06-E6487FBE076C}" presName="chaos" presStyleCnt="0"/>
      <dgm:spPr/>
    </dgm:pt>
    <dgm:pt modelId="{483BBBA5-C44F-6840-A028-8C9B0A0857FD}" type="pres">
      <dgm:prSet presAssocID="{ED318C8A-F793-704B-8F06-E6487FBE076C}" presName="parTx1" presStyleLbl="revTx" presStyleIdx="0" presStyleCnt="1"/>
      <dgm:spPr/>
    </dgm:pt>
    <dgm:pt modelId="{9FA2EFD1-B5BE-6441-A254-7C7A7EE14FF9}" type="pres">
      <dgm:prSet presAssocID="{ED318C8A-F793-704B-8F06-E6487FBE076C}" presName="c1" presStyleLbl="node1" presStyleIdx="0" presStyleCnt="19"/>
      <dgm:spPr/>
    </dgm:pt>
    <dgm:pt modelId="{521F60B1-605B-A14E-89CD-8F846F28FB4C}" type="pres">
      <dgm:prSet presAssocID="{ED318C8A-F793-704B-8F06-E6487FBE076C}" presName="c2" presStyleLbl="node1" presStyleIdx="1" presStyleCnt="19"/>
      <dgm:spPr/>
    </dgm:pt>
    <dgm:pt modelId="{1358620F-F9D9-DA4F-AEE6-FCA147FBBC1F}" type="pres">
      <dgm:prSet presAssocID="{ED318C8A-F793-704B-8F06-E6487FBE076C}" presName="c3" presStyleLbl="node1" presStyleIdx="2" presStyleCnt="19" custLinFactY="7846" custLinFactNeighborX="2982" custLinFactNeighborY="100000"/>
      <dgm:spPr/>
    </dgm:pt>
    <dgm:pt modelId="{EBC85DB0-B91B-4B40-9788-1BF669941FD2}" type="pres">
      <dgm:prSet presAssocID="{ED318C8A-F793-704B-8F06-E6487FBE076C}" presName="c4" presStyleLbl="node1" presStyleIdx="3" presStyleCnt="19"/>
      <dgm:spPr/>
    </dgm:pt>
    <dgm:pt modelId="{8B9022FE-4F18-9249-8D09-D83A225163F8}" type="pres">
      <dgm:prSet presAssocID="{ED318C8A-F793-704B-8F06-E6487FBE076C}" presName="c5" presStyleLbl="node1" presStyleIdx="4" presStyleCnt="19"/>
      <dgm:spPr/>
    </dgm:pt>
    <dgm:pt modelId="{B3DBC732-F2BC-C242-8819-E959C90E6163}" type="pres">
      <dgm:prSet presAssocID="{ED318C8A-F793-704B-8F06-E6487FBE076C}" presName="c6" presStyleLbl="node1" presStyleIdx="5" presStyleCnt="19"/>
      <dgm:spPr/>
    </dgm:pt>
    <dgm:pt modelId="{EB5D3916-CDC1-3B4A-B650-858F624263C3}" type="pres">
      <dgm:prSet presAssocID="{ED318C8A-F793-704B-8F06-E6487FBE076C}" presName="c7" presStyleLbl="node1" presStyleIdx="6" presStyleCnt="19" custLinFactY="69957" custLinFactNeighborX="-65597" custLinFactNeighborY="100000"/>
      <dgm:spPr/>
    </dgm:pt>
    <dgm:pt modelId="{329F2E28-7929-1945-8F57-281F5DE2655E}" type="pres">
      <dgm:prSet presAssocID="{ED318C8A-F793-704B-8F06-E6487FBE076C}" presName="c8" presStyleLbl="node1" presStyleIdx="7" presStyleCnt="19"/>
      <dgm:spPr/>
    </dgm:pt>
    <dgm:pt modelId="{226292FD-EEA8-3B48-8CA3-79D818F4EB24}" type="pres">
      <dgm:prSet presAssocID="{ED318C8A-F793-704B-8F06-E6487FBE076C}" presName="c9" presStyleLbl="node1" presStyleIdx="8" presStyleCnt="19" custLinFactX="-262265" custLinFactY="51180" custLinFactNeighborX="-300000" custLinFactNeighborY="100000"/>
      <dgm:spPr/>
    </dgm:pt>
    <dgm:pt modelId="{EA239A22-9316-A544-A86A-7B6583CD5AC1}" type="pres">
      <dgm:prSet presAssocID="{ED318C8A-F793-704B-8F06-E6487FBE076C}" presName="c10" presStyleLbl="node1" presStyleIdx="9" presStyleCnt="19"/>
      <dgm:spPr/>
    </dgm:pt>
    <dgm:pt modelId="{9AB14D98-1217-5A43-8355-DF5B88E1A7F9}" type="pres">
      <dgm:prSet presAssocID="{ED318C8A-F793-704B-8F06-E6487FBE076C}" presName="c11" presStyleLbl="node1" presStyleIdx="10" presStyleCnt="19"/>
      <dgm:spPr/>
    </dgm:pt>
    <dgm:pt modelId="{EA3C6B1E-9578-A44C-A2EC-A3B823C7B806}" type="pres">
      <dgm:prSet presAssocID="{ED318C8A-F793-704B-8F06-E6487FBE076C}" presName="c12" presStyleLbl="node1" presStyleIdx="11" presStyleCnt="19" custLinFactNeighborX="-14545" custLinFactNeighborY="52360"/>
      <dgm:spPr/>
    </dgm:pt>
    <dgm:pt modelId="{00718A1C-09B4-AA4A-A6E7-FCD2A618AAD3}" type="pres">
      <dgm:prSet presAssocID="{ED318C8A-F793-704B-8F06-E6487FBE076C}" presName="c13" presStyleLbl="node1" presStyleIdx="12" presStyleCnt="19" custLinFactNeighborX="28699" custLinFactNeighborY="-99862"/>
      <dgm:spPr/>
    </dgm:pt>
    <dgm:pt modelId="{FE04CA74-7450-6347-A00F-7A8DB74D6BB5}" type="pres">
      <dgm:prSet presAssocID="{ED318C8A-F793-704B-8F06-E6487FBE076C}" presName="c14" presStyleLbl="node1" presStyleIdx="13" presStyleCnt="19" custLinFactX="-61820" custLinFactNeighborX="-100000" custLinFactNeighborY="-80269"/>
      <dgm:spPr/>
    </dgm:pt>
    <dgm:pt modelId="{6181BFE6-6264-B345-A63E-DCCA4CBC0EC4}" type="pres">
      <dgm:prSet presAssocID="{ED318C8A-F793-704B-8F06-E6487FBE076C}" presName="c15" presStyleLbl="node1" presStyleIdx="14" presStyleCnt="19" custLinFactNeighborX="87266" custLinFactNeighborY="72722"/>
      <dgm:spPr/>
    </dgm:pt>
    <dgm:pt modelId="{F0BAC979-5E32-014C-8C89-14D4BD921C8A}" type="pres">
      <dgm:prSet presAssocID="{ED318C8A-F793-704B-8F06-E6487FBE076C}" presName="c16" presStyleLbl="node1" presStyleIdx="15" presStyleCnt="19" custLinFactX="243523" custLinFactY="-220819" custLinFactNeighborX="300000" custLinFactNeighborY="-300000"/>
      <dgm:spPr/>
    </dgm:pt>
    <dgm:pt modelId="{EB5C8CD4-5443-5E4B-ABDF-1F023EE56E50}" type="pres">
      <dgm:prSet presAssocID="{ED318C8A-F793-704B-8F06-E6487FBE076C}" presName="c17" presStyleLbl="node1" presStyleIdx="16" presStyleCnt="19" custLinFactNeighborX="6150" custLinFactNeighborY="-87612"/>
      <dgm:spPr/>
    </dgm:pt>
    <dgm:pt modelId="{6194953B-94D8-8D47-AC39-F77D59EB4493}" type="pres">
      <dgm:prSet presAssocID="{ED318C8A-F793-704B-8F06-E6487FBE076C}" presName="c18" presStyleLbl="node1" presStyleIdx="17" presStyleCnt="19"/>
      <dgm:spPr/>
    </dgm:pt>
    <dgm:pt modelId="{44C3E395-BB1C-FB42-8E42-799BAD5A18BB}" type="pres">
      <dgm:prSet presAssocID="{052B4C6D-3D07-8840-86F6-CAB53269933D}" presName="chevronComposite1" presStyleCnt="0"/>
      <dgm:spPr/>
    </dgm:pt>
    <dgm:pt modelId="{29AA00D7-7D19-F74E-8589-E92361D7CAF4}" type="pres">
      <dgm:prSet presAssocID="{052B4C6D-3D07-8840-86F6-CAB53269933D}" presName="chevron1" presStyleLbl="sibTrans2D1" presStyleIdx="0" presStyleCnt="2"/>
      <dgm:spPr/>
    </dgm:pt>
    <dgm:pt modelId="{1192970A-DCE6-1949-8EDA-28450B5F0858}" type="pres">
      <dgm:prSet presAssocID="{052B4C6D-3D07-8840-86F6-CAB53269933D}" presName="spChevron1" presStyleCnt="0"/>
      <dgm:spPr/>
    </dgm:pt>
    <dgm:pt modelId="{1794C4AD-450C-0243-B4FF-A750DF0AE00E}" type="pres">
      <dgm:prSet presAssocID="{052B4C6D-3D07-8840-86F6-CAB53269933D}" presName="overlap" presStyleCnt="0"/>
      <dgm:spPr/>
    </dgm:pt>
    <dgm:pt modelId="{1CE27734-96D7-1848-BA46-6011758FB8F5}" type="pres">
      <dgm:prSet presAssocID="{052B4C6D-3D07-8840-86F6-CAB53269933D}" presName="chevronComposite2" presStyleCnt="0"/>
      <dgm:spPr/>
    </dgm:pt>
    <dgm:pt modelId="{DE2D4800-1F43-A142-B3F1-87A706667871}" type="pres">
      <dgm:prSet presAssocID="{052B4C6D-3D07-8840-86F6-CAB53269933D}" presName="chevron2" presStyleLbl="sibTrans2D1" presStyleIdx="1" presStyleCnt="2"/>
      <dgm:spPr/>
    </dgm:pt>
    <dgm:pt modelId="{9042646E-4B1D-C540-981E-6231122C1685}" type="pres">
      <dgm:prSet presAssocID="{052B4C6D-3D07-8840-86F6-CAB53269933D}" presName="spChevron2" presStyleCnt="0"/>
      <dgm:spPr/>
    </dgm:pt>
    <dgm:pt modelId="{0756528D-481C-1945-8346-BC5AB8CB38CA}" type="pres">
      <dgm:prSet presAssocID="{8ECCFCAA-0C8E-D345-9229-B95855EE5299}" presName="last" presStyleCnt="0"/>
      <dgm:spPr/>
    </dgm:pt>
    <dgm:pt modelId="{3C7CE0FA-C25A-BA48-A656-3AC120F11BB6}" type="pres">
      <dgm:prSet presAssocID="{8ECCFCAA-0C8E-D345-9229-B95855EE5299}" presName="circleTx" presStyleLbl="node1" presStyleIdx="18" presStyleCnt="19"/>
      <dgm:spPr/>
    </dgm:pt>
    <dgm:pt modelId="{B1E02F4E-2B81-284F-8132-043D74ECF712}" type="pres">
      <dgm:prSet presAssocID="{8ECCFCAA-0C8E-D345-9229-B95855EE5299}" presName="spN" presStyleCnt="0"/>
      <dgm:spPr/>
    </dgm:pt>
  </dgm:ptLst>
  <dgm:cxnLst>
    <dgm:cxn modelId="{3E24945A-3E3F-5E46-9D08-0E199F6A171C}" type="presOf" srcId="{8ECCFCAA-0C8E-D345-9229-B95855EE5299}" destId="{3C7CE0FA-C25A-BA48-A656-3AC120F11BB6}" srcOrd="0" destOrd="0" presId="urn:microsoft.com/office/officeart/2009/3/layout/RandomtoResultProcess"/>
    <dgm:cxn modelId="{24F93563-8DC2-CA46-A3C9-B8FAA5075185}" srcId="{0D577EE5-A6C1-9C4A-BEFD-6FD47C63BFD8}" destId="{ED318C8A-F793-704B-8F06-E6487FBE076C}" srcOrd="0" destOrd="0" parTransId="{97179CAC-1A3F-6F47-872A-67770479DBFF}" sibTransId="{052B4C6D-3D07-8840-86F6-CAB53269933D}"/>
    <dgm:cxn modelId="{BE481A6A-4789-E042-8741-5B562115799E}" type="presOf" srcId="{0D577EE5-A6C1-9C4A-BEFD-6FD47C63BFD8}" destId="{D6F41405-6617-4B4A-A808-964B1B5AF1C7}" srcOrd="0" destOrd="0" presId="urn:microsoft.com/office/officeart/2009/3/layout/RandomtoResultProcess"/>
    <dgm:cxn modelId="{D6253DA8-DB55-1340-A9B5-7C58DB6E55B1}" srcId="{0D577EE5-A6C1-9C4A-BEFD-6FD47C63BFD8}" destId="{8ECCFCAA-0C8E-D345-9229-B95855EE5299}" srcOrd="1" destOrd="0" parTransId="{C0430A36-8D2B-6A46-8A96-8AAE4C1F74D9}" sibTransId="{F6E77AD2-9C7F-754C-890E-68670F46B4B3}"/>
    <dgm:cxn modelId="{66E995D5-67B2-9A41-BB1A-091723CE2AA0}" type="presOf" srcId="{ED318C8A-F793-704B-8F06-E6487FBE076C}" destId="{483BBBA5-C44F-6840-A028-8C9B0A0857FD}" srcOrd="0" destOrd="0" presId="urn:microsoft.com/office/officeart/2009/3/layout/RandomtoResultProcess"/>
    <dgm:cxn modelId="{12BE55C9-85EB-B542-835E-447BF692733F}" type="presParOf" srcId="{D6F41405-6617-4B4A-A808-964B1B5AF1C7}" destId="{84B30A80-F220-D54F-9B72-A8669B9F9C42}" srcOrd="0" destOrd="0" presId="urn:microsoft.com/office/officeart/2009/3/layout/RandomtoResultProcess"/>
    <dgm:cxn modelId="{3933BC3C-5B31-904A-AAA7-5F703F41F0D4}" type="presParOf" srcId="{84B30A80-F220-D54F-9B72-A8669B9F9C42}" destId="{483BBBA5-C44F-6840-A028-8C9B0A0857FD}" srcOrd="0" destOrd="0" presId="urn:microsoft.com/office/officeart/2009/3/layout/RandomtoResultProcess"/>
    <dgm:cxn modelId="{21CE9B48-30E5-F542-9A71-D7CCAD34C1C1}" type="presParOf" srcId="{84B30A80-F220-D54F-9B72-A8669B9F9C42}" destId="{9FA2EFD1-B5BE-6441-A254-7C7A7EE14FF9}" srcOrd="1" destOrd="0" presId="urn:microsoft.com/office/officeart/2009/3/layout/RandomtoResultProcess"/>
    <dgm:cxn modelId="{93EA773E-266B-A842-BE18-27F899471F35}" type="presParOf" srcId="{84B30A80-F220-D54F-9B72-A8669B9F9C42}" destId="{521F60B1-605B-A14E-89CD-8F846F28FB4C}" srcOrd="2" destOrd="0" presId="urn:microsoft.com/office/officeart/2009/3/layout/RandomtoResultProcess"/>
    <dgm:cxn modelId="{482A5930-37D9-2B41-94E0-D94D98B08C42}" type="presParOf" srcId="{84B30A80-F220-D54F-9B72-A8669B9F9C42}" destId="{1358620F-F9D9-DA4F-AEE6-FCA147FBBC1F}" srcOrd="3" destOrd="0" presId="urn:microsoft.com/office/officeart/2009/3/layout/RandomtoResultProcess"/>
    <dgm:cxn modelId="{8D961BD1-359F-E249-B255-D54572B3A23C}" type="presParOf" srcId="{84B30A80-F220-D54F-9B72-A8669B9F9C42}" destId="{EBC85DB0-B91B-4B40-9788-1BF669941FD2}" srcOrd="4" destOrd="0" presId="urn:microsoft.com/office/officeart/2009/3/layout/RandomtoResultProcess"/>
    <dgm:cxn modelId="{77C9EE0E-6234-4148-9564-60CAF0E5FD99}" type="presParOf" srcId="{84B30A80-F220-D54F-9B72-A8669B9F9C42}" destId="{8B9022FE-4F18-9249-8D09-D83A225163F8}" srcOrd="5" destOrd="0" presId="urn:microsoft.com/office/officeart/2009/3/layout/RandomtoResultProcess"/>
    <dgm:cxn modelId="{330E456E-12D0-304C-9132-E6F6B785099B}" type="presParOf" srcId="{84B30A80-F220-D54F-9B72-A8669B9F9C42}" destId="{B3DBC732-F2BC-C242-8819-E959C90E6163}" srcOrd="6" destOrd="0" presId="urn:microsoft.com/office/officeart/2009/3/layout/RandomtoResultProcess"/>
    <dgm:cxn modelId="{0E5878E2-CC18-8F45-B6B9-DD9B13ACFCA1}" type="presParOf" srcId="{84B30A80-F220-D54F-9B72-A8669B9F9C42}" destId="{EB5D3916-CDC1-3B4A-B650-858F624263C3}" srcOrd="7" destOrd="0" presId="urn:microsoft.com/office/officeart/2009/3/layout/RandomtoResultProcess"/>
    <dgm:cxn modelId="{42AF30B3-F6DE-C741-B736-DE40449CA7DC}" type="presParOf" srcId="{84B30A80-F220-D54F-9B72-A8669B9F9C42}" destId="{329F2E28-7929-1945-8F57-281F5DE2655E}" srcOrd="8" destOrd="0" presId="urn:microsoft.com/office/officeart/2009/3/layout/RandomtoResultProcess"/>
    <dgm:cxn modelId="{83373BD7-E682-2048-8131-A26555D56C88}" type="presParOf" srcId="{84B30A80-F220-D54F-9B72-A8669B9F9C42}" destId="{226292FD-EEA8-3B48-8CA3-79D818F4EB24}" srcOrd="9" destOrd="0" presId="urn:microsoft.com/office/officeart/2009/3/layout/RandomtoResultProcess"/>
    <dgm:cxn modelId="{C9D2B20A-CD33-4540-9DC4-B9C336ABE89A}" type="presParOf" srcId="{84B30A80-F220-D54F-9B72-A8669B9F9C42}" destId="{EA239A22-9316-A544-A86A-7B6583CD5AC1}" srcOrd="10" destOrd="0" presId="urn:microsoft.com/office/officeart/2009/3/layout/RandomtoResultProcess"/>
    <dgm:cxn modelId="{0CDA8779-343A-8747-B238-2CCCE77A2DBE}" type="presParOf" srcId="{84B30A80-F220-D54F-9B72-A8669B9F9C42}" destId="{9AB14D98-1217-5A43-8355-DF5B88E1A7F9}" srcOrd="11" destOrd="0" presId="urn:microsoft.com/office/officeart/2009/3/layout/RandomtoResultProcess"/>
    <dgm:cxn modelId="{62932D05-40CB-F147-BA44-D2F343B623D0}" type="presParOf" srcId="{84B30A80-F220-D54F-9B72-A8669B9F9C42}" destId="{EA3C6B1E-9578-A44C-A2EC-A3B823C7B806}" srcOrd="12" destOrd="0" presId="urn:microsoft.com/office/officeart/2009/3/layout/RandomtoResultProcess"/>
    <dgm:cxn modelId="{EF513ED5-E293-0D43-980D-C43B40DB58DC}" type="presParOf" srcId="{84B30A80-F220-D54F-9B72-A8669B9F9C42}" destId="{00718A1C-09B4-AA4A-A6E7-FCD2A618AAD3}" srcOrd="13" destOrd="0" presId="urn:microsoft.com/office/officeart/2009/3/layout/RandomtoResultProcess"/>
    <dgm:cxn modelId="{038454EF-1B22-F241-A0D5-2E993E1E1122}" type="presParOf" srcId="{84B30A80-F220-D54F-9B72-A8669B9F9C42}" destId="{FE04CA74-7450-6347-A00F-7A8DB74D6BB5}" srcOrd="14" destOrd="0" presId="urn:microsoft.com/office/officeart/2009/3/layout/RandomtoResultProcess"/>
    <dgm:cxn modelId="{47C08B73-AFDF-6045-A049-3A3C0173ADA7}" type="presParOf" srcId="{84B30A80-F220-D54F-9B72-A8669B9F9C42}" destId="{6181BFE6-6264-B345-A63E-DCCA4CBC0EC4}" srcOrd="15" destOrd="0" presId="urn:microsoft.com/office/officeart/2009/3/layout/RandomtoResultProcess"/>
    <dgm:cxn modelId="{A7095904-4B64-7B40-BFC9-89CF3A481BB5}" type="presParOf" srcId="{84B30A80-F220-D54F-9B72-A8669B9F9C42}" destId="{F0BAC979-5E32-014C-8C89-14D4BD921C8A}" srcOrd="16" destOrd="0" presId="urn:microsoft.com/office/officeart/2009/3/layout/RandomtoResultProcess"/>
    <dgm:cxn modelId="{9BD01FA4-33DF-A348-B7C1-82FEC3A69B1A}" type="presParOf" srcId="{84B30A80-F220-D54F-9B72-A8669B9F9C42}" destId="{EB5C8CD4-5443-5E4B-ABDF-1F023EE56E50}" srcOrd="17" destOrd="0" presId="urn:microsoft.com/office/officeart/2009/3/layout/RandomtoResultProcess"/>
    <dgm:cxn modelId="{C8E70473-90D6-B24C-B8C1-7ECCC0842676}" type="presParOf" srcId="{84B30A80-F220-D54F-9B72-A8669B9F9C42}" destId="{6194953B-94D8-8D47-AC39-F77D59EB4493}" srcOrd="18" destOrd="0" presId="urn:microsoft.com/office/officeart/2009/3/layout/RandomtoResultProcess"/>
    <dgm:cxn modelId="{359EEFE4-E9A6-F244-986D-50A3BA81FEE5}" type="presParOf" srcId="{D6F41405-6617-4B4A-A808-964B1B5AF1C7}" destId="{44C3E395-BB1C-FB42-8E42-799BAD5A18BB}" srcOrd="1" destOrd="0" presId="urn:microsoft.com/office/officeart/2009/3/layout/RandomtoResultProcess"/>
    <dgm:cxn modelId="{7B2D18B3-7A9F-7843-884A-DA5D0E33DE2F}" type="presParOf" srcId="{44C3E395-BB1C-FB42-8E42-799BAD5A18BB}" destId="{29AA00D7-7D19-F74E-8589-E92361D7CAF4}" srcOrd="0" destOrd="0" presId="urn:microsoft.com/office/officeart/2009/3/layout/RandomtoResultProcess"/>
    <dgm:cxn modelId="{EE6861D5-8DC9-DC42-925C-9A6D4359A275}" type="presParOf" srcId="{44C3E395-BB1C-FB42-8E42-799BAD5A18BB}" destId="{1192970A-DCE6-1949-8EDA-28450B5F0858}" srcOrd="1" destOrd="0" presId="urn:microsoft.com/office/officeart/2009/3/layout/RandomtoResultProcess"/>
    <dgm:cxn modelId="{A09AA338-7CD4-3242-A4F2-25D9ABE8EF49}" type="presParOf" srcId="{D6F41405-6617-4B4A-A808-964B1B5AF1C7}" destId="{1794C4AD-450C-0243-B4FF-A750DF0AE00E}" srcOrd="2" destOrd="0" presId="urn:microsoft.com/office/officeart/2009/3/layout/RandomtoResultProcess"/>
    <dgm:cxn modelId="{5FEA796D-474B-DB47-B440-88AD67826344}" type="presParOf" srcId="{D6F41405-6617-4B4A-A808-964B1B5AF1C7}" destId="{1CE27734-96D7-1848-BA46-6011758FB8F5}" srcOrd="3" destOrd="0" presId="urn:microsoft.com/office/officeart/2009/3/layout/RandomtoResultProcess"/>
    <dgm:cxn modelId="{70021616-1D59-8A48-8425-7A7CD692B8BA}" type="presParOf" srcId="{1CE27734-96D7-1848-BA46-6011758FB8F5}" destId="{DE2D4800-1F43-A142-B3F1-87A706667871}" srcOrd="0" destOrd="0" presId="urn:microsoft.com/office/officeart/2009/3/layout/RandomtoResultProcess"/>
    <dgm:cxn modelId="{16156B2C-5D3D-5E4E-85B9-4EB9D99B6DE4}" type="presParOf" srcId="{1CE27734-96D7-1848-BA46-6011758FB8F5}" destId="{9042646E-4B1D-C540-981E-6231122C1685}" srcOrd="1" destOrd="0" presId="urn:microsoft.com/office/officeart/2009/3/layout/RandomtoResultProcess"/>
    <dgm:cxn modelId="{E543FB03-F8F6-BB44-A241-969322F44DC5}" type="presParOf" srcId="{D6F41405-6617-4B4A-A808-964B1B5AF1C7}" destId="{0756528D-481C-1945-8346-BC5AB8CB38CA}" srcOrd="4" destOrd="0" presId="urn:microsoft.com/office/officeart/2009/3/layout/RandomtoResultProcess"/>
    <dgm:cxn modelId="{3151B348-5960-6D46-8857-6806D294CB6E}" type="presParOf" srcId="{0756528D-481C-1945-8346-BC5AB8CB38CA}" destId="{3C7CE0FA-C25A-BA48-A656-3AC120F11BB6}" srcOrd="0" destOrd="0" presId="urn:microsoft.com/office/officeart/2009/3/layout/RandomtoResultProcess"/>
    <dgm:cxn modelId="{40F005AB-4098-2F41-8B6E-646A65B2817E}" type="presParOf" srcId="{0756528D-481C-1945-8346-BC5AB8CB38CA}" destId="{B1E02F4E-2B81-284F-8132-043D74ECF712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C28595-60F7-7044-854E-DB05800DA815}" type="doc">
      <dgm:prSet loTypeId="urn:microsoft.com/office/officeart/2005/8/layout/venn2" loCatId="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54E678D-BAE5-D94F-8260-F9A4383572A1}">
      <dgm:prSet phldrT="[Text]" custT="1"/>
      <dgm:spPr/>
      <dgm:t>
        <a:bodyPr/>
        <a:lstStyle/>
        <a:p>
          <a:r>
            <a:rPr lang="en-US" sz="1600" dirty="0">
              <a:latin typeface="Calibri" panose="020F0502020204030204" pitchFamily="34" charset="0"/>
              <a:cs typeface="Calibri" panose="020F0502020204030204" pitchFamily="34" charset="0"/>
            </a:rPr>
            <a:t>Broader contextual factors</a:t>
          </a:r>
        </a:p>
      </dgm:t>
    </dgm:pt>
    <dgm:pt modelId="{EAC029EE-C214-1A44-A83E-8B04BC4A6561}" type="parTrans" cxnId="{BF47861A-8727-D34C-859C-137E5AD1D066}">
      <dgm:prSet/>
      <dgm:spPr/>
      <dgm:t>
        <a:bodyPr/>
        <a:lstStyle/>
        <a:p>
          <a:endParaRPr lang="en-US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A9ED0AF-7789-4247-BF62-00E35E370361}" type="sibTrans" cxnId="{BF47861A-8727-D34C-859C-137E5AD1D066}">
      <dgm:prSet/>
      <dgm:spPr/>
      <dgm:t>
        <a:bodyPr/>
        <a:lstStyle/>
        <a:p>
          <a:endParaRPr lang="en-US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55D3DDA-6125-2C4C-BF43-55E02019F2F1}">
      <dgm:prSet phldrT="[Text]" custT="1"/>
      <dgm:spPr/>
      <dgm:t>
        <a:bodyPr lIns="91440" rIns="91440" bIns="182880" anchor="ctr" anchorCtr="0"/>
        <a:lstStyle/>
        <a:p>
          <a:r>
            <a:rPr lang="en-US" sz="1600" dirty="0">
              <a:latin typeface="Calibri" panose="020F0502020204030204" pitchFamily="34" charset="0"/>
              <a:cs typeface="Calibri" panose="020F0502020204030204" pitchFamily="34" charset="0"/>
            </a:rPr>
            <a:t>Limitations of educational structures</a:t>
          </a:r>
        </a:p>
      </dgm:t>
    </dgm:pt>
    <dgm:pt modelId="{89C24F5F-1B67-6442-A7AE-AEB952E92572}" type="parTrans" cxnId="{E692320A-E51A-3C40-91B2-FEA57E5DE95F}">
      <dgm:prSet/>
      <dgm:spPr/>
      <dgm:t>
        <a:bodyPr/>
        <a:lstStyle/>
        <a:p>
          <a:endParaRPr lang="en-US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B86D545-A946-2840-BD1C-661792C067D3}" type="sibTrans" cxnId="{E692320A-E51A-3C40-91B2-FEA57E5DE95F}">
      <dgm:prSet/>
      <dgm:spPr/>
      <dgm:t>
        <a:bodyPr/>
        <a:lstStyle/>
        <a:p>
          <a:endParaRPr lang="en-US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F6F8E03-5447-EB4A-A416-60CBA2DB8FDD}">
      <dgm:prSet phldrT="[Text]" custT="1"/>
      <dgm:spPr/>
      <dgm:t>
        <a:bodyPr/>
        <a:lstStyle/>
        <a:p>
          <a:r>
            <a:rPr lang="en-US" sz="1600" dirty="0">
              <a:latin typeface="Calibri" panose="020F0502020204030204" pitchFamily="34" charset="0"/>
              <a:cs typeface="Calibri" panose="020F0502020204030204" pitchFamily="34" charset="0"/>
            </a:rPr>
            <a:t>Lack of resources and support</a:t>
          </a:r>
        </a:p>
      </dgm:t>
    </dgm:pt>
    <dgm:pt modelId="{0B0231CC-75C7-4645-8EB3-D7ACBEAFFE29}" type="parTrans" cxnId="{AF05519F-017E-ED4E-A0C3-39B8ABA77F15}">
      <dgm:prSet/>
      <dgm:spPr/>
      <dgm:t>
        <a:bodyPr/>
        <a:lstStyle/>
        <a:p>
          <a:endParaRPr lang="en-US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19126D7-4162-C440-8BD6-9A24244FBD4C}" type="sibTrans" cxnId="{AF05519F-017E-ED4E-A0C3-39B8ABA77F15}">
      <dgm:prSet/>
      <dgm:spPr/>
      <dgm:t>
        <a:bodyPr/>
        <a:lstStyle/>
        <a:p>
          <a:endParaRPr lang="en-US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1A70E44-EAC7-1B48-8251-29297F027FCD}">
      <dgm:prSet phldrT="[Text]" custT="1"/>
      <dgm:spPr/>
      <dgm:t>
        <a:bodyPr/>
        <a:lstStyle/>
        <a:p>
          <a:r>
            <a:rPr lang="en-US" sz="1600" dirty="0">
              <a:latin typeface="Calibri" panose="020F0502020204030204" pitchFamily="34" charset="0"/>
              <a:cs typeface="Calibri" panose="020F0502020204030204" pitchFamily="34" charset="0"/>
            </a:rPr>
            <a:t>Individual barriers</a:t>
          </a:r>
        </a:p>
      </dgm:t>
    </dgm:pt>
    <dgm:pt modelId="{FAAD97B8-1E8F-6B49-8D0C-03E72D765413}" type="parTrans" cxnId="{CAEDC20D-BB89-4943-BE78-ED5B4D0927F6}">
      <dgm:prSet/>
      <dgm:spPr/>
      <dgm:t>
        <a:bodyPr/>
        <a:lstStyle/>
        <a:p>
          <a:endParaRPr lang="en-US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98103F4-90AF-3F4F-A25B-3872319E036E}" type="sibTrans" cxnId="{CAEDC20D-BB89-4943-BE78-ED5B4D0927F6}">
      <dgm:prSet/>
      <dgm:spPr/>
      <dgm:t>
        <a:bodyPr/>
        <a:lstStyle/>
        <a:p>
          <a:endParaRPr lang="en-US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F6C7107-4A59-264D-AC01-06E99AE5DCBC}" type="pres">
      <dgm:prSet presAssocID="{84C28595-60F7-7044-854E-DB05800DA815}" presName="Name0" presStyleCnt="0">
        <dgm:presLayoutVars>
          <dgm:chMax val="7"/>
          <dgm:resizeHandles val="exact"/>
        </dgm:presLayoutVars>
      </dgm:prSet>
      <dgm:spPr/>
    </dgm:pt>
    <dgm:pt modelId="{D9363F5C-817C-194F-8EDE-DD34BCDF78B5}" type="pres">
      <dgm:prSet presAssocID="{84C28595-60F7-7044-854E-DB05800DA815}" presName="comp1" presStyleCnt="0"/>
      <dgm:spPr/>
    </dgm:pt>
    <dgm:pt modelId="{C4A47CAE-23F5-1D46-A0B2-E7316C0B4F47}" type="pres">
      <dgm:prSet presAssocID="{84C28595-60F7-7044-854E-DB05800DA815}" presName="circle1" presStyleLbl="node1" presStyleIdx="0" presStyleCnt="4"/>
      <dgm:spPr/>
    </dgm:pt>
    <dgm:pt modelId="{C27F273C-E98D-744B-8F33-9ECE76C76C65}" type="pres">
      <dgm:prSet presAssocID="{84C28595-60F7-7044-854E-DB05800DA815}" presName="c1text" presStyleLbl="node1" presStyleIdx="0" presStyleCnt="4">
        <dgm:presLayoutVars>
          <dgm:bulletEnabled val="1"/>
        </dgm:presLayoutVars>
      </dgm:prSet>
      <dgm:spPr/>
    </dgm:pt>
    <dgm:pt modelId="{3D7E6222-C815-6648-A833-22BFBEA473CF}" type="pres">
      <dgm:prSet presAssocID="{84C28595-60F7-7044-854E-DB05800DA815}" presName="comp2" presStyleCnt="0"/>
      <dgm:spPr/>
    </dgm:pt>
    <dgm:pt modelId="{C3ECC20E-770E-1746-82E6-2C489FB27D1E}" type="pres">
      <dgm:prSet presAssocID="{84C28595-60F7-7044-854E-DB05800DA815}" presName="circle2" presStyleLbl="node1" presStyleIdx="1" presStyleCnt="4" custScaleX="100086"/>
      <dgm:spPr/>
    </dgm:pt>
    <dgm:pt modelId="{3AEAAFCA-C337-0D41-88C3-0326A136AA02}" type="pres">
      <dgm:prSet presAssocID="{84C28595-60F7-7044-854E-DB05800DA815}" presName="c2text" presStyleLbl="node1" presStyleIdx="1" presStyleCnt="4">
        <dgm:presLayoutVars>
          <dgm:bulletEnabled val="1"/>
        </dgm:presLayoutVars>
      </dgm:prSet>
      <dgm:spPr/>
    </dgm:pt>
    <dgm:pt modelId="{934DC86A-FB2D-BC4D-82B3-F20A4788CF3E}" type="pres">
      <dgm:prSet presAssocID="{84C28595-60F7-7044-854E-DB05800DA815}" presName="comp3" presStyleCnt="0"/>
      <dgm:spPr/>
    </dgm:pt>
    <dgm:pt modelId="{B31F0255-8361-814C-B0DA-798D499E1DB5}" type="pres">
      <dgm:prSet presAssocID="{84C28595-60F7-7044-854E-DB05800DA815}" presName="circle3" presStyleLbl="node1" presStyleIdx="2" presStyleCnt="4"/>
      <dgm:spPr/>
    </dgm:pt>
    <dgm:pt modelId="{BBD45EE4-9F41-EA4E-8B8B-0855FEFE3728}" type="pres">
      <dgm:prSet presAssocID="{84C28595-60F7-7044-854E-DB05800DA815}" presName="c3text" presStyleLbl="node1" presStyleIdx="2" presStyleCnt="4">
        <dgm:presLayoutVars>
          <dgm:bulletEnabled val="1"/>
        </dgm:presLayoutVars>
      </dgm:prSet>
      <dgm:spPr/>
    </dgm:pt>
    <dgm:pt modelId="{4788B99E-D219-5E43-8C41-1EE38DC09171}" type="pres">
      <dgm:prSet presAssocID="{84C28595-60F7-7044-854E-DB05800DA815}" presName="comp4" presStyleCnt="0"/>
      <dgm:spPr/>
    </dgm:pt>
    <dgm:pt modelId="{5BC2D976-77AC-6745-8FCA-7F97519D4882}" type="pres">
      <dgm:prSet presAssocID="{84C28595-60F7-7044-854E-DB05800DA815}" presName="circle4" presStyleLbl="node1" presStyleIdx="3" presStyleCnt="4"/>
      <dgm:spPr/>
    </dgm:pt>
    <dgm:pt modelId="{9CAF7490-765A-6147-874B-776526BCD6A3}" type="pres">
      <dgm:prSet presAssocID="{84C28595-60F7-7044-854E-DB05800DA815}" presName="c4text" presStyleLbl="node1" presStyleIdx="3" presStyleCnt="4">
        <dgm:presLayoutVars>
          <dgm:bulletEnabled val="1"/>
        </dgm:presLayoutVars>
      </dgm:prSet>
      <dgm:spPr/>
    </dgm:pt>
  </dgm:ptLst>
  <dgm:cxnLst>
    <dgm:cxn modelId="{E692320A-E51A-3C40-91B2-FEA57E5DE95F}" srcId="{84C28595-60F7-7044-854E-DB05800DA815}" destId="{755D3DDA-6125-2C4C-BF43-55E02019F2F1}" srcOrd="1" destOrd="0" parTransId="{89C24F5F-1B67-6442-A7AE-AEB952E92572}" sibTransId="{DB86D545-A946-2840-BD1C-661792C067D3}"/>
    <dgm:cxn modelId="{F795BC0D-6576-D147-B720-F4FD9FA84A2E}" type="presOf" srcId="{84C28595-60F7-7044-854E-DB05800DA815}" destId="{2F6C7107-4A59-264D-AC01-06E99AE5DCBC}" srcOrd="0" destOrd="0" presId="urn:microsoft.com/office/officeart/2005/8/layout/venn2"/>
    <dgm:cxn modelId="{CAEDC20D-BB89-4943-BE78-ED5B4D0927F6}" srcId="{84C28595-60F7-7044-854E-DB05800DA815}" destId="{61A70E44-EAC7-1B48-8251-29297F027FCD}" srcOrd="3" destOrd="0" parTransId="{FAAD97B8-1E8F-6B49-8D0C-03E72D765413}" sibTransId="{A98103F4-90AF-3F4F-A25B-3872319E036E}"/>
    <dgm:cxn modelId="{BF47861A-8727-D34C-859C-137E5AD1D066}" srcId="{84C28595-60F7-7044-854E-DB05800DA815}" destId="{854E678D-BAE5-D94F-8260-F9A4383572A1}" srcOrd="0" destOrd="0" parTransId="{EAC029EE-C214-1A44-A83E-8B04BC4A6561}" sibTransId="{DA9ED0AF-7789-4247-BF62-00E35E370361}"/>
    <dgm:cxn modelId="{69167F22-583A-4745-8D88-F11804780F5A}" type="presOf" srcId="{61A70E44-EAC7-1B48-8251-29297F027FCD}" destId="{9CAF7490-765A-6147-874B-776526BCD6A3}" srcOrd="1" destOrd="0" presId="urn:microsoft.com/office/officeart/2005/8/layout/venn2"/>
    <dgm:cxn modelId="{881E8C61-42C8-2049-803C-7AA8B8362981}" type="presOf" srcId="{854E678D-BAE5-D94F-8260-F9A4383572A1}" destId="{C4A47CAE-23F5-1D46-A0B2-E7316C0B4F47}" srcOrd="0" destOrd="0" presId="urn:microsoft.com/office/officeart/2005/8/layout/venn2"/>
    <dgm:cxn modelId="{5FBD1262-0583-954C-A637-4A88EC57FF30}" type="presOf" srcId="{7F6F8E03-5447-EB4A-A416-60CBA2DB8FDD}" destId="{BBD45EE4-9F41-EA4E-8B8B-0855FEFE3728}" srcOrd="1" destOrd="0" presId="urn:microsoft.com/office/officeart/2005/8/layout/venn2"/>
    <dgm:cxn modelId="{F2325F8A-B525-6547-9546-7D2330D97BE3}" type="presOf" srcId="{61A70E44-EAC7-1B48-8251-29297F027FCD}" destId="{5BC2D976-77AC-6745-8FCA-7F97519D4882}" srcOrd="0" destOrd="0" presId="urn:microsoft.com/office/officeart/2005/8/layout/venn2"/>
    <dgm:cxn modelId="{53DFE395-DE40-8543-9035-63FE487D2B44}" type="presOf" srcId="{755D3DDA-6125-2C4C-BF43-55E02019F2F1}" destId="{3AEAAFCA-C337-0D41-88C3-0326A136AA02}" srcOrd="1" destOrd="0" presId="urn:microsoft.com/office/officeart/2005/8/layout/venn2"/>
    <dgm:cxn modelId="{AF05519F-017E-ED4E-A0C3-39B8ABA77F15}" srcId="{84C28595-60F7-7044-854E-DB05800DA815}" destId="{7F6F8E03-5447-EB4A-A416-60CBA2DB8FDD}" srcOrd="2" destOrd="0" parTransId="{0B0231CC-75C7-4645-8EB3-D7ACBEAFFE29}" sibTransId="{419126D7-4162-C440-8BD6-9A24244FBD4C}"/>
    <dgm:cxn modelId="{59792EA6-5E0E-3147-A56F-2FFC0B48BFBA}" type="presOf" srcId="{7F6F8E03-5447-EB4A-A416-60CBA2DB8FDD}" destId="{B31F0255-8361-814C-B0DA-798D499E1DB5}" srcOrd="0" destOrd="0" presId="urn:microsoft.com/office/officeart/2005/8/layout/venn2"/>
    <dgm:cxn modelId="{95554BC5-28C7-4B48-A6F2-6C806E8D5E81}" type="presOf" srcId="{755D3DDA-6125-2C4C-BF43-55E02019F2F1}" destId="{C3ECC20E-770E-1746-82E6-2C489FB27D1E}" srcOrd="0" destOrd="0" presId="urn:microsoft.com/office/officeart/2005/8/layout/venn2"/>
    <dgm:cxn modelId="{C6639EF2-BBD1-4440-BCC7-426EC8015286}" type="presOf" srcId="{854E678D-BAE5-D94F-8260-F9A4383572A1}" destId="{C27F273C-E98D-744B-8F33-9ECE76C76C65}" srcOrd="1" destOrd="0" presId="urn:microsoft.com/office/officeart/2005/8/layout/venn2"/>
    <dgm:cxn modelId="{C9D13F53-9CF6-A349-B982-E4375742F261}" type="presParOf" srcId="{2F6C7107-4A59-264D-AC01-06E99AE5DCBC}" destId="{D9363F5C-817C-194F-8EDE-DD34BCDF78B5}" srcOrd="0" destOrd="0" presId="urn:microsoft.com/office/officeart/2005/8/layout/venn2"/>
    <dgm:cxn modelId="{9D6A69B6-B3C2-0747-98A2-60D244980833}" type="presParOf" srcId="{D9363F5C-817C-194F-8EDE-DD34BCDF78B5}" destId="{C4A47CAE-23F5-1D46-A0B2-E7316C0B4F47}" srcOrd="0" destOrd="0" presId="urn:microsoft.com/office/officeart/2005/8/layout/venn2"/>
    <dgm:cxn modelId="{3A489E63-4FC2-DE40-8D89-A46D0BE1FC77}" type="presParOf" srcId="{D9363F5C-817C-194F-8EDE-DD34BCDF78B5}" destId="{C27F273C-E98D-744B-8F33-9ECE76C76C65}" srcOrd="1" destOrd="0" presId="urn:microsoft.com/office/officeart/2005/8/layout/venn2"/>
    <dgm:cxn modelId="{935FD4CF-90D8-E348-8106-15934F209A19}" type="presParOf" srcId="{2F6C7107-4A59-264D-AC01-06E99AE5DCBC}" destId="{3D7E6222-C815-6648-A833-22BFBEA473CF}" srcOrd="1" destOrd="0" presId="urn:microsoft.com/office/officeart/2005/8/layout/venn2"/>
    <dgm:cxn modelId="{EE5C5C1D-86CC-4B48-A03F-0EDEFC42C28F}" type="presParOf" srcId="{3D7E6222-C815-6648-A833-22BFBEA473CF}" destId="{C3ECC20E-770E-1746-82E6-2C489FB27D1E}" srcOrd="0" destOrd="0" presId="urn:microsoft.com/office/officeart/2005/8/layout/venn2"/>
    <dgm:cxn modelId="{2F9F5E3C-9793-C445-BDDA-E522A9A170A9}" type="presParOf" srcId="{3D7E6222-C815-6648-A833-22BFBEA473CF}" destId="{3AEAAFCA-C337-0D41-88C3-0326A136AA02}" srcOrd="1" destOrd="0" presId="urn:microsoft.com/office/officeart/2005/8/layout/venn2"/>
    <dgm:cxn modelId="{69B86106-31E3-784E-8DBD-48349C25798A}" type="presParOf" srcId="{2F6C7107-4A59-264D-AC01-06E99AE5DCBC}" destId="{934DC86A-FB2D-BC4D-82B3-F20A4788CF3E}" srcOrd="2" destOrd="0" presId="urn:microsoft.com/office/officeart/2005/8/layout/venn2"/>
    <dgm:cxn modelId="{6F52EB2F-75CD-564B-89FD-71EA33E490AE}" type="presParOf" srcId="{934DC86A-FB2D-BC4D-82B3-F20A4788CF3E}" destId="{B31F0255-8361-814C-B0DA-798D499E1DB5}" srcOrd="0" destOrd="0" presId="urn:microsoft.com/office/officeart/2005/8/layout/venn2"/>
    <dgm:cxn modelId="{1D7DD49B-3181-7C4F-B7A5-270AE750DAA2}" type="presParOf" srcId="{934DC86A-FB2D-BC4D-82B3-F20A4788CF3E}" destId="{BBD45EE4-9F41-EA4E-8B8B-0855FEFE3728}" srcOrd="1" destOrd="0" presId="urn:microsoft.com/office/officeart/2005/8/layout/venn2"/>
    <dgm:cxn modelId="{E3F85601-7FAB-BB45-9C07-1EB8EAB69FB6}" type="presParOf" srcId="{2F6C7107-4A59-264D-AC01-06E99AE5DCBC}" destId="{4788B99E-D219-5E43-8C41-1EE38DC09171}" srcOrd="3" destOrd="0" presId="urn:microsoft.com/office/officeart/2005/8/layout/venn2"/>
    <dgm:cxn modelId="{149A9461-313A-2248-ADF0-64B4EEB12441}" type="presParOf" srcId="{4788B99E-D219-5E43-8C41-1EE38DC09171}" destId="{5BC2D976-77AC-6745-8FCA-7F97519D4882}" srcOrd="0" destOrd="0" presId="urn:microsoft.com/office/officeart/2005/8/layout/venn2"/>
    <dgm:cxn modelId="{E5F35CEB-D959-D64B-99E1-15617EDB6053}" type="presParOf" srcId="{4788B99E-D219-5E43-8C41-1EE38DC09171}" destId="{9CAF7490-765A-6147-874B-776526BCD6A3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A28029-D07B-254A-BACD-9F0ADBF112FA}" type="doc">
      <dgm:prSet loTypeId="urn:microsoft.com/office/officeart/2005/8/layout/lProcess3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8FA2C34-5A19-D948-BF45-E6CC7C5677BB}">
      <dgm:prSet phldrT="[Text]"/>
      <dgm:spPr/>
      <dgm:t>
        <a:bodyPr/>
        <a:lstStyle/>
        <a:p>
          <a:r>
            <a:rPr lang="en-US" dirty="0"/>
            <a:t>Distributed network</a:t>
          </a:r>
        </a:p>
      </dgm:t>
    </dgm:pt>
    <dgm:pt modelId="{5D39BD0A-A2D6-7348-A383-021FFA5157F5}" type="parTrans" cxnId="{903CF156-662E-FB4D-866C-8887A2EE12D0}">
      <dgm:prSet/>
      <dgm:spPr/>
      <dgm:t>
        <a:bodyPr/>
        <a:lstStyle/>
        <a:p>
          <a:endParaRPr lang="en-US"/>
        </a:p>
      </dgm:t>
    </dgm:pt>
    <dgm:pt modelId="{4423BD88-3172-3E49-92FC-3311DD771060}" type="sibTrans" cxnId="{903CF156-662E-FB4D-866C-8887A2EE12D0}">
      <dgm:prSet/>
      <dgm:spPr/>
      <dgm:t>
        <a:bodyPr/>
        <a:lstStyle/>
        <a:p>
          <a:endParaRPr lang="en-US"/>
        </a:p>
      </dgm:t>
    </dgm:pt>
    <dgm:pt modelId="{6135D54C-130F-4647-9ABF-C8354907BBCD}">
      <dgm:prSet phldrT="[Text]"/>
      <dgm:spPr/>
      <dgm:t>
        <a:bodyPr/>
        <a:lstStyle/>
        <a:p>
          <a:r>
            <a:rPr lang="en-US" dirty="0"/>
            <a:t>Incentivizing members to initiate projects </a:t>
          </a:r>
        </a:p>
      </dgm:t>
    </dgm:pt>
    <dgm:pt modelId="{84DDC484-0F08-B34E-8561-2831C3E089A4}" type="parTrans" cxnId="{EA837118-BB21-4649-B3AE-9197B051330A}">
      <dgm:prSet/>
      <dgm:spPr/>
      <dgm:t>
        <a:bodyPr/>
        <a:lstStyle/>
        <a:p>
          <a:endParaRPr lang="en-US"/>
        </a:p>
      </dgm:t>
    </dgm:pt>
    <dgm:pt modelId="{5B1BB8B2-8697-584D-A9E4-028806B254E7}" type="sibTrans" cxnId="{EA837118-BB21-4649-B3AE-9197B051330A}">
      <dgm:prSet/>
      <dgm:spPr/>
      <dgm:t>
        <a:bodyPr/>
        <a:lstStyle/>
        <a:p>
          <a:endParaRPr lang="en-US"/>
        </a:p>
      </dgm:t>
    </dgm:pt>
    <dgm:pt modelId="{938C6188-A1EF-6045-AC27-6E435C6B78B3}">
      <dgm:prSet phldrT="[Text]"/>
      <dgm:spPr/>
      <dgm:t>
        <a:bodyPr/>
        <a:lstStyle/>
        <a:p>
          <a:r>
            <a:rPr lang="en-US" dirty="0"/>
            <a:t>External forces</a:t>
          </a:r>
        </a:p>
      </dgm:t>
    </dgm:pt>
    <dgm:pt modelId="{20151F01-8C5B-7C4A-9F68-833EF23C177E}" type="parTrans" cxnId="{D060C727-E4A6-9442-AE31-EEF64331C83E}">
      <dgm:prSet/>
      <dgm:spPr/>
      <dgm:t>
        <a:bodyPr/>
        <a:lstStyle/>
        <a:p>
          <a:endParaRPr lang="en-US"/>
        </a:p>
      </dgm:t>
    </dgm:pt>
    <dgm:pt modelId="{A15BC3D2-0B65-554B-AB1B-87FAF51010CB}" type="sibTrans" cxnId="{D060C727-E4A6-9442-AE31-EEF64331C83E}">
      <dgm:prSet/>
      <dgm:spPr/>
      <dgm:t>
        <a:bodyPr/>
        <a:lstStyle/>
        <a:p>
          <a:endParaRPr lang="en-US"/>
        </a:p>
      </dgm:t>
    </dgm:pt>
    <dgm:pt modelId="{A720F808-C759-AD46-A982-A909AEC8E8DC}">
      <dgm:prSet phldrT="[Text]"/>
      <dgm:spPr/>
      <dgm:t>
        <a:bodyPr/>
        <a:lstStyle/>
        <a:p>
          <a:r>
            <a:rPr lang="en-US" dirty="0"/>
            <a:t>Having to pivot several times</a:t>
          </a:r>
        </a:p>
      </dgm:t>
    </dgm:pt>
    <dgm:pt modelId="{D27682A8-65EE-BC40-91D3-88F0A19E2073}" type="parTrans" cxnId="{E6FBDEE5-E598-7A4F-84CE-FD6F45EAAC6C}">
      <dgm:prSet/>
      <dgm:spPr/>
      <dgm:t>
        <a:bodyPr/>
        <a:lstStyle/>
        <a:p>
          <a:endParaRPr lang="en-US"/>
        </a:p>
      </dgm:t>
    </dgm:pt>
    <dgm:pt modelId="{CD418B0A-2A86-BB4C-9894-A3AB1C5FF8AC}" type="sibTrans" cxnId="{E6FBDEE5-E598-7A4F-84CE-FD6F45EAAC6C}">
      <dgm:prSet/>
      <dgm:spPr/>
      <dgm:t>
        <a:bodyPr/>
        <a:lstStyle/>
        <a:p>
          <a:endParaRPr lang="en-US"/>
        </a:p>
      </dgm:t>
    </dgm:pt>
    <dgm:pt modelId="{CA55B00F-93DE-484E-9230-8D5D42E5A5CE}">
      <dgm:prSet phldrT="[Text]"/>
      <dgm:spPr/>
      <dgm:t>
        <a:bodyPr/>
        <a:lstStyle/>
        <a:p>
          <a:r>
            <a:rPr lang="en-US" dirty="0"/>
            <a:t>Remain committed to goals</a:t>
          </a:r>
        </a:p>
      </dgm:t>
    </dgm:pt>
    <dgm:pt modelId="{7E0C20BB-9628-3341-9DF6-10186943EEE6}" type="parTrans" cxnId="{7DA53A0A-9090-294C-9E5D-8A8FE3E8F8FB}">
      <dgm:prSet/>
      <dgm:spPr/>
      <dgm:t>
        <a:bodyPr/>
        <a:lstStyle/>
        <a:p>
          <a:endParaRPr lang="en-US"/>
        </a:p>
      </dgm:t>
    </dgm:pt>
    <dgm:pt modelId="{BE1A6FF0-1D34-3242-8383-DD7FFB324586}" type="sibTrans" cxnId="{7DA53A0A-9090-294C-9E5D-8A8FE3E8F8FB}">
      <dgm:prSet/>
      <dgm:spPr/>
      <dgm:t>
        <a:bodyPr/>
        <a:lstStyle/>
        <a:p>
          <a:endParaRPr lang="en-US"/>
        </a:p>
      </dgm:t>
    </dgm:pt>
    <dgm:pt modelId="{D6A5F8C9-BAEB-CF4E-85B1-37DB9CB209D9}">
      <dgm:prSet phldrT="[Text]"/>
      <dgm:spPr/>
      <dgm:t>
        <a:bodyPr/>
        <a:lstStyle/>
        <a:p>
          <a:r>
            <a:rPr lang="en-US" dirty="0"/>
            <a:t>Disciplinary imbalance</a:t>
          </a:r>
        </a:p>
      </dgm:t>
    </dgm:pt>
    <dgm:pt modelId="{A4F35EFE-BA1D-8747-B06E-015ADF3EEE81}" type="parTrans" cxnId="{47550CA3-42FE-E147-8081-E55418B8B09C}">
      <dgm:prSet/>
      <dgm:spPr/>
      <dgm:t>
        <a:bodyPr/>
        <a:lstStyle/>
        <a:p>
          <a:endParaRPr lang="en-US"/>
        </a:p>
      </dgm:t>
    </dgm:pt>
    <dgm:pt modelId="{B98C8087-E680-6E45-A611-D17A4D970ECD}" type="sibTrans" cxnId="{47550CA3-42FE-E147-8081-E55418B8B09C}">
      <dgm:prSet/>
      <dgm:spPr/>
      <dgm:t>
        <a:bodyPr/>
        <a:lstStyle/>
        <a:p>
          <a:endParaRPr lang="en-US"/>
        </a:p>
      </dgm:t>
    </dgm:pt>
    <dgm:pt modelId="{800C6FF0-8F52-C848-882B-096E8A00B6D2}">
      <dgm:prSet phldrT="[Text]"/>
      <dgm:spPr/>
      <dgm:t>
        <a:bodyPr/>
        <a:lstStyle/>
        <a:p>
          <a:r>
            <a:rPr lang="en-US" dirty="0"/>
            <a:t>Uneven representation</a:t>
          </a:r>
        </a:p>
      </dgm:t>
    </dgm:pt>
    <dgm:pt modelId="{330176B4-5A83-8F40-97F3-26183A63CAFA}" type="parTrans" cxnId="{C49FB122-B69E-7946-8475-2E3D08DDC187}">
      <dgm:prSet/>
      <dgm:spPr/>
      <dgm:t>
        <a:bodyPr/>
        <a:lstStyle/>
        <a:p>
          <a:endParaRPr lang="en-US"/>
        </a:p>
      </dgm:t>
    </dgm:pt>
    <dgm:pt modelId="{2C03952D-E896-0B4E-B5F0-B9E06A6B6FBC}" type="sibTrans" cxnId="{C49FB122-B69E-7946-8475-2E3D08DDC187}">
      <dgm:prSet/>
      <dgm:spPr/>
      <dgm:t>
        <a:bodyPr/>
        <a:lstStyle/>
        <a:p>
          <a:endParaRPr lang="en-US"/>
        </a:p>
      </dgm:t>
    </dgm:pt>
    <dgm:pt modelId="{D5043BB9-1218-CC40-8F40-DD5A9208661B}">
      <dgm:prSet phldrT="[Text]"/>
      <dgm:spPr/>
      <dgm:t>
        <a:bodyPr/>
        <a:lstStyle/>
        <a:p>
          <a:r>
            <a:rPr lang="en-US" dirty="0"/>
            <a:t>Use stakeholder matrix</a:t>
          </a:r>
        </a:p>
      </dgm:t>
    </dgm:pt>
    <dgm:pt modelId="{66EF8C37-46FA-A24F-BB17-AA169423EEBC}" type="parTrans" cxnId="{F023D11C-9D46-2A40-B86B-951689559EF9}">
      <dgm:prSet/>
      <dgm:spPr/>
      <dgm:t>
        <a:bodyPr/>
        <a:lstStyle/>
        <a:p>
          <a:endParaRPr lang="en-US"/>
        </a:p>
      </dgm:t>
    </dgm:pt>
    <dgm:pt modelId="{CD1E9676-7720-2744-9735-914CFA6987B1}" type="sibTrans" cxnId="{F023D11C-9D46-2A40-B86B-951689559EF9}">
      <dgm:prSet/>
      <dgm:spPr/>
      <dgm:t>
        <a:bodyPr/>
        <a:lstStyle/>
        <a:p>
          <a:endParaRPr lang="en-US"/>
        </a:p>
      </dgm:t>
    </dgm:pt>
    <dgm:pt modelId="{C91A4EAD-1E65-6C47-89E4-BB0ED83AFE3D}">
      <dgm:prSet phldrT="[Text]"/>
      <dgm:spPr/>
      <dgm:t>
        <a:bodyPr/>
        <a:lstStyle/>
        <a:p>
          <a:r>
            <a:rPr lang="en-US" dirty="0"/>
            <a:t>Seed funding for new teams</a:t>
          </a:r>
        </a:p>
      </dgm:t>
    </dgm:pt>
    <dgm:pt modelId="{6B73A0BC-16C6-6248-9BD5-28FC3FE52AF4}" type="sibTrans" cxnId="{E3D4DA69-7F94-DA47-8B66-EB0F32B8923C}">
      <dgm:prSet/>
      <dgm:spPr/>
      <dgm:t>
        <a:bodyPr/>
        <a:lstStyle/>
        <a:p>
          <a:endParaRPr lang="en-US"/>
        </a:p>
      </dgm:t>
    </dgm:pt>
    <dgm:pt modelId="{9AFD7BB2-FF10-7C41-8FEA-162D2178A5EB}" type="parTrans" cxnId="{E3D4DA69-7F94-DA47-8B66-EB0F32B8923C}">
      <dgm:prSet/>
      <dgm:spPr/>
      <dgm:t>
        <a:bodyPr/>
        <a:lstStyle/>
        <a:p>
          <a:endParaRPr lang="en-US"/>
        </a:p>
      </dgm:t>
    </dgm:pt>
    <dgm:pt modelId="{0BFDE00A-BB9B-F64F-AA30-7EEB3F373DC3}" type="pres">
      <dgm:prSet presAssocID="{57A28029-D07B-254A-BACD-9F0ADBF112FA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864946A3-FFE2-9948-B92F-B231DE79E222}" type="pres">
      <dgm:prSet presAssocID="{68FA2C34-5A19-D948-BF45-E6CC7C5677BB}" presName="horFlow" presStyleCnt="0"/>
      <dgm:spPr/>
    </dgm:pt>
    <dgm:pt modelId="{9593A809-1DD2-F04C-A813-ACA72C9192DC}" type="pres">
      <dgm:prSet presAssocID="{68FA2C34-5A19-D948-BF45-E6CC7C5677BB}" presName="bigChev" presStyleLbl="node1" presStyleIdx="0" presStyleCnt="3"/>
      <dgm:spPr/>
    </dgm:pt>
    <dgm:pt modelId="{15199D9B-BEF9-D14C-9F03-C1B9F10FCAF2}" type="pres">
      <dgm:prSet presAssocID="{84DDC484-0F08-B34E-8561-2831C3E089A4}" presName="parTrans" presStyleCnt="0"/>
      <dgm:spPr/>
    </dgm:pt>
    <dgm:pt modelId="{06FEEF2F-D73A-CC44-AE55-8074B90274E4}" type="pres">
      <dgm:prSet presAssocID="{6135D54C-130F-4647-9ABF-C8354907BBCD}" presName="node" presStyleLbl="alignAccFollowNode1" presStyleIdx="0" presStyleCnt="6">
        <dgm:presLayoutVars>
          <dgm:bulletEnabled val="1"/>
        </dgm:presLayoutVars>
      </dgm:prSet>
      <dgm:spPr/>
    </dgm:pt>
    <dgm:pt modelId="{D4B94AD2-E0ED-174B-B8CA-D1F9F12B0E48}" type="pres">
      <dgm:prSet presAssocID="{5B1BB8B2-8697-584D-A9E4-028806B254E7}" presName="sibTrans" presStyleCnt="0"/>
      <dgm:spPr/>
    </dgm:pt>
    <dgm:pt modelId="{54E7C3FB-BBB4-794B-A7E5-C3E64CBA4701}" type="pres">
      <dgm:prSet presAssocID="{C91A4EAD-1E65-6C47-89E4-BB0ED83AFE3D}" presName="node" presStyleLbl="alignAccFollowNode1" presStyleIdx="1" presStyleCnt="6">
        <dgm:presLayoutVars>
          <dgm:bulletEnabled val="1"/>
        </dgm:presLayoutVars>
      </dgm:prSet>
      <dgm:spPr/>
    </dgm:pt>
    <dgm:pt modelId="{2AE32CF9-8A33-CC40-B08A-71A80BC97EFC}" type="pres">
      <dgm:prSet presAssocID="{68FA2C34-5A19-D948-BF45-E6CC7C5677BB}" presName="vSp" presStyleCnt="0"/>
      <dgm:spPr/>
    </dgm:pt>
    <dgm:pt modelId="{707A8D25-2DCB-7F4D-B664-58F001FDE62E}" type="pres">
      <dgm:prSet presAssocID="{938C6188-A1EF-6045-AC27-6E435C6B78B3}" presName="horFlow" presStyleCnt="0"/>
      <dgm:spPr/>
    </dgm:pt>
    <dgm:pt modelId="{958161B1-6DC1-E54B-87E3-F41296693DA4}" type="pres">
      <dgm:prSet presAssocID="{938C6188-A1EF-6045-AC27-6E435C6B78B3}" presName="bigChev" presStyleLbl="node1" presStyleIdx="1" presStyleCnt="3"/>
      <dgm:spPr/>
    </dgm:pt>
    <dgm:pt modelId="{59727C32-6FBF-984E-9A6E-BAB39BFDC27E}" type="pres">
      <dgm:prSet presAssocID="{D27682A8-65EE-BC40-91D3-88F0A19E2073}" presName="parTrans" presStyleCnt="0"/>
      <dgm:spPr/>
    </dgm:pt>
    <dgm:pt modelId="{CB243C98-A17E-7248-9447-D2F8A2811442}" type="pres">
      <dgm:prSet presAssocID="{A720F808-C759-AD46-A982-A909AEC8E8DC}" presName="node" presStyleLbl="alignAccFollowNode1" presStyleIdx="2" presStyleCnt="6">
        <dgm:presLayoutVars>
          <dgm:bulletEnabled val="1"/>
        </dgm:presLayoutVars>
      </dgm:prSet>
      <dgm:spPr/>
    </dgm:pt>
    <dgm:pt modelId="{8E305B15-57BA-4B4E-95AE-77707C5AD061}" type="pres">
      <dgm:prSet presAssocID="{CD418B0A-2A86-BB4C-9894-A3AB1C5FF8AC}" presName="sibTrans" presStyleCnt="0"/>
      <dgm:spPr/>
    </dgm:pt>
    <dgm:pt modelId="{D8A0FB5F-E304-FA49-957D-745C9FAE166E}" type="pres">
      <dgm:prSet presAssocID="{CA55B00F-93DE-484E-9230-8D5D42E5A5CE}" presName="node" presStyleLbl="alignAccFollowNode1" presStyleIdx="3" presStyleCnt="6">
        <dgm:presLayoutVars>
          <dgm:bulletEnabled val="1"/>
        </dgm:presLayoutVars>
      </dgm:prSet>
      <dgm:spPr/>
    </dgm:pt>
    <dgm:pt modelId="{6815F4CD-96D5-1D41-8B19-DF3CA35A6AA5}" type="pres">
      <dgm:prSet presAssocID="{938C6188-A1EF-6045-AC27-6E435C6B78B3}" presName="vSp" presStyleCnt="0"/>
      <dgm:spPr/>
    </dgm:pt>
    <dgm:pt modelId="{18FA17A2-6DF4-4F4E-815F-83C84C948CF7}" type="pres">
      <dgm:prSet presAssocID="{D6A5F8C9-BAEB-CF4E-85B1-37DB9CB209D9}" presName="horFlow" presStyleCnt="0"/>
      <dgm:spPr/>
    </dgm:pt>
    <dgm:pt modelId="{4E723B73-CBDA-F046-8C93-049DFF742676}" type="pres">
      <dgm:prSet presAssocID="{D6A5F8C9-BAEB-CF4E-85B1-37DB9CB209D9}" presName="bigChev" presStyleLbl="node1" presStyleIdx="2" presStyleCnt="3"/>
      <dgm:spPr/>
    </dgm:pt>
    <dgm:pt modelId="{B3A7D386-5726-8040-992F-F60D11A574FF}" type="pres">
      <dgm:prSet presAssocID="{330176B4-5A83-8F40-97F3-26183A63CAFA}" presName="parTrans" presStyleCnt="0"/>
      <dgm:spPr/>
    </dgm:pt>
    <dgm:pt modelId="{C9B030DB-329F-204D-AEB5-955CAE49AB4D}" type="pres">
      <dgm:prSet presAssocID="{800C6FF0-8F52-C848-882B-096E8A00B6D2}" presName="node" presStyleLbl="alignAccFollowNode1" presStyleIdx="4" presStyleCnt="6">
        <dgm:presLayoutVars>
          <dgm:bulletEnabled val="1"/>
        </dgm:presLayoutVars>
      </dgm:prSet>
      <dgm:spPr/>
    </dgm:pt>
    <dgm:pt modelId="{0CE4DF13-C841-FE4C-BE94-304F85289011}" type="pres">
      <dgm:prSet presAssocID="{2C03952D-E896-0B4E-B5F0-B9E06A6B6FBC}" presName="sibTrans" presStyleCnt="0"/>
      <dgm:spPr/>
    </dgm:pt>
    <dgm:pt modelId="{C5E7E0ED-B80E-3246-ADC9-B1D18C417472}" type="pres">
      <dgm:prSet presAssocID="{D5043BB9-1218-CC40-8F40-DD5A9208661B}" presName="node" presStyleLbl="alignAccFollowNode1" presStyleIdx="5" presStyleCnt="6">
        <dgm:presLayoutVars>
          <dgm:bulletEnabled val="1"/>
        </dgm:presLayoutVars>
      </dgm:prSet>
      <dgm:spPr/>
    </dgm:pt>
  </dgm:ptLst>
  <dgm:cxnLst>
    <dgm:cxn modelId="{7DA53A0A-9090-294C-9E5D-8A8FE3E8F8FB}" srcId="{938C6188-A1EF-6045-AC27-6E435C6B78B3}" destId="{CA55B00F-93DE-484E-9230-8D5D42E5A5CE}" srcOrd="1" destOrd="0" parTransId="{7E0C20BB-9628-3341-9DF6-10186943EEE6}" sibTransId="{BE1A6FF0-1D34-3242-8383-DD7FFB324586}"/>
    <dgm:cxn modelId="{EA837118-BB21-4649-B3AE-9197B051330A}" srcId="{68FA2C34-5A19-D948-BF45-E6CC7C5677BB}" destId="{6135D54C-130F-4647-9ABF-C8354907BBCD}" srcOrd="0" destOrd="0" parTransId="{84DDC484-0F08-B34E-8561-2831C3E089A4}" sibTransId="{5B1BB8B2-8697-584D-A9E4-028806B254E7}"/>
    <dgm:cxn modelId="{F023D11C-9D46-2A40-B86B-951689559EF9}" srcId="{D6A5F8C9-BAEB-CF4E-85B1-37DB9CB209D9}" destId="{D5043BB9-1218-CC40-8F40-DD5A9208661B}" srcOrd="1" destOrd="0" parTransId="{66EF8C37-46FA-A24F-BB17-AA169423EEBC}" sibTransId="{CD1E9676-7720-2744-9735-914CFA6987B1}"/>
    <dgm:cxn modelId="{C49FB122-B69E-7946-8475-2E3D08DDC187}" srcId="{D6A5F8C9-BAEB-CF4E-85B1-37DB9CB209D9}" destId="{800C6FF0-8F52-C848-882B-096E8A00B6D2}" srcOrd="0" destOrd="0" parTransId="{330176B4-5A83-8F40-97F3-26183A63CAFA}" sibTransId="{2C03952D-E896-0B4E-B5F0-B9E06A6B6FBC}"/>
    <dgm:cxn modelId="{D060C727-E4A6-9442-AE31-EEF64331C83E}" srcId="{57A28029-D07B-254A-BACD-9F0ADBF112FA}" destId="{938C6188-A1EF-6045-AC27-6E435C6B78B3}" srcOrd="1" destOrd="0" parTransId="{20151F01-8C5B-7C4A-9F68-833EF23C177E}" sibTransId="{A15BC3D2-0B65-554B-AB1B-87FAF51010CB}"/>
    <dgm:cxn modelId="{CE5E9B2B-1022-7940-94B4-0005D74FF3CA}" type="presOf" srcId="{938C6188-A1EF-6045-AC27-6E435C6B78B3}" destId="{958161B1-6DC1-E54B-87E3-F41296693DA4}" srcOrd="0" destOrd="0" presId="urn:microsoft.com/office/officeart/2005/8/layout/lProcess3"/>
    <dgm:cxn modelId="{903CF156-662E-FB4D-866C-8887A2EE12D0}" srcId="{57A28029-D07B-254A-BACD-9F0ADBF112FA}" destId="{68FA2C34-5A19-D948-BF45-E6CC7C5677BB}" srcOrd="0" destOrd="0" parTransId="{5D39BD0A-A2D6-7348-A383-021FFA5157F5}" sibTransId="{4423BD88-3172-3E49-92FC-3311DD771060}"/>
    <dgm:cxn modelId="{823F525C-CE08-C64B-B298-92943B5A3457}" type="presOf" srcId="{68FA2C34-5A19-D948-BF45-E6CC7C5677BB}" destId="{9593A809-1DD2-F04C-A813-ACA72C9192DC}" srcOrd="0" destOrd="0" presId="urn:microsoft.com/office/officeart/2005/8/layout/lProcess3"/>
    <dgm:cxn modelId="{E3D4DA69-7F94-DA47-8B66-EB0F32B8923C}" srcId="{68FA2C34-5A19-D948-BF45-E6CC7C5677BB}" destId="{C91A4EAD-1E65-6C47-89E4-BB0ED83AFE3D}" srcOrd="1" destOrd="0" parTransId="{9AFD7BB2-FF10-7C41-8FEA-162D2178A5EB}" sibTransId="{6B73A0BC-16C6-6248-9BD5-28FC3FE52AF4}"/>
    <dgm:cxn modelId="{414E198A-9DF6-DE44-9AA4-E5A0461C7543}" type="presOf" srcId="{57A28029-D07B-254A-BACD-9F0ADBF112FA}" destId="{0BFDE00A-BB9B-F64F-AA30-7EEB3F373DC3}" srcOrd="0" destOrd="0" presId="urn:microsoft.com/office/officeart/2005/8/layout/lProcess3"/>
    <dgm:cxn modelId="{333A8E91-4D43-2349-B67F-F404857DAC00}" type="presOf" srcId="{D5043BB9-1218-CC40-8F40-DD5A9208661B}" destId="{C5E7E0ED-B80E-3246-ADC9-B1D18C417472}" srcOrd="0" destOrd="0" presId="urn:microsoft.com/office/officeart/2005/8/layout/lProcess3"/>
    <dgm:cxn modelId="{40CC8B97-CC81-9542-8863-41966DDF62F6}" type="presOf" srcId="{CA55B00F-93DE-484E-9230-8D5D42E5A5CE}" destId="{D8A0FB5F-E304-FA49-957D-745C9FAE166E}" srcOrd="0" destOrd="0" presId="urn:microsoft.com/office/officeart/2005/8/layout/lProcess3"/>
    <dgm:cxn modelId="{D0AAA79F-5690-0D4D-AF88-E668454C634B}" type="presOf" srcId="{D6A5F8C9-BAEB-CF4E-85B1-37DB9CB209D9}" destId="{4E723B73-CBDA-F046-8C93-049DFF742676}" srcOrd="0" destOrd="0" presId="urn:microsoft.com/office/officeart/2005/8/layout/lProcess3"/>
    <dgm:cxn modelId="{47550CA3-42FE-E147-8081-E55418B8B09C}" srcId="{57A28029-D07B-254A-BACD-9F0ADBF112FA}" destId="{D6A5F8C9-BAEB-CF4E-85B1-37DB9CB209D9}" srcOrd="2" destOrd="0" parTransId="{A4F35EFE-BA1D-8747-B06E-015ADF3EEE81}" sibTransId="{B98C8087-E680-6E45-A611-D17A4D970ECD}"/>
    <dgm:cxn modelId="{BAC618A5-E86F-9A4C-9F87-87F70F85AEFC}" type="presOf" srcId="{C91A4EAD-1E65-6C47-89E4-BB0ED83AFE3D}" destId="{54E7C3FB-BBB4-794B-A7E5-C3E64CBA4701}" srcOrd="0" destOrd="0" presId="urn:microsoft.com/office/officeart/2005/8/layout/lProcess3"/>
    <dgm:cxn modelId="{5E6E8EA8-126F-B44A-9CC5-7D2C9A101571}" type="presOf" srcId="{A720F808-C759-AD46-A982-A909AEC8E8DC}" destId="{CB243C98-A17E-7248-9447-D2F8A2811442}" srcOrd="0" destOrd="0" presId="urn:microsoft.com/office/officeart/2005/8/layout/lProcess3"/>
    <dgm:cxn modelId="{C3BE32D7-ACA0-FE4E-ADB1-744E9F71A8A3}" type="presOf" srcId="{6135D54C-130F-4647-9ABF-C8354907BBCD}" destId="{06FEEF2F-D73A-CC44-AE55-8074B90274E4}" srcOrd="0" destOrd="0" presId="urn:microsoft.com/office/officeart/2005/8/layout/lProcess3"/>
    <dgm:cxn modelId="{9A21D3E2-DEFA-7244-9761-A12B9E03D089}" type="presOf" srcId="{800C6FF0-8F52-C848-882B-096E8A00B6D2}" destId="{C9B030DB-329F-204D-AEB5-955CAE49AB4D}" srcOrd="0" destOrd="0" presId="urn:microsoft.com/office/officeart/2005/8/layout/lProcess3"/>
    <dgm:cxn modelId="{E6FBDEE5-E598-7A4F-84CE-FD6F45EAAC6C}" srcId="{938C6188-A1EF-6045-AC27-6E435C6B78B3}" destId="{A720F808-C759-AD46-A982-A909AEC8E8DC}" srcOrd="0" destOrd="0" parTransId="{D27682A8-65EE-BC40-91D3-88F0A19E2073}" sibTransId="{CD418B0A-2A86-BB4C-9894-A3AB1C5FF8AC}"/>
    <dgm:cxn modelId="{9D755CC6-6DE3-9445-834C-27A0C8D9441A}" type="presParOf" srcId="{0BFDE00A-BB9B-F64F-AA30-7EEB3F373DC3}" destId="{864946A3-FFE2-9948-B92F-B231DE79E222}" srcOrd="0" destOrd="0" presId="urn:microsoft.com/office/officeart/2005/8/layout/lProcess3"/>
    <dgm:cxn modelId="{EA96EB76-CC9B-6949-B53D-777705E8CCBE}" type="presParOf" srcId="{864946A3-FFE2-9948-B92F-B231DE79E222}" destId="{9593A809-1DD2-F04C-A813-ACA72C9192DC}" srcOrd="0" destOrd="0" presId="urn:microsoft.com/office/officeart/2005/8/layout/lProcess3"/>
    <dgm:cxn modelId="{5DCF7862-B368-CC42-9429-9C55C9DD81BC}" type="presParOf" srcId="{864946A3-FFE2-9948-B92F-B231DE79E222}" destId="{15199D9B-BEF9-D14C-9F03-C1B9F10FCAF2}" srcOrd="1" destOrd="0" presId="urn:microsoft.com/office/officeart/2005/8/layout/lProcess3"/>
    <dgm:cxn modelId="{A36BC2F2-DF4D-2A4C-8473-1183FAE3F031}" type="presParOf" srcId="{864946A3-FFE2-9948-B92F-B231DE79E222}" destId="{06FEEF2F-D73A-CC44-AE55-8074B90274E4}" srcOrd="2" destOrd="0" presId="urn:microsoft.com/office/officeart/2005/8/layout/lProcess3"/>
    <dgm:cxn modelId="{87C0987C-31F5-C549-84FC-FE32D37DA7C7}" type="presParOf" srcId="{864946A3-FFE2-9948-B92F-B231DE79E222}" destId="{D4B94AD2-E0ED-174B-B8CA-D1F9F12B0E48}" srcOrd="3" destOrd="0" presId="urn:microsoft.com/office/officeart/2005/8/layout/lProcess3"/>
    <dgm:cxn modelId="{0DC59BD1-FFCE-124D-8F6E-01A6238EBA80}" type="presParOf" srcId="{864946A3-FFE2-9948-B92F-B231DE79E222}" destId="{54E7C3FB-BBB4-794B-A7E5-C3E64CBA4701}" srcOrd="4" destOrd="0" presId="urn:microsoft.com/office/officeart/2005/8/layout/lProcess3"/>
    <dgm:cxn modelId="{A269675C-B45E-B540-8D30-84419FCB6B15}" type="presParOf" srcId="{0BFDE00A-BB9B-F64F-AA30-7EEB3F373DC3}" destId="{2AE32CF9-8A33-CC40-B08A-71A80BC97EFC}" srcOrd="1" destOrd="0" presId="urn:microsoft.com/office/officeart/2005/8/layout/lProcess3"/>
    <dgm:cxn modelId="{13445DEE-83AA-A945-9BAD-DF784E2445A9}" type="presParOf" srcId="{0BFDE00A-BB9B-F64F-AA30-7EEB3F373DC3}" destId="{707A8D25-2DCB-7F4D-B664-58F001FDE62E}" srcOrd="2" destOrd="0" presId="urn:microsoft.com/office/officeart/2005/8/layout/lProcess3"/>
    <dgm:cxn modelId="{5914ED8E-DE9C-724D-B6C9-BFC67C983680}" type="presParOf" srcId="{707A8D25-2DCB-7F4D-B664-58F001FDE62E}" destId="{958161B1-6DC1-E54B-87E3-F41296693DA4}" srcOrd="0" destOrd="0" presId="urn:microsoft.com/office/officeart/2005/8/layout/lProcess3"/>
    <dgm:cxn modelId="{B1BE3290-53DE-6643-9DEF-055598D9EEB6}" type="presParOf" srcId="{707A8D25-2DCB-7F4D-B664-58F001FDE62E}" destId="{59727C32-6FBF-984E-9A6E-BAB39BFDC27E}" srcOrd="1" destOrd="0" presId="urn:microsoft.com/office/officeart/2005/8/layout/lProcess3"/>
    <dgm:cxn modelId="{D428ECE6-6668-F841-8889-5475D8AF7500}" type="presParOf" srcId="{707A8D25-2DCB-7F4D-B664-58F001FDE62E}" destId="{CB243C98-A17E-7248-9447-D2F8A2811442}" srcOrd="2" destOrd="0" presId="urn:microsoft.com/office/officeart/2005/8/layout/lProcess3"/>
    <dgm:cxn modelId="{1ED7ACBF-F231-2A45-A815-20B5AC8BD96D}" type="presParOf" srcId="{707A8D25-2DCB-7F4D-B664-58F001FDE62E}" destId="{8E305B15-57BA-4B4E-95AE-77707C5AD061}" srcOrd="3" destOrd="0" presId="urn:microsoft.com/office/officeart/2005/8/layout/lProcess3"/>
    <dgm:cxn modelId="{BA398724-A869-A643-8029-7F1857C40120}" type="presParOf" srcId="{707A8D25-2DCB-7F4D-B664-58F001FDE62E}" destId="{D8A0FB5F-E304-FA49-957D-745C9FAE166E}" srcOrd="4" destOrd="0" presId="urn:microsoft.com/office/officeart/2005/8/layout/lProcess3"/>
    <dgm:cxn modelId="{178080C0-8AA0-114A-B8D5-730D333BCBB7}" type="presParOf" srcId="{0BFDE00A-BB9B-F64F-AA30-7EEB3F373DC3}" destId="{6815F4CD-96D5-1D41-8B19-DF3CA35A6AA5}" srcOrd="3" destOrd="0" presId="urn:microsoft.com/office/officeart/2005/8/layout/lProcess3"/>
    <dgm:cxn modelId="{EBFB8376-7C39-7E45-A192-914BA46B1EB7}" type="presParOf" srcId="{0BFDE00A-BB9B-F64F-AA30-7EEB3F373DC3}" destId="{18FA17A2-6DF4-4F4E-815F-83C84C948CF7}" srcOrd="4" destOrd="0" presId="urn:microsoft.com/office/officeart/2005/8/layout/lProcess3"/>
    <dgm:cxn modelId="{2765AAEB-B459-1049-9D87-89717F9CBF50}" type="presParOf" srcId="{18FA17A2-6DF4-4F4E-815F-83C84C948CF7}" destId="{4E723B73-CBDA-F046-8C93-049DFF742676}" srcOrd="0" destOrd="0" presId="urn:microsoft.com/office/officeart/2005/8/layout/lProcess3"/>
    <dgm:cxn modelId="{53CCD95A-B097-F647-BDE1-3EFB7E6B6320}" type="presParOf" srcId="{18FA17A2-6DF4-4F4E-815F-83C84C948CF7}" destId="{B3A7D386-5726-8040-992F-F60D11A574FF}" srcOrd="1" destOrd="0" presId="urn:microsoft.com/office/officeart/2005/8/layout/lProcess3"/>
    <dgm:cxn modelId="{285B4056-B8C0-B946-9BDD-AE73346D6551}" type="presParOf" srcId="{18FA17A2-6DF4-4F4E-815F-83C84C948CF7}" destId="{C9B030DB-329F-204D-AEB5-955CAE49AB4D}" srcOrd="2" destOrd="0" presId="urn:microsoft.com/office/officeart/2005/8/layout/lProcess3"/>
    <dgm:cxn modelId="{855F2B72-E8C6-3F4F-876B-6FE8447E8A4C}" type="presParOf" srcId="{18FA17A2-6DF4-4F4E-815F-83C84C948CF7}" destId="{0CE4DF13-C841-FE4C-BE94-304F85289011}" srcOrd="3" destOrd="0" presId="urn:microsoft.com/office/officeart/2005/8/layout/lProcess3"/>
    <dgm:cxn modelId="{9B783C66-1191-8A44-BD58-947FCFBD66BB}" type="presParOf" srcId="{18FA17A2-6DF4-4F4E-815F-83C84C948CF7}" destId="{C5E7E0ED-B80E-3246-ADC9-B1D18C417472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0C041D9-6E92-6F40-B146-F1F24DB66E4B}" type="doc">
      <dgm:prSet loTypeId="urn:microsoft.com/office/officeart/2005/8/layout/hList1" loCatId="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23BB95B-B171-0F41-8C98-DA04E6FD9AA2}">
      <dgm:prSet phldrT="[Text]"/>
      <dgm:spPr/>
      <dgm:t>
        <a:bodyPr/>
        <a:lstStyle/>
        <a:p>
          <a:r>
            <a:rPr lang="en-US" dirty="0"/>
            <a:t>Sustaining momentum: Strategies that worked</a:t>
          </a:r>
        </a:p>
      </dgm:t>
    </dgm:pt>
    <dgm:pt modelId="{E040068D-F10B-E84C-8313-F1A8D45235F8}" type="parTrans" cxnId="{60DD34A1-B8F7-6E47-B366-A728766D273D}">
      <dgm:prSet/>
      <dgm:spPr/>
      <dgm:t>
        <a:bodyPr/>
        <a:lstStyle/>
        <a:p>
          <a:endParaRPr lang="en-US"/>
        </a:p>
      </dgm:t>
    </dgm:pt>
    <dgm:pt modelId="{A233987A-3799-D14F-94B1-4D6EFBA9686C}" type="sibTrans" cxnId="{60DD34A1-B8F7-6E47-B366-A728766D273D}">
      <dgm:prSet/>
      <dgm:spPr/>
      <dgm:t>
        <a:bodyPr/>
        <a:lstStyle/>
        <a:p>
          <a:endParaRPr lang="en-US"/>
        </a:p>
      </dgm:t>
    </dgm:pt>
    <dgm:pt modelId="{F65DDEB3-2652-A044-B13E-CF2CB27CA2D5}">
      <dgm:prSet phldrT="[Text]" custT="1"/>
      <dgm:spPr/>
      <dgm:t>
        <a:bodyPr/>
        <a:lstStyle/>
        <a:p>
          <a:r>
            <a:rPr lang="en-US" sz="3200" dirty="0"/>
            <a:t>Formalized, funded roles</a:t>
          </a:r>
        </a:p>
      </dgm:t>
    </dgm:pt>
    <dgm:pt modelId="{DA7BC477-7EB4-EB48-B57D-2D53FDB0CCC0}" type="parTrans" cxnId="{E3402831-D180-A646-B7E8-A95015F098CA}">
      <dgm:prSet/>
      <dgm:spPr/>
      <dgm:t>
        <a:bodyPr/>
        <a:lstStyle/>
        <a:p>
          <a:endParaRPr lang="en-US"/>
        </a:p>
      </dgm:t>
    </dgm:pt>
    <dgm:pt modelId="{62633FBA-A6A8-F144-BAAE-55FC8E4C1CDF}" type="sibTrans" cxnId="{E3402831-D180-A646-B7E8-A95015F098CA}">
      <dgm:prSet/>
      <dgm:spPr/>
      <dgm:t>
        <a:bodyPr/>
        <a:lstStyle/>
        <a:p>
          <a:endParaRPr lang="en-US"/>
        </a:p>
      </dgm:t>
    </dgm:pt>
    <dgm:pt modelId="{904443F2-BE7B-A840-BFEC-57852E764A4C}">
      <dgm:prSet phldrT="[Text]" custT="1"/>
      <dgm:spPr/>
      <dgm:t>
        <a:bodyPr/>
        <a:lstStyle/>
        <a:p>
          <a:r>
            <a:rPr lang="en-US" sz="3200" dirty="0"/>
            <a:t>Honoraria for members in specific roles</a:t>
          </a:r>
        </a:p>
      </dgm:t>
    </dgm:pt>
    <dgm:pt modelId="{735EDFA2-5996-C44B-85CC-F51BF748EB15}" type="parTrans" cxnId="{A3AD8627-571C-734F-90B0-0D07B9E4D07F}">
      <dgm:prSet/>
      <dgm:spPr/>
      <dgm:t>
        <a:bodyPr/>
        <a:lstStyle/>
        <a:p>
          <a:endParaRPr lang="en-US"/>
        </a:p>
      </dgm:t>
    </dgm:pt>
    <dgm:pt modelId="{F7477436-6B44-154D-AC29-A7D61ED79B54}" type="sibTrans" cxnId="{A3AD8627-571C-734F-90B0-0D07B9E4D07F}">
      <dgm:prSet/>
      <dgm:spPr/>
      <dgm:t>
        <a:bodyPr/>
        <a:lstStyle/>
        <a:p>
          <a:endParaRPr lang="en-US"/>
        </a:p>
      </dgm:t>
    </dgm:pt>
    <dgm:pt modelId="{65289C52-0B98-FF4B-A8BD-C59BBAFE0385}">
      <dgm:prSet phldrT="[Text]" custT="1"/>
      <dgm:spPr/>
      <dgm:t>
        <a:bodyPr/>
        <a:lstStyle/>
        <a:p>
          <a:r>
            <a:rPr lang="en-US" sz="3200" dirty="0"/>
            <a:t>Take time to build trust and reciprocity</a:t>
          </a:r>
        </a:p>
      </dgm:t>
    </dgm:pt>
    <dgm:pt modelId="{D6E6A829-ACD0-514F-9BE3-F0CBA9BD3E09}" type="parTrans" cxnId="{7FAD247E-E507-AB4B-ABED-265CBECB7C3D}">
      <dgm:prSet/>
      <dgm:spPr/>
      <dgm:t>
        <a:bodyPr/>
        <a:lstStyle/>
        <a:p>
          <a:endParaRPr lang="en-US"/>
        </a:p>
      </dgm:t>
    </dgm:pt>
    <dgm:pt modelId="{BF6C2EBF-CEDB-B54F-9E88-75D2B79A78F0}" type="sibTrans" cxnId="{7FAD247E-E507-AB4B-ABED-265CBECB7C3D}">
      <dgm:prSet/>
      <dgm:spPr/>
      <dgm:t>
        <a:bodyPr/>
        <a:lstStyle/>
        <a:p>
          <a:endParaRPr lang="en-US"/>
        </a:p>
      </dgm:t>
    </dgm:pt>
    <dgm:pt modelId="{39FDAEAA-F536-EF49-B386-5A1C7FC81A89}">
      <dgm:prSet phldrT="[Text]" custT="1"/>
      <dgm:spPr/>
      <dgm:t>
        <a:bodyPr/>
        <a:lstStyle/>
        <a:p>
          <a:r>
            <a:rPr lang="en-US" sz="3200" dirty="0"/>
            <a:t>Projects aligned with job expectations (e.g., scholarly publications for faculty) </a:t>
          </a:r>
        </a:p>
      </dgm:t>
    </dgm:pt>
    <dgm:pt modelId="{87319151-BE5D-9E47-8659-B6F14B895692}" type="parTrans" cxnId="{F71D926D-B1BC-5F40-AE3C-4E29D7587C88}">
      <dgm:prSet/>
      <dgm:spPr/>
      <dgm:t>
        <a:bodyPr/>
        <a:lstStyle/>
        <a:p>
          <a:endParaRPr lang="en-US"/>
        </a:p>
      </dgm:t>
    </dgm:pt>
    <dgm:pt modelId="{3D673EF9-0967-104A-A244-F62B648BD9CF}" type="sibTrans" cxnId="{F71D926D-B1BC-5F40-AE3C-4E29D7587C88}">
      <dgm:prSet/>
      <dgm:spPr/>
      <dgm:t>
        <a:bodyPr/>
        <a:lstStyle/>
        <a:p>
          <a:endParaRPr lang="en-US"/>
        </a:p>
      </dgm:t>
    </dgm:pt>
    <dgm:pt modelId="{AFEB4AD9-429C-FD49-9B11-440BC58C98E9}" type="pres">
      <dgm:prSet presAssocID="{80C041D9-6E92-6F40-B146-F1F24DB66E4B}" presName="Name0" presStyleCnt="0">
        <dgm:presLayoutVars>
          <dgm:dir/>
          <dgm:animLvl val="lvl"/>
          <dgm:resizeHandles val="exact"/>
        </dgm:presLayoutVars>
      </dgm:prSet>
      <dgm:spPr/>
    </dgm:pt>
    <dgm:pt modelId="{0BF34FA7-AC85-F444-A396-23D8AA0FAECF}" type="pres">
      <dgm:prSet presAssocID="{C23BB95B-B171-0F41-8C98-DA04E6FD9AA2}" presName="composite" presStyleCnt="0"/>
      <dgm:spPr/>
    </dgm:pt>
    <dgm:pt modelId="{A169E20A-482F-9A45-AAB0-6F43B45BFDF1}" type="pres">
      <dgm:prSet presAssocID="{C23BB95B-B171-0F41-8C98-DA04E6FD9AA2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58CE730F-9947-CB4D-B865-9248173FF5D4}" type="pres">
      <dgm:prSet presAssocID="{C23BB95B-B171-0F41-8C98-DA04E6FD9AA2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B5EBC220-D74B-8C47-B948-EABFEAD32FCA}" type="presOf" srcId="{904443F2-BE7B-A840-BFEC-57852E764A4C}" destId="{58CE730F-9947-CB4D-B865-9248173FF5D4}" srcOrd="0" destOrd="2" presId="urn:microsoft.com/office/officeart/2005/8/layout/hList1"/>
    <dgm:cxn modelId="{A3AD8627-571C-734F-90B0-0D07B9E4D07F}" srcId="{C23BB95B-B171-0F41-8C98-DA04E6FD9AA2}" destId="{904443F2-BE7B-A840-BFEC-57852E764A4C}" srcOrd="2" destOrd="0" parTransId="{735EDFA2-5996-C44B-85CC-F51BF748EB15}" sibTransId="{F7477436-6B44-154D-AC29-A7D61ED79B54}"/>
    <dgm:cxn modelId="{E3402831-D180-A646-B7E8-A95015F098CA}" srcId="{C23BB95B-B171-0F41-8C98-DA04E6FD9AA2}" destId="{F65DDEB3-2652-A044-B13E-CF2CB27CA2D5}" srcOrd="0" destOrd="0" parTransId="{DA7BC477-7EB4-EB48-B57D-2D53FDB0CCC0}" sibTransId="{62633FBA-A6A8-F144-BAAE-55FC8E4C1CDF}"/>
    <dgm:cxn modelId="{28A7603D-7DF8-1A41-9DFD-1713D908768C}" type="presOf" srcId="{80C041D9-6E92-6F40-B146-F1F24DB66E4B}" destId="{AFEB4AD9-429C-FD49-9B11-440BC58C98E9}" srcOrd="0" destOrd="0" presId="urn:microsoft.com/office/officeart/2005/8/layout/hList1"/>
    <dgm:cxn modelId="{AA42A748-6A34-A641-AF31-DAADCEF15277}" type="presOf" srcId="{39FDAEAA-F536-EF49-B386-5A1C7FC81A89}" destId="{58CE730F-9947-CB4D-B865-9248173FF5D4}" srcOrd="0" destOrd="1" presId="urn:microsoft.com/office/officeart/2005/8/layout/hList1"/>
    <dgm:cxn modelId="{52ECD25B-4141-4F46-BAAF-010BD1D1BD19}" type="presOf" srcId="{65289C52-0B98-FF4B-A8BD-C59BBAFE0385}" destId="{58CE730F-9947-CB4D-B865-9248173FF5D4}" srcOrd="0" destOrd="3" presId="urn:microsoft.com/office/officeart/2005/8/layout/hList1"/>
    <dgm:cxn modelId="{6EA7C25C-C2ED-BF49-9FA7-20A01F6F505C}" type="presOf" srcId="{F65DDEB3-2652-A044-B13E-CF2CB27CA2D5}" destId="{58CE730F-9947-CB4D-B865-9248173FF5D4}" srcOrd="0" destOrd="0" presId="urn:microsoft.com/office/officeart/2005/8/layout/hList1"/>
    <dgm:cxn modelId="{F71D926D-B1BC-5F40-AE3C-4E29D7587C88}" srcId="{C23BB95B-B171-0F41-8C98-DA04E6FD9AA2}" destId="{39FDAEAA-F536-EF49-B386-5A1C7FC81A89}" srcOrd="1" destOrd="0" parTransId="{87319151-BE5D-9E47-8659-B6F14B895692}" sibTransId="{3D673EF9-0967-104A-A244-F62B648BD9CF}"/>
    <dgm:cxn modelId="{7FAD247E-E507-AB4B-ABED-265CBECB7C3D}" srcId="{C23BB95B-B171-0F41-8C98-DA04E6FD9AA2}" destId="{65289C52-0B98-FF4B-A8BD-C59BBAFE0385}" srcOrd="3" destOrd="0" parTransId="{D6E6A829-ACD0-514F-9BE3-F0CBA9BD3E09}" sibTransId="{BF6C2EBF-CEDB-B54F-9E88-75D2B79A78F0}"/>
    <dgm:cxn modelId="{60DD34A1-B8F7-6E47-B366-A728766D273D}" srcId="{80C041D9-6E92-6F40-B146-F1F24DB66E4B}" destId="{C23BB95B-B171-0F41-8C98-DA04E6FD9AA2}" srcOrd="0" destOrd="0" parTransId="{E040068D-F10B-E84C-8313-F1A8D45235F8}" sibTransId="{A233987A-3799-D14F-94B1-4D6EFBA9686C}"/>
    <dgm:cxn modelId="{8BF257D4-30E8-3F4D-A0AB-F820F02137E0}" type="presOf" srcId="{C23BB95B-B171-0F41-8C98-DA04E6FD9AA2}" destId="{A169E20A-482F-9A45-AAB0-6F43B45BFDF1}" srcOrd="0" destOrd="0" presId="urn:microsoft.com/office/officeart/2005/8/layout/hList1"/>
    <dgm:cxn modelId="{692D7943-0634-3545-835C-D05124A489B7}" type="presParOf" srcId="{AFEB4AD9-429C-FD49-9B11-440BC58C98E9}" destId="{0BF34FA7-AC85-F444-A396-23D8AA0FAECF}" srcOrd="0" destOrd="0" presId="urn:microsoft.com/office/officeart/2005/8/layout/hList1"/>
    <dgm:cxn modelId="{FB7086B6-53EA-8C4D-B213-AF5F486DF746}" type="presParOf" srcId="{0BF34FA7-AC85-F444-A396-23D8AA0FAECF}" destId="{A169E20A-482F-9A45-AAB0-6F43B45BFDF1}" srcOrd="0" destOrd="0" presId="urn:microsoft.com/office/officeart/2005/8/layout/hList1"/>
    <dgm:cxn modelId="{83893915-993E-4749-9353-1B2B693A8710}" type="presParOf" srcId="{0BF34FA7-AC85-F444-A396-23D8AA0FAECF}" destId="{58CE730F-9947-CB4D-B865-9248173FF5D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55F251-1EB7-B84D-A6CF-7DA0AEAA2441}">
      <dsp:nvSpPr>
        <dsp:cNvPr id="0" name=""/>
        <dsp:cNvSpPr/>
      </dsp:nvSpPr>
      <dsp:spPr>
        <a:xfrm>
          <a:off x="3546658" y="2236591"/>
          <a:ext cx="2136159" cy="2136159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b="1" kern="1200" dirty="0"/>
        </a:p>
      </dsp:txBody>
      <dsp:txXfrm>
        <a:off x="3859491" y="2549424"/>
        <a:ext cx="1510493" cy="1510493"/>
      </dsp:txXfrm>
    </dsp:sp>
    <dsp:sp modelId="{F71C54B7-7267-514E-BA56-4453FE417788}">
      <dsp:nvSpPr>
        <dsp:cNvPr id="0" name=""/>
        <dsp:cNvSpPr/>
      </dsp:nvSpPr>
      <dsp:spPr>
        <a:xfrm rot="11182140">
          <a:off x="1302893" y="2749672"/>
          <a:ext cx="2133532" cy="60880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C15CAD-3E9C-CB4F-81FF-F67272438BE6}">
      <dsp:nvSpPr>
        <dsp:cNvPr id="0" name=""/>
        <dsp:cNvSpPr/>
      </dsp:nvSpPr>
      <dsp:spPr>
        <a:xfrm>
          <a:off x="209325" y="2110083"/>
          <a:ext cx="2200304" cy="165130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FEW-Nexus transcends disciplinary boundaries</a:t>
          </a:r>
          <a:endParaRPr lang="en-US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57690" y="2158448"/>
        <a:ext cx="2103574" cy="1554577"/>
      </dsp:txXfrm>
    </dsp:sp>
    <dsp:sp modelId="{65BE4D29-CA30-8144-811D-CFAF148BC7BC}">
      <dsp:nvSpPr>
        <dsp:cNvPr id="0" name=""/>
        <dsp:cNvSpPr/>
      </dsp:nvSpPr>
      <dsp:spPr>
        <a:xfrm rot="13986641">
          <a:off x="2356744" y="1281616"/>
          <a:ext cx="1936187" cy="60880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-471397"/>
            <a:satOff val="2142"/>
            <a:lumOff val="-248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F3644-3DD7-F945-93E9-7812234E648C}">
      <dsp:nvSpPr>
        <dsp:cNvPr id="0" name=""/>
        <dsp:cNvSpPr/>
      </dsp:nvSpPr>
      <dsp:spPr>
        <a:xfrm>
          <a:off x="1729043" y="0"/>
          <a:ext cx="2029351" cy="1623481"/>
        </a:xfrm>
        <a:prstGeom prst="roundRect">
          <a:avLst>
            <a:gd name="adj" fmla="val 10000"/>
          </a:avLst>
        </a:prstGeom>
        <a:solidFill>
          <a:schemeClr val="accent3">
            <a:hueOff val="-471397"/>
            <a:satOff val="2142"/>
            <a:lumOff val="-24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Research to understand teaching and learning in the FEW-Nexus was emerging</a:t>
          </a:r>
        </a:p>
      </dsp:txBody>
      <dsp:txXfrm>
        <a:off x="1776593" y="47550"/>
        <a:ext cx="1934251" cy="1528381"/>
      </dsp:txXfrm>
    </dsp:sp>
    <dsp:sp modelId="{3C50F063-A0F5-8F4C-983B-496892D588CE}">
      <dsp:nvSpPr>
        <dsp:cNvPr id="0" name=""/>
        <dsp:cNvSpPr/>
      </dsp:nvSpPr>
      <dsp:spPr>
        <a:xfrm rot="17700000">
          <a:off x="4646289" y="1228011"/>
          <a:ext cx="1589730" cy="60880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-942795"/>
            <a:satOff val="4283"/>
            <a:lumOff val="-49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B64671-D756-9646-A136-F20C08ABAD1F}">
      <dsp:nvSpPr>
        <dsp:cNvPr id="0" name=""/>
        <dsp:cNvSpPr/>
      </dsp:nvSpPr>
      <dsp:spPr>
        <a:xfrm>
          <a:off x="4762403" y="281"/>
          <a:ext cx="2029351" cy="1623481"/>
        </a:xfrm>
        <a:prstGeom prst="roundRect">
          <a:avLst>
            <a:gd name="adj" fmla="val 10000"/>
          </a:avLst>
        </a:prstGeom>
        <a:solidFill>
          <a:schemeClr val="accent3">
            <a:hueOff val="-942795"/>
            <a:satOff val="4283"/>
            <a:lumOff val="-496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Few efforts to study strategies, processes, and outcomes of FEW-Nexus-based education efforts</a:t>
          </a:r>
        </a:p>
      </dsp:txBody>
      <dsp:txXfrm>
        <a:off x="4809953" y="47831"/>
        <a:ext cx="1934251" cy="1528381"/>
      </dsp:txXfrm>
    </dsp:sp>
    <dsp:sp modelId="{5CC55B71-EB28-CD4B-B8F6-A2177C4AFC2D}">
      <dsp:nvSpPr>
        <dsp:cNvPr id="0" name=""/>
        <dsp:cNvSpPr/>
      </dsp:nvSpPr>
      <dsp:spPr>
        <a:xfrm rot="21090825">
          <a:off x="5773833" y="2680223"/>
          <a:ext cx="1971793" cy="60880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-1414192"/>
            <a:satOff val="6425"/>
            <a:lumOff val="-745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42BEAE-0138-1A44-A045-584EE1FD25FC}">
      <dsp:nvSpPr>
        <dsp:cNvPr id="0" name=""/>
        <dsp:cNvSpPr/>
      </dsp:nvSpPr>
      <dsp:spPr>
        <a:xfrm>
          <a:off x="6720156" y="2027395"/>
          <a:ext cx="2029351" cy="1623481"/>
        </a:xfrm>
        <a:prstGeom prst="roundRect">
          <a:avLst>
            <a:gd name="adj" fmla="val 10000"/>
          </a:avLst>
        </a:prstGeom>
        <a:solidFill>
          <a:schemeClr val="accent3">
            <a:hueOff val="-1414192"/>
            <a:satOff val="6425"/>
            <a:lumOff val="-7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Early efforts showed promise</a:t>
          </a:r>
        </a:p>
      </dsp:txBody>
      <dsp:txXfrm>
        <a:off x="6767706" y="2074945"/>
        <a:ext cx="1934251" cy="15283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BBBA5-C44F-6840-A028-8C9B0A0857FD}">
      <dsp:nvSpPr>
        <dsp:cNvPr id="0" name=""/>
        <dsp:cNvSpPr/>
      </dsp:nvSpPr>
      <dsp:spPr>
        <a:xfrm>
          <a:off x="152840" y="1015976"/>
          <a:ext cx="2245343" cy="7399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 dirty="0"/>
        </a:p>
      </dsp:txBody>
      <dsp:txXfrm>
        <a:off x="152840" y="1015976"/>
        <a:ext cx="2245343" cy="739942"/>
      </dsp:txXfrm>
    </dsp:sp>
    <dsp:sp modelId="{9FA2EFD1-B5BE-6441-A254-7C7A7EE14FF9}">
      <dsp:nvSpPr>
        <dsp:cNvPr id="0" name=""/>
        <dsp:cNvSpPr/>
      </dsp:nvSpPr>
      <dsp:spPr>
        <a:xfrm>
          <a:off x="150288" y="790932"/>
          <a:ext cx="178606" cy="17860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1F60B1-605B-A14E-89CD-8F846F28FB4C}">
      <dsp:nvSpPr>
        <dsp:cNvPr id="0" name=""/>
        <dsp:cNvSpPr/>
      </dsp:nvSpPr>
      <dsp:spPr>
        <a:xfrm>
          <a:off x="275313" y="540882"/>
          <a:ext cx="178606" cy="17860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58620F-F9D9-DA4F-AEE6-FCA147FBBC1F}">
      <dsp:nvSpPr>
        <dsp:cNvPr id="0" name=""/>
        <dsp:cNvSpPr/>
      </dsp:nvSpPr>
      <dsp:spPr>
        <a:xfrm>
          <a:off x="583742" y="893581"/>
          <a:ext cx="280667" cy="28066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C85DB0-B91B-4B40-9788-1BF669941FD2}">
      <dsp:nvSpPr>
        <dsp:cNvPr id="0" name=""/>
        <dsp:cNvSpPr/>
      </dsp:nvSpPr>
      <dsp:spPr>
        <a:xfrm>
          <a:off x="825422" y="315837"/>
          <a:ext cx="178606" cy="17860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9022FE-4F18-9249-8D09-D83A225163F8}">
      <dsp:nvSpPr>
        <dsp:cNvPr id="0" name=""/>
        <dsp:cNvSpPr/>
      </dsp:nvSpPr>
      <dsp:spPr>
        <a:xfrm>
          <a:off x="1150487" y="215818"/>
          <a:ext cx="178606" cy="17860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DBC732-F2BC-C242-8819-E959C90E6163}">
      <dsp:nvSpPr>
        <dsp:cNvPr id="0" name=""/>
        <dsp:cNvSpPr/>
      </dsp:nvSpPr>
      <dsp:spPr>
        <a:xfrm>
          <a:off x="1550566" y="390852"/>
          <a:ext cx="178606" cy="17860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5D3916-CDC1-3B4A-B650-858F624263C3}">
      <dsp:nvSpPr>
        <dsp:cNvPr id="0" name=""/>
        <dsp:cNvSpPr/>
      </dsp:nvSpPr>
      <dsp:spPr>
        <a:xfrm>
          <a:off x="1616506" y="992892"/>
          <a:ext cx="280667" cy="28066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9F2E28-7929-1945-8F57-281F5DE2655E}">
      <dsp:nvSpPr>
        <dsp:cNvPr id="0" name=""/>
        <dsp:cNvSpPr/>
      </dsp:nvSpPr>
      <dsp:spPr>
        <a:xfrm>
          <a:off x="2150685" y="790932"/>
          <a:ext cx="178606" cy="17860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6292FD-EEA8-3B48-8CA3-79D818F4EB24}">
      <dsp:nvSpPr>
        <dsp:cNvPr id="0" name=""/>
        <dsp:cNvSpPr/>
      </dsp:nvSpPr>
      <dsp:spPr>
        <a:xfrm>
          <a:off x="1296471" y="1336004"/>
          <a:ext cx="178606" cy="17860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239A22-9316-A544-A86A-7B6583CD5AC1}">
      <dsp:nvSpPr>
        <dsp:cNvPr id="0" name=""/>
        <dsp:cNvSpPr/>
      </dsp:nvSpPr>
      <dsp:spPr>
        <a:xfrm>
          <a:off x="1000457" y="540882"/>
          <a:ext cx="459274" cy="45927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B14D98-1217-5A43-8355-DF5B88E1A7F9}">
      <dsp:nvSpPr>
        <dsp:cNvPr id="0" name=""/>
        <dsp:cNvSpPr/>
      </dsp:nvSpPr>
      <dsp:spPr>
        <a:xfrm>
          <a:off x="25263" y="1491071"/>
          <a:ext cx="178606" cy="17860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3C6B1E-9578-A44C-A2EC-A3B823C7B806}">
      <dsp:nvSpPr>
        <dsp:cNvPr id="0" name=""/>
        <dsp:cNvSpPr/>
      </dsp:nvSpPr>
      <dsp:spPr>
        <a:xfrm>
          <a:off x="134470" y="1863073"/>
          <a:ext cx="280667" cy="28066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718A1C-09B4-AA4A-A6E7-FCD2A618AAD3}">
      <dsp:nvSpPr>
        <dsp:cNvPr id="0" name=""/>
        <dsp:cNvSpPr/>
      </dsp:nvSpPr>
      <dsp:spPr>
        <a:xfrm>
          <a:off x="667529" y="1508474"/>
          <a:ext cx="408244" cy="40824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04CA74-7450-6347-A00F-7A8DB74D6BB5}">
      <dsp:nvSpPr>
        <dsp:cNvPr id="0" name=""/>
        <dsp:cNvSpPr/>
      </dsp:nvSpPr>
      <dsp:spPr>
        <a:xfrm>
          <a:off x="786450" y="2097854"/>
          <a:ext cx="178606" cy="17860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81BFE6-6264-B345-A63E-DCCA4CBC0EC4}">
      <dsp:nvSpPr>
        <dsp:cNvPr id="0" name=""/>
        <dsp:cNvSpPr/>
      </dsp:nvSpPr>
      <dsp:spPr>
        <a:xfrm>
          <a:off x="1420419" y="2120262"/>
          <a:ext cx="280667" cy="280667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BAC979-5E32-014C-8C89-14D4BD921C8A}">
      <dsp:nvSpPr>
        <dsp:cNvPr id="0" name=""/>
        <dsp:cNvSpPr/>
      </dsp:nvSpPr>
      <dsp:spPr>
        <a:xfrm>
          <a:off x="2396311" y="1336006"/>
          <a:ext cx="178606" cy="17860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5C8CD4-5443-5E4B-ABDF-1F023EE56E50}">
      <dsp:nvSpPr>
        <dsp:cNvPr id="0" name=""/>
        <dsp:cNvSpPr/>
      </dsp:nvSpPr>
      <dsp:spPr>
        <a:xfrm>
          <a:off x="1675693" y="1508474"/>
          <a:ext cx="408244" cy="40824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94953B-94D8-8D47-AC39-F77D59EB4493}">
      <dsp:nvSpPr>
        <dsp:cNvPr id="0" name=""/>
        <dsp:cNvSpPr/>
      </dsp:nvSpPr>
      <dsp:spPr>
        <a:xfrm>
          <a:off x="2200695" y="1766125"/>
          <a:ext cx="280667" cy="28066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AA00D7-7D19-F74E-8589-E92361D7CAF4}">
      <dsp:nvSpPr>
        <dsp:cNvPr id="0" name=""/>
        <dsp:cNvSpPr/>
      </dsp:nvSpPr>
      <dsp:spPr>
        <a:xfrm>
          <a:off x="2481363" y="590476"/>
          <a:ext cx="824281" cy="1573643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2D4800-1F43-A142-B3F1-87A706667871}">
      <dsp:nvSpPr>
        <dsp:cNvPr id="0" name=""/>
        <dsp:cNvSpPr/>
      </dsp:nvSpPr>
      <dsp:spPr>
        <a:xfrm>
          <a:off x="3155775" y="590476"/>
          <a:ext cx="824281" cy="1573643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7CE0FA-C25A-BA48-A656-3AC120F11BB6}">
      <dsp:nvSpPr>
        <dsp:cNvPr id="0" name=""/>
        <dsp:cNvSpPr/>
      </dsp:nvSpPr>
      <dsp:spPr>
        <a:xfrm>
          <a:off x="4069979" y="460427"/>
          <a:ext cx="1910835" cy="191083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Defined by 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NC-FEW</a:t>
          </a:r>
        </a:p>
      </dsp:txBody>
      <dsp:txXfrm>
        <a:off x="4349814" y="740262"/>
        <a:ext cx="1351165" cy="13511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A47CAE-23F5-1D46-A0B2-E7316C0B4F47}">
      <dsp:nvSpPr>
        <dsp:cNvPr id="0" name=""/>
        <dsp:cNvSpPr/>
      </dsp:nvSpPr>
      <dsp:spPr>
        <a:xfrm>
          <a:off x="1216252" y="0"/>
          <a:ext cx="4865007" cy="486500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Broader contextual factors</a:t>
          </a:r>
        </a:p>
      </dsp:txBody>
      <dsp:txXfrm>
        <a:off x="2968627" y="243250"/>
        <a:ext cx="1360255" cy="729751"/>
      </dsp:txXfrm>
    </dsp:sp>
    <dsp:sp modelId="{C3ECC20E-770E-1746-82E6-2C489FB27D1E}">
      <dsp:nvSpPr>
        <dsp:cNvPr id="0" name=""/>
        <dsp:cNvSpPr/>
      </dsp:nvSpPr>
      <dsp:spPr>
        <a:xfrm>
          <a:off x="1701079" y="973001"/>
          <a:ext cx="3895352" cy="3892005"/>
        </a:xfrm>
        <a:prstGeom prst="ellipse">
          <a:avLst/>
        </a:prstGeom>
        <a:solidFill>
          <a:schemeClr val="accent3">
            <a:hueOff val="-471397"/>
            <a:satOff val="2142"/>
            <a:lumOff val="-24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113792" rIns="91440" bIns="1828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Limitations of educational structures</a:t>
          </a:r>
        </a:p>
      </dsp:txBody>
      <dsp:txXfrm>
        <a:off x="2968042" y="1206521"/>
        <a:ext cx="1361425" cy="700561"/>
      </dsp:txXfrm>
    </dsp:sp>
    <dsp:sp modelId="{B31F0255-8361-814C-B0DA-798D499E1DB5}">
      <dsp:nvSpPr>
        <dsp:cNvPr id="0" name=""/>
        <dsp:cNvSpPr/>
      </dsp:nvSpPr>
      <dsp:spPr>
        <a:xfrm>
          <a:off x="2189253" y="1946002"/>
          <a:ext cx="2919004" cy="2919004"/>
        </a:xfrm>
        <a:prstGeom prst="ellipse">
          <a:avLst/>
        </a:prstGeom>
        <a:solidFill>
          <a:schemeClr val="accent3">
            <a:hueOff val="-942795"/>
            <a:satOff val="4283"/>
            <a:lumOff val="-496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Lack of resources and support</a:t>
          </a:r>
        </a:p>
      </dsp:txBody>
      <dsp:txXfrm>
        <a:off x="2968627" y="2164928"/>
        <a:ext cx="1360255" cy="656775"/>
      </dsp:txXfrm>
    </dsp:sp>
    <dsp:sp modelId="{5BC2D976-77AC-6745-8FCA-7F97519D4882}">
      <dsp:nvSpPr>
        <dsp:cNvPr id="0" name=""/>
        <dsp:cNvSpPr/>
      </dsp:nvSpPr>
      <dsp:spPr>
        <a:xfrm>
          <a:off x="2675754" y="2919004"/>
          <a:ext cx="1946002" cy="1946002"/>
        </a:xfrm>
        <a:prstGeom prst="ellipse">
          <a:avLst/>
        </a:prstGeom>
        <a:solidFill>
          <a:schemeClr val="accent3">
            <a:hueOff val="-1414192"/>
            <a:satOff val="6425"/>
            <a:lumOff val="-7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Individual barriers</a:t>
          </a:r>
        </a:p>
      </dsp:txBody>
      <dsp:txXfrm>
        <a:off x="2960739" y="3405504"/>
        <a:ext cx="1376031" cy="9730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93A809-1DD2-F04C-A813-ACA72C9192DC}">
      <dsp:nvSpPr>
        <dsp:cNvPr id="0" name=""/>
        <dsp:cNvSpPr/>
      </dsp:nvSpPr>
      <dsp:spPr>
        <a:xfrm>
          <a:off x="2220" y="162298"/>
          <a:ext cx="3430946" cy="1372378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Distributed network</a:t>
          </a:r>
        </a:p>
      </dsp:txBody>
      <dsp:txXfrm>
        <a:off x="688409" y="162298"/>
        <a:ext cx="2058568" cy="1372378"/>
      </dsp:txXfrm>
    </dsp:sp>
    <dsp:sp modelId="{06FEEF2F-D73A-CC44-AE55-8074B90274E4}">
      <dsp:nvSpPr>
        <dsp:cNvPr id="0" name=""/>
        <dsp:cNvSpPr/>
      </dsp:nvSpPr>
      <dsp:spPr>
        <a:xfrm>
          <a:off x="2987144" y="278951"/>
          <a:ext cx="2847685" cy="1139074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Incentivizing members to initiate projects </a:t>
          </a:r>
        </a:p>
      </dsp:txBody>
      <dsp:txXfrm>
        <a:off x="3556681" y="278951"/>
        <a:ext cx="1708611" cy="1139074"/>
      </dsp:txXfrm>
    </dsp:sp>
    <dsp:sp modelId="{54E7C3FB-BBB4-794B-A7E5-C3E64CBA4701}">
      <dsp:nvSpPr>
        <dsp:cNvPr id="0" name=""/>
        <dsp:cNvSpPr/>
      </dsp:nvSpPr>
      <dsp:spPr>
        <a:xfrm>
          <a:off x="5436153" y="278951"/>
          <a:ext cx="2847685" cy="1139074"/>
        </a:xfrm>
        <a:prstGeom prst="chevron">
          <a:avLst/>
        </a:prstGeom>
        <a:solidFill>
          <a:schemeClr val="accent2">
            <a:tint val="40000"/>
            <a:alpha val="90000"/>
            <a:hueOff val="394912"/>
            <a:satOff val="-1035"/>
            <a:lumOff val="37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394912"/>
              <a:satOff val="-1035"/>
              <a:lumOff val="37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Seed funding for new teams</a:t>
          </a:r>
        </a:p>
      </dsp:txBody>
      <dsp:txXfrm>
        <a:off x="6005690" y="278951"/>
        <a:ext cx="1708611" cy="1139074"/>
      </dsp:txXfrm>
    </dsp:sp>
    <dsp:sp modelId="{958161B1-6DC1-E54B-87E3-F41296693DA4}">
      <dsp:nvSpPr>
        <dsp:cNvPr id="0" name=""/>
        <dsp:cNvSpPr/>
      </dsp:nvSpPr>
      <dsp:spPr>
        <a:xfrm>
          <a:off x="2220" y="1726810"/>
          <a:ext cx="3430946" cy="1372378"/>
        </a:xfrm>
        <a:prstGeom prst="chevron">
          <a:avLst/>
        </a:prstGeom>
        <a:solidFill>
          <a:schemeClr val="accent2">
            <a:hueOff val="953895"/>
            <a:satOff val="-21764"/>
            <a:lumOff val="80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External forces</a:t>
          </a:r>
        </a:p>
      </dsp:txBody>
      <dsp:txXfrm>
        <a:off x="688409" y="1726810"/>
        <a:ext cx="2058568" cy="1372378"/>
      </dsp:txXfrm>
    </dsp:sp>
    <dsp:sp modelId="{CB243C98-A17E-7248-9447-D2F8A2811442}">
      <dsp:nvSpPr>
        <dsp:cNvPr id="0" name=""/>
        <dsp:cNvSpPr/>
      </dsp:nvSpPr>
      <dsp:spPr>
        <a:xfrm>
          <a:off x="2987144" y="1843462"/>
          <a:ext cx="2847685" cy="1139074"/>
        </a:xfrm>
        <a:prstGeom prst="chevron">
          <a:avLst/>
        </a:prstGeom>
        <a:solidFill>
          <a:schemeClr val="accent2">
            <a:tint val="40000"/>
            <a:alpha val="90000"/>
            <a:hueOff val="789824"/>
            <a:satOff val="-2069"/>
            <a:lumOff val="741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789824"/>
              <a:satOff val="-2069"/>
              <a:lumOff val="7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Having to pivot several times</a:t>
          </a:r>
        </a:p>
      </dsp:txBody>
      <dsp:txXfrm>
        <a:off x="3556681" y="1843462"/>
        <a:ext cx="1708611" cy="1139074"/>
      </dsp:txXfrm>
    </dsp:sp>
    <dsp:sp modelId="{D8A0FB5F-E304-FA49-957D-745C9FAE166E}">
      <dsp:nvSpPr>
        <dsp:cNvPr id="0" name=""/>
        <dsp:cNvSpPr/>
      </dsp:nvSpPr>
      <dsp:spPr>
        <a:xfrm>
          <a:off x="5436153" y="1843462"/>
          <a:ext cx="2847685" cy="1139074"/>
        </a:xfrm>
        <a:prstGeom prst="chevron">
          <a:avLst/>
        </a:prstGeom>
        <a:solidFill>
          <a:schemeClr val="accent2">
            <a:tint val="40000"/>
            <a:alpha val="90000"/>
            <a:hueOff val="1184737"/>
            <a:satOff val="-3104"/>
            <a:lumOff val="1111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1184737"/>
              <a:satOff val="-3104"/>
              <a:lumOff val="11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Remain committed to goals</a:t>
          </a:r>
        </a:p>
      </dsp:txBody>
      <dsp:txXfrm>
        <a:off x="6005690" y="1843462"/>
        <a:ext cx="1708611" cy="1139074"/>
      </dsp:txXfrm>
    </dsp:sp>
    <dsp:sp modelId="{4E723B73-CBDA-F046-8C93-049DFF742676}">
      <dsp:nvSpPr>
        <dsp:cNvPr id="0" name=""/>
        <dsp:cNvSpPr/>
      </dsp:nvSpPr>
      <dsp:spPr>
        <a:xfrm>
          <a:off x="2220" y="3291322"/>
          <a:ext cx="3430946" cy="1372378"/>
        </a:xfrm>
        <a:prstGeom prst="chevron">
          <a:avLst/>
        </a:prstGeom>
        <a:solidFill>
          <a:schemeClr val="accent2">
            <a:hueOff val="1907789"/>
            <a:satOff val="-43528"/>
            <a:lumOff val="160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Disciplinary imbalance</a:t>
          </a:r>
        </a:p>
      </dsp:txBody>
      <dsp:txXfrm>
        <a:off x="688409" y="3291322"/>
        <a:ext cx="2058568" cy="1372378"/>
      </dsp:txXfrm>
    </dsp:sp>
    <dsp:sp modelId="{C9B030DB-329F-204D-AEB5-955CAE49AB4D}">
      <dsp:nvSpPr>
        <dsp:cNvPr id="0" name=""/>
        <dsp:cNvSpPr/>
      </dsp:nvSpPr>
      <dsp:spPr>
        <a:xfrm>
          <a:off x="2987144" y="3407974"/>
          <a:ext cx="2847685" cy="1139074"/>
        </a:xfrm>
        <a:prstGeom prst="chevron">
          <a:avLst/>
        </a:prstGeom>
        <a:solidFill>
          <a:schemeClr val="accent2">
            <a:tint val="40000"/>
            <a:alpha val="90000"/>
            <a:hueOff val="1579649"/>
            <a:satOff val="-4138"/>
            <a:lumOff val="1482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1579649"/>
              <a:satOff val="-4138"/>
              <a:lumOff val="148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Uneven representation</a:t>
          </a:r>
        </a:p>
      </dsp:txBody>
      <dsp:txXfrm>
        <a:off x="3556681" y="3407974"/>
        <a:ext cx="1708611" cy="1139074"/>
      </dsp:txXfrm>
    </dsp:sp>
    <dsp:sp modelId="{C5E7E0ED-B80E-3246-ADC9-B1D18C417472}">
      <dsp:nvSpPr>
        <dsp:cNvPr id="0" name=""/>
        <dsp:cNvSpPr/>
      </dsp:nvSpPr>
      <dsp:spPr>
        <a:xfrm>
          <a:off x="5436153" y="3407974"/>
          <a:ext cx="2847685" cy="1139074"/>
        </a:xfrm>
        <a:prstGeom prst="chevron">
          <a:avLst/>
        </a:prstGeom>
        <a:solidFill>
          <a:schemeClr val="accent2">
            <a:tint val="40000"/>
            <a:alpha val="90000"/>
            <a:hueOff val="1974561"/>
            <a:satOff val="-5173"/>
            <a:lumOff val="1852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1974561"/>
              <a:satOff val="-5173"/>
              <a:lumOff val="18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Use stakeholder matrix</a:t>
          </a:r>
        </a:p>
      </dsp:txBody>
      <dsp:txXfrm>
        <a:off x="6005690" y="3407974"/>
        <a:ext cx="1708611" cy="113907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69E20A-482F-9A45-AAB0-6F43B45BFDF1}">
      <dsp:nvSpPr>
        <dsp:cNvPr id="0" name=""/>
        <dsp:cNvSpPr/>
      </dsp:nvSpPr>
      <dsp:spPr>
        <a:xfrm>
          <a:off x="0" y="20350"/>
          <a:ext cx="8571119" cy="175069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0" tIns="203200" rIns="355600" bIns="2032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Sustaining momentum: Strategies that worked</a:t>
          </a:r>
        </a:p>
      </dsp:txBody>
      <dsp:txXfrm>
        <a:off x="0" y="20350"/>
        <a:ext cx="8571119" cy="1750694"/>
      </dsp:txXfrm>
    </dsp:sp>
    <dsp:sp modelId="{58CE730F-9947-CB4D-B865-9248173FF5D4}">
      <dsp:nvSpPr>
        <dsp:cNvPr id="0" name=""/>
        <dsp:cNvSpPr/>
      </dsp:nvSpPr>
      <dsp:spPr>
        <a:xfrm>
          <a:off x="0" y="1771045"/>
          <a:ext cx="8571119" cy="274500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Formalized, funded roles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Projects aligned with job expectations (e.g., scholarly publications for faculty) 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Honoraria for members in specific roles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Take time to build trust and reciprocity</a:t>
          </a:r>
        </a:p>
      </dsp:txBody>
      <dsp:txXfrm>
        <a:off x="0" y="1771045"/>
        <a:ext cx="8571119" cy="2745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7d69504823_0_420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3" name="Google Shape;253;g17d69504823_0_4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>
          <a:extLst>
            <a:ext uri="{FF2B5EF4-FFF2-40B4-BE49-F238E27FC236}">
              <a16:creationId xmlns:a16="http://schemas.microsoft.com/office/drawing/2014/main" id="{D417763B-B4BF-F224-8349-E662FB6241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7d69504823_0_429:notes">
            <a:extLst>
              <a:ext uri="{FF2B5EF4-FFF2-40B4-BE49-F238E27FC236}">
                <a16:creationId xmlns:a16="http://schemas.microsoft.com/office/drawing/2014/main" id="{C9E42BD1-A971-155D-A922-DD465C15686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9" name="Google Shape;269;g17d69504823_0_429:notes">
            <a:extLst>
              <a:ext uri="{FF2B5EF4-FFF2-40B4-BE49-F238E27FC236}">
                <a16:creationId xmlns:a16="http://schemas.microsoft.com/office/drawing/2014/main" id="{4FB6FD69-14C8-EDA7-B6C4-E28D6E5006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What is NC-FEW – including overview of FEW Nexus and reason for starting a collaborative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70" name="Google Shape;270;g17d69504823_0_429:notes">
            <a:extLst>
              <a:ext uri="{FF2B5EF4-FFF2-40B4-BE49-F238E27FC236}">
                <a16:creationId xmlns:a16="http://schemas.microsoft.com/office/drawing/2014/main" id="{94778475-890B-350D-E35E-F16860BEAFA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6246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1861c3d98a2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9" name="Google Shape;399;g1861c3d98a2_0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0" name="Google Shape;400;g1861c3d98a2_0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8" name="Google Shape;46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1861c3d98a2_0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75" name="Google Shape;475;g1861c3d98a2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2" name="Google Shape;482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4" name="Google Shape;49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>
          <a:extLst>
            <a:ext uri="{FF2B5EF4-FFF2-40B4-BE49-F238E27FC236}">
              <a16:creationId xmlns:a16="http://schemas.microsoft.com/office/drawing/2014/main" id="{F895857A-8F3A-98C0-95F8-D8D28A9C21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26:notes">
            <a:extLst>
              <a:ext uri="{FF2B5EF4-FFF2-40B4-BE49-F238E27FC236}">
                <a16:creationId xmlns:a16="http://schemas.microsoft.com/office/drawing/2014/main" id="{5ADE1D43-E0C0-1016-D950-7E160C9E306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4" name="Google Shape;494;p26:notes">
            <a:extLst>
              <a:ext uri="{FF2B5EF4-FFF2-40B4-BE49-F238E27FC236}">
                <a16:creationId xmlns:a16="http://schemas.microsoft.com/office/drawing/2014/main" id="{F6C84544-7AE5-C6A7-01B0-AD701ABC66A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382759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8" name="Google Shape;488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>
          <a:extLst>
            <a:ext uri="{FF2B5EF4-FFF2-40B4-BE49-F238E27FC236}">
              <a16:creationId xmlns:a16="http://schemas.microsoft.com/office/drawing/2014/main" id="{21A40530-B97D-1CBD-9B34-83874CDBB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7d69504823_0_429:notes">
            <a:extLst>
              <a:ext uri="{FF2B5EF4-FFF2-40B4-BE49-F238E27FC236}">
                <a16:creationId xmlns:a16="http://schemas.microsoft.com/office/drawing/2014/main" id="{EFC4B5B5-132F-4E54-4373-A23E3941756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9" name="Google Shape;269;g17d69504823_0_429:notes">
            <a:extLst>
              <a:ext uri="{FF2B5EF4-FFF2-40B4-BE49-F238E27FC236}">
                <a16:creationId xmlns:a16="http://schemas.microsoft.com/office/drawing/2014/main" id="{18739A95-0B96-EFCE-DAA5-00B8289864E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What is NC-FEW – including overview of FEW Nexus and reason for starting a collaborative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70" name="Google Shape;270;g17d69504823_0_429:notes">
            <a:extLst>
              <a:ext uri="{FF2B5EF4-FFF2-40B4-BE49-F238E27FC236}">
                <a16:creationId xmlns:a16="http://schemas.microsoft.com/office/drawing/2014/main" id="{592E2E08-C0B2-20D9-44DE-B9915BE7B50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9952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>
          <a:extLst>
            <a:ext uri="{FF2B5EF4-FFF2-40B4-BE49-F238E27FC236}">
              <a16:creationId xmlns:a16="http://schemas.microsoft.com/office/drawing/2014/main" id="{CAAF2B9D-D140-53AF-A7DF-718A5589B4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7d69504823_0_429:notes">
            <a:extLst>
              <a:ext uri="{FF2B5EF4-FFF2-40B4-BE49-F238E27FC236}">
                <a16:creationId xmlns:a16="http://schemas.microsoft.com/office/drawing/2014/main" id="{44420869-1424-5603-5AC9-A0C880C4F7B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9" name="Google Shape;269;g17d69504823_0_429:notes">
            <a:extLst>
              <a:ext uri="{FF2B5EF4-FFF2-40B4-BE49-F238E27FC236}">
                <a16:creationId xmlns:a16="http://schemas.microsoft.com/office/drawing/2014/main" id="{5003F0F2-3890-5FD5-266E-6AAAA8D7F98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What is NC-FEW – including overview of FEW Nexus and reason for starting a collaborative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70" name="Google Shape;270;g17d69504823_0_429:notes">
            <a:extLst>
              <a:ext uri="{FF2B5EF4-FFF2-40B4-BE49-F238E27FC236}">
                <a16:creationId xmlns:a16="http://schemas.microsoft.com/office/drawing/2014/main" id="{1F326894-4269-B899-4578-F2333634673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9752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7d69504823_0_4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9" name="Google Shape;269;g17d69504823_0_429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What is NC-FEW – including overview of FEW Nexus and reason for starting a collaborative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70" name="Google Shape;270;g17d69504823_0_4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17d69504823_0_667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0" name="Google Shape;500;g17d69504823_0_6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>
          <a:extLst>
            <a:ext uri="{FF2B5EF4-FFF2-40B4-BE49-F238E27FC236}">
              <a16:creationId xmlns:a16="http://schemas.microsoft.com/office/drawing/2014/main" id="{C992C585-52A4-07E8-E5FE-DD4434B0F7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7d69504823_0_429:notes">
            <a:extLst>
              <a:ext uri="{FF2B5EF4-FFF2-40B4-BE49-F238E27FC236}">
                <a16:creationId xmlns:a16="http://schemas.microsoft.com/office/drawing/2014/main" id="{853F07B9-2C87-530C-21C2-096AC52550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9" name="Google Shape;269;g17d69504823_0_429:notes">
            <a:extLst>
              <a:ext uri="{FF2B5EF4-FFF2-40B4-BE49-F238E27FC236}">
                <a16:creationId xmlns:a16="http://schemas.microsoft.com/office/drawing/2014/main" id="{FA67002B-561A-6153-E3EE-41088DA5DBB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What is NC-FEW – including overview of FEW Nexus and reason for starting a collaborative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70" name="Google Shape;270;g17d69504823_0_429:notes">
            <a:extLst>
              <a:ext uri="{FF2B5EF4-FFF2-40B4-BE49-F238E27FC236}">
                <a16:creationId xmlns:a16="http://schemas.microsoft.com/office/drawing/2014/main" id="{84F6F632-3B2C-001E-0B8E-BAD3FD1CEC8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77834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17d69504823_0_469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The only reason that this framework exists because humans rely on them and are implicated in resources challenges</a:t>
            </a:r>
            <a:endParaRPr/>
          </a:p>
        </p:txBody>
      </p:sp>
      <p:sp>
        <p:nvSpPr>
          <p:cNvPr id="296" name="Google Shape;296;g17d69504823_0_4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17d69504823_0_487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The only reason that this framework exists because humans rely on them and are implicated in resources challenges</a:t>
            </a:r>
            <a:endParaRPr/>
          </a:p>
        </p:txBody>
      </p:sp>
      <p:sp>
        <p:nvSpPr>
          <p:cNvPr id="315" name="Google Shape;315;g17d69504823_0_4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1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1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Calibri"/>
              <a:buNone/>
            </a:pPr>
            <a:r>
              <a:rPr lang="en-US" dirty="0"/>
              <a:t>NC-FEW – Relevant Goals</a:t>
            </a:r>
            <a:endParaRPr lang="en-US" b="1" dirty="0">
              <a:solidFill>
                <a:schemeClr val="accent2"/>
              </a:solidFill>
            </a:endParaRPr>
          </a:p>
          <a:p>
            <a:pPr marL="6858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Calibri"/>
              <a:buAutoNum type="arabicPeriod"/>
            </a:pPr>
            <a:r>
              <a:rPr lang="en-US" b="1" dirty="0">
                <a:solidFill>
                  <a:schemeClr val="accent2"/>
                </a:solidFill>
              </a:rPr>
              <a:t>Synthesize current education research </a:t>
            </a:r>
            <a:r>
              <a:rPr lang="en-US" dirty="0"/>
              <a:t>on educational programming grounded in the FEW-Nexus</a:t>
            </a:r>
          </a:p>
          <a:p>
            <a:pPr marL="685800" lvl="1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Calibri"/>
              <a:buAutoNum type="arabicPeriod"/>
            </a:pPr>
            <a:r>
              <a:rPr lang="en-US" b="1" dirty="0">
                <a:solidFill>
                  <a:schemeClr val="accent2"/>
                </a:solidFill>
              </a:rPr>
              <a:t>Identify and promote best practices </a:t>
            </a:r>
            <a:r>
              <a:rPr lang="en-US" dirty="0"/>
              <a:t>in education research on educational programming grounded in the FEW-Nexus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62" name="Google Shape;36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9" name="Google Shape;28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>
          <a:extLst>
            <a:ext uri="{FF2B5EF4-FFF2-40B4-BE49-F238E27FC236}">
              <a16:creationId xmlns:a16="http://schemas.microsoft.com/office/drawing/2014/main" id="{49919194-2200-EB34-86B6-68F8F21D5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7:notes">
            <a:extLst>
              <a:ext uri="{FF2B5EF4-FFF2-40B4-BE49-F238E27FC236}">
                <a16:creationId xmlns:a16="http://schemas.microsoft.com/office/drawing/2014/main" id="{10221999-5253-E509-0351-E20B9E32F26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9" name="Google Shape;289;p7:notes">
            <a:extLst>
              <a:ext uri="{FF2B5EF4-FFF2-40B4-BE49-F238E27FC236}">
                <a16:creationId xmlns:a16="http://schemas.microsoft.com/office/drawing/2014/main" id="{60369D54-7588-7F88-D9FF-A9A58BF7F73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87407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17d69504823_0_8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7" name="Google Shape;357;g17d69504823_0_8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g17d69504823_0_682"/>
          <p:cNvSpPr/>
          <p:nvPr/>
        </p:nvSpPr>
        <p:spPr>
          <a:xfrm>
            <a:off x="2382" y="6400800"/>
            <a:ext cx="91416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g17d69504823_0_682"/>
          <p:cNvSpPr/>
          <p:nvPr/>
        </p:nvSpPr>
        <p:spPr>
          <a:xfrm>
            <a:off x="12" y="6334316"/>
            <a:ext cx="9141600" cy="63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g17d69504823_0_682"/>
          <p:cNvSpPr txBox="1">
            <a:spLocks noGrp="1"/>
          </p:cNvSpPr>
          <p:nvPr>
            <p:ph type="ctrTitle"/>
          </p:nvPr>
        </p:nvSpPr>
        <p:spPr>
          <a:xfrm>
            <a:off x="822960" y="758952"/>
            <a:ext cx="7543800" cy="356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g17d69504823_0_682"/>
          <p:cNvSpPr txBox="1"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" name="Google Shape;23;g17d69504823_0_682"/>
          <p:cNvSpPr txBox="1">
            <a:spLocks noGrp="1"/>
          </p:cNvSpPr>
          <p:nvPr>
            <p:ph type="dt" idx="10"/>
          </p:nvPr>
        </p:nvSpPr>
        <p:spPr>
          <a:xfrm>
            <a:off x="822961" y="6459786"/>
            <a:ext cx="1854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g17d69504823_0_682"/>
          <p:cNvSpPr txBox="1">
            <a:spLocks noGrp="1"/>
          </p:cNvSpPr>
          <p:nvPr>
            <p:ph type="ftr" idx="11"/>
          </p:nvPr>
        </p:nvSpPr>
        <p:spPr>
          <a:xfrm>
            <a:off x="2764639" y="6459786"/>
            <a:ext cx="3617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g17d69504823_0_682"/>
          <p:cNvSpPr txBox="1">
            <a:spLocks noGrp="1"/>
          </p:cNvSpPr>
          <p:nvPr>
            <p:ph type="sldNum" idx="12"/>
          </p:nvPr>
        </p:nvSpPr>
        <p:spPr>
          <a:xfrm>
            <a:off x="7425344" y="6459786"/>
            <a:ext cx="98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6" name="Google Shape;26;g17d69504823_0_682"/>
          <p:cNvCxnSpPr/>
          <p:nvPr/>
        </p:nvCxnSpPr>
        <p:spPr>
          <a:xfrm>
            <a:off x="905744" y="4343400"/>
            <a:ext cx="740670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g17d69504823_0_691"/>
          <p:cNvSpPr txBox="1">
            <a:spLocks noGrp="1"/>
          </p:cNvSpPr>
          <p:nvPr>
            <p:ph type="title"/>
          </p:nvPr>
        </p:nvSpPr>
        <p:spPr>
          <a:xfrm>
            <a:off x="822960" y="286604"/>
            <a:ext cx="7543800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g17d69504823_0_691"/>
          <p:cNvSpPr txBox="1">
            <a:spLocks noGrp="1"/>
          </p:cNvSpPr>
          <p:nvPr>
            <p:ph type="dt" idx="10"/>
          </p:nvPr>
        </p:nvSpPr>
        <p:spPr>
          <a:xfrm>
            <a:off x="822961" y="6459786"/>
            <a:ext cx="1854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g17d69504823_0_691"/>
          <p:cNvSpPr txBox="1">
            <a:spLocks noGrp="1"/>
          </p:cNvSpPr>
          <p:nvPr>
            <p:ph type="ftr" idx="11"/>
          </p:nvPr>
        </p:nvSpPr>
        <p:spPr>
          <a:xfrm>
            <a:off x="2764639" y="6459786"/>
            <a:ext cx="3617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g17d69504823_0_691"/>
          <p:cNvSpPr txBox="1">
            <a:spLocks noGrp="1"/>
          </p:cNvSpPr>
          <p:nvPr>
            <p:ph type="sldNum" idx="12"/>
          </p:nvPr>
        </p:nvSpPr>
        <p:spPr>
          <a:xfrm>
            <a:off x="7425344" y="6459786"/>
            <a:ext cx="98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17d69504823_0_696"/>
          <p:cNvSpPr txBox="1">
            <a:spLocks noGrp="1"/>
          </p:cNvSpPr>
          <p:nvPr>
            <p:ph type="title"/>
          </p:nvPr>
        </p:nvSpPr>
        <p:spPr>
          <a:xfrm>
            <a:off x="822960" y="286604"/>
            <a:ext cx="7543800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g17d69504823_0_696"/>
          <p:cNvSpPr txBox="1">
            <a:spLocks noGrp="1"/>
          </p:cNvSpPr>
          <p:nvPr>
            <p:ph type="body" idx="1"/>
          </p:nvPr>
        </p:nvSpPr>
        <p:spPr>
          <a:xfrm>
            <a:off x="822959" y="1845734"/>
            <a:ext cx="7543800" cy="40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5" name="Google Shape;35;g17d69504823_0_696"/>
          <p:cNvSpPr txBox="1">
            <a:spLocks noGrp="1"/>
          </p:cNvSpPr>
          <p:nvPr>
            <p:ph type="dt" idx="10"/>
          </p:nvPr>
        </p:nvSpPr>
        <p:spPr>
          <a:xfrm>
            <a:off x="822961" y="6459786"/>
            <a:ext cx="1854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g17d69504823_0_696"/>
          <p:cNvSpPr txBox="1">
            <a:spLocks noGrp="1"/>
          </p:cNvSpPr>
          <p:nvPr>
            <p:ph type="ftr" idx="11"/>
          </p:nvPr>
        </p:nvSpPr>
        <p:spPr>
          <a:xfrm>
            <a:off x="2764639" y="6459786"/>
            <a:ext cx="3617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g17d69504823_0_696"/>
          <p:cNvSpPr txBox="1">
            <a:spLocks noGrp="1"/>
          </p:cNvSpPr>
          <p:nvPr>
            <p:ph type="sldNum" idx="12"/>
          </p:nvPr>
        </p:nvSpPr>
        <p:spPr>
          <a:xfrm>
            <a:off x="7425344" y="6459786"/>
            <a:ext cx="98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bg>
      <p:bgPr>
        <a:solidFill>
          <a:schemeClr val="lt1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7d69504823_0_715"/>
          <p:cNvSpPr/>
          <p:nvPr/>
        </p:nvSpPr>
        <p:spPr>
          <a:xfrm>
            <a:off x="2382" y="6400800"/>
            <a:ext cx="91416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g17d69504823_0_715"/>
          <p:cNvSpPr/>
          <p:nvPr/>
        </p:nvSpPr>
        <p:spPr>
          <a:xfrm>
            <a:off x="12" y="6334316"/>
            <a:ext cx="9141600" cy="63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g17d69504823_0_715"/>
          <p:cNvSpPr txBox="1">
            <a:spLocks noGrp="1"/>
          </p:cNvSpPr>
          <p:nvPr>
            <p:ph type="title"/>
          </p:nvPr>
        </p:nvSpPr>
        <p:spPr>
          <a:xfrm>
            <a:off x="822960" y="758952"/>
            <a:ext cx="7543800" cy="356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 b="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g17d69504823_0_715"/>
          <p:cNvSpPr txBox="1"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g17d69504823_0_715"/>
          <p:cNvSpPr txBox="1">
            <a:spLocks noGrp="1"/>
          </p:cNvSpPr>
          <p:nvPr>
            <p:ph type="dt" idx="10"/>
          </p:nvPr>
        </p:nvSpPr>
        <p:spPr>
          <a:xfrm>
            <a:off x="822961" y="6459786"/>
            <a:ext cx="1854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g17d69504823_0_715"/>
          <p:cNvSpPr txBox="1">
            <a:spLocks noGrp="1"/>
          </p:cNvSpPr>
          <p:nvPr>
            <p:ph type="ftr" idx="11"/>
          </p:nvPr>
        </p:nvSpPr>
        <p:spPr>
          <a:xfrm>
            <a:off x="2764639" y="6459786"/>
            <a:ext cx="3617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g17d69504823_0_715"/>
          <p:cNvSpPr txBox="1">
            <a:spLocks noGrp="1"/>
          </p:cNvSpPr>
          <p:nvPr>
            <p:ph type="sldNum" idx="12"/>
          </p:nvPr>
        </p:nvSpPr>
        <p:spPr>
          <a:xfrm>
            <a:off x="7425344" y="6459786"/>
            <a:ext cx="98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59" name="Google Shape;59;g17d69504823_0_715"/>
          <p:cNvCxnSpPr/>
          <p:nvPr/>
        </p:nvCxnSpPr>
        <p:spPr>
          <a:xfrm>
            <a:off x="905744" y="4343400"/>
            <a:ext cx="740670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7d69504823_0_724"/>
          <p:cNvSpPr txBox="1">
            <a:spLocks noGrp="1"/>
          </p:cNvSpPr>
          <p:nvPr>
            <p:ph type="title"/>
          </p:nvPr>
        </p:nvSpPr>
        <p:spPr>
          <a:xfrm>
            <a:off x="822960" y="286604"/>
            <a:ext cx="7543800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g17d69504823_0_724"/>
          <p:cNvSpPr txBox="1">
            <a:spLocks noGrp="1"/>
          </p:cNvSpPr>
          <p:nvPr>
            <p:ph type="body" idx="1"/>
          </p:nvPr>
        </p:nvSpPr>
        <p:spPr>
          <a:xfrm>
            <a:off x="822960" y="1846052"/>
            <a:ext cx="3703200" cy="7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Google Shape;63;g17d69504823_0_724"/>
          <p:cNvSpPr txBox="1">
            <a:spLocks noGrp="1"/>
          </p:cNvSpPr>
          <p:nvPr>
            <p:ph type="body" idx="2"/>
          </p:nvPr>
        </p:nvSpPr>
        <p:spPr>
          <a:xfrm>
            <a:off x="822960" y="2582334"/>
            <a:ext cx="3703200" cy="33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64" name="Google Shape;64;g17d69504823_0_724"/>
          <p:cNvSpPr txBox="1">
            <a:spLocks noGrp="1"/>
          </p:cNvSpPr>
          <p:nvPr>
            <p:ph type="body" idx="3"/>
          </p:nvPr>
        </p:nvSpPr>
        <p:spPr>
          <a:xfrm>
            <a:off x="4663440" y="1846052"/>
            <a:ext cx="3703200" cy="7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g17d69504823_0_724"/>
          <p:cNvSpPr txBox="1">
            <a:spLocks noGrp="1"/>
          </p:cNvSpPr>
          <p:nvPr>
            <p:ph type="body" idx="4"/>
          </p:nvPr>
        </p:nvSpPr>
        <p:spPr>
          <a:xfrm>
            <a:off x="4663440" y="2582334"/>
            <a:ext cx="3703200" cy="33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66" name="Google Shape;66;g17d69504823_0_724"/>
          <p:cNvSpPr txBox="1">
            <a:spLocks noGrp="1"/>
          </p:cNvSpPr>
          <p:nvPr>
            <p:ph type="dt" idx="10"/>
          </p:nvPr>
        </p:nvSpPr>
        <p:spPr>
          <a:xfrm>
            <a:off x="822961" y="6459786"/>
            <a:ext cx="1854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g17d69504823_0_724"/>
          <p:cNvSpPr txBox="1">
            <a:spLocks noGrp="1"/>
          </p:cNvSpPr>
          <p:nvPr>
            <p:ph type="ftr" idx="11"/>
          </p:nvPr>
        </p:nvSpPr>
        <p:spPr>
          <a:xfrm>
            <a:off x="2764639" y="6459786"/>
            <a:ext cx="3617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g17d69504823_0_724"/>
          <p:cNvSpPr txBox="1">
            <a:spLocks noGrp="1"/>
          </p:cNvSpPr>
          <p:nvPr>
            <p:ph type="sldNum" idx="12"/>
          </p:nvPr>
        </p:nvSpPr>
        <p:spPr>
          <a:xfrm>
            <a:off x="7425344" y="6459786"/>
            <a:ext cx="98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7d69504823_0_733"/>
          <p:cNvSpPr/>
          <p:nvPr/>
        </p:nvSpPr>
        <p:spPr>
          <a:xfrm>
            <a:off x="13" y="0"/>
            <a:ext cx="30381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g17d69504823_0_733"/>
          <p:cNvSpPr/>
          <p:nvPr/>
        </p:nvSpPr>
        <p:spPr>
          <a:xfrm>
            <a:off x="3030053" y="0"/>
            <a:ext cx="48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g17d69504823_0_733"/>
          <p:cNvSpPr txBox="1"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g17d69504823_0_733"/>
          <p:cNvSpPr txBox="1">
            <a:spLocks noGrp="1"/>
          </p:cNvSpPr>
          <p:nvPr>
            <p:ph type="body" idx="1"/>
          </p:nvPr>
        </p:nvSpPr>
        <p:spPr>
          <a:xfrm>
            <a:off x="3600450" y="731520"/>
            <a:ext cx="486930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74" name="Google Shape;74;g17d69504823_0_733"/>
          <p:cNvSpPr txBox="1">
            <a:spLocks noGrp="1"/>
          </p:cNvSpPr>
          <p:nvPr>
            <p:ph type="body" idx="2"/>
          </p:nvPr>
        </p:nvSpPr>
        <p:spPr>
          <a:xfrm>
            <a:off x="342900" y="2926080"/>
            <a:ext cx="2400300" cy="3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g17d69504823_0_733"/>
          <p:cNvSpPr txBox="1">
            <a:spLocks noGrp="1"/>
          </p:cNvSpPr>
          <p:nvPr>
            <p:ph type="dt" idx="10"/>
          </p:nvPr>
        </p:nvSpPr>
        <p:spPr>
          <a:xfrm>
            <a:off x="349134" y="6459786"/>
            <a:ext cx="1963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g17d69504823_0_733"/>
          <p:cNvSpPr txBox="1">
            <a:spLocks noGrp="1"/>
          </p:cNvSpPr>
          <p:nvPr>
            <p:ph type="ftr" idx="11"/>
          </p:nvPr>
        </p:nvSpPr>
        <p:spPr>
          <a:xfrm>
            <a:off x="3600450" y="6459786"/>
            <a:ext cx="3486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g17d69504823_0_733"/>
          <p:cNvSpPr txBox="1">
            <a:spLocks noGrp="1"/>
          </p:cNvSpPr>
          <p:nvPr>
            <p:ph type="sldNum" idx="12"/>
          </p:nvPr>
        </p:nvSpPr>
        <p:spPr>
          <a:xfrm>
            <a:off x="7425344" y="6459786"/>
            <a:ext cx="98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7d69504823_0_742"/>
          <p:cNvSpPr/>
          <p:nvPr/>
        </p:nvSpPr>
        <p:spPr>
          <a:xfrm>
            <a:off x="0" y="4953000"/>
            <a:ext cx="9141600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g17d69504823_0_742"/>
          <p:cNvSpPr/>
          <p:nvPr/>
        </p:nvSpPr>
        <p:spPr>
          <a:xfrm>
            <a:off x="12" y="4915076"/>
            <a:ext cx="9141600" cy="63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g17d69504823_0_742"/>
          <p:cNvSpPr txBox="1">
            <a:spLocks noGrp="1"/>
          </p:cNvSpPr>
          <p:nvPr>
            <p:ph type="title"/>
          </p:nvPr>
        </p:nvSpPr>
        <p:spPr>
          <a:xfrm>
            <a:off x="822960" y="5074920"/>
            <a:ext cx="7585200" cy="8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g17d69504823_0_742"/>
          <p:cNvSpPr>
            <a:spLocks noGrp="1"/>
          </p:cNvSpPr>
          <p:nvPr>
            <p:ph type="pic" idx="2"/>
          </p:nvPr>
        </p:nvSpPr>
        <p:spPr>
          <a:xfrm>
            <a:off x="12" y="0"/>
            <a:ext cx="9144000" cy="4915200"/>
          </a:xfrm>
          <a:prstGeom prst="rect">
            <a:avLst/>
          </a:prstGeom>
          <a:solidFill>
            <a:srgbClr val="D7D0C0"/>
          </a:solidFill>
          <a:ln>
            <a:noFill/>
          </a:ln>
        </p:spPr>
      </p:sp>
      <p:sp>
        <p:nvSpPr>
          <p:cNvPr id="83" name="Google Shape;83;g17d69504823_0_742"/>
          <p:cNvSpPr txBox="1">
            <a:spLocks noGrp="1"/>
          </p:cNvSpPr>
          <p:nvPr>
            <p:ph type="body" idx="1"/>
          </p:nvPr>
        </p:nvSpPr>
        <p:spPr>
          <a:xfrm>
            <a:off x="822960" y="5907024"/>
            <a:ext cx="75894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84" name="Google Shape;84;g17d69504823_0_742"/>
          <p:cNvSpPr txBox="1">
            <a:spLocks noGrp="1"/>
          </p:cNvSpPr>
          <p:nvPr>
            <p:ph type="dt" idx="10"/>
          </p:nvPr>
        </p:nvSpPr>
        <p:spPr>
          <a:xfrm>
            <a:off x="822961" y="6459786"/>
            <a:ext cx="1854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g17d69504823_0_742"/>
          <p:cNvSpPr txBox="1">
            <a:spLocks noGrp="1"/>
          </p:cNvSpPr>
          <p:nvPr>
            <p:ph type="ftr" idx="11"/>
          </p:nvPr>
        </p:nvSpPr>
        <p:spPr>
          <a:xfrm>
            <a:off x="2764639" y="6459786"/>
            <a:ext cx="3617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g17d69504823_0_742"/>
          <p:cNvSpPr txBox="1">
            <a:spLocks noGrp="1"/>
          </p:cNvSpPr>
          <p:nvPr>
            <p:ph type="sldNum" idx="12"/>
          </p:nvPr>
        </p:nvSpPr>
        <p:spPr>
          <a:xfrm>
            <a:off x="7425344" y="6459786"/>
            <a:ext cx="98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7d69504823_0_751"/>
          <p:cNvSpPr txBox="1">
            <a:spLocks noGrp="1"/>
          </p:cNvSpPr>
          <p:nvPr>
            <p:ph type="title"/>
          </p:nvPr>
        </p:nvSpPr>
        <p:spPr>
          <a:xfrm>
            <a:off x="822960" y="286604"/>
            <a:ext cx="7543800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g17d69504823_0_751"/>
          <p:cNvSpPr txBox="1">
            <a:spLocks noGrp="1"/>
          </p:cNvSpPr>
          <p:nvPr>
            <p:ph type="body" idx="1"/>
          </p:nvPr>
        </p:nvSpPr>
        <p:spPr>
          <a:xfrm rot="5400000">
            <a:off x="2583210" y="85485"/>
            <a:ext cx="4023300" cy="75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0" name="Google Shape;90;g17d69504823_0_751"/>
          <p:cNvSpPr txBox="1">
            <a:spLocks noGrp="1"/>
          </p:cNvSpPr>
          <p:nvPr>
            <p:ph type="dt" idx="10"/>
          </p:nvPr>
        </p:nvSpPr>
        <p:spPr>
          <a:xfrm>
            <a:off x="822961" y="6459786"/>
            <a:ext cx="1854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g17d69504823_0_751"/>
          <p:cNvSpPr txBox="1">
            <a:spLocks noGrp="1"/>
          </p:cNvSpPr>
          <p:nvPr>
            <p:ph type="ftr" idx="11"/>
          </p:nvPr>
        </p:nvSpPr>
        <p:spPr>
          <a:xfrm>
            <a:off x="2764639" y="6459786"/>
            <a:ext cx="3617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g17d69504823_0_751"/>
          <p:cNvSpPr txBox="1">
            <a:spLocks noGrp="1"/>
          </p:cNvSpPr>
          <p:nvPr>
            <p:ph type="sldNum" idx="12"/>
          </p:nvPr>
        </p:nvSpPr>
        <p:spPr>
          <a:xfrm>
            <a:off x="7425344" y="6459786"/>
            <a:ext cx="98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7d69504823_0_757"/>
          <p:cNvSpPr/>
          <p:nvPr/>
        </p:nvSpPr>
        <p:spPr>
          <a:xfrm>
            <a:off x="2382" y="6400800"/>
            <a:ext cx="91416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g17d69504823_0_757"/>
          <p:cNvSpPr/>
          <p:nvPr/>
        </p:nvSpPr>
        <p:spPr>
          <a:xfrm>
            <a:off x="12" y="6334316"/>
            <a:ext cx="9141600" cy="63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g17d69504823_0_757"/>
          <p:cNvSpPr txBox="1">
            <a:spLocks noGrp="1"/>
          </p:cNvSpPr>
          <p:nvPr>
            <p:ph type="title"/>
          </p:nvPr>
        </p:nvSpPr>
        <p:spPr>
          <a:xfrm rot="5400000">
            <a:off x="4649551" y="2306502"/>
            <a:ext cx="5760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g17d69504823_0_757"/>
          <p:cNvSpPr txBox="1">
            <a:spLocks noGrp="1"/>
          </p:cNvSpPr>
          <p:nvPr>
            <p:ph type="body" idx="1"/>
          </p:nvPr>
        </p:nvSpPr>
        <p:spPr>
          <a:xfrm rot="5400000">
            <a:off x="648975" y="391901"/>
            <a:ext cx="5760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8" name="Google Shape;98;g17d69504823_0_757"/>
          <p:cNvSpPr txBox="1">
            <a:spLocks noGrp="1"/>
          </p:cNvSpPr>
          <p:nvPr>
            <p:ph type="dt" idx="10"/>
          </p:nvPr>
        </p:nvSpPr>
        <p:spPr>
          <a:xfrm>
            <a:off x="822961" y="6459786"/>
            <a:ext cx="1854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g17d69504823_0_757"/>
          <p:cNvSpPr txBox="1">
            <a:spLocks noGrp="1"/>
          </p:cNvSpPr>
          <p:nvPr>
            <p:ph type="ftr" idx="11"/>
          </p:nvPr>
        </p:nvSpPr>
        <p:spPr>
          <a:xfrm>
            <a:off x="2764639" y="6459786"/>
            <a:ext cx="3617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g17d69504823_0_757"/>
          <p:cNvSpPr txBox="1">
            <a:spLocks noGrp="1"/>
          </p:cNvSpPr>
          <p:nvPr>
            <p:ph type="sldNum" idx="12"/>
          </p:nvPr>
        </p:nvSpPr>
        <p:spPr>
          <a:xfrm>
            <a:off x="7425344" y="6459786"/>
            <a:ext cx="98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7d69504823_0_673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g17d69504823_0_673"/>
          <p:cNvSpPr/>
          <p:nvPr/>
        </p:nvSpPr>
        <p:spPr>
          <a:xfrm>
            <a:off x="0" y="6334315"/>
            <a:ext cx="9144000" cy="6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g17d69504823_0_673"/>
          <p:cNvSpPr txBox="1">
            <a:spLocks noGrp="1"/>
          </p:cNvSpPr>
          <p:nvPr>
            <p:ph type="title"/>
          </p:nvPr>
        </p:nvSpPr>
        <p:spPr>
          <a:xfrm>
            <a:off x="822960" y="286604"/>
            <a:ext cx="7543800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g17d69504823_0_673"/>
          <p:cNvSpPr txBox="1">
            <a:spLocks noGrp="1"/>
          </p:cNvSpPr>
          <p:nvPr>
            <p:ph type="body" idx="1"/>
          </p:nvPr>
        </p:nvSpPr>
        <p:spPr>
          <a:xfrm>
            <a:off x="822959" y="1845734"/>
            <a:ext cx="7543800" cy="40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g17d69504823_0_673"/>
          <p:cNvSpPr txBox="1">
            <a:spLocks noGrp="1"/>
          </p:cNvSpPr>
          <p:nvPr>
            <p:ph type="dt" idx="10"/>
          </p:nvPr>
        </p:nvSpPr>
        <p:spPr>
          <a:xfrm>
            <a:off x="822961" y="6459786"/>
            <a:ext cx="1854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g17d69504823_0_673"/>
          <p:cNvSpPr txBox="1">
            <a:spLocks noGrp="1"/>
          </p:cNvSpPr>
          <p:nvPr>
            <p:ph type="ftr" idx="11"/>
          </p:nvPr>
        </p:nvSpPr>
        <p:spPr>
          <a:xfrm>
            <a:off x="2764639" y="6459786"/>
            <a:ext cx="3617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g17d69504823_0_673"/>
          <p:cNvSpPr txBox="1">
            <a:spLocks noGrp="1"/>
          </p:cNvSpPr>
          <p:nvPr>
            <p:ph type="sldNum" idx="12"/>
          </p:nvPr>
        </p:nvSpPr>
        <p:spPr>
          <a:xfrm>
            <a:off x="7425344" y="6459786"/>
            <a:ext cx="98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7" name="Google Shape;17;g17d69504823_0_673"/>
          <p:cNvCxnSpPr/>
          <p:nvPr/>
        </p:nvCxnSpPr>
        <p:spPr>
          <a:xfrm>
            <a:off x="895149" y="1737845"/>
            <a:ext cx="747510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s://www.nsf.gov/awardsearch/showAward?AWD_ID=1856040&amp;HistoricalAwards=false" TargetMode="External"/><Relationship Id="rId7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hyperlink" Target="https://www.aplu.org/projects-and-initiatives/stem-education/stem-education-centers-network/index.html" TargetMode="External"/><Relationship Id="rId4" Type="http://schemas.openxmlformats.org/officeDocument/2006/relationships/hyperlink" Target="https://cris.nifa.usda.gov/cgi-bin/starfinder/0?path=fastlink1.txt&amp;id=anon&amp;pass=&amp;search=R=78095&amp;format=WEBLINK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sf.gov/pubs/2017/nsf17594/nsf17594.ht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erc.carleton.edu/nc-few/index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7d69504823_0_420"/>
          <p:cNvSpPr txBox="1">
            <a:spLocks noGrp="1"/>
          </p:cNvSpPr>
          <p:nvPr>
            <p:ph type="ctrTitle"/>
          </p:nvPr>
        </p:nvSpPr>
        <p:spPr>
          <a:xfrm>
            <a:off x="822960" y="758952"/>
            <a:ext cx="7543800" cy="356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Calibri"/>
              <a:buNone/>
            </a:pPr>
            <a:r>
              <a:rPr lang="en-US" sz="4000" dirty="0"/>
              <a:t>Lessons Learned from the National Collaborative for Research on Food, Energy, and Water Education</a:t>
            </a:r>
            <a:endParaRPr dirty="0"/>
          </a:p>
        </p:txBody>
      </p:sp>
      <p:sp>
        <p:nvSpPr>
          <p:cNvPr id="256" name="Google Shape;256;g17d69504823_0_420"/>
          <p:cNvSpPr txBox="1">
            <a:spLocks noGrp="1"/>
          </p:cNvSpPr>
          <p:nvPr>
            <p:ph type="subTitle" idx="1"/>
          </p:nvPr>
        </p:nvSpPr>
        <p:spPr>
          <a:xfrm>
            <a:off x="822960" y="4455621"/>
            <a:ext cx="8221800" cy="689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Hannah H. Scherer, PhD, Virginia Tech</a:t>
            </a:r>
            <a:endParaRPr dirty="0"/>
          </a:p>
        </p:txBody>
      </p:sp>
      <p:sp>
        <p:nvSpPr>
          <p:cNvPr id="258" name="Google Shape;258;g17d69504823_0_420"/>
          <p:cNvSpPr/>
          <p:nvPr/>
        </p:nvSpPr>
        <p:spPr>
          <a:xfrm>
            <a:off x="236652" y="5093854"/>
            <a:ext cx="8444639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material is based upon work supported by the National Science Foundation under </a:t>
            </a:r>
            <a:r>
              <a:rPr lang="en-US" sz="1200" b="0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Grant No. 1856040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en-US" sz="1200" b="0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2242276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(ECR-EHR Core Research), National Institute of Food and Agriculture, U.S. Department of Agriculture, under award #1006539 and #</a:t>
            </a:r>
            <a:r>
              <a:rPr lang="en-US" sz="1200" b="0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2017-06281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and the </a:t>
            </a:r>
            <a:r>
              <a:rPr lang="en-US" sz="1200" b="0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Network of STEM Education Centers/APLU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Any opinions, findings, and conclusions or recommendations expressed in this material are those of the author(s) and do not necessarily reflect the views of these funding agencies.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0" name="Google Shape;260;g17d69504823_0_4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190998" y="5604963"/>
            <a:ext cx="672028" cy="68919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logo of a water drop and a circle&#10;&#10;AI-generated content may be incorrect.">
            <a:extLst>
              <a:ext uri="{FF2B5EF4-FFF2-40B4-BE49-F238E27FC236}">
                <a16:creationId xmlns:a16="http://schemas.microsoft.com/office/drawing/2014/main" id="{42A86E78-EA44-EF08-6901-1AC0F2B874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70691" y="95905"/>
            <a:ext cx="6202618" cy="2402379"/>
          </a:xfrm>
          <a:prstGeom prst="rect">
            <a:avLst/>
          </a:prstGeom>
        </p:spPr>
      </p:pic>
      <p:pic>
        <p:nvPicPr>
          <p:cNvPr id="5" name="Picture 4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2DE04A56-0186-EB9F-0484-99E36DEA5A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0363" y="5913613"/>
            <a:ext cx="3898900" cy="3556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>
          <a:extLst>
            <a:ext uri="{FF2B5EF4-FFF2-40B4-BE49-F238E27FC236}">
              <a16:creationId xmlns:a16="http://schemas.microsoft.com/office/drawing/2014/main" id="{3BBA66F5-95FE-1656-81C0-CBF353E6D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">
            <a:extLst>
              <a:ext uri="{FF2B5EF4-FFF2-40B4-BE49-F238E27FC236}">
                <a16:creationId xmlns:a16="http://schemas.microsoft.com/office/drawing/2014/main" id="{ABFBC104-85EA-A32D-377E-E46F535957B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000" dirty="0"/>
              <a:t>NSF Research Coordination Network (RCN): 2019-2025 funding</a:t>
            </a:r>
            <a:endParaRPr sz="4000" dirty="0"/>
          </a:p>
        </p:txBody>
      </p:sp>
      <p:sp>
        <p:nvSpPr>
          <p:cNvPr id="292" name="Google Shape;292;p7">
            <a:extLst>
              <a:ext uri="{FF2B5EF4-FFF2-40B4-BE49-F238E27FC236}">
                <a16:creationId xmlns:a16="http://schemas.microsoft.com/office/drawing/2014/main" id="{160ECFC0-0D27-E68F-F43C-6BD00DD321D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22959" y="1845734"/>
            <a:ext cx="7782198" cy="40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“Supports networks that </a:t>
            </a:r>
            <a:r>
              <a:rPr lang="en-US" sz="1800" b="1" i="1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foster communication and new collaborations</a:t>
            </a:r>
            <a:r>
              <a:rPr lang="en-US" sz="1800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 among scientists, engineers and educators who share a common interest…”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800" dirty="0">
              <a:solidFill>
                <a:srgbClr val="1B1B1B"/>
              </a:solidFill>
              <a:highlight>
                <a:srgbClr val="FFFFFF"/>
              </a:highlight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1800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“RCN awards also </a:t>
            </a:r>
            <a:r>
              <a:rPr lang="en-US" sz="1800" b="1" i="1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do not support primary research</a:t>
            </a:r>
            <a:r>
              <a:rPr lang="en-US" sz="1800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.  Rather, the RCN program supports </a:t>
            </a:r>
            <a:endParaRPr sz="1800" dirty="0">
              <a:solidFill>
                <a:srgbClr val="1B1B1B"/>
              </a:solidFill>
              <a:highlight>
                <a:srgbClr val="FFFFFF"/>
              </a:highlight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B1B1B"/>
              </a:buClr>
              <a:buSzPts val="1800"/>
              <a:buFont typeface="Roboto"/>
              <a:buAutoNum type="arabicPeriod"/>
            </a:pPr>
            <a:r>
              <a:rPr lang="en-US" sz="1800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the means by which investigators can share information and ideas, </a:t>
            </a:r>
            <a:endParaRPr sz="1800" dirty="0">
              <a:solidFill>
                <a:srgbClr val="1B1B1B"/>
              </a:solidFill>
              <a:highlight>
                <a:srgbClr val="FFFFFF"/>
              </a:highlight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1B1B"/>
              </a:buClr>
              <a:buSzPts val="1800"/>
              <a:buFont typeface="Roboto"/>
              <a:buAutoNum type="arabicPeriod"/>
            </a:pPr>
            <a:r>
              <a:rPr lang="en-US" sz="1800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coordinate ongoing or planned research activities, </a:t>
            </a:r>
            <a:endParaRPr sz="1800" dirty="0">
              <a:solidFill>
                <a:srgbClr val="1B1B1B"/>
              </a:solidFill>
              <a:highlight>
                <a:srgbClr val="FFFFFF"/>
              </a:highlight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1B1B"/>
              </a:buClr>
              <a:buSzPts val="1800"/>
              <a:buFont typeface="Roboto"/>
              <a:buAutoNum type="arabicPeriod"/>
            </a:pPr>
            <a:r>
              <a:rPr lang="en-US" sz="1800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foster synthesis and new collaborations, develop community standards, and </a:t>
            </a:r>
            <a:endParaRPr sz="1800" dirty="0">
              <a:solidFill>
                <a:srgbClr val="1B1B1B"/>
              </a:solidFill>
              <a:highlight>
                <a:srgbClr val="FFFFFF"/>
              </a:highlight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1B1B"/>
              </a:buClr>
              <a:buSzPts val="1800"/>
              <a:buFont typeface="Roboto"/>
              <a:buAutoNum type="arabicPeriod"/>
            </a:pPr>
            <a:r>
              <a:rPr lang="en-US" sz="1800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in other ways advance science and education through communication and sharing of ideas.”</a:t>
            </a:r>
            <a:endParaRPr sz="1800" dirty="0">
              <a:solidFill>
                <a:srgbClr val="1B1B1B"/>
              </a:solidFill>
              <a:highlight>
                <a:srgbClr val="FFFFFF"/>
              </a:highlight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1800" dirty="0">
              <a:solidFill>
                <a:srgbClr val="1B1B1B"/>
              </a:solidFill>
              <a:highlight>
                <a:srgbClr val="FFFFFF"/>
              </a:highlight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1800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“Proposed networking activities directed to the RCN program should </a:t>
            </a:r>
            <a:r>
              <a:rPr lang="en-US" sz="1800" b="1" i="1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focus on a theme</a:t>
            </a:r>
            <a:r>
              <a:rPr lang="en-US" sz="1800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 to give coherence to the collaboration, such as a broad research question or particular technologies or approaches.”</a:t>
            </a:r>
            <a:endParaRPr sz="1800" dirty="0">
              <a:solidFill>
                <a:srgbClr val="1B1B1B"/>
              </a:solidFill>
              <a:highlight>
                <a:srgbClr val="FFFFFF"/>
              </a:highlight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</p:txBody>
      </p:sp>
      <p:sp>
        <p:nvSpPr>
          <p:cNvPr id="293" name="Google Shape;293;p7">
            <a:extLst>
              <a:ext uri="{FF2B5EF4-FFF2-40B4-BE49-F238E27FC236}">
                <a16:creationId xmlns:a16="http://schemas.microsoft.com/office/drawing/2014/main" id="{3C8A0527-DD61-49CF-A171-05EE55E0CA11}"/>
              </a:ext>
            </a:extLst>
          </p:cNvPr>
          <p:cNvSpPr txBox="1"/>
          <p:nvPr/>
        </p:nvSpPr>
        <p:spPr>
          <a:xfrm>
            <a:off x="4532100" y="5977364"/>
            <a:ext cx="4611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sng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https://www.nsf.gov/pubs/2017/nsf17594/nsf17594.htm</a:t>
            </a: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9557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17d69504823_0_8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800" i="1" dirty="0"/>
              <a:t>National Collaborative for Research on Food, Energy, and Water Education</a:t>
            </a:r>
            <a:r>
              <a:rPr lang="en-US" sz="2800" dirty="0"/>
              <a:t> (NC-FEW)</a:t>
            </a:r>
            <a:endParaRPr dirty="0"/>
          </a:p>
        </p:txBody>
      </p:sp>
      <p:sp>
        <p:nvSpPr>
          <p:cNvPr id="360" name="Google Shape;360;g17d69504823_0_840"/>
          <p:cNvSpPr txBox="1">
            <a:spLocks noGrp="1"/>
          </p:cNvSpPr>
          <p:nvPr>
            <p:ph type="body" idx="1"/>
          </p:nvPr>
        </p:nvSpPr>
        <p:spPr>
          <a:xfrm>
            <a:off x="822959" y="1845734"/>
            <a:ext cx="7543800" cy="4023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A hub for people who are interested in expanding and improving FEW-Nexus-based education through research and/or practice</a:t>
            </a:r>
            <a:endParaRPr dirty="0"/>
          </a:p>
          <a:p>
            <a:pPr marL="26670" lvl="0" indent="0" algn="l" rtl="0"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US" b="1" dirty="0"/>
              <a:t>Goals:</a:t>
            </a:r>
            <a:endParaRPr dirty="0"/>
          </a:p>
          <a:p>
            <a:pPr marL="36576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i="1" dirty="0"/>
              <a:t>Synthesize current education research </a:t>
            </a:r>
            <a:r>
              <a:rPr lang="en-US" dirty="0"/>
              <a:t>on educational programming grounded in the FEW-Nexus</a:t>
            </a:r>
          </a:p>
          <a:p>
            <a:pPr marL="36576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Identify and </a:t>
            </a:r>
            <a:r>
              <a:rPr lang="en-US" b="1" i="1" dirty="0"/>
              <a:t>promote best practices in education research </a:t>
            </a:r>
            <a:r>
              <a:rPr lang="en-US" dirty="0"/>
              <a:t>on educational programming grounded in the FEW-Nexus</a:t>
            </a:r>
            <a:endParaRPr dirty="0"/>
          </a:p>
          <a:p>
            <a:pPr marL="36576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i="1" dirty="0"/>
              <a:t>Foster collaboration </a:t>
            </a:r>
            <a:r>
              <a:rPr lang="en-US" dirty="0"/>
              <a:t>among community members representing diverse disciplines, fields, expertise, and institutions</a:t>
            </a:r>
            <a:endParaRPr dirty="0"/>
          </a:p>
          <a:p>
            <a:pPr marL="36576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i="1" dirty="0"/>
              <a:t>Enhance capacity for extramural funding</a:t>
            </a:r>
            <a:r>
              <a:rPr lang="en-US" dirty="0"/>
              <a:t> in support of education research on educational programming grounded in the FEW-Nexus</a:t>
            </a:r>
            <a:endParaRPr dirty="0"/>
          </a:p>
          <a:p>
            <a:pPr marL="36576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i="1" dirty="0"/>
              <a:t>Cultivate a community identity </a:t>
            </a:r>
            <a:r>
              <a:rPr lang="en-US" dirty="0"/>
              <a:t>among NC-FEW participants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>
          <a:extLst>
            <a:ext uri="{FF2B5EF4-FFF2-40B4-BE49-F238E27FC236}">
              <a16:creationId xmlns:a16="http://schemas.microsoft.com/office/drawing/2014/main" id="{62E26B57-F12F-0C1B-DA06-D41FCB9DE2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17d69504823_0_429">
            <a:extLst>
              <a:ext uri="{FF2B5EF4-FFF2-40B4-BE49-F238E27FC236}">
                <a16:creationId xmlns:a16="http://schemas.microsoft.com/office/drawing/2014/main" id="{B1CE49C1-52E6-9605-177D-2A94BCB2CCB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68171" y="286604"/>
            <a:ext cx="7798589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Overview of our time together</a:t>
            </a:r>
            <a:endParaRPr dirty="0"/>
          </a:p>
        </p:txBody>
      </p:sp>
      <p:grpSp>
        <p:nvGrpSpPr>
          <p:cNvPr id="273" name="Google Shape;273;g17d69504823_0_429">
            <a:extLst>
              <a:ext uri="{FF2B5EF4-FFF2-40B4-BE49-F238E27FC236}">
                <a16:creationId xmlns:a16="http://schemas.microsoft.com/office/drawing/2014/main" id="{6F7126A7-1E7A-56F3-933A-3D85CDDB53BE}"/>
              </a:ext>
            </a:extLst>
          </p:cNvPr>
          <p:cNvGrpSpPr/>
          <p:nvPr/>
        </p:nvGrpSpPr>
        <p:grpSpPr>
          <a:xfrm>
            <a:off x="-3649455" y="1286953"/>
            <a:ext cx="12123984" cy="5472900"/>
            <a:chOff x="-4594335" y="-704407"/>
            <a:chExt cx="11793363" cy="5472900"/>
          </a:xfrm>
        </p:grpSpPr>
        <p:sp>
          <p:nvSpPr>
            <p:cNvPr id="274" name="Google Shape;274;g17d69504823_0_429">
              <a:extLst>
                <a:ext uri="{FF2B5EF4-FFF2-40B4-BE49-F238E27FC236}">
                  <a16:creationId xmlns:a16="http://schemas.microsoft.com/office/drawing/2014/main" id="{7E93A3CA-53C0-9779-68BB-669AB083AE22}"/>
                </a:ext>
              </a:extLst>
            </p:cNvPr>
            <p:cNvSpPr/>
            <p:nvPr/>
          </p:nvSpPr>
          <p:spPr>
            <a:xfrm>
              <a:off x="-4594335" y="-704407"/>
              <a:ext cx="5472900" cy="5472900"/>
            </a:xfrm>
            <a:prstGeom prst="blockArc">
              <a:avLst>
                <a:gd name="adj1" fmla="val 18900000"/>
                <a:gd name="adj2" fmla="val 2700000"/>
                <a:gd name="adj3" fmla="val 395"/>
              </a:avLst>
            </a:prstGeom>
            <a:noFill/>
            <a:ln w="15875" cap="flat" cmpd="sng">
              <a:solidFill>
                <a:srgbClr val="9B2B1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g17d69504823_0_429">
              <a:extLst>
                <a:ext uri="{FF2B5EF4-FFF2-40B4-BE49-F238E27FC236}">
                  <a16:creationId xmlns:a16="http://schemas.microsoft.com/office/drawing/2014/main" id="{E95EA7AE-AB48-69BC-5E9B-F2E6CEF93DE5}"/>
                </a:ext>
              </a:extLst>
            </p:cNvPr>
            <p:cNvSpPr/>
            <p:nvPr/>
          </p:nvSpPr>
          <p:spPr>
            <a:xfrm>
              <a:off x="460128" y="312440"/>
              <a:ext cx="6738900" cy="625200"/>
            </a:xfrm>
            <a:prstGeom prst="rect">
              <a:avLst/>
            </a:prstGeom>
            <a:gradFill>
              <a:gsLst>
                <a:gs pos="0">
                  <a:srgbClr val="C29693"/>
                </a:gs>
                <a:gs pos="45000">
                  <a:srgbClr val="CCA5A4"/>
                </a:gs>
                <a:gs pos="100000">
                  <a:srgbClr val="D4ADAC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g17d69504823_0_429">
              <a:extLst>
                <a:ext uri="{FF2B5EF4-FFF2-40B4-BE49-F238E27FC236}">
                  <a16:creationId xmlns:a16="http://schemas.microsoft.com/office/drawing/2014/main" id="{8369792B-D302-D215-31B0-61B2F61F982F}"/>
                </a:ext>
              </a:extLst>
            </p:cNvPr>
            <p:cNvSpPr txBox="1"/>
            <p:nvPr/>
          </p:nvSpPr>
          <p:spPr>
            <a:xfrm>
              <a:off x="460128" y="312440"/>
              <a:ext cx="67389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g17d69504823_0_429">
              <a:extLst>
                <a:ext uri="{FF2B5EF4-FFF2-40B4-BE49-F238E27FC236}">
                  <a16:creationId xmlns:a16="http://schemas.microsoft.com/office/drawing/2014/main" id="{2FCC2C32-2543-04B2-4387-6478C5C19CCA}"/>
                </a:ext>
              </a:extLst>
            </p:cNvPr>
            <p:cNvSpPr/>
            <p:nvPr/>
          </p:nvSpPr>
          <p:spPr>
            <a:xfrm>
              <a:off x="69375" y="234289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rgbClr val="9B2B1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g17d69504823_0_429">
              <a:extLst>
                <a:ext uri="{FF2B5EF4-FFF2-40B4-BE49-F238E27FC236}">
                  <a16:creationId xmlns:a16="http://schemas.microsoft.com/office/drawing/2014/main" id="{575DC0C0-DB84-65EA-FB91-662DFCA7954E}"/>
                </a:ext>
              </a:extLst>
            </p:cNvPr>
            <p:cNvSpPr/>
            <p:nvPr/>
          </p:nvSpPr>
          <p:spPr>
            <a:xfrm>
              <a:off x="818573" y="1250411"/>
              <a:ext cx="6380400" cy="625200"/>
            </a:xfrm>
            <a:prstGeom prst="rect">
              <a:avLst/>
            </a:prstGeom>
            <a:gradFill>
              <a:gsLst>
                <a:gs pos="0">
                  <a:srgbClr val="C4B7A5"/>
                </a:gs>
                <a:gs pos="45000">
                  <a:srgbClr val="CEC4B4"/>
                </a:gs>
                <a:gs pos="100000">
                  <a:srgbClr val="D5CABB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g17d69504823_0_429">
              <a:extLst>
                <a:ext uri="{FF2B5EF4-FFF2-40B4-BE49-F238E27FC236}">
                  <a16:creationId xmlns:a16="http://schemas.microsoft.com/office/drawing/2014/main" id="{5FADD03D-0AAE-929E-2BCF-2177600A6218}"/>
                </a:ext>
              </a:extLst>
            </p:cNvPr>
            <p:cNvSpPr txBox="1"/>
            <p:nvPr/>
          </p:nvSpPr>
          <p:spPr>
            <a:xfrm>
              <a:off x="818573" y="1250411"/>
              <a:ext cx="63804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r>
                <a:rPr lang="en-US" sz="24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Central grant-funded activities and structure of the network</a:t>
              </a: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g17d69504823_0_429">
              <a:extLst>
                <a:ext uri="{FF2B5EF4-FFF2-40B4-BE49-F238E27FC236}">
                  <a16:creationId xmlns:a16="http://schemas.microsoft.com/office/drawing/2014/main" id="{C09B70AE-0152-F341-2479-54849F49844F}"/>
                </a:ext>
              </a:extLst>
            </p:cNvPr>
            <p:cNvSpPr/>
            <p:nvPr/>
          </p:nvSpPr>
          <p:spPr>
            <a:xfrm>
              <a:off x="427819" y="1172260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g17d69504823_0_429">
              <a:extLst>
                <a:ext uri="{FF2B5EF4-FFF2-40B4-BE49-F238E27FC236}">
                  <a16:creationId xmlns:a16="http://schemas.microsoft.com/office/drawing/2014/main" id="{64696210-6EC4-E8C5-3538-B8BEE5124A00}"/>
                </a:ext>
              </a:extLst>
            </p:cNvPr>
            <p:cNvSpPr/>
            <p:nvPr/>
          </p:nvSpPr>
          <p:spPr>
            <a:xfrm>
              <a:off x="818573" y="2188382"/>
              <a:ext cx="6380400" cy="625200"/>
            </a:xfrm>
            <a:prstGeom prst="rect">
              <a:avLst/>
            </a:prstGeom>
            <a:gradFill>
              <a:gsLst>
                <a:gs pos="0">
                  <a:srgbClr val="BDA49E"/>
                </a:gs>
                <a:gs pos="45000">
                  <a:srgbClr val="C9B2AD"/>
                </a:gs>
                <a:gs pos="100000">
                  <a:srgbClr val="D1BAB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g17d69504823_0_429">
              <a:extLst>
                <a:ext uri="{FF2B5EF4-FFF2-40B4-BE49-F238E27FC236}">
                  <a16:creationId xmlns:a16="http://schemas.microsoft.com/office/drawing/2014/main" id="{87CDE3CD-5B0C-7AF5-CE11-40BB2FA6FEF6}"/>
                </a:ext>
              </a:extLst>
            </p:cNvPr>
            <p:cNvSpPr txBox="1"/>
            <p:nvPr/>
          </p:nvSpPr>
          <p:spPr>
            <a:xfrm>
              <a:off x="818573" y="2188382"/>
              <a:ext cx="63804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g17d69504823_0_429">
              <a:extLst>
                <a:ext uri="{FF2B5EF4-FFF2-40B4-BE49-F238E27FC236}">
                  <a16:creationId xmlns:a16="http://schemas.microsoft.com/office/drawing/2014/main" id="{AF602BBF-962D-C8B6-8C85-661F460ED55B}"/>
                </a:ext>
              </a:extLst>
            </p:cNvPr>
            <p:cNvSpPr/>
            <p:nvPr/>
          </p:nvSpPr>
          <p:spPr>
            <a:xfrm>
              <a:off x="427819" y="2110232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g17d69504823_0_429">
              <a:extLst>
                <a:ext uri="{FF2B5EF4-FFF2-40B4-BE49-F238E27FC236}">
                  <a16:creationId xmlns:a16="http://schemas.microsoft.com/office/drawing/2014/main" id="{F8F145D0-FB3F-BCB9-3C39-1D2C36869394}"/>
                </a:ext>
              </a:extLst>
            </p:cNvPr>
            <p:cNvSpPr/>
            <p:nvPr/>
          </p:nvSpPr>
          <p:spPr>
            <a:xfrm>
              <a:off x="460128" y="3126353"/>
              <a:ext cx="6738900" cy="625200"/>
            </a:xfrm>
            <a:prstGeom prst="rect">
              <a:avLst/>
            </a:prstGeom>
            <a:gradFill>
              <a:gsLst>
                <a:gs pos="0">
                  <a:srgbClr val="B8B3B3"/>
                </a:gs>
                <a:gs pos="45000">
                  <a:srgbClr val="C5BFBF"/>
                </a:gs>
                <a:gs pos="100000">
                  <a:srgbClr val="CDC5C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g17d69504823_0_429">
              <a:extLst>
                <a:ext uri="{FF2B5EF4-FFF2-40B4-BE49-F238E27FC236}">
                  <a16:creationId xmlns:a16="http://schemas.microsoft.com/office/drawing/2014/main" id="{1FE90CA5-597F-8F99-521E-2DB18FC9B73E}"/>
                </a:ext>
              </a:extLst>
            </p:cNvPr>
            <p:cNvSpPr txBox="1"/>
            <p:nvPr/>
          </p:nvSpPr>
          <p:spPr>
            <a:xfrm>
              <a:off x="460128" y="3126353"/>
              <a:ext cx="67389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g17d69504823_0_429">
              <a:extLst>
                <a:ext uri="{FF2B5EF4-FFF2-40B4-BE49-F238E27FC236}">
                  <a16:creationId xmlns:a16="http://schemas.microsoft.com/office/drawing/2014/main" id="{CEBA9C6F-06A9-9A4E-048E-DA674135C18C}"/>
                </a:ext>
              </a:extLst>
            </p:cNvPr>
            <p:cNvSpPr/>
            <p:nvPr/>
          </p:nvSpPr>
          <p:spPr>
            <a:xfrm>
              <a:off x="69375" y="3048203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1886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1861c3d98a2_0_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dirty="0"/>
              <a:t>NC-FEW Leadership Team</a:t>
            </a:r>
            <a:endParaRPr dirty="0"/>
          </a:p>
        </p:txBody>
      </p:sp>
      <p:grpSp>
        <p:nvGrpSpPr>
          <p:cNvPr id="404" name="Google Shape;404;g1861c3d98a2_0_11"/>
          <p:cNvGrpSpPr/>
          <p:nvPr/>
        </p:nvGrpSpPr>
        <p:grpSpPr>
          <a:xfrm>
            <a:off x="822960" y="1805108"/>
            <a:ext cx="4831699" cy="4428929"/>
            <a:chOff x="3909987" y="1837879"/>
            <a:chExt cx="4840723" cy="4437201"/>
          </a:xfrm>
        </p:grpSpPr>
        <p:grpSp>
          <p:nvGrpSpPr>
            <p:cNvPr id="405" name="Google Shape;405;g1861c3d98a2_0_11"/>
            <p:cNvGrpSpPr/>
            <p:nvPr/>
          </p:nvGrpSpPr>
          <p:grpSpPr>
            <a:xfrm>
              <a:off x="3909987" y="1837879"/>
              <a:ext cx="4840723" cy="4437201"/>
              <a:chOff x="1047191" y="-42931"/>
              <a:chExt cx="4840723" cy="4437201"/>
            </a:xfrm>
          </p:grpSpPr>
          <p:sp>
            <p:nvSpPr>
              <p:cNvPr id="406" name="Google Shape;406;g1861c3d98a2_0_11"/>
              <p:cNvSpPr/>
              <p:nvPr/>
            </p:nvSpPr>
            <p:spPr>
              <a:xfrm>
                <a:off x="2131130" y="1273980"/>
                <a:ext cx="2672700" cy="2672700"/>
              </a:xfrm>
              <a:prstGeom prst="ellipse">
                <a:avLst/>
              </a:prstGeom>
              <a:solidFill>
                <a:srgbClr val="ED7D31">
                  <a:alpha val="49411"/>
                </a:srgbClr>
              </a:solidFill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7" name="Google Shape;407;g1861c3d98a2_0_11"/>
              <p:cNvSpPr txBox="1"/>
              <p:nvPr/>
            </p:nvSpPr>
            <p:spPr>
              <a:xfrm>
                <a:off x="2522559" y="1665409"/>
                <a:ext cx="1890000" cy="189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25400" tIns="25400" rIns="25400" bIns="254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Calibri"/>
                  <a:buNone/>
                </a:pPr>
                <a:r>
                  <a:rPr lang="en-US" sz="2000" b="0" i="1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NC-FEW Director &amp; co-Directors</a:t>
                </a:r>
                <a:endParaRPr sz="20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8" name="Google Shape;408;g1861c3d98a2_0_11"/>
              <p:cNvSpPr/>
              <p:nvPr/>
            </p:nvSpPr>
            <p:spPr>
              <a:xfrm>
                <a:off x="2553152" y="-42931"/>
                <a:ext cx="1828800" cy="1828800"/>
              </a:xfrm>
              <a:prstGeom prst="ellipse">
                <a:avLst/>
              </a:prstGeom>
              <a:solidFill>
                <a:srgbClr val="A5A5A5">
                  <a:alpha val="49411"/>
                </a:srgbClr>
              </a:solidFill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9" name="Google Shape;409;g1861c3d98a2_0_11"/>
              <p:cNvSpPr txBox="1"/>
              <p:nvPr/>
            </p:nvSpPr>
            <p:spPr>
              <a:xfrm>
                <a:off x="2820973" y="224890"/>
                <a:ext cx="1293300" cy="1293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20300" tIns="20300" rIns="20300" bIns="203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Calibri"/>
                  <a:buNone/>
                </a:pPr>
                <a:r>
                  <a:rPr lang="en-US" sz="1600" b="1" i="0" u="none" strike="noStrike" cap="none" dirty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Postsecondary</a:t>
                </a:r>
                <a:endParaRPr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90000"/>
                  </a:lnSpc>
                  <a:spcBef>
                    <a:spcPts val="56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Calibri"/>
                  <a:buNone/>
                </a:pPr>
                <a:r>
                  <a:rPr lang="en-US" sz="1600" b="0" i="0" u="none" strike="noStrike" cap="none" dirty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Working Group</a:t>
                </a:r>
                <a:endParaRPr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90000"/>
                  </a:lnSpc>
                  <a:spcBef>
                    <a:spcPts val="42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Calibri"/>
                  <a:buNone/>
                </a:pPr>
                <a:endParaRPr sz="1200" b="0" i="0" u="none" strike="noStrike" cap="none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0" name="Google Shape;410;g1861c3d98a2_0_11"/>
              <p:cNvSpPr/>
              <p:nvPr/>
            </p:nvSpPr>
            <p:spPr>
              <a:xfrm>
                <a:off x="4059114" y="2565470"/>
                <a:ext cx="1828800" cy="1828800"/>
              </a:xfrm>
              <a:prstGeom prst="ellipse">
                <a:avLst/>
              </a:prstGeom>
              <a:solidFill>
                <a:srgbClr val="FFC000">
                  <a:alpha val="49411"/>
                </a:srgbClr>
              </a:solidFill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1" name="Google Shape;411;g1861c3d98a2_0_11"/>
              <p:cNvSpPr txBox="1"/>
              <p:nvPr/>
            </p:nvSpPr>
            <p:spPr>
              <a:xfrm>
                <a:off x="4326935" y="2833291"/>
                <a:ext cx="1293300" cy="1293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9050" tIns="19050" rIns="19050" bIns="19050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00"/>
                  <a:buFont typeface="Calibri"/>
                  <a:buNone/>
                </a:pPr>
                <a:r>
                  <a:rPr lang="en-US" sz="15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     </a:t>
                </a:r>
                <a:r>
                  <a:rPr lang="en-US" sz="1500" b="1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Informal/     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00"/>
                  <a:buFont typeface="Calibri"/>
                  <a:buNone/>
                </a:pPr>
                <a:r>
                  <a:rPr lang="en-US" sz="1500" b="1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     non-formal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90000"/>
                  </a:lnSpc>
                  <a:spcBef>
                    <a:spcPts val="525"/>
                  </a:spcBef>
                  <a:spcAft>
                    <a:spcPts val="0"/>
                  </a:spcAft>
                  <a:buClr>
                    <a:srgbClr val="000000"/>
                  </a:buClr>
                  <a:buSzPts val="1500"/>
                  <a:buFont typeface="Calibri"/>
                  <a:buNone/>
                </a:pPr>
                <a:r>
                  <a:rPr lang="en-US" sz="15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Working Group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2" name="Google Shape;412;g1861c3d98a2_0_11"/>
              <p:cNvSpPr/>
              <p:nvPr/>
            </p:nvSpPr>
            <p:spPr>
              <a:xfrm>
                <a:off x="1047191" y="2565470"/>
                <a:ext cx="1828800" cy="1828800"/>
              </a:xfrm>
              <a:prstGeom prst="ellipse">
                <a:avLst/>
              </a:prstGeom>
              <a:solidFill>
                <a:srgbClr val="599BD5">
                  <a:alpha val="49411"/>
                </a:srgbClr>
              </a:solidFill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3" name="Google Shape;413;g1861c3d98a2_0_11"/>
              <p:cNvSpPr txBox="1"/>
              <p:nvPr/>
            </p:nvSpPr>
            <p:spPr>
              <a:xfrm>
                <a:off x="1315012" y="2833291"/>
                <a:ext cx="1293300" cy="1293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20300" tIns="20300" rIns="20300" bIns="203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Calibri"/>
                  <a:buNone/>
                </a:pPr>
                <a:r>
                  <a:rPr lang="en-US" sz="1600" b="1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PK-12</a:t>
                </a:r>
                <a:r>
                  <a:rPr lang="en-US"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90000"/>
                  </a:lnSpc>
                  <a:spcBef>
                    <a:spcPts val="56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Calibri"/>
                  <a:buNone/>
                </a:pPr>
                <a:r>
                  <a:rPr lang="en-US"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Working Group 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14" name="Google Shape;414;g1861c3d98a2_0_11"/>
            <p:cNvSpPr/>
            <p:nvPr/>
          </p:nvSpPr>
          <p:spPr>
            <a:xfrm>
              <a:off x="6216048" y="3268980"/>
              <a:ext cx="276300" cy="2763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548135"/>
            </a:solidFill>
            <a:ln w="12700" cap="flat" cmpd="sng">
              <a:solidFill>
                <a:srgbClr val="70AD47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5" name="Google Shape;415;g1861c3d98a2_0_11"/>
            <p:cNvSpPr/>
            <p:nvPr/>
          </p:nvSpPr>
          <p:spPr>
            <a:xfrm>
              <a:off x="7110239" y="4921170"/>
              <a:ext cx="276300" cy="2763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548135"/>
            </a:solidFill>
            <a:ln w="12700" cap="flat" cmpd="sng">
              <a:solidFill>
                <a:srgbClr val="70AD47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6" name="Google Shape;416;g1861c3d98a2_0_11"/>
            <p:cNvSpPr/>
            <p:nvPr/>
          </p:nvSpPr>
          <p:spPr>
            <a:xfrm>
              <a:off x="5274978" y="4906137"/>
              <a:ext cx="276300" cy="2763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548135"/>
            </a:solidFill>
            <a:ln w="12700" cap="flat" cmpd="sng">
              <a:solidFill>
                <a:srgbClr val="70AD47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" name="Google Shape;417;g1861c3d98a2_0_11"/>
            <p:cNvSpPr/>
            <p:nvPr/>
          </p:nvSpPr>
          <p:spPr>
            <a:xfrm>
              <a:off x="4031889" y="2938549"/>
              <a:ext cx="276300" cy="2763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548135"/>
            </a:solidFill>
            <a:ln w="12700" cap="flat" cmpd="sng">
              <a:solidFill>
                <a:srgbClr val="70AD47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Google Shape;418;g1861c3d98a2_0_11"/>
            <p:cNvSpPr/>
            <p:nvPr/>
          </p:nvSpPr>
          <p:spPr>
            <a:xfrm>
              <a:off x="4169985" y="3212766"/>
              <a:ext cx="14790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Working Group Chairs</a:t>
              </a: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19" name="Google Shape;419;g1861c3d98a2_0_11"/>
          <p:cNvSpPr txBox="1"/>
          <p:nvPr/>
        </p:nvSpPr>
        <p:spPr>
          <a:xfrm>
            <a:off x="5145817" y="2325023"/>
            <a:ext cx="3626250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Leadership Team, Working Group Members, and Advisory Board are listed on our website</a:t>
            </a:r>
            <a:endParaRPr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</a:ext>
                </a:extLst>
              </a:rPr>
              <a:t>NC-FEW Website: central hub</a:t>
            </a:r>
            <a:endParaRPr dirty="0"/>
          </a:p>
        </p:txBody>
      </p:sp>
      <p:sp>
        <p:nvSpPr>
          <p:cNvPr id="471" name="Google Shape;471;p21"/>
          <p:cNvSpPr txBox="1">
            <a:spLocks noGrp="1"/>
          </p:cNvSpPr>
          <p:nvPr>
            <p:ph type="body" idx="1"/>
          </p:nvPr>
        </p:nvSpPr>
        <p:spPr>
          <a:xfrm>
            <a:off x="822958" y="1845734"/>
            <a:ext cx="7940041" cy="4516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17526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/>
              <a:t>Project website - </a:t>
            </a:r>
            <a:r>
              <a:rPr lang="en-US" u="sng" dirty="0">
                <a:solidFill>
                  <a:schemeClr val="hlink"/>
                </a:solidFill>
                <a:hlinkClick r:id="rId3"/>
              </a:rPr>
              <a:t>https://serc.carleton.edu/nc-few/index.html</a:t>
            </a:r>
            <a:endParaRPr lang="en-US" u="sng" dirty="0">
              <a:solidFill>
                <a:schemeClr val="hlink"/>
              </a:solidFill>
            </a:endParaRPr>
          </a:p>
          <a:p>
            <a:pPr marL="228600" lvl="0" indent="-17526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endParaRPr lang="en-US" u="sng" dirty="0">
              <a:solidFill>
                <a:schemeClr val="hlink"/>
              </a:solidFill>
            </a:endParaRPr>
          </a:p>
          <a:p>
            <a:pPr marL="228600" lvl="0" indent="-17526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/>
              <a:t>Key Features</a:t>
            </a:r>
          </a:p>
          <a:p>
            <a:pPr marL="685800" lvl="1" indent="-175260">
              <a:spcBef>
                <a:spcPts val="0"/>
              </a:spcBef>
              <a:buClr>
                <a:schemeClr val="dk1"/>
              </a:buClr>
              <a:buSzPct val="100000"/>
              <a:buChar char="•"/>
            </a:pPr>
            <a:r>
              <a:rPr lang="en-US" dirty="0"/>
              <a:t>NC-FEW information</a:t>
            </a:r>
          </a:p>
          <a:p>
            <a:pPr marL="1143000" lvl="2" indent="-175260">
              <a:spcBef>
                <a:spcPts val="0"/>
              </a:spcBef>
              <a:buClr>
                <a:schemeClr val="dk1"/>
              </a:buClr>
              <a:buSzPct val="100000"/>
              <a:buChar char="•"/>
            </a:pPr>
            <a:r>
              <a:rPr lang="en-US" dirty="0"/>
              <a:t>vision, mission, goals, and funding</a:t>
            </a:r>
            <a:endParaRPr dirty="0"/>
          </a:p>
          <a:p>
            <a:pPr marL="1143000" lvl="2" indent="-182880">
              <a:spcBef>
                <a:spcPts val="500"/>
              </a:spcBef>
              <a:buClr>
                <a:schemeClr val="dk1"/>
              </a:buClr>
              <a:buSzPct val="100000"/>
              <a:buFont typeface="Noto Sans"/>
              <a:buChar char="▪"/>
            </a:pPr>
            <a:r>
              <a:rPr lang="en-US" dirty="0"/>
              <a:t>List of NC-FEW leadership team and working group members</a:t>
            </a:r>
            <a:endParaRPr dirty="0"/>
          </a:p>
          <a:p>
            <a:pPr marL="685800" lvl="1" indent="-18288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"/>
              <a:buChar char="▪"/>
            </a:pPr>
            <a:r>
              <a:rPr lang="en-US" dirty="0"/>
              <a:t>Events</a:t>
            </a:r>
          </a:p>
          <a:p>
            <a:pPr marL="1143000" lvl="2" indent="-182880">
              <a:spcBef>
                <a:spcPts val="500"/>
              </a:spcBef>
              <a:buClr>
                <a:schemeClr val="dk1"/>
              </a:buClr>
              <a:buSzPct val="100000"/>
              <a:buFont typeface="Noto Sans"/>
              <a:buChar char="▪"/>
            </a:pPr>
            <a:r>
              <a:rPr lang="en-US" dirty="0"/>
              <a:t>Past conference information</a:t>
            </a:r>
          </a:p>
          <a:p>
            <a:pPr marL="1143000" lvl="2" indent="-182880">
              <a:spcBef>
                <a:spcPts val="500"/>
              </a:spcBef>
              <a:buClr>
                <a:schemeClr val="dk1"/>
              </a:buClr>
              <a:buSzPct val="100000"/>
              <a:buFont typeface="Noto Sans"/>
              <a:buChar char="▪"/>
            </a:pPr>
            <a:r>
              <a:rPr lang="en-US" dirty="0"/>
              <a:t>Registration and logistics</a:t>
            </a:r>
          </a:p>
          <a:p>
            <a:pPr marL="1143000" lvl="2" indent="-182880">
              <a:spcBef>
                <a:spcPts val="500"/>
              </a:spcBef>
              <a:buClr>
                <a:schemeClr val="dk1"/>
              </a:buClr>
              <a:buSzPct val="100000"/>
              <a:buFont typeface="Noto Sans"/>
              <a:buChar char="▪"/>
            </a:pPr>
            <a:r>
              <a:rPr lang="en-US" dirty="0"/>
              <a:t>Workspace for participants</a:t>
            </a:r>
          </a:p>
          <a:p>
            <a:pPr marL="685800" lvl="1" indent="-182880">
              <a:spcBef>
                <a:spcPts val="500"/>
              </a:spcBef>
              <a:buClr>
                <a:schemeClr val="dk1"/>
              </a:buClr>
              <a:buSzPct val="100000"/>
              <a:buFont typeface="Noto Sans"/>
              <a:buChar char="▪"/>
            </a:pPr>
            <a:r>
              <a:rPr lang="en-US" dirty="0"/>
              <a:t>Webinars and Newsletters</a:t>
            </a:r>
          </a:p>
          <a:p>
            <a:pPr marL="1143000" lvl="2" indent="-182880">
              <a:spcBef>
                <a:spcPts val="500"/>
              </a:spcBef>
              <a:buClr>
                <a:schemeClr val="dk1"/>
              </a:buClr>
              <a:buSzPct val="100000"/>
              <a:buFont typeface="Noto Sans"/>
              <a:buChar char="▪"/>
            </a:pPr>
            <a:r>
              <a:rPr lang="en-US" dirty="0"/>
              <a:t>Archive</a:t>
            </a:r>
          </a:p>
          <a:p>
            <a:pPr marL="1143000" lvl="2" indent="-182880">
              <a:spcBef>
                <a:spcPts val="500"/>
              </a:spcBef>
              <a:buClr>
                <a:schemeClr val="dk1"/>
              </a:buClr>
              <a:buSzPct val="100000"/>
              <a:buFont typeface="Noto Sans"/>
              <a:buChar char="▪"/>
            </a:pPr>
            <a:r>
              <a:rPr lang="en-US" dirty="0"/>
              <a:t>Registration for upcoming webinars</a:t>
            </a:r>
          </a:p>
          <a:p>
            <a:pPr marL="1143000" lvl="2" indent="-182880">
              <a:spcBef>
                <a:spcPts val="500"/>
              </a:spcBef>
              <a:buClr>
                <a:schemeClr val="dk1"/>
              </a:buClr>
              <a:buSzPct val="100000"/>
              <a:buFont typeface="Noto Sans"/>
              <a:buChar char="▪"/>
            </a:pPr>
            <a:r>
              <a:rPr lang="en-US" dirty="0"/>
              <a:t>Suggest topics/speakers</a:t>
            </a:r>
          </a:p>
          <a:p>
            <a:pPr marL="1143000" lvl="2" indent="-182880">
              <a:spcBef>
                <a:spcPts val="500"/>
              </a:spcBef>
              <a:buClr>
                <a:schemeClr val="dk1"/>
              </a:buClr>
              <a:buSzPct val="100000"/>
              <a:buFont typeface="Noto Sans"/>
              <a:buChar char="▪"/>
            </a:pPr>
            <a:endParaRPr lang="en-US" dirty="0"/>
          </a:p>
          <a:p>
            <a:pPr marL="388620">
              <a:spcBef>
                <a:spcPts val="500"/>
              </a:spcBef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Developed and hosted by the Science Education Resource Center (SERC)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E32AB-2E74-F646-B28E-84E9B988B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4"/>
            <a:ext cx="8269834" cy="1450800"/>
          </a:xfrm>
        </p:spPr>
        <p:txBody>
          <a:bodyPr>
            <a:normAutofit fontScale="90000"/>
          </a:bodyPr>
          <a:lstStyle/>
          <a:p>
            <a:r>
              <a:rPr lang="en-US" dirty="0"/>
              <a:t>FEW-Nexus-based education research and practice training series</a:t>
            </a:r>
          </a:p>
        </p:txBody>
      </p:sp>
      <p:sp>
        <p:nvSpPr>
          <p:cNvPr id="478" name="Google Shape;478;g1861c3d98a2_0_52"/>
          <p:cNvSpPr txBox="1">
            <a:spLocks noGrp="1"/>
          </p:cNvSpPr>
          <p:nvPr>
            <p:ph type="body" idx="1"/>
          </p:nvPr>
        </p:nvSpPr>
        <p:spPr>
          <a:xfrm>
            <a:off x="822959" y="1845733"/>
            <a:ext cx="4627815" cy="4367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US" dirty="0"/>
              <a:t>Quarterly Web-based Series</a:t>
            </a:r>
          </a:p>
          <a:p>
            <a:pPr marL="34290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US" dirty="0"/>
              <a:t>Supporting participants in advancing education research and educational programming grounded in the FEW-Nexus</a:t>
            </a:r>
          </a:p>
          <a:p>
            <a:pPr marL="742950" lvl="1" indent="-285750">
              <a:spcBef>
                <a:spcPts val="50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dirty="0"/>
              <a:t>Emphasis on Design Based Research &amp; Critical Research and Perspectives</a:t>
            </a:r>
          </a:p>
          <a:p>
            <a:pPr marL="742950" lvl="1" indent="-285750">
              <a:spcBef>
                <a:spcPts val="50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dirty="0"/>
              <a:t>Theoretical and analytical perspectives and approaches</a:t>
            </a:r>
          </a:p>
          <a:p>
            <a:pPr marL="742950" lvl="1" indent="-2857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dirty="0"/>
              <a:t>Showcasing individual Nexus-focused educational programs/research</a:t>
            </a:r>
          </a:p>
          <a:p>
            <a:pPr marL="285750" indent="-285750">
              <a:spcBef>
                <a:spcPts val="50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dirty="0"/>
              <a:t>Synthesis document posted for each webinar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0162C0-33F1-B972-7CCD-3CC61D39F8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0774" y="1845733"/>
            <a:ext cx="3286826" cy="4253539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Newsletters</a:t>
            </a:r>
            <a:endParaRPr dirty="0"/>
          </a:p>
        </p:txBody>
      </p:sp>
      <p:sp>
        <p:nvSpPr>
          <p:cNvPr id="485" name="Google Shape;485;p25"/>
          <p:cNvSpPr txBox="1">
            <a:spLocks noGrp="1"/>
          </p:cNvSpPr>
          <p:nvPr>
            <p:ph type="body" idx="1"/>
          </p:nvPr>
        </p:nvSpPr>
        <p:spPr>
          <a:xfrm>
            <a:off x="338217" y="1900818"/>
            <a:ext cx="4839711" cy="40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400" dirty="0"/>
              <a:t>Quarterly 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400" dirty="0"/>
              <a:t>Highlighting information relevant to the community</a:t>
            </a:r>
            <a:endParaRPr sz="2400"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"/>
              <a:buChar char="▪"/>
            </a:pPr>
            <a:r>
              <a:rPr lang="en-US" sz="2400" dirty="0"/>
              <a:t>Showcasing work of NC-FEW community members</a:t>
            </a:r>
            <a:endParaRPr sz="2400"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"/>
              <a:buChar char="▪"/>
            </a:pPr>
            <a:r>
              <a:rPr lang="en-US" sz="2400" dirty="0"/>
              <a:t>Sharing information about relevant funding programs and conferences</a:t>
            </a:r>
            <a:endParaRPr sz="2400"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"/>
              <a:buChar char="▪"/>
            </a:pPr>
            <a:r>
              <a:rPr lang="en-US" sz="2400" dirty="0"/>
              <a:t>Discussing and soliciting feedback on ongoing efforts</a:t>
            </a:r>
            <a:endParaRPr sz="2400"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"/>
              <a:buChar char="▪"/>
            </a:pPr>
            <a:r>
              <a:rPr lang="en-US" sz="2400" dirty="0"/>
              <a:t>Community news and events</a:t>
            </a:r>
            <a:endParaRPr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525F72-81BF-2E00-73FE-72CDFD2E9A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7499" y="1811918"/>
            <a:ext cx="3448099" cy="4462245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Invited Conferences</a:t>
            </a:r>
            <a:endParaRPr dirty="0"/>
          </a:p>
        </p:txBody>
      </p:sp>
      <p:sp>
        <p:nvSpPr>
          <p:cNvPr id="497" name="Google Shape;497;p26"/>
          <p:cNvSpPr txBox="1">
            <a:spLocks noGrp="1"/>
          </p:cNvSpPr>
          <p:nvPr>
            <p:ph type="body" idx="1"/>
          </p:nvPr>
        </p:nvSpPr>
        <p:spPr>
          <a:xfrm>
            <a:off x="822960" y="1910443"/>
            <a:ext cx="7543800" cy="3037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US" sz="2400" dirty="0"/>
              <a:t>Example activities</a:t>
            </a:r>
            <a:endParaRPr sz="2400" dirty="0"/>
          </a:p>
          <a:p>
            <a:pPr marL="742950" lvl="1" indent="-2857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/>
              <a:t>Keynote speakers</a:t>
            </a:r>
            <a:endParaRPr sz="2400" dirty="0"/>
          </a:p>
          <a:p>
            <a:pPr marL="742950" lvl="1" indent="-2857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/>
              <a:t>Interactive poster sessions</a:t>
            </a:r>
            <a:endParaRPr sz="2400" dirty="0"/>
          </a:p>
          <a:p>
            <a:pPr marL="742950" lvl="1" indent="-2857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/>
              <a:t>Sharing and synthesis of working groups and community products</a:t>
            </a:r>
            <a:endParaRPr sz="2400" dirty="0"/>
          </a:p>
          <a:p>
            <a:pPr marL="742950" lvl="1" indent="-2857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/>
              <a:t>Fostering collaboration</a:t>
            </a:r>
            <a:endParaRPr sz="2400" dirty="0"/>
          </a:p>
          <a:p>
            <a:pPr marL="742950" lvl="1" indent="-2857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/>
              <a:t>Generating grant proposal ideas</a:t>
            </a:r>
            <a:endParaRPr sz="2400" dirty="0"/>
          </a:p>
          <a:p>
            <a:pPr marL="742950" lvl="1" indent="-2857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/>
              <a:t>Overall community-building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5">
          <a:extLst>
            <a:ext uri="{FF2B5EF4-FFF2-40B4-BE49-F238E27FC236}">
              <a16:creationId xmlns:a16="http://schemas.microsoft.com/office/drawing/2014/main" id="{B49BDE5F-1B91-1AD2-B681-4A3BA3721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26">
            <a:extLst>
              <a:ext uri="{FF2B5EF4-FFF2-40B4-BE49-F238E27FC236}">
                <a16:creationId xmlns:a16="http://schemas.microsoft.com/office/drawing/2014/main" id="{ED9A5F66-C416-C012-754F-6CCD69F9BB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Workshops at professional conferences</a:t>
            </a:r>
            <a:endParaRPr dirty="0"/>
          </a:p>
        </p:txBody>
      </p:sp>
      <p:sp>
        <p:nvSpPr>
          <p:cNvPr id="497" name="Google Shape;497;p26">
            <a:extLst>
              <a:ext uri="{FF2B5EF4-FFF2-40B4-BE49-F238E27FC236}">
                <a16:creationId xmlns:a16="http://schemas.microsoft.com/office/drawing/2014/main" id="{96B1A114-A73F-B267-2F6D-85DBE8BE371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22960" y="1910443"/>
            <a:ext cx="7543800" cy="3037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US" sz="2400" dirty="0"/>
              <a:t>9 total, each with different disciplinary audiences</a:t>
            </a:r>
          </a:p>
          <a:p>
            <a:pPr marL="34290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US" sz="2400" dirty="0"/>
              <a:t>NC-FEW member led</a:t>
            </a:r>
          </a:p>
          <a:p>
            <a:pPr marL="34290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US" sz="2400" dirty="0"/>
              <a:t>Workshop Objectives</a:t>
            </a:r>
          </a:p>
          <a:p>
            <a:pPr marL="800100" lvl="1">
              <a:spcBef>
                <a:spcPts val="1000"/>
              </a:spcBef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US" sz="2200" dirty="0"/>
              <a:t>Define and describe FEW-Nexus-based education</a:t>
            </a:r>
          </a:p>
          <a:p>
            <a:pPr marL="800100" lvl="1">
              <a:spcBef>
                <a:spcPts val="1000"/>
              </a:spcBef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US" sz="2200" dirty="0"/>
              <a:t>Identify and describe challenges with FEW-Nexus-based education</a:t>
            </a:r>
          </a:p>
          <a:p>
            <a:pPr marL="800100" lvl="1">
              <a:spcBef>
                <a:spcPts val="1000"/>
              </a:spcBef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US" sz="2200" dirty="0"/>
              <a:t>Ideate how [geography, geoscience, agricultural, etc.] education research can generate new knowledge to address these challenges</a:t>
            </a:r>
          </a:p>
          <a:p>
            <a:pPr marL="34290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n-US" sz="2400" dirty="0"/>
              <a:t>Artifacts analyzed as basis for new framework</a:t>
            </a:r>
          </a:p>
          <a:p>
            <a:pPr marL="34290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21510228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Publications and Resources</a:t>
            </a:r>
            <a:endParaRPr dirty="0"/>
          </a:p>
        </p:txBody>
      </p:sp>
      <p:sp>
        <p:nvSpPr>
          <p:cNvPr id="491" name="Google Shape;491;p28"/>
          <p:cNvSpPr txBox="1">
            <a:spLocks noGrp="1"/>
          </p:cNvSpPr>
          <p:nvPr>
            <p:ph type="body" idx="1"/>
          </p:nvPr>
        </p:nvSpPr>
        <p:spPr>
          <a:xfrm>
            <a:off x="822959" y="1845734"/>
            <a:ext cx="4561841" cy="40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 NC-FEW community vision for FEW-Nexus-based education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Working Group publications specific to educational contexts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FEW-Nexus-based Education Research and Practice briefs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Submissions from community, based on conference proceedings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Final report with stories, lessons learned, and recommendations for future research and networking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B3D238-FCB3-EF77-DA7F-2D35AD9050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4800" y="1845734"/>
            <a:ext cx="3395518" cy="4394200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17d69504823_0_429"/>
          <p:cNvSpPr txBox="1">
            <a:spLocks noGrp="1"/>
          </p:cNvSpPr>
          <p:nvPr>
            <p:ph type="title"/>
          </p:nvPr>
        </p:nvSpPr>
        <p:spPr>
          <a:xfrm>
            <a:off x="568171" y="286604"/>
            <a:ext cx="7798589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Overview of our time together</a:t>
            </a:r>
            <a:endParaRPr dirty="0"/>
          </a:p>
        </p:txBody>
      </p:sp>
      <p:grpSp>
        <p:nvGrpSpPr>
          <p:cNvPr id="273" name="Google Shape;273;g17d69504823_0_429"/>
          <p:cNvGrpSpPr/>
          <p:nvPr/>
        </p:nvGrpSpPr>
        <p:grpSpPr>
          <a:xfrm>
            <a:off x="-3649455" y="1286953"/>
            <a:ext cx="12123984" cy="5472900"/>
            <a:chOff x="-4594335" y="-704407"/>
            <a:chExt cx="11793363" cy="5472900"/>
          </a:xfrm>
        </p:grpSpPr>
        <p:sp>
          <p:nvSpPr>
            <p:cNvPr id="274" name="Google Shape;274;g17d69504823_0_429"/>
            <p:cNvSpPr/>
            <p:nvPr/>
          </p:nvSpPr>
          <p:spPr>
            <a:xfrm>
              <a:off x="-4594335" y="-704407"/>
              <a:ext cx="5472900" cy="5472900"/>
            </a:xfrm>
            <a:prstGeom prst="blockArc">
              <a:avLst>
                <a:gd name="adj1" fmla="val 18900000"/>
                <a:gd name="adj2" fmla="val 2700000"/>
                <a:gd name="adj3" fmla="val 395"/>
              </a:avLst>
            </a:prstGeom>
            <a:noFill/>
            <a:ln w="15875" cap="flat" cmpd="sng">
              <a:solidFill>
                <a:srgbClr val="9B2B1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g17d69504823_0_429"/>
            <p:cNvSpPr/>
            <p:nvPr/>
          </p:nvSpPr>
          <p:spPr>
            <a:xfrm>
              <a:off x="460128" y="312440"/>
              <a:ext cx="6738900" cy="625200"/>
            </a:xfrm>
            <a:prstGeom prst="rect">
              <a:avLst/>
            </a:prstGeom>
            <a:gradFill>
              <a:gsLst>
                <a:gs pos="0">
                  <a:srgbClr val="C29693"/>
                </a:gs>
                <a:gs pos="45000">
                  <a:srgbClr val="CCA5A4"/>
                </a:gs>
                <a:gs pos="100000">
                  <a:srgbClr val="D4ADAC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g17d69504823_0_429"/>
            <p:cNvSpPr txBox="1"/>
            <p:nvPr/>
          </p:nvSpPr>
          <p:spPr>
            <a:xfrm>
              <a:off x="460128" y="312440"/>
              <a:ext cx="67389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r>
                <a:rPr lang="en-US" sz="24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What is NC-FEW?</a:t>
              </a: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g17d69504823_0_429"/>
            <p:cNvSpPr/>
            <p:nvPr/>
          </p:nvSpPr>
          <p:spPr>
            <a:xfrm>
              <a:off x="69375" y="234289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rgbClr val="9B2B1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g17d69504823_0_429"/>
            <p:cNvSpPr/>
            <p:nvPr/>
          </p:nvSpPr>
          <p:spPr>
            <a:xfrm>
              <a:off x="818573" y="1250411"/>
              <a:ext cx="6380400" cy="625200"/>
            </a:xfrm>
            <a:prstGeom prst="rect">
              <a:avLst/>
            </a:prstGeom>
            <a:gradFill>
              <a:gsLst>
                <a:gs pos="0">
                  <a:srgbClr val="C4B7A5"/>
                </a:gs>
                <a:gs pos="45000">
                  <a:srgbClr val="CEC4B4"/>
                </a:gs>
                <a:gs pos="100000">
                  <a:srgbClr val="D5CABB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g17d69504823_0_429"/>
            <p:cNvSpPr txBox="1"/>
            <p:nvPr/>
          </p:nvSpPr>
          <p:spPr>
            <a:xfrm>
              <a:off x="818573" y="1250411"/>
              <a:ext cx="63804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r>
                <a:rPr lang="en-US" sz="24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Central grant-funded activities and structure of the network</a:t>
              </a: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g17d69504823_0_429"/>
            <p:cNvSpPr/>
            <p:nvPr/>
          </p:nvSpPr>
          <p:spPr>
            <a:xfrm>
              <a:off x="427819" y="1172260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g17d69504823_0_429"/>
            <p:cNvSpPr/>
            <p:nvPr/>
          </p:nvSpPr>
          <p:spPr>
            <a:xfrm>
              <a:off x="818573" y="2188382"/>
              <a:ext cx="6380400" cy="625200"/>
            </a:xfrm>
            <a:prstGeom prst="rect">
              <a:avLst/>
            </a:prstGeom>
            <a:gradFill>
              <a:gsLst>
                <a:gs pos="0">
                  <a:srgbClr val="BDA49E"/>
                </a:gs>
                <a:gs pos="45000">
                  <a:srgbClr val="C9B2AD"/>
                </a:gs>
                <a:gs pos="100000">
                  <a:srgbClr val="D1BAB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g17d69504823_0_429"/>
            <p:cNvSpPr txBox="1"/>
            <p:nvPr/>
          </p:nvSpPr>
          <p:spPr>
            <a:xfrm>
              <a:off x="818573" y="2188382"/>
              <a:ext cx="63804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r>
                <a:rPr lang="en-US" sz="24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Successes and challenges in fostering interdisciplinary collaboration</a:t>
              </a: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g17d69504823_0_429"/>
            <p:cNvSpPr/>
            <p:nvPr/>
          </p:nvSpPr>
          <p:spPr>
            <a:xfrm>
              <a:off x="427819" y="2110232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g17d69504823_0_429"/>
            <p:cNvSpPr/>
            <p:nvPr/>
          </p:nvSpPr>
          <p:spPr>
            <a:xfrm>
              <a:off x="460128" y="3126353"/>
              <a:ext cx="6738900" cy="625200"/>
            </a:xfrm>
            <a:prstGeom prst="rect">
              <a:avLst/>
            </a:prstGeom>
            <a:gradFill>
              <a:gsLst>
                <a:gs pos="0">
                  <a:srgbClr val="B8B3B3"/>
                </a:gs>
                <a:gs pos="45000">
                  <a:srgbClr val="C5BFBF"/>
                </a:gs>
                <a:gs pos="100000">
                  <a:srgbClr val="CDC5C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g17d69504823_0_429"/>
            <p:cNvSpPr txBox="1"/>
            <p:nvPr/>
          </p:nvSpPr>
          <p:spPr>
            <a:xfrm>
              <a:off x="460128" y="3126353"/>
              <a:ext cx="67389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r>
                <a:rPr lang="en-US" sz="24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Q&amp;A and open discussion</a:t>
              </a: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g17d69504823_0_429"/>
            <p:cNvSpPr/>
            <p:nvPr/>
          </p:nvSpPr>
          <p:spPr>
            <a:xfrm>
              <a:off x="69375" y="3048203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>
          <a:extLst>
            <a:ext uri="{FF2B5EF4-FFF2-40B4-BE49-F238E27FC236}">
              <a16:creationId xmlns:a16="http://schemas.microsoft.com/office/drawing/2014/main" id="{EC1409DC-38F0-FC1C-3C29-7CA0B00F93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17d69504823_0_429">
            <a:extLst>
              <a:ext uri="{FF2B5EF4-FFF2-40B4-BE49-F238E27FC236}">
                <a16:creationId xmlns:a16="http://schemas.microsoft.com/office/drawing/2014/main" id="{200B69BB-DA30-2599-B747-E041337935B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68171" y="286604"/>
            <a:ext cx="7798589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Overview of our time together</a:t>
            </a:r>
            <a:endParaRPr dirty="0"/>
          </a:p>
        </p:txBody>
      </p:sp>
      <p:grpSp>
        <p:nvGrpSpPr>
          <p:cNvPr id="273" name="Google Shape;273;g17d69504823_0_429">
            <a:extLst>
              <a:ext uri="{FF2B5EF4-FFF2-40B4-BE49-F238E27FC236}">
                <a16:creationId xmlns:a16="http://schemas.microsoft.com/office/drawing/2014/main" id="{9401513A-DE9B-05E0-384E-0B3906256584}"/>
              </a:ext>
            </a:extLst>
          </p:cNvPr>
          <p:cNvGrpSpPr/>
          <p:nvPr/>
        </p:nvGrpSpPr>
        <p:grpSpPr>
          <a:xfrm>
            <a:off x="-3649455" y="1286953"/>
            <a:ext cx="12123984" cy="5472900"/>
            <a:chOff x="-4594335" y="-704407"/>
            <a:chExt cx="11793363" cy="5472900"/>
          </a:xfrm>
        </p:grpSpPr>
        <p:sp>
          <p:nvSpPr>
            <p:cNvPr id="274" name="Google Shape;274;g17d69504823_0_429">
              <a:extLst>
                <a:ext uri="{FF2B5EF4-FFF2-40B4-BE49-F238E27FC236}">
                  <a16:creationId xmlns:a16="http://schemas.microsoft.com/office/drawing/2014/main" id="{15F948B4-D918-07AD-4E0F-EAFB08CC235E}"/>
                </a:ext>
              </a:extLst>
            </p:cNvPr>
            <p:cNvSpPr/>
            <p:nvPr/>
          </p:nvSpPr>
          <p:spPr>
            <a:xfrm>
              <a:off x="-4594335" y="-704407"/>
              <a:ext cx="5472900" cy="5472900"/>
            </a:xfrm>
            <a:prstGeom prst="blockArc">
              <a:avLst>
                <a:gd name="adj1" fmla="val 18900000"/>
                <a:gd name="adj2" fmla="val 2700000"/>
                <a:gd name="adj3" fmla="val 395"/>
              </a:avLst>
            </a:prstGeom>
            <a:noFill/>
            <a:ln w="15875" cap="flat" cmpd="sng">
              <a:solidFill>
                <a:srgbClr val="9B2B1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g17d69504823_0_429">
              <a:extLst>
                <a:ext uri="{FF2B5EF4-FFF2-40B4-BE49-F238E27FC236}">
                  <a16:creationId xmlns:a16="http://schemas.microsoft.com/office/drawing/2014/main" id="{729D8244-D66B-454E-0EB7-13E57EAC0498}"/>
                </a:ext>
              </a:extLst>
            </p:cNvPr>
            <p:cNvSpPr/>
            <p:nvPr/>
          </p:nvSpPr>
          <p:spPr>
            <a:xfrm>
              <a:off x="460128" y="312440"/>
              <a:ext cx="6738900" cy="625200"/>
            </a:xfrm>
            <a:prstGeom prst="rect">
              <a:avLst/>
            </a:prstGeom>
            <a:gradFill>
              <a:gsLst>
                <a:gs pos="0">
                  <a:srgbClr val="C29693"/>
                </a:gs>
                <a:gs pos="45000">
                  <a:srgbClr val="CCA5A4"/>
                </a:gs>
                <a:gs pos="100000">
                  <a:srgbClr val="D4ADAC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g17d69504823_0_429">
              <a:extLst>
                <a:ext uri="{FF2B5EF4-FFF2-40B4-BE49-F238E27FC236}">
                  <a16:creationId xmlns:a16="http://schemas.microsoft.com/office/drawing/2014/main" id="{7A097B8C-A0D4-176B-2C46-A4A9A913B406}"/>
                </a:ext>
              </a:extLst>
            </p:cNvPr>
            <p:cNvSpPr txBox="1"/>
            <p:nvPr/>
          </p:nvSpPr>
          <p:spPr>
            <a:xfrm>
              <a:off x="460128" y="312440"/>
              <a:ext cx="67389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g17d69504823_0_429">
              <a:extLst>
                <a:ext uri="{FF2B5EF4-FFF2-40B4-BE49-F238E27FC236}">
                  <a16:creationId xmlns:a16="http://schemas.microsoft.com/office/drawing/2014/main" id="{09673024-7481-6C43-7C6E-5285AE2AE423}"/>
                </a:ext>
              </a:extLst>
            </p:cNvPr>
            <p:cNvSpPr/>
            <p:nvPr/>
          </p:nvSpPr>
          <p:spPr>
            <a:xfrm>
              <a:off x="69375" y="234289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rgbClr val="9B2B1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g17d69504823_0_429">
              <a:extLst>
                <a:ext uri="{FF2B5EF4-FFF2-40B4-BE49-F238E27FC236}">
                  <a16:creationId xmlns:a16="http://schemas.microsoft.com/office/drawing/2014/main" id="{2BB9C0BA-AA08-544C-53EA-C46B804B6D5D}"/>
                </a:ext>
              </a:extLst>
            </p:cNvPr>
            <p:cNvSpPr/>
            <p:nvPr/>
          </p:nvSpPr>
          <p:spPr>
            <a:xfrm>
              <a:off x="818573" y="1250411"/>
              <a:ext cx="6380400" cy="625200"/>
            </a:xfrm>
            <a:prstGeom prst="rect">
              <a:avLst/>
            </a:prstGeom>
            <a:gradFill>
              <a:gsLst>
                <a:gs pos="0">
                  <a:srgbClr val="C4B7A5"/>
                </a:gs>
                <a:gs pos="45000">
                  <a:srgbClr val="CEC4B4"/>
                </a:gs>
                <a:gs pos="100000">
                  <a:srgbClr val="D5CABB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g17d69504823_0_429">
              <a:extLst>
                <a:ext uri="{FF2B5EF4-FFF2-40B4-BE49-F238E27FC236}">
                  <a16:creationId xmlns:a16="http://schemas.microsoft.com/office/drawing/2014/main" id="{CBEE9849-C499-33AC-17C9-3DC755FF0A00}"/>
                </a:ext>
              </a:extLst>
            </p:cNvPr>
            <p:cNvSpPr txBox="1"/>
            <p:nvPr/>
          </p:nvSpPr>
          <p:spPr>
            <a:xfrm>
              <a:off x="818573" y="1250411"/>
              <a:ext cx="63804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g17d69504823_0_429">
              <a:extLst>
                <a:ext uri="{FF2B5EF4-FFF2-40B4-BE49-F238E27FC236}">
                  <a16:creationId xmlns:a16="http://schemas.microsoft.com/office/drawing/2014/main" id="{3D3C9F8C-A8E1-3F36-D5E8-CDE3FEE47438}"/>
                </a:ext>
              </a:extLst>
            </p:cNvPr>
            <p:cNvSpPr/>
            <p:nvPr/>
          </p:nvSpPr>
          <p:spPr>
            <a:xfrm>
              <a:off x="427819" y="1172260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g17d69504823_0_429">
              <a:extLst>
                <a:ext uri="{FF2B5EF4-FFF2-40B4-BE49-F238E27FC236}">
                  <a16:creationId xmlns:a16="http://schemas.microsoft.com/office/drawing/2014/main" id="{3FC0899C-F923-185F-7605-B53524D32338}"/>
                </a:ext>
              </a:extLst>
            </p:cNvPr>
            <p:cNvSpPr/>
            <p:nvPr/>
          </p:nvSpPr>
          <p:spPr>
            <a:xfrm>
              <a:off x="818573" y="2188382"/>
              <a:ext cx="6380400" cy="625200"/>
            </a:xfrm>
            <a:prstGeom prst="rect">
              <a:avLst/>
            </a:prstGeom>
            <a:gradFill>
              <a:gsLst>
                <a:gs pos="0">
                  <a:srgbClr val="BDA49E"/>
                </a:gs>
                <a:gs pos="45000">
                  <a:srgbClr val="C9B2AD"/>
                </a:gs>
                <a:gs pos="100000">
                  <a:srgbClr val="D1BAB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g17d69504823_0_429">
              <a:extLst>
                <a:ext uri="{FF2B5EF4-FFF2-40B4-BE49-F238E27FC236}">
                  <a16:creationId xmlns:a16="http://schemas.microsoft.com/office/drawing/2014/main" id="{0F78A764-BE6C-359D-E77E-9668A2C39D91}"/>
                </a:ext>
              </a:extLst>
            </p:cNvPr>
            <p:cNvSpPr txBox="1"/>
            <p:nvPr/>
          </p:nvSpPr>
          <p:spPr>
            <a:xfrm>
              <a:off x="818573" y="2188382"/>
              <a:ext cx="63804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r>
                <a:rPr lang="en-US" sz="24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Successes and challenges in fostering interdisciplinary collaboration</a:t>
              </a: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g17d69504823_0_429">
              <a:extLst>
                <a:ext uri="{FF2B5EF4-FFF2-40B4-BE49-F238E27FC236}">
                  <a16:creationId xmlns:a16="http://schemas.microsoft.com/office/drawing/2014/main" id="{418A3BAF-36CC-DD64-06CD-32090A480234}"/>
                </a:ext>
              </a:extLst>
            </p:cNvPr>
            <p:cNvSpPr/>
            <p:nvPr/>
          </p:nvSpPr>
          <p:spPr>
            <a:xfrm>
              <a:off x="427819" y="2110232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g17d69504823_0_429">
              <a:extLst>
                <a:ext uri="{FF2B5EF4-FFF2-40B4-BE49-F238E27FC236}">
                  <a16:creationId xmlns:a16="http://schemas.microsoft.com/office/drawing/2014/main" id="{5787E6ED-5273-B14D-CB81-5DB7858395B4}"/>
                </a:ext>
              </a:extLst>
            </p:cNvPr>
            <p:cNvSpPr/>
            <p:nvPr/>
          </p:nvSpPr>
          <p:spPr>
            <a:xfrm>
              <a:off x="460128" y="3126353"/>
              <a:ext cx="6738900" cy="625200"/>
            </a:xfrm>
            <a:prstGeom prst="rect">
              <a:avLst/>
            </a:prstGeom>
            <a:gradFill>
              <a:gsLst>
                <a:gs pos="0">
                  <a:srgbClr val="B8B3B3"/>
                </a:gs>
                <a:gs pos="45000">
                  <a:srgbClr val="C5BFBF"/>
                </a:gs>
                <a:gs pos="100000">
                  <a:srgbClr val="CDC5C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g17d69504823_0_429">
              <a:extLst>
                <a:ext uri="{FF2B5EF4-FFF2-40B4-BE49-F238E27FC236}">
                  <a16:creationId xmlns:a16="http://schemas.microsoft.com/office/drawing/2014/main" id="{5CE61D6C-DC56-28DB-2263-DF17D0210C4B}"/>
                </a:ext>
              </a:extLst>
            </p:cNvPr>
            <p:cNvSpPr txBox="1"/>
            <p:nvPr/>
          </p:nvSpPr>
          <p:spPr>
            <a:xfrm>
              <a:off x="460128" y="3126353"/>
              <a:ext cx="67389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g17d69504823_0_429">
              <a:extLst>
                <a:ext uri="{FF2B5EF4-FFF2-40B4-BE49-F238E27FC236}">
                  <a16:creationId xmlns:a16="http://schemas.microsoft.com/office/drawing/2014/main" id="{C202981C-7029-96EB-CF25-8F7AF59A39A5}"/>
                </a:ext>
              </a:extLst>
            </p:cNvPr>
            <p:cNvSpPr/>
            <p:nvPr/>
          </p:nvSpPr>
          <p:spPr>
            <a:xfrm>
              <a:off x="69375" y="3048203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83335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27886-C477-1959-8FA1-DE763C789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59" y="286604"/>
            <a:ext cx="8034601" cy="1450800"/>
          </a:xfrm>
        </p:spPr>
        <p:txBody>
          <a:bodyPr/>
          <a:lstStyle/>
          <a:p>
            <a:r>
              <a:rPr lang="en-US" dirty="0"/>
              <a:t>Challenges and advice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AA1276-14B3-014D-F521-A3AA15CB8E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08644C7-F3A5-BF11-F60D-B22FEF53B6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58085466"/>
              </p:ext>
            </p:extLst>
          </p:nvPr>
        </p:nvGraphicFramePr>
        <p:xfrm>
          <a:off x="571500" y="1612900"/>
          <a:ext cx="8286060" cy="482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6647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93A809-1DD2-F04C-A813-ACA72C9192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FEEF2F-D73A-CC44-AE55-8074B90274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4E7C3FB-BBB4-794B-A7E5-C3E64CBA47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8161B1-6DC1-E54B-87E3-F41296693D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243C98-A17E-7248-9447-D2F8A28114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8A0FB5F-E304-FA49-957D-745C9FAE16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723B73-CBDA-F046-8C93-049DFF7426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B030DB-329F-204D-AEB5-955CAE49AB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E7E0ED-B80E-3246-ADC9-B1D18C4174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EFB788-5BE6-A5EB-A994-298B4C5469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9510B-0BF7-B416-0AF6-DA52A1D40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59" y="286604"/>
            <a:ext cx="8034601" cy="1450800"/>
          </a:xfrm>
        </p:spPr>
        <p:txBody>
          <a:bodyPr/>
          <a:lstStyle/>
          <a:p>
            <a:r>
              <a:rPr lang="en-US" dirty="0"/>
              <a:t>Challenges and advice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0A458C-3686-2629-ECAD-267EBC58F4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56BAAFB0-04AB-994F-CA45-1D77E1F3C7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8446856"/>
              </p:ext>
            </p:extLst>
          </p:nvPr>
        </p:nvGraphicFramePr>
        <p:xfrm>
          <a:off x="286440" y="1737404"/>
          <a:ext cx="8571119" cy="4536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196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169E20A-482F-9A45-AAB0-6F43B45BFD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8CE730F-9947-CB4D-B865-9248173FF5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lvl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FD879A-6AF1-D6F8-E786-B4067A003B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EE20E-8477-3B84-83B4-7C4BC2270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474CA7-DB0D-BBA6-4957-BEC0853C20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A close-up of a text&#10;&#10;AI-generated content may be incorrect.">
            <a:extLst>
              <a:ext uri="{FF2B5EF4-FFF2-40B4-BE49-F238E27FC236}">
                <a16:creationId xmlns:a16="http://schemas.microsoft.com/office/drawing/2014/main" id="{65222303-2161-7B6C-F0CA-85C700AA0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104" y="2060131"/>
            <a:ext cx="8325510" cy="3594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5175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0EDE23-894C-9FE6-FC67-ABF936C31E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8C665-8AFE-3BB0-CD4B-ECEEF9717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21F917-8FAF-C9A1-B30D-49751A311D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By the end of the NSF project period in summer 2025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432 members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92 different institutions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representing more than 50 different disciplines and sub-disciplines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Conferences were effective in kick-starting new collaborative projects – participatory design, fully funded expanded opportunity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Working group structure drove deep collaborations around publications and research efforts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Continued engagement through listserv, quarterly newsletters, virtual workshops sustained momentum</a:t>
            </a:r>
          </a:p>
        </p:txBody>
      </p:sp>
    </p:spTree>
    <p:extLst>
      <p:ext uri="{BB962C8B-B14F-4D97-AF65-F5344CB8AC3E}">
        <p14:creationId xmlns:p14="http://schemas.microsoft.com/office/powerpoint/2010/main" val="37823725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0A7940-29F3-FDD5-4859-108474AFBA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7CB6D-BA56-5294-5892-1B1A0D4A0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4"/>
            <a:ext cx="7913416" cy="1450800"/>
          </a:xfrm>
        </p:spPr>
        <p:txBody>
          <a:bodyPr/>
          <a:lstStyle/>
          <a:p>
            <a:r>
              <a:rPr lang="en-US" dirty="0"/>
              <a:t>Successes: Evaluation insights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A1E233-E93E-4A56-56B5-D3544A5368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2959" y="4344566"/>
            <a:ext cx="7543800" cy="1524468"/>
          </a:xfrm>
          <a:ln>
            <a:solidFill>
              <a:schemeClr val="tx1"/>
            </a:solidFill>
          </a:ln>
          <a:effectLst/>
        </p:spPr>
        <p:txBody>
          <a:bodyPr/>
          <a:lstStyle/>
          <a:p>
            <a:pPr marL="114300" indent="0">
              <a:buNone/>
            </a:pPr>
            <a:r>
              <a:rPr lang="en-US" dirty="0"/>
              <a:t>Those who participated most frequently in NC-FEW programming rated their general and FEW Nexus education research skills as stronger than those who attended fewer events</a:t>
            </a:r>
          </a:p>
        </p:txBody>
      </p:sp>
      <p:pic>
        <p:nvPicPr>
          <p:cNvPr id="5" name="Picture 4" descr="A blue bar with black text&#10;&#10;AI-generated content may be incorrect.">
            <a:extLst>
              <a:ext uri="{FF2B5EF4-FFF2-40B4-BE49-F238E27FC236}">
                <a16:creationId xmlns:a16="http://schemas.microsoft.com/office/drawing/2014/main" id="{054A3D88-6681-EC5D-CB5F-FEF644EF4D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81" y="2000930"/>
            <a:ext cx="9008219" cy="152446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498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>
          <a:extLst>
            <a:ext uri="{FF2B5EF4-FFF2-40B4-BE49-F238E27FC236}">
              <a16:creationId xmlns:a16="http://schemas.microsoft.com/office/drawing/2014/main" id="{EF57E8FB-3140-8CD8-7F0E-3DE28000F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17d69504823_0_429">
            <a:extLst>
              <a:ext uri="{FF2B5EF4-FFF2-40B4-BE49-F238E27FC236}">
                <a16:creationId xmlns:a16="http://schemas.microsoft.com/office/drawing/2014/main" id="{410FD8FA-50F7-DF7D-B091-ADBCA23B983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68171" y="286604"/>
            <a:ext cx="7798589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Overview of our time together</a:t>
            </a:r>
            <a:endParaRPr dirty="0"/>
          </a:p>
        </p:txBody>
      </p:sp>
      <p:grpSp>
        <p:nvGrpSpPr>
          <p:cNvPr id="273" name="Google Shape;273;g17d69504823_0_429">
            <a:extLst>
              <a:ext uri="{FF2B5EF4-FFF2-40B4-BE49-F238E27FC236}">
                <a16:creationId xmlns:a16="http://schemas.microsoft.com/office/drawing/2014/main" id="{9B165C51-DEFB-CD5E-57DF-800D6D53AF67}"/>
              </a:ext>
            </a:extLst>
          </p:cNvPr>
          <p:cNvGrpSpPr/>
          <p:nvPr/>
        </p:nvGrpSpPr>
        <p:grpSpPr>
          <a:xfrm>
            <a:off x="-3649455" y="1286953"/>
            <a:ext cx="12123984" cy="5472900"/>
            <a:chOff x="-4594335" y="-704407"/>
            <a:chExt cx="11793363" cy="5472900"/>
          </a:xfrm>
        </p:grpSpPr>
        <p:sp>
          <p:nvSpPr>
            <p:cNvPr id="274" name="Google Shape;274;g17d69504823_0_429">
              <a:extLst>
                <a:ext uri="{FF2B5EF4-FFF2-40B4-BE49-F238E27FC236}">
                  <a16:creationId xmlns:a16="http://schemas.microsoft.com/office/drawing/2014/main" id="{87BE142B-E5C7-C51B-C9E9-CE2E7B6BB980}"/>
                </a:ext>
              </a:extLst>
            </p:cNvPr>
            <p:cNvSpPr/>
            <p:nvPr/>
          </p:nvSpPr>
          <p:spPr>
            <a:xfrm>
              <a:off x="-4594335" y="-704407"/>
              <a:ext cx="5472900" cy="5472900"/>
            </a:xfrm>
            <a:prstGeom prst="blockArc">
              <a:avLst>
                <a:gd name="adj1" fmla="val 18900000"/>
                <a:gd name="adj2" fmla="val 2700000"/>
                <a:gd name="adj3" fmla="val 395"/>
              </a:avLst>
            </a:prstGeom>
            <a:noFill/>
            <a:ln w="15875" cap="flat" cmpd="sng">
              <a:solidFill>
                <a:srgbClr val="9B2B1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g17d69504823_0_429">
              <a:extLst>
                <a:ext uri="{FF2B5EF4-FFF2-40B4-BE49-F238E27FC236}">
                  <a16:creationId xmlns:a16="http://schemas.microsoft.com/office/drawing/2014/main" id="{FFA0C4A6-7E9A-BC8A-5A63-D2BF1DC9A8C7}"/>
                </a:ext>
              </a:extLst>
            </p:cNvPr>
            <p:cNvSpPr/>
            <p:nvPr/>
          </p:nvSpPr>
          <p:spPr>
            <a:xfrm>
              <a:off x="460128" y="312440"/>
              <a:ext cx="6738900" cy="625200"/>
            </a:xfrm>
            <a:prstGeom prst="rect">
              <a:avLst/>
            </a:prstGeom>
            <a:gradFill>
              <a:gsLst>
                <a:gs pos="0">
                  <a:srgbClr val="C29693"/>
                </a:gs>
                <a:gs pos="45000">
                  <a:srgbClr val="CCA5A4"/>
                </a:gs>
                <a:gs pos="100000">
                  <a:srgbClr val="D4ADAC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g17d69504823_0_429">
              <a:extLst>
                <a:ext uri="{FF2B5EF4-FFF2-40B4-BE49-F238E27FC236}">
                  <a16:creationId xmlns:a16="http://schemas.microsoft.com/office/drawing/2014/main" id="{8156831D-1D9B-37A2-4700-8FF97D68E5FE}"/>
                </a:ext>
              </a:extLst>
            </p:cNvPr>
            <p:cNvSpPr txBox="1"/>
            <p:nvPr/>
          </p:nvSpPr>
          <p:spPr>
            <a:xfrm>
              <a:off x="460128" y="312440"/>
              <a:ext cx="67389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g17d69504823_0_429">
              <a:extLst>
                <a:ext uri="{FF2B5EF4-FFF2-40B4-BE49-F238E27FC236}">
                  <a16:creationId xmlns:a16="http://schemas.microsoft.com/office/drawing/2014/main" id="{3159675F-68BE-7016-BD97-B1986C5B789E}"/>
                </a:ext>
              </a:extLst>
            </p:cNvPr>
            <p:cNvSpPr/>
            <p:nvPr/>
          </p:nvSpPr>
          <p:spPr>
            <a:xfrm>
              <a:off x="69375" y="234289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rgbClr val="9B2B1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g17d69504823_0_429">
              <a:extLst>
                <a:ext uri="{FF2B5EF4-FFF2-40B4-BE49-F238E27FC236}">
                  <a16:creationId xmlns:a16="http://schemas.microsoft.com/office/drawing/2014/main" id="{C56C4392-85D9-3E6D-EB08-FD2D2266EF8B}"/>
                </a:ext>
              </a:extLst>
            </p:cNvPr>
            <p:cNvSpPr/>
            <p:nvPr/>
          </p:nvSpPr>
          <p:spPr>
            <a:xfrm>
              <a:off x="818573" y="1250411"/>
              <a:ext cx="6380400" cy="625200"/>
            </a:xfrm>
            <a:prstGeom prst="rect">
              <a:avLst/>
            </a:prstGeom>
            <a:gradFill>
              <a:gsLst>
                <a:gs pos="0">
                  <a:srgbClr val="C4B7A5"/>
                </a:gs>
                <a:gs pos="45000">
                  <a:srgbClr val="CEC4B4"/>
                </a:gs>
                <a:gs pos="100000">
                  <a:srgbClr val="D5CABB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g17d69504823_0_429">
              <a:extLst>
                <a:ext uri="{FF2B5EF4-FFF2-40B4-BE49-F238E27FC236}">
                  <a16:creationId xmlns:a16="http://schemas.microsoft.com/office/drawing/2014/main" id="{96AEA387-2D85-C618-26D4-3DA95EF15375}"/>
                </a:ext>
              </a:extLst>
            </p:cNvPr>
            <p:cNvSpPr txBox="1"/>
            <p:nvPr/>
          </p:nvSpPr>
          <p:spPr>
            <a:xfrm>
              <a:off x="818573" y="1250411"/>
              <a:ext cx="63804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g17d69504823_0_429">
              <a:extLst>
                <a:ext uri="{FF2B5EF4-FFF2-40B4-BE49-F238E27FC236}">
                  <a16:creationId xmlns:a16="http://schemas.microsoft.com/office/drawing/2014/main" id="{38BC4ECF-79BB-CA71-6B90-5FE0A12A4246}"/>
                </a:ext>
              </a:extLst>
            </p:cNvPr>
            <p:cNvSpPr/>
            <p:nvPr/>
          </p:nvSpPr>
          <p:spPr>
            <a:xfrm>
              <a:off x="427819" y="1172260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g17d69504823_0_429">
              <a:extLst>
                <a:ext uri="{FF2B5EF4-FFF2-40B4-BE49-F238E27FC236}">
                  <a16:creationId xmlns:a16="http://schemas.microsoft.com/office/drawing/2014/main" id="{B01D56C1-ECA7-11C5-C1B1-A20CF7A8D6C7}"/>
                </a:ext>
              </a:extLst>
            </p:cNvPr>
            <p:cNvSpPr/>
            <p:nvPr/>
          </p:nvSpPr>
          <p:spPr>
            <a:xfrm>
              <a:off x="818573" y="2188382"/>
              <a:ext cx="6380400" cy="625200"/>
            </a:xfrm>
            <a:prstGeom prst="rect">
              <a:avLst/>
            </a:prstGeom>
            <a:gradFill>
              <a:gsLst>
                <a:gs pos="0">
                  <a:srgbClr val="BDA49E"/>
                </a:gs>
                <a:gs pos="45000">
                  <a:srgbClr val="C9B2AD"/>
                </a:gs>
                <a:gs pos="100000">
                  <a:srgbClr val="D1BAB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g17d69504823_0_429">
              <a:extLst>
                <a:ext uri="{FF2B5EF4-FFF2-40B4-BE49-F238E27FC236}">
                  <a16:creationId xmlns:a16="http://schemas.microsoft.com/office/drawing/2014/main" id="{C7A6A6E6-0385-6754-5F2F-912A54C117D6}"/>
                </a:ext>
              </a:extLst>
            </p:cNvPr>
            <p:cNvSpPr txBox="1"/>
            <p:nvPr/>
          </p:nvSpPr>
          <p:spPr>
            <a:xfrm>
              <a:off x="818573" y="2188382"/>
              <a:ext cx="63804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g17d69504823_0_429">
              <a:extLst>
                <a:ext uri="{FF2B5EF4-FFF2-40B4-BE49-F238E27FC236}">
                  <a16:creationId xmlns:a16="http://schemas.microsoft.com/office/drawing/2014/main" id="{3B398C91-17B4-5098-1E24-DD30463C4C9A}"/>
                </a:ext>
              </a:extLst>
            </p:cNvPr>
            <p:cNvSpPr/>
            <p:nvPr/>
          </p:nvSpPr>
          <p:spPr>
            <a:xfrm>
              <a:off x="427819" y="2110232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g17d69504823_0_429">
              <a:extLst>
                <a:ext uri="{FF2B5EF4-FFF2-40B4-BE49-F238E27FC236}">
                  <a16:creationId xmlns:a16="http://schemas.microsoft.com/office/drawing/2014/main" id="{7FBA036F-7D70-2DD5-7892-F883BC9F5EE4}"/>
                </a:ext>
              </a:extLst>
            </p:cNvPr>
            <p:cNvSpPr/>
            <p:nvPr/>
          </p:nvSpPr>
          <p:spPr>
            <a:xfrm>
              <a:off x="460128" y="3126353"/>
              <a:ext cx="6738900" cy="625200"/>
            </a:xfrm>
            <a:prstGeom prst="rect">
              <a:avLst/>
            </a:prstGeom>
            <a:gradFill>
              <a:gsLst>
                <a:gs pos="0">
                  <a:srgbClr val="B8B3B3"/>
                </a:gs>
                <a:gs pos="45000">
                  <a:srgbClr val="C5BFBF"/>
                </a:gs>
                <a:gs pos="100000">
                  <a:srgbClr val="CDC5C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g17d69504823_0_429">
              <a:extLst>
                <a:ext uri="{FF2B5EF4-FFF2-40B4-BE49-F238E27FC236}">
                  <a16:creationId xmlns:a16="http://schemas.microsoft.com/office/drawing/2014/main" id="{02A5D174-9E52-F210-246C-A7402B0461E0}"/>
                </a:ext>
              </a:extLst>
            </p:cNvPr>
            <p:cNvSpPr txBox="1"/>
            <p:nvPr/>
          </p:nvSpPr>
          <p:spPr>
            <a:xfrm>
              <a:off x="460128" y="3126353"/>
              <a:ext cx="67389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r>
                <a:rPr lang="en-US" sz="24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Q&amp;A and open discussion</a:t>
              </a: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g17d69504823_0_429">
              <a:extLst>
                <a:ext uri="{FF2B5EF4-FFF2-40B4-BE49-F238E27FC236}">
                  <a16:creationId xmlns:a16="http://schemas.microsoft.com/office/drawing/2014/main" id="{B8B25C8A-3BDE-CEEB-3DAF-6854625F0CC3}"/>
                </a:ext>
              </a:extLst>
            </p:cNvPr>
            <p:cNvSpPr/>
            <p:nvPr/>
          </p:nvSpPr>
          <p:spPr>
            <a:xfrm>
              <a:off x="69375" y="3048203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87282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17d69504823_0_667"/>
          <p:cNvSpPr txBox="1">
            <a:spLocks noGrp="1"/>
          </p:cNvSpPr>
          <p:nvPr>
            <p:ph type="title"/>
          </p:nvPr>
        </p:nvSpPr>
        <p:spPr>
          <a:xfrm>
            <a:off x="822960" y="286604"/>
            <a:ext cx="7543800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  </a:ext>
                </a:extLst>
              </a:rPr>
              <a:t>Let’s chat!</a:t>
            </a:r>
            <a:endParaRPr dirty="0"/>
          </a:p>
        </p:txBody>
      </p:sp>
      <p:sp>
        <p:nvSpPr>
          <p:cNvPr id="503" name="Google Shape;503;g17d69504823_0_667"/>
          <p:cNvSpPr txBox="1">
            <a:spLocks noGrp="1"/>
          </p:cNvSpPr>
          <p:nvPr>
            <p:ph type="body" idx="1"/>
          </p:nvPr>
        </p:nvSpPr>
        <p:spPr>
          <a:xfrm>
            <a:off x="822958" y="1845734"/>
            <a:ext cx="7635241" cy="40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indent="0">
              <a:spcBef>
                <a:spcPts val="0"/>
              </a:spcBef>
              <a:buSzPts val="2400"/>
              <a:buNone/>
            </a:pPr>
            <a:endParaRPr lang="en-US" dirty="0"/>
          </a:p>
          <a:p>
            <a:pPr marL="0" indent="0">
              <a:spcBef>
                <a:spcPts val="0"/>
              </a:spcBef>
              <a:buSzPts val="2400"/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buSzPts val="2400"/>
              <a:buNone/>
            </a:pPr>
            <a:r>
              <a:rPr lang="en-US" sz="2400" dirty="0"/>
              <a:t>NC-FEW Website: https://</a:t>
            </a:r>
            <a:r>
              <a:rPr lang="en-US" sz="2400" dirty="0" err="1"/>
              <a:t>tinyurl.com</a:t>
            </a:r>
            <a:r>
              <a:rPr lang="en-US" sz="2400" dirty="0"/>
              <a:t>/NC-FEW</a:t>
            </a:r>
          </a:p>
          <a:p>
            <a:pPr marL="342900">
              <a:spcBef>
                <a:spcPts val="0"/>
              </a:spcBef>
              <a:buSzPts val="2400"/>
              <a:buFont typeface="Wingdings" pitchFamily="2" charset="2"/>
              <a:buChar char="ü"/>
            </a:pPr>
            <a:r>
              <a:rPr lang="en-US" dirty="0"/>
              <a:t>Join listserv</a:t>
            </a:r>
          </a:p>
          <a:p>
            <a:pPr marL="342900">
              <a:spcBef>
                <a:spcPts val="0"/>
              </a:spcBef>
              <a:buSzPts val="2400"/>
              <a:buFont typeface="Wingdings" pitchFamily="2" charset="2"/>
              <a:buChar char="ü"/>
            </a:pPr>
            <a:r>
              <a:rPr lang="en-US" dirty="0"/>
              <a:t>See archives of materials</a:t>
            </a:r>
          </a:p>
          <a:p>
            <a:pPr marL="342900">
              <a:spcBef>
                <a:spcPts val="0"/>
              </a:spcBef>
              <a:buSzPts val="2400"/>
              <a:buFont typeface="Wingdings" pitchFamily="2" charset="2"/>
              <a:buChar char="ü"/>
            </a:pPr>
            <a:r>
              <a:rPr lang="en-US" dirty="0"/>
              <a:t>Synthesis of NC-FEW Efforts and Outcomes: 2019-2025</a:t>
            </a:r>
          </a:p>
          <a:p>
            <a:pPr marL="342900">
              <a:spcBef>
                <a:spcPts val="0"/>
              </a:spcBef>
              <a:buSzPts val="2400"/>
              <a:buFont typeface="Wingdings" pitchFamily="2" charset="2"/>
              <a:buChar char="ü"/>
            </a:pPr>
            <a:endParaRPr lang="en-US" dirty="0"/>
          </a:p>
          <a:p>
            <a:pPr marL="342900">
              <a:spcBef>
                <a:spcPts val="0"/>
              </a:spcBef>
              <a:buSzPts val="2400"/>
              <a:buFont typeface="Wingdings" pitchFamily="2" charset="2"/>
              <a:buChar char="ü"/>
            </a:pPr>
            <a:endParaRPr lang="en-US" b="1" dirty="0"/>
          </a:p>
          <a:p>
            <a:pPr marL="0" indent="0">
              <a:spcBef>
                <a:spcPts val="0"/>
              </a:spcBef>
              <a:buSzPts val="2400"/>
              <a:buNone/>
            </a:pPr>
            <a:r>
              <a:rPr lang="en-US" b="1" dirty="0"/>
              <a:t>Hannah H. Scherer, PhD</a:t>
            </a:r>
          </a:p>
          <a:p>
            <a:pPr marL="0" indent="0">
              <a:spcBef>
                <a:spcPts val="0"/>
              </a:spcBef>
              <a:buSzPts val="2400"/>
              <a:buNone/>
            </a:pPr>
            <a:r>
              <a:rPr lang="en-US" dirty="0"/>
              <a:t>Department of Agricultural, Leadership, and Community Education</a:t>
            </a:r>
          </a:p>
          <a:p>
            <a:pPr marL="0" indent="0">
              <a:spcBef>
                <a:spcPts val="0"/>
              </a:spcBef>
              <a:buSzPts val="2400"/>
              <a:buNone/>
            </a:pPr>
            <a:r>
              <a:rPr lang="en-US" dirty="0"/>
              <a:t>Virginia Tech</a:t>
            </a:r>
          </a:p>
          <a:p>
            <a:pPr marL="0" indent="0">
              <a:spcBef>
                <a:spcPts val="0"/>
              </a:spcBef>
              <a:buSzPts val="2400"/>
              <a:buNone/>
            </a:pPr>
            <a:r>
              <a:rPr lang="en-US" i="1" dirty="0" err="1"/>
              <a:t>hscherer@vt.edu</a:t>
            </a:r>
            <a:endParaRPr i="1" dirty="0"/>
          </a:p>
        </p:txBody>
      </p:sp>
      <p:pic>
        <p:nvPicPr>
          <p:cNvPr id="4" name="Picture 3" descr="A qr code with black squares&#10;&#10;AI-generated content may be incorrect.">
            <a:extLst>
              <a:ext uri="{FF2B5EF4-FFF2-40B4-BE49-F238E27FC236}">
                <a16:creationId xmlns:a16="http://schemas.microsoft.com/office/drawing/2014/main" id="{49F8ABFB-E171-A1C6-9482-47A0CB841A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5100" y="1845734"/>
            <a:ext cx="1874421" cy="187442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>
          <a:extLst>
            <a:ext uri="{FF2B5EF4-FFF2-40B4-BE49-F238E27FC236}">
              <a16:creationId xmlns:a16="http://schemas.microsoft.com/office/drawing/2014/main" id="{85FFA710-ED44-58DC-73FC-598F4026DE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17d69504823_0_429">
            <a:extLst>
              <a:ext uri="{FF2B5EF4-FFF2-40B4-BE49-F238E27FC236}">
                <a16:creationId xmlns:a16="http://schemas.microsoft.com/office/drawing/2014/main" id="{D0A31660-5B1C-26C0-D0E1-60F7DDA2B2D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68171" y="286604"/>
            <a:ext cx="7798589" cy="1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Overview of our time together</a:t>
            </a:r>
            <a:endParaRPr dirty="0"/>
          </a:p>
        </p:txBody>
      </p:sp>
      <p:grpSp>
        <p:nvGrpSpPr>
          <p:cNvPr id="273" name="Google Shape;273;g17d69504823_0_429">
            <a:extLst>
              <a:ext uri="{FF2B5EF4-FFF2-40B4-BE49-F238E27FC236}">
                <a16:creationId xmlns:a16="http://schemas.microsoft.com/office/drawing/2014/main" id="{A8EA560E-EA55-6057-C1A2-73F9F8974300}"/>
              </a:ext>
            </a:extLst>
          </p:cNvPr>
          <p:cNvGrpSpPr/>
          <p:nvPr/>
        </p:nvGrpSpPr>
        <p:grpSpPr>
          <a:xfrm>
            <a:off x="-3649455" y="1286953"/>
            <a:ext cx="12123984" cy="5472900"/>
            <a:chOff x="-4594335" y="-704407"/>
            <a:chExt cx="11793363" cy="5472900"/>
          </a:xfrm>
        </p:grpSpPr>
        <p:sp>
          <p:nvSpPr>
            <p:cNvPr id="274" name="Google Shape;274;g17d69504823_0_429">
              <a:extLst>
                <a:ext uri="{FF2B5EF4-FFF2-40B4-BE49-F238E27FC236}">
                  <a16:creationId xmlns:a16="http://schemas.microsoft.com/office/drawing/2014/main" id="{599058AA-2890-E361-5542-4BE03A72D6C6}"/>
                </a:ext>
              </a:extLst>
            </p:cNvPr>
            <p:cNvSpPr/>
            <p:nvPr/>
          </p:nvSpPr>
          <p:spPr>
            <a:xfrm>
              <a:off x="-4594335" y="-704407"/>
              <a:ext cx="5472900" cy="5472900"/>
            </a:xfrm>
            <a:prstGeom prst="blockArc">
              <a:avLst>
                <a:gd name="adj1" fmla="val 18900000"/>
                <a:gd name="adj2" fmla="val 2700000"/>
                <a:gd name="adj3" fmla="val 395"/>
              </a:avLst>
            </a:prstGeom>
            <a:noFill/>
            <a:ln w="15875" cap="flat" cmpd="sng">
              <a:solidFill>
                <a:srgbClr val="9B2B1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g17d69504823_0_429">
              <a:extLst>
                <a:ext uri="{FF2B5EF4-FFF2-40B4-BE49-F238E27FC236}">
                  <a16:creationId xmlns:a16="http://schemas.microsoft.com/office/drawing/2014/main" id="{FC399D17-16F2-8B85-C5D1-50B792DC5F22}"/>
                </a:ext>
              </a:extLst>
            </p:cNvPr>
            <p:cNvSpPr/>
            <p:nvPr/>
          </p:nvSpPr>
          <p:spPr>
            <a:xfrm>
              <a:off x="460128" y="312440"/>
              <a:ext cx="6738900" cy="625200"/>
            </a:xfrm>
            <a:prstGeom prst="rect">
              <a:avLst/>
            </a:prstGeom>
            <a:gradFill>
              <a:gsLst>
                <a:gs pos="0">
                  <a:srgbClr val="C29693"/>
                </a:gs>
                <a:gs pos="45000">
                  <a:srgbClr val="CCA5A4"/>
                </a:gs>
                <a:gs pos="100000">
                  <a:srgbClr val="D4ADAC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g17d69504823_0_429">
              <a:extLst>
                <a:ext uri="{FF2B5EF4-FFF2-40B4-BE49-F238E27FC236}">
                  <a16:creationId xmlns:a16="http://schemas.microsoft.com/office/drawing/2014/main" id="{2D68D255-1101-B30D-09AF-D008FC1697B1}"/>
                </a:ext>
              </a:extLst>
            </p:cNvPr>
            <p:cNvSpPr txBox="1"/>
            <p:nvPr/>
          </p:nvSpPr>
          <p:spPr>
            <a:xfrm>
              <a:off x="460128" y="312440"/>
              <a:ext cx="67389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r>
                <a:rPr lang="en-US" sz="24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What is NC-FEW?</a:t>
              </a: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g17d69504823_0_429">
              <a:extLst>
                <a:ext uri="{FF2B5EF4-FFF2-40B4-BE49-F238E27FC236}">
                  <a16:creationId xmlns:a16="http://schemas.microsoft.com/office/drawing/2014/main" id="{F1B56685-845B-433D-4BF6-3A7B08830B75}"/>
                </a:ext>
              </a:extLst>
            </p:cNvPr>
            <p:cNvSpPr/>
            <p:nvPr/>
          </p:nvSpPr>
          <p:spPr>
            <a:xfrm>
              <a:off x="69375" y="234289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rgbClr val="9B2B1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g17d69504823_0_429">
              <a:extLst>
                <a:ext uri="{FF2B5EF4-FFF2-40B4-BE49-F238E27FC236}">
                  <a16:creationId xmlns:a16="http://schemas.microsoft.com/office/drawing/2014/main" id="{1FE91466-1964-C5A2-921D-76B880D4C958}"/>
                </a:ext>
              </a:extLst>
            </p:cNvPr>
            <p:cNvSpPr/>
            <p:nvPr/>
          </p:nvSpPr>
          <p:spPr>
            <a:xfrm>
              <a:off x="818573" y="1250411"/>
              <a:ext cx="6380400" cy="625200"/>
            </a:xfrm>
            <a:prstGeom prst="rect">
              <a:avLst/>
            </a:prstGeom>
            <a:gradFill>
              <a:gsLst>
                <a:gs pos="0">
                  <a:srgbClr val="C4B7A5"/>
                </a:gs>
                <a:gs pos="45000">
                  <a:srgbClr val="CEC4B4"/>
                </a:gs>
                <a:gs pos="100000">
                  <a:srgbClr val="D5CABB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g17d69504823_0_429">
              <a:extLst>
                <a:ext uri="{FF2B5EF4-FFF2-40B4-BE49-F238E27FC236}">
                  <a16:creationId xmlns:a16="http://schemas.microsoft.com/office/drawing/2014/main" id="{CE42C352-04E6-E6B7-3CAC-8780518C090B}"/>
                </a:ext>
              </a:extLst>
            </p:cNvPr>
            <p:cNvSpPr txBox="1"/>
            <p:nvPr/>
          </p:nvSpPr>
          <p:spPr>
            <a:xfrm>
              <a:off x="818573" y="1250411"/>
              <a:ext cx="63804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g17d69504823_0_429">
              <a:extLst>
                <a:ext uri="{FF2B5EF4-FFF2-40B4-BE49-F238E27FC236}">
                  <a16:creationId xmlns:a16="http://schemas.microsoft.com/office/drawing/2014/main" id="{7978805D-27B9-FF1D-679B-A783F74C9A88}"/>
                </a:ext>
              </a:extLst>
            </p:cNvPr>
            <p:cNvSpPr/>
            <p:nvPr/>
          </p:nvSpPr>
          <p:spPr>
            <a:xfrm>
              <a:off x="427819" y="1172260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g17d69504823_0_429">
              <a:extLst>
                <a:ext uri="{FF2B5EF4-FFF2-40B4-BE49-F238E27FC236}">
                  <a16:creationId xmlns:a16="http://schemas.microsoft.com/office/drawing/2014/main" id="{78D7ADDE-A197-7CE4-C338-FC82A178FD0B}"/>
                </a:ext>
              </a:extLst>
            </p:cNvPr>
            <p:cNvSpPr/>
            <p:nvPr/>
          </p:nvSpPr>
          <p:spPr>
            <a:xfrm>
              <a:off x="818573" y="2188382"/>
              <a:ext cx="6380400" cy="625200"/>
            </a:xfrm>
            <a:prstGeom prst="rect">
              <a:avLst/>
            </a:prstGeom>
            <a:gradFill>
              <a:gsLst>
                <a:gs pos="0">
                  <a:srgbClr val="BDA49E"/>
                </a:gs>
                <a:gs pos="45000">
                  <a:srgbClr val="C9B2AD"/>
                </a:gs>
                <a:gs pos="100000">
                  <a:srgbClr val="D1BAB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g17d69504823_0_429">
              <a:extLst>
                <a:ext uri="{FF2B5EF4-FFF2-40B4-BE49-F238E27FC236}">
                  <a16:creationId xmlns:a16="http://schemas.microsoft.com/office/drawing/2014/main" id="{C6CF493B-FF05-0E24-9AF2-987AAA6DA7D8}"/>
                </a:ext>
              </a:extLst>
            </p:cNvPr>
            <p:cNvSpPr txBox="1"/>
            <p:nvPr/>
          </p:nvSpPr>
          <p:spPr>
            <a:xfrm>
              <a:off x="818573" y="2188382"/>
              <a:ext cx="63804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g17d69504823_0_429">
              <a:extLst>
                <a:ext uri="{FF2B5EF4-FFF2-40B4-BE49-F238E27FC236}">
                  <a16:creationId xmlns:a16="http://schemas.microsoft.com/office/drawing/2014/main" id="{3A4465B6-05CC-16A2-276A-E02306917DD5}"/>
                </a:ext>
              </a:extLst>
            </p:cNvPr>
            <p:cNvSpPr/>
            <p:nvPr/>
          </p:nvSpPr>
          <p:spPr>
            <a:xfrm>
              <a:off x="427819" y="2110232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g17d69504823_0_429">
              <a:extLst>
                <a:ext uri="{FF2B5EF4-FFF2-40B4-BE49-F238E27FC236}">
                  <a16:creationId xmlns:a16="http://schemas.microsoft.com/office/drawing/2014/main" id="{5B47C414-A2C1-553A-667B-1286D9124416}"/>
                </a:ext>
              </a:extLst>
            </p:cNvPr>
            <p:cNvSpPr/>
            <p:nvPr/>
          </p:nvSpPr>
          <p:spPr>
            <a:xfrm>
              <a:off x="460128" y="3126353"/>
              <a:ext cx="6738900" cy="625200"/>
            </a:xfrm>
            <a:prstGeom prst="rect">
              <a:avLst/>
            </a:prstGeom>
            <a:gradFill>
              <a:gsLst>
                <a:gs pos="0">
                  <a:srgbClr val="B8B3B3"/>
                </a:gs>
                <a:gs pos="45000">
                  <a:srgbClr val="C5BFBF"/>
                </a:gs>
                <a:gs pos="100000">
                  <a:srgbClr val="CDC5C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g17d69504823_0_429">
              <a:extLst>
                <a:ext uri="{FF2B5EF4-FFF2-40B4-BE49-F238E27FC236}">
                  <a16:creationId xmlns:a16="http://schemas.microsoft.com/office/drawing/2014/main" id="{F9B068E8-BDC5-11DD-4AF9-771E381BFB24}"/>
                </a:ext>
              </a:extLst>
            </p:cNvPr>
            <p:cNvSpPr txBox="1"/>
            <p:nvPr/>
          </p:nvSpPr>
          <p:spPr>
            <a:xfrm>
              <a:off x="460128" y="3126353"/>
              <a:ext cx="6738900" cy="62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6250" tIns="81275" rIns="81275" bIns="812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g17d69504823_0_429">
              <a:extLst>
                <a:ext uri="{FF2B5EF4-FFF2-40B4-BE49-F238E27FC236}">
                  <a16:creationId xmlns:a16="http://schemas.microsoft.com/office/drawing/2014/main" id="{5864A5F2-2174-D8AE-8931-1157C08A08C4}"/>
                </a:ext>
              </a:extLst>
            </p:cNvPr>
            <p:cNvSpPr/>
            <p:nvPr/>
          </p:nvSpPr>
          <p:spPr>
            <a:xfrm>
              <a:off x="69375" y="3048203"/>
              <a:ext cx="781500" cy="781500"/>
            </a:xfrm>
            <a:prstGeom prst="ellipse">
              <a:avLst/>
            </a:prstGeom>
            <a:gradFill>
              <a:gsLst>
                <a:gs pos="0">
                  <a:srgbClr val="F5F5F5"/>
                </a:gs>
                <a:gs pos="45000">
                  <a:srgbClr val="FDFDFD"/>
                </a:gs>
                <a:gs pos="100000">
                  <a:schemeClr val="lt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2340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7d69504823_0_469"/>
          <p:cNvSpPr txBox="1">
            <a:spLocks noGrp="1"/>
          </p:cNvSpPr>
          <p:nvPr>
            <p:ph type="title"/>
          </p:nvPr>
        </p:nvSpPr>
        <p:spPr>
          <a:xfrm>
            <a:off x="154350" y="439926"/>
            <a:ext cx="8835300" cy="98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320"/>
              <a:buFont typeface="Calibri"/>
              <a:buNone/>
            </a:pPr>
            <a:r>
              <a:rPr lang="en-US" sz="3200" dirty="0"/>
              <a:t>Major resource challenges are grounded in the </a:t>
            </a:r>
            <a:endParaRPr sz="3200" dirty="0"/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320"/>
              <a:buFont typeface="Calibri"/>
              <a:buNone/>
            </a:pPr>
            <a:r>
              <a:rPr lang="en-US" sz="3200" dirty="0"/>
              <a:t>Food-Energy-Water-Nexus (FEW-Nexus)</a:t>
            </a:r>
            <a:endParaRPr sz="3200" dirty="0"/>
          </a:p>
        </p:txBody>
      </p:sp>
      <p:grpSp>
        <p:nvGrpSpPr>
          <p:cNvPr id="299" name="Google Shape;299;g17d69504823_0_469"/>
          <p:cNvGrpSpPr/>
          <p:nvPr/>
        </p:nvGrpSpPr>
        <p:grpSpPr>
          <a:xfrm>
            <a:off x="3081004" y="2020865"/>
            <a:ext cx="5579487" cy="4061526"/>
            <a:chOff x="258291" y="1179"/>
            <a:chExt cx="5579487" cy="4061526"/>
          </a:xfrm>
        </p:grpSpPr>
        <p:sp>
          <p:nvSpPr>
            <p:cNvPr id="300" name="Google Shape;300;g17d69504823_0_469"/>
            <p:cNvSpPr/>
            <p:nvPr/>
          </p:nvSpPr>
          <p:spPr>
            <a:xfrm>
              <a:off x="1995785" y="1179"/>
              <a:ext cx="2104500" cy="1052100"/>
            </a:xfrm>
            <a:prstGeom prst="roundRect">
              <a:avLst>
                <a:gd name="adj" fmla="val 10000"/>
              </a:avLst>
            </a:prstGeom>
            <a:solidFill>
              <a:schemeClr val="accent4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g17d69504823_0_469"/>
            <p:cNvSpPr txBox="1"/>
            <p:nvPr/>
          </p:nvSpPr>
          <p:spPr>
            <a:xfrm>
              <a:off x="2026603" y="31997"/>
              <a:ext cx="2042700" cy="99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rPr lang="en-US" sz="2700" b="0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Food systems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g17d69504823_0_469"/>
            <p:cNvSpPr/>
            <p:nvPr/>
          </p:nvSpPr>
          <p:spPr>
            <a:xfrm rot="3600255">
              <a:off x="3368531" y="1847868"/>
              <a:ext cx="1096341" cy="368276"/>
            </a:xfrm>
            <a:prstGeom prst="leftRightArrow">
              <a:avLst>
                <a:gd name="adj1" fmla="val 60000"/>
                <a:gd name="adj2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g17d69504823_0_469"/>
            <p:cNvSpPr txBox="1"/>
            <p:nvPr/>
          </p:nvSpPr>
          <p:spPr>
            <a:xfrm rot="3599963">
              <a:off x="3479015" y="1921436"/>
              <a:ext cx="875384" cy="2209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endParaRPr sz="1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" name="Google Shape;304;g17d69504823_0_469"/>
            <p:cNvSpPr/>
            <p:nvPr/>
          </p:nvSpPr>
          <p:spPr>
            <a:xfrm>
              <a:off x="3733278" y="3010605"/>
              <a:ext cx="2104500" cy="1052100"/>
            </a:xfrm>
            <a:prstGeom prst="roundRect">
              <a:avLst>
                <a:gd name="adj" fmla="val 10000"/>
              </a:avLst>
            </a:prstGeom>
            <a:solidFill>
              <a:srgbClr val="679094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g17d69504823_0_469"/>
            <p:cNvSpPr txBox="1"/>
            <p:nvPr/>
          </p:nvSpPr>
          <p:spPr>
            <a:xfrm>
              <a:off x="3764096" y="3041423"/>
              <a:ext cx="2042700" cy="99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rPr lang="en-US" sz="2700" b="0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Water systems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g17d69504823_0_469"/>
            <p:cNvSpPr/>
            <p:nvPr/>
          </p:nvSpPr>
          <p:spPr>
            <a:xfrm rot="10800000">
              <a:off x="2499722" y="3352450"/>
              <a:ext cx="1096500" cy="368400"/>
            </a:xfrm>
            <a:prstGeom prst="leftRightArrow">
              <a:avLst>
                <a:gd name="adj1" fmla="val 60000"/>
                <a:gd name="adj2" fmla="val 50000"/>
              </a:avLst>
            </a:prstGeom>
            <a:solidFill>
              <a:srgbClr val="6790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g17d69504823_0_469"/>
            <p:cNvSpPr txBox="1"/>
            <p:nvPr/>
          </p:nvSpPr>
          <p:spPr>
            <a:xfrm>
              <a:off x="2610259" y="3426230"/>
              <a:ext cx="875400" cy="22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endParaRPr sz="1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Google Shape;308;g17d69504823_0_469"/>
            <p:cNvSpPr/>
            <p:nvPr/>
          </p:nvSpPr>
          <p:spPr>
            <a:xfrm>
              <a:off x="258291" y="3010605"/>
              <a:ext cx="2104500" cy="1052100"/>
            </a:xfrm>
            <a:prstGeom prst="roundRect">
              <a:avLst>
                <a:gd name="adj" fmla="val 10000"/>
              </a:avLst>
            </a:prstGeom>
            <a:solidFill>
              <a:srgbClr val="908384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g17d69504823_0_469"/>
            <p:cNvSpPr txBox="1"/>
            <p:nvPr/>
          </p:nvSpPr>
          <p:spPr>
            <a:xfrm>
              <a:off x="289109" y="3041423"/>
              <a:ext cx="2042700" cy="99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rPr lang="en-US" sz="2700" b="0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Energy systems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g17d69504823_0_469"/>
            <p:cNvSpPr/>
            <p:nvPr/>
          </p:nvSpPr>
          <p:spPr>
            <a:xfrm rot="-3600255">
              <a:off x="1631003" y="1847918"/>
              <a:ext cx="1096341" cy="368276"/>
            </a:xfrm>
            <a:prstGeom prst="leftRightArrow">
              <a:avLst>
                <a:gd name="adj1" fmla="val 60000"/>
                <a:gd name="adj2" fmla="val 50000"/>
              </a:avLst>
            </a:prstGeom>
            <a:solidFill>
              <a:srgbClr val="9083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g17d69504823_0_469"/>
            <p:cNvSpPr txBox="1"/>
            <p:nvPr/>
          </p:nvSpPr>
          <p:spPr>
            <a:xfrm rot="-3599963">
              <a:off x="1741560" y="1921524"/>
              <a:ext cx="875384" cy="2209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endParaRPr sz="1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2" name="Google Shape;312;g17d69504823_0_469"/>
          <p:cNvSpPr txBox="1"/>
          <p:nvPr/>
        </p:nvSpPr>
        <p:spPr>
          <a:xfrm>
            <a:off x="176017" y="1850835"/>
            <a:ext cx="2767800" cy="423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 fontScale="92500" lnSpcReduction="20000"/>
          </a:bodyPr>
          <a:lstStyle/>
          <a:p>
            <a:pPr marL="91440" marR="0" lvl="0" indent="-16446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lang="en-US" sz="2800" b="0" i="0" u="none" strike="noStrike" cap="none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i="1" u="none" strike="noStrike" cap="none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Framework for natural systems and their human dimensions</a:t>
            </a:r>
            <a:endParaRPr sz="2000" b="0" i="0" u="none" strike="noStrike" cap="none"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" marR="0" lvl="0" indent="-187960" algn="ctr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lang="en-US" sz="3200" b="0" i="1" u="none" strike="noStrike" cap="none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=</a:t>
            </a:r>
            <a:endParaRPr sz="2000" b="0" i="0" u="none" strike="noStrike" cap="none"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" marR="0" lvl="0" indent="-187960" algn="ctr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lang="en-US" sz="3200" b="0" i="0" u="none" strike="noStrike" cap="none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coupled human-natural systems</a:t>
            </a:r>
          </a:p>
          <a:p>
            <a:pPr marL="91440" marR="0" lvl="0" indent="-187960" algn="ctr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lang="en-US" sz="3200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≈</a:t>
            </a:r>
          </a:p>
          <a:p>
            <a:pPr marL="91440" marR="0" lvl="0" indent="-187960" algn="ctr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lang="en-US" sz="3200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socio-ecological systems</a:t>
            </a:r>
            <a:endParaRPr sz="3200" b="0" u="none" strike="noStrike" cap="none"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" name="Google Shape;317;g17d69504823_0_487"/>
          <p:cNvGrpSpPr/>
          <p:nvPr/>
        </p:nvGrpSpPr>
        <p:grpSpPr>
          <a:xfrm>
            <a:off x="3081004" y="2020865"/>
            <a:ext cx="5579487" cy="4061526"/>
            <a:chOff x="258291" y="1179"/>
            <a:chExt cx="5579487" cy="4061526"/>
          </a:xfrm>
        </p:grpSpPr>
        <p:sp>
          <p:nvSpPr>
            <p:cNvPr id="318" name="Google Shape;318;g17d69504823_0_487"/>
            <p:cNvSpPr/>
            <p:nvPr/>
          </p:nvSpPr>
          <p:spPr>
            <a:xfrm>
              <a:off x="1995785" y="1179"/>
              <a:ext cx="2104500" cy="1052100"/>
            </a:xfrm>
            <a:prstGeom prst="roundRect">
              <a:avLst>
                <a:gd name="adj" fmla="val 10000"/>
              </a:avLst>
            </a:prstGeom>
            <a:solidFill>
              <a:schemeClr val="accent4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g17d69504823_0_487"/>
            <p:cNvSpPr txBox="1"/>
            <p:nvPr/>
          </p:nvSpPr>
          <p:spPr>
            <a:xfrm>
              <a:off x="2026603" y="31997"/>
              <a:ext cx="2042700" cy="99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rPr lang="en-US" sz="2700" b="0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Food systems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g17d69504823_0_487"/>
            <p:cNvSpPr/>
            <p:nvPr/>
          </p:nvSpPr>
          <p:spPr>
            <a:xfrm rot="3600255">
              <a:off x="3368531" y="1847868"/>
              <a:ext cx="1096341" cy="368276"/>
            </a:xfrm>
            <a:prstGeom prst="leftRightArrow">
              <a:avLst>
                <a:gd name="adj1" fmla="val 60000"/>
                <a:gd name="adj2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g17d69504823_0_487"/>
            <p:cNvSpPr txBox="1"/>
            <p:nvPr/>
          </p:nvSpPr>
          <p:spPr>
            <a:xfrm rot="3599963">
              <a:off x="3479015" y="1921436"/>
              <a:ext cx="875384" cy="2209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endParaRPr sz="1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2" name="Google Shape;322;g17d69504823_0_487"/>
            <p:cNvSpPr/>
            <p:nvPr/>
          </p:nvSpPr>
          <p:spPr>
            <a:xfrm>
              <a:off x="3733278" y="3010605"/>
              <a:ext cx="2104500" cy="1052100"/>
            </a:xfrm>
            <a:prstGeom prst="roundRect">
              <a:avLst>
                <a:gd name="adj" fmla="val 10000"/>
              </a:avLst>
            </a:prstGeom>
            <a:solidFill>
              <a:srgbClr val="679094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g17d69504823_0_487"/>
            <p:cNvSpPr txBox="1"/>
            <p:nvPr/>
          </p:nvSpPr>
          <p:spPr>
            <a:xfrm>
              <a:off x="3764096" y="3041423"/>
              <a:ext cx="2042700" cy="99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rPr lang="en-US" sz="2700" b="0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Water systems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g17d69504823_0_487"/>
            <p:cNvSpPr/>
            <p:nvPr/>
          </p:nvSpPr>
          <p:spPr>
            <a:xfrm rot="10800000">
              <a:off x="2499722" y="3352450"/>
              <a:ext cx="1096500" cy="368400"/>
            </a:xfrm>
            <a:prstGeom prst="leftRightArrow">
              <a:avLst>
                <a:gd name="adj1" fmla="val 60000"/>
                <a:gd name="adj2" fmla="val 50000"/>
              </a:avLst>
            </a:prstGeom>
            <a:solidFill>
              <a:srgbClr val="6790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g17d69504823_0_487"/>
            <p:cNvSpPr txBox="1"/>
            <p:nvPr/>
          </p:nvSpPr>
          <p:spPr>
            <a:xfrm>
              <a:off x="2610259" y="3426230"/>
              <a:ext cx="875400" cy="22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endParaRPr sz="1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" name="Google Shape;326;g17d69504823_0_487"/>
            <p:cNvSpPr/>
            <p:nvPr/>
          </p:nvSpPr>
          <p:spPr>
            <a:xfrm>
              <a:off x="258291" y="3010605"/>
              <a:ext cx="2104500" cy="1052100"/>
            </a:xfrm>
            <a:prstGeom prst="roundRect">
              <a:avLst>
                <a:gd name="adj" fmla="val 10000"/>
              </a:avLst>
            </a:prstGeom>
            <a:solidFill>
              <a:srgbClr val="908384"/>
            </a:solidFill>
            <a:ln w="158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g17d69504823_0_487"/>
            <p:cNvSpPr txBox="1"/>
            <p:nvPr/>
          </p:nvSpPr>
          <p:spPr>
            <a:xfrm>
              <a:off x="289109" y="3041423"/>
              <a:ext cx="2042700" cy="99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rPr lang="en-US" sz="2700" b="0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Energy systems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g17d69504823_0_487"/>
            <p:cNvSpPr/>
            <p:nvPr/>
          </p:nvSpPr>
          <p:spPr>
            <a:xfrm rot="-3600255">
              <a:off x="1631003" y="1847918"/>
              <a:ext cx="1096341" cy="368276"/>
            </a:xfrm>
            <a:prstGeom prst="leftRightArrow">
              <a:avLst>
                <a:gd name="adj1" fmla="val 60000"/>
                <a:gd name="adj2" fmla="val 50000"/>
              </a:avLst>
            </a:prstGeom>
            <a:solidFill>
              <a:srgbClr val="9083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g17d69504823_0_487"/>
            <p:cNvSpPr txBox="1"/>
            <p:nvPr/>
          </p:nvSpPr>
          <p:spPr>
            <a:xfrm rot="-3599963">
              <a:off x="1741560" y="1921524"/>
              <a:ext cx="875384" cy="2209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endParaRPr sz="1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0" name="Google Shape;330;g17d69504823_0_487"/>
          <p:cNvSpPr txBox="1"/>
          <p:nvPr/>
        </p:nvSpPr>
        <p:spPr>
          <a:xfrm>
            <a:off x="176017" y="1869495"/>
            <a:ext cx="3289200" cy="3797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 lnSpcReduction="1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None/>
            </a:pPr>
            <a:r>
              <a:rPr lang="en-US" sz="3200" b="0" i="1" u="none" strike="noStrike" cap="none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The FEW-Nexus affords a novel theoretical and analytical </a:t>
            </a:r>
            <a:r>
              <a:rPr lang="en-US" sz="3200" b="1" i="1" u="none" strike="noStrike" cap="none" dirty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lens through which to understand and effectively foster teaching and learning.</a:t>
            </a:r>
            <a:endParaRPr sz="3200" b="1" i="0" u="none" strike="noStrike" cap="none" dirty="0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g17d69504823_0_487"/>
          <p:cNvSpPr txBox="1">
            <a:spLocks noGrp="1"/>
          </p:cNvSpPr>
          <p:nvPr>
            <p:ph type="title"/>
          </p:nvPr>
        </p:nvSpPr>
        <p:spPr>
          <a:xfrm>
            <a:off x="154350" y="439926"/>
            <a:ext cx="8835300" cy="98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320"/>
              <a:buFont typeface="Calibri"/>
              <a:buNone/>
            </a:pPr>
            <a:r>
              <a:rPr lang="en-US" sz="3200" dirty="0"/>
              <a:t>Major resource challenges are grounded in the </a:t>
            </a:r>
            <a:endParaRPr sz="3200" dirty="0"/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320"/>
              <a:buFont typeface="Calibri"/>
              <a:buNone/>
            </a:pPr>
            <a:r>
              <a:rPr lang="en-US" sz="3200" dirty="0"/>
              <a:t>Food-Energy-Water-Nexus (FEW-Nexus)</a:t>
            </a:r>
            <a:endParaRPr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1"/>
          <p:cNvSpPr txBox="1"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Need for a collaborative to innovate education research</a:t>
            </a:r>
            <a:endParaRPr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956AB4-2982-9C30-CC1A-5D7CC47C3374}"/>
              </a:ext>
            </a:extLst>
          </p:cNvPr>
          <p:cNvGrpSpPr/>
          <p:nvPr/>
        </p:nvGrpSpPr>
        <p:grpSpPr>
          <a:xfrm>
            <a:off x="22860" y="1877362"/>
            <a:ext cx="9144000" cy="4373033"/>
            <a:chOff x="22860" y="1877362"/>
            <a:chExt cx="9144000" cy="4373033"/>
          </a:xfrm>
        </p:grpSpPr>
        <p:graphicFrame>
          <p:nvGraphicFramePr>
            <p:cNvPr id="18" name="Diagram 17">
              <a:extLst>
                <a:ext uri="{FF2B5EF4-FFF2-40B4-BE49-F238E27FC236}">
                  <a16:creationId xmlns:a16="http://schemas.microsoft.com/office/drawing/2014/main" id="{24445017-8C92-4542-B1DC-1B4FC140CD4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666171420"/>
                </p:ext>
              </p:extLst>
            </p:nvPr>
          </p:nvGraphicFramePr>
          <p:xfrm>
            <a:off x="22860" y="1877362"/>
            <a:ext cx="9144000" cy="437303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EC0F374-1173-BC40-BAA1-DFD7EBAA898A}"/>
                </a:ext>
              </a:extLst>
            </p:cNvPr>
            <p:cNvGrpSpPr/>
            <p:nvPr/>
          </p:nvGrpSpPr>
          <p:grpSpPr>
            <a:xfrm>
              <a:off x="3526780" y="4114236"/>
              <a:ext cx="2136159" cy="2136159"/>
              <a:chOff x="3546658" y="2236591"/>
              <a:chExt cx="2136159" cy="2136159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ACF49DDC-2DF2-464E-96B5-7A51C20D29B3}"/>
                  </a:ext>
                </a:extLst>
              </p:cNvPr>
              <p:cNvSpPr/>
              <p:nvPr/>
            </p:nvSpPr>
            <p:spPr>
              <a:xfrm>
                <a:off x="3546658" y="2236591"/>
                <a:ext cx="2136159" cy="2136159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Oval 4">
                <a:extLst>
                  <a:ext uri="{FF2B5EF4-FFF2-40B4-BE49-F238E27FC236}">
                    <a16:creationId xmlns:a16="http://schemas.microsoft.com/office/drawing/2014/main" id="{92EF5172-E99F-704A-AC88-7B9D46B621EE}"/>
                  </a:ext>
                </a:extLst>
              </p:cNvPr>
              <p:cNvSpPr txBox="1"/>
              <p:nvPr/>
            </p:nvSpPr>
            <p:spPr>
              <a:xfrm>
                <a:off x="3775449" y="2549424"/>
                <a:ext cx="1714500" cy="151049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9525" tIns="9525" rIns="9525" bIns="9525" numCol="1" spcCol="1270" anchor="ctr" anchorCtr="0">
                <a:noAutofit/>
              </a:bodyPr>
              <a:lstStyle/>
              <a:p>
                <a:pPr marL="0" lvl="0" indent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600" b="1" i="1" kern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National Collaborative for Research on Food, Energy, and Water Education</a:t>
                </a:r>
                <a:r>
                  <a:rPr lang="en-US" sz="1600" b="1" kern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0" lvl="0" indent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600" b="1" kern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NC-FEW</a:t>
                </a: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000" dirty="0"/>
              <a:t>Support for network initiation: 2016-2018</a:t>
            </a:r>
            <a:endParaRPr sz="4000" dirty="0"/>
          </a:p>
        </p:txBody>
      </p:sp>
      <p:sp>
        <p:nvSpPr>
          <p:cNvPr id="292" name="Google Shape;292;p7"/>
          <p:cNvSpPr txBox="1">
            <a:spLocks noGrp="1"/>
          </p:cNvSpPr>
          <p:nvPr>
            <p:ph type="body" idx="1"/>
          </p:nvPr>
        </p:nvSpPr>
        <p:spPr>
          <a:xfrm>
            <a:off x="822959" y="1845734"/>
            <a:ext cx="7782198" cy="4341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USDA/NIFA Multistate Research Planning Committee NCDC231: Collaborative for Research on Food, Energy, and Water Education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Lead: Cory Forbes, University of Nebraska-Lincoln, 2016-2018. 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Invited symposium held in 2017 in conjunction with the Water for Food Conference at the University of Nebraska-Lincoln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Multistate planning committee meeting at symposium</a:t>
            </a:r>
          </a:p>
          <a:p>
            <a:pPr marL="285750" lvl="0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USDA/NIFA Multistate Research Committee NC1207: Collaborative for Research on Food, Energy, and Water Education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Lead: Cory Forbes, University of Nebraska-Lincoln, 2018-2021; Hannah Scherer and Christine Li, 2021-2023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Spring 2018 Conference: Innovating Teaching and Learning in the Food-Energy-Water-Nexus: Toward a National Collaborative for Food, Energy, &amp; Water Systems Education (NC-FEW)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1B1B1B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USDA-NIFA Higher Education Challenge grant program, APLU’s Network of STEM Education Centers Research Action Cluster grant program, the UNL Agricultural Research Division, and VT in the National Capital Region.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D91CB2-5583-82D5-54B8-00127DD5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FEW-Nexus-based education is…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6BAA5-5B6D-F466-A9E7-B91658203C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681" y="4286484"/>
            <a:ext cx="4320540" cy="2072641"/>
          </a:xfrm>
        </p:spPr>
        <p:txBody>
          <a:bodyPr>
            <a:normAutofit fontScale="92500" lnSpcReduction="20000"/>
          </a:bodyPr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inherently inter-/trans-disciplinary</a:t>
            </a:r>
          </a:p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complex systems thinking</a:t>
            </a:r>
          </a:p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grounded in real-world sustainability challenges </a:t>
            </a:r>
          </a:p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involves stakeholders</a:t>
            </a:r>
          </a:p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local to global scales</a:t>
            </a:r>
          </a:p>
          <a:p>
            <a:endParaRPr lang="en-US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B73FE6B-1147-E994-EE96-2ACF072C0B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1143379"/>
              </p:ext>
            </p:extLst>
          </p:nvPr>
        </p:nvGraphicFramePr>
        <p:xfrm>
          <a:off x="1336221" y="1764393"/>
          <a:ext cx="6096000" cy="2660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255C668-CCBB-1A03-7A0B-5FF27B262BC5}"/>
              </a:ext>
            </a:extLst>
          </p:cNvPr>
          <p:cNvSpPr txBox="1">
            <a:spLocks/>
          </p:cNvSpPr>
          <p:nvPr/>
        </p:nvSpPr>
        <p:spPr>
          <a:xfrm>
            <a:off x="3974919" y="4259495"/>
            <a:ext cx="5105400" cy="2072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 fontScale="8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argumentation/evidence-based reasoning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citizen science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equity and environmental justice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informed decision-making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STEM/FANH science literacy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civic engagement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57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62A74E4-E76C-E9C5-F49E-9BFE1B5CF98A}"/>
              </a:ext>
            </a:extLst>
          </p:cNvPr>
          <p:cNvSpPr/>
          <p:nvPr/>
        </p:nvSpPr>
        <p:spPr>
          <a:xfrm>
            <a:off x="3436536" y="1507253"/>
            <a:ext cx="5034224" cy="401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D91CB2-5583-82D5-54B8-00127DD5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FEW-Nexus-based education is…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F5645E-6D39-08D0-9B0D-C2837856408E}"/>
              </a:ext>
            </a:extLst>
          </p:cNvPr>
          <p:cNvSpPr txBox="1"/>
          <p:nvPr/>
        </p:nvSpPr>
        <p:spPr>
          <a:xfrm>
            <a:off x="654086" y="2318253"/>
            <a:ext cx="3301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evolving to address challenges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3E7E53F7-9E22-BD55-F956-CCA0F9DE55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8774121"/>
              </p:ext>
            </p:extLst>
          </p:nvPr>
        </p:nvGraphicFramePr>
        <p:xfrm>
          <a:off x="2408254" y="1396999"/>
          <a:ext cx="7297511" cy="4865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4151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4A47CAE-23F5-1D46-A0B2-E7316C0B4F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3ECC20E-770E-1746-82E6-2C489FB27D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31F0255-8361-814C-B0DA-798D499E1D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BC2D976-77AC-6745-8FCA-7F97519D48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9969</TotalTime>
  <Words>1473</Words>
  <Application>Microsoft Macintosh PowerPoint</Application>
  <PresentationFormat>On-screen Show (4:3)</PresentationFormat>
  <Paragraphs>207</Paragraphs>
  <Slides>27</Slides>
  <Notes>20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Roboto</vt:lpstr>
      <vt:lpstr>Calibri</vt:lpstr>
      <vt:lpstr>Wingdings</vt:lpstr>
      <vt:lpstr>Noto Sans</vt:lpstr>
      <vt:lpstr>Retrospect</vt:lpstr>
      <vt:lpstr>Lessons Learned from the National Collaborative for Research on Food, Energy, and Water Education</vt:lpstr>
      <vt:lpstr>Overview of our time together</vt:lpstr>
      <vt:lpstr>Overview of our time together</vt:lpstr>
      <vt:lpstr>Major resource challenges are grounded in the  Food-Energy-Water-Nexus (FEW-Nexus)</vt:lpstr>
      <vt:lpstr>Major resource challenges are grounded in the  Food-Energy-Water-Nexus (FEW-Nexus)</vt:lpstr>
      <vt:lpstr>Need for a collaborative to innovate education research</vt:lpstr>
      <vt:lpstr>Support for network initiation: 2016-2018</vt:lpstr>
      <vt:lpstr>FEW-Nexus-based education is…</vt:lpstr>
      <vt:lpstr>FEW-Nexus-based education is…</vt:lpstr>
      <vt:lpstr>NSF Research Coordination Network (RCN): 2019-2025 funding</vt:lpstr>
      <vt:lpstr>National Collaborative for Research on Food, Energy, and Water Education (NC-FEW)</vt:lpstr>
      <vt:lpstr>Overview of our time together</vt:lpstr>
      <vt:lpstr>NC-FEW Leadership Team</vt:lpstr>
      <vt:lpstr>NC-FEW Website: central hub</vt:lpstr>
      <vt:lpstr>FEW-Nexus-based education research and practice training series</vt:lpstr>
      <vt:lpstr>Newsletters</vt:lpstr>
      <vt:lpstr>Invited Conferences</vt:lpstr>
      <vt:lpstr>Workshops at professional conferences</vt:lpstr>
      <vt:lpstr>Publications and Resources</vt:lpstr>
      <vt:lpstr>Overview of our time together</vt:lpstr>
      <vt:lpstr>Challenges and advice</vt:lpstr>
      <vt:lpstr>Challenges and advice</vt:lpstr>
      <vt:lpstr>Successes</vt:lpstr>
      <vt:lpstr>Successes</vt:lpstr>
      <vt:lpstr>Successes: Evaluation insights</vt:lpstr>
      <vt:lpstr>Overview of our time together</vt:lpstr>
      <vt:lpstr>Let’s chat!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Collaborative for Research on Food, Energy, and Water Education (NC-FEW)</dc:title>
  <dc:creator>Cory Forbes</dc:creator>
  <cp:lastModifiedBy>Scherer, Hannah</cp:lastModifiedBy>
  <cp:revision>40</cp:revision>
  <dcterms:created xsi:type="dcterms:W3CDTF">2019-09-19T16:06:45Z</dcterms:created>
  <dcterms:modified xsi:type="dcterms:W3CDTF">2025-09-30T19:40:30Z</dcterms:modified>
</cp:coreProperties>
</file>