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79" r:id="rId4"/>
    <p:sldId id="278" r:id="rId5"/>
    <p:sldId id="263" r:id="rId6"/>
    <p:sldId id="274" r:id="rId7"/>
    <p:sldId id="265" r:id="rId8"/>
    <p:sldId id="264" r:id="rId9"/>
    <p:sldId id="266" r:id="rId10"/>
    <p:sldId id="257" r:id="rId11"/>
    <p:sldId id="275" r:id="rId12"/>
    <p:sldId id="258" r:id="rId13"/>
    <p:sldId id="276" r:id="rId14"/>
    <p:sldId id="259" r:id="rId15"/>
    <p:sldId id="277" r:id="rId16"/>
    <p:sldId id="260" r:id="rId17"/>
    <p:sldId id="261" r:id="rId18"/>
    <p:sldId id="267" r:id="rId19"/>
    <p:sldId id="268" r:id="rId20"/>
    <p:sldId id="269" r:id="rId21"/>
    <p:sldId id="270" r:id="rId22"/>
    <p:sldId id="271" r:id="rId23"/>
    <p:sldId id="27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p:restoredTop sz="94694"/>
  </p:normalViewPr>
  <p:slideViewPr>
    <p:cSldViewPr snapToGrid="0">
      <p:cViewPr varScale="1">
        <p:scale>
          <a:sx n="121" d="100"/>
          <a:sy n="121" d="100"/>
        </p:scale>
        <p:origin x="7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DA0B-EA83-495C-6B97-34C4B48741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F790BC-E115-2B31-EEA5-13D6E21693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A7B5497-04D0-1130-2A06-5220912AD0FE}"/>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DFA6C9DE-AF41-1313-314D-9B445571AE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D46DF7-748E-F091-328B-390D22C35D93}"/>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2516450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C04B6-6761-E665-AC7A-C96C38C573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484281-EFAF-0613-8FA6-143A5D6E34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B401A1-718B-8B34-49FD-AD26154A9819}"/>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3FB05E43-FCFE-D7FE-3BC5-F5FCCA334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223C7A-19F7-04BA-F594-9B4D6D3916D9}"/>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3487865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2A1B2F-B25A-9BE1-D08A-B85B8281AC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19F357-0800-0A03-4B62-6BDF4FD9C0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DA67C9-5D34-04C7-D010-04D46938970B}"/>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698CDF67-35B9-175B-1E47-40A038E9C3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E88813-CE6C-721C-C542-84C167F206CF}"/>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419842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E0BC5-D5A5-DE45-3BC4-069DFB85C1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6FAD37-AF8D-5A56-DED5-1E9B0BC0BD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6B60D7-4F14-7B6F-5957-C6EAC8DA22A6}"/>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BEB13955-A649-72C5-BEAC-0EE9F03EDC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0FB4CA-9214-7569-54B0-54B7D9E17D67}"/>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3233076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925B8-39A9-085E-6597-CEACD15A53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9DD3916-5B67-0D0E-0374-AB0023D82E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AFE293-DFFF-39EC-212D-C914A3DED149}"/>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4BCE8049-4477-CA02-B52C-328725664B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974D62-EE4B-C7EC-A4E2-05AB4860D66F}"/>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3250335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B1775-0D3C-E86F-B4C1-CDB159C029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F21078-1B03-A300-7703-4F139B2430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51E0EA8-7009-0A65-B7C4-91D7DF9090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300C4E-5DC3-EC95-1812-89487CE3E28C}"/>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6" name="Footer Placeholder 5">
            <a:extLst>
              <a:ext uri="{FF2B5EF4-FFF2-40B4-BE49-F238E27FC236}">
                <a16:creationId xmlns:a16="http://schemas.microsoft.com/office/drawing/2014/main" id="{CA11004E-E1A6-30AD-516E-1D315FA1EB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DE4D05-407E-1D3A-F245-BF3D1E863D9B}"/>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2573292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4FEE4-9F3B-51B1-5FDF-2C527FB5A8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EEA7CA-DE25-8DE4-8080-956352946E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CF7159-C518-9A5E-DC7C-B5EB388CD7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088F6F-54BB-3E33-3A12-F6306A3583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1B28E3-F8E0-CCE4-5B07-7629CCF297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FA778F-CC7B-D1C1-A092-D3A65576F337}"/>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8" name="Footer Placeholder 7">
            <a:extLst>
              <a:ext uri="{FF2B5EF4-FFF2-40B4-BE49-F238E27FC236}">
                <a16:creationId xmlns:a16="http://schemas.microsoft.com/office/drawing/2014/main" id="{D6F157AB-0ED9-BD1D-22E9-90D65FB717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6DEE3A-DCB6-DCDA-191C-8AD1CF92B59A}"/>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2710968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D725C-4A3C-37CF-3296-210DDBA7AA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3B7F94-3E0B-7712-D30E-B04F4E47759A}"/>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4" name="Footer Placeholder 3">
            <a:extLst>
              <a:ext uri="{FF2B5EF4-FFF2-40B4-BE49-F238E27FC236}">
                <a16:creationId xmlns:a16="http://schemas.microsoft.com/office/drawing/2014/main" id="{66DF5E05-DD70-F403-17DC-873C8CD90B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D3A156-7366-6311-E96F-2CDAB5C786F4}"/>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1042083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4CED6-3E33-E5FC-6517-701603120A93}"/>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3" name="Footer Placeholder 2">
            <a:extLst>
              <a:ext uri="{FF2B5EF4-FFF2-40B4-BE49-F238E27FC236}">
                <a16:creationId xmlns:a16="http://schemas.microsoft.com/office/drawing/2014/main" id="{FB4C3BFB-4288-D2C7-B63F-CBE3D627203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E333FE-E390-F9D9-4BD9-D66BE07F30F6}"/>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913835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A258F-1C48-C226-8F05-BA5B2DAB11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7E8B1B-AEF8-5F3A-7080-BB9CB61592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B1FBA9-2A89-0B68-1BB8-F183699427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0E8A81-F276-FE5D-D1A4-651F37BE4DB6}"/>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6" name="Footer Placeholder 5">
            <a:extLst>
              <a:ext uri="{FF2B5EF4-FFF2-40B4-BE49-F238E27FC236}">
                <a16:creationId xmlns:a16="http://schemas.microsoft.com/office/drawing/2014/main" id="{B95DB65B-4A2F-9344-38D1-DBD499C058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B41FD1-397B-FD3C-65D2-409F3362AA7C}"/>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557601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0EF24-C889-B932-F843-227FF6BC0E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D898F86-C469-EE15-AEC4-2CBC092EA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8D50C3-6304-D544-96D7-6867624B34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1F26F3-1B5F-015C-F1AA-37215E856D91}"/>
              </a:ext>
            </a:extLst>
          </p:cNvPr>
          <p:cNvSpPr>
            <a:spLocks noGrp="1"/>
          </p:cNvSpPr>
          <p:nvPr>
            <p:ph type="dt" sz="half" idx="10"/>
          </p:nvPr>
        </p:nvSpPr>
        <p:spPr/>
        <p:txBody>
          <a:bodyPr/>
          <a:lstStyle/>
          <a:p>
            <a:fld id="{CDC69B39-3997-CE49-9A89-F212EDE3656D}" type="datetimeFigureOut">
              <a:rPr lang="en-US" smtClean="0"/>
              <a:t>9/1/23</a:t>
            </a:fld>
            <a:endParaRPr lang="en-US"/>
          </a:p>
        </p:txBody>
      </p:sp>
      <p:sp>
        <p:nvSpPr>
          <p:cNvPr id="6" name="Footer Placeholder 5">
            <a:extLst>
              <a:ext uri="{FF2B5EF4-FFF2-40B4-BE49-F238E27FC236}">
                <a16:creationId xmlns:a16="http://schemas.microsoft.com/office/drawing/2014/main" id="{C28A8C09-7C6B-A4DE-C78A-E0D9C0F156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EC556A-ECE2-4633-2489-BDF55574FDAC}"/>
              </a:ext>
            </a:extLst>
          </p:cNvPr>
          <p:cNvSpPr>
            <a:spLocks noGrp="1"/>
          </p:cNvSpPr>
          <p:nvPr>
            <p:ph type="sldNum" sz="quarter" idx="12"/>
          </p:nvPr>
        </p:nvSpPr>
        <p:spPr/>
        <p:txBody>
          <a:bodyPr/>
          <a:lstStyle/>
          <a:p>
            <a:fld id="{542A5A3C-D63A-A848-92E3-A5E676138026}" type="slidenum">
              <a:rPr lang="en-US" smtClean="0"/>
              <a:t>‹#›</a:t>
            </a:fld>
            <a:endParaRPr lang="en-US"/>
          </a:p>
        </p:txBody>
      </p:sp>
    </p:spTree>
    <p:extLst>
      <p:ext uri="{BB962C8B-B14F-4D97-AF65-F5344CB8AC3E}">
        <p14:creationId xmlns:p14="http://schemas.microsoft.com/office/powerpoint/2010/main" val="226712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348B88-8C19-32EB-41DD-024CB48C43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94846D-5E61-94AE-C16E-4A2A841799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ECAE9-0181-0860-B831-E1C8AE35EC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C69B39-3997-CE49-9A89-F212EDE3656D}" type="datetimeFigureOut">
              <a:rPr lang="en-US" smtClean="0"/>
              <a:t>9/1/23</a:t>
            </a:fld>
            <a:endParaRPr lang="en-US"/>
          </a:p>
        </p:txBody>
      </p:sp>
      <p:sp>
        <p:nvSpPr>
          <p:cNvPr id="5" name="Footer Placeholder 4">
            <a:extLst>
              <a:ext uri="{FF2B5EF4-FFF2-40B4-BE49-F238E27FC236}">
                <a16:creationId xmlns:a16="http://schemas.microsoft.com/office/drawing/2014/main" id="{67CBBB15-CD4B-9587-4D1C-2797FA0468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3B543CD-8C14-3A1E-0A2F-DCEE4A1CEB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A5A3C-D63A-A848-92E3-A5E676138026}" type="slidenum">
              <a:rPr lang="en-US" smtClean="0"/>
              <a:t>‹#›</a:t>
            </a:fld>
            <a:endParaRPr lang="en-US"/>
          </a:p>
        </p:txBody>
      </p:sp>
    </p:spTree>
    <p:extLst>
      <p:ext uri="{BB962C8B-B14F-4D97-AF65-F5344CB8AC3E}">
        <p14:creationId xmlns:p14="http://schemas.microsoft.com/office/powerpoint/2010/main" val="39419375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donnyomalley.com/vetv-veteran-entertainment-television/" TargetMode="External"/><Relationship Id="rId3" Type="http://schemas.openxmlformats.org/officeDocument/2006/relationships/hyperlink" Target="https://doi.org/10.1300/J146v12n01_09" TargetMode="External"/><Relationship Id="rId7" Type="http://schemas.openxmlformats.org/officeDocument/2006/relationships/hyperlink" Target="https://doi.org/10.1515/humor-2022-0007" TargetMode="External"/><Relationship Id="rId2" Type="http://schemas.openxmlformats.org/officeDocument/2006/relationships/hyperlink" Target="https://doi.org/10.1080/15325024.2017.1310504" TargetMode="External"/><Relationship Id="rId1" Type="http://schemas.openxmlformats.org/officeDocument/2006/relationships/slideLayout" Target="../slideLayouts/slideLayout2.xml"/><Relationship Id="rId6" Type="http://schemas.openxmlformats.org/officeDocument/2006/relationships/hyperlink" Target="https://doi.org/10.1111/j.1468-2885.2000.tb00194.x" TargetMode="External"/><Relationship Id="rId5" Type="http://schemas.openxmlformats.org/officeDocument/2006/relationships/hyperlink" Target="https://www.frontiersin.org/articles/10.3389/fpsyg.2015.01296" TargetMode="External"/><Relationship Id="rId10" Type="http://schemas.openxmlformats.org/officeDocument/2006/relationships/hyperlink" Target="https://doi.org/10.1002/job.1868" TargetMode="External"/><Relationship Id="rId4" Type="http://schemas.openxmlformats.org/officeDocument/2006/relationships/hyperlink" Target="https://doi.org/10.1080/07491409.2019.1615020" TargetMode="External"/><Relationship Id="rId9" Type="http://schemas.openxmlformats.org/officeDocument/2006/relationships/hyperlink" Target="https://doi.org/10.1386/jwcs.2.3.275/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0F46D-BE5D-A63F-AD86-321F22AD3D70}"/>
              </a:ext>
            </a:extLst>
          </p:cNvPr>
          <p:cNvSpPr>
            <a:spLocks noGrp="1"/>
          </p:cNvSpPr>
          <p:nvPr>
            <p:ph type="ctrTitle"/>
          </p:nvPr>
        </p:nvSpPr>
        <p:spPr/>
        <p:txBody>
          <a:bodyPr>
            <a:normAutofit/>
          </a:bodyPr>
          <a:lstStyle/>
          <a:p>
            <a:r>
              <a:rPr lang="en-US" sz="4800" dirty="0"/>
              <a:t>Just Laugh it Off: Humor, VET Tv, and the Possibilities of Resilience</a:t>
            </a:r>
          </a:p>
        </p:txBody>
      </p:sp>
      <p:sp>
        <p:nvSpPr>
          <p:cNvPr id="3" name="Subtitle 2">
            <a:extLst>
              <a:ext uri="{FF2B5EF4-FFF2-40B4-BE49-F238E27FC236}">
                <a16:creationId xmlns:a16="http://schemas.microsoft.com/office/drawing/2014/main" id="{0F1EAF48-CC9F-5C96-1905-9E76F821D10D}"/>
              </a:ext>
            </a:extLst>
          </p:cNvPr>
          <p:cNvSpPr>
            <a:spLocks noGrp="1"/>
          </p:cNvSpPr>
          <p:nvPr>
            <p:ph type="subTitle" idx="1"/>
          </p:nvPr>
        </p:nvSpPr>
        <p:spPr>
          <a:xfrm>
            <a:off x="1524000" y="3602037"/>
            <a:ext cx="9144000" cy="2261733"/>
          </a:xfrm>
        </p:spPr>
        <p:txBody>
          <a:bodyPr/>
          <a:lstStyle/>
          <a:p>
            <a:endParaRPr lang="en-US" dirty="0"/>
          </a:p>
          <a:p>
            <a:endParaRPr lang="en-US" dirty="0"/>
          </a:p>
          <a:p>
            <a:r>
              <a:rPr lang="en-US" sz="3200" dirty="0"/>
              <a:t>John E. Armenta</a:t>
            </a:r>
          </a:p>
        </p:txBody>
      </p:sp>
    </p:spTree>
    <p:extLst>
      <p:ext uri="{BB962C8B-B14F-4D97-AF65-F5344CB8AC3E}">
        <p14:creationId xmlns:p14="http://schemas.microsoft.com/office/powerpoint/2010/main" val="2360798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B1686-240E-A2CF-CECF-23296DFBA8B1}"/>
              </a:ext>
            </a:extLst>
          </p:cNvPr>
          <p:cNvSpPr>
            <a:spLocks noGrp="1"/>
          </p:cNvSpPr>
          <p:nvPr>
            <p:ph type="title"/>
          </p:nvPr>
        </p:nvSpPr>
        <p:spPr/>
        <p:txBody>
          <a:bodyPr/>
          <a:lstStyle/>
          <a:p>
            <a:endParaRPr lang="en-US" dirty="0"/>
          </a:p>
        </p:txBody>
      </p:sp>
      <p:pic>
        <p:nvPicPr>
          <p:cNvPr id="5" name="Content Placeholder 4" descr="A picture containing text, book&#10;&#10;Description automatically generated">
            <a:extLst>
              <a:ext uri="{FF2B5EF4-FFF2-40B4-BE49-F238E27FC236}">
                <a16:creationId xmlns:a16="http://schemas.microsoft.com/office/drawing/2014/main" id="{1366E492-6712-E726-D6A0-098FFE4C1A51}"/>
              </a:ext>
            </a:extLst>
          </p:cNvPr>
          <p:cNvPicPr>
            <a:picLocks noGrp="1" noChangeAspect="1"/>
          </p:cNvPicPr>
          <p:nvPr>
            <p:ph idx="1"/>
          </p:nvPr>
        </p:nvPicPr>
        <p:blipFill>
          <a:blip r:embed="rId2"/>
          <a:stretch>
            <a:fillRect/>
          </a:stretch>
        </p:blipFill>
        <p:spPr>
          <a:xfrm>
            <a:off x="3494314" y="365125"/>
            <a:ext cx="5203371" cy="6426163"/>
          </a:xfrm>
        </p:spPr>
      </p:pic>
    </p:spTree>
    <p:extLst>
      <p:ext uri="{BB962C8B-B14F-4D97-AF65-F5344CB8AC3E}">
        <p14:creationId xmlns:p14="http://schemas.microsoft.com/office/powerpoint/2010/main" val="2927765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F47-BF27-B68C-F5BA-93D04BB06101}"/>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E438FCCE-C919-DBCC-D9C5-C7CC5C252DB7}"/>
              </a:ext>
            </a:extLst>
          </p:cNvPr>
          <p:cNvSpPr>
            <a:spLocks noGrp="1"/>
          </p:cNvSpPr>
          <p:nvPr>
            <p:ph idx="1"/>
          </p:nvPr>
        </p:nvSpPr>
        <p:spPr/>
        <p:txBody>
          <a:bodyPr/>
          <a:lstStyle/>
          <a:p>
            <a:r>
              <a:rPr lang="en-US" dirty="0">
                <a:solidFill>
                  <a:schemeClr val="tx1">
                    <a:lumMod val="50000"/>
                    <a:lumOff val="50000"/>
                  </a:schemeClr>
                </a:solidFill>
              </a:rPr>
              <a:t>Focus on the ordinary</a:t>
            </a:r>
          </a:p>
          <a:p>
            <a:pPr lvl="1"/>
            <a:r>
              <a:rPr lang="en-US" dirty="0">
                <a:solidFill>
                  <a:schemeClr val="tx1">
                    <a:lumMod val="50000"/>
                    <a:lumOff val="50000"/>
                  </a:schemeClr>
                </a:solidFill>
              </a:rPr>
              <a:t>Civilians may not “get it”</a:t>
            </a:r>
          </a:p>
          <a:p>
            <a:endParaRPr lang="en-US" dirty="0">
              <a:solidFill>
                <a:schemeClr val="tx1">
                  <a:lumMod val="50000"/>
                  <a:lumOff val="50000"/>
                </a:schemeClr>
              </a:solidFill>
            </a:endParaRPr>
          </a:p>
          <a:p>
            <a:r>
              <a:rPr lang="en-US" dirty="0">
                <a:solidFill>
                  <a:schemeClr val="tx1">
                    <a:lumMod val="50000"/>
                    <a:lumOff val="50000"/>
                  </a:schemeClr>
                </a:solidFill>
              </a:rPr>
              <a:t>Some examples</a:t>
            </a:r>
          </a:p>
          <a:p>
            <a:pPr lvl="1"/>
            <a:r>
              <a:rPr lang="en-US" dirty="0">
                <a:solidFill>
                  <a:schemeClr val="tx1">
                    <a:lumMod val="50000"/>
                    <a:lumOff val="50000"/>
                  </a:schemeClr>
                </a:solidFill>
              </a:rPr>
              <a:t>Bill Mauldin, “Willie and Joe”</a:t>
            </a:r>
          </a:p>
          <a:p>
            <a:pPr lvl="1"/>
            <a:r>
              <a:rPr lang="en-US" dirty="0"/>
              <a:t>Max </a:t>
            </a:r>
            <a:r>
              <a:rPr lang="en-US" dirty="0" err="1"/>
              <a:t>Uriarte</a:t>
            </a:r>
            <a:r>
              <a:rPr lang="en-US" dirty="0"/>
              <a:t>, “Terminal Lance”</a:t>
            </a:r>
          </a:p>
          <a:p>
            <a:pPr lvl="1"/>
            <a:endParaRPr lang="en-US" dirty="0"/>
          </a:p>
        </p:txBody>
      </p:sp>
    </p:spTree>
    <p:extLst>
      <p:ext uri="{BB962C8B-B14F-4D97-AF65-F5344CB8AC3E}">
        <p14:creationId xmlns:p14="http://schemas.microsoft.com/office/powerpoint/2010/main" val="1000143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63F75-90DC-9D06-EC2A-C83CEB45906E}"/>
              </a:ext>
            </a:extLst>
          </p:cNvPr>
          <p:cNvSpPr>
            <a:spLocks noGrp="1"/>
          </p:cNvSpPr>
          <p:nvPr>
            <p:ph type="title"/>
          </p:nvPr>
        </p:nvSpPr>
        <p:spPr/>
        <p:txBody>
          <a:bodyPr/>
          <a:lstStyle/>
          <a:p>
            <a:endParaRPr lang="en-US" dirty="0"/>
          </a:p>
        </p:txBody>
      </p:sp>
      <p:pic>
        <p:nvPicPr>
          <p:cNvPr id="5" name="Content Placeholder 4" descr="Diagram&#10;&#10;Description automatically generated">
            <a:extLst>
              <a:ext uri="{FF2B5EF4-FFF2-40B4-BE49-F238E27FC236}">
                <a16:creationId xmlns:a16="http://schemas.microsoft.com/office/drawing/2014/main" id="{31727920-D37B-204E-AEB7-15B6491DAA6F}"/>
              </a:ext>
            </a:extLst>
          </p:cNvPr>
          <p:cNvPicPr>
            <a:picLocks noGrp="1" noChangeAspect="1"/>
          </p:cNvPicPr>
          <p:nvPr>
            <p:ph idx="1"/>
          </p:nvPr>
        </p:nvPicPr>
        <p:blipFill>
          <a:blip r:embed="rId2"/>
          <a:stretch>
            <a:fillRect/>
          </a:stretch>
        </p:blipFill>
        <p:spPr>
          <a:xfrm>
            <a:off x="314928" y="529771"/>
            <a:ext cx="11562144" cy="5963104"/>
          </a:xfrm>
        </p:spPr>
      </p:pic>
    </p:spTree>
    <p:extLst>
      <p:ext uri="{BB962C8B-B14F-4D97-AF65-F5344CB8AC3E}">
        <p14:creationId xmlns:p14="http://schemas.microsoft.com/office/powerpoint/2010/main" val="2471335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F47-BF27-B68C-F5BA-93D04BB06101}"/>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E438FCCE-C919-DBCC-D9C5-C7CC5C252DB7}"/>
              </a:ext>
            </a:extLst>
          </p:cNvPr>
          <p:cNvSpPr>
            <a:spLocks noGrp="1"/>
          </p:cNvSpPr>
          <p:nvPr>
            <p:ph idx="1"/>
          </p:nvPr>
        </p:nvSpPr>
        <p:spPr/>
        <p:txBody>
          <a:bodyPr/>
          <a:lstStyle/>
          <a:p>
            <a:r>
              <a:rPr lang="en-US" dirty="0">
                <a:solidFill>
                  <a:schemeClr val="tx1">
                    <a:lumMod val="50000"/>
                    <a:lumOff val="50000"/>
                  </a:schemeClr>
                </a:solidFill>
              </a:rPr>
              <a:t>Focus on the ordinary</a:t>
            </a:r>
          </a:p>
          <a:p>
            <a:pPr lvl="1"/>
            <a:r>
              <a:rPr lang="en-US" dirty="0">
                <a:solidFill>
                  <a:schemeClr val="tx1">
                    <a:lumMod val="50000"/>
                    <a:lumOff val="50000"/>
                  </a:schemeClr>
                </a:solidFill>
              </a:rPr>
              <a:t>Civilians may not “get it”</a:t>
            </a:r>
          </a:p>
          <a:p>
            <a:endParaRPr lang="en-US" dirty="0">
              <a:solidFill>
                <a:schemeClr val="tx1">
                  <a:lumMod val="50000"/>
                  <a:lumOff val="50000"/>
                </a:schemeClr>
              </a:solidFill>
            </a:endParaRPr>
          </a:p>
          <a:p>
            <a:r>
              <a:rPr lang="en-US" dirty="0">
                <a:solidFill>
                  <a:schemeClr val="tx1">
                    <a:lumMod val="50000"/>
                    <a:lumOff val="50000"/>
                  </a:schemeClr>
                </a:solidFill>
              </a:rPr>
              <a:t>Some examples</a:t>
            </a:r>
          </a:p>
          <a:p>
            <a:pPr lvl="1"/>
            <a:r>
              <a:rPr lang="en-US" dirty="0">
                <a:solidFill>
                  <a:schemeClr val="tx1">
                    <a:lumMod val="50000"/>
                    <a:lumOff val="50000"/>
                  </a:schemeClr>
                </a:solidFill>
              </a:rPr>
              <a:t>Bill Mauldin, “Willie and Joe”</a:t>
            </a:r>
          </a:p>
          <a:p>
            <a:pPr lvl="1"/>
            <a:r>
              <a:rPr lang="en-US" dirty="0">
                <a:solidFill>
                  <a:schemeClr val="tx1">
                    <a:lumMod val="50000"/>
                    <a:lumOff val="50000"/>
                  </a:schemeClr>
                </a:solidFill>
              </a:rPr>
              <a:t>Max </a:t>
            </a:r>
            <a:r>
              <a:rPr lang="en-US" dirty="0" err="1">
                <a:solidFill>
                  <a:schemeClr val="tx1">
                    <a:lumMod val="50000"/>
                    <a:lumOff val="50000"/>
                  </a:schemeClr>
                </a:solidFill>
              </a:rPr>
              <a:t>Uriarte</a:t>
            </a:r>
            <a:r>
              <a:rPr lang="en-US" dirty="0">
                <a:solidFill>
                  <a:schemeClr val="tx1">
                    <a:lumMod val="50000"/>
                    <a:lumOff val="50000"/>
                  </a:schemeClr>
                </a:solidFill>
              </a:rPr>
              <a:t>, “Terminal Lance”</a:t>
            </a:r>
          </a:p>
          <a:p>
            <a:pPr lvl="1"/>
            <a:r>
              <a:rPr lang="en-US" dirty="0"/>
              <a:t>Duffel Blog</a:t>
            </a:r>
          </a:p>
        </p:txBody>
      </p:sp>
    </p:spTree>
    <p:extLst>
      <p:ext uri="{BB962C8B-B14F-4D97-AF65-F5344CB8AC3E}">
        <p14:creationId xmlns:p14="http://schemas.microsoft.com/office/powerpoint/2010/main" val="1701728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AD38F-84FA-80D9-2F7C-C76B08A2EFDE}"/>
              </a:ext>
            </a:extLst>
          </p:cNvPr>
          <p:cNvSpPr>
            <a:spLocks noGrp="1"/>
          </p:cNvSpPr>
          <p:nvPr>
            <p:ph type="title"/>
          </p:nvPr>
        </p:nvSpPr>
        <p:spPr/>
        <p:txBody>
          <a:bodyPr/>
          <a:lstStyle/>
          <a:p>
            <a:endParaRPr lang="en-US" dirty="0"/>
          </a:p>
        </p:txBody>
      </p:sp>
      <p:pic>
        <p:nvPicPr>
          <p:cNvPr id="4" name="Content Placeholder 3" descr="Screen Shot 2015-05-19 at 2.47.44 PM.png">
            <a:extLst>
              <a:ext uri="{FF2B5EF4-FFF2-40B4-BE49-F238E27FC236}">
                <a16:creationId xmlns:a16="http://schemas.microsoft.com/office/drawing/2014/main" id="{D0DEFB05-1366-9DA5-6160-BDCF666CA5A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6784"/>
          <a:stretch/>
        </p:blipFill>
        <p:spPr>
          <a:xfrm>
            <a:off x="1035957" y="151681"/>
            <a:ext cx="10120086" cy="6554638"/>
          </a:xfrm>
          <a:prstGeom prst="rect">
            <a:avLst/>
          </a:prstGeom>
        </p:spPr>
      </p:pic>
    </p:spTree>
    <p:extLst>
      <p:ext uri="{BB962C8B-B14F-4D97-AF65-F5344CB8AC3E}">
        <p14:creationId xmlns:p14="http://schemas.microsoft.com/office/powerpoint/2010/main" val="1563672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F47-BF27-B68C-F5BA-93D04BB06101}"/>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E438FCCE-C919-DBCC-D9C5-C7CC5C252DB7}"/>
              </a:ext>
            </a:extLst>
          </p:cNvPr>
          <p:cNvSpPr>
            <a:spLocks noGrp="1"/>
          </p:cNvSpPr>
          <p:nvPr>
            <p:ph idx="1"/>
          </p:nvPr>
        </p:nvSpPr>
        <p:spPr/>
        <p:txBody>
          <a:bodyPr/>
          <a:lstStyle/>
          <a:p>
            <a:r>
              <a:rPr lang="en-US" dirty="0">
                <a:solidFill>
                  <a:schemeClr val="tx1">
                    <a:lumMod val="50000"/>
                    <a:lumOff val="50000"/>
                  </a:schemeClr>
                </a:solidFill>
              </a:rPr>
              <a:t>Focus on the ordinary</a:t>
            </a:r>
          </a:p>
          <a:p>
            <a:pPr lvl="1"/>
            <a:r>
              <a:rPr lang="en-US" dirty="0">
                <a:solidFill>
                  <a:schemeClr val="tx1">
                    <a:lumMod val="50000"/>
                    <a:lumOff val="50000"/>
                  </a:schemeClr>
                </a:solidFill>
              </a:rPr>
              <a:t>Civilians may not “get it”</a:t>
            </a:r>
          </a:p>
          <a:p>
            <a:endParaRPr lang="en-US" dirty="0">
              <a:solidFill>
                <a:schemeClr val="tx1">
                  <a:lumMod val="50000"/>
                  <a:lumOff val="50000"/>
                </a:schemeClr>
              </a:solidFill>
            </a:endParaRPr>
          </a:p>
          <a:p>
            <a:r>
              <a:rPr lang="en-US" dirty="0">
                <a:solidFill>
                  <a:schemeClr val="tx1">
                    <a:lumMod val="50000"/>
                    <a:lumOff val="50000"/>
                  </a:schemeClr>
                </a:solidFill>
              </a:rPr>
              <a:t>Some examples</a:t>
            </a:r>
          </a:p>
          <a:p>
            <a:pPr lvl="1"/>
            <a:r>
              <a:rPr lang="en-US" dirty="0">
                <a:solidFill>
                  <a:schemeClr val="tx1">
                    <a:lumMod val="50000"/>
                    <a:lumOff val="50000"/>
                  </a:schemeClr>
                </a:solidFill>
              </a:rPr>
              <a:t>Bill Mauldin, “Willie and Joe”</a:t>
            </a:r>
          </a:p>
          <a:p>
            <a:pPr lvl="1"/>
            <a:r>
              <a:rPr lang="en-US" dirty="0">
                <a:solidFill>
                  <a:schemeClr val="tx1">
                    <a:lumMod val="50000"/>
                    <a:lumOff val="50000"/>
                  </a:schemeClr>
                </a:solidFill>
              </a:rPr>
              <a:t>Max </a:t>
            </a:r>
            <a:r>
              <a:rPr lang="en-US" dirty="0" err="1">
                <a:solidFill>
                  <a:schemeClr val="tx1">
                    <a:lumMod val="50000"/>
                    <a:lumOff val="50000"/>
                  </a:schemeClr>
                </a:solidFill>
              </a:rPr>
              <a:t>Uriarte</a:t>
            </a:r>
            <a:r>
              <a:rPr lang="en-US" dirty="0">
                <a:solidFill>
                  <a:schemeClr val="tx1">
                    <a:lumMod val="50000"/>
                    <a:lumOff val="50000"/>
                  </a:schemeClr>
                </a:solidFill>
              </a:rPr>
              <a:t>, “Terminal Lance”</a:t>
            </a:r>
          </a:p>
          <a:p>
            <a:pPr lvl="1"/>
            <a:r>
              <a:rPr lang="en-US" dirty="0">
                <a:solidFill>
                  <a:schemeClr val="tx1">
                    <a:lumMod val="50000"/>
                    <a:lumOff val="50000"/>
                  </a:schemeClr>
                </a:solidFill>
              </a:rPr>
              <a:t>Duffel Blog</a:t>
            </a:r>
          </a:p>
          <a:p>
            <a:pPr lvl="1"/>
            <a:r>
              <a:rPr lang="en-US" dirty="0"/>
              <a:t>VET Tv</a:t>
            </a:r>
          </a:p>
        </p:txBody>
      </p:sp>
    </p:spTree>
    <p:extLst>
      <p:ext uri="{BB962C8B-B14F-4D97-AF65-F5344CB8AC3E}">
        <p14:creationId xmlns:p14="http://schemas.microsoft.com/office/powerpoint/2010/main" val="2869967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0C6AA-A1B2-5C68-7E6F-F2D1E7ADFC2E}"/>
              </a:ext>
            </a:extLst>
          </p:cNvPr>
          <p:cNvSpPr>
            <a:spLocks noGrp="1"/>
          </p:cNvSpPr>
          <p:nvPr>
            <p:ph type="title"/>
          </p:nvPr>
        </p:nvSpPr>
        <p:spPr/>
        <p:txBody>
          <a:bodyPr/>
          <a:lstStyle/>
          <a:p>
            <a:endParaRPr lang="en-US" dirty="0"/>
          </a:p>
        </p:txBody>
      </p:sp>
      <p:pic>
        <p:nvPicPr>
          <p:cNvPr id="5" name="Content Placeholder 4" descr="A picture containing text, screen, screenshot&#10;&#10;Description automatically generated">
            <a:extLst>
              <a:ext uri="{FF2B5EF4-FFF2-40B4-BE49-F238E27FC236}">
                <a16:creationId xmlns:a16="http://schemas.microsoft.com/office/drawing/2014/main" id="{52D29C84-9612-7170-FFD1-20831D536E0F}"/>
              </a:ext>
            </a:extLst>
          </p:cNvPr>
          <p:cNvPicPr>
            <a:picLocks noGrp="1" noChangeAspect="1"/>
          </p:cNvPicPr>
          <p:nvPr>
            <p:ph idx="1"/>
          </p:nvPr>
        </p:nvPicPr>
        <p:blipFill rotWithShape="1">
          <a:blip r:embed="rId2"/>
          <a:srcRect l="5670" r="51080" b="11742"/>
          <a:stretch/>
        </p:blipFill>
        <p:spPr>
          <a:xfrm>
            <a:off x="1842035" y="291124"/>
            <a:ext cx="8507930" cy="6275751"/>
          </a:xfrm>
        </p:spPr>
      </p:pic>
    </p:spTree>
    <p:extLst>
      <p:ext uri="{BB962C8B-B14F-4D97-AF65-F5344CB8AC3E}">
        <p14:creationId xmlns:p14="http://schemas.microsoft.com/office/powerpoint/2010/main" val="32641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et tv commercial">
            <a:hlinkClick r:id="" action="ppaction://media"/>
            <a:extLst>
              <a:ext uri="{FF2B5EF4-FFF2-40B4-BE49-F238E27FC236}">
                <a16:creationId xmlns:a16="http://schemas.microsoft.com/office/drawing/2014/main" id="{81B926FF-1EEC-7F18-CB5F-F81E55AF0A2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113" y="4763"/>
            <a:ext cx="12192000" cy="6858000"/>
          </a:xfrm>
          <a:prstGeom prst="rect">
            <a:avLst/>
          </a:prstGeom>
        </p:spPr>
      </p:pic>
    </p:spTree>
    <p:extLst>
      <p:ext uri="{BB962C8B-B14F-4D97-AF65-F5344CB8AC3E}">
        <p14:creationId xmlns:p14="http://schemas.microsoft.com/office/powerpoint/2010/main" val="132181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2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43B78-BD9B-0C90-01B5-E1E554366954}"/>
              </a:ext>
            </a:extLst>
          </p:cNvPr>
          <p:cNvSpPr>
            <a:spLocks noGrp="1"/>
          </p:cNvSpPr>
          <p:nvPr>
            <p:ph type="title"/>
          </p:nvPr>
        </p:nvSpPr>
        <p:spPr/>
        <p:txBody>
          <a:bodyPr/>
          <a:lstStyle/>
          <a:p>
            <a:r>
              <a:rPr lang="en-US" dirty="0"/>
              <a:t>VET Tv</a:t>
            </a:r>
          </a:p>
        </p:txBody>
      </p:sp>
      <p:sp>
        <p:nvSpPr>
          <p:cNvPr id="3" name="Content Placeholder 2">
            <a:extLst>
              <a:ext uri="{FF2B5EF4-FFF2-40B4-BE49-F238E27FC236}">
                <a16:creationId xmlns:a16="http://schemas.microsoft.com/office/drawing/2014/main" id="{AA2ED5C5-EAF0-1AE0-56F8-542F7E9E0201}"/>
              </a:ext>
            </a:extLst>
          </p:cNvPr>
          <p:cNvSpPr>
            <a:spLocks noGrp="1"/>
          </p:cNvSpPr>
          <p:nvPr>
            <p:ph idx="1"/>
          </p:nvPr>
        </p:nvSpPr>
        <p:spPr/>
        <p:txBody>
          <a:bodyPr/>
          <a:lstStyle/>
          <a:p>
            <a:endParaRPr lang="en-US" dirty="0"/>
          </a:p>
          <a:p>
            <a:r>
              <a:rPr lang="en-US" dirty="0"/>
              <a:t>Started in 2016</a:t>
            </a:r>
          </a:p>
          <a:p>
            <a:pPr lvl="1"/>
            <a:r>
              <a:rPr lang="en-US" dirty="0"/>
              <a:t>by Donny O’Malley</a:t>
            </a:r>
          </a:p>
          <a:p>
            <a:pPr lvl="1"/>
            <a:endParaRPr lang="en-US" dirty="0"/>
          </a:p>
          <a:p>
            <a:r>
              <a:rPr lang="en-US" dirty="0"/>
              <a:t>Streaming Video On Demand</a:t>
            </a:r>
          </a:p>
          <a:p>
            <a:endParaRPr lang="en-US" dirty="0"/>
          </a:p>
          <a:p>
            <a:r>
              <a:rPr lang="en-US" dirty="0"/>
              <a:t>Post 9/11 veterans</a:t>
            </a:r>
          </a:p>
        </p:txBody>
      </p:sp>
    </p:spTree>
    <p:extLst>
      <p:ext uri="{BB962C8B-B14F-4D97-AF65-F5344CB8AC3E}">
        <p14:creationId xmlns:p14="http://schemas.microsoft.com/office/powerpoint/2010/main" val="2269448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0F4EE-5A93-9C29-D52C-0C747F06A29C}"/>
              </a:ext>
            </a:extLst>
          </p:cNvPr>
          <p:cNvSpPr>
            <a:spLocks noGrp="1"/>
          </p:cNvSpPr>
          <p:nvPr>
            <p:ph type="title"/>
          </p:nvPr>
        </p:nvSpPr>
        <p:spPr/>
        <p:txBody>
          <a:bodyPr/>
          <a:lstStyle/>
          <a:p>
            <a:r>
              <a:rPr lang="en-US" dirty="0"/>
              <a:t>VET Tv</a:t>
            </a:r>
          </a:p>
        </p:txBody>
      </p:sp>
      <p:pic>
        <p:nvPicPr>
          <p:cNvPr id="5" name="Picture 4" descr="A picture containing text, person, indoor&#10;&#10;Description automatically generated">
            <a:extLst>
              <a:ext uri="{FF2B5EF4-FFF2-40B4-BE49-F238E27FC236}">
                <a16:creationId xmlns:a16="http://schemas.microsoft.com/office/drawing/2014/main" id="{648E38FB-2F0E-286D-6425-DD0FFC9B51DB}"/>
              </a:ext>
            </a:extLst>
          </p:cNvPr>
          <p:cNvPicPr>
            <a:picLocks noChangeAspect="1"/>
          </p:cNvPicPr>
          <p:nvPr/>
        </p:nvPicPr>
        <p:blipFill>
          <a:blip r:embed="rId2"/>
          <a:stretch>
            <a:fillRect/>
          </a:stretch>
        </p:blipFill>
        <p:spPr>
          <a:xfrm>
            <a:off x="519954" y="3429000"/>
            <a:ext cx="5867400" cy="3390900"/>
          </a:xfrm>
          <a:prstGeom prst="rect">
            <a:avLst/>
          </a:prstGeom>
        </p:spPr>
      </p:pic>
      <p:pic>
        <p:nvPicPr>
          <p:cNvPr id="7" name="Picture 6" descr="A picture containing text, person, person&#10;&#10;Description automatically generated">
            <a:extLst>
              <a:ext uri="{FF2B5EF4-FFF2-40B4-BE49-F238E27FC236}">
                <a16:creationId xmlns:a16="http://schemas.microsoft.com/office/drawing/2014/main" id="{E902A2CD-1D96-2A04-9B1A-7F60D6AE8365}"/>
              </a:ext>
            </a:extLst>
          </p:cNvPr>
          <p:cNvPicPr>
            <a:picLocks noChangeAspect="1"/>
          </p:cNvPicPr>
          <p:nvPr/>
        </p:nvPicPr>
        <p:blipFill rotWithShape="1">
          <a:blip r:embed="rId3"/>
          <a:srcRect t="6640"/>
          <a:stretch/>
        </p:blipFill>
        <p:spPr>
          <a:xfrm>
            <a:off x="8191500" y="1223496"/>
            <a:ext cx="4000500" cy="5596404"/>
          </a:xfrm>
          <a:prstGeom prst="rect">
            <a:avLst/>
          </a:prstGeom>
        </p:spPr>
      </p:pic>
      <p:pic>
        <p:nvPicPr>
          <p:cNvPr id="9" name="Picture 8" descr="A person wearing a helmet&#10;&#10;Description automatically generated with medium confidence">
            <a:extLst>
              <a:ext uri="{FF2B5EF4-FFF2-40B4-BE49-F238E27FC236}">
                <a16:creationId xmlns:a16="http://schemas.microsoft.com/office/drawing/2014/main" id="{BC3F398F-81A6-8E45-FC1F-1A7B88B1AFD1}"/>
              </a:ext>
            </a:extLst>
          </p:cNvPr>
          <p:cNvPicPr>
            <a:picLocks noChangeAspect="1"/>
          </p:cNvPicPr>
          <p:nvPr/>
        </p:nvPicPr>
        <p:blipFill rotWithShape="1">
          <a:blip r:embed="rId4"/>
          <a:srcRect l="-581" r="1010" b="4653"/>
          <a:stretch/>
        </p:blipFill>
        <p:spPr>
          <a:xfrm>
            <a:off x="2781763" y="365125"/>
            <a:ext cx="5594794" cy="3063875"/>
          </a:xfrm>
          <a:prstGeom prst="rect">
            <a:avLst/>
          </a:prstGeom>
        </p:spPr>
      </p:pic>
    </p:spTree>
    <p:extLst>
      <p:ext uri="{BB962C8B-B14F-4D97-AF65-F5344CB8AC3E}">
        <p14:creationId xmlns:p14="http://schemas.microsoft.com/office/powerpoint/2010/main" val="156539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A663F-3601-E6FB-C14D-1F6534216726}"/>
              </a:ext>
            </a:extLst>
          </p:cNvPr>
          <p:cNvSpPr>
            <a:spLocks noGrp="1"/>
          </p:cNvSpPr>
          <p:nvPr>
            <p:ph type="title"/>
          </p:nvPr>
        </p:nvSpPr>
        <p:spPr/>
        <p:txBody>
          <a:bodyPr/>
          <a:lstStyle/>
          <a:p>
            <a:r>
              <a:rPr lang="en-US" dirty="0"/>
              <a:t>VET Tv</a:t>
            </a:r>
          </a:p>
        </p:txBody>
      </p:sp>
      <p:sp>
        <p:nvSpPr>
          <p:cNvPr id="3" name="Content Placeholder 2">
            <a:extLst>
              <a:ext uri="{FF2B5EF4-FFF2-40B4-BE49-F238E27FC236}">
                <a16:creationId xmlns:a16="http://schemas.microsoft.com/office/drawing/2014/main" id="{71726D14-1FFD-2A0C-D30F-72F57EA3DE67}"/>
              </a:ext>
            </a:extLst>
          </p:cNvPr>
          <p:cNvSpPr>
            <a:spLocks noGrp="1"/>
          </p:cNvSpPr>
          <p:nvPr>
            <p:ph idx="1"/>
          </p:nvPr>
        </p:nvSpPr>
        <p:spPr/>
        <p:txBody>
          <a:bodyPr>
            <a:normAutofit/>
          </a:bodyPr>
          <a:lstStyle/>
          <a:p>
            <a:r>
              <a:rPr lang="en-US" dirty="0"/>
              <a:t>“an online streaming television network that creates humor for veterans, by veterans. Our content is both entertaining and therapeutic. We call it Parody with a purpose.” (VET Tv, n.d.)</a:t>
            </a:r>
          </a:p>
          <a:p>
            <a:endParaRPr lang="en-US" dirty="0"/>
          </a:p>
          <a:p>
            <a:r>
              <a:rPr lang="en-US" dirty="0"/>
              <a:t>“VET Tv creates targeted and therapeutic entertainment for the veteran community, in order to promote camaraderie and prevent veteran suicide.” (VET Tv, n.d.)</a:t>
            </a:r>
          </a:p>
          <a:p>
            <a:endParaRPr lang="en-US" dirty="0"/>
          </a:p>
        </p:txBody>
      </p:sp>
    </p:spTree>
    <p:extLst>
      <p:ext uri="{BB962C8B-B14F-4D97-AF65-F5344CB8AC3E}">
        <p14:creationId xmlns:p14="http://schemas.microsoft.com/office/powerpoint/2010/main" val="38111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ABB0A-81E4-F6C4-60A8-88BB711D17F4}"/>
              </a:ext>
            </a:extLst>
          </p:cNvPr>
          <p:cNvSpPr>
            <a:spLocks noGrp="1"/>
          </p:cNvSpPr>
          <p:nvPr>
            <p:ph type="title"/>
          </p:nvPr>
        </p:nvSpPr>
        <p:spPr/>
        <p:txBody>
          <a:bodyPr/>
          <a:lstStyle/>
          <a:p>
            <a:r>
              <a:rPr lang="en-US" dirty="0"/>
              <a:t>VET Tv</a:t>
            </a:r>
          </a:p>
        </p:txBody>
      </p:sp>
      <p:sp>
        <p:nvSpPr>
          <p:cNvPr id="3" name="Content Placeholder 2">
            <a:extLst>
              <a:ext uri="{FF2B5EF4-FFF2-40B4-BE49-F238E27FC236}">
                <a16:creationId xmlns:a16="http://schemas.microsoft.com/office/drawing/2014/main" id="{0F0DA3F5-0630-50FC-3F27-C1A2EC22D271}"/>
              </a:ext>
            </a:extLst>
          </p:cNvPr>
          <p:cNvSpPr>
            <a:spLocks noGrp="1"/>
          </p:cNvSpPr>
          <p:nvPr>
            <p:ph idx="1"/>
          </p:nvPr>
        </p:nvSpPr>
        <p:spPr/>
        <p:txBody>
          <a:bodyPr/>
          <a:lstStyle/>
          <a:p>
            <a:endParaRPr lang="en-US" dirty="0"/>
          </a:p>
          <a:p>
            <a:r>
              <a:rPr lang="en-US" dirty="0"/>
              <a:t>Comedy helps connection</a:t>
            </a:r>
          </a:p>
          <a:p>
            <a:endParaRPr lang="en-US" dirty="0"/>
          </a:p>
          <a:p>
            <a:r>
              <a:rPr lang="en-US" dirty="0"/>
              <a:t>Connection helps prevent suicide</a:t>
            </a:r>
          </a:p>
          <a:p>
            <a:endParaRPr lang="en-US" dirty="0"/>
          </a:p>
          <a:p>
            <a:r>
              <a:rPr lang="en-US" dirty="0"/>
              <a:t>Target audience demands comedy that is “offensive”</a:t>
            </a:r>
          </a:p>
        </p:txBody>
      </p:sp>
    </p:spTree>
    <p:extLst>
      <p:ext uri="{BB962C8B-B14F-4D97-AF65-F5344CB8AC3E}">
        <p14:creationId xmlns:p14="http://schemas.microsoft.com/office/powerpoint/2010/main" val="291945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5B238-5794-19C3-B70F-D7957A0E0E4A}"/>
              </a:ext>
            </a:extLst>
          </p:cNvPr>
          <p:cNvSpPr>
            <a:spLocks noGrp="1"/>
          </p:cNvSpPr>
          <p:nvPr>
            <p:ph type="title"/>
          </p:nvPr>
        </p:nvSpPr>
        <p:spPr/>
        <p:txBody>
          <a:bodyPr/>
          <a:lstStyle/>
          <a:p>
            <a:r>
              <a:rPr lang="en-US" dirty="0"/>
              <a:t>Humor and Communication</a:t>
            </a:r>
          </a:p>
        </p:txBody>
      </p:sp>
      <p:sp>
        <p:nvSpPr>
          <p:cNvPr id="3" name="Content Placeholder 2">
            <a:extLst>
              <a:ext uri="{FF2B5EF4-FFF2-40B4-BE49-F238E27FC236}">
                <a16:creationId xmlns:a16="http://schemas.microsoft.com/office/drawing/2014/main" id="{DC07E933-93FD-F126-03DC-3BB470382DB9}"/>
              </a:ext>
            </a:extLst>
          </p:cNvPr>
          <p:cNvSpPr>
            <a:spLocks noGrp="1"/>
          </p:cNvSpPr>
          <p:nvPr>
            <p:ph idx="1"/>
          </p:nvPr>
        </p:nvSpPr>
        <p:spPr/>
        <p:txBody>
          <a:bodyPr>
            <a:normAutofit lnSpcReduction="10000"/>
          </a:bodyPr>
          <a:lstStyle/>
          <a:p>
            <a:r>
              <a:rPr lang="en-US" dirty="0"/>
              <a:t>4 rhetorical functions of humor in communication (Meyer, 2000)</a:t>
            </a:r>
          </a:p>
          <a:p>
            <a:pPr lvl="1"/>
            <a:r>
              <a:rPr lang="en-US" dirty="0"/>
              <a:t>Audience gets to decide</a:t>
            </a:r>
          </a:p>
          <a:p>
            <a:pPr lvl="1"/>
            <a:endParaRPr lang="en-US" dirty="0"/>
          </a:p>
          <a:p>
            <a:r>
              <a:rPr lang="en-US" dirty="0"/>
              <a:t>Unification </a:t>
            </a:r>
            <a:r>
              <a:rPr lang="en-US" dirty="0">
                <a:sym typeface="Wingdings" pitchFamily="2" charset="2"/>
              </a:rPr>
              <a:t> Division</a:t>
            </a:r>
          </a:p>
          <a:p>
            <a:pPr lvl="1"/>
            <a:r>
              <a:rPr lang="en-US" dirty="0">
                <a:sym typeface="Wingdings" pitchFamily="2" charset="2"/>
              </a:rPr>
              <a:t>Identification</a:t>
            </a:r>
          </a:p>
          <a:p>
            <a:pPr lvl="1"/>
            <a:r>
              <a:rPr lang="en-US" dirty="0">
                <a:sym typeface="Wingdings" pitchFamily="2" charset="2"/>
              </a:rPr>
              <a:t>Clarification</a:t>
            </a:r>
          </a:p>
          <a:p>
            <a:pPr lvl="1"/>
            <a:r>
              <a:rPr lang="en-US" dirty="0">
                <a:sym typeface="Wingdings" pitchFamily="2" charset="2"/>
              </a:rPr>
              <a:t>Enforcement</a:t>
            </a:r>
          </a:p>
          <a:p>
            <a:pPr lvl="1"/>
            <a:r>
              <a:rPr lang="en-US" dirty="0">
                <a:sym typeface="Wingdings" pitchFamily="2" charset="2"/>
              </a:rPr>
              <a:t>Differentiation</a:t>
            </a:r>
          </a:p>
          <a:p>
            <a:endParaRPr lang="en-US" dirty="0">
              <a:sym typeface="Wingdings" pitchFamily="2" charset="2"/>
            </a:endParaRPr>
          </a:p>
          <a:p>
            <a:r>
              <a:rPr lang="en-US" dirty="0">
                <a:sym typeface="Wingdings" pitchFamily="2" charset="2"/>
              </a:rPr>
              <a:t>Social and moral performance (Mondal, 2019)</a:t>
            </a:r>
          </a:p>
          <a:p>
            <a:pPr lvl="2"/>
            <a:endParaRPr lang="en-US" dirty="0"/>
          </a:p>
        </p:txBody>
      </p:sp>
    </p:spTree>
    <p:extLst>
      <p:ext uri="{BB962C8B-B14F-4D97-AF65-F5344CB8AC3E}">
        <p14:creationId xmlns:p14="http://schemas.microsoft.com/office/powerpoint/2010/main" val="109987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EDD83-920E-364D-A4A0-6033EAF3A019}"/>
              </a:ext>
            </a:extLst>
          </p:cNvPr>
          <p:cNvSpPr>
            <a:spLocks noGrp="1"/>
          </p:cNvSpPr>
          <p:nvPr>
            <p:ph type="title"/>
          </p:nvPr>
        </p:nvSpPr>
        <p:spPr/>
        <p:txBody>
          <a:bodyPr/>
          <a:lstStyle/>
          <a:p>
            <a:r>
              <a:rPr lang="en-US" dirty="0"/>
              <a:t>VET Tv, Humor, and Resilience</a:t>
            </a:r>
          </a:p>
        </p:txBody>
      </p:sp>
      <p:sp>
        <p:nvSpPr>
          <p:cNvPr id="3" name="Content Placeholder 2">
            <a:extLst>
              <a:ext uri="{FF2B5EF4-FFF2-40B4-BE49-F238E27FC236}">
                <a16:creationId xmlns:a16="http://schemas.microsoft.com/office/drawing/2014/main" id="{ED3EFF31-644E-074B-FEA6-0D1CED49607B}"/>
              </a:ext>
            </a:extLst>
          </p:cNvPr>
          <p:cNvSpPr>
            <a:spLocks noGrp="1"/>
          </p:cNvSpPr>
          <p:nvPr>
            <p:ph idx="1"/>
          </p:nvPr>
        </p:nvSpPr>
        <p:spPr/>
        <p:txBody>
          <a:bodyPr/>
          <a:lstStyle/>
          <a:p>
            <a:endParaRPr lang="en-US" dirty="0"/>
          </a:p>
          <a:p>
            <a:r>
              <a:rPr lang="en-US" dirty="0"/>
              <a:t>VET Tv walks an interesting line</a:t>
            </a:r>
          </a:p>
          <a:p>
            <a:endParaRPr lang="en-US" dirty="0"/>
          </a:p>
          <a:p>
            <a:r>
              <a:rPr lang="en-US" dirty="0"/>
              <a:t>Unify or divide…</a:t>
            </a:r>
          </a:p>
          <a:p>
            <a:endParaRPr lang="en-US" dirty="0"/>
          </a:p>
          <a:p>
            <a:r>
              <a:rPr lang="en-US" dirty="0"/>
              <a:t>Is it subversive?</a:t>
            </a:r>
          </a:p>
          <a:p>
            <a:endParaRPr lang="en-US" dirty="0"/>
          </a:p>
          <a:p>
            <a:r>
              <a:rPr lang="en-US" dirty="0"/>
              <a:t>Can comedy really help with resilience?</a:t>
            </a:r>
          </a:p>
        </p:txBody>
      </p:sp>
    </p:spTree>
    <p:extLst>
      <p:ext uri="{BB962C8B-B14F-4D97-AF65-F5344CB8AC3E}">
        <p14:creationId xmlns:p14="http://schemas.microsoft.com/office/powerpoint/2010/main" val="2054702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3A397-A901-FF2B-0266-DDF9C3F410CF}"/>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B5D974BB-6BDD-3489-4DE0-C4CFD29EE0DE}"/>
              </a:ext>
            </a:extLst>
          </p:cNvPr>
          <p:cNvSpPr>
            <a:spLocks noGrp="1"/>
          </p:cNvSpPr>
          <p:nvPr>
            <p:ph idx="1"/>
          </p:nvPr>
        </p:nvSpPr>
        <p:spPr>
          <a:xfrm>
            <a:off x="838200" y="1549831"/>
            <a:ext cx="10515600" cy="5052446"/>
          </a:xfrm>
        </p:spPr>
        <p:txBody>
          <a:bodyPr>
            <a:normAutofit fontScale="70000" lnSpcReduction="20000"/>
          </a:bodyPr>
          <a:lstStyle/>
          <a:p>
            <a:pPr marL="0" indent="0">
              <a:buNone/>
            </a:pPr>
            <a:r>
              <a:rPr lang="en-US" sz="2000" dirty="0">
                <a:effectLst/>
              </a:rPr>
              <a:t>Boerner, M., Joseph, S., &amp; Murphy, D. (2017). The Association Between Sense of Humor and Trauma-Related Mental Health Outcomes: Two Exploratory Studies. </a:t>
            </a:r>
            <a:r>
              <a:rPr lang="en-US" sz="2000" i="1" dirty="0">
                <a:effectLst/>
              </a:rPr>
              <a:t>Journal of Loss and Trauma</a:t>
            </a:r>
            <a:r>
              <a:rPr lang="en-US" sz="2000" dirty="0">
                <a:effectLst/>
              </a:rPr>
              <a:t>, </a:t>
            </a:r>
            <a:r>
              <a:rPr lang="en-US" sz="2000" i="1" dirty="0">
                <a:effectLst/>
              </a:rPr>
              <a:t>22</a:t>
            </a:r>
            <a:r>
              <a:rPr lang="en-US" sz="2000" dirty="0">
                <a:effectLst/>
              </a:rPr>
              <a:t>(5), 440–452. </a:t>
            </a:r>
            <a:r>
              <a:rPr lang="en-US" sz="2000" dirty="0">
                <a:effectLst/>
                <a:hlinkClick r:id="rId2"/>
              </a:rPr>
              <a:t>https://doi.org/10.1080/15325024.2017.1310504</a:t>
            </a:r>
            <a:endParaRPr lang="en-US" sz="2000" dirty="0">
              <a:effectLst/>
            </a:endParaRPr>
          </a:p>
          <a:p>
            <a:pPr marL="0" indent="0">
              <a:buNone/>
            </a:pPr>
            <a:r>
              <a:rPr lang="en-US" sz="2000" dirty="0" err="1">
                <a:effectLst/>
              </a:rPr>
              <a:t>Dziegielewski</a:t>
            </a:r>
            <a:r>
              <a:rPr lang="en-US" sz="2000" dirty="0">
                <a:effectLst/>
              </a:rPr>
              <a:t>, S. F., Jacinto, G. A., </a:t>
            </a:r>
            <a:r>
              <a:rPr lang="en-US" sz="2000" dirty="0" err="1">
                <a:effectLst/>
              </a:rPr>
              <a:t>Laudadio</a:t>
            </a:r>
            <a:r>
              <a:rPr lang="en-US" sz="2000" dirty="0">
                <a:effectLst/>
              </a:rPr>
              <a:t>, A., &amp; Legg-Rodriguez, L. (2003). Humor: An Essential Communication Tool in Therapy. </a:t>
            </a:r>
            <a:r>
              <a:rPr lang="en-US" sz="2000" i="1" dirty="0">
                <a:effectLst/>
              </a:rPr>
              <a:t>International Journal of Mental Health</a:t>
            </a:r>
            <a:r>
              <a:rPr lang="en-US" sz="2000" dirty="0">
                <a:effectLst/>
              </a:rPr>
              <a:t>, </a:t>
            </a:r>
            <a:r>
              <a:rPr lang="en-US" sz="2000" i="1" dirty="0">
                <a:effectLst/>
              </a:rPr>
              <a:t>32</a:t>
            </a:r>
            <a:r>
              <a:rPr lang="en-US" sz="2000" dirty="0">
                <a:effectLst/>
              </a:rPr>
              <a:t>(3), 74–90.</a:t>
            </a:r>
          </a:p>
          <a:p>
            <a:pPr marL="0" indent="0">
              <a:buNone/>
            </a:pPr>
            <a:r>
              <a:rPr lang="en-US" sz="2000" dirty="0">
                <a:effectLst/>
              </a:rPr>
              <a:t>Garrick, J. (2006). The Humor of Trauma Survivors: Its Application in a Therapeutic Milieu. </a:t>
            </a:r>
            <a:r>
              <a:rPr lang="en-US" sz="2000" i="1" dirty="0">
                <a:effectLst/>
              </a:rPr>
              <a:t>Journal of Aggression, Maltreatment &amp; Trauma</a:t>
            </a:r>
            <a:r>
              <a:rPr lang="en-US" sz="2000" dirty="0">
                <a:effectLst/>
              </a:rPr>
              <a:t>, </a:t>
            </a:r>
            <a:r>
              <a:rPr lang="en-US" sz="2000" i="1" dirty="0">
                <a:effectLst/>
              </a:rPr>
              <a:t>12</a:t>
            </a:r>
            <a:r>
              <a:rPr lang="en-US" sz="2000" dirty="0">
                <a:effectLst/>
              </a:rPr>
              <a:t>(1–2), 169–182. </a:t>
            </a:r>
            <a:r>
              <a:rPr lang="en-US" sz="2000" dirty="0">
                <a:effectLst/>
                <a:hlinkClick r:id="rId3"/>
              </a:rPr>
              <a:t>https://doi.org/10.1300/J146v12n01_09</a:t>
            </a:r>
            <a:endParaRPr lang="en-US" sz="2000" dirty="0">
              <a:effectLst/>
            </a:endParaRPr>
          </a:p>
          <a:p>
            <a:pPr marL="0" indent="0">
              <a:buNone/>
            </a:pPr>
            <a:r>
              <a:rPr lang="en-US" sz="2000" dirty="0">
                <a:effectLst/>
              </a:rPr>
              <a:t>Gilbert, C. J. (2019). Bawdy Blows: VET Tv and the Comedy of Combat Masculinity. </a:t>
            </a:r>
            <a:r>
              <a:rPr lang="en-US" sz="2000" i="1" dirty="0">
                <a:effectLst/>
              </a:rPr>
              <a:t>Women’s Studies in Communication</a:t>
            </a:r>
            <a:r>
              <a:rPr lang="en-US" sz="2000" dirty="0">
                <a:effectLst/>
              </a:rPr>
              <a:t>, </a:t>
            </a:r>
            <a:r>
              <a:rPr lang="en-US" sz="2000" i="1" dirty="0">
                <a:effectLst/>
              </a:rPr>
              <a:t>42</a:t>
            </a:r>
            <a:r>
              <a:rPr lang="en-US" sz="2000" dirty="0">
                <a:effectLst/>
              </a:rPr>
              <a:t>(2), 181–201. </a:t>
            </a:r>
            <a:r>
              <a:rPr lang="en-US" sz="2000" dirty="0">
                <a:effectLst/>
                <a:hlinkClick r:id="rId4"/>
              </a:rPr>
              <a:t>https://doi.org/10.1080/07491409.2019.1615020</a:t>
            </a:r>
            <a:endParaRPr lang="en-US" sz="2000" dirty="0">
              <a:effectLst/>
            </a:endParaRPr>
          </a:p>
          <a:p>
            <a:pPr marL="0" indent="0">
              <a:buNone/>
            </a:pPr>
            <a:r>
              <a:rPr lang="en-US" sz="2000" dirty="0">
                <a:effectLst/>
              </a:rPr>
              <a:t>Koller, M. R. (1988). </a:t>
            </a:r>
            <a:r>
              <a:rPr lang="en-US" sz="2000" i="1" dirty="0">
                <a:effectLst/>
              </a:rPr>
              <a:t>Humor and society: Explorations in the sociology of humor</a:t>
            </a:r>
            <a:r>
              <a:rPr lang="en-US" sz="2000" dirty="0">
                <a:effectLst/>
              </a:rPr>
              <a:t>. Cap and Gown Press.</a:t>
            </a:r>
          </a:p>
          <a:p>
            <a:pPr marL="0" indent="0">
              <a:buNone/>
            </a:pPr>
            <a:r>
              <a:rPr lang="en-US" sz="2000" dirty="0">
                <a:effectLst/>
              </a:rPr>
              <a:t>Kugler, L., &amp; </a:t>
            </a:r>
            <a:r>
              <a:rPr lang="en-US" sz="2000" dirty="0" err="1">
                <a:effectLst/>
              </a:rPr>
              <a:t>Kuhbandner</a:t>
            </a:r>
            <a:r>
              <a:rPr lang="en-US" sz="2000" dirty="0">
                <a:effectLst/>
              </a:rPr>
              <a:t>, C. (2015). That’s not funny! – But it should be: Effects of humorous emotion regulation on emotional experience and memory. </a:t>
            </a:r>
            <a:r>
              <a:rPr lang="en-US" sz="2000" i="1" dirty="0">
                <a:effectLst/>
              </a:rPr>
              <a:t>Frontiers in Psychology</a:t>
            </a:r>
            <a:r>
              <a:rPr lang="en-US" sz="2000" dirty="0">
                <a:effectLst/>
              </a:rPr>
              <a:t>, </a:t>
            </a:r>
            <a:r>
              <a:rPr lang="en-US" sz="2000" i="1" dirty="0">
                <a:effectLst/>
              </a:rPr>
              <a:t>6</a:t>
            </a:r>
            <a:r>
              <a:rPr lang="en-US" sz="2000" dirty="0">
                <a:effectLst/>
              </a:rPr>
              <a:t>. </a:t>
            </a:r>
            <a:r>
              <a:rPr lang="en-US" sz="2000" dirty="0">
                <a:effectLst/>
                <a:hlinkClick r:id="rId5"/>
              </a:rPr>
              <a:t>https://www.frontiersin.org/articles/10.3389/fpsyg.2015.01296</a:t>
            </a:r>
            <a:endParaRPr lang="en-US" sz="2000" dirty="0">
              <a:effectLst/>
            </a:endParaRPr>
          </a:p>
          <a:p>
            <a:pPr marL="0" indent="0">
              <a:buNone/>
            </a:pPr>
            <a:r>
              <a:rPr lang="en-US" sz="2000" dirty="0">
                <a:effectLst/>
              </a:rPr>
              <a:t>Meyer, J. C. (2000). Humor as a Double-Edged Sword: Four Functions of Humor in Communication. </a:t>
            </a:r>
            <a:r>
              <a:rPr lang="en-US" sz="2000" i="1" dirty="0">
                <a:effectLst/>
              </a:rPr>
              <a:t>Communication Theory</a:t>
            </a:r>
            <a:r>
              <a:rPr lang="en-US" sz="2000" dirty="0">
                <a:effectLst/>
              </a:rPr>
              <a:t>, </a:t>
            </a:r>
            <a:r>
              <a:rPr lang="en-US" sz="2000" i="1" dirty="0">
                <a:effectLst/>
              </a:rPr>
              <a:t>10</a:t>
            </a:r>
            <a:r>
              <a:rPr lang="en-US" sz="2000" dirty="0">
                <a:effectLst/>
              </a:rPr>
              <a:t>(3), 310–331. </a:t>
            </a:r>
            <a:r>
              <a:rPr lang="en-US" sz="2000" dirty="0">
                <a:effectLst/>
                <a:hlinkClick r:id="rId6"/>
              </a:rPr>
              <a:t>https://doi.org/10.1111/j.1468-2885.2000.tb00194.x</a:t>
            </a:r>
            <a:endParaRPr lang="en-US" sz="2000" dirty="0">
              <a:effectLst/>
            </a:endParaRPr>
          </a:p>
          <a:p>
            <a:pPr marL="0" indent="0">
              <a:buNone/>
            </a:pPr>
            <a:r>
              <a:rPr lang="en-US" sz="2000" dirty="0">
                <a:effectLst/>
              </a:rPr>
              <a:t>Mondal, A. A. (2018). Taking Liberties? Free Speech, Multiculturalism and the Ethics of Satire. In H. Davies &amp; S. </a:t>
            </a:r>
            <a:r>
              <a:rPr lang="en-US" sz="2000" dirty="0" err="1">
                <a:effectLst/>
              </a:rPr>
              <a:t>Ilott</a:t>
            </a:r>
            <a:r>
              <a:rPr lang="en-US" sz="2000" dirty="0">
                <a:effectLst/>
              </a:rPr>
              <a:t> (Eds.), </a:t>
            </a:r>
            <a:r>
              <a:rPr lang="en-US" sz="2000" i="1" dirty="0">
                <a:effectLst/>
              </a:rPr>
              <a:t>Comedy and the Politics of Representation: Mocking the Weak</a:t>
            </a:r>
            <a:r>
              <a:rPr lang="en-US" sz="2000" dirty="0">
                <a:effectLst/>
              </a:rPr>
              <a:t>. Springer International Publishing AG.</a:t>
            </a:r>
          </a:p>
          <a:p>
            <a:pPr marL="0" indent="0">
              <a:buNone/>
            </a:pPr>
            <a:r>
              <a:rPr lang="en-US" sz="2000" dirty="0" err="1">
                <a:effectLst/>
              </a:rPr>
              <a:t>Olah</a:t>
            </a:r>
            <a:r>
              <a:rPr lang="en-US" sz="2000" dirty="0">
                <a:effectLst/>
              </a:rPr>
              <a:t>, A. R., </a:t>
            </a:r>
            <a:r>
              <a:rPr lang="en-US" sz="2000" dirty="0" err="1">
                <a:effectLst/>
              </a:rPr>
              <a:t>Junkin</a:t>
            </a:r>
            <a:r>
              <a:rPr lang="en-US" sz="2000" dirty="0">
                <a:effectLst/>
              </a:rPr>
              <a:t>, J. S., Ford, T. E., &amp; Pressler, S. (2022). Comedy Bootcamp: Stand-up comedy as humor training for military populations. </a:t>
            </a:r>
            <a:r>
              <a:rPr lang="en-US" sz="2000" i="1" dirty="0">
                <a:effectLst/>
              </a:rPr>
              <a:t>HUMOR</a:t>
            </a:r>
            <a:r>
              <a:rPr lang="en-US" sz="2000" dirty="0">
                <a:effectLst/>
              </a:rPr>
              <a:t>, </a:t>
            </a:r>
            <a:r>
              <a:rPr lang="en-US" sz="2000" i="1" dirty="0">
                <a:effectLst/>
              </a:rPr>
              <a:t>35</a:t>
            </a:r>
            <a:r>
              <a:rPr lang="en-US" sz="2000" dirty="0">
                <a:effectLst/>
              </a:rPr>
              <a:t>(4), 587–616. </a:t>
            </a:r>
            <a:r>
              <a:rPr lang="en-US" sz="2000" dirty="0">
                <a:effectLst/>
                <a:hlinkClick r:id="rId7"/>
              </a:rPr>
              <a:t>https://doi.org/10.1515/humor-2022-0007</a:t>
            </a:r>
            <a:endParaRPr lang="en-US" sz="2000" dirty="0">
              <a:effectLst/>
            </a:endParaRPr>
          </a:p>
          <a:p>
            <a:pPr marL="0" indent="0">
              <a:buNone/>
            </a:pPr>
            <a:r>
              <a:rPr lang="en-US" sz="2000" dirty="0">
                <a:effectLst/>
              </a:rPr>
              <a:t>O’Malley, D. (2016, June 18). </a:t>
            </a:r>
            <a:r>
              <a:rPr lang="en-US" sz="2000" dirty="0" err="1">
                <a:effectLst/>
              </a:rPr>
              <a:t>VETv</a:t>
            </a:r>
            <a:r>
              <a:rPr lang="en-US" sz="2000" dirty="0">
                <a:effectLst/>
              </a:rPr>
              <a:t>, Veteran Entertainment Television. </a:t>
            </a:r>
            <a:r>
              <a:rPr lang="en-US" sz="2000" i="1" dirty="0">
                <a:effectLst/>
              </a:rPr>
              <a:t>Donny O’Malley</a:t>
            </a:r>
            <a:r>
              <a:rPr lang="en-US" sz="2000" dirty="0">
                <a:effectLst/>
              </a:rPr>
              <a:t>. </a:t>
            </a:r>
            <a:r>
              <a:rPr lang="en-US" sz="2000" dirty="0">
                <a:effectLst/>
                <a:hlinkClick r:id="rId8"/>
              </a:rPr>
              <a:t>https://donnyomalley.com/vetv-veteran-entertainment-television/</a:t>
            </a:r>
            <a:endParaRPr lang="en-US" sz="2000" dirty="0">
              <a:effectLst/>
            </a:endParaRPr>
          </a:p>
          <a:p>
            <a:pPr marL="0" indent="0">
              <a:buNone/>
            </a:pPr>
            <a:r>
              <a:rPr lang="en-US" sz="2000" dirty="0">
                <a:effectLst/>
              </a:rPr>
              <a:t>Parkin, J. (2009). </a:t>
            </a:r>
            <a:r>
              <a:rPr lang="en-US" sz="2000" dirty="0" err="1">
                <a:effectLst/>
              </a:rPr>
              <a:t>Humouring</a:t>
            </a:r>
            <a:r>
              <a:rPr lang="en-US" sz="2000" dirty="0">
                <a:effectLst/>
              </a:rPr>
              <a:t> a lost cause. </a:t>
            </a:r>
            <a:r>
              <a:rPr lang="en-US" sz="2000" i="1" dirty="0">
                <a:effectLst/>
              </a:rPr>
              <a:t>Journal of War &amp; Culture Studies</a:t>
            </a:r>
            <a:r>
              <a:rPr lang="en-US" sz="2000" dirty="0">
                <a:effectLst/>
              </a:rPr>
              <a:t>, </a:t>
            </a:r>
            <a:r>
              <a:rPr lang="en-US" sz="2000" i="1" dirty="0">
                <a:effectLst/>
              </a:rPr>
              <a:t>2</a:t>
            </a:r>
            <a:r>
              <a:rPr lang="en-US" sz="2000" dirty="0">
                <a:effectLst/>
              </a:rPr>
              <a:t>(3), 275–288. </a:t>
            </a:r>
            <a:r>
              <a:rPr lang="en-US" sz="2000" dirty="0">
                <a:effectLst/>
                <a:hlinkClick r:id="rId9"/>
              </a:rPr>
              <a:t>https://doi.org/10.1386/jwcs.2.3.275/1</a:t>
            </a:r>
            <a:endParaRPr lang="en-US" sz="2000" dirty="0">
              <a:effectLst/>
            </a:endParaRPr>
          </a:p>
          <a:p>
            <a:pPr marL="0" indent="0">
              <a:buNone/>
            </a:pPr>
            <a:r>
              <a:rPr lang="en-US" sz="2000" dirty="0" err="1">
                <a:effectLst/>
              </a:rPr>
              <a:t>Sliter</a:t>
            </a:r>
            <a:r>
              <a:rPr lang="en-US" sz="2000" dirty="0">
                <a:effectLst/>
              </a:rPr>
              <a:t>, M., Kale, A., &amp; Yuan, Z. (2014). Is humor the best medicine? The buffering effect of coping humor on traumatic stressors in firefighters: COPING HUMOR. </a:t>
            </a:r>
            <a:r>
              <a:rPr lang="en-US" sz="2000" i="1" dirty="0">
                <a:effectLst/>
              </a:rPr>
              <a:t>Journal of Organizational Behavior</a:t>
            </a:r>
            <a:r>
              <a:rPr lang="en-US" sz="2000" dirty="0">
                <a:effectLst/>
              </a:rPr>
              <a:t>, </a:t>
            </a:r>
            <a:r>
              <a:rPr lang="en-US" sz="2000" i="1" dirty="0">
                <a:effectLst/>
              </a:rPr>
              <a:t>35</a:t>
            </a:r>
            <a:r>
              <a:rPr lang="en-US" sz="2000" dirty="0">
                <a:effectLst/>
              </a:rPr>
              <a:t>(2), 257–272. </a:t>
            </a:r>
            <a:r>
              <a:rPr lang="en-US" sz="2000" dirty="0">
                <a:effectLst/>
                <a:hlinkClick r:id="rId10"/>
              </a:rPr>
              <a:t>https://doi.org/10.1002/job.1868</a:t>
            </a:r>
            <a:endParaRPr lang="en-US" sz="2000" dirty="0">
              <a:effectLst/>
            </a:endParaRPr>
          </a:p>
        </p:txBody>
      </p:sp>
    </p:spTree>
    <p:extLst>
      <p:ext uri="{BB962C8B-B14F-4D97-AF65-F5344CB8AC3E}">
        <p14:creationId xmlns:p14="http://schemas.microsoft.com/office/powerpoint/2010/main" val="365653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0B5E4BFC-34DC-C381-F07E-5C3B801B3E11}"/>
              </a:ext>
            </a:extLst>
          </p:cNvPr>
          <p:cNvPicPr>
            <a:picLocks noChangeAspect="1"/>
          </p:cNvPicPr>
          <p:nvPr/>
        </p:nvPicPr>
        <p:blipFill>
          <a:blip r:embed="rId2"/>
          <a:stretch>
            <a:fillRect/>
          </a:stretch>
        </p:blipFill>
        <p:spPr>
          <a:xfrm>
            <a:off x="-1" y="47276"/>
            <a:ext cx="12277225" cy="6810723"/>
          </a:xfrm>
          <a:prstGeom prst="rect">
            <a:avLst/>
          </a:prstGeom>
        </p:spPr>
      </p:pic>
    </p:spTree>
    <p:extLst>
      <p:ext uri="{BB962C8B-B14F-4D97-AF65-F5344CB8AC3E}">
        <p14:creationId xmlns:p14="http://schemas.microsoft.com/office/powerpoint/2010/main" val="3333874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A663F-3601-E6FB-C14D-1F6534216726}"/>
              </a:ext>
            </a:extLst>
          </p:cNvPr>
          <p:cNvSpPr>
            <a:spLocks noGrp="1"/>
          </p:cNvSpPr>
          <p:nvPr>
            <p:ph type="title"/>
          </p:nvPr>
        </p:nvSpPr>
        <p:spPr/>
        <p:txBody>
          <a:bodyPr/>
          <a:lstStyle/>
          <a:p>
            <a:r>
              <a:rPr lang="en-US" dirty="0"/>
              <a:t>VET Tv</a:t>
            </a:r>
          </a:p>
        </p:txBody>
      </p:sp>
      <p:sp>
        <p:nvSpPr>
          <p:cNvPr id="3" name="Content Placeholder 2">
            <a:extLst>
              <a:ext uri="{FF2B5EF4-FFF2-40B4-BE49-F238E27FC236}">
                <a16:creationId xmlns:a16="http://schemas.microsoft.com/office/drawing/2014/main" id="{71726D14-1FFD-2A0C-D30F-72F57EA3DE67}"/>
              </a:ext>
            </a:extLst>
          </p:cNvPr>
          <p:cNvSpPr>
            <a:spLocks noGrp="1"/>
          </p:cNvSpPr>
          <p:nvPr>
            <p:ph idx="1"/>
          </p:nvPr>
        </p:nvSpPr>
        <p:spPr/>
        <p:txBody>
          <a:bodyPr>
            <a:normAutofit lnSpcReduction="10000"/>
          </a:bodyPr>
          <a:lstStyle/>
          <a:p>
            <a:r>
              <a:rPr lang="en-US" dirty="0"/>
              <a:t>“an online streaming television network that creates humor for veterans, by veterans. Our content is both entertaining and therapeutic. We call it Parody with a purpose.” (VET Tv, n.d.)</a:t>
            </a:r>
          </a:p>
          <a:p>
            <a:endParaRPr lang="en-US" dirty="0"/>
          </a:p>
          <a:p>
            <a:r>
              <a:rPr lang="en-US" dirty="0"/>
              <a:t>“VET Tv creates targeted and therapeutic entertainment for the veteran community, in order to promote camaraderie and prevent veteran suicide.” (VET Tv, n.d.)</a:t>
            </a:r>
          </a:p>
          <a:p>
            <a:endParaRPr lang="en-US" dirty="0"/>
          </a:p>
          <a:p>
            <a:r>
              <a:rPr lang="en-US" dirty="0"/>
              <a:t>“dark, vulgar, offensive, inappropriate, irreverent, childish, and just plain wrong.” (O’Malley, 2016)</a:t>
            </a:r>
          </a:p>
        </p:txBody>
      </p:sp>
    </p:spTree>
    <p:extLst>
      <p:ext uri="{BB962C8B-B14F-4D97-AF65-F5344CB8AC3E}">
        <p14:creationId xmlns:p14="http://schemas.microsoft.com/office/powerpoint/2010/main" val="139860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E6BEF-4A4B-3CE4-4CC0-9D0D86E8EF03}"/>
              </a:ext>
            </a:extLst>
          </p:cNvPr>
          <p:cNvSpPr>
            <a:spLocks noGrp="1"/>
          </p:cNvSpPr>
          <p:nvPr>
            <p:ph type="title"/>
          </p:nvPr>
        </p:nvSpPr>
        <p:spPr/>
        <p:txBody>
          <a:bodyPr/>
          <a:lstStyle/>
          <a:p>
            <a:r>
              <a:rPr lang="en-US" dirty="0"/>
              <a:t>Humor, trauma, and resilience…</a:t>
            </a:r>
          </a:p>
        </p:txBody>
      </p:sp>
      <p:sp>
        <p:nvSpPr>
          <p:cNvPr id="3" name="Content Placeholder 2">
            <a:extLst>
              <a:ext uri="{FF2B5EF4-FFF2-40B4-BE49-F238E27FC236}">
                <a16:creationId xmlns:a16="http://schemas.microsoft.com/office/drawing/2014/main" id="{988B3489-D169-2ECE-3F20-96CA2C4F0BE5}"/>
              </a:ext>
            </a:extLst>
          </p:cNvPr>
          <p:cNvSpPr>
            <a:spLocks noGrp="1"/>
          </p:cNvSpPr>
          <p:nvPr>
            <p:ph idx="1"/>
          </p:nvPr>
        </p:nvSpPr>
        <p:spPr/>
        <p:txBody>
          <a:bodyPr>
            <a:normAutofit fontScale="92500" lnSpcReduction="10000"/>
          </a:bodyPr>
          <a:lstStyle/>
          <a:p>
            <a:r>
              <a:rPr lang="en-US" dirty="0"/>
              <a:t>Humor can promote resilience, work through trauma </a:t>
            </a:r>
          </a:p>
          <a:p>
            <a:pPr lvl="1"/>
            <a:r>
              <a:rPr lang="en-US" dirty="0"/>
              <a:t>(Kugler and </a:t>
            </a:r>
            <a:r>
              <a:rPr lang="en-US" dirty="0" err="1"/>
              <a:t>Kuhbandner</a:t>
            </a:r>
            <a:r>
              <a:rPr lang="en-US" dirty="0"/>
              <a:t>, 2015)</a:t>
            </a:r>
          </a:p>
          <a:p>
            <a:pPr marL="0" indent="0">
              <a:buNone/>
            </a:pPr>
            <a:endParaRPr lang="en-US" dirty="0"/>
          </a:p>
          <a:p>
            <a:r>
              <a:rPr lang="en-US" dirty="0"/>
              <a:t>Establish bonds with groups, trust with therapist </a:t>
            </a:r>
          </a:p>
          <a:p>
            <a:pPr lvl="1"/>
            <a:r>
              <a:rPr lang="en-US" dirty="0"/>
              <a:t>(</a:t>
            </a:r>
            <a:r>
              <a:rPr lang="en-US" dirty="0" err="1"/>
              <a:t>Dziegielewski</a:t>
            </a:r>
            <a:r>
              <a:rPr lang="en-US" dirty="0"/>
              <a:t> et al., 2003)</a:t>
            </a:r>
          </a:p>
          <a:p>
            <a:endParaRPr lang="en-US" dirty="0"/>
          </a:p>
          <a:p>
            <a:r>
              <a:rPr lang="en-US" dirty="0"/>
              <a:t>Positive coping mechanism</a:t>
            </a:r>
          </a:p>
          <a:p>
            <a:pPr lvl="1"/>
            <a:r>
              <a:rPr lang="en-US" dirty="0"/>
              <a:t>Garrick, 2006</a:t>
            </a:r>
          </a:p>
          <a:p>
            <a:pPr lvl="1"/>
            <a:endParaRPr lang="en-US" dirty="0"/>
          </a:p>
          <a:p>
            <a:r>
              <a:rPr lang="en-US" dirty="0"/>
              <a:t>Learning stand-up comedy enhances resilience</a:t>
            </a:r>
          </a:p>
          <a:p>
            <a:pPr lvl="1"/>
            <a:r>
              <a:rPr lang="en-US" dirty="0" err="1"/>
              <a:t>Olah</a:t>
            </a:r>
            <a:r>
              <a:rPr lang="en-US" dirty="0"/>
              <a:t> et al., 2022</a:t>
            </a:r>
          </a:p>
        </p:txBody>
      </p:sp>
    </p:spTree>
    <p:extLst>
      <p:ext uri="{BB962C8B-B14F-4D97-AF65-F5344CB8AC3E}">
        <p14:creationId xmlns:p14="http://schemas.microsoft.com/office/powerpoint/2010/main" val="52220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100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1000"/>
                                  </p:stCondLst>
                                  <p:childTnLst>
                                    <p:set>
                                      <p:cBhvr>
                                        <p:cTn id="23"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nodeType="afterEffect">
                                  <p:stCondLst>
                                    <p:cond delay="100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1B823-B367-1AEB-18EA-6E9093CA75FE}"/>
              </a:ext>
            </a:extLst>
          </p:cNvPr>
          <p:cNvSpPr>
            <a:spLocks noGrp="1"/>
          </p:cNvSpPr>
          <p:nvPr>
            <p:ph type="title"/>
          </p:nvPr>
        </p:nvSpPr>
        <p:spPr/>
        <p:txBody>
          <a:bodyPr/>
          <a:lstStyle/>
          <a:p>
            <a:r>
              <a:rPr lang="en-US" dirty="0"/>
              <a:t>Humor, trauma, and resilience…</a:t>
            </a:r>
          </a:p>
        </p:txBody>
      </p:sp>
      <p:sp>
        <p:nvSpPr>
          <p:cNvPr id="3" name="Content Placeholder 2">
            <a:extLst>
              <a:ext uri="{FF2B5EF4-FFF2-40B4-BE49-F238E27FC236}">
                <a16:creationId xmlns:a16="http://schemas.microsoft.com/office/drawing/2014/main" id="{F123F0A0-039D-0F21-2C06-5628689D8958}"/>
              </a:ext>
            </a:extLst>
          </p:cNvPr>
          <p:cNvSpPr>
            <a:spLocks noGrp="1"/>
          </p:cNvSpPr>
          <p:nvPr>
            <p:ph idx="1"/>
          </p:nvPr>
        </p:nvSpPr>
        <p:spPr/>
        <p:txBody>
          <a:bodyPr/>
          <a:lstStyle/>
          <a:p>
            <a:endParaRPr lang="en-US" dirty="0"/>
          </a:p>
          <a:p>
            <a:r>
              <a:rPr lang="en-US" dirty="0"/>
              <a:t>But maybe not “dark” or “gallows” humor </a:t>
            </a:r>
          </a:p>
          <a:p>
            <a:pPr lvl="1"/>
            <a:r>
              <a:rPr lang="en-US" dirty="0" err="1"/>
              <a:t>Perchtold</a:t>
            </a:r>
            <a:r>
              <a:rPr lang="en-US" dirty="0"/>
              <a:t> et al., 2019</a:t>
            </a:r>
          </a:p>
          <a:p>
            <a:pPr lvl="1"/>
            <a:endParaRPr lang="en-US" dirty="0"/>
          </a:p>
          <a:p>
            <a:r>
              <a:rPr lang="en-US" dirty="0"/>
              <a:t>Self-enhancing humor helps coping, post-traumatic growth; self-defeating humor results in emotional regulation problems</a:t>
            </a:r>
          </a:p>
          <a:p>
            <a:pPr lvl="1"/>
            <a:r>
              <a:rPr lang="en-US" dirty="0"/>
              <a:t>Boerner et al., 2017</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230783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F47-BF27-B68C-F5BA-93D04BB06101}"/>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E438FCCE-C919-DBCC-D9C5-C7CC5C252DB7}"/>
              </a:ext>
            </a:extLst>
          </p:cNvPr>
          <p:cNvSpPr>
            <a:spLocks noGrp="1"/>
          </p:cNvSpPr>
          <p:nvPr>
            <p:ph idx="1"/>
          </p:nvPr>
        </p:nvSpPr>
        <p:spPr/>
        <p:txBody>
          <a:bodyPr/>
          <a:lstStyle/>
          <a:p>
            <a:r>
              <a:rPr lang="en-US" dirty="0"/>
              <a:t>Focus on the ordinary</a:t>
            </a:r>
          </a:p>
        </p:txBody>
      </p:sp>
    </p:spTree>
    <p:extLst>
      <p:ext uri="{BB962C8B-B14F-4D97-AF65-F5344CB8AC3E}">
        <p14:creationId xmlns:p14="http://schemas.microsoft.com/office/powerpoint/2010/main" val="37934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D12B2-DC4F-34C3-E1F7-BED9298CB6BC}"/>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80DF47AF-039E-388A-A943-E800CD79D749}"/>
              </a:ext>
            </a:extLst>
          </p:cNvPr>
          <p:cNvSpPr>
            <a:spLocks noGrp="1"/>
          </p:cNvSpPr>
          <p:nvPr>
            <p:ph idx="1"/>
          </p:nvPr>
        </p:nvSpPr>
        <p:spPr/>
        <p:txBody>
          <a:bodyPr/>
          <a:lstStyle/>
          <a:p>
            <a:pPr marL="0" indent="0">
              <a:buNone/>
            </a:pPr>
            <a:endParaRPr lang="en-US" dirty="0"/>
          </a:p>
          <a:p>
            <a:pPr marL="0" indent="0">
              <a:buNone/>
            </a:pPr>
            <a:r>
              <a:rPr lang="en-US" dirty="0"/>
              <a:t>“Routine and standard operating procedure mark the military life in times of peace and become the source of much military humor in order to survive the boredom or tedium. Even in wartime, military humor will focus on the larger periods of inaction, the wasted days and years of performing duties that are unchallenging and seemingly unproductive.”</a:t>
            </a:r>
          </a:p>
          <a:p>
            <a:pPr marL="0" indent="0">
              <a:buNone/>
            </a:pPr>
            <a:endParaRPr lang="en-US" dirty="0"/>
          </a:p>
          <a:p>
            <a:pPr marL="0" indent="0">
              <a:buNone/>
            </a:pPr>
            <a:r>
              <a:rPr lang="en-US" dirty="0"/>
              <a:t>--Marvin Koller, </a:t>
            </a:r>
            <a:r>
              <a:rPr lang="en-US" i="1" dirty="0"/>
              <a:t>Humor and Society</a:t>
            </a:r>
            <a:r>
              <a:rPr lang="en-US" dirty="0"/>
              <a:t>, 233</a:t>
            </a:r>
          </a:p>
        </p:txBody>
      </p:sp>
    </p:spTree>
    <p:extLst>
      <p:ext uri="{BB962C8B-B14F-4D97-AF65-F5344CB8AC3E}">
        <p14:creationId xmlns:p14="http://schemas.microsoft.com/office/powerpoint/2010/main" val="651277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F47-BF27-B68C-F5BA-93D04BB06101}"/>
              </a:ext>
            </a:extLst>
          </p:cNvPr>
          <p:cNvSpPr>
            <a:spLocks noGrp="1"/>
          </p:cNvSpPr>
          <p:nvPr>
            <p:ph type="title"/>
          </p:nvPr>
        </p:nvSpPr>
        <p:spPr/>
        <p:txBody>
          <a:bodyPr/>
          <a:lstStyle/>
          <a:p>
            <a:r>
              <a:rPr lang="en-US" dirty="0"/>
              <a:t>Military Humor</a:t>
            </a:r>
          </a:p>
        </p:txBody>
      </p:sp>
      <p:sp>
        <p:nvSpPr>
          <p:cNvPr id="3" name="Content Placeholder 2">
            <a:extLst>
              <a:ext uri="{FF2B5EF4-FFF2-40B4-BE49-F238E27FC236}">
                <a16:creationId xmlns:a16="http://schemas.microsoft.com/office/drawing/2014/main" id="{E438FCCE-C919-DBCC-D9C5-C7CC5C252DB7}"/>
              </a:ext>
            </a:extLst>
          </p:cNvPr>
          <p:cNvSpPr>
            <a:spLocks noGrp="1"/>
          </p:cNvSpPr>
          <p:nvPr>
            <p:ph idx="1"/>
          </p:nvPr>
        </p:nvSpPr>
        <p:spPr/>
        <p:txBody>
          <a:bodyPr/>
          <a:lstStyle/>
          <a:p>
            <a:r>
              <a:rPr lang="en-US" dirty="0"/>
              <a:t>Focus on the ordinary</a:t>
            </a:r>
          </a:p>
          <a:p>
            <a:pPr lvl="1"/>
            <a:r>
              <a:rPr lang="en-US" dirty="0"/>
              <a:t>Civilians may not “get it”</a:t>
            </a:r>
          </a:p>
          <a:p>
            <a:endParaRPr lang="en-US" dirty="0"/>
          </a:p>
          <a:p>
            <a:r>
              <a:rPr lang="en-US" dirty="0"/>
              <a:t>Some examples</a:t>
            </a:r>
          </a:p>
          <a:p>
            <a:pPr lvl="1"/>
            <a:r>
              <a:rPr lang="en-US" dirty="0"/>
              <a:t>Bill Mauldin, “Willie and Joe”</a:t>
            </a:r>
          </a:p>
          <a:p>
            <a:pPr lvl="1"/>
            <a:endParaRPr lang="en-US" dirty="0"/>
          </a:p>
        </p:txBody>
      </p:sp>
    </p:spTree>
    <p:extLst>
      <p:ext uri="{BB962C8B-B14F-4D97-AF65-F5344CB8AC3E}">
        <p14:creationId xmlns:p14="http://schemas.microsoft.com/office/powerpoint/2010/main" val="277851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4132</TotalTime>
  <Words>1091</Words>
  <Application>Microsoft Macintosh PowerPoint</Application>
  <PresentationFormat>Widescreen</PresentationFormat>
  <Paragraphs>121</Paragraphs>
  <Slides>23</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Just Laugh it Off: Humor, VET Tv, and the Possibilities of Resilience</vt:lpstr>
      <vt:lpstr>VET Tv</vt:lpstr>
      <vt:lpstr>PowerPoint Presentation</vt:lpstr>
      <vt:lpstr>VET Tv</vt:lpstr>
      <vt:lpstr>Humor, trauma, and resilience…</vt:lpstr>
      <vt:lpstr>Humor, trauma, and resilience…</vt:lpstr>
      <vt:lpstr>Military Humor</vt:lpstr>
      <vt:lpstr>Military Humor</vt:lpstr>
      <vt:lpstr>Military Humor</vt:lpstr>
      <vt:lpstr>PowerPoint Presentation</vt:lpstr>
      <vt:lpstr>Military Humor</vt:lpstr>
      <vt:lpstr>PowerPoint Presentation</vt:lpstr>
      <vt:lpstr>Military Humor</vt:lpstr>
      <vt:lpstr>PowerPoint Presentation</vt:lpstr>
      <vt:lpstr>Military Humor</vt:lpstr>
      <vt:lpstr>PowerPoint Presentation</vt:lpstr>
      <vt:lpstr>PowerPoint Presentation</vt:lpstr>
      <vt:lpstr>VET Tv</vt:lpstr>
      <vt:lpstr>VET Tv</vt:lpstr>
      <vt:lpstr>VET Tv</vt:lpstr>
      <vt:lpstr>Humor and Communication</vt:lpstr>
      <vt:lpstr>VET Tv, Humor, and Resilience</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Armenta</dc:creator>
  <cp:lastModifiedBy>Author</cp:lastModifiedBy>
  <cp:revision>31</cp:revision>
  <cp:lastPrinted>2022-10-21T14:20:25Z</cp:lastPrinted>
  <dcterms:created xsi:type="dcterms:W3CDTF">2022-10-18T17:39:05Z</dcterms:created>
  <dcterms:modified xsi:type="dcterms:W3CDTF">2023-09-01T19:27:56Z</dcterms:modified>
</cp:coreProperties>
</file>