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8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5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theme/theme1.xml" ContentType="application/vnd.openxmlformats-officedocument.theme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s/slide2.xml" ContentType="application/vnd.openxmlformats-officedocument.presentationml.slide+xml"/>
  <Override PartName="/ppt/slides/slide26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5.xml" ContentType="application/vnd.openxmlformats-officedocument.presentationml.slide+xml"/>
  <Override PartName="/ppt/slides/slide17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31.xml" ContentType="application/vnd.openxmlformats-officedocument.presentationml.slide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9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30.xml" ContentType="application/vnd.openxmlformats-officedocument.presentationml.slide+xml"/>
  <Override PartName="/ppt/slides/slide8.xml" ContentType="application/vnd.openxmlformats-officedocument.presentationml.slide+xml"/>
  <Override PartName="/ppt/slides/slide27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66" r:id="rId4"/>
    <p:sldMasterId id="2147483667" r:id="rId5"/>
    <p:sldMasterId id="2147483668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31.xml" Type="http://schemas.openxmlformats.org/officeDocument/2006/relationships/slide" Id="rId38"/><Relationship Target="slides/slide30.xml" Type="http://schemas.openxmlformats.org/officeDocument/2006/relationships/slide" Id="rId37"/><Relationship Target="slides/slide12.xml" Type="http://schemas.openxmlformats.org/officeDocument/2006/relationships/slide" Id="rId19"/><Relationship Target="slides/slide29.xml" Type="http://schemas.openxmlformats.org/officeDocument/2006/relationships/slide" Id="rId36"/><Relationship Target="slides/slide11.xml" Type="http://schemas.openxmlformats.org/officeDocument/2006/relationships/slide" Id="rId18"/><Relationship Target="slides/slide10.xml" Type="http://schemas.openxmlformats.org/officeDocument/2006/relationships/slide" Id="rId17"/><Relationship Target="slides/slide9.xml" Type="http://schemas.openxmlformats.org/officeDocument/2006/relationships/slide" Id="rId16"/><Relationship Target="slides/slide8.xml" Type="http://schemas.openxmlformats.org/officeDocument/2006/relationships/slide" Id="rId15"/><Relationship Target="slides/slide7.xml" Type="http://schemas.openxmlformats.org/officeDocument/2006/relationships/slide" Id="rId14"/><Relationship Target="slides/slide23.xml" Type="http://schemas.openxmlformats.org/officeDocument/2006/relationships/slide" Id="rId30"/><Relationship Target="slides/slide5.xml" Type="http://schemas.openxmlformats.org/officeDocument/2006/relationships/slide" Id="rId12"/><Relationship Target="slides/slide24.xml" Type="http://schemas.openxmlformats.org/officeDocument/2006/relationships/slide" Id="rId31"/><Relationship Target="slides/slide6.xml" Type="http://schemas.openxmlformats.org/officeDocument/2006/relationships/slide" Id="rId13"/><Relationship Target="slides/slide3.xml" Type="http://schemas.openxmlformats.org/officeDocument/2006/relationships/slide" Id="rId10"/><Relationship Target="slides/slide4.xml" Type="http://schemas.openxmlformats.org/officeDocument/2006/relationships/slide" Id="rId11"/><Relationship Target="slides/slide27.xml" Type="http://schemas.openxmlformats.org/officeDocument/2006/relationships/slide" Id="rId34"/><Relationship Target="slides/slide28.xml" Type="http://schemas.openxmlformats.org/officeDocument/2006/relationships/slide" Id="rId35"/><Relationship Target="slides/slide25.xml" Type="http://schemas.openxmlformats.org/officeDocument/2006/relationships/slide" Id="rId32"/><Relationship Target="slides/slide26.xml" Type="http://schemas.openxmlformats.org/officeDocument/2006/relationships/slide" Id="rId33"/><Relationship Target="slides/slide22.xml" Type="http://schemas.openxmlformats.org/officeDocument/2006/relationships/slide" Id="rId29"/><Relationship Target="slides/slide19.xml" Type="http://schemas.openxmlformats.org/officeDocument/2006/relationships/slide" Id="rId26"/><Relationship Target="slides/slide18.xml" Type="http://schemas.openxmlformats.org/officeDocument/2006/relationships/slide" Id="rId25"/><Relationship Target="slides/slide21.xml" Type="http://schemas.openxmlformats.org/officeDocument/2006/relationships/slide" Id="rId28"/><Relationship Target="slides/slide20.xml" Type="http://schemas.openxmlformats.org/officeDocument/2006/relationships/slide" Id="rId27"/><Relationship Target="presProps.xml" Type="http://schemas.openxmlformats.org/officeDocument/2006/relationships/presProps" Id="rId2"/><Relationship Target="slides/slide14.xml" Type="http://schemas.openxmlformats.org/officeDocument/2006/relationships/slide" Id="rId21"/><Relationship Target="theme/theme4.xml" Type="http://schemas.openxmlformats.org/officeDocument/2006/relationships/theme" Id="rId1"/><Relationship Target="slides/slide15.xml" Type="http://schemas.openxmlformats.org/officeDocument/2006/relationships/slide" Id="rId22"/><Relationship Target="slideMasters/slideMaster1.xml" Type="http://schemas.openxmlformats.org/officeDocument/2006/relationships/slideMaster" Id="rId4"/><Relationship Target="slides/slide16.xml" Type="http://schemas.openxmlformats.org/officeDocument/2006/relationships/slide" Id="rId23"/><Relationship Target="tableStyles.xml" Type="http://schemas.openxmlformats.org/officeDocument/2006/relationships/tableStyles" Id="rId3"/><Relationship Target="slides/slide17.xml" Type="http://schemas.openxmlformats.org/officeDocument/2006/relationships/slide" Id="rId24"/><Relationship Target="slides/slide13.xml" Type="http://schemas.openxmlformats.org/officeDocument/2006/relationships/slide" Id="rId20"/><Relationship Target="slides/slide2.xml" Type="http://schemas.openxmlformats.org/officeDocument/2006/relationships/slide" Id="rId9"/><Relationship Target="slideMasters/slideMaster3.xml" Type="http://schemas.openxmlformats.org/officeDocument/2006/relationships/slideMaster" Id="rId6"/><Relationship Target="slideMasters/slideMaster2.xml" Type="http://schemas.openxmlformats.org/officeDocument/2006/relationships/slideMaster" Id="rId5"/><Relationship Target="slides/slide1.xml" Type="http://schemas.openxmlformats.org/officeDocument/2006/relationships/slide" Id="rId8"/><Relationship Target="notesMasters/notesMaster1.xml" Type="http://schemas.openxmlformats.org/officeDocument/2006/relationships/notesMaster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83" name="Shape 3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4" name="Shape 384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85" name="Shape 38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46" name="Shape 4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7" name="Shape 447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48" name="Shape 44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77" name="Shape 4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8" name="Shape 478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79" name="Shape 47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83" name="Shape 4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4" name="Shape 484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85" name="Shape 48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44" name="Shape 5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5" name="Shape 545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46" name="Shape 54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50" name="Shape 5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1" name="Shape 55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552" name="Shape 552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56" name="Shape 5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7" name="Shape 55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558" name="Shape 55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04" name="Shape 6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5" name="Shape 60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606" name="Shape 60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10" name="Shape 6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1" name="Shape 61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12" name="Shape 61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67" name="Shape 6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8" name="Shape 66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669" name="Shape 669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5" name="Shape 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73" name="Shape 6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4" name="Shape 6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675" name="Shape 67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79" name="Shape 6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0" name="Shape 68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681" name="Shape 68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85" name="Shape 6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6" name="Shape 68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687" name="Shape 68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91" name="Shape 6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2" name="Shape 69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693" name="Shape 69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97" name="Shape 6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8" name="Shape 69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699" name="Shape 69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02" name="Shape 7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3" name="Shape 70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04" name="Shape 70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60" name="Shape 7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1" name="Shape 761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62" name="Shape 76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66" name="Shape 7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7" name="Shape 767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68" name="Shape 76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72" name="Shape 7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3" name="Shape 773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74" name="Shape 7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78" name="Shape 7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9" name="Shape 779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80" name="Shape 78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4" name="Shape 1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84" name="Shape 7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5" name="Shape 785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86" name="Shape 78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90" name="Shape 7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1" name="Shape 79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92" name="Shape 79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sz="10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[ Automatic Text Extraction ]</a:t>
            </a:r>
          </a:p>
          <a:p>
            <a:pPr rtl="0" lvl="0">
              <a:lnSpc>
                <a:spcPct val="150000"/>
              </a:lnSpc>
              <a:spcBef>
                <a:spcPts val="600"/>
              </a:spcBef>
              <a:buNone/>
            </a:pPr>
            <a:r>
              <a:rPr sz="10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Fast  - Linear time complexity</a:t>
            </a:r>
          </a:p>
          <a:p>
            <a:pPr rtl="0" lvl="0">
              <a:lnSpc>
                <a:spcPct val="150000"/>
              </a:lnSpc>
              <a:spcBef>
                <a:spcPts val="600"/>
              </a:spcBef>
              <a:buNone/>
            </a:pPr>
            <a:r>
              <a:rPr sz="10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General - No customized rules</a:t>
            </a:r>
          </a:p>
          <a:p>
            <a:pPr rtl="0" lvl="0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sz="10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Effective - Over 90%  accuracy rate</a:t>
            </a:r>
          </a:p>
          <a:p>
            <a:pPr rtl="0" lvl="0">
              <a:lnSpc>
                <a:spcPct val="150000"/>
              </a:lnSpc>
              <a:spcBef>
                <a:spcPts val="600"/>
              </a:spcBef>
              <a:buNone/>
            </a:pPr>
            <a:r>
              <a:rPr sz="10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Simple and Intuitive !</a:t>
            </a:r>
          </a:p>
          <a:p>
            <a:r>
              <a:t/>
            </a:r>
          </a:p>
          <a:p>
            <a:pPr rtl="0" lvl="0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sz="10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[ Premise behind the Algorithm ]</a:t>
            </a:r>
          </a:p>
          <a:p>
            <a:pPr rtl="0" lvl="0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sz="10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Webpage's body is text-dominated that contains relatively fewer tags</a:t>
            </a:r>
          </a:p>
          <a:p>
            <a:pPr rtl="0" lvl="0">
              <a:lnSpc>
                <a:spcPct val="150000"/>
              </a:lnSpc>
              <a:spcBef>
                <a:spcPts val="600"/>
              </a:spcBef>
              <a:buNone/>
            </a:pPr>
            <a:r>
              <a:rPr sz="10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The body-related source codes are physical neighboring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0" name="Shape 1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1" name="Shape 141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35" name="Shape 2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6" name="Shape 236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7" name="Shape 23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0" name="Shape 2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1" name="Shape 251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2" name="Shape 25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99" name="Shape 2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0" name="Shape 300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1" name="Shape 30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61" name="Shape 3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2" name="Shape 362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63" name="Shape 36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71" name="Shape 3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2" name="Shape 372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73" name="Shape 37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10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1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2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3.xml.rels><?xml version="1.0" encoding="UTF-8" standalone="yes"?><Relationships xmlns="http://schemas.openxmlformats.org/package/2006/relationships"><Relationship Target="../slideMasters/slideMaster3.xml" Type="http://schemas.openxmlformats.org/officeDocument/2006/relationships/slideMaster" Id="rId1"/></Relationships>
</file>

<file path=ppt/slideLayouts/_rels/slideLayout14.xml.rels><?xml version="1.0" encoding="UTF-8" standalone="yes"?><Relationships xmlns="http://schemas.openxmlformats.org/package/2006/relationships"><Relationship Target="../slideMasters/slideMaster3.xml" Type="http://schemas.openxmlformats.org/officeDocument/2006/relationships/slideMaster" Id="rId1"/></Relationships>
</file>

<file path=ppt/slideLayouts/_rels/slideLayout15.xml.rels><?xml version="1.0" encoding="UTF-8" standalone="yes"?><Relationships xmlns="http://schemas.openxmlformats.org/package/2006/relationships"><Relationship Target="../slideMasters/slideMaster3.xml" Type="http://schemas.openxmlformats.org/officeDocument/2006/relationships/slideMaster" Id="rId1"/></Relationships>
</file>

<file path=ppt/slideLayouts/_rels/slideLayout16.xml.rels><?xml version="1.0" encoding="UTF-8" standalone="yes"?><Relationships xmlns="http://schemas.openxmlformats.org/package/2006/relationships"><Relationship Target="../slideMasters/slideMaster3.xml" Type="http://schemas.openxmlformats.org/officeDocument/2006/relationships/slideMaster" Id="rId1"/></Relationships>
</file>

<file path=ppt/slideLayouts/_rels/slideLayout17.xml.rels><?xml version="1.0" encoding="UTF-8" standalone="yes"?><Relationships xmlns="http://schemas.openxmlformats.org/package/2006/relationships"><Relationship Target="../slideMasters/slideMaster3.xml" Type="http://schemas.openxmlformats.org/officeDocument/2006/relationships/slideMaster" Id="rId1"/></Relationships>
</file>

<file path=ppt/slideLayouts/_rels/slideLayout18.xml.rels><?xml version="1.0" encoding="UTF-8" standalone="yes"?><Relationships xmlns="http://schemas.openxmlformats.org/package/2006/relationships"><Relationship Target="../slideMasters/slideMaster3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7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8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9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 rot="10800000" flipH="1">
            <a:off y="3980100" x="0"/>
            <a:ext cy="28778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9" name="Shape 9"/>
          <p:cNvSpPr/>
          <p:nvPr/>
        </p:nvSpPr>
        <p:spPr>
          <a:xfrm>
            <a:off y="3190900" x="0"/>
            <a:ext cy="787336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0" name="Shape 10"/>
          <p:cNvSpPr/>
          <p:nvPr/>
        </p:nvSpPr>
        <p:spPr>
          <a:xfrm rot="10800000" flipH="1">
            <a:off y="3977686" x="0"/>
            <a:ext cy="76238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1" name="Shape 11"/>
          <p:cNvSpPr txBox="1"/>
          <p:nvPr>
            <p:ph type="ctrTitle"/>
          </p:nvPr>
        </p:nvSpPr>
        <p:spPr>
          <a:xfrm>
            <a:off y="2329190" x="685800"/>
            <a:ext cy="1650900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y="4124476" x="685800"/>
            <a:ext cy="888899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  <a:lvl2pPr algn="ctr" indent="152400" marL="0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algn="ctr" indent="152400" marL="0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4pPr>
            <a:lvl5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5pPr>
            <a:lvl6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6pPr>
            <a:lvl7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7pPr>
            <a:lvl8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8pPr>
            <a:lvl9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/>
        </p:nvSpPr>
        <p:spPr>
          <a:xfrm rot="10800000" flipH="1">
            <a:off y="1550700" x="0"/>
            <a:ext cy="53072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2" name="Shape 62"/>
          <p:cNvSpPr/>
          <p:nvPr/>
        </p:nvSpPr>
        <p:spPr>
          <a:xfrm flipH="1">
            <a:off y="761799" x="4526627"/>
            <a:ext cy="78733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274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3" name="Shape 63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64" name="Shape 64"/>
          <p:cNvSpPr/>
          <p:nvPr/>
        </p:nvSpPr>
        <p:spPr>
          <a:xfrm rot="10800000">
            <a:off y="1548584" x="4526627"/>
            <a:ext cy="762384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45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" name="Shape 66"/>
          <p:cNvSpPr/>
          <p:nvPr/>
        </p:nvSpPr>
        <p:spPr>
          <a:xfrm rot="10800000" flipH="1">
            <a:off y="5883599" x="0"/>
            <a:ext cy="9744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7" name="Shape 67"/>
          <p:cNvSpPr/>
          <p:nvPr/>
        </p:nvSpPr>
        <p:spPr>
          <a:xfrm flipH="1">
            <a:off y="5094446" x="4526627"/>
            <a:ext cy="78733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274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8" name="Shape 68"/>
          <p:cNvSpPr/>
          <p:nvPr/>
        </p:nvSpPr>
        <p:spPr>
          <a:xfrm rot="10800000">
            <a:off y="5881232" x="4526627"/>
            <a:ext cy="762384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45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y="5895635" x="457200"/>
            <a:ext cy="6735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 indent="152400">
              <a:spcBef>
                <a:spcPts val="0"/>
              </a:spcBef>
              <a:buClr>
                <a:schemeClr val="dk2"/>
              </a:buClr>
              <a:buFont typeface="Georgia"/>
              <a:buNone/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/>
          <p:nvPr/>
        </p:nvSpPr>
        <p:spPr>
          <a:xfrm>
            <a:off y="101675" x="6676"/>
            <a:ext cy="6739722" cx="9134129"/>
          </a:xfrm>
          <a:custGeom>
            <a:pathLst>
              <a:path w="9157023" extrusionOk="0" h="6739723">
                <a:moveTo>
                  <a:pt y="0" x="1629"/>
                </a:moveTo>
                <a:lnTo>
                  <a:pt y="4340980" x="9157023"/>
                </a:lnTo>
                <a:lnTo>
                  <a:pt y="6739723" x="1593"/>
                </a:lnTo>
                <a:cubicBezTo>
                  <a:pt y="5123960" x="-3941"/>
                  <a:pt y="1615763" x="7163"/>
                  <a:pt y="0" x="1629"/>
                </a:cubicBezTo>
                <a:close/>
              </a:path>
            </a:pathLst>
          </a:custGeom>
          <a:solidFill>
            <a:srgbClr val="FFFFFF">
              <a:alpha val="6274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/>
        </p:nvSpPr>
        <p:spPr>
          <a:xfrm rot="10800000" flipH="1">
            <a:off y="3980100" x="0"/>
            <a:ext cy="28778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77" name="Shape 77"/>
          <p:cNvSpPr/>
          <p:nvPr/>
        </p:nvSpPr>
        <p:spPr>
          <a:xfrm>
            <a:off y="3190900" x="0"/>
            <a:ext cy="78733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5882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78" name="Shape 78"/>
          <p:cNvSpPr/>
          <p:nvPr/>
        </p:nvSpPr>
        <p:spPr>
          <a:xfrm rot="10800000" flipH="1">
            <a:off y="3977685" x="0"/>
            <a:ext cy="762384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058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79" name="Shape 79"/>
          <p:cNvSpPr txBox="1"/>
          <p:nvPr>
            <p:ph type="ctrTitle"/>
          </p:nvPr>
        </p:nvSpPr>
        <p:spPr>
          <a:xfrm>
            <a:off y="2329190" x="685800"/>
            <a:ext cy="16509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1pPr>
            <a:lvl2pPr algn="ctr" rt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2pPr>
            <a:lvl3pPr algn="ctr" rtl="0" marR="0" indent="304800" marL="0">
              <a:buClr>
                <a:schemeClr val="lt1"/>
              </a:buClr>
              <a:buFont typeface="Arial"/>
              <a:buNone/>
              <a:defRPr/>
            </a:lvl3pPr>
            <a:lvl4pPr algn="ctr" rtl="0" marR="0" indent="304800" marL="0">
              <a:buClr>
                <a:schemeClr val="lt1"/>
              </a:buClr>
              <a:buFont typeface="Arial"/>
              <a:buNone/>
              <a:defRPr/>
            </a:lvl4pPr>
            <a:lvl5pPr algn="ctr" rtl="0" marR="0" indent="304800" marL="0">
              <a:buClr>
                <a:schemeClr val="lt1"/>
              </a:buClr>
              <a:buFont typeface="Arial"/>
              <a:buNone/>
              <a:defRPr/>
            </a:lvl5pPr>
            <a:lvl6pPr algn="ctr" rtl="0" marR="0" indent="304800" marL="0">
              <a:buClr>
                <a:schemeClr val="lt1"/>
              </a:buClr>
              <a:buFont typeface="Arial"/>
              <a:buNone/>
              <a:defRPr/>
            </a:lvl6pPr>
            <a:lvl7pPr algn="ctr" rtl="0" marR="0" indent="304800" marL="0">
              <a:buClr>
                <a:schemeClr val="lt1"/>
              </a:buClr>
              <a:buFont typeface="Arial"/>
              <a:buNone/>
              <a:defRPr/>
            </a:lvl7pPr>
            <a:lvl8pPr algn="ctr" rtl="0" marR="0" indent="304800" marL="0">
              <a:buClr>
                <a:schemeClr val="lt1"/>
              </a:buClr>
              <a:buFont typeface="Arial"/>
              <a:buNone/>
              <a:defRPr/>
            </a:lvl8pPr>
            <a:lvl9pPr algn="ctr" rtl="0" marR="0" indent="304800" marL="0">
              <a:buClr>
                <a:schemeClr val="lt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80" name="Shape 80"/>
          <p:cNvSpPr txBox="1"/>
          <p:nvPr>
            <p:ph idx="1" type="subTitle"/>
          </p:nvPr>
        </p:nvSpPr>
        <p:spPr>
          <a:xfrm>
            <a:off y="4124476" x="685800"/>
            <a:ext cy="888898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1524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1pPr>
            <a:lvl2pPr algn="ctr" rtl="0" marR="0" indent="1524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2pPr>
            <a:lvl3pPr algn="ctr" rtl="0" marR="0" indent="1524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3pPr>
            <a:lvl4pPr algn="ctr" rtl="0" marR="0" indent="1524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4pPr>
            <a:lvl5pPr algn="ctr" rtl="0" marR="0" indent="1524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5pPr>
            <a:lvl6pPr algn="ctr" rtl="0" marR="0" indent="1524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6pPr>
            <a:lvl7pPr algn="ctr" rtl="0" marR="0" indent="1524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7pPr>
            <a:lvl8pPr algn="ctr" rtl="0" marR="0" indent="1524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8pPr>
            <a:lvl9pPr algn="ctr" rtl="0" marR="0" indent="1524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/>
          <p:nvPr/>
        </p:nvSpPr>
        <p:spPr>
          <a:xfrm rot="10800000" flipH="1">
            <a:off y="1550700" x="0"/>
            <a:ext cy="53072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83" name="Shape 83"/>
          <p:cNvSpPr/>
          <p:nvPr/>
        </p:nvSpPr>
        <p:spPr>
          <a:xfrm flipH="1">
            <a:off y="761799" x="4526627"/>
            <a:ext cy="78733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5882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84" name="Shape 84"/>
          <p:cNvSpPr/>
          <p:nvPr/>
        </p:nvSpPr>
        <p:spPr>
          <a:xfrm rot="10800000">
            <a:off y="1548583" x="4526627"/>
            <a:ext cy="762384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058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85" name="Shape 85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" name="Shape 88"/>
          <p:cNvSpPr/>
          <p:nvPr/>
        </p:nvSpPr>
        <p:spPr>
          <a:xfrm rot="10800000" flipH="1">
            <a:off y="1550700" x="0"/>
            <a:ext cy="53072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89" name="Shape 89"/>
          <p:cNvSpPr/>
          <p:nvPr/>
        </p:nvSpPr>
        <p:spPr>
          <a:xfrm rot="10800000">
            <a:off y="1548583" x="4526627"/>
            <a:ext cy="762384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058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90" name="Shape 90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92" name="Shape 92"/>
          <p:cNvSpPr/>
          <p:nvPr/>
        </p:nvSpPr>
        <p:spPr>
          <a:xfrm flipH="1">
            <a:off y="761799" x="4526627"/>
            <a:ext cy="78733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5882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93" name="Shape 93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/>
          <p:nvPr/>
        </p:nvSpPr>
        <p:spPr>
          <a:xfrm rot="10800000" flipH="1">
            <a:off y="1550700" x="0"/>
            <a:ext cy="53072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96" name="Shape 96"/>
          <p:cNvSpPr/>
          <p:nvPr/>
        </p:nvSpPr>
        <p:spPr>
          <a:xfrm flipH="1">
            <a:off y="761799" x="4526627"/>
            <a:ext cy="78733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5882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97" name="Shape 97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98" name="Shape 98"/>
          <p:cNvSpPr/>
          <p:nvPr/>
        </p:nvSpPr>
        <p:spPr>
          <a:xfrm rot="10800000">
            <a:off y="1548583" x="4526627"/>
            <a:ext cy="762384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058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99" name="Shape 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" name="Shape 100"/>
          <p:cNvSpPr/>
          <p:nvPr/>
        </p:nvSpPr>
        <p:spPr>
          <a:xfrm rot="10800000" flipH="1">
            <a:off y="5883599" x="0"/>
            <a:ext cy="9744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01" name="Shape 101"/>
          <p:cNvSpPr/>
          <p:nvPr/>
        </p:nvSpPr>
        <p:spPr>
          <a:xfrm flipH="1">
            <a:off y="5094446" x="4526627"/>
            <a:ext cy="78733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5882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02" name="Shape 102"/>
          <p:cNvSpPr/>
          <p:nvPr/>
        </p:nvSpPr>
        <p:spPr>
          <a:xfrm rot="10800000">
            <a:off y="5881231" x="4526627"/>
            <a:ext cy="762384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058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y="5895635" x="457200"/>
            <a:ext cy="6735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 indent="152400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/>
          <p:nvPr/>
        </p:nvSpPr>
        <p:spPr>
          <a:xfrm>
            <a:off y="101675" x="6676"/>
            <a:ext cy="6739722" cx="9134128"/>
          </a:xfrm>
          <a:custGeom>
            <a:pathLst>
              <a:path w="9157023" extrusionOk="0" h="6739723">
                <a:moveTo>
                  <a:pt y="0" x="1629"/>
                </a:moveTo>
                <a:lnTo>
                  <a:pt y="4340980" x="9157023"/>
                </a:lnTo>
                <a:lnTo>
                  <a:pt y="6739723" x="1593"/>
                </a:lnTo>
                <a:cubicBezTo>
                  <a:pt y="5123960" x="-3941"/>
                  <a:pt y="1615763" x="7163"/>
                  <a:pt y="0" x="1629"/>
                </a:cubicBezTo>
                <a:close/>
              </a:path>
            </a:pathLst>
          </a:custGeom>
          <a:solidFill>
            <a:srgbClr val="FFFFFF">
              <a:alpha val="5882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/>
          <p:nvPr/>
        </p:nvSpPr>
        <p:spPr>
          <a:xfrm rot="10800000" flipH="1">
            <a:off y="1550700" x="0"/>
            <a:ext cy="53072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5" name="Shape 15"/>
          <p:cNvSpPr/>
          <p:nvPr/>
        </p:nvSpPr>
        <p:spPr>
          <a:xfrm flipH="1">
            <a:off y="761799" x="4526627"/>
            <a:ext cy="787336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6" name="Shape 16"/>
          <p:cNvSpPr/>
          <p:nvPr/>
        </p:nvSpPr>
        <p:spPr>
          <a:xfrm rot="10800000">
            <a:off y="1548585" x="4526627"/>
            <a:ext cy="76238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/>
          <p:nvPr/>
        </p:nvSpPr>
        <p:spPr>
          <a:xfrm rot="10800000" flipH="1">
            <a:off y="1550700" x="0"/>
            <a:ext cy="53072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1" name="Shape 21"/>
          <p:cNvSpPr/>
          <p:nvPr/>
        </p:nvSpPr>
        <p:spPr>
          <a:xfrm rot="10800000">
            <a:off y="1548585" x="4526627"/>
            <a:ext cy="76238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24" name="Shape 24"/>
          <p:cNvSpPr/>
          <p:nvPr/>
        </p:nvSpPr>
        <p:spPr>
          <a:xfrm flipH="1">
            <a:off y="761799" x="4526627"/>
            <a:ext cy="787336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5" name="Shape 25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" name="Shape 27"/>
          <p:cNvSpPr/>
          <p:nvPr/>
        </p:nvSpPr>
        <p:spPr>
          <a:xfrm rot="10800000" flipH="1">
            <a:off y="1550700" x="0"/>
            <a:ext cy="53072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8" name="Shape 28"/>
          <p:cNvSpPr/>
          <p:nvPr/>
        </p:nvSpPr>
        <p:spPr>
          <a:xfrm flipH="1">
            <a:off y="761799" x="4526627"/>
            <a:ext cy="787336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9" name="Shape 29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30" name="Shape 30"/>
          <p:cNvSpPr/>
          <p:nvPr/>
        </p:nvSpPr>
        <p:spPr>
          <a:xfrm rot="10800000">
            <a:off y="1548585" x="4526627"/>
            <a:ext cy="76238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/>
        </p:nvSpPr>
        <p:spPr>
          <a:xfrm rot="10800000" flipH="1">
            <a:off y="5883599" x="0"/>
            <a:ext cy="9744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3" name="Shape 33"/>
          <p:cNvSpPr/>
          <p:nvPr/>
        </p:nvSpPr>
        <p:spPr>
          <a:xfrm flipH="1">
            <a:off y="5094446" x="4526627"/>
            <a:ext cy="787336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4" name="Shape 34"/>
          <p:cNvSpPr/>
          <p:nvPr/>
        </p:nvSpPr>
        <p:spPr>
          <a:xfrm rot="10800000">
            <a:off y="5881232" x="4526627"/>
            <a:ext cy="76238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5895635" x="457200"/>
            <a:ext cy="6735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indent="15240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/>
          <p:nvPr/>
        </p:nvSpPr>
        <p:spPr>
          <a:xfrm>
            <a:off y="101675" x="6676"/>
            <a:ext cy="6739722" cx="9134130"/>
          </a:xfrm>
          <a:custGeom>
            <a:pathLst>
              <a:path w="9157023" extrusionOk="0" h="6739723">
                <a:moveTo>
                  <a:pt y="0" x="1629"/>
                </a:moveTo>
                <a:lnTo>
                  <a:pt y="4340980" x="9157023"/>
                </a:lnTo>
                <a:lnTo>
                  <a:pt y="6739723" x="1593"/>
                </a:lnTo>
                <a:cubicBezTo>
                  <a:pt y="5123960" x="-3941"/>
                  <a:pt y="1615763" x="7163"/>
                  <a:pt y="0" x="162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/>
          <p:nvPr/>
        </p:nvSpPr>
        <p:spPr>
          <a:xfrm rot="10800000" flipH="1">
            <a:off y="3980100" x="0"/>
            <a:ext cy="28778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43" name="Shape 43"/>
          <p:cNvSpPr/>
          <p:nvPr/>
        </p:nvSpPr>
        <p:spPr>
          <a:xfrm>
            <a:off y="3190900" x="0"/>
            <a:ext cy="78733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274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44" name="Shape 44"/>
          <p:cNvSpPr/>
          <p:nvPr/>
        </p:nvSpPr>
        <p:spPr>
          <a:xfrm rot="10800000" flipH="1">
            <a:off y="3977686" x="0"/>
            <a:ext cy="762384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45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45" name="Shape 45"/>
          <p:cNvSpPr txBox="1"/>
          <p:nvPr>
            <p:ph type="ctrTitle"/>
          </p:nvPr>
        </p:nvSpPr>
        <p:spPr>
          <a:xfrm>
            <a:off y="2329190" x="685800"/>
            <a:ext cy="16509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Georgia"/>
              <a:buNone/>
              <a:defRPr/>
            </a:lvl1pPr>
            <a:lvl2pPr algn="ctr" rt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Georgia"/>
              <a:buNone/>
              <a:defRPr/>
            </a:lvl2pPr>
            <a:lvl3pPr algn="ctr" rtl="0" marR="0" indent="304800" marL="0">
              <a:buClr>
                <a:schemeClr val="lt1"/>
              </a:buClr>
              <a:buFont typeface="Georgia"/>
              <a:buNone/>
              <a:defRPr/>
            </a:lvl3pPr>
            <a:lvl4pPr algn="ctr" rtl="0" marR="0" indent="304800" marL="0">
              <a:buClr>
                <a:schemeClr val="lt1"/>
              </a:buClr>
              <a:buFont typeface="Georgia"/>
              <a:buNone/>
              <a:defRPr/>
            </a:lvl4pPr>
            <a:lvl5pPr algn="ctr" rtl="0" marR="0" indent="304800" marL="0">
              <a:buClr>
                <a:schemeClr val="lt1"/>
              </a:buClr>
              <a:buFont typeface="Georgia"/>
              <a:buNone/>
              <a:defRPr/>
            </a:lvl5pPr>
            <a:lvl6pPr algn="ctr" rtl="0" marR="0" indent="304800" marL="0">
              <a:buClr>
                <a:schemeClr val="lt1"/>
              </a:buClr>
              <a:buFont typeface="Georgia"/>
              <a:buNone/>
              <a:defRPr/>
            </a:lvl6pPr>
            <a:lvl7pPr algn="ctr" rtl="0" marR="0" indent="304800" marL="0">
              <a:buClr>
                <a:schemeClr val="lt1"/>
              </a:buClr>
              <a:buFont typeface="Georgia"/>
              <a:buNone/>
              <a:defRPr/>
            </a:lvl7pPr>
            <a:lvl8pPr algn="ctr" rtl="0" marR="0" indent="304800" marL="0">
              <a:buClr>
                <a:schemeClr val="lt1"/>
              </a:buClr>
              <a:buFont typeface="Georgia"/>
              <a:buNone/>
              <a:defRPr/>
            </a:lvl8pPr>
            <a:lvl9pPr algn="ctr" rtl="0" marR="0" indent="304800" marL="0">
              <a:buClr>
                <a:schemeClr val="lt1"/>
              </a:buClr>
              <a:buFont typeface="Georgia"/>
              <a:buNone/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1" type="subTitle"/>
          </p:nvPr>
        </p:nvSpPr>
        <p:spPr>
          <a:xfrm>
            <a:off y="4124476" x="685800"/>
            <a:ext cy="888898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1524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eorgia"/>
              <a:buNone/>
              <a:defRPr/>
            </a:lvl1pPr>
            <a:lvl2pPr algn="ctr" rtl="0" marR="0" indent="1524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eorgia"/>
              <a:buNone/>
              <a:defRPr/>
            </a:lvl2pPr>
            <a:lvl3pPr algn="ctr" rtl="0" marR="0" indent="1524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eorgia"/>
              <a:buNone/>
              <a:defRPr/>
            </a:lvl3pPr>
            <a:lvl4pPr algn="ctr" rtl="0" marR="0" indent="1524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eorgia"/>
              <a:buNone/>
              <a:defRPr/>
            </a:lvl4pPr>
            <a:lvl5pPr algn="ctr" rtl="0" marR="0" indent="1524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eorgia"/>
              <a:buNone/>
              <a:defRPr/>
            </a:lvl5pPr>
            <a:lvl6pPr algn="ctr" rtl="0" marR="0" indent="1524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eorgia"/>
              <a:buNone/>
              <a:defRPr/>
            </a:lvl6pPr>
            <a:lvl7pPr algn="ctr" rtl="0" marR="0" indent="1524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eorgia"/>
              <a:buNone/>
              <a:defRPr/>
            </a:lvl7pPr>
            <a:lvl8pPr algn="ctr" rtl="0" marR="0" indent="1524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eorgia"/>
              <a:buNone/>
              <a:defRPr/>
            </a:lvl8pPr>
            <a:lvl9pPr algn="ctr" rtl="0" marR="0" indent="1524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eorgia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/>
          <p:nvPr/>
        </p:nvSpPr>
        <p:spPr>
          <a:xfrm rot="10800000" flipH="1">
            <a:off y="1550700" x="0"/>
            <a:ext cy="53072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49" name="Shape 49"/>
          <p:cNvSpPr/>
          <p:nvPr/>
        </p:nvSpPr>
        <p:spPr>
          <a:xfrm flipH="1">
            <a:off y="761799" x="4526627"/>
            <a:ext cy="78733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274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50" name="Shape 50"/>
          <p:cNvSpPr/>
          <p:nvPr/>
        </p:nvSpPr>
        <p:spPr>
          <a:xfrm rot="10800000">
            <a:off y="1548584" x="4526627"/>
            <a:ext cy="762384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45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51" name="Shape 51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/>
          <p:nvPr/>
        </p:nvSpPr>
        <p:spPr>
          <a:xfrm rot="10800000" flipH="1">
            <a:off y="1550700" x="0"/>
            <a:ext cy="53072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55" name="Shape 55"/>
          <p:cNvSpPr/>
          <p:nvPr/>
        </p:nvSpPr>
        <p:spPr>
          <a:xfrm rot="10800000">
            <a:off y="1548584" x="4526627"/>
            <a:ext cy="762384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45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56" name="Shape 56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58" name="Shape 58"/>
          <p:cNvSpPr/>
          <p:nvPr/>
        </p:nvSpPr>
        <p:spPr>
          <a:xfrm flipH="1">
            <a:off y="761799" x="4526627"/>
            <a:ext cy="78733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274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59" name="Shape 59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_rels/slideMaster2.xml.rels><?xml version="1.0" encoding="UTF-8" standalone="yes"?><Relationships xmlns="http://schemas.openxmlformats.org/package/2006/relationships"><Relationship Target="../slideLayouts/slideLayout8.xml" Type="http://schemas.openxmlformats.org/officeDocument/2006/relationships/slideLayout" Id="rId2"/><Relationship Target="../slideLayouts/slideLayout7.xml" Type="http://schemas.openxmlformats.org/officeDocument/2006/relationships/slideLayout" Id="rId1"/><Relationship Target="../slideLayouts/slideLayout10.xml" Type="http://schemas.openxmlformats.org/officeDocument/2006/relationships/slideLayout" Id="rId4"/><Relationship Target="../slideLayouts/slideLayout9.xml" Type="http://schemas.openxmlformats.org/officeDocument/2006/relationships/slideLayout" Id="rId3"/><Relationship Target="../slideLayouts/slideLayout12.xml" Type="http://schemas.openxmlformats.org/officeDocument/2006/relationships/slideLayout" Id="rId6"/><Relationship Target="../slideLayouts/slideLayout11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_rels/slideMaster3.xml.rels><?xml version="1.0" encoding="UTF-8" standalone="yes"?><Relationships xmlns="http://schemas.openxmlformats.org/package/2006/relationships"><Relationship Target="../slideLayouts/slideLayout14.xml" Type="http://schemas.openxmlformats.org/officeDocument/2006/relationships/slideLayout" Id="rId2"/><Relationship Target="../slideLayouts/slideLayout13.xml" Type="http://schemas.openxmlformats.org/officeDocument/2006/relationships/slideLayout" Id="rId1"/><Relationship Target="../slideLayouts/slideLayout16.xml" Type="http://schemas.openxmlformats.org/officeDocument/2006/relationships/slideLayout" Id="rId4"/><Relationship Target="../slideLayouts/slideLayout15.xml" Type="http://schemas.openxmlformats.org/officeDocument/2006/relationships/slideLayout" Id="rId3"/><Relationship Target="../slideLayouts/slideLayout18.xml" Type="http://schemas.openxmlformats.org/officeDocument/2006/relationships/slideLayout" Id="rId6"/><Relationship Target="../slideLayouts/slideLayout17.xml" Type="http://schemas.openxmlformats.org/officeDocument/2006/relationships/slideLayout" Id="rId5"/><Relationship Target="../theme/theme5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133350" marL="74295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6200" marL="114300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114300" marL="16002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114300" marL="20574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14300" marL="25146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14300" marL="29718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14300" marL="34290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14300" marL="38862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Georgia"/>
              <a:buNone/>
              <a:defRPr/>
            </a:lvl1pPr>
            <a:lvl2pPr algn="l" rt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Georgia"/>
              <a:buNone/>
              <a:defRPr/>
            </a:lvl2pPr>
            <a:lvl3pPr algn="l" rtl="0" marR="0" indent="304800" marL="0">
              <a:buClr>
                <a:schemeClr val="lt1"/>
              </a:buClr>
              <a:buFont typeface="Georgia"/>
              <a:buNone/>
              <a:defRPr/>
            </a:lvl3pPr>
            <a:lvl4pPr algn="l" rtl="0" marR="0" indent="304800" marL="0">
              <a:buClr>
                <a:schemeClr val="lt1"/>
              </a:buClr>
              <a:buFont typeface="Georgia"/>
              <a:buNone/>
              <a:defRPr/>
            </a:lvl4pPr>
            <a:lvl5pPr algn="l" rtl="0" marR="0" indent="304800" marL="0">
              <a:buClr>
                <a:schemeClr val="lt1"/>
              </a:buClr>
              <a:buFont typeface="Georgia"/>
              <a:buNone/>
              <a:defRPr/>
            </a:lvl5pPr>
            <a:lvl6pPr algn="l" rtl="0" marR="0" indent="304800" marL="0">
              <a:buClr>
                <a:schemeClr val="lt1"/>
              </a:buClr>
              <a:buFont typeface="Georgia"/>
              <a:buNone/>
              <a:defRPr/>
            </a:lvl6pPr>
            <a:lvl7pPr algn="l" rtl="0" marR="0" indent="304800" marL="0">
              <a:buClr>
                <a:schemeClr val="lt1"/>
              </a:buClr>
              <a:buFont typeface="Georgia"/>
              <a:buNone/>
              <a:defRPr/>
            </a:lvl7pPr>
            <a:lvl8pPr algn="l" rtl="0" marR="0" indent="304800" marL="0">
              <a:buClr>
                <a:schemeClr val="lt1"/>
              </a:buClr>
              <a:buFont typeface="Georgia"/>
              <a:buNone/>
              <a:defRPr/>
            </a:lvl8pPr>
            <a:lvl9pPr algn="l" rtl="0" marR="0" indent="304800" marL="0">
              <a:buClr>
                <a:schemeClr val="lt1"/>
              </a:buClr>
              <a:buFont typeface="Georgia"/>
              <a:buNone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52400" marL="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Font typeface="Georgia"/>
              <a:buNone/>
              <a:defRPr/>
            </a:lvl1pPr>
            <a:lvl2pPr algn="l" rtl="0" marR="0" indent="-133350" marL="74295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eorgia"/>
              <a:buNone/>
              <a:defRPr/>
            </a:lvl2pPr>
            <a:lvl3pPr algn="l" rtl="0" marR="0" indent="-76200" marL="114300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eorgia"/>
              <a:buNone/>
              <a:defRPr/>
            </a:lvl3pPr>
            <a:lvl4pPr algn="l" rtl="0" marR="0" indent="-114300" marL="160020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Georgia"/>
              <a:buNone/>
              <a:defRPr/>
            </a:lvl4pPr>
            <a:lvl5pPr algn="l" rtl="0" marR="0" indent="-114300" marL="205740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Georgia"/>
              <a:buNone/>
              <a:defRPr/>
            </a:lvl5pPr>
            <a:lvl6pPr algn="l" rtl="0" marR="0" indent="-114300" marL="251460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Georgia"/>
              <a:buNone/>
              <a:defRPr/>
            </a:lvl6pPr>
            <a:lvl7pPr algn="l" rtl="0" marR="0" indent="-114300" marL="297180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Georgia"/>
              <a:buNone/>
              <a:defRPr/>
            </a:lvl7pPr>
            <a:lvl8pPr algn="l" rtl="0" marR="0" indent="-114300" marL="342900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Georgia"/>
              <a:buNone/>
              <a:defRPr/>
            </a:lvl8pPr>
            <a:lvl9pPr algn="l" rtl="0" marR="0" indent="-114300" marL="388620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Georgia"/>
              <a:buNone/>
              <a:defRPr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1pPr>
            <a:lvl2pPr algn="l" rt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2pPr>
            <a:lvl3pPr algn="l" rtl="0" marR="0" indent="304800" marL="0">
              <a:buClr>
                <a:schemeClr val="lt1"/>
              </a:buClr>
              <a:buFont typeface="Arial"/>
              <a:buNone/>
              <a:defRPr/>
            </a:lvl3pPr>
            <a:lvl4pPr algn="l" rtl="0" marR="0" indent="304800" marL="0">
              <a:buClr>
                <a:schemeClr val="lt1"/>
              </a:buClr>
              <a:buFont typeface="Arial"/>
              <a:buNone/>
              <a:defRPr/>
            </a:lvl4pPr>
            <a:lvl5pPr algn="l" rtl="0" marR="0" indent="304800" marL="0">
              <a:buClr>
                <a:schemeClr val="lt1"/>
              </a:buClr>
              <a:buFont typeface="Arial"/>
              <a:buNone/>
              <a:defRPr/>
            </a:lvl5pPr>
            <a:lvl6pPr algn="l" rtl="0" marR="0" indent="304800" marL="0">
              <a:buClr>
                <a:schemeClr val="lt1"/>
              </a:buClr>
              <a:buFont typeface="Arial"/>
              <a:buNone/>
              <a:defRPr/>
            </a:lvl6pPr>
            <a:lvl7pPr algn="l" rtl="0" marR="0" indent="304800" marL="0">
              <a:buClr>
                <a:schemeClr val="lt1"/>
              </a:buClr>
              <a:buFont typeface="Arial"/>
              <a:buNone/>
              <a:defRPr/>
            </a:lvl7pPr>
            <a:lvl8pPr algn="l" rtl="0" marR="0" indent="304800" marL="0">
              <a:buClr>
                <a:schemeClr val="lt1"/>
              </a:buClr>
              <a:buFont typeface="Arial"/>
              <a:buNone/>
              <a:defRPr/>
            </a:lvl8pPr>
            <a:lvl9pPr algn="l" rtl="0" marR="0" indent="304800" marL="0">
              <a:buClr>
                <a:schemeClr val="lt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52400" marL="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1pPr>
            <a:lvl2pPr algn="l" rtl="0" marR="0" indent="-133350" marL="74295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algn="l" rtl="0" marR="0" indent="-76200" marL="114300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algn="l" rtl="0" marR="0" indent="-114300" marL="160020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algn="l" rtl="0" marR="0" indent="-114300" marL="205740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algn="l" rtl="0" marR="0" indent="-114300" marL="251460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algn="l" rtl="0" marR="0" indent="-114300" marL="297180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algn="l" rtl="0" marR="0" indent="-114300" marL="342900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algn="l" rtl="0" marR="0" indent="-114300" marL="388620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14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14.xml" Type="http://schemas.openxmlformats.org/officeDocument/2006/relationships/slideLayout" Id="rId1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14.xml" Type="http://schemas.openxmlformats.org/officeDocument/2006/relationships/slideLayout" Id="rId1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14.xml" Type="http://schemas.openxmlformats.org/officeDocument/2006/relationships/slideLayout" Id="rId1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14.xml" Type="http://schemas.openxmlformats.org/officeDocument/2006/relationships/slideLayout" Id="rId1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14.xml" Type="http://schemas.openxmlformats.org/officeDocument/2006/relationships/slideLayout" Id="rId1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19.xml.rels><?xml version="1.0" encoding="UTF-8" standalone="yes"?><Relationships xmlns="http://schemas.openxmlformats.org/package/2006/relationships"><Relationship Target="../notesSlides/notesSlide19.xml" Type="http://schemas.openxmlformats.org/officeDocument/2006/relationships/notesSlide" Id="rId2"/><Relationship Target="../slideLayouts/slideLayout14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11.xml" Type="http://schemas.openxmlformats.org/officeDocument/2006/relationships/slideLayout" Id="rId1"/></Relationships>
</file>

<file path=ppt/slides/_rels/slide20.xml.rels><?xml version="1.0" encoding="UTF-8" standalone="yes"?><Relationships xmlns="http://schemas.openxmlformats.org/package/2006/relationships"><Relationship Target="../notesSlides/notesSlide20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21.xml.rels><?xml version="1.0" encoding="UTF-8" standalone="yes"?><Relationships xmlns="http://schemas.openxmlformats.org/package/2006/relationships"><Relationship Target="../notesSlides/notesSlide21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22.xml.rels><?xml version="1.0" encoding="UTF-8" standalone="yes"?><Relationships xmlns="http://schemas.openxmlformats.org/package/2006/relationships"><Relationship Target="../notesSlides/notesSlide22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23.xml.rels><?xml version="1.0" encoding="UTF-8" standalone="yes"?><Relationships xmlns="http://schemas.openxmlformats.org/package/2006/relationships"><Relationship Target="../notesSlides/notesSlide23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24.xml.rels><?xml version="1.0" encoding="UTF-8" standalone="yes"?><Relationships xmlns="http://schemas.openxmlformats.org/package/2006/relationships"><Relationship Target="../notesSlides/notesSlide24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25.xml.rels><?xml version="1.0" encoding="UTF-8" standalone="yes"?><Relationships xmlns="http://schemas.openxmlformats.org/package/2006/relationships"><Relationship Target="../notesSlides/notesSlide25.xml" Type="http://schemas.openxmlformats.org/officeDocument/2006/relationships/notesSlide" Id="rId2"/><Relationship Target="../slideLayouts/slideLayout11.xml" Type="http://schemas.openxmlformats.org/officeDocument/2006/relationships/slideLayout" Id="rId1"/></Relationships>
</file>

<file path=ppt/slides/_rels/slide26.xml.rels><?xml version="1.0" encoding="UTF-8" standalone="yes"?><Relationships xmlns="http://schemas.openxmlformats.org/package/2006/relationships"><Relationship Target="../media/image26.png" Type="http://schemas.openxmlformats.org/officeDocument/2006/relationships/image" Id="rId15"/><Relationship Target="../media/image24.png" Type="http://schemas.openxmlformats.org/officeDocument/2006/relationships/image" Id="rId14"/><Relationship Target="../notesSlides/notesSlide26.xml" Type="http://schemas.openxmlformats.org/officeDocument/2006/relationships/notesSlide" Id="rId2"/><Relationship Target="../media/image25.png" Type="http://schemas.openxmlformats.org/officeDocument/2006/relationships/image" Id="rId12"/><Relationship Target="../slideLayouts/slideLayout8.xml" Type="http://schemas.openxmlformats.org/officeDocument/2006/relationships/slideLayout" Id="rId1"/><Relationship Target="../media/image22.png" Type="http://schemas.openxmlformats.org/officeDocument/2006/relationships/image" Id="rId13"/><Relationship Target="../media/image13.png" Type="http://schemas.openxmlformats.org/officeDocument/2006/relationships/image" Id="rId4"/><Relationship Target="../media/image27.png" Type="http://schemas.openxmlformats.org/officeDocument/2006/relationships/image" Id="rId10"/><Relationship Target="../media/image14.png" Type="http://schemas.openxmlformats.org/officeDocument/2006/relationships/image" Id="rId3"/><Relationship Target="../media/image21.png" Type="http://schemas.openxmlformats.org/officeDocument/2006/relationships/image" Id="rId11"/><Relationship Target="../media/image17.png" Type="http://schemas.openxmlformats.org/officeDocument/2006/relationships/image" Id="rId9"/><Relationship Target="../media/image19.png" Type="http://schemas.openxmlformats.org/officeDocument/2006/relationships/image" Id="rId6"/><Relationship Target="../media/image16.png" Type="http://schemas.openxmlformats.org/officeDocument/2006/relationships/image" Id="rId5"/><Relationship Target="../media/image23.png" Type="http://schemas.openxmlformats.org/officeDocument/2006/relationships/image" Id="rId8"/><Relationship Target="../media/image20.png" Type="http://schemas.openxmlformats.org/officeDocument/2006/relationships/image" Id="rId7"/></Relationships>
</file>

<file path=ppt/slides/_rels/slide27.xml.rels><?xml version="1.0" encoding="UTF-8" standalone="yes"?><Relationships xmlns="http://schemas.openxmlformats.org/package/2006/relationships"><Relationship Target="../notesSlides/notesSlide27.xml" Type="http://schemas.openxmlformats.org/officeDocument/2006/relationships/notesSlide" Id="rId2"/><Relationship Target="../slideLayouts/slideLayout14.xml" Type="http://schemas.openxmlformats.org/officeDocument/2006/relationships/slideLayout" Id="rId1"/></Relationships>
</file>

<file path=ppt/slides/_rels/slide28.xml.rels><?xml version="1.0" encoding="UTF-8" standalone="yes"?><Relationships xmlns="http://schemas.openxmlformats.org/package/2006/relationships"><Relationship Target="../notesSlides/notesSlide28.xml" Type="http://schemas.openxmlformats.org/officeDocument/2006/relationships/notesSlide" Id="rId2"/><Relationship Target="../slideLayouts/slideLayout14.xml" Type="http://schemas.openxmlformats.org/officeDocument/2006/relationships/slideLayout" Id="rId1"/></Relationships>
</file>

<file path=ppt/slides/_rels/slide29.xml.rels><?xml version="1.0" encoding="UTF-8" standalone="yes"?><Relationships xmlns="http://schemas.openxmlformats.org/package/2006/relationships"><Relationship Target="../notesSlides/notesSlide29.xml" Type="http://schemas.openxmlformats.org/officeDocument/2006/relationships/notesSlide" Id="rId2"/><Relationship Target="../slideLayouts/slideLayout14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8.png" Type="http://schemas.openxmlformats.org/officeDocument/2006/relationships/image" Id="rId4"/><Relationship Target="../media/image03.png" Type="http://schemas.openxmlformats.org/officeDocument/2006/relationships/image" Id="rId3"/><Relationship Target="../media/image07.png" Type="http://schemas.openxmlformats.org/officeDocument/2006/relationships/image" Id="rId6"/><Relationship Target="../media/image10.png" Type="http://schemas.openxmlformats.org/officeDocument/2006/relationships/image" Id="rId5"/><Relationship Target="../media/image04.jpg" Type="http://schemas.openxmlformats.org/officeDocument/2006/relationships/image" Id="rId7"/></Relationships>
</file>

<file path=ppt/slides/_rels/slide30.xml.rels><?xml version="1.0" encoding="UTF-8" standalone="yes"?><Relationships xmlns="http://schemas.openxmlformats.org/package/2006/relationships"><Relationship Target="../notesSlides/notesSlide30.xml" Type="http://schemas.openxmlformats.org/officeDocument/2006/relationships/notesSlide" Id="rId2"/><Relationship Target="../slideLayouts/slideLayout14.xml" Type="http://schemas.openxmlformats.org/officeDocument/2006/relationships/slideLayout" Id="rId1"/></Relationships>
</file>

<file path=ppt/slides/_rels/slide31.xml.rels><?xml version="1.0" encoding="UTF-8" standalone="yes"?><Relationships xmlns="http://schemas.openxmlformats.org/package/2006/relationships"><Relationship Target="../notesSlides/notesSlide3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8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14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14.xml" Type="http://schemas.openxmlformats.org/officeDocument/2006/relationships/slideLayout" Id="rId1"/><Relationship Target="../media/image06.jpg" Type="http://schemas.openxmlformats.org/officeDocument/2006/relationships/image" Id="rId4"/><Relationship Target="../media/image00.jpg" Type="http://schemas.openxmlformats.org/officeDocument/2006/relationships/image" Id="rId3"/><Relationship Target="../media/image02.jpg" Type="http://schemas.openxmlformats.org/officeDocument/2006/relationships/image" Id="rId6"/><Relationship Target="../media/image01.jpg" Type="http://schemas.openxmlformats.org/officeDocument/2006/relationships/image" Id="rId5"/><Relationship Target="../media/image08.jpg" Type="http://schemas.openxmlformats.org/officeDocument/2006/relationships/image" Id="rId7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14.xml" Type="http://schemas.openxmlformats.org/officeDocument/2006/relationships/slideLayout" Id="rId1"/><Relationship Target="../media/image15.jpg" Type="http://schemas.openxmlformats.org/officeDocument/2006/relationships/image" Id="rId4"/><Relationship Target="../media/image05.jpg" Type="http://schemas.openxmlformats.org/officeDocument/2006/relationships/image" Id="rId3"/><Relationship Target="../media/image12.jpg" Type="http://schemas.openxmlformats.org/officeDocument/2006/relationships/image" Id="rId6"/><Relationship Target="../media/image11.jpg" Type="http://schemas.openxmlformats.org/officeDocument/2006/relationships/image" Id="rId5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14.xml" Type="http://schemas.openxmlformats.org/officeDocument/2006/relationships/slideLayout" Id="rId1"/><Relationship Target="../media/image09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14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14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 txBox="1"/>
          <p:nvPr/>
        </p:nvSpPr>
        <p:spPr>
          <a:xfrm>
            <a:off y="747650" x="289200"/>
            <a:ext cy="3000000" cx="8565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 rtl="0" lvl="0" indent="304800">
              <a:buNone/>
            </a:pPr>
            <a:r>
              <a:rPr sz="3000"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CS 6604 Final Presentation</a:t>
            </a:r>
          </a:p>
          <a:p>
            <a:pPr algn="ctr" rtl="0" lvl="0" indent="304800">
              <a:buNone/>
            </a:pPr>
            <a:r>
              <a:rPr sz="4800"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Computational Linguistics PJ</a:t>
            </a:r>
          </a:p>
          <a:p>
            <a:pPr algn="ctr" rtl="0" lvl="0" indent="304800">
              <a:buNone/>
            </a:pPr>
            <a:r>
              <a:rPr sz="3000"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-Event Extraction from</a:t>
            </a:r>
          </a:p>
          <a:p>
            <a:pPr algn="ctr" rtl="0" lvl="0" indent="304800">
              <a:buNone/>
            </a:pPr>
            <a:r>
              <a:rPr sz="3000"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Newswires and Twitter</a:t>
            </a:r>
          </a:p>
        </p:txBody>
      </p:sp>
      <p:sp>
        <p:nvSpPr>
          <p:cNvPr id="108" name="Shape 108"/>
          <p:cNvSpPr txBox="1"/>
          <p:nvPr/>
        </p:nvSpPr>
        <p:spPr>
          <a:xfrm>
            <a:off y="4321900" x="566100"/>
            <a:ext cy="2132399" cx="80117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 rtl="0" lvl="0" indent="-152400" marL="342900">
              <a:buNone/>
            </a:pPr>
            <a:r>
              <a:rPr b="1" sz="2400" lang="en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Client:</a:t>
            </a:r>
            <a:r>
              <a:rPr sz="2400" lang="en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Mohamed Magdy</a:t>
            </a:r>
          </a:p>
          <a:p>
            <a:r>
              <a:t/>
            </a:r>
          </a:p>
          <a:p>
            <a:pPr algn="r" rtl="0" lvl="0" indent="152400">
              <a:buNone/>
            </a:pPr>
            <a:r>
              <a:rPr b="1" sz="2400" lang="en" i="1">
                <a:solidFill>
                  <a:srgbClr val="30182B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</a:t>
            </a:r>
            <a:r>
              <a:rPr sz="2400" lang="en" i="1">
                <a:solidFill>
                  <a:srgbClr val="30182B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Tianyu Geng, Wei Huang, Ji Wang, and Xuan Zhang</a:t>
            </a:r>
          </a:p>
          <a:p>
            <a:r>
              <a:t/>
            </a:r>
          </a:p>
          <a:p>
            <a:pPr algn="ctr" rtl="0" lvl="0">
              <a:buNone/>
            </a:pPr>
            <a:r>
              <a:rPr sz="2400" lang="en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May, 1st, 2014</a:t>
            </a:r>
          </a:p>
          <a:p>
            <a:pPr algn="ctr" rtl="0" lvl="0">
              <a:buNone/>
            </a:pPr>
            <a:r>
              <a:rPr sz="2400" lang="en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Blacksburg, VA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4" name="Shape 3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5" name="Shape 375"/>
          <p:cNvSpPr txBox="1"/>
          <p:nvPr>
            <p:ph type="title"/>
          </p:nvPr>
        </p:nvSpPr>
        <p:spPr>
          <a:xfrm>
            <a:off y="274625" x="334825"/>
            <a:ext cy="1143000" cx="88091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trike="noStrike" u="none" b="0" cap="none" baseline="0" sz="4000" lang="en" i="0">
                <a:solidFill>
                  <a:schemeClr val="lt1"/>
                </a:solidFill>
                <a:rtl val="0"/>
              </a:rPr>
              <a:t>Efforts to Improve Topic Modeling</a:t>
            </a:r>
          </a:p>
        </p:txBody>
      </p:sp>
      <p:sp>
        <p:nvSpPr>
          <p:cNvPr id="376" name="Shape 376"/>
          <p:cNvSpPr txBox="1"/>
          <p:nvPr/>
        </p:nvSpPr>
        <p:spPr>
          <a:xfrm>
            <a:off y="1643063" x="0"/>
            <a:ext cy="461664" cx="9286874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❑"/>
            </a:pPr>
            <a:r>
              <a:rPr strike="noStrike" u="none" b="1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Cluster the news by their titles before LDA</a:t>
            </a:r>
          </a:p>
        </p:txBody>
      </p:sp>
      <p:sp>
        <p:nvSpPr>
          <p:cNvPr id="377" name="Shape 377"/>
          <p:cNvSpPr txBox="1"/>
          <p:nvPr/>
        </p:nvSpPr>
        <p:spPr>
          <a:xfrm>
            <a:off y="3000369" x="0"/>
            <a:ext cy="461699" cx="9286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❑"/>
            </a:pPr>
            <a:r>
              <a:rPr strike="noStrike" u="none" b="1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Cluster the news by entire article before LDA </a:t>
            </a:r>
          </a:p>
        </p:txBody>
      </p:sp>
      <p:sp>
        <p:nvSpPr>
          <p:cNvPr id="378" name="Shape 378"/>
          <p:cNvSpPr txBox="1"/>
          <p:nvPr/>
        </p:nvSpPr>
        <p:spPr>
          <a:xfrm>
            <a:off y="4400546" x="0"/>
            <a:ext cy="461699" cx="9286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❑"/>
            </a:pPr>
            <a:r>
              <a:rPr strike="noStrike" u="none" b="1" cap="none" baseline="0" sz="2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Split the entire dataset into datasets with shorter periods</a:t>
            </a:r>
            <a:r>
              <a:rPr strike="noStrike" u="none" b="1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  <p:sp>
        <p:nvSpPr>
          <p:cNvPr id="379" name="Shape 379"/>
          <p:cNvSpPr txBox="1"/>
          <p:nvPr/>
        </p:nvSpPr>
        <p:spPr>
          <a:xfrm>
            <a:off y="2022750" x="407193"/>
            <a:ext cy="831000" cx="87369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strike="noStrike" u="none" b="0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No good result. News titles are short texts, thus the title vectors are too sparse to be clustered </a:t>
            </a:r>
            <a:r>
              <a:rPr sz="2400" lang="en">
                <a:rtl val="0"/>
              </a:rPr>
              <a:t>accurately</a:t>
            </a:r>
            <a:r>
              <a:rPr strike="noStrike" u="none" b="0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</a:p>
        </p:txBody>
      </p:sp>
      <p:sp>
        <p:nvSpPr>
          <p:cNvPr id="380" name="Shape 380"/>
          <p:cNvSpPr txBox="1"/>
          <p:nvPr/>
        </p:nvSpPr>
        <p:spPr>
          <a:xfrm>
            <a:off y="3462035" x="407193"/>
            <a:ext cy="831000" cx="87369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strike="noStrike" u="none" b="0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No good result. There is too much noise in the news body, which deteriorates the clustering result.</a:t>
            </a:r>
          </a:p>
        </p:txBody>
      </p:sp>
      <p:sp>
        <p:nvSpPr>
          <p:cNvPr id="381" name="Shape 381"/>
          <p:cNvSpPr txBox="1"/>
          <p:nvPr/>
        </p:nvSpPr>
        <p:spPr>
          <a:xfrm>
            <a:off y="4862212" x="407193"/>
            <a:ext cy="1200299" cx="87369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strike="noStrike" u="none" b="0" cap="none" baseline="0" sz="2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Topics with finer-granularity obtained.</a:t>
            </a:r>
          </a:p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sz="2400" lang="en">
                <a:solidFill>
                  <a:srgbClr val="FF0000"/>
                </a:solidFill>
              </a:rPr>
              <a:t>However, m</a:t>
            </a:r>
            <a:r>
              <a:rPr strike="noStrike" u="none" b="0" cap="none" baseline="0" sz="2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ore noise emerged compared to </a:t>
            </a:r>
            <a:r>
              <a:rPr sz="2400" lang="en">
                <a:solidFill>
                  <a:srgbClr val="FF0000"/>
                </a:solidFill>
                <a:rtl val="0"/>
              </a:rPr>
              <a:t>topics</a:t>
            </a:r>
            <a:r>
              <a:rPr strike="noStrike" u="none" b="0" cap="none" baseline="0" sz="2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sz="2400" lang="en">
                <a:solidFill>
                  <a:srgbClr val="FF0000"/>
                </a:solidFill>
                <a:rtl val="0"/>
              </a:rPr>
              <a:t>from</a:t>
            </a:r>
            <a:r>
              <a:rPr strike="noStrike" u="none" b="0" cap="none" baseline="0" sz="2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the entire data set.</a:t>
            </a:r>
          </a:p>
        </p:txBody>
      </p:sp>
      <p:sp>
        <p:nvSpPr>
          <p:cNvPr id="382" name="Shape 382"/>
          <p:cNvSpPr/>
          <p:nvPr/>
        </p:nvSpPr>
        <p:spPr>
          <a:xfrm>
            <a:off y="6249725" x="833200"/>
            <a:ext cy="461699" cx="7401299"/>
          </a:xfrm>
          <a:prstGeom prst="rect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algn="ctr">
              <a:buNone/>
            </a:pPr>
            <a:r>
              <a:rPr sz="2400" lang="en">
                <a:solidFill>
                  <a:srgbClr val="980000"/>
                </a:solidFill>
              </a:rPr>
              <a:t>Suggestions from Dr.Fox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6" name="Shape 3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7" name="Shape 387"/>
          <p:cNvSpPr txBox="1"/>
          <p:nvPr>
            <p:ph type="title"/>
          </p:nvPr>
        </p:nvSpPr>
        <p:spPr>
          <a:xfrm>
            <a:off y="274625" x="0"/>
            <a:ext cy="1143000" cx="914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trike="noStrike" u="none" b="0" cap="none" baseline="0" sz="4000" lang="en" i="0">
                <a:solidFill>
                  <a:schemeClr val="lt1"/>
                </a:solidFill>
                <a:rtl val="0"/>
              </a:rPr>
              <a:t>2.3.3 Named Entity Extraction</a:t>
            </a:r>
          </a:p>
        </p:txBody>
      </p:sp>
      <p:grpSp>
        <p:nvGrpSpPr>
          <p:cNvPr id="388" name="Shape 388"/>
          <p:cNvGrpSpPr/>
          <p:nvPr/>
        </p:nvGrpSpPr>
        <p:grpSpPr>
          <a:xfrm>
            <a:off y="2613115" x="397152"/>
            <a:ext cy="528818" cx="8349693"/>
            <a:chOff y="955588" x="724929"/>
            <a:chExt cy="708454" cx="11368218"/>
          </a:xfrm>
        </p:grpSpPr>
        <p:sp>
          <p:nvSpPr>
            <p:cNvPr id="389" name="Shape 389"/>
            <p:cNvSpPr/>
            <p:nvPr/>
          </p:nvSpPr>
          <p:spPr>
            <a:xfrm>
              <a:off y="955588" x="724929"/>
              <a:ext cy="708454" cx="1647566"/>
            </a:xfrm>
            <a:prstGeom prst="roundRect">
              <a:avLst>
                <a:gd fmla="val 16667" name="adj"/>
              </a:avLst>
            </a:prstGeom>
            <a:solidFill>
              <a:srgbClr val="CB9BC3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Title 01</a:t>
              </a:r>
            </a:p>
          </p:txBody>
        </p:sp>
        <p:sp>
          <p:nvSpPr>
            <p:cNvPr id="390" name="Shape 390"/>
            <p:cNvSpPr/>
            <p:nvPr/>
          </p:nvSpPr>
          <p:spPr>
            <a:xfrm>
              <a:off y="955588" x="3155092"/>
              <a:ext cy="708454" cx="1647566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11</a:t>
              </a:r>
            </a:p>
          </p:txBody>
        </p:sp>
        <p:sp>
          <p:nvSpPr>
            <p:cNvPr id="391" name="Shape 391"/>
            <p:cNvSpPr/>
            <p:nvPr/>
          </p:nvSpPr>
          <p:spPr>
            <a:xfrm>
              <a:off y="955588" x="5585255"/>
              <a:ext cy="708454" cx="1647566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12</a:t>
              </a:r>
            </a:p>
          </p:txBody>
        </p:sp>
        <p:sp>
          <p:nvSpPr>
            <p:cNvPr id="392" name="Shape 392"/>
            <p:cNvSpPr/>
            <p:nvPr/>
          </p:nvSpPr>
          <p:spPr>
            <a:xfrm>
              <a:off y="955588" x="8015418"/>
              <a:ext cy="708454" cx="1647566"/>
            </a:xfrm>
            <a:prstGeom prst="rect">
              <a:avLst/>
            </a:prstGeom>
            <a:solidFill>
              <a:srgbClr val="BB7C3E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…</a:t>
              </a:r>
            </a:p>
          </p:txBody>
        </p:sp>
        <p:sp>
          <p:nvSpPr>
            <p:cNvPr id="393" name="Shape 393"/>
            <p:cNvSpPr/>
            <p:nvPr/>
          </p:nvSpPr>
          <p:spPr>
            <a:xfrm>
              <a:off y="955588" x="10445582"/>
              <a:ext cy="708454" cx="1647566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1M</a:t>
              </a:r>
            </a:p>
          </p:txBody>
        </p:sp>
        <p:cxnSp>
          <p:nvCxnSpPr>
            <p:cNvPr id="394" name="Shape 394"/>
            <p:cNvCxnSpPr/>
            <p:nvPr/>
          </p:nvCxnSpPr>
          <p:spPr>
            <a:xfrm>
              <a:off y="1309816" x="2372497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395" name="Shape 395"/>
            <p:cNvCxnSpPr/>
            <p:nvPr/>
          </p:nvCxnSpPr>
          <p:spPr>
            <a:xfrm>
              <a:off y="1309816" x="4802660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396" name="Shape 396"/>
            <p:cNvCxnSpPr/>
            <p:nvPr/>
          </p:nvCxnSpPr>
          <p:spPr>
            <a:xfrm>
              <a:off y="1309816" x="7232822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397" name="Shape 397"/>
            <p:cNvCxnSpPr/>
            <p:nvPr/>
          </p:nvCxnSpPr>
          <p:spPr>
            <a:xfrm>
              <a:off y="1309816" x="9662985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</p:grpSp>
      <p:grpSp>
        <p:nvGrpSpPr>
          <p:cNvPr id="398" name="Shape 398"/>
          <p:cNvGrpSpPr/>
          <p:nvPr/>
        </p:nvGrpSpPr>
        <p:grpSpPr>
          <a:xfrm>
            <a:off y="3404129" x="397152"/>
            <a:ext cy="528818" cx="8349693"/>
            <a:chOff y="2141838" x="724929"/>
            <a:chExt cy="708454" cx="11368218"/>
          </a:xfrm>
        </p:grpSpPr>
        <p:sp>
          <p:nvSpPr>
            <p:cNvPr id="399" name="Shape 399"/>
            <p:cNvSpPr/>
            <p:nvPr/>
          </p:nvSpPr>
          <p:spPr>
            <a:xfrm>
              <a:off y="2141838" x="724929"/>
              <a:ext cy="708454" cx="1647566"/>
            </a:xfrm>
            <a:prstGeom prst="roundRect">
              <a:avLst>
                <a:gd fmla="val 16667" name="adj"/>
              </a:avLst>
            </a:prstGeom>
            <a:solidFill>
              <a:srgbClr val="CB9BC3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Title 02</a:t>
              </a:r>
            </a:p>
          </p:txBody>
        </p:sp>
        <p:sp>
          <p:nvSpPr>
            <p:cNvPr id="400" name="Shape 400"/>
            <p:cNvSpPr/>
            <p:nvPr/>
          </p:nvSpPr>
          <p:spPr>
            <a:xfrm>
              <a:off y="2141838" x="3155092"/>
              <a:ext cy="708454" cx="1647566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21</a:t>
              </a:r>
            </a:p>
          </p:txBody>
        </p:sp>
        <p:sp>
          <p:nvSpPr>
            <p:cNvPr id="401" name="Shape 401"/>
            <p:cNvSpPr/>
            <p:nvPr/>
          </p:nvSpPr>
          <p:spPr>
            <a:xfrm>
              <a:off y="2141838" x="5585255"/>
              <a:ext cy="708454" cx="1647566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22</a:t>
              </a:r>
            </a:p>
          </p:txBody>
        </p:sp>
        <p:sp>
          <p:nvSpPr>
            <p:cNvPr id="402" name="Shape 402"/>
            <p:cNvSpPr/>
            <p:nvPr/>
          </p:nvSpPr>
          <p:spPr>
            <a:xfrm>
              <a:off y="2141838" x="8015418"/>
              <a:ext cy="708454" cx="1647566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…</a:t>
              </a:r>
            </a:p>
          </p:txBody>
        </p:sp>
        <p:sp>
          <p:nvSpPr>
            <p:cNvPr id="403" name="Shape 403"/>
            <p:cNvSpPr/>
            <p:nvPr/>
          </p:nvSpPr>
          <p:spPr>
            <a:xfrm>
              <a:off y="2141838" x="10445582"/>
              <a:ext cy="708454" cx="1647566"/>
            </a:xfrm>
            <a:prstGeom prst="rect">
              <a:avLst/>
            </a:prstGeom>
            <a:solidFill>
              <a:srgbClr val="BB7C3E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2N</a:t>
              </a:r>
            </a:p>
          </p:txBody>
        </p:sp>
        <p:cxnSp>
          <p:nvCxnSpPr>
            <p:cNvPr id="404" name="Shape 404"/>
            <p:cNvCxnSpPr/>
            <p:nvPr/>
          </p:nvCxnSpPr>
          <p:spPr>
            <a:xfrm>
              <a:off y="2496065" x="2372497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405" name="Shape 405"/>
            <p:cNvCxnSpPr/>
            <p:nvPr/>
          </p:nvCxnSpPr>
          <p:spPr>
            <a:xfrm>
              <a:off y="2496065" x="4802660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406" name="Shape 406"/>
            <p:cNvCxnSpPr/>
            <p:nvPr/>
          </p:nvCxnSpPr>
          <p:spPr>
            <a:xfrm>
              <a:off y="2496065" x="7232822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407" name="Shape 407"/>
            <p:cNvCxnSpPr/>
            <p:nvPr/>
          </p:nvCxnSpPr>
          <p:spPr>
            <a:xfrm>
              <a:off y="2496065" x="9662985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</p:grpSp>
      <p:grpSp>
        <p:nvGrpSpPr>
          <p:cNvPr id="408" name="Shape 408"/>
          <p:cNvGrpSpPr/>
          <p:nvPr/>
        </p:nvGrpSpPr>
        <p:grpSpPr>
          <a:xfrm>
            <a:off y="4195142" x="397152"/>
            <a:ext cy="528818" cx="8349693"/>
            <a:chOff y="3451653" x="724929"/>
            <a:chExt cy="708454" cx="11368218"/>
          </a:xfrm>
        </p:grpSpPr>
        <p:sp>
          <p:nvSpPr>
            <p:cNvPr id="409" name="Shape 409"/>
            <p:cNvSpPr/>
            <p:nvPr/>
          </p:nvSpPr>
          <p:spPr>
            <a:xfrm>
              <a:off y="3451653" x="724929"/>
              <a:ext cy="708454" cx="1647566"/>
            </a:xfrm>
            <a:prstGeom prst="roundRect">
              <a:avLst>
                <a:gd fmla="val 16667" name="adj"/>
              </a:avLst>
            </a:prstGeom>
            <a:solidFill>
              <a:srgbClr val="CB9BC3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Title …</a:t>
              </a:r>
            </a:p>
          </p:txBody>
        </p:sp>
        <p:sp>
          <p:nvSpPr>
            <p:cNvPr id="410" name="Shape 410"/>
            <p:cNvSpPr/>
            <p:nvPr/>
          </p:nvSpPr>
          <p:spPr>
            <a:xfrm>
              <a:off y="3451653" x="3155092"/>
              <a:ext cy="708454" cx="1647566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…</a:t>
              </a:r>
            </a:p>
          </p:txBody>
        </p:sp>
        <p:sp>
          <p:nvSpPr>
            <p:cNvPr id="411" name="Shape 411"/>
            <p:cNvSpPr/>
            <p:nvPr/>
          </p:nvSpPr>
          <p:spPr>
            <a:xfrm>
              <a:off y="3451653" x="5585255"/>
              <a:ext cy="708454" cx="1647566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…</a:t>
              </a:r>
            </a:p>
          </p:txBody>
        </p:sp>
        <p:sp>
          <p:nvSpPr>
            <p:cNvPr id="412" name="Shape 412"/>
            <p:cNvSpPr/>
            <p:nvPr/>
          </p:nvSpPr>
          <p:spPr>
            <a:xfrm>
              <a:off y="3451653" x="8015418"/>
              <a:ext cy="708454" cx="1647566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…</a:t>
              </a:r>
            </a:p>
          </p:txBody>
        </p:sp>
        <p:sp>
          <p:nvSpPr>
            <p:cNvPr id="413" name="Shape 413"/>
            <p:cNvSpPr/>
            <p:nvPr/>
          </p:nvSpPr>
          <p:spPr>
            <a:xfrm>
              <a:off y="3451653" x="10445582"/>
              <a:ext cy="708454" cx="1647566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…</a:t>
              </a:r>
            </a:p>
          </p:txBody>
        </p:sp>
        <p:cxnSp>
          <p:nvCxnSpPr>
            <p:cNvPr id="414" name="Shape 414"/>
            <p:cNvCxnSpPr/>
            <p:nvPr/>
          </p:nvCxnSpPr>
          <p:spPr>
            <a:xfrm>
              <a:off y="3805880" x="2372497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415" name="Shape 415"/>
            <p:cNvCxnSpPr/>
            <p:nvPr/>
          </p:nvCxnSpPr>
          <p:spPr>
            <a:xfrm>
              <a:off y="3805880" x="4802660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416" name="Shape 416"/>
            <p:cNvCxnSpPr/>
            <p:nvPr/>
          </p:nvCxnSpPr>
          <p:spPr>
            <a:xfrm>
              <a:off y="3805880" x="7232822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417" name="Shape 417"/>
            <p:cNvCxnSpPr/>
            <p:nvPr/>
          </p:nvCxnSpPr>
          <p:spPr>
            <a:xfrm>
              <a:off y="3805880" x="9662985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</p:grpSp>
      <p:grpSp>
        <p:nvGrpSpPr>
          <p:cNvPr id="418" name="Shape 418"/>
          <p:cNvGrpSpPr/>
          <p:nvPr/>
        </p:nvGrpSpPr>
        <p:grpSpPr>
          <a:xfrm>
            <a:off y="4986156" x="397151"/>
            <a:ext cy="528818" cx="8349693"/>
            <a:chOff y="4868562" x="724929"/>
            <a:chExt cy="708454" cx="11368219"/>
          </a:xfrm>
        </p:grpSpPr>
        <p:sp>
          <p:nvSpPr>
            <p:cNvPr id="419" name="Shape 419"/>
            <p:cNvSpPr/>
            <p:nvPr/>
          </p:nvSpPr>
          <p:spPr>
            <a:xfrm>
              <a:off y="4868562" x="724929"/>
              <a:ext cy="708454" cx="1647566"/>
            </a:xfrm>
            <a:prstGeom prst="roundRect">
              <a:avLst>
                <a:gd fmla="val 16667" name="adj"/>
              </a:avLst>
            </a:prstGeom>
            <a:solidFill>
              <a:srgbClr val="CB9BC3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Title X</a:t>
              </a:r>
            </a:p>
          </p:txBody>
        </p:sp>
        <p:sp>
          <p:nvSpPr>
            <p:cNvPr id="420" name="Shape 420"/>
            <p:cNvSpPr/>
            <p:nvPr/>
          </p:nvSpPr>
          <p:spPr>
            <a:xfrm>
              <a:off y="4868562" x="3155092"/>
              <a:ext cy="708454" cx="1647566"/>
            </a:xfrm>
            <a:prstGeom prst="rect">
              <a:avLst/>
            </a:prstGeom>
            <a:solidFill>
              <a:srgbClr val="BB7C3E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X1</a:t>
              </a:r>
            </a:p>
          </p:txBody>
        </p:sp>
        <p:sp>
          <p:nvSpPr>
            <p:cNvPr id="421" name="Shape 421"/>
            <p:cNvSpPr/>
            <p:nvPr/>
          </p:nvSpPr>
          <p:spPr>
            <a:xfrm>
              <a:off y="4868562" x="5585255"/>
              <a:ext cy="708454" cx="1647566"/>
            </a:xfrm>
            <a:prstGeom prst="rect">
              <a:avLst/>
            </a:prstGeom>
            <a:solidFill>
              <a:srgbClr val="BB7C3E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X2</a:t>
              </a:r>
            </a:p>
          </p:txBody>
        </p:sp>
        <p:sp>
          <p:nvSpPr>
            <p:cNvPr id="422" name="Shape 422"/>
            <p:cNvSpPr/>
            <p:nvPr/>
          </p:nvSpPr>
          <p:spPr>
            <a:xfrm>
              <a:off y="4868562" x="8015418"/>
              <a:ext cy="708454" cx="1647566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…</a:t>
              </a:r>
            </a:p>
          </p:txBody>
        </p:sp>
        <p:sp>
          <p:nvSpPr>
            <p:cNvPr id="423" name="Shape 423"/>
            <p:cNvSpPr/>
            <p:nvPr/>
          </p:nvSpPr>
          <p:spPr>
            <a:xfrm>
              <a:off y="4868562" x="10445582"/>
              <a:ext cy="708454" cx="1647566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XX</a:t>
              </a:r>
            </a:p>
          </p:txBody>
        </p:sp>
        <p:cxnSp>
          <p:nvCxnSpPr>
            <p:cNvPr id="424" name="Shape 424"/>
            <p:cNvCxnSpPr/>
            <p:nvPr/>
          </p:nvCxnSpPr>
          <p:spPr>
            <a:xfrm>
              <a:off y="5222789" x="2372497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425" name="Shape 425"/>
            <p:cNvCxnSpPr/>
            <p:nvPr/>
          </p:nvCxnSpPr>
          <p:spPr>
            <a:xfrm>
              <a:off y="5222789" x="4802660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426" name="Shape 426"/>
            <p:cNvCxnSpPr/>
            <p:nvPr/>
          </p:nvCxnSpPr>
          <p:spPr>
            <a:xfrm>
              <a:off y="5222789" x="7232822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427" name="Shape 427"/>
            <p:cNvCxnSpPr/>
            <p:nvPr/>
          </p:nvCxnSpPr>
          <p:spPr>
            <a:xfrm>
              <a:off y="5222789" x="9662985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</p:grpSp>
      <p:sp>
        <p:nvSpPr>
          <p:cNvPr id="428" name="Shape 428"/>
          <p:cNvSpPr/>
          <p:nvPr/>
        </p:nvSpPr>
        <p:spPr>
          <a:xfrm>
            <a:off y="6230062" x="380676"/>
            <a:ext cy="494584" cx="1210099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D58494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 1</a:t>
            </a:r>
          </a:p>
        </p:txBody>
      </p:sp>
      <p:sp>
        <p:nvSpPr>
          <p:cNvPr id="429" name="Shape 429"/>
          <p:cNvSpPr/>
          <p:nvPr/>
        </p:nvSpPr>
        <p:spPr>
          <a:xfrm>
            <a:off y="6230062" x="2204808"/>
            <a:ext cy="494584" cx="1210099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D58494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 2</a:t>
            </a:r>
          </a:p>
        </p:txBody>
      </p:sp>
      <p:sp>
        <p:nvSpPr>
          <p:cNvPr id="430" name="Shape 430"/>
          <p:cNvSpPr/>
          <p:nvPr/>
        </p:nvSpPr>
        <p:spPr>
          <a:xfrm>
            <a:off y="6225944" x="4028939"/>
            <a:ext cy="494584" cx="1210099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D58494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 3</a:t>
            </a:r>
          </a:p>
        </p:txBody>
      </p:sp>
      <p:sp>
        <p:nvSpPr>
          <p:cNvPr id="431" name="Shape 431"/>
          <p:cNvSpPr/>
          <p:nvPr/>
        </p:nvSpPr>
        <p:spPr>
          <a:xfrm>
            <a:off y="6225944" x="5853071"/>
            <a:ext cy="494584" cx="1210099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D58494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 …</a:t>
            </a:r>
          </a:p>
        </p:txBody>
      </p:sp>
      <p:sp>
        <p:nvSpPr>
          <p:cNvPr id="432" name="Shape 432"/>
          <p:cNvSpPr/>
          <p:nvPr/>
        </p:nvSpPr>
        <p:spPr>
          <a:xfrm>
            <a:off y="6225944" x="7677203"/>
            <a:ext cy="494584" cx="1210099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D58494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 10</a:t>
            </a:r>
          </a:p>
        </p:txBody>
      </p:sp>
      <p:cxnSp>
        <p:nvCxnSpPr>
          <p:cNvPr id="433" name="Shape 433"/>
          <p:cNvCxnSpPr>
            <a:endCxn id="428" idx="3"/>
          </p:cNvCxnSpPr>
          <p:nvPr/>
        </p:nvCxnSpPr>
        <p:spPr>
          <a:xfrm flipH="1">
            <a:off y="5666347" x="985725"/>
            <a:ext cy="563714" cx="6347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w="med" len="med" type="none"/>
            <a:tailEnd w="med" len="med" type="triangle"/>
          </a:ln>
        </p:spPr>
      </p:cxnSp>
      <p:cxnSp>
        <p:nvCxnSpPr>
          <p:cNvPr id="434" name="Shape 434"/>
          <p:cNvCxnSpPr>
            <a:endCxn id="432" idx="3"/>
          </p:cNvCxnSpPr>
          <p:nvPr/>
        </p:nvCxnSpPr>
        <p:spPr>
          <a:xfrm>
            <a:off y="5666346" x="1049195"/>
            <a:ext cy="559597" cx="7233057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w="med" len="med" type="none"/>
            <a:tailEnd w="med" len="med" type="triangle"/>
          </a:ln>
        </p:spPr>
      </p:cxnSp>
      <p:cxnSp>
        <p:nvCxnSpPr>
          <p:cNvPr id="435" name="Shape 435"/>
          <p:cNvCxnSpPr>
            <a:endCxn id="431" idx="3"/>
          </p:cNvCxnSpPr>
          <p:nvPr/>
        </p:nvCxnSpPr>
        <p:spPr>
          <a:xfrm>
            <a:off y="5666346" x="1049195"/>
            <a:ext cy="559597" cx="5408925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w="med" len="med" type="none"/>
            <a:tailEnd w="med" len="med" type="triangle"/>
          </a:ln>
        </p:spPr>
      </p:cxnSp>
      <p:cxnSp>
        <p:nvCxnSpPr>
          <p:cNvPr id="436" name="Shape 436"/>
          <p:cNvCxnSpPr>
            <a:endCxn id="430" idx="3"/>
          </p:cNvCxnSpPr>
          <p:nvPr/>
        </p:nvCxnSpPr>
        <p:spPr>
          <a:xfrm>
            <a:off y="5666346" x="1049195"/>
            <a:ext cy="559597" cx="3584794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w="med" len="med" type="none"/>
            <a:tailEnd w="med" len="med" type="triangle"/>
          </a:ln>
        </p:spPr>
      </p:cxnSp>
      <p:cxnSp>
        <p:nvCxnSpPr>
          <p:cNvPr id="437" name="Shape 437"/>
          <p:cNvCxnSpPr>
            <a:endCxn id="429" idx="3"/>
          </p:cNvCxnSpPr>
          <p:nvPr/>
        </p:nvCxnSpPr>
        <p:spPr>
          <a:xfrm>
            <a:off y="5666347" x="1049195"/>
            <a:ext cy="563714" cx="1760662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w="med" len="med" type="none"/>
            <a:tailEnd w="med" len="med" type="triangle"/>
          </a:ln>
        </p:spPr>
      </p:cxnSp>
      <p:cxnSp>
        <p:nvCxnSpPr>
          <p:cNvPr id="438" name="Shape 438"/>
          <p:cNvCxnSpPr>
            <a:stCxn id="428" idx="0"/>
            <a:endCxn id="420" idx="2"/>
          </p:cNvCxnSpPr>
          <p:nvPr/>
        </p:nvCxnSpPr>
        <p:spPr>
          <a:xfrm rot="10800000" flipH="1">
            <a:off y="5514975" x="1590775"/>
            <a:ext cy="962379" cx="1196324"/>
          </a:xfrm>
          <a:prstGeom prst="straightConnector1">
            <a:avLst/>
          </a:prstGeom>
          <a:noFill/>
          <a:ln w="19050" cap="flat">
            <a:solidFill>
              <a:srgbClr val="BB7C3E"/>
            </a:solidFill>
            <a:prstDash val="dash"/>
            <a:round/>
            <a:headEnd w="med" len="med" type="none"/>
            <a:tailEnd w="med" len="med" type="triangle"/>
          </a:ln>
        </p:spPr>
      </p:cxnSp>
      <p:cxnSp>
        <p:nvCxnSpPr>
          <p:cNvPr id="439" name="Shape 439"/>
          <p:cNvCxnSpPr>
            <a:stCxn id="428" idx="0"/>
            <a:endCxn id="421" idx="2"/>
          </p:cNvCxnSpPr>
          <p:nvPr/>
        </p:nvCxnSpPr>
        <p:spPr>
          <a:xfrm rot="10800000" flipH="1">
            <a:off y="5514975" x="1590775"/>
            <a:ext cy="962379" cx="2981223"/>
          </a:xfrm>
          <a:prstGeom prst="straightConnector1">
            <a:avLst/>
          </a:prstGeom>
          <a:noFill/>
          <a:ln w="19050" cap="flat">
            <a:solidFill>
              <a:srgbClr val="BB7C3E"/>
            </a:solidFill>
            <a:prstDash val="dash"/>
            <a:round/>
            <a:headEnd w="med" len="med" type="none"/>
            <a:tailEnd w="med" len="med" type="triangle"/>
          </a:ln>
        </p:spPr>
      </p:cxnSp>
      <p:cxnSp>
        <p:nvCxnSpPr>
          <p:cNvPr id="440" name="Shape 440"/>
          <p:cNvCxnSpPr>
            <a:stCxn id="428" idx="0"/>
            <a:endCxn id="392" idx="2"/>
          </p:cNvCxnSpPr>
          <p:nvPr/>
        </p:nvCxnSpPr>
        <p:spPr>
          <a:xfrm rot="10800000" flipH="1">
            <a:off y="3141934" x="1590775"/>
            <a:ext cy="3335420" cx="4766121"/>
          </a:xfrm>
          <a:prstGeom prst="straightConnector1">
            <a:avLst/>
          </a:prstGeom>
          <a:noFill/>
          <a:ln w="19050" cap="flat">
            <a:solidFill>
              <a:srgbClr val="BB7C3E"/>
            </a:solidFill>
            <a:prstDash val="dash"/>
            <a:round/>
            <a:headEnd w="med" len="med" type="none"/>
            <a:tailEnd w="med" len="med" type="triangle"/>
          </a:ln>
        </p:spPr>
      </p:cxnSp>
      <p:cxnSp>
        <p:nvCxnSpPr>
          <p:cNvPr id="441" name="Shape 441"/>
          <p:cNvCxnSpPr>
            <a:stCxn id="428" idx="0"/>
            <a:endCxn id="403" idx="2"/>
          </p:cNvCxnSpPr>
          <p:nvPr/>
        </p:nvCxnSpPr>
        <p:spPr>
          <a:xfrm rot="10800000" flipH="1">
            <a:off y="3932948" x="1590775"/>
            <a:ext cy="2544406" cx="6551020"/>
          </a:xfrm>
          <a:prstGeom prst="straightConnector1">
            <a:avLst/>
          </a:prstGeom>
          <a:noFill/>
          <a:ln w="19050" cap="flat">
            <a:solidFill>
              <a:srgbClr val="BB7C3E"/>
            </a:solidFill>
            <a:prstDash val="dash"/>
            <a:round/>
            <a:headEnd w="med" len="med" type="none"/>
            <a:tailEnd w="med" len="med" type="triangle"/>
          </a:ln>
        </p:spPr>
      </p:cxnSp>
      <p:sp>
        <p:nvSpPr>
          <p:cNvPr id="442" name="Shape 442"/>
          <p:cNvSpPr txBox="1"/>
          <p:nvPr/>
        </p:nvSpPr>
        <p:spPr>
          <a:xfrm>
            <a:off y="5752737" x="279328"/>
            <a:ext cy="338554" cx="583878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LDA</a:t>
            </a:r>
          </a:p>
        </p:txBody>
      </p:sp>
      <p:sp>
        <p:nvSpPr>
          <p:cNvPr id="443" name="Shape 443"/>
          <p:cNvSpPr/>
          <p:nvPr/>
        </p:nvSpPr>
        <p:spPr>
          <a:xfrm>
            <a:off y="2471742" x="362463"/>
            <a:ext cy="3194603" cx="1373464"/>
          </a:xfrm>
          <a:prstGeom prst="roundRect">
            <a:avLst>
              <a:gd fmla="val 11381" name="adj"/>
            </a:avLst>
          </a:prstGeom>
          <a:noFill/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444" name="Shape 444"/>
          <p:cNvSpPr txBox="1"/>
          <p:nvPr/>
        </p:nvSpPr>
        <p:spPr>
          <a:xfrm>
            <a:off y="5480583" x="5179039"/>
            <a:ext cy="584774" cx="3026225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Search relevant paragraphs by </a:t>
            </a:r>
            <a:r>
              <a:rPr strike="noStrike" u="none" b="1" cap="none" baseline="0" sz="16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Apache Lucene </a:t>
            </a:r>
          </a:p>
        </p:txBody>
      </p:sp>
      <p:sp>
        <p:nvSpPr>
          <p:cNvPr id="445" name="Shape 445"/>
          <p:cNvSpPr txBox="1"/>
          <p:nvPr/>
        </p:nvSpPr>
        <p:spPr>
          <a:xfrm>
            <a:off y="1643063" x="0"/>
            <a:ext cy="830996" cx="9286874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❑"/>
            </a:pPr>
            <a:r>
              <a:rPr strike="noStrike" u="none" b="1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Hard to find Named Entities (WHO,WHERE,WHEN) in topics. </a:t>
            </a:r>
          </a:p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❑"/>
            </a:pPr>
            <a:r>
              <a:rPr strike="noStrike" u="none" b="1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We need to search NEs in relevant news paragraphs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9" name="Shape 4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0" name="Shape 450"/>
          <p:cNvSpPr txBox="1"/>
          <p:nvPr>
            <p:ph type="title"/>
          </p:nvPr>
        </p:nvSpPr>
        <p:spPr>
          <a:xfrm>
            <a:off y="274625" x="0"/>
            <a:ext cy="1143000" cx="914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trike="noStrike" u="none" b="0" cap="none" baseline="0" sz="4000" lang="en" i="0">
                <a:solidFill>
                  <a:schemeClr val="lt1"/>
                </a:solidFill>
                <a:rtl val="0"/>
              </a:rPr>
              <a:t>Extract Named Entities - Methods</a:t>
            </a:r>
          </a:p>
        </p:txBody>
      </p:sp>
      <p:sp>
        <p:nvSpPr>
          <p:cNvPr id="451" name="Shape 451"/>
          <p:cNvSpPr/>
          <p:nvPr/>
        </p:nvSpPr>
        <p:spPr>
          <a:xfrm>
            <a:off y="1760219" x="2766059"/>
            <a:ext cy="605790" cx="2891790"/>
          </a:xfrm>
          <a:prstGeom prst="rect">
            <a:avLst/>
          </a:prstGeom>
          <a:solidFill>
            <a:schemeClr val="lt1"/>
          </a:solidFill>
          <a:ln w="25400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1" cap="none" baseline="0" sz="18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Paragraphs ∈ Topic e</a:t>
            </a:r>
          </a:p>
        </p:txBody>
      </p:sp>
      <p:sp>
        <p:nvSpPr>
          <p:cNvPr id="452" name="Shape 452"/>
          <p:cNvSpPr/>
          <p:nvPr/>
        </p:nvSpPr>
        <p:spPr>
          <a:xfrm>
            <a:off y="2896007" x="2766059"/>
            <a:ext cy="605790" cx="2891790"/>
          </a:xfrm>
          <a:prstGeom prst="rect">
            <a:avLst/>
          </a:prstGeom>
          <a:solidFill>
            <a:schemeClr val="lt1"/>
          </a:solidFill>
          <a:ln w="25400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1" cap="none" baseline="0" sz="18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Named Entities Set</a:t>
            </a:r>
          </a:p>
        </p:txBody>
      </p:sp>
      <p:cxnSp>
        <p:nvCxnSpPr>
          <p:cNvPr id="453" name="Shape 453"/>
          <p:cNvCxnSpPr>
            <a:stCxn id="451" idx="2"/>
          </p:cNvCxnSpPr>
          <p:nvPr/>
        </p:nvCxnSpPr>
        <p:spPr>
          <a:xfrm>
            <a:off y="2366009" x="4211954"/>
            <a:ext cy="492771" cx="17144"/>
          </a:xfrm>
          <a:prstGeom prst="straightConnector1">
            <a:avLst/>
          </a:prstGeom>
          <a:noFill/>
          <a:ln w="38100" cap="flat">
            <a:solidFill>
              <a:schemeClr val="dk1"/>
            </a:solidFill>
            <a:prstDash val="solid"/>
            <a:round/>
            <a:headEnd w="med" len="med" type="none"/>
            <a:tailEnd w="med" len="med" type="triangle"/>
          </a:ln>
        </p:spPr>
      </p:cxnSp>
      <p:sp>
        <p:nvSpPr>
          <p:cNvPr id="454" name="Shape 454"/>
          <p:cNvSpPr/>
          <p:nvPr/>
        </p:nvSpPr>
        <p:spPr>
          <a:xfrm>
            <a:off y="2508625" x="2595898"/>
            <a:ext cy="307800" cx="15200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Arial"/>
              <a:buNone/>
            </a:pPr>
            <a:r>
              <a:rPr strike="noStrike" u="none" b="1" cap="none" baseline="0" sz="1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Stanford NER</a:t>
            </a:r>
          </a:p>
        </p:txBody>
      </p:sp>
      <p:sp>
        <p:nvSpPr>
          <p:cNvPr id="455" name="Shape 455"/>
          <p:cNvSpPr/>
          <p:nvPr/>
        </p:nvSpPr>
        <p:spPr>
          <a:xfrm>
            <a:off y="4371726" x="853440"/>
            <a:ext cy="636378" cx="2602230"/>
          </a:xfrm>
          <a:prstGeom prst="rect">
            <a:avLst/>
          </a:prstGeom>
          <a:solidFill>
            <a:schemeClr val="lt1"/>
          </a:solidFill>
          <a:ln w="25400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8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Count term-frequency for each NE</a:t>
            </a:r>
          </a:p>
        </p:txBody>
      </p:sp>
      <p:sp>
        <p:nvSpPr>
          <p:cNvPr id="456" name="Shape 456"/>
          <p:cNvSpPr/>
          <p:nvPr/>
        </p:nvSpPr>
        <p:spPr>
          <a:xfrm>
            <a:off y="2768482" x="5723810"/>
            <a:ext cy="733313" cx="156466"/>
          </a:xfrm>
          <a:prstGeom prst="leftBrace">
            <a:avLst>
              <a:gd fmla="val 8333" name="adj1"/>
              <a:gd fmla="val 50000" name="adj2"/>
            </a:avLst>
          </a:prstGeom>
          <a:noFill/>
          <a:ln w="25400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457" name="Shape 457"/>
          <p:cNvSpPr/>
          <p:nvPr/>
        </p:nvSpPr>
        <p:spPr>
          <a:xfrm>
            <a:off y="2629471" x="5915876"/>
            <a:ext cy="982832" cx="912696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18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When</a:t>
            </a:r>
          </a:p>
          <a:p>
            <a:pPr algn="l" rtl="0" lvl="0" marR="0" indent="0" mar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18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Where</a:t>
            </a:r>
          </a:p>
          <a:p>
            <a:pPr algn="l" rtl="0" lvl="0" marR="0" indent="0" mar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18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Who</a:t>
            </a:r>
          </a:p>
        </p:txBody>
      </p:sp>
      <p:sp>
        <p:nvSpPr>
          <p:cNvPr id="458" name="Shape 458"/>
          <p:cNvSpPr/>
          <p:nvPr/>
        </p:nvSpPr>
        <p:spPr>
          <a:xfrm>
            <a:off y="5304741" x="1394459"/>
            <a:ext cy="413430" cx="1520190"/>
          </a:xfrm>
          <a:prstGeom prst="snip2SameRect">
            <a:avLst>
              <a:gd fmla="val 16667" name="adj1"/>
              <a:gd fmla="val 0" name="adj2"/>
            </a:avLst>
          </a:prstGeom>
          <a:solidFill>
            <a:srgbClr val="A4C395"/>
          </a:solidFill>
          <a:ln w="25400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8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 5 When</a:t>
            </a:r>
          </a:p>
        </p:txBody>
      </p:sp>
      <p:sp>
        <p:nvSpPr>
          <p:cNvPr id="459" name="Shape 459"/>
          <p:cNvSpPr/>
          <p:nvPr/>
        </p:nvSpPr>
        <p:spPr>
          <a:xfrm>
            <a:off y="5717085" x="1394459"/>
            <a:ext cy="367002" cx="1520190"/>
          </a:xfrm>
          <a:prstGeom prst="rect">
            <a:avLst/>
          </a:prstGeom>
          <a:solidFill>
            <a:srgbClr val="A4C395"/>
          </a:solidFill>
          <a:ln w="25400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8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 5 Where</a:t>
            </a:r>
          </a:p>
        </p:txBody>
      </p:sp>
      <p:sp>
        <p:nvSpPr>
          <p:cNvPr id="460" name="Shape 460"/>
          <p:cNvSpPr/>
          <p:nvPr/>
        </p:nvSpPr>
        <p:spPr>
          <a:xfrm>
            <a:off y="6083514" x="1394459"/>
            <a:ext cy="363006" cx="1520190"/>
          </a:xfrm>
          <a:prstGeom prst="foldedCorner">
            <a:avLst>
              <a:gd fmla="val 16667" name="adj"/>
            </a:avLst>
          </a:prstGeom>
          <a:solidFill>
            <a:srgbClr val="A4C395"/>
          </a:solidFill>
          <a:ln w="25400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8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 5 Who</a:t>
            </a:r>
          </a:p>
        </p:txBody>
      </p:sp>
      <p:cxnSp>
        <p:nvCxnSpPr>
          <p:cNvPr id="461" name="Shape 461"/>
          <p:cNvCxnSpPr>
            <a:stCxn id="455" idx="2"/>
            <a:endCxn id="458" idx="3"/>
          </p:cNvCxnSpPr>
          <p:nvPr/>
        </p:nvCxnSpPr>
        <p:spPr>
          <a:xfrm flipH="1">
            <a:off y="5008105" x="2154554"/>
            <a:ext cy="296635" cx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triangle"/>
          </a:ln>
        </p:spPr>
      </p:cxnSp>
      <p:sp>
        <p:nvSpPr>
          <p:cNvPr id="462" name="Shape 462"/>
          <p:cNvSpPr/>
          <p:nvPr/>
        </p:nvSpPr>
        <p:spPr>
          <a:xfrm>
            <a:off y="4360296" x="4663439"/>
            <a:ext cy="424572" cx="3937913"/>
          </a:xfrm>
          <a:prstGeom prst="rect">
            <a:avLst/>
          </a:prstGeom>
          <a:solidFill>
            <a:schemeClr val="lt1"/>
          </a:solidFill>
          <a:ln w="25400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8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Frequent patterns</a:t>
            </a:r>
          </a:p>
        </p:txBody>
      </p:sp>
      <p:sp>
        <p:nvSpPr>
          <p:cNvPr id="463" name="Shape 463"/>
          <p:cNvSpPr/>
          <p:nvPr/>
        </p:nvSpPr>
        <p:spPr>
          <a:xfrm>
            <a:off y="3771069" x="735329"/>
            <a:ext cy="307777" cx="1216342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 Black"/>
              <a:buNone/>
            </a:pPr>
            <a:r>
              <a:rPr strike="noStrike" u="none" b="0" cap="none" baseline="0" sz="1400" lang="en" i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  <a:rtl val="0"/>
              </a:rPr>
              <a:t>Method 1</a:t>
            </a:r>
          </a:p>
        </p:txBody>
      </p:sp>
      <p:sp>
        <p:nvSpPr>
          <p:cNvPr id="464" name="Shape 464"/>
          <p:cNvSpPr/>
          <p:nvPr/>
        </p:nvSpPr>
        <p:spPr>
          <a:xfrm>
            <a:off y="3740494" x="7200678"/>
            <a:ext cy="307777" cx="1216342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 Black"/>
              <a:buNone/>
            </a:pPr>
            <a:r>
              <a:rPr strike="noStrike" u="none" b="0" cap="none" baseline="0" sz="1400" lang="en" i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  <a:rtl val="0"/>
              </a:rPr>
              <a:t>Method 2</a:t>
            </a:r>
          </a:p>
        </p:txBody>
      </p:sp>
      <p:sp>
        <p:nvSpPr>
          <p:cNvPr id="465" name="Shape 465"/>
          <p:cNvSpPr/>
          <p:nvPr/>
        </p:nvSpPr>
        <p:spPr>
          <a:xfrm>
            <a:off y="3623733" x="468629"/>
            <a:ext cy="3002113" cx="3406140"/>
          </a:xfrm>
          <a:prstGeom prst="roundRect">
            <a:avLst>
              <a:gd fmla="val 16667" name="adj"/>
            </a:avLst>
          </a:prstGeom>
          <a:noFill/>
          <a:ln w="9525" cap="flat">
            <a:solidFill>
              <a:srgbClr val="41213A"/>
            </a:solidFill>
            <a:prstDash val="dash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466" name="Shape 466"/>
          <p:cNvSpPr/>
          <p:nvPr/>
        </p:nvSpPr>
        <p:spPr>
          <a:xfrm>
            <a:off y="3988412" x="5175885"/>
            <a:ext cy="307777" cx="1439071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Arial"/>
              <a:buNone/>
            </a:pPr>
            <a:r>
              <a:rPr strike="noStrike" u="none" b="1" cap="none" baseline="0" sz="1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FP-Growth</a:t>
            </a:r>
          </a:p>
        </p:txBody>
      </p:sp>
      <p:sp>
        <p:nvSpPr>
          <p:cNvPr id="467" name="Shape 467"/>
          <p:cNvSpPr/>
          <p:nvPr/>
        </p:nvSpPr>
        <p:spPr>
          <a:xfrm>
            <a:off y="3612303" x="4494848"/>
            <a:ext cy="3002113" cx="4306251"/>
          </a:xfrm>
          <a:prstGeom prst="roundRect">
            <a:avLst>
              <a:gd fmla="val 16667" name="adj"/>
            </a:avLst>
          </a:prstGeom>
          <a:noFill/>
          <a:ln w="9525" cap="flat">
            <a:solidFill>
              <a:srgbClr val="41213A"/>
            </a:solidFill>
            <a:prstDash val="dash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468" name="Shape 468"/>
          <p:cNvSpPr/>
          <p:nvPr/>
        </p:nvSpPr>
        <p:spPr>
          <a:xfrm>
            <a:off y="5007632" x="4663439"/>
            <a:ext cy="856499" cx="3937913"/>
          </a:xfrm>
          <a:prstGeom prst="rect">
            <a:avLst/>
          </a:prstGeom>
          <a:solidFill>
            <a:schemeClr val="lt1"/>
          </a:solidFill>
          <a:ln w="25400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8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Combine patterns based on date,</a:t>
            </a:r>
          </a:p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8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Count each combination’s frequency</a:t>
            </a:r>
          </a:p>
        </p:txBody>
      </p:sp>
      <p:cxnSp>
        <p:nvCxnSpPr>
          <p:cNvPr id="469" name="Shape 469"/>
          <p:cNvCxnSpPr>
            <a:stCxn id="462" idx="2"/>
            <a:endCxn id="468" idx="0"/>
          </p:cNvCxnSpPr>
          <p:nvPr/>
        </p:nvCxnSpPr>
        <p:spPr>
          <a:xfrm>
            <a:off y="4784868" x="6632396"/>
            <a:ext cy="222763" cx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triangle"/>
          </a:ln>
        </p:spPr>
      </p:cxnSp>
      <p:sp>
        <p:nvSpPr>
          <p:cNvPr id="470" name="Shape 470"/>
          <p:cNvSpPr/>
          <p:nvPr/>
        </p:nvSpPr>
        <p:spPr>
          <a:xfrm>
            <a:off y="6064035" x="5314950"/>
            <a:ext cy="382483" cx="2640329"/>
          </a:xfrm>
          <a:prstGeom prst="round2DiagRect">
            <a:avLst>
              <a:gd fmla="val 45005" name="adj1"/>
              <a:gd fmla="val 0" name="adj2"/>
            </a:avLst>
          </a:prstGeom>
          <a:solidFill>
            <a:srgbClr val="A4C395"/>
          </a:solidFill>
          <a:ln w="25400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High-frequency combinations</a:t>
            </a:r>
          </a:p>
        </p:txBody>
      </p:sp>
      <p:cxnSp>
        <p:nvCxnSpPr>
          <p:cNvPr id="471" name="Shape 471"/>
          <p:cNvCxnSpPr>
            <a:stCxn id="468" idx="2"/>
            <a:endCxn id="470" idx="3"/>
          </p:cNvCxnSpPr>
          <p:nvPr/>
        </p:nvCxnSpPr>
        <p:spPr>
          <a:xfrm>
            <a:off y="5864132" x="6632396"/>
            <a:ext cy="199903" cx="2718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triangle"/>
          </a:ln>
        </p:spPr>
      </p:cxnSp>
      <p:sp>
        <p:nvSpPr>
          <p:cNvPr id="472" name="Shape 472"/>
          <p:cNvSpPr/>
          <p:nvPr/>
        </p:nvSpPr>
        <p:spPr>
          <a:xfrm>
            <a:off y="2711091" x="299612"/>
            <a:ext cy="733313" cx="2045970"/>
          </a:xfrm>
          <a:prstGeom prst="wedgeRoundRectCallout">
            <a:avLst>
              <a:gd fmla="val -19157" name="adj1"/>
              <a:gd fmla="val 70293" name="adj2"/>
              <a:gd fmla="val 16667" name="adj3"/>
            </a:avLst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EEEEE"/>
              </a:gs>
            </a:gsLst>
            <a:lin ang="16200000" scaled="0"/>
          </a:gradFill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2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Suggestion from client</a:t>
            </a:r>
          </a:p>
        </p:txBody>
      </p:sp>
      <p:cxnSp>
        <p:nvCxnSpPr>
          <p:cNvPr id="473" name="Shape 473"/>
          <p:cNvCxnSpPr>
            <a:stCxn id="452" idx="2"/>
          </p:cNvCxnSpPr>
          <p:nvPr/>
        </p:nvCxnSpPr>
        <p:spPr>
          <a:xfrm>
            <a:off y="3501797" x="4211954"/>
            <a:ext cy="372973" cx="0"/>
          </a:xfrm>
          <a:prstGeom prst="straightConnector1">
            <a:avLst/>
          </a:prstGeom>
          <a:noFill/>
          <a:ln w="25400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</p:cxnSp>
      <p:cxnSp>
        <p:nvCxnSpPr>
          <p:cNvPr id="474" name="Shape 474"/>
          <p:cNvCxnSpPr>
            <a:endCxn id="455" idx="0"/>
          </p:cNvCxnSpPr>
          <p:nvPr/>
        </p:nvCxnSpPr>
        <p:spPr>
          <a:xfrm>
            <a:off y="3874769" x="2154555"/>
            <a:ext cy="496957" cx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triangle"/>
          </a:ln>
        </p:spPr>
      </p:cxnSp>
      <p:cxnSp>
        <p:nvCxnSpPr>
          <p:cNvPr id="475" name="Shape 475"/>
          <p:cNvCxnSpPr/>
          <p:nvPr/>
        </p:nvCxnSpPr>
        <p:spPr>
          <a:xfrm>
            <a:off y="3864657" x="6632396"/>
            <a:ext cy="496957" cx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triangle"/>
          </a:ln>
        </p:spPr>
      </p:cxnSp>
      <p:cxnSp>
        <p:nvCxnSpPr>
          <p:cNvPr id="476" name="Shape 476"/>
          <p:cNvCxnSpPr/>
          <p:nvPr/>
        </p:nvCxnSpPr>
        <p:spPr>
          <a:xfrm>
            <a:off y="3874769" x="2154555"/>
            <a:ext cy="0" cx="4477842"/>
          </a:xfrm>
          <a:prstGeom prst="straightConnector1">
            <a:avLst/>
          </a:prstGeom>
          <a:noFill/>
          <a:ln w="25400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0" name="Shape 4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1" name="Shape 481"/>
          <p:cNvSpPr txBox="1"/>
          <p:nvPr>
            <p:ph idx="1" type="body"/>
          </p:nvPr>
        </p:nvSpPr>
        <p:spPr>
          <a:xfrm>
            <a:off y="1770009" x="167880"/>
            <a:ext cy="4612800" cx="885038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strike="noStrike" u="none" b="0" cap="none" baseline="0" sz="3000" lang="en" i="1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Topic: [crimea, ukraine, russian, troops, border]</a:t>
            </a:r>
          </a:p>
          <a:p>
            <a:r>
              <a:t/>
            </a:r>
          </a:p>
          <a:p>
            <a:pPr algn="l" rtl="0" lvl="0" marR="0" indent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strike="noStrike" u="none" b="0" cap="none" baseline="0" sz="2200" lang="en" i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Method 1: High-frequency 3W named entities </a:t>
            </a:r>
          </a:p>
          <a:p>
            <a:pPr algn="l" rtl="0" lvl="0" marR="0" indent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WHO: NATO; Oleksander Turchinov; Kerry; Lavrov; Vladimir Putin;</a:t>
            </a:r>
          </a:p>
          <a:p>
            <a:pPr algn="l" rtl="0" lvl="0" marR="0" indent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WHEN: Mar 15 , 2014; Thursday; Apr 16 , 2014; Mar 3 , 2014; Mar 24 , 2014;</a:t>
            </a:r>
          </a:p>
          <a:p>
            <a:pPr algn="l" rtl="0" lvl="0" marR="0" indent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WHERE: Ukraine; Crimea; Russia; U.S.; Kiev;</a:t>
            </a:r>
          </a:p>
          <a:p>
            <a:r>
              <a:t/>
            </a:r>
          </a:p>
          <a:p>
            <a:pPr algn="l" rtl="0" lvl="0" marR="0" indent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strike="noStrike" u="none" b="0" cap="none" baseline="0" sz="2200" lang="en" i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Method 2: High-frequency named entities combinations</a:t>
            </a:r>
          </a:p>
          <a:p>
            <a:pPr algn="l" rtl="0" lvl="0" marR="0" indent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[Mar 15 , 2014; Ukraine; Crimea; Donetsk; Kharkiv; Arbatskaya Strelka; Oleksander Turchinov]</a:t>
            </a:r>
          </a:p>
          <a:p>
            <a:pPr algn="l" rtl="0" lvl="0" marR="0" indent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[Mar 29 , 2014; Russia; Ukraine; Crimea; Lavrov; Vladimir Putin]</a:t>
            </a:r>
          </a:p>
          <a:p>
            <a:pPr algn="l" rtl="0" lvl="0" marR="0" indent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[Apr 12 , 2014; Russia; Moscow; Ukraine; Crimea; NATO]</a:t>
            </a:r>
          </a:p>
        </p:txBody>
      </p:sp>
      <p:sp>
        <p:nvSpPr>
          <p:cNvPr id="482" name="Shape 482"/>
          <p:cNvSpPr txBox="1"/>
          <p:nvPr>
            <p:ph type="title"/>
          </p:nvPr>
        </p:nvSpPr>
        <p:spPr>
          <a:xfrm>
            <a:off y="274625" x="404100"/>
            <a:ext cy="1143000" cx="87399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trike="noStrike" u="none" b="0" cap="none" baseline="0" sz="4000" lang="en" i="0">
                <a:solidFill>
                  <a:schemeClr val="lt1"/>
                </a:solidFill>
                <a:rtl val="0"/>
              </a:rPr>
              <a:t>Extract Named Entities - Results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6" name="Shape 4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7" name="Shape 487"/>
          <p:cNvSpPr txBox="1"/>
          <p:nvPr>
            <p:ph type="title"/>
          </p:nvPr>
        </p:nvSpPr>
        <p:spPr>
          <a:xfrm>
            <a:off y="274625" x="160024"/>
            <a:ext cy="1143299" cx="85268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strike="noStrike" u="none" b="0" cap="none" baseline="0" sz="4000" lang="en" i="0">
                <a:solidFill>
                  <a:srgbClr val="FFFFFF"/>
                </a:solidFill>
                <a:rtl val="0"/>
              </a:rPr>
              <a:t>Extracted Events on a Time Line</a:t>
            </a:r>
          </a:p>
        </p:txBody>
      </p:sp>
      <p:grpSp>
        <p:nvGrpSpPr>
          <p:cNvPr id="488" name="Shape 488"/>
          <p:cNvGrpSpPr/>
          <p:nvPr/>
        </p:nvGrpSpPr>
        <p:grpSpPr>
          <a:xfrm>
            <a:off y="3688461" x="160019"/>
            <a:ext cy="707926" cx="8778239"/>
            <a:chOff y="53721" x="0"/>
            <a:chExt cy="707926" cx="8778239"/>
          </a:xfrm>
        </p:grpSpPr>
        <p:sp>
          <p:nvSpPr>
            <p:cNvPr id="489" name="Shape 489"/>
            <p:cNvSpPr/>
            <p:nvPr/>
          </p:nvSpPr>
          <p:spPr>
            <a:xfrm>
              <a:off y="240709" x="0"/>
              <a:ext cy="306324" cx="8778239"/>
            </a:xfrm>
            <a:prstGeom prst="notchedRightArrow">
              <a:avLst>
                <a:gd fmla="val 50000" name="adj1"/>
                <a:gd fmla="val 50000" name="adj2"/>
              </a:avLst>
            </a:prstGeom>
            <a:solidFill>
              <a:srgbClr val="DDD4DB"/>
            </a:solidFill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490" name="Shape 490"/>
            <p:cNvSpPr/>
            <p:nvPr/>
          </p:nvSpPr>
          <p:spPr>
            <a:xfrm>
              <a:off y="53721" x="341086"/>
              <a:ext cy="199774" cx="825848"/>
            </a:xfrm>
            <a:prstGeom prst="rect">
              <a:avLst/>
            </a:prstGeom>
            <a:noFill/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491" name="Shape 491"/>
            <p:cNvSpPr txBox="1"/>
            <p:nvPr/>
          </p:nvSpPr>
          <p:spPr>
            <a:xfrm>
              <a:off y="53721" x="341086"/>
              <a:ext cy="199774" cx="825848"/>
            </a:xfrm>
            <a:prstGeom prst="rect">
              <a:avLst/>
            </a:prstGeom>
          </p:spPr>
          <p:txBody>
            <a:bodyPr bIns="0" rIns="0" lIns="0" tIns="0" anchor="ctr" anchorCtr="0">
              <a:noAutofit/>
            </a:bodyPr>
            <a:lstStyle/>
            <a:p>
              <a:pPr algn="ctr" rtl="0" lvl="0" marR="0" indent="0" mar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2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02/28</a:t>
              </a:r>
            </a:p>
          </p:txBody>
        </p:sp>
        <p:sp>
          <p:nvSpPr>
            <p:cNvPr id="492" name="Shape 492"/>
            <p:cNvSpPr/>
            <p:nvPr/>
          </p:nvSpPr>
          <p:spPr>
            <a:xfrm>
              <a:off y="317977" x="808891"/>
              <a:ext cy="76581" cx="7658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493" name="Shape 493"/>
            <p:cNvSpPr/>
            <p:nvPr/>
          </p:nvSpPr>
          <p:spPr>
            <a:xfrm>
              <a:off y="471970" x="839841"/>
              <a:ext cy="289677" cx="796873"/>
            </a:xfrm>
            <a:prstGeom prst="rect">
              <a:avLst/>
            </a:prstGeom>
            <a:noFill/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494" name="Shape 494"/>
            <p:cNvSpPr txBox="1"/>
            <p:nvPr/>
          </p:nvSpPr>
          <p:spPr>
            <a:xfrm>
              <a:off y="471970" x="839841"/>
              <a:ext cy="289677" cx="796873"/>
            </a:xfrm>
            <a:prstGeom prst="rect">
              <a:avLst/>
            </a:prstGeom>
          </p:spPr>
          <p:txBody>
            <a:bodyPr bIns="0" rIns="0" lIns="0" tIns="0" anchor="ctr" anchorCtr="0">
              <a:noAutofit/>
            </a:bodyPr>
            <a:lstStyle/>
            <a:p>
              <a:pPr algn="ctr" rtl="0" lvl="0" marR="0" indent="0" mar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2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03/01</a:t>
              </a:r>
            </a:p>
          </p:txBody>
        </p:sp>
        <p:sp>
          <p:nvSpPr>
            <p:cNvPr id="495" name="Shape 495"/>
            <p:cNvSpPr/>
            <p:nvPr/>
          </p:nvSpPr>
          <p:spPr>
            <a:xfrm>
              <a:off y="348775" x="1199987"/>
              <a:ext cy="76581" cx="7658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496" name="Shape 496"/>
            <p:cNvSpPr/>
            <p:nvPr/>
          </p:nvSpPr>
          <p:spPr>
            <a:xfrm>
              <a:off y="68582" x="1522716"/>
              <a:ext cy="224130" cx="703604"/>
            </a:xfrm>
            <a:prstGeom prst="rect">
              <a:avLst/>
            </a:prstGeom>
            <a:noFill/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497" name="Shape 497"/>
            <p:cNvSpPr txBox="1"/>
            <p:nvPr/>
          </p:nvSpPr>
          <p:spPr>
            <a:xfrm>
              <a:off y="68582" x="1522716"/>
              <a:ext cy="224130" cx="703604"/>
            </a:xfrm>
            <a:prstGeom prst="rect">
              <a:avLst/>
            </a:prstGeom>
          </p:spPr>
          <p:txBody>
            <a:bodyPr bIns="0" rIns="0" lIns="0" tIns="0" anchor="ctr" anchorCtr="0">
              <a:noAutofit/>
            </a:bodyPr>
            <a:lstStyle/>
            <a:p>
              <a:pPr algn="ctr" rtl="0" lvl="0" marR="0" indent="0" mar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2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03/08</a:t>
              </a:r>
            </a:p>
          </p:txBody>
        </p:sp>
        <p:sp>
          <p:nvSpPr>
            <p:cNvPr id="498" name="Shape 498"/>
            <p:cNvSpPr/>
            <p:nvPr/>
          </p:nvSpPr>
          <p:spPr>
            <a:xfrm>
              <a:off y="346926" x="1832228"/>
              <a:ext cy="76581" cx="7658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499" name="Shape 499"/>
            <p:cNvSpPr/>
            <p:nvPr/>
          </p:nvSpPr>
          <p:spPr>
            <a:xfrm>
              <a:off y="548214" x="2062297"/>
              <a:ext cy="142292" cx="730636"/>
            </a:xfrm>
            <a:prstGeom prst="rect">
              <a:avLst/>
            </a:prstGeom>
            <a:noFill/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00" name="Shape 500"/>
            <p:cNvSpPr txBox="1"/>
            <p:nvPr/>
          </p:nvSpPr>
          <p:spPr>
            <a:xfrm>
              <a:off y="548214" x="2062297"/>
              <a:ext cy="142292" cx="730636"/>
            </a:xfrm>
            <a:prstGeom prst="rect">
              <a:avLst/>
            </a:prstGeom>
          </p:spPr>
          <p:txBody>
            <a:bodyPr bIns="0" rIns="0" lIns="0" tIns="0" anchor="ctr" anchorCtr="0">
              <a:noAutofit/>
            </a:bodyPr>
            <a:lstStyle/>
            <a:p>
              <a:pPr algn="ctr" rtl="0" lvl="0" marR="0" indent="0" mar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2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03/09</a:t>
              </a:r>
            </a:p>
          </p:txBody>
        </p:sp>
        <p:sp>
          <p:nvSpPr>
            <p:cNvPr id="501" name="Shape 501"/>
            <p:cNvSpPr/>
            <p:nvPr/>
          </p:nvSpPr>
          <p:spPr>
            <a:xfrm>
              <a:off y="373188" x="2418199"/>
              <a:ext cy="76581" cx="7658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02" name="Shape 502"/>
            <p:cNvSpPr/>
            <p:nvPr/>
          </p:nvSpPr>
          <p:spPr>
            <a:xfrm>
              <a:off y="102398" x="2570241"/>
              <a:ext cy="125328" cx="609686"/>
            </a:xfrm>
            <a:prstGeom prst="rect">
              <a:avLst/>
            </a:prstGeom>
            <a:noFill/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03" name="Shape 503"/>
            <p:cNvSpPr txBox="1"/>
            <p:nvPr/>
          </p:nvSpPr>
          <p:spPr>
            <a:xfrm>
              <a:off y="102398" x="2570241"/>
              <a:ext cy="125328" cx="609686"/>
            </a:xfrm>
            <a:prstGeom prst="rect">
              <a:avLst/>
            </a:prstGeom>
          </p:spPr>
          <p:txBody>
            <a:bodyPr bIns="0" rIns="0" lIns="0" tIns="0" anchor="ctr" anchorCtr="0">
              <a:noAutofit/>
            </a:bodyPr>
            <a:lstStyle/>
            <a:p>
              <a:pPr algn="ctr" rtl="0" lvl="0" marR="0" indent="0" mar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2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03/12</a:t>
              </a:r>
            </a:p>
          </p:txBody>
        </p:sp>
        <p:sp>
          <p:nvSpPr>
            <p:cNvPr id="504" name="Shape 504"/>
            <p:cNvSpPr/>
            <p:nvPr/>
          </p:nvSpPr>
          <p:spPr>
            <a:xfrm>
              <a:off y="334900" x="2845169"/>
              <a:ext cy="76581" cx="7658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05" name="Shape 505"/>
            <p:cNvSpPr/>
            <p:nvPr/>
          </p:nvSpPr>
          <p:spPr>
            <a:xfrm>
              <a:off y="518464" x="2981511"/>
              <a:ext cy="158537" cx="826673"/>
            </a:xfrm>
            <a:prstGeom prst="rect">
              <a:avLst/>
            </a:prstGeom>
            <a:noFill/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06" name="Shape 506"/>
            <p:cNvSpPr txBox="1"/>
            <p:nvPr/>
          </p:nvSpPr>
          <p:spPr>
            <a:xfrm>
              <a:off y="518464" x="2981511"/>
              <a:ext cy="158537" cx="826673"/>
            </a:xfrm>
            <a:prstGeom prst="rect">
              <a:avLst/>
            </a:prstGeom>
          </p:spPr>
          <p:txBody>
            <a:bodyPr bIns="0" rIns="0" lIns="0" tIns="0" anchor="ctr" anchorCtr="0">
              <a:noAutofit/>
            </a:bodyPr>
            <a:lstStyle/>
            <a:p>
              <a:pPr algn="ctr" rtl="0" lvl="0" marR="0" indent="0" mar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2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03/14</a:t>
              </a:r>
            </a:p>
          </p:txBody>
        </p:sp>
        <p:sp>
          <p:nvSpPr>
            <p:cNvPr id="507" name="Shape 507"/>
            <p:cNvSpPr/>
            <p:nvPr/>
          </p:nvSpPr>
          <p:spPr>
            <a:xfrm>
              <a:off y="370131" x="3317369"/>
              <a:ext cy="76581" cx="7658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08" name="Shape 508"/>
            <p:cNvSpPr/>
            <p:nvPr/>
          </p:nvSpPr>
          <p:spPr>
            <a:xfrm>
              <a:off y="104754" x="3692696"/>
              <a:ext cy="161624" cx="747032"/>
            </a:xfrm>
            <a:prstGeom prst="rect">
              <a:avLst/>
            </a:prstGeom>
            <a:noFill/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09" name="Shape 509"/>
            <p:cNvSpPr txBox="1"/>
            <p:nvPr/>
          </p:nvSpPr>
          <p:spPr>
            <a:xfrm>
              <a:off y="104754" x="3692696"/>
              <a:ext cy="161624" cx="747032"/>
            </a:xfrm>
            <a:prstGeom prst="rect">
              <a:avLst/>
            </a:prstGeom>
          </p:spPr>
          <p:txBody>
            <a:bodyPr bIns="0" rIns="0" lIns="0" tIns="0" anchor="ctr" anchorCtr="0">
              <a:noAutofit/>
            </a:bodyPr>
            <a:lstStyle/>
            <a:p>
              <a:pPr algn="ctr" rtl="0" lvl="0" marR="0" indent="0" mar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2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03/16</a:t>
              </a:r>
            </a:p>
          </p:txBody>
        </p:sp>
        <p:sp>
          <p:nvSpPr>
            <p:cNvPr id="510" name="Shape 510"/>
            <p:cNvSpPr/>
            <p:nvPr/>
          </p:nvSpPr>
          <p:spPr>
            <a:xfrm>
              <a:off y="342729" x="3933917"/>
              <a:ext cy="76581" cx="7658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11" name="Shape 511"/>
            <p:cNvSpPr/>
            <p:nvPr/>
          </p:nvSpPr>
          <p:spPr>
            <a:xfrm>
              <a:off y="491481" x="4290492"/>
              <a:ext cy="198841" cx="515168"/>
            </a:xfrm>
            <a:prstGeom prst="rect">
              <a:avLst/>
            </a:prstGeom>
            <a:noFill/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12" name="Shape 512"/>
            <p:cNvSpPr txBox="1"/>
            <p:nvPr/>
          </p:nvSpPr>
          <p:spPr>
            <a:xfrm>
              <a:off y="491481" x="4290492"/>
              <a:ext cy="198841" cx="515168"/>
            </a:xfrm>
            <a:prstGeom prst="rect">
              <a:avLst/>
            </a:prstGeom>
          </p:spPr>
          <p:txBody>
            <a:bodyPr bIns="0" rIns="0" lIns="0" tIns="0" anchor="ctr" anchorCtr="0">
              <a:noAutofit/>
            </a:bodyPr>
            <a:lstStyle/>
            <a:p>
              <a:pPr algn="ctr" rtl="0" lvl="0" marR="0" indent="0" mar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2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03/20</a:t>
              </a:r>
            </a:p>
          </p:txBody>
        </p:sp>
        <p:sp>
          <p:nvSpPr>
            <p:cNvPr id="513" name="Shape 513"/>
            <p:cNvSpPr/>
            <p:nvPr/>
          </p:nvSpPr>
          <p:spPr>
            <a:xfrm>
              <a:off y="371485" x="4474762"/>
              <a:ext cy="76581" cx="7658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14" name="Shape 514"/>
            <p:cNvSpPr/>
            <p:nvPr/>
          </p:nvSpPr>
          <p:spPr>
            <a:xfrm>
              <a:off y="57145" x="4958616"/>
              <a:ext cy="257958" cx="597443"/>
            </a:xfrm>
            <a:prstGeom prst="rect">
              <a:avLst/>
            </a:prstGeom>
            <a:noFill/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15" name="Shape 515"/>
            <p:cNvSpPr txBox="1"/>
            <p:nvPr/>
          </p:nvSpPr>
          <p:spPr>
            <a:xfrm>
              <a:off y="57145" x="4958616"/>
              <a:ext cy="257958" cx="597443"/>
            </a:xfrm>
            <a:prstGeom prst="rect">
              <a:avLst/>
            </a:prstGeom>
          </p:spPr>
          <p:txBody>
            <a:bodyPr bIns="0" rIns="0" lIns="0" tIns="0" anchor="ctr" anchorCtr="0">
              <a:noAutofit/>
            </a:bodyPr>
            <a:lstStyle/>
            <a:p>
              <a:pPr algn="ctr" rtl="0" lvl="0" marR="0" indent="0" mar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2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03/23</a:t>
              </a:r>
            </a:p>
          </p:txBody>
        </p:sp>
        <p:sp>
          <p:nvSpPr>
            <p:cNvPr id="516" name="Shape 516"/>
            <p:cNvSpPr/>
            <p:nvPr/>
          </p:nvSpPr>
          <p:spPr>
            <a:xfrm>
              <a:off y="355382" x="5180773"/>
              <a:ext cy="76581" cx="7658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17" name="Shape 517"/>
            <p:cNvSpPr/>
            <p:nvPr/>
          </p:nvSpPr>
          <p:spPr>
            <a:xfrm>
              <a:off y="512449" x="5780732"/>
              <a:ext cy="198841" cx="476406"/>
            </a:xfrm>
            <a:prstGeom prst="rect">
              <a:avLst/>
            </a:prstGeom>
            <a:noFill/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18" name="Shape 518"/>
            <p:cNvSpPr txBox="1"/>
            <p:nvPr/>
          </p:nvSpPr>
          <p:spPr>
            <a:xfrm>
              <a:off y="512449" x="5780732"/>
              <a:ext cy="198841" cx="476406"/>
            </a:xfrm>
            <a:prstGeom prst="rect">
              <a:avLst/>
            </a:prstGeom>
          </p:spPr>
          <p:txBody>
            <a:bodyPr bIns="0" rIns="0" lIns="0" tIns="0" anchor="ctr" anchorCtr="0">
              <a:noAutofit/>
            </a:bodyPr>
            <a:lstStyle/>
            <a:p>
              <a:pPr algn="ctr" rtl="0" lvl="0" marR="0" indent="0" mar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2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03/26</a:t>
              </a:r>
            </a:p>
          </p:txBody>
        </p:sp>
        <p:sp>
          <p:nvSpPr>
            <p:cNvPr id="519" name="Shape 519"/>
            <p:cNvSpPr/>
            <p:nvPr/>
          </p:nvSpPr>
          <p:spPr>
            <a:xfrm>
              <a:off y="371485" x="5947457"/>
              <a:ext cy="76581" cx="7658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20" name="Shape 520"/>
            <p:cNvSpPr/>
            <p:nvPr/>
          </p:nvSpPr>
          <p:spPr>
            <a:xfrm>
              <a:off y="107434" x="7013789"/>
              <a:ext cy="150876" cx="454375"/>
            </a:xfrm>
            <a:prstGeom prst="rect">
              <a:avLst/>
            </a:prstGeom>
            <a:noFill/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21" name="Shape 521"/>
            <p:cNvSpPr txBox="1"/>
            <p:nvPr/>
          </p:nvSpPr>
          <p:spPr>
            <a:xfrm>
              <a:off y="107434" x="7013789"/>
              <a:ext cy="150876" cx="454375"/>
            </a:xfrm>
            <a:prstGeom prst="rect">
              <a:avLst/>
            </a:prstGeom>
          </p:spPr>
          <p:txBody>
            <a:bodyPr bIns="0" rIns="0" lIns="0" tIns="0" anchor="ctr" anchorCtr="0">
              <a:noAutofit/>
            </a:bodyPr>
            <a:lstStyle/>
            <a:p>
              <a:pPr algn="ctr" rtl="0" lvl="0" marR="0" indent="0" mar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2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04/12</a:t>
              </a:r>
            </a:p>
          </p:txBody>
        </p:sp>
        <p:sp>
          <p:nvSpPr>
            <p:cNvPr id="522" name="Shape 522"/>
            <p:cNvSpPr/>
            <p:nvPr/>
          </p:nvSpPr>
          <p:spPr>
            <a:xfrm>
              <a:off y="362901" x="7225546"/>
              <a:ext cy="76581" cx="7658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23" name="Shape 523"/>
            <p:cNvSpPr/>
            <p:nvPr/>
          </p:nvSpPr>
          <p:spPr>
            <a:xfrm>
              <a:off y="594025" x="7734015"/>
              <a:ext cy="82977" cx="475403"/>
            </a:xfrm>
            <a:prstGeom prst="rect">
              <a:avLst/>
            </a:prstGeom>
            <a:noFill/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24" name="Shape 524"/>
            <p:cNvSpPr txBox="1"/>
            <p:nvPr/>
          </p:nvSpPr>
          <p:spPr>
            <a:xfrm>
              <a:off y="594025" x="7734015"/>
              <a:ext cy="82977" cx="475403"/>
            </a:xfrm>
            <a:prstGeom prst="rect">
              <a:avLst/>
            </a:prstGeom>
          </p:spPr>
          <p:txBody>
            <a:bodyPr bIns="0" rIns="0" lIns="0" tIns="0" anchor="ctr" anchorCtr="0">
              <a:noAutofit/>
            </a:bodyPr>
            <a:lstStyle/>
            <a:p>
              <a:pPr algn="ctr" rtl="0" lvl="0" marR="0" indent="0" mar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2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04/16</a:t>
              </a:r>
            </a:p>
          </p:txBody>
        </p:sp>
        <p:sp>
          <p:nvSpPr>
            <p:cNvPr id="525" name="Shape 525"/>
            <p:cNvSpPr/>
            <p:nvPr/>
          </p:nvSpPr>
          <p:spPr>
            <a:xfrm>
              <a:off y="360446" x="7943053"/>
              <a:ext cy="76581" cx="76581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</p:grpSp>
      <p:sp>
        <p:nvSpPr>
          <p:cNvPr id="526" name="Shape 526"/>
          <p:cNvSpPr/>
          <p:nvPr/>
        </p:nvSpPr>
        <p:spPr>
          <a:xfrm>
            <a:off y="4389119" x="2068830"/>
            <a:ext cy="1383030" cx="1131569"/>
          </a:xfrm>
          <a:prstGeom prst="upArrowCallout">
            <a:avLst>
              <a:gd fmla="val 6265" name="adj1"/>
              <a:gd fmla="val 7075" name="adj2"/>
              <a:gd fmla="val 13679" name="adj3"/>
              <a:gd fmla="val 80494" name="adj4"/>
            </a:avLst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EEEEE"/>
              </a:gs>
            </a:gsLst>
            <a:lin ang="16200000" scaled="0"/>
          </a:gradFill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ukraine, crimea, crisis, putin, russia, minister</a:t>
            </a:r>
          </a:p>
        </p:txBody>
      </p:sp>
      <p:sp>
        <p:nvSpPr>
          <p:cNvPr id="527" name="Shape 527"/>
          <p:cNvSpPr/>
          <p:nvPr/>
        </p:nvSpPr>
        <p:spPr>
          <a:xfrm>
            <a:off y="1871893" x="2423159"/>
            <a:ext cy="1720367" cx="1143000"/>
          </a:xfrm>
          <a:prstGeom prst="downArrowCallout">
            <a:avLst>
              <a:gd fmla="val 5686" name="adj1"/>
              <a:gd fmla="val 7759" name="adj2"/>
              <a:gd fmla="val 12931" name="adj3"/>
              <a:gd fmla="val 79290" name="adj4"/>
            </a:avLst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EEEEE"/>
              </a:gs>
            </a:gsLst>
            <a:lin ang="16200000" scaled="0"/>
          </a:gradFill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russia, </a:t>
            </a:r>
            <a:r>
              <a:rPr strike="noStrike" u="none" b="0" cap="none" baseline="0" sz="1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bank</a:t>
            </a: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, </a:t>
            </a:r>
            <a:r>
              <a:rPr strike="noStrike" u="none" b="0" cap="none" baseline="0" sz="1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sanctions</a:t>
            </a: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, ukraine, crisis, crimea</a:t>
            </a:r>
          </a:p>
        </p:txBody>
      </p:sp>
      <p:sp>
        <p:nvSpPr>
          <p:cNvPr id="528" name="Shape 528"/>
          <p:cNvSpPr/>
          <p:nvPr/>
        </p:nvSpPr>
        <p:spPr>
          <a:xfrm>
            <a:off y="1871893" x="3697605"/>
            <a:ext cy="1720367" cx="994410"/>
          </a:xfrm>
          <a:prstGeom prst="downArrowCallout">
            <a:avLst>
              <a:gd fmla="val 5686" name="adj1"/>
              <a:gd fmla="val 7759" name="adj2"/>
              <a:gd fmla="val 12931" name="adj3"/>
              <a:gd fmla="val 79290" name="adj4"/>
            </a:avLst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EEEEE"/>
              </a:gs>
            </a:gsLst>
            <a:lin ang="16200000" scaled="0"/>
          </a:gradFill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ukraine, </a:t>
            </a:r>
            <a:r>
              <a:rPr strike="noStrike" u="none" b="0" cap="none" baseline="0" sz="1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tensions</a:t>
            </a: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, data, </a:t>
            </a:r>
            <a:r>
              <a:rPr strike="noStrike" u="none" b="0" cap="none" baseline="0" sz="1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rise</a:t>
            </a: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, shares, china, </a:t>
            </a:r>
            <a:r>
              <a:rPr strike="noStrike" u="none" b="0" cap="none" baseline="0" sz="1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stocks</a:t>
            </a:r>
          </a:p>
        </p:txBody>
      </p:sp>
      <p:sp>
        <p:nvSpPr>
          <p:cNvPr id="529" name="Shape 529"/>
          <p:cNvSpPr/>
          <p:nvPr/>
        </p:nvSpPr>
        <p:spPr>
          <a:xfrm>
            <a:off y="4389119" x="4109085"/>
            <a:ext cy="1383030" cx="1074419"/>
          </a:xfrm>
          <a:prstGeom prst="upArrowCallout">
            <a:avLst>
              <a:gd fmla="val 6265" name="adj1"/>
              <a:gd fmla="val 7075" name="adj2"/>
              <a:gd fmla="val 13679" name="adj3"/>
              <a:gd fmla="val 80494" name="adj4"/>
            </a:avLst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EEEEE"/>
              </a:gs>
            </a:gsLst>
            <a:lin ang="16200000" scaled="0"/>
          </a:gradFill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ukraine, house, </a:t>
            </a:r>
            <a:r>
              <a:rPr strike="noStrike" u="none" b="0" cap="none" baseline="0" sz="1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imf</a:t>
            </a: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, u.s, bill, white, </a:t>
            </a:r>
            <a:r>
              <a:rPr strike="noStrike" u="none" b="0" cap="none" baseline="0" sz="1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aid</a:t>
            </a:r>
          </a:p>
        </p:txBody>
      </p:sp>
      <p:sp>
        <p:nvSpPr>
          <p:cNvPr id="530" name="Shape 530"/>
          <p:cNvSpPr/>
          <p:nvPr/>
        </p:nvSpPr>
        <p:spPr>
          <a:xfrm>
            <a:off y="1871893" x="4823460"/>
            <a:ext cy="1720367" cx="1143000"/>
          </a:xfrm>
          <a:prstGeom prst="downArrowCallout">
            <a:avLst>
              <a:gd fmla="val 5686" name="adj1"/>
              <a:gd fmla="val 7759" name="adj2"/>
              <a:gd fmla="val 12931" name="adj3"/>
              <a:gd fmla="val 79290" name="adj4"/>
            </a:avLst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EEEEE"/>
              </a:gs>
            </a:gsLst>
            <a:lin ang="16200000" scaled="0"/>
          </a:gradFill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ukraine, russia, </a:t>
            </a:r>
            <a:r>
              <a:rPr strike="noStrike" u="none" b="0" cap="none" baseline="0" sz="1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talks</a:t>
            </a: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, aid, crisis, sanctions, deal</a:t>
            </a:r>
          </a:p>
        </p:txBody>
      </p:sp>
      <p:sp>
        <p:nvSpPr>
          <p:cNvPr id="531" name="Shape 531"/>
          <p:cNvSpPr/>
          <p:nvPr/>
        </p:nvSpPr>
        <p:spPr>
          <a:xfrm>
            <a:off y="4389119" x="5337810"/>
            <a:ext cy="1383030" cx="1623059"/>
          </a:xfrm>
          <a:prstGeom prst="upArrowCallout">
            <a:avLst>
              <a:gd fmla="val 6265" name="adj1"/>
              <a:gd fmla="val 7075" name="adj2"/>
              <a:gd fmla="val 13679" name="adj3"/>
              <a:gd fmla="val 80494" name="adj4"/>
            </a:avLst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EEEEE"/>
              </a:gs>
            </a:gsLst>
            <a:lin ang="16200000" scaled="0"/>
          </a:gradFill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ukraine, aid, </a:t>
            </a:r>
            <a:r>
              <a:rPr strike="noStrike" u="none" b="0" cap="none" baseline="0" sz="1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support</a:t>
            </a: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, government, talks, </a:t>
            </a:r>
            <a:r>
              <a:rPr strike="noStrike" u="none" b="0" cap="none" baseline="0" sz="1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house</a:t>
            </a: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, russian</a:t>
            </a:r>
          </a:p>
        </p:txBody>
      </p:sp>
      <p:sp>
        <p:nvSpPr>
          <p:cNvPr id="532" name="Shape 532"/>
          <p:cNvSpPr/>
          <p:nvPr/>
        </p:nvSpPr>
        <p:spPr>
          <a:xfrm>
            <a:off y="2434590" x="262889"/>
            <a:ext cy="811529" cx="1897379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EEEEE"/>
              </a:gs>
            </a:gsLst>
            <a:lin ang="16200000" scaled="0"/>
          </a:gradFill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ukraine, </a:t>
            </a:r>
            <a:r>
              <a:rPr strike="noStrike" u="none" b="0" cap="none" baseline="0" sz="1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yanukovich</a:t>
            </a: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, crisis, minister, </a:t>
            </a:r>
            <a:r>
              <a:rPr strike="noStrike" u="none" b="0" cap="none" baseline="0" sz="1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sign</a:t>
            </a: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, russian</a:t>
            </a:r>
          </a:p>
        </p:txBody>
      </p:sp>
      <p:cxnSp>
        <p:nvCxnSpPr>
          <p:cNvPr id="533" name="Shape 533"/>
          <p:cNvCxnSpPr/>
          <p:nvPr/>
        </p:nvCxnSpPr>
        <p:spPr>
          <a:xfrm>
            <a:off y="3257550" x="925829"/>
            <a:ext cy="468630" cx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triangle"/>
          </a:ln>
        </p:spPr>
      </p:cxnSp>
      <p:cxnSp>
        <p:nvCxnSpPr>
          <p:cNvPr id="534" name="Shape 534"/>
          <p:cNvCxnSpPr/>
          <p:nvPr/>
        </p:nvCxnSpPr>
        <p:spPr>
          <a:xfrm>
            <a:off y="3257550" x="1421129"/>
            <a:ext cy="468630" cx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triangle"/>
          </a:ln>
        </p:spPr>
      </p:cxnSp>
      <p:cxnSp>
        <p:nvCxnSpPr>
          <p:cNvPr id="535" name="Shape 535"/>
          <p:cNvCxnSpPr/>
          <p:nvPr/>
        </p:nvCxnSpPr>
        <p:spPr>
          <a:xfrm rot="10800000" flipH="1">
            <a:off y="4389120" x="1712714"/>
            <a:ext cy="1623059" cx="26539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triangle"/>
          </a:ln>
        </p:spPr>
      </p:cxnSp>
      <p:cxnSp>
        <p:nvCxnSpPr>
          <p:cNvPr id="536" name="Shape 536"/>
          <p:cNvCxnSpPr/>
          <p:nvPr/>
        </p:nvCxnSpPr>
        <p:spPr>
          <a:xfrm rot="10800000" flipH="1">
            <a:off y="4400550" x="3260407"/>
            <a:ext cy="1611629" cx="248603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triangle"/>
          </a:ln>
        </p:spPr>
      </p:cxnSp>
      <p:sp>
        <p:nvSpPr>
          <p:cNvPr id="537" name="Shape 537"/>
          <p:cNvSpPr/>
          <p:nvPr/>
        </p:nvSpPr>
        <p:spPr>
          <a:xfrm>
            <a:off y="6012180" x="1291590"/>
            <a:ext cy="568257" cx="2274569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EEEEE"/>
              </a:gs>
            </a:gsLst>
            <a:lin ang="16200000" scaled="0"/>
          </a:gradFill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Arial"/>
              <a:buNone/>
            </a:pPr>
            <a:r>
              <a:rPr strike="noStrike" u="none" b="0" cap="none" baseline="0" sz="1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crimea</a:t>
            </a: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, ukraine, russia, minister, </a:t>
            </a:r>
            <a:r>
              <a:rPr strike="noStrike" u="none" b="0" cap="none" baseline="0" sz="1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referendum</a:t>
            </a: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, </a:t>
            </a:r>
            <a:r>
              <a:rPr strike="noStrike" u="none" b="0" cap="none" baseline="0" sz="1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vote</a:t>
            </a:r>
          </a:p>
        </p:txBody>
      </p:sp>
      <p:cxnSp>
        <p:nvCxnSpPr>
          <p:cNvPr id="538" name="Shape 538"/>
          <p:cNvCxnSpPr/>
          <p:nvPr/>
        </p:nvCxnSpPr>
        <p:spPr>
          <a:xfrm rot="10800000">
            <a:off y="4400550" x="3680461"/>
            <a:ext cy="1611629" cx="288606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triangle"/>
          </a:ln>
        </p:spPr>
      </p:cxnSp>
      <p:cxnSp>
        <p:nvCxnSpPr>
          <p:cNvPr id="539" name="Shape 539"/>
          <p:cNvCxnSpPr/>
          <p:nvPr/>
        </p:nvCxnSpPr>
        <p:spPr>
          <a:xfrm rot="10800000" flipH="1">
            <a:off y="4400550" x="7115175"/>
            <a:ext cy="1611629" cx="268604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triangle"/>
          </a:ln>
        </p:spPr>
      </p:cxnSp>
      <p:sp>
        <p:nvSpPr>
          <p:cNvPr id="540" name="Shape 540"/>
          <p:cNvSpPr/>
          <p:nvPr/>
        </p:nvSpPr>
        <p:spPr>
          <a:xfrm>
            <a:off y="6012180" x="3800475"/>
            <a:ext cy="568257" cx="3449002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EEEEE"/>
              </a:gs>
            </a:gsLst>
            <a:lin ang="16200000" scaled="0"/>
          </a:gradFill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crimea, ukraine, russian, </a:t>
            </a:r>
            <a:r>
              <a:rPr strike="noStrike" u="none" b="0" cap="none" baseline="0" sz="1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troops</a:t>
            </a: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, </a:t>
            </a:r>
            <a:r>
              <a:rPr strike="noStrike" u="none" b="0" cap="none" baseline="0" sz="1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border</a:t>
            </a:r>
          </a:p>
        </p:txBody>
      </p:sp>
      <p:cxnSp>
        <p:nvCxnSpPr>
          <p:cNvPr id="541" name="Shape 541"/>
          <p:cNvCxnSpPr/>
          <p:nvPr/>
        </p:nvCxnSpPr>
        <p:spPr>
          <a:xfrm flipH="1">
            <a:off y="3257550" x="6229349"/>
            <a:ext cy="417348" cx="91439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triangle"/>
          </a:ln>
        </p:spPr>
      </p:cxnSp>
      <p:cxnSp>
        <p:nvCxnSpPr>
          <p:cNvPr id="542" name="Shape 542"/>
          <p:cNvCxnSpPr/>
          <p:nvPr/>
        </p:nvCxnSpPr>
        <p:spPr>
          <a:xfrm>
            <a:off y="3257550" x="7949564"/>
            <a:ext cy="417348" cx="154305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triangle"/>
          </a:ln>
        </p:spPr>
      </p:cxnSp>
      <p:sp>
        <p:nvSpPr>
          <p:cNvPr id="543" name="Shape 543"/>
          <p:cNvSpPr/>
          <p:nvPr/>
        </p:nvSpPr>
        <p:spPr>
          <a:xfrm>
            <a:off y="2434590" x="6149339"/>
            <a:ext cy="811529" cx="195453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EEEEE"/>
              </a:gs>
            </a:gsLst>
            <a:lin ang="16200000" scaled="0"/>
          </a:gradFill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Arial"/>
              <a:buNone/>
            </a:pPr>
            <a:r>
              <a:rPr strike="noStrike" u="none" b="0" cap="none" baseline="0" sz="1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gas</a:t>
            </a: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, ukraine, russian, russia, europe, </a:t>
            </a:r>
            <a:r>
              <a:rPr strike="noStrike" u="none" b="0" cap="none" baseline="0" sz="1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talks</a:t>
            </a: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, energy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7" name="Shape 5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8" name="Shape 548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strike="noStrike" u="none" b="0" cap="none" baseline="0" sz="4000" lang="en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Extracted Events Sample</a:t>
            </a:r>
          </a:p>
        </p:txBody>
      </p:sp>
      <p:sp>
        <p:nvSpPr>
          <p:cNvPr id="549" name="Shape 549"/>
          <p:cNvSpPr txBox="1"/>
          <p:nvPr>
            <p:ph idx="1" type="body"/>
          </p:nvPr>
        </p:nvSpPr>
        <p:spPr>
          <a:xfrm>
            <a:off y="1875719" x="520064"/>
            <a:ext cy="4490790" cx="810386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0" mar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1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2014/03/08 - 2014/03/14</a:t>
            </a: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; </a:t>
            </a:r>
          </a:p>
          <a:p>
            <a:pPr algn="l" rtl="0" lvl="0" marR="0" indent="0" mar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1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</a:t>
            </a: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: [crimea, ukraine, russia, minister, referendum, ukrainian, vote]</a:t>
            </a:r>
          </a:p>
          <a:p>
            <a:pPr algn="l" rtl="0" lvl="0" marR="0" indent="0" mar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1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WHO</a:t>
            </a: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: U.N. Security Council; Arseny Yatseniuk; Vladimir Kirichenko; Obama; Putin;</a:t>
            </a:r>
          </a:p>
          <a:p>
            <a:pPr algn="l" rtl="0" lvl="0" marR="0" indent="0" mar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1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WHERE</a:t>
            </a: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: Russia; Crimea; Ukraine; Kiev;	China;</a:t>
            </a:r>
          </a:p>
          <a:p>
            <a:pPr algn="l" rtl="0" lvl="0" marR="0" indent="0" mar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1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Combination</a:t>
            </a: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: [Mar 9 , 2014; Russia; Ukraine; Crimea; United States; Vladimir Kirichenko; Obama]</a:t>
            </a:r>
          </a:p>
          <a:p>
            <a:pPr algn="l" rtl="0" lvl="0" marR="0" indent="0" mar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1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Combination</a:t>
            </a: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: [Mar 14 , 2014; London; Russia; Ukraine; West; Crimea; Moscow; Arseny Yatseniuk; Kerry; Russian Federation]</a:t>
            </a:r>
          </a:p>
          <a:p>
            <a:r>
              <a:t/>
            </a:r>
          </a:p>
          <a:p>
            <a:pPr algn="l" rtl="0" lvl="0" marR="0" indent="0" mar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1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2014/03/20 - 2014/03/21</a:t>
            </a: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; </a:t>
            </a:r>
          </a:p>
          <a:p>
            <a:pPr algn="l" rtl="0" lvl="0" marR="0" indent="0" mar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1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</a:t>
            </a: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: [ukraine, house, imf, u.s, bill, white, aid]</a:t>
            </a:r>
          </a:p>
          <a:p>
            <a:pPr algn="l" rtl="0" lvl="0" marR="0" indent="0" mar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1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WHO</a:t>
            </a: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: IMF; Senate; White House; House of Representatives	</a:t>
            </a:r>
          </a:p>
          <a:p>
            <a:pPr algn="l" rtl="0" lvl="0" marR="0" indent="0" mar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1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WHERE</a:t>
            </a: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: Ukraine; WASHINGTON; Kiev; United States;</a:t>
            </a:r>
          </a:p>
          <a:p>
            <a:pPr algn="l" rtl="0" lvl="0" marR="0" indent="0" mar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1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Combination</a:t>
            </a: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: [Mar 21 , 2014; Ukraine; U.S.; New York; Senate; Royce; House Foreign Affairs Democrat; Nita Lowey; Eliot Engel; House Appropriations Committee; IMF]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3" name="Shape 5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4" name="Shape 554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z="4000" lang="en">
                <a:solidFill>
                  <a:schemeClr val="lt1"/>
                </a:solidFill>
              </a:rPr>
              <a:t>2.4.1 Approaches</a:t>
            </a:r>
          </a:p>
        </p:txBody>
      </p:sp>
      <p:sp>
        <p:nvSpPr>
          <p:cNvPr id="555" name="Shape 555"/>
          <p:cNvSpPr txBox="1"/>
          <p:nvPr>
            <p:ph idx="1" type="body"/>
          </p:nvPr>
        </p:nvSpPr>
        <p:spPr>
          <a:xfrm>
            <a:off y="1600200" x="457200"/>
            <a:ext cy="38015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2400" lang="en">
                <a:solidFill>
                  <a:schemeClr val="dk1"/>
                </a:solidFill>
              </a:rPr>
              <a:t>
</a:t>
            </a:r>
          </a:p>
          <a:p>
            <a:pPr algn="l" rtl="0" lvl="0" marR="0" indent="-38100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chemeClr val="dk1"/>
                </a:solidFill>
              </a:rPr>
              <a:t>Tweets are from IDEAL collection.</a:t>
            </a:r>
          </a:p>
          <a:p>
            <a:r>
              <a:t/>
            </a:r>
          </a:p>
          <a:p>
            <a:pPr algn="l" rtl="0" lvl="0" marR="0" indent="-38100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chemeClr val="dk1"/>
                </a:solidFill>
              </a:rPr>
              <a:t>Assign topics to each tweet by LDA.</a:t>
            </a:r>
          </a:p>
          <a:p>
            <a:r>
              <a:t/>
            </a:r>
          </a:p>
          <a:p>
            <a:pPr algn="l" rtl="0" lvl="0" marR="0" indent="-38100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chemeClr val="dk1"/>
                </a:solidFill>
              </a:rPr>
              <a:t>Apply Method 2 (FP-Growth) in the NER step of tweets analysis.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9" name="Shape 5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0" name="Shape 560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z="4000" lang="en">
                <a:solidFill>
                  <a:schemeClr val="lt1"/>
                </a:solidFill>
              </a:rPr>
              <a:t>2.4.2 Results</a:t>
            </a:r>
          </a:p>
        </p:txBody>
      </p:sp>
      <p:sp>
        <p:nvSpPr>
          <p:cNvPr id="561" name="Shape 561"/>
          <p:cNvSpPr/>
          <p:nvPr/>
        </p:nvSpPr>
        <p:spPr>
          <a:xfrm>
            <a:off y="4228766" x="7894035"/>
            <a:ext cy="83099" cx="475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grpSp>
        <p:nvGrpSpPr>
          <p:cNvPr id="562" name="Shape 562"/>
          <p:cNvGrpSpPr/>
          <p:nvPr/>
        </p:nvGrpSpPr>
        <p:grpSpPr>
          <a:xfrm>
            <a:off y="2371558" x="63845"/>
            <a:ext cy="3377028" cx="8778300"/>
            <a:chOff y="1723250" x="196894"/>
            <a:chExt cy="4084950" cx="8778300"/>
          </a:xfrm>
        </p:grpSpPr>
        <p:sp>
          <p:nvSpPr>
            <p:cNvPr id="563" name="Shape 563"/>
            <p:cNvSpPr/>
            <p:nvPr/>
          </p:nvSpPr>
          <p:spPr>
            <a:xfrm>
              <a:off y="3869598" x="196894"/>
              <a:ext cy="306299" cx="8778300"/>
            </a:xfrm>
            <a:prstGeom prst="notchedRightArrow">
              <a:avLst>
                <a:gd fmla="val 50000" name="adj1"/>
                <a:gd fmla="val 50000" name="adj2"/>
              </a:avLst>
            </a:prstGeom>
            <a:solidFill>
              <a:srgbClr val="DDD4DB"/>
            </a:solidFill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64" name="Shape 564"/>
            <p:cNvSpPr/>
            <p:nvPr/>
          </p:nvSpPr>
          <p:spPr>
            <a:xfrm>
              <a:off y="3688461" x="501106"/>
              <a:ext cy="199800" cx="825899"/>
            </a:xfrm>
            <a:prstGeom prst="rect">
              <a:avLst/>
            </a:prstGeom>
            <a:noFill/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65" name="Shape 565"/>
            <p:cNvSpPr txBox="1"/>
            <p:nvPr/>
          </p:nvSpPr>
          <p:spPr>
            <a:xfrm>
              <a:off y="3665836" x="1308030"/>
              <a:ext cy="199800" cx="825899"/>
            </a:xfrm>
            <a:prstGeom prst="rect">
              <a:avLst/>
            </a:prstGeom>
          </p:spPr>
          <p:txBody>
            <a:bodyPr bIns="0" rIns="0" lIns="0" tIns="0" anchor="ctr" anchorCtr="0">
              <a:noAutofit/>
            </a:bodyPr>
            <a:lstStyle/>
            <a:p>
              <a:pPr algn="ctr" rtl="0" lvl="0" marR="0" indent="0" mar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2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02/</a:t>
              </a:r>
              <a:r>
                <a:rPr sz="1200" lang="en"/>
                <a:t>18</a:t>
              </a:r>
            </a:p>
          </p:txBody>
        </p:sp>
        <p:sp>
          <p:nvSpPr>
            <p:cNvPr id="566" name="Shape 566"/>
            <p:cNvSpPr/>
            <p:nvPr/>
          </p:nvSpPr>
          <p:spPr>
            <a:xfrm>
              <a:off y="3978804" x="1682735"/>
              <a:ext cy="76499" cx="76499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67" name="Shape 567"/>
            <p:cNvSpPr/>
            <p:nvPr/>
          </p:nvSpPr>
          <p:spPr>
            <a:xfrm>
              <a:off y="4106709" x="999862"/>
              <a:ext cy="289800" cx="796799"/>
            </a:xfrm>
            <a:prstGeom prst="rect">
              <a:avLst/>
            </a:prstGeom>
            <a:noFill/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68" name="Shape 568"/>
            <p:cNvSpPr txBox="1"/>
            <p:nvPr/>
          </p:nvSpPr>
          <p:spPr>
            <a:xfrm>
              <a:off y="4125434" x="3256211"/>
              <a:ext cy="289800" cx="796799"/>
            </a:xfrm>
            <a:prstGeom prst="rect">
              <a:avLst/>
            </a:prstGeom>
          </p:spPr>
          <p:txBody>
            <a:bodyPr bIns="0" rIns="0" lIns="0" tIns="0" anchor="ctr" anchorCtr="0">
              <a:noAutofit/>
            </a:bodyPr>
            <a:lstStyle/>
            <a:p>
              <a:pPr algn="ctr" rtl="0" lvl="0" marR="0" indent="0" mar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z="1200" lang="en"/>
                <a:t>02/20</a:t>
              </a:r>
            </a:p>
          </p:txBody>
        </p:sp>
        <p:sp>
          <p:nvSpPr>
            <p:cNvPr id="569" name="Shape 569"/>
            <p:cNvSpPr/>
            <p:nvPr/>
          </p:nvSpPr>
          <p:spPr>
            <a:xfrm>
              <a:off y="3990339" x="3616357"/>
              <a:ext cy="76499" cx="76499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70" name="Shape 570"/>
            <p:cNvSpPr/>
            <p:nvPr/>
          </p:nvSpPr>
          <p:spPr>
            <a:xfrm>
              <a:off y="3703321" x="1682735"/>
              <a:ext cy="224099" cx="703500"/>
            </a:xfrm>
            <a:prstGeom prst="rect">
              <a:avLst/>
            </a:prstGeom>
            <a:noFill/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71" name="Shape 571"/>
            <p:cNvSpPr txBox="1"/>
            <p:nvPr/>
          </p:nvSpPr>
          <p:spPr>
            <a:xfrm>
              <a:off y="3677071" x="4220260"/>
              <a:ext cy="224099" cx="703500"/>
            </a:xfrm>
            <a:prstGeom prst="rect">
              <a:avLst/>
            </a:prstGeom>
          </p:spPr>
          <p:txBody>
            <a:bodyPr bIns="0" rIns="0" lIns="0" tIns="0" anchor="ctr" anchorCtr="0">
              <a:noAutofit/>
            </a:bodyPr>
            <a:lstStyle/>
            <a:p>
              <a:pPr algn="ctr" rtl="0" lvl="0" marR="0" indent="0" mar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z="1200" lang="en"/>
                <a:t>02/21</a:t>
              </a:r>
            </a:p>
          </p:txBody>
        </p:sp>
        <p:sp>
          <p:nvSpPr>
            <p:cNvPr id="572" name="Shape 572"/>
            <p:cNvSpPr/>
            <p:nvPr/>
          </p:nvSpPr>
          <p:spPr>
            <a:xfrm>
              <a:off y="3975453" x="4547811"/>
              <a:ext cy="76499" cx="76499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73" name="Shape 573"/>
            <p:cNvSpPr/>
            <p:nvPr/>
          </p:nvSpPr>
          <p:spPr>
            <a:xfrm>
              <a:off y="4182954" x="2222316"/>
              <a:ext cy="142200" cx="730499"/>
            </a:xfrm>
            <a:prstGeom prst="rect">
              <a:avLst/>
            </a:prstGeom>
            <a:noFill/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74" name="Shape 574"/>
            <p:cNvSpPr txBox="1"/>
            <p:nvPr/>
          </p:nvSpPr>
          <p:spPr>
            <a:xfrm>
              <a:off y="4199229" x="5152267"/>
              <a:ext cy="142200" cx="730499"/>
            </a:xfrm>
            <a:prstGeom prst="rect">
              <a:avLst/>
            </a:prstGeom>
          </p:spPr>
          <p:txBody>
            <a:bodyPr bIns="0" rIns="0" lIns="0" tIns="0" anchor="ctr" anchorCtr="0">
              <a:noAutofit/>
            </a:bodyPr>
            <a:lstStyle/>
            <a:p>
              <a:pPr algn="ctr" rtl="0" lvl="0" marR="0" indent="0" mar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z="1200" lang="en"/>
                <a:t>02/22</a:t>
              </a:r>
            </a:p>
          </p:txBody>
        </p:sp>
        <p:sp>
          <p:nvSpPr>
            <p:cNvPr id="575" name="Shape 575"/>
            <p:cNvSpPr/>
            <p:nvPr/>
          </p:nvSpPr>
          <p:spPr>
            <a:xfrm>
              <a:off y="3990353" x="5479269"/>
              <a:ext cy="76499" cx="76499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76" name="Shape 576"/>
            <p:cNvSpPr/>
            <p:nvPr/>
          </p:nvSpPr>
          <p:spPr>
            <a:xfrm>
              <a:off y="3737138" x="2730261"/>
              <a:ext cy="125399" cx="609599"/>
            </a:xfrm>
            <a:prstGeom prst="rect">
              <a:avLst/>
            </a:prstGeom>
            <a:noFill/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77" name="Shape 577"/>
            <p:cNvSpPr txBox="1"/>
            <p:nvPr/>
          </p:nvSpPr>
          <p:spPr>
            <a:xfrm>
              <a:off y="3703025" x="7418100"/>
              <a:ext cy="125399" cx="609599"/>
            </a:xfrm>
            <a:prstGeom prst="rect">
              <a:avLst/>
            </a:prstGeom>
          </p:spPr>
          <p:txBody>
            <a:bodyPr bIns="0" rIns="0" lIns="0" tIns="0" anchor="ctr" anchorCtr="0">
              <a:noAutofit/>
            </a:bodyPr>
            <a:lstStyle/>
            <a:p>
              <a:pPr algn="ctr" rtl="0" lvl="0" marR="0" indent="0" mar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2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03/</a:t>
              </a:r>
              <a:r>
                <a:rPr sz="1200" lang="en"/>
                <a:t>06</a:t>
              </a:r>
            </a:p>
          </p:txBody>
        </p:sp>
        <p:sp>
          <p:nvSpPr>
            <p:cNvPr id="578" name="Shape 578"/>
            <p:cNvSpPr/>
            <p:nvPr/>
          </p:nvSpPr>
          <p:spPr>
            <a:xfrm>
              <a:off y="3990339" x="7684639"/>
              <a:ext cy="76499" cx="76499"/>
            </a:xfrm>
            <a:prstGeom prst="ellipse">
              <a:avLst/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79" name="Shape 579"/>
            <p:cNvSpPr/>
            <p:nvPr/>
          </p:nvSpPr>
          <p:spPr>
            <a:xfrm>
              <a:off y="4153203" x="3141531"/>
              <a:ext cy="158399" cx="826799"/>
            </a:xfrm>
            <a:prstGeom prst="rect">
              <a:avLst/>
            </a:prstGeom>
            <a:noFill/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80" name="Shape 580"/>
            <p:cNvSpPr/>
            <p:nvPr/>
          </p:nvSpPr>
          <p:spPr>
            <a:xfrm>
              <a:off y="3739493" x="3852716"/>
              <a:ext cy="161699" cx="746999"/>
            </a:xfrm>
            <a:prstGeom prst="rect">
              <a:avLst/>
            </a:prstGeom>
            <a:noFill/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81" name="Shape 581"/>
            <p:cNvSpPr/>
            <p:nvPr/>
          </p:nvSpPr>
          <p:spPr>
            <a:xfrm>
              <a:off y="4126220" x="4450512"/>
              <a:ext cy="198899" cx="515100"/>
            </a:xfrm>
            <a:prstGeom prst="rect">
              <a:avLst/>
            </a:prstGeom>
            <a:noFill/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82" name="Shape 582"/>
            <p:cNvSpPr/>
            <p:nvPr/>
          </p:nvSpPr>
          <p:spPr>
            <a:xfrm>
              <a:off y="3691884" x="5118635"/>
              <a:ext cy="258000" cx="597300"/>
            </a:xfrm>
            <a:prstGeom prst="rect">
              <a:avLst/>
            </a:prstGeom>
            <a:noFill/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83" name="Shape 583"/>
            <p:cNvSpPr/>
            <p:nvPr/>
          </p:nvSpPr>
          <p:spPr>
            <a:xfrm>
              <a:off y="4147189" x="5940752"/>
              <a:ext cy="198899" cx="476400"/>
            </a:xfrm>
            <a:prstGeom prst="rect">
              <a:avLst/>
            </a:prstGeom>
            <a:noFill/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84" name="Shape 584"/>
            <p:cNvSpPr/>
            <p:nvPr/>
          </p:nvSpPr>
          <p:spPr>
            <a:xfrm>
              <a:off y="3742175" x="7173810"/>
              <a:ext cy="150899" cx="454500"/>
            </a:xfrm>
            <a:prstGeom prst="rect">
              <a:avLst/>
            </a:prstGeom>
            <a:noFill/>
            <a:ln>
              <a:noFill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  <p:sp>
          <p:nvSpPr>
            <p:cNvPr id="585" name="Shape 585"/>
            <p:cNvSpPr/>
            <p:nvPr/>
          </p:nvSpPr>
          <p:spPr>
            <a:xfrm>
              <a:off y="1723250" x="1625850"/>
              <a:ext cy="610800" cx="6268200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35000">
                  <a:srgbClr val="CFCFCF"/>
                </a:gs>
                <a:gs pos="100000">
                  <a:srgbClr val="EEEEEE"/>
                </a:gs>
              </a:gsLst>
              <a:lin ang="16200037" scaled="0"/>
            </a:gradFill>
            <a:ln w="952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indent="38100">
                <a:lnSpc>
                  <a:spcPct val="115000"/>
                </a:lnSpc>
                <a:buClr>
                  <a:schemeClr val="dk1"/>
                </a:buClr>
                <a:buSzPct val="61111"/>
                <a:buFont typeface="Arial"/>
                <a:buNone/>
              </a:pPr>
              <a:r>
                <a:rPr sz="1800" lang="en">
                  <a:solidFill>
                    <a:schemeClr val="dk1"/>
                  </a:solidFill>
                </a:rPr>
                <a:t>live, snipers, protests, control, here, watch, video</a:t>
              </a:r>
            </a:p>
            <a:p>
              <a:r>
                <a:t/>
              </a:r>
            </a:p>
          </p:txBody>
        </p:sp>
        <p:sp>
          <p:nvSpPr>
            <p:cNvPr id="586" name="Shape 586"/>
            <p:cNvSpPr/>
            <p:nvPr/>
          </p:nvSpPr>
          <p:spPr>
            <a:xfrm>
              <a:off y="5197400" x="1625850"/>
              <a:ext cy="610800" cx="6268200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35000">
                  <a:srgbClr val="CFCFCF"/>
                </a:gs>
                <a:gs pos="100000">
                  <a:srgbClr val="EEEEEE"/>
                </a:gs>
              </a:gsLst>
              <a:lin ang="16200037" scaled="0"/>
            </a:gradFill>
            <a:ln w="952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rtl="0" lvl="0" indent="38100">
                <a:lnSpc>
                  <a:spcPct val="115000"/>
                </a:lnSpc>
                <a:buClr>
                  <a:schemeClr val="dk1"/>
                </a:buClr>
                <a:buSzPct val="61111"/>
                <a:buFont typeface="Arial"/>
                <a:buNone/>
              </a:pPr>
              <a:r>
                <a:rPr sz="1800" lang="en">
                  <a:solidFill>
                    <a:schemeClr val="dk1"/>
                  </a:solidFill>
                </a:rPr>
                <a:t>today, president, storm, backed, threaten, forces, shooting</a:t>
              </a:r>
            </a:p>
            <a:p>
              <a:r>
                <a:t/>
              </a:r>
            </a:p>
          </p:txBody>
        </p:sp>
        <p:sp>
          <p:nvSpPr>
            <p:cNvPr id="587" name="Shape 587"/>
            <p:cNvSpPr txBox="1"/>
            <p:nvPr/>
          </p:nvSpPr>
          <p:spPr>
            <a:xfrm>
              <a:off y="1811750" x="300100"/>
              <a:ext cy="378000" cx="944700"/>
            </a:xfrm>
            <a:prstGeom prst="rect">
              <a:avLst/>
            </a:prstGeom>
          </p:spPr>
          <p:txBody>
            <a:bodyPr bIns="91425" rIns="91425" lIns="91425" tIns="91425" anchor="t" anchorCtr="0">
              <a:noAutofit/>
            </a:bodyPr>
            <a:lstStyle/>
            <a:p>
              <a:pPr>
                <a:buNone/>
              </a:pPr>
              <a:r>
                <a:rPr lang="en"/>
                <a:t>Topic 1</a:t>
              </a:r>
            </a:p>
          </p:txBody>
        </p:sp>
        <p:sp>
          <p:nvSpPr>
            <p:cNvPr id="588" name="Shape 588"/>
            <p:cNvSpPr txBox="1"/>
            <p:nvPr/>
          </p:nvSpPr>
          <p:spPr>
            <a:xfrm>
              <a:off y="5313800" x="300100"/>
              <a:ext cy="378000" cx="944700"/>
            </a:xfrm>
            <a:prstGeom prst="rect">
              <a:avLst/>
            </a:prstGeom>
          </p:spPr>
          <p:txBody>
            <a:bodyPr bIns="91425" rIns="91425" lIns="91425" tIns="91425" anchor="t" anchorCtr="0">
              <a:noAutofit/>
            </a:bodyPr>
            <a:lstStyle/>
            <a:p>
              <a:pPr rtl="0" lvl="0">
                <a:buNone/>
              </a:pPr>
              <a:r>
                <a:rPr lang="en"/>
                <a:t>Topic 2</a:t>
              </a:r>
            </a:p>
          </p:txBody>
        </p:sp>
        <p:cxnSp>
          <p:nvCxnSpPr>
            <p:cNvPr id="589" name="Shape 589"/>
            <p:cNvCxnSpPr/>
            <p:nvPr/>
          </p:nvCxnSpPr>
          <p:spPr>
            <a:xfrm flipH="1">
              <a:off y="2307571" x="1722935"/>
              <a:ext cy="1238099" cx="136499"/>
            </a:xfrm>
            <a:prstGeom prst="straightConnector1">
              <a:avLst/>
            </a:prstGeom>
            <a:noFill/>
            <a:ln w="952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590" name="Shape 590"/>
            <p:cNvCxnSpPr/>
            <p:nvPr/>
          </p:nvCxnSpPr>
          <p:spPr>
            <a:xfrm>
              <a:off y="2307571" x="3623185"/>
              <a:ext cy="1482599" cx="11400"/>
            </a:xfrm>
            <a:prstGeom prst="straightConnector1">
              <a:avLst/>
            </a:prstGeom>
            <a:noFill/>
            <a:ln w="952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591" name="Shape 591"/>
            <p:cNvCxnSpPr>
              <a:endCxn id="582" idx="2"/>
            </p:cNvCxnSpPr>
            <p:nvPr/>
          </p:nvCxnSpPr>
          <p:spPr>
            <a:xfrm>
              <a:off y="2307684" x="5288885"/>
              <a:ext cy="1642199" cx="128400"/>
            </a:xfrm>
            <a:prstGeom prst="straightConnector1">
              <a:avLst/>
            </a:prstGeom>
            <a:noFill/>
            <a:ln w="952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592" name="Shape 592"/>
            <p:cNvCxnSpPr/>
            <p:nvPr/>
          </p:nvCxnSpPr>
          <p:spPr>
            <a:xfrm>
              <a:off y="2307571" x="7007210"/>
              <a:ext cy="1238099" cx="562199"/>
            </a:xfrm>
            <a:prstGeom prst="straightConnector1">
              <a:avLst/>
            </a:prstGeom>
            <a:noFill/>
            <a:ln w="952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593" name="Shape 593"/>
            <p:cNvCxnSpPr>
              <a:endCxn id="579" idx="2"/>
            </p:cNvCxnSpPr>
            <p:nvPr/>
          </p:nvCxnSpPr>
          <p:spPr>
            <a:xfrm rot="10800000">
              <a:off y="4311603" x="3554931"/>
              <a:ext cy="901500" cx="79799"/>
            </a:xfrm>
            <a:prstGeom prst="straightConnector1">
              <a:avLst/>
            </a:prstGeom>
            <a:noFill/>
            <a:ln w="952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594" name="Shape 594"/>
            <p:cNvCxnSpPr/>
            <p:nvPr/>
          </p:nvCxnSpPr>
          <p:spPr>
            <a:xfrm rot="10800000">
              <a:off y="4126200" x="4609499"/>
              <a:ext cy="1098899" cx="197100"/>
            </a:xfrm>
            <a:prstGeom prst="straightConnector1">
              <a:avLst/>
            </a:prstGeom>
            <a:noFill/>
            <a:ln w="952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sp>
          <p:nvSpPr>
            <p:cNvPr id="595" name="Shape 595"/>
            <p:cNvSpPr txBox="1"/>
            <p:nvPr/>
          </p:nvSpPr>
          <p:spPr>
            <a:xfrm>
              <a:off y="2829687" x="700150"/>
              <a:ext cy="378000" cx="2030099"/>
            </a:xfrm>
            <a:prstGeom prst="rect">
              <a:avLst/>
            </a:prstGeom>
            <a:solidFill>
              <a:schemeClr val="lt1"/>
            </a:solidFill>
            <a:ln w="952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t" anchorCtr="0">
              <a:noAutofit/>
            </a:bodyPr>
            <a:lstStyle/>
            <a:p>
              <a:pPr>
                <a:buNone/>
              </a:pPr>
              <a:r>
                <a:rPr sz="1200" lang="en">
                  <a:solidFill>
                    <a:schemeClr val="dk1"/>
                  </a:solidFill>
                </a:rPr>
                <a:t>European Union; Ukraine</a:t>
              </a:r>
            </a:p>
          </p:txBody>
        </p:sp>
        <p:sp>
          <p:nvSpPr>
            <p:cNvPr id="596" name="Shape 596"/>
            <p:cNvSpPr txBox="1"/>
            <p:nvPr/>
          </p:nvSpPr>
          <p:spPr>
            <a:xfrm>
              <a:off y="2454762" x="2730250"/>
              <a:ext cy="378000" cx="2030099"/>
            </a:xfrm>
            <a:prstGeom prst="rect">
              <a:avLst/>
            </a:prstGeom>
            <a:solidFill>
              <a:schemeClr val="lt1"/>
            </a:solidFill>
            <a:ln w="952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t" anchorCtr="0">
              <a:noAutofit/>
            </a:bodyPr>
            <a:lstStyle/>
            <a:p>
              <a:pPr rtl="0" lvl="0">
                <a:buNone/>
              </a:pPr>
              <a:r>
                <a:rPr sz="1200" lang="en">
                  <a:solidFill>
                    <a:schemeClr val="dk1"/>
                  </a:solidFill>
                </a:rPr>
                <a:t>European Union; Ukraine</a:t>
              </a:r>
            </a:p>
          </p:txBody>
        </p:sp>
        <p:sp>
          <p:nvSpPr>
            <p:cNvPr id="597" name="Shape 597"/>
            <p:cNvSpPr txBox="1"/>
            <p:nvPr/>
          </p:nvSpPr>
          <p:spPr>
            <a:xfrm>
              <a:off y="3096100" x="2952825"/>
              <a:ext cy="378000" cx="1661099"/>
            </a:xfrm>
            <a:prstGeom prst="rect">
              <a:avLst/>
            </a:prstGeom>
            <a:solidFill>
              <a:schemeClr val="lt1"/>
            </a:solidFill>
            <a:ln w="952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t" anchorCtr="0">
              <a:noAutofit/>
            </a:bodyPr>
            <a:lstStyle/>
            <a:p>
              <a:pPr rtl="0" lvl="0">
                <a:buNone/>
              </a:pPr>
              <a:r>
                <a:rPr sz="1200" lang="en">
                  <a:solidFill>
                    <a:schemeClr val="dk1"/>
                  </a:solidFill>
                </a:rPr>
                <a:t>Hotel Ukraina; Kiev</a:t>
              </a:r>
            </a:p>
          </p:txBody>
        </p:sp>
        <p:sp>
          <p:nvSpPr>
            <p:cNvPr id="598" name="Shape 598"/>
            <p:cNvSpPr txBox="1"/>
            <p:nvPr/>
          </p:nvSpPr>
          <p:spPr>
            <a:xfrm>
              <a:off y="2973200" x="4760337"/>
              <a:ext cy="378000" cx="1661099"/>
            </a:xfrm>
            <a:prstGeom prst="rect">
              <a:avLst/>
            </a:prstGeom>
            <a:solidFill>
              <a:schemeClr val="lt1"/>
            </a:solidFill>
            <a:ln w="952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t" anchorCtr="0">
              <a:noAutofit/>
            </a:bodyPr>
            <a:lstStyle/>
            <a:p>
              <a:pPr rtl="0" lvl="0">
                <a:buNone/>
              </a:pPr>
              <a:r>
                <a:rPr sz="1200" lang="en">
                  <a:solidFill>
                    <a:schemeClr val="dk1"/>
                  </a:solidFill>
                </a:rPr>
                <a:t>Peter Brookes; Kiev</a:t>
              </a:r>
            </a:p>
          </p:txBody>
        </p:sp>
        <p:sp>
          <p:nvSpPr>
            <p:cNvPr id="599" name="Shape 599"/>
            <p:cNvSpPr txBox="1"/>
            <p:nvPr/>
          </p:nvSpPr>
          <p:spPr>
            <a:xfrm>
              <a:off y="2639375" x="6928700"/>
              <a:ext cy="378000" cx="944700"/>
            </a:xfrm>
            <a:prstGeom prst="rect">
              <a:avLst/>
            </a:prstGeom>
            <a:solidFill>
              <a:schemeClr val="lt1"/>
            </a:solidFill>
            <a:ln w="952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t" anchorCtr="0">
              <a:noAutofit/>
            </a:bodyPr>
            <a:lstStyle/>
            <a:p>
              <a:pPr rtl="0" lvl="0">
                <a:buNone/>
              </a:pPr>
              <a:r>
                <a:rPr sz="1200" lang="en">
                  <a:solidFill>
                    <a:schemeClr val="dk1"/>
                  </a:solidFill>
                </a:rPr>
                <a:t>EU; Rome</a:t>
              </a:r>
            </a:p>
          </p:txBody>
        </p:sp>
        <p:sp>
          <p:nvSpPr>
            <p:cNvPr id="600" name="Shape 600"/>
            <p:cNvSpPr txBox="1"/>
            <p:nvPr/>
          </p:nvSpPr>
          <p:spPr>
            <a:xfrm>
              <a:off y="4639442" x="2730249"/>
              <a:ext cy="378000" cx="2985599"/>
            </a:xfrm>
            <a:prstGeom prst="rect">
              <a:avLst/>
            </a:prstGeom>
            <a:solidFill>
              <a:schemeClr val="lt1"/>
            </a:solidFill>
            <a:ln w="952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t" anchorCtr="0">
              <a:noAutofit/>
            </a:bodyPr>
            <a:lstStyle/>
            <a:p>
              <a:pPr algn="ctr" rtl="0" lvl="0">
                <a:buNone/>
              </a:pPr>
              <a:r>
                <a:rPr sz="1200" lang="en">
                  <a:solidFill>
                    <a:schemeClr val="dk1"/>
                  </a:solidFill>
                </a:rPr>
                <a:t>Yanukovich; Kiev</a:t>
              </a:r>
            </a:p>
          </p:txBody>
        </p:sp>
      </p:grpSp>
      <p:sp>
        <p:nvSpPr>
          <p:cNvPr id="601" name="Shape 601"/>
          <p:cNvSpPr txBox="1"/>
          <p:nvPr/>
        </p:nvSpPr>
        <p:spPr>
          <a:xfrm>
            <a:off y="1800625" x="277875"/>
            <a:ext cy="400199" cx="1244999"/>
          </a:xfrm>
          <a:prstGeom prst="rect">
            <a:avLst/>
          </a:prstGeom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980000"/>
                </a:solidFill>
              </a:rPr>
              <a:t>Who; Where</a:t>
            </a:r>
          </a:p>
        </p:txBody>
      </p:sp>
      <p:sp>
        <p:nvSpPr>
          <p:cNvPr id="602" name="Shape 602"/>
          <p:cNvSpPr txBox="1"/>
          <p:nvPr/>
        </p:nvSpPr>
        <p:spPr>
          <a:xfrm>
            <a:off y="1503975" x="2600950"/>
            <a:ext cy="777899" cx="6240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>
                <a:solidFill>
                  <a:schemeClr val="dk1"/>
                </a:solidFill>
              </a:rPr>
              <a:t>News Facts:</a:t>
            </a:r>
          </a:p>
          <a:p>
            <a:pPr rtl="0" lvl="0">
              <a:buNone/>
            </a:pPr>
            <a:r>
              <a:rPr lang="en">
                <a:solidFill>
                  <a:schemeClr val="dk1"/>
                </a:solidFill>
              </a:rPr>
              <a:t>Feb 18: </a:t>
            </a:r>
            <a:r>
              <a:rPr lang="en">
                <a:solidFill>
                  <a:srgbClr val="252525"/>
                </a:solidFill>
              </a:rPr>
              <a:t>The initial riots began</a:t>
            </a:r>
          </a:p>
          <a:p>
            <a:pPr>
              <a:buNone/>
            </a:pPr>
            <a:r>
              <a:rPr lang="en">
                <a:solidFill>
                  <a:schemeClr val="dk1"/>
                </a:solidFill>
              </a:rPr>
              <a:t>Feb 20: Ukraine Government Snipers Shooting protesters in Kiev</a:t>
            </a:r>
          </a:p>
        </p:txBody>
      </p:sp>
      <p:sp>
        <p:nvSpPr>
          <p:cNvPr id="603" name="Shape 603"/>
          <p:cNvSpPr txBox="1"/>
          <p:nvPr/>
        </p:nvSpPr>
        <p:spPr>
          <a:xfrm>
            <a:off y="5891000" x="2666025"/>
            <a:ext cy="555600" cx="4912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>
                <a:solidFill>
                  <a:srgbClr val="252525"/>
                </a:solidFill>
              </a:rPr>
              <a:t>News Facts:</a:t>
            </a:r>
          </a:p>
          <a:p>
            <a:pPr>
              <a:buNone/>
            </a:pPr>
            <a:r>
              <a:rPr lang="en">
                <a:solidFill>
                  <a:srgbClr val="252525"/>
                </a:solidFill>
              </a:rPr>
              <a:t>Feb 20/21: President Yanukovych signed a compromise deal with opposition leaders. Then, he left Ukraine. 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7" name="Shape 6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8" name="Shape 608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Clr>
                <a:schemeClr val="lt1"/>
              </a:buClr>
              <a:buSzPct val="25000"/>
              <a:buFont typeface="Arial"/>
              <a:buNone/>
            </a:pPr>
            <a:r>
              <a:rPr sz="4000" lang="en">
                <a:solidFill>
                  <a:schemeClr val="lt1"/>
                </a:solidFill>
              </a:rPr>
              <a:t>Tweets Events Samples </a:t>
            </a:r>
          </a:p>
          <a:p>
            <a:r>
              <a:t/>
            </a:r>
          </a:p>
        </p:txBody>
      </p:sp>
      <p:sp>
        <p:nvSpPr>
          <p:cNvPr id="609" name="Shape 609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55600" marL="457200">
              <a:buClr>
                <a:schemeClr val="dk1"/>
              </a:buClr>
              <a:buSzPct val="100000"/>
              <a:buFont typeface="Georgia"/>
              <a:buChar char="●"/>
            </a:pPr>
            <a:r>
              <a:rPr sz="2000" lang="en"/>
              <a:t>Topic 1</a:t>
            </a:r>
          </a:p>
          <a:p>
            <a:pPr rtl="0" lvl="1" indent="-355600" marL="914400">
              <a:buClr>
                <a:schemeClr val="dk1"/>
              </a:buClr>
              <a:buSzPct val="100000"/>
              <a:buFont typeface="Georgia"/>
              <a:buChar char="○"/>
            </a:pPr>
            <a:r>
              <a:rPr sz="2000" lang="en"/>
              <a:t>Keywords: </a:t>
            </a:r>
            <a:r>
              <a:rPr sz="2000" lang="en">
                <a:solidFill>
                  <a:schemeClr val="dk1"/>
                </a:solidFill>
              </a:rPr>
              <a:t>live, snipers, protests, control, here, watch, video</a:t>
            </a:r>
          </a:p>
          <a:p>
            <a:pPr rtl="0" lvl="1" indent="-355600" marL="914400">
              <a:buClr>
                <a:schemeClr val="dk1"/>
              </a:buClr>
              <a:buSzPct val="100000"/>
              <a:buFont typeface="Georgia"/>
              <a:buChar char="○"/>
            </a:pPr>
            <a:r>
              <a:rPr sz="2000" lang="en">
                <a:solidFill>
                  <a:schemeClr val="dk1"/>
                </a:solidFill>
              </a:rPr>
              <a:t>Events:</a:t>
            </a:r>
          </a:p>
          <a:p>
            <a:pPr rtl="0" lvl="2" indent="-228600" marL="1371600">
              <a:lnSpc>
                <a:spcPct val="115000"/>
              </a:lnSpc>
              <a:spcBef>
                <a:spcPts val="0"/>
              </a:spcBef>
              <a:buNone/>
            </a:pPr>
            <a:r>
              <a:rPr sz="2000" lang="en">
                <a:solidFill>
                  <a:schemeClr val="dk1"/>
                </a:solidFill>
              </a:rPr>
              <a:t>{Feb 18, 2014; European Union; Ukraine}</a:t>
            </a:r>
          </a:p>
          <a:p>
            <a:pPr rtl="0" lvl="2" indent="0" marL="914400">
              <a:lnSpc>
                <a:spcPct val="115000"/>
              </a:lnSpc>
              <a:spcBef>
                <a:spcPts val="0"/>
              </a:spcBef>
              <a:buNone/>
            </a:pPr>
            <a:r>
              <a:rPr sz="2000" lang="en">
                <a:solidFill>
                  <a:schemeClr val="dk1"/>
                </a:solidFill>
              </a:rPr>
              <a:t>    {Feb 20, 2014; EU; Ukraine}</a:t>
            </a:r>
          </a:p>
          <a:p>
            <a:pPr rtl="0" lvl="2" indent="0" marL="914400">
              <a:lnSpc>
                <a:spcPct val="115000"/>
              </a:lnSpc>
              <a:spcBef>
                <a:spcPts val="0"/>
              </a:spcBef>
              <a:buNone/>
            </a:pPr>
            <a:r>
              <a:rPr sz="2000" lang="en">
                <a:solidFill>
                  <a:schemeClr val="dk1"/>
                </a:solidFill>
              </a:rPr>
              <a:t>    {Feb 20, 2014; Hotel Ukraina; Kiev}</a:t>
            </a:r>
          </a:p>
          <a:p>
            <a:pPr rtl="0" lvl="2" indent="-228600" marL="1371600">
              <a:lnSpc>
                <a:spcPct val="115000"/>
              </a:lnSpc>
              <a:spcBef>
                <a:spcPts val="0"/>
              </a:spcBef>
              <a:buNone/>
            </a:pPr>
            <a:r>
              <a:rPr sz="2000" lang="en">
                <a:solidFill>
                  <a:schemeClr val="dk1"/>
                </a:solidFill>
              </a:rPr>
              <a:t> {Feb 22, 2014; Peter Brookes; Kiev}</a:t>
            </a:r>
          </a:p>
          <a:p>
            <a:pPr rtl="0" lvl="2" indent="0" marL="914400">
              <a:lnSpc>
                <a:spcPct val="115000"/>
              </a:lnSpc>
              <a:spcBef>
                <a:spcPts val="0"/>
              </a:spcBef>
              <a:buNone/>
            </a:pPr>
            <a:r>
              <a:rPr sz="2000" lang="en">
                <a:solidFill>
                  <a:schemeClr val="dk1"/>
                </a:solidFill>
              </a:rPr>
              <a:t>    {Mar 06, 2014; EU; Rome}</a:t>
            </a:r>
          </a:p>
          <a:p>
            <a:pPr rtl="0" lvl="0" indent="-355600" marL="457200">
              <a:buClr>
                <a:schemeClr val="dk1"/>
              </a:buClr>
              <a:buSzPct val="100000"/>
              <a:buFont typeface="Georgia"/>
              <a:buChar char="●"/>
            </a:pPr>
            <a:r>
              <a:rPr sz="2000" lang="en">
                <a:solidFill>
                  <a:schemeClr val="dk1"/>
                </a:solidFill>
              </a:rPr>
              <a:t>Topic 2</a:t>
            </a:r>
          </a:p>
          <a:p>
            <a:pPr rtl="0" lvl="1" indent="-355600" marL="914400">
              <a:buClr>
                <a:schemeClr val="dk1"/>
              </a:buClr>
              <a:buSzPct val="100000"/>
              <a:buFont typeface="Georgia"/>
              <a:buChar char="○"/>
            </a:pPr>
            <a:r>
              <a:rPr sz="2000" lang="en">
                <a:solidFill>
                  <a:schemeClr val="dk1"/>
                </a:solidFill>
              </a:rPr>
              <a:t>Keywords: today, president, storm, backed, threaten, forces, shooting</a:t>
            </a:r>
          </a:p>
          <a:p>
            <a:pPr rtl="0" lvl="1" indent="-355600" marL="914400">
              <a:buClr>
                <a:schemeClr val="dk1"/>
              </a:buClr>
              <a:buSzPct val="100000"/>
              <a:buFont typeface="Georgia"/>
              <a:buChar char="○"/>
            </a:pPr>
            <a:r>
              <a:rPr sz="2000" lang="en">
                <a:solidFill>
                  <a:schemeClr val="dk1"/>
                </a:solidFill>
              </a:rPr>
              <a:t>Events:</a:t>
            </a:r>
          </a:p>
          <a:p>
            <a:pPr rtl="0" lvl="0" indent="38100" marL="9144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sz="2000" lang="en">
                <a:solidFill>
                  <a:schemeClr val="dk1"/>
                </a:solidFill>
              </a:rPr>
              <a:t>   {Feb 20, 2014; Yanukovich; Kiev}</a:t>
            </a:r>
          </a:p>
          <a:p>
            <a:pPr rtl="0" lvl="0" indent="457200" marL="457200">
              <a:lnSpc>
                <a:spcPct val="115000"/>
              </a:lnSpc>
              <a:spcBef>
                <a:spcPts val="0"/>
              </a:spcBef>
              <a:buNone/>
            </a:pPr>
            <a:r>
              <a:rPr sz="2000" lang="en">
                <a:solidFill>
                  <a:schemeClr val="dk1"/>
                </a:solidFill>
              </a:rPr>
              <a:t>  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3" name="Shape 6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4" name="Shape 614"/>
          <p:cNvSpPr txBox="1"/>
          <p:nvPr>
            <p:ph type="title"/>
          </p:nvPr>
        </p:nvSpPr>
        <p:spPr>
          <a:xfrm>
            <a:off y="274637" x="457200"/>
            <a:ext cy="1143299" cx="86868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trike="noStrike" u="none" b="0" cap="none" baseline="0" sz="4000" lang="en" i="0">
                <a:solidFill>
                  <a:schemeClr val="lt1"/>
                </a:solidFill>
                <a:rtl val="0"/>
              </a:rPr>
              <a:t>2.5 </a:t>
            </a:r>
            <a:r>
              <a:rPr sz="4000" lang="en">
                <a:solidFill>
                  <a:schemeClr val="lt1"/>
                </a:solidFill>
                <a:rtl val="0"/>
              </a:rPr>
              <a:t>Correlation </a:t>
            </a:r>
            <a:r>
              <a:rPr strike="noStrike" u="none" b="0" cap="none" baseline="0" sz="4000" lang="en" i="0">
                <a:solidFill>
                  <a:schemeClr val="lt1"/>
                </a:solidFill>
                <a:rtl val="0"/>
              </a:rPr>
              <a:t>between Twitter Events &amp; News Events</a:t>
            </a:r>
          </a:p>
        </p:txBody>
      </p:sp>
      <p:sp>
        <p:nvSpPr>
          <p:cNvPr id="615" name="Shape 615"/>
          <p:cNvSpPr/>
          <p:nvPr/>
        </p:nvSpPr>
        <p:spPr>
          <a:xfrm>
            <a:off y="2174976" x="819181"/>
            <a:ext cy="481446" cx="91674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Term 1</a:t>
            </a:r>
          </a:p>
        </p:txBody>
      </p:sp>
      <p:sp>
        <p:nvSpPr>
          <p:cNvPr id="616" name="Shape 616"/>
          <p:cNvSpPr/>
          <p:nvPr/>
        </p:nvSpPr>
        <p:spPr>
          <a:xfrm>
            <a:off y="2174976" x="1735931"/>
            <a:ext cy="481446" cx="91674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Term 2</a:t>
            </a:r>
          </a:p>
        </p:txBody>
      </p:sp>
      <p:sp>
        <p:nvSpPr>
          <p:cNvPr id="617" name="Shape 617"/>
          <p:cNvSpPr/>
          <p:nvPr/>
        </p:nvSpPr>
        <p:spPr>
          <a:xfrm>
            <a:off y="2174976" x="2652680"/>
            <a:ext cy="481446" cx="91674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Term 3</a:t>
            </a:r>
          </a:p>
        </p:txBody>
      </p:sp>
      <p:sp>
        <p:nvSpPr>
          <p:cNvPr id="618" name="Shape 618"/>
          <p:cNvSpPr/>
          <p:nvPr/>
        </p:nvSpPr>
        <p:spPr>
          <a:xfrm>
            <a:off y="2174975" x="3569428"/>
            <a:ext cy="481446" cx="91674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…</a:t>
            </a:r>
          </a:p>
        </p:txBody>
      </p:sp>
      <p:sp>
        <p:nvSpPr>
          <p:cNvPr id="619" name="Shape 619"/>
          <p:cNvSpPr/>
          <p:nvPr/>
        </p:nvSpPr>
        <p:spPr>
          <a:xfrm>
            <a:off y="2174975" x="4486178"/>
            <a:ext cy="481446" cx="91674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Term 7</a:t>
            </a:r>
          </a:p>
        </p:txBody>
      </p:sp>
      <p:sp>
        <p:nvSpPr>
          <p:cNvPr id="620" name="Shape 620"/>
          <p:cNvSpPr/>
          <p:nvPr/>
        </p:nvSpPr>
        <p:spPr>
          <a:xfrm>
            <a:off y="2174975" x="5560092"/>
            <a:ext cy="481446" cx="91674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WHO</a:t>
            </a:r>
          </a:p>
        </p:txBody>
      </p:sp>
      <p:sp>
        <p:nvSpPr>
          <p:cNvPr id="621" name="Shape 621"/>
          <p:cNvSpPr/>
          <p:nvPr/>
        </p:nvSpPr>
        <p:spPr>
          <a:xfrm>
            <a:off y="2174975" x="6476842"/>
            <a:ext cy="481446" cx="91674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WHERE</a:t>
            </a:r>
          </a:p>
        </p:txBody>
      </p:sp>
      <p:sp>
        <p:nvSpPr>
          <p:cNvPr id="622" name="Shape 622"/>
          <p:cNvSpPr/>
          <p:nvPr/>
        </p:nvSpPr>
        <p:spPr>
          <a:xfrm>
            <a:off y="2174975" x="7393590"/>
            <a:ext cy="481446" cx="91674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WHEN</a:t>
            </a:r>
          </a:p>
        </p:txBody>
      </p:sp>
      <p:sp>
        <p:nvSpPr>
          <p:cNvPr id="623" name="Shape 623"/>
          <p:cNvSpPr/>
          <p:nvPr/>
        </p:nvSpPr>
        <p:spPr>
          <a:xfrm>
            <a:off y="1657351" x="650081"/>
            <a:ext cy="1157281" cx="7843837"/>
          </a:xfrm>
          <a:prstGeom prst="roundRect">
            <a:avLst>
              <a:gd fmla="val 11381" name="adj"/>
            </a:avLst>
          </a:prstGeom>
          <a:noFill/>
          <a:ln w="9525" cap="flat">
            <a:solidFill>
              <a:srgbClr val="C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24" name="Shape 624"/>
          <p:cNvSpPr txBox="1"/>
          <p:nvPr/>
        </p:nvSpPr>
        <p:spPr>
          <a:xfrm>
            <a:off y="1713309" x="3632262"/>
            <a:ext cy="461664" cx="1957387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News Event</a:t>
            </a:r>
          </a:p>
        </p:txBody>
      </p:sp>
      <p:sp>
        <p:nvSpPr>
          <p:cNvPr id="625" name="Shape 625"/>
          <p:cNvSpPr/>
          <p:nvPr/>
        </p:nvSpPr>
        <p:spPr>
          <a:xfrm>
            <a:off y="3478550" x="819181"/>
            <a:ext cy="481446" cx="916749"/>
          </a:xfrm>
          <a:prstGeom prst="rect">
            <a:avLst/>
          </a:prstGeom>
          <a:noFill/>
          <a:ln w="9525" cap="flat">
            <a:solidFill>
              <a:srgbClr val="0070C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Term 1</a:t>
            </a:r>
          </a:p>
        </p:txBody>
      </p:sp>
      <p:sp>
        <p:nvSpPr>
          <p:cNvPr id="626" name="Shape 626"/>
          <p:cNvSpPr/>
          <p:nvPr/>
        </p:nvSpPr>
        <p:spPr>
          <a:xfrm>
            <a:off y="3478550" x="1735931"/>
            <a:ext cy="481446" cx="916749"/>
          </a:xfrm>
          <a:prstGeom prst="rect">
            <a:avLst/>
          </a:prstGeom>
          <a:noFill/>
          <a:ln w="9525" cap="flat">
            <a:solidFill>
              <a:srgbClr val="0070C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Term 2</a:t>
            </a:r>
          </a:p>
        </p:txBody>
      </p:sp>
      <p:sp>
        <p:nvSpPr>
          <p:cNvPr id="627" name="Shape 627"/>
          <p:cNvSpPr/>
          <p:nvPr/>
        </p:nvSpPr>
        <p:spPr>
          <a:xfrm>
            <a:off y="3478550" x="2652680"/>
            <a:ext cy="481446" cx="916749"/>
          </a:xfrm>
          <a:prstGeom prst="rect">
            <a:avLst/>
          </a:prstGeom>
          <a:noFill/>
          <a:ln w="9525" cap="flat">
            <a:solidFill>
              <a:srgbClr val="0070C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Term 3</a:t>
            </a:r>
          </a:p>
        </p:txBody>
      </p:sp>
      <p:sp>
        <p:nvSpPr>
          <p:cNvPr id="628" name="Shape 628"/>
          <p:cNvSpPr/>
          <p:nvPr/>
        </p:nvSpPr>
        <p:spPr>
          <a:xfrm>
            <a:off y="3478548" x="3569428"/>
            <a:ext cy="481446" cx="916749"/>
          </a:xfrm>
          <a:prstGeom prst="rect">
            <a:avLst/>
          </a:prstGeom>
          <a:noFill/>
          <a:ln w="9525" cap="flat">
            <a:solidFill>
              <a:srgbClr val="0070C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…</a:t>
            </a:r>
          </a:p>
        </p:txBody>
      </p:sp>
      <p:sp>
        <p:nvSpPr>
          <p:cNvPr id="629" name="Shape 629"/>
          <p:cNvSpPr/>
          <p:nvPr/>
        </p:nvSpPr>
        <p:spPr>
          <a:xfrm>
            <a:off y="3478548" x="4486178"/>
            <a:ext cy="481446" cx="916749"/>
          </a:xfrm>
          <a:prstGeom prst="rect">
            <a:avLst/>
          </a:prstGeom>
          <a:noFill/>
          <a:ln w="9525" cap="flat">
            <a:solidFill>
              <a:srgbClr val="0070C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Term 7</a:t>
            </a:r>
          </a:p>
        </p:txBody>
      </p:sp>
      <p:sp>
        <p:nvSpPr>
          <p:cNvPr id="630" name="Shape 630"/>
          <p:cNvSpPr/>
          <p:nvPr/>
        </p:nvSpPr>
        <p:spPr>
          <a:xfrm>
            <a:off y="3478548" x="5560092"/>
            <a:ext cy="481446" cx="916749"/>
          </a:xfrm>
          <a:prstGeom prst="rect">
            <a:avLst/>
          </a:prstGeom>
          <a:noFill/>
          <a:ln w="9525" cap="flat">
            <a:solidFill>
              <a:srgbClr val="0070C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WHO</a:t>
            </a:r>
          </a:p>
        </p:txBody>
      </p:sp>
      <p:sp>
        <p:nvSpPr>
          <p:cNvPr id="631" name="Shape 631"/>
          <p:cNvSpPr/>
          <p:nvPr/>
        </p:nvSpPr>
        <p:spPr>
          <a:xfrm>
            <a:off y="3478548" x="6476842"/>
            <a:ext cy="481446" cx="916749"/>
          </a:xfrm>
          <a:prstGeom prst="rect">
            <a:avLst/>
          </a:prstGeom>
          <a:noFill/>
          <a:ln w="9525" cap="flat">
            <a:solidFill>
              <a:srgbClr val="0070C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WHERE</a:t>
            </a:r>
          </a:p>
        </p:txBody>
      </p:sp>
      <p:sp>
        <p:nvSpPr>
          <p:cNvPr id="632" name="Shape 632"/>
          <p:cNvSpPr/>
          <p:nvPr/>
        </p:nvSpPr>
        <p:spPr>
          <a:xfrm>
            <a:off y="3478548" x="7393590"/>
            <a:ext cy="481446" cx="916749"/>
          </a:xfrm>
          <a:prstGeom prst="rect">
            <a:avLst/>
          </a:prstGeom>
          <a:noFill/>
          <a:ln w="9525" cap="flat">
            <a:solidFill>
              <a:srgbClr val="0070C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WHEN</a:t>
            </a:r>
          </a:p>
        </p:txBody>
      </p:sp>
      <p:sp>
        <p:nvSpPr>
          <p:cNvPr id="633" name="Shape 633"/>
          <p:cNvSpPr/>
          <p:nvPr/>
        </p:nvSpPr>
        <p:spPr>
          <a:xfrm>
            <a:off y="2960925" x="650081"/>
            <a:ext cy="1157281" cx="7843837"/>
          </a:xfrm>
          <a:prstGeom prst="roundRect">
            <a:avLst>
              <a:gd fmla="val 11381" name="adj"/>
            </a:avLst>
          </a:prstGeom>
          <a:noFill/>
          <a:ln w="9525" cap="flat">
            <a:solidFill>
              <a:srgbClr val="0070C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34" name="Shape 634"/>
          <p:cNvSpPr txBox="1"/>
          <p:nvPr/>
        </p:nvSpPr>
        <p:spPr>
          <a:xfrm>
            <a:off y="3016883" x="3632262"/>
            <a:ext cy="461664" cx="2125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Twitter Event</a:t>
            </a:r>
          </a:p>
        </p:txBody>
      </p:sp>
      <p:sp>
        <p:nvSpPr>
          <p:cNvPr id="635" name="Shape 635"/>
          <p:cNvSpPr/>
          <p:nvPr/>
        </p:nvSpPr>
        <p:spPr>
          <a:xfrm>
            <a:off y="4814887" x="1543050"/>
            <a:ext cy="192881" cx="1928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36" name="Shape 636"/>
          <p:cNvSpPr/>
          <p:nvPr/>
        </p:nvSpPr>
        <p:spPr>
          <a:xfrm>
            <a:off y="5214937" x="1277555"/>
            <a:ext cy="192881" cx="1928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37" name="Shape 637"/>
          <p:cNvSpPr/>
          <p:nvPr/>
        </p:nvSpPr>
        <p:spPr>
          <a:xfrm>
            <a:off y="5389958" x="1735931"/>
            <a:ext cy="192881" cx="1928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38" name="Shape 638"/>
          <p:cNvSpPr/>
          <p:nvPr/>
        </p:nvSpPr>
        <p:spPr>
          <a:xfrm>
            <a:off y="5911619" x="1451401"/>
            <a:ext cy="192881" cx="1928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39" name="Shape 639"/>
          <p:cNvSpPr/>
          <p:nvPr/>
        </p:nvSpPr>
        <p:spPr>
          <a:xfrm>
            <a:off y="5726046" x="951338"/>
            <a:ext cy="192881" cx="1928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40" name="Shape 640"/>
          <p:cNvSpPr/>
          <p:nvPr/>
        </p:nvSpPr>
        <p:spPr>
          <a:xfrm>
            <a:off y="5822487" x="1928811"/>
            <a:ext cy="192881" cx="1928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41" name="Shape 641"/>
          <p:cNvSpPr/>
          <p:nvPr/>
        </p:nvSpPr>
        <p:spPr>
          <a:xfrm>
            <a:off y="5486398" x="2194305"/>
            <a:ext cy="192881" cx="1928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42" name="Shape 642"/>
          <p:cNvSpPr/>
          <p:nvPr/>
        </p:nvSpPr>
        <p:spPr>
          <a:xfrm>
            <a:off y="6104500" x="2025251"/>
            <a:ext cy="192881" cx="1928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43" name="Shape 643"/>
          <p:cNvSpPr/>
          <p:nvPr/>
        </p:nvSpPr>
        <p:spPr>
          <a:xfrm>
            <a:off y="5768412" x="2290744"/>
            <a:ext cy="192881" cx="1928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44" name="Shape 644"/>
          <p:cNvSpPr/>
          <p:nvPr/>
        </p:nvSpPr>
        <p:spPr>
          <a:xfrm>
            <a:off y="5182789" x="2121691"/>
            <a:ext cy="192881" cx="1928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45" name="Shape 645"/>
          <p:cNvSpPr/>
          <p:nvPr/>
        </p:nvSpPr>
        <p:spPr>
          <a:xfrm>
            <a:off y="5589817" x="1668064"/>
            <a:ext cy="260747" cx="260747"/>
          </a:xfrm>
          <a:prstGeom prst="ellipse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46" name="Shape 646"/>
          <p:cNvSpPr/>
          <p:nvPr/>
        </p:nvSpPr>
        <p:spPr>
          <a:xfrm>
            <a:off y="5018985" x="6716996"/>
            <a:ext cy="192881" cx="192881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47" name="Shape 647"/>
          <p:cNvSpPr/>
          <p:nvPr/>
        </p:nvSpPr>
        <p:spPr>
          <a:xfrm>
            <a:off y="5204721" x="6258621"/>
            <a:ext cy="192881" cx="192881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48" name="Shape 648"/>
          <p:cNvSpPr/>
          <p:nvPr/>
        </p:nvSpPr>
        <p:spPr>
          <a:xfrm>
            <a:off y="5379742" x="6716996"/>
            <a:ext cy="192881" cx="192881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49" name="Shape 649"/>
          <p:cNvSpPr/>
          <p:nvPr/>
        </p:nvSpPr>
        <p:spPr>
          <a:xfrm>
            <a:off y="5973003" x="6601520"/>
            <a:ext cy="192881" cx="192881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50" name="Shape 650"/>
          <p:cNvSpPr/>
          <p:nvPr/>
        </p:nvSpPr>
        <p:spPr>
          <a:xfrm>
            <a:off y="6104055" x="7180506"/>
            <a:ext cy="192881" cx="192881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51" name="Shape 651"/>
          <p:cNvSpPr/>
          <p:nvPr/>
        </p:nvSpPr>
        <p:spPr>
          <a:xfrm>
            <a:off y="5812271" x="6909878"/>
            <a:ext cy="192881" cx="192881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52" name="Shape 652"/>
          <p:cNvSpPr/>
          <p:nvPr/>
        </p:nvSpPr>
        <p:spPr>
          <a:xfrm>
            <a:off y="5633010" x="6275282"/>
            <a:ext cy="192881" cx="192881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53" name="Shape 653"/>
          <p:cNvSpPr/>
          <p:nvPr/>
        </p:nvSpPr>
        <p:spPr>
          <a:xfrm>
            <a:off y="5938369" x="6140451"/>
            <a:ext cy="192881" cx="192881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54" name="Shape 654"/>
          <p:cNvSpPr/>
          <p:nvPr/>
        </p:nvSpPr>
        <p:spPr>
          <a:xfrm>
            <a:off y="5758196" x="7271810"/>
            <a:ext cy="192881" cx="192881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55" name="Shape 655"/>
          <p:cNvSpPr/>
          <p:nvPr/>
        </p:nvSpPr>
        <p:spPr>
          <a:xfrm>
            <a:off y="5172573" x="7102757"/>
            <a:ext cy="192881" cx="192881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56" name="Shape 656"/>
          <p:cNvSpPr/>
          <p:nvPr/>
        </p:nvSpPr>
        <p:spPr>
          <a:xfrm>
            <a:off y="5579601" x="6649129"/>
            <a:ext cy="260747" cx="260747"/>
          </a:xfrm>
          <a:prstGeom prst="ellipse">
            <a:avLst/>
          </a:prstGeom>
          <a:noFill/>
          <a:ln w="9525" cap="flat">
            <a:solidFill>
              <a:srgbClr val="0070C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57" name="Shape 657"/>
          <p:cNvSpPr/>
          <p:nvPr/>
        </p:nvSpPr>
        <p:spPr>
          <a:xfrm>
            <a:off y="4752123" x="819181"/>
            <a:ext cy="1890671" cx="2015896"/>
          </a:xfrm>
          <a:prstGeom prst="ellipse">
            <a:avLst/>
          </a:prstGeom>
          <a:noFill/>
          <a:ln w="9525" cap="flat">
            <a:solidFill>
              <a:srgbClr val="41213A"/>
            </a:solidFill>
            <a:prstDash val="dash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58" name="Shape 658"/>
          <p:cNvSpPr/>
          <p:nvPr/>
        </p:nvSpPr>
        <p:spPr>
          <a:xfrm>
            <a:off y="4809298" x="5862755"/>
            <a:ext cy="1833498" cx="1833498"/>
          </a:xfrm>
          <a:prstGeom prst="ellipse">
            <a:avLst/>
          </a:prstGeom>
          <a:noFill/>
          <a:ln w="9525" cap="flat">
            <a:solidFill>
              <a:srgbClr val="41213A"/>
            </a:solidFill>
            <a:prstDash val="dash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659" name="Shape 659"/>
          <p:cNvCxnSpPr>
            <a:stCxn id="645" idx="6"/>
            <a:endCxn id="656" idx="2"/>
          </p:cNvCxnSpPr>
          <p:nvPr/>
        </p:nvCxnSpPr>
        <p:spPr>
          <a:xfrm rot="10800000" flipH="1">
            <a:off y="5709975" x="1928812"/>
            <a:ext cy="10216" cx="4720317"/>
          </a:xfrm>
          <a:prstGeom prst="straightConnector1">
            <a:avLst/>
          </a:prstGeom>
          <a:noFill/>
          <a:ln w="9525" cap="flat">
            <a:solidFill>
              <a:srgbClr val="582A4E"/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660" name="Shape 660"/>
          <p:cNvSpPr txBox="1"/>
          <p:nvPr/>
        </p:nvSpPr>
        <p:spPr>
          <a:xfrm>
            <a:off y="4796607" x="2768157"/>
            <a:ext cy="707886" cx="351903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Arial"/>
              <a:buNone/>
            </a:pPr>
            <a:r>
              <a:rPr strike="noStrike" u="sng" b="1" cap="none" baseline="0" sz="20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Event Similarity: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Distance between centroids</a:t>
            </a:r>
          </a:p>
        </p:txBody>
      </p:sp>
      <p:sp>
        <p:nvSpPr>
          <p:cNvPr id="661" name="Shape 661"/>
          <p:cNvSpPr/>
          <p:nvPr/>
        </p:nvSpPr>
        <p:spPr>
          <a:xfrm>
            <a:off y="4635830" x="605758"/>
            <a:ext cy="2222169" cx="7843837"/>
          </a:xfrm>
          <a:prstGeom prst="roundRect">
            <a:avLst>
              <a:gd fmla="val 11381" name="adj"/>
            </a:avLst>
          </a:prstGeom>
          <a:noFill/>
          <a:ln w="9525" cap="flat">
            <a:solidFill>
              <a:srgbClr val="0070C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62" name="Shape 662"/>
          <p:cNvSpPr txBox="1"/>
          <p:nvPr/>
        </p:nvSpPr>
        <p:spPr>
          <a:xfrm>
            <a:off y="6512325" x="2062599"/>
            <a:ext cy="400199" cx="52092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  <a:rtl val="0"/>
              </a:rPr>
              <a:t>Vectors in 200-Dimension hyper space</a:t>
            </a:r>
          </a:p>
        </p:txBody>
      </p:sp>
      <p:sp>
        <p:nvSpPr>
          <p:cNvPr id="663" name="Shape 663"/>
          <p:cNvSpPr/>
          <p:nvPr/>
        </p:nvSpPr>
        <p:spPr>
          <a:xfrm rot="5400000">
            <a:off y="3989949" x="3877804"/>
            <a:ext cy="830334" cx="635972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C000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64" name="Shape 664"/>
          <p:cNvSpPr txBox="1"/>
          <p:nvPr/>
        </p:nvSpPr>
        <p:spPr>
          <a:xfrm>
            <a:off y="4137689" x="4647105"/>
            <a:ext cy="461664" cx="3316934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Word2Vec (by Google)</a:t>
            </a:r>
          </a:p>
        </p:txBody>
      </p:sp>
      <p:sp>
        <p:nvSpPr>
          <p:cNvPr id="665" name="Shape 665"/>
          <p:cNvSpPr/>
          <p:nvPr/>
        </p:nvSpPr>
        <p:spPr>
          <a:xfrm>
            <a:off y="6160010" x="1047779"/>
            <a:ext cy="369332" cx="1390124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strike="noStrike" u="none" b="0" cap="none" baseline="0" sz="1800" lang="en" i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  <a:rtl val="0"/>
              </a:rPr>
              <a:t>News event</a:t>
            </a:r>
          </a:p>
        </p:txBody>
      </p:sp>
      <p:sp>
        <p:nvSpPr>
          <p:cNvPr id="666" name="Shape 666"/>
          <p:cNvSpPr/>
          <p:nvPr/>
        </p:nvSpPr>
        <p:spPr>
          <a:xfrm>
            <a:off y="6146839" x="6070146"/>
            <a:ext cy="369332" cx="150554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strike="noStrike" u="none" b="0" cap="none" baseline="0" sz="1800" lang="en" i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  <a:rtl val="0"/>
              </a:rPr>
              <a:t>Twitter event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3" name="Shape 113"/>
          <p:cNvSpPr txBox="1"/>
          <p:nvPr>
            <p:ph idx="1" type="body"/>
          </p:nvPr>
        </p:nvSpPr>
        <p:spPr>
          <a:xfrm>
            <a:off y="1568795" x="722852"/>
            <a:ext cy="4379400" cx="67646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-457200" marL="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Georgia"/>
              <a:buAutoNum type="arabicPeriod"/>
            </a:pPr>
            <a:r>
              <a:rPr strike="noStrike" u="none" b="0" cap="none" baseline="0" sz="3600" lang="en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Introduction</a:t>
            </a:r>
          </a:p>
          <a:p>
            <a:pPr algn="l" rtl="0" lvl="0" marR="0" indent="-457200" marL="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Georgia"/>
              <a:buAutoNum type="arabicPeriod"/>
            </a:pPr>
            <a:r>
              <a:rPr sz="3600" lang="en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Approach &amp; Results</a:t>
            </a:r>
          </a:p>
          <a:p>
            <a:pPr algn="l" rtl="0" lvl="0" marR="0" indent="-457200" marL="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Georgia"/>
              <a:buAutoNum type="arabicPeriod"/>
            </a:pPr>
            <a:r>
              <a:rPr strike="noStrike" u="none" b="0" cap="none" baseline="0" sz="3600" lang="en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Discussion</a:t>
            </a:r>
          </a:p>
          <a:p>
            <a:pPr algn="l" rtl="0" lvl="0" marR="0" indent="-457200" marL="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Georgia"/>
              <a:buAutoNum type="arabicPeriod"/>
            </a:pPr>
            <a:r>
              <a:rPr sz="3600" lang="en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Conclusion</a:t>
            </a:r>
          </a:p>
        </p:txBody>
      </p:sp>
      <p:sp>
        <p:nvSpPr>
          <p:cNvPr id="114" name="Shape 114"/>
          <p:cNvSpPr txBox="1"/>
          <p:nvPr>
            <p:ph type="title"/>
          </p:nvPr>
        </p:nvSpPr>
        <p:spPr>
          <a:xfrm>
            <a:off y="499179" x="457200"/>
            <a:ext cy="1325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strike="noStrike" u="sng" b="1" cap="none" baseline="0" sz="4800" lang="en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Table of Contents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0" name="Shape 6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1" name="Shape 671"/>
          <p:cNvSpPr txBox="1"/>
          <p:nvPr>
            <p:ph type="title"/>
          </p:nvPr>
        </p:nvSpPr>
        <p:spPr>
          <a:xfrm>
            <a:off y="274625" x="311725"/>
            <a:ext cy="1143299" cx="85668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z="4000" lang="en">
                <a:solidFill>
                  <a:schemeClr val="lt1"/>
                </a:solidFill>
              </a:rPr>
              <a:t>3.1 </a:t>
            </a:r>
            <a:r>
              <a:rPr strike="noStrike" u="none" b="0" cap="none" baseline="0" sz="4000" lang="en" i="0">
                <a:solidFill>
                  <a:schemeClr val="lt1"/>
                </a:solidFill>
              </a:rPr>
              <a:t>Issues</a:t>
            </a:r>
            <a:r>
              <a:rPr sz="4000" lang="en">
                <a:solidFill>
                  <a:schemeClr val="lt1"/>
                </a:solidFill>
              </a:rPr>
              <a:t> &amp;</a:t>
            </a:r>
            <a:r>
              <a:rPr strike="noStrike" u="none" b="0" cap="none" baseline="0" sz="4000" lang="en" i="0">
                <a:solidFill>
                  <a:schemeClr val="lt1"/>
                </a:solidFill>
              </a:rPr>
              <a:t> Lessons </a:t>
            </a:r>
          </a:p>
          <a:p>
            <a:pPr algn="r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z="3600" lang="en">
                <a:solidFill>
                  <a:schemeClr val="lt1"/>
                </a:solidFill>
              </a:rPr>
              <a:t>--- </a:t>
            </a:r>
            <a:r>
              <a:rPr strike="noStrike" u="none" b="0" cap="none" baseline="0" sz="3600" lang="en" i="0">
                <a:solidFill>
                  <a:schemeClr val="lt1"/>
                </a:solidFill>
              </a:rPr>
              <a:t>News Analysis</a:t>
            </a:r>
          </a:p>
        </p:txBody>
      </p:sp>
      <p:sp>
        <p:nvSpPr>
          <p:cNvPr id="672" name="Shape 67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-1524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b="1" sz="24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Open Issues:</a:t>
            </a:r>
          </a:p>
          <a:p>
            <a:pPr algn="l" rtl="0" lvl="0" marR="0" indent="-1524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sz="24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1. Overlap and noise in the extracted topics</a:t>
            </a:r>
          </a:p>
          <a:p>
            <a:pPr algn="l" rtl="0" lvl="0" marR="0" indent="-1524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sz="24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2. Noise in the extracted named entities</a:t>
            </a:r>
          </a:p>
          <a:p>
            <a:pPr algn="l" rtl="0" lvl="0" marR="0" indent="-1524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sz="24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3. Similarity model to link the Twitter events to news events</a:t>
            </a:r>
          </a:p>
          <a:p>
            <a:r>
              <a:t/>
            </a:r>
          </a:p>
          <a:p>
            <a:pPr algn="l" rtl="0" lvl="0" marR="0" indent="-1524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b="1" sz="24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Lessons:</a:t>
            </a:r>
          </a:p>
          <a:p>
            <a:pPr algn="l" rtl="0" lvl="0" marR="0" indent="-1524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sz="24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1. Collect more data from other news websites</a:t>
            </a:r>
          </a:p>
          <a:p>
            <a:pPr algn="l" rtl="0" lvl="0" marR="0" indent="-1524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sz="24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2. Remove overlap in topics by splitting the data set</a:t>
            </a:r>
          </a:p>
          <a:p>
            <a:pPr algn="l" rtl="0" lvl="0" marR="0" indent="-1524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sz="24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3. Remove duplicates from the frequent NE combinations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6" name="Shape 6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7" name="Shape 677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z="4000" lang="en">
                <a:solidFill>
                  <a:schemeClr val="lt1"/>
                </a:solidFill>
              </a:rPr>
              <a:t>3.2 </a:t>
            </a:r>
            <a:r>
              <a:rPr strike="noStrike" u="none" b="0" cap="none" baseline="0" sz="4000" lang="en" i="0">
                <a:solidFill>
                  <a:schemeClr val="lt1"/>
                </a:solidFill>
              </a:rPr>
              <a:t>Issues, </a:t>
            </a:r>
            <a:r>
              <a:rPr sz="4000" lang="en">
                <a:solidFill>
                  <a:schemeClr val="lt1"/>
                </a:solidFill>
              </a:rPr>
              <a:t>&amp;</a:t>
            </a:r>
            <a:r>
              <a:rPr strike="noStrike" u="none" b="0" cap="none" baseline="0" sz="4000" lang="en" i="0">
                <a:solidFill>
                  <a:schemeClr val="lt1"/>
                </a:solidFill>
              </a:rPr>
              <a:t> Lessons</a:t>
            </a:r>
          </a:p>
          <a:p>
            <a:pPr algn="r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z="3600" lang="en">
                <a:solidFill>
                  <a:schemeClr val="lt1"/>
                </a:solidFill>
              </a:rPr>
              <a:t>---</a:t>
            </a:r>
            <a:r>
              <a:rPr strike="noStrike" u="none" b="0" cap="none" baseline="0" sz="3600" lang="en" i="0">
                <a:solidFill>
                  <a:schemeClr val="lt1"/>
                </a:solidFill>
              </a:rPr>
              <a:t> </a:t>
            </a:r>
            <a:r>
              <a:rPr sz="3600" lang="en">
                <a:solidFill>
                  <a:schemeClr val="lt1"/>
                </a:solidFill>
              </a:rPr>
              <a:t>Tweet</a:t>
            </a:r>
            <a:r>
              <a:rPr strike="noStrike" u="none" b="0" cap="none" baseline="0" sz="3600" lang="en" i="0">
                <a:solidFill>
                  <a:schemeClr val="lt1"/>
                </a:solidFill>
              </a:rPr>
              <a:t>s Analysis</a:t>
            </a:r>
          </a:p>
        </p:txBody>
      </p:sp>
      <p:sp>
        <p:nvSpPr>
          <p:cNvPr id="678" name="Shape 678"/>
          <p:cNvSpPr txBox="1"/>
          <p:nvPr>
            <p:ph idx="1" type="body"/>
          </p:nvPr>
        </p:nvSpPr>
        <p:spPr>
          <a:xfrm>
            <a:off y="2178550" x="457200"/>
            <a:ext cy="37124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-38100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sz="24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There are very big noise in tweets themselves. </a:t>
            </a:r>
          </a:p>
          <a:p>
            <a:pPr algn="l" rtl="0" lvl="0" marR="0" indent="-38100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sz="24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It’s not easy to extract Named Entities from tweets. </a:t>
            </a:r>
          </a:p>
          <a:p>
            <a:r>
              <a:t/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sz="24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Lessons:</a:t>
            </a:r>
          </a:p>
          <a:p>
            <a:pPr algn="l" rtl="0" lvl="0" marR="0" indent="-38100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sz="24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topic model tweets via LDA (Python Gensim)</a:t>
            </a:r>
          </a:p>
          <a:p>
            <a:pPr algn="l" rtl="0" lvl="0" marR="0" indent="-38100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sz="24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extract name entities from tweets. (PyNER)</a:t>
            </a:r>
          </a:p>
          <a:p>
            <a:pPr algn="l" rtl="0" lvl="0" marR="0" indent="-38100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sz="24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use FP-Growth algorithm to pick the most high frequency keywords combination in event description. 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2" name="Shape 6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3" name="Shape 683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z="4000" lang="en">
                <a:solidFill>
                  <a:schemeClr val="lt1"/>
                </a:solidFill>
              </a:rPr>
              <a:t>3.3 </a:t>
            </a:r>
            <a:r>
              <a:rPr strike="noStrike" u="none" b="0" cap="none" baseline="0" sz="4000" lang="en" i="0">
                <a:solidFill>
                  <a:schemeClr val="lt1"/>
                </a:solidFill>
                <a:rtl val="0"/>
              </a:rPr>
              <a:t>Potential </a:t>
            </a:r>
            <a:r>
              <a:rPr sz="4000" lang="en">
                <a:solidFill>
                  <a:schemeClr val="lt1"/>
                </a:solidFill>
                <a:rtl val="0"/>
              </a:rPr>
              <a:t>Usages</a:t>
            </a:r>
          </a:p>
        </p:txBody>
      </p:sp>
      <p:sp>
        <p:nvSpPr>
          <p:cNvPr id="684" name="Shape 684"/>
          <p:cNvSpPr txBox="1"/>
          <p:nvPr>
            <p:ph idx="1" type="body"/>
          </p:nvPr>
        </p:nvSpPr>
        <p:spPr>
          <a:xfrm>
            <a:off y="2039850" x="457200"/>
            <a:ext cy="3429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-1524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sz="24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1. A tool for event extraction and news summarization</a:t>
            </a:r>
          </a:p>
          <a:p>
            <a:r>
              <a:t/>
            </a:r>
          </a:p>
          <a:p>
            <a:pPr algn="l" rtl="0" lvl="0" marR="0" indent="-1524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sz="24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2. A tool for the “Computational Linguistic” course</a:t>
            </a:r>
          </a:p>
          <a:p>
            <a:r>
              <a:t/>
            </a:r>
          </a:p>
          <a:p>
            <a:pPr algn="l" rtl="0" lvl="0" marR="0" indent="-1524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sz="24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3. A component for the IDEAL project</a:t>
            </a:r>
          </a:p>
          <a:p>
            <a:r>
              <a:t/>
            </a:r>
          </a:p>
          <a:p>
            <a:pPr algn="l" rtl="0" lvl="0" marR="0" indent="-1524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sz="24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4. A tool to extract pure text from archived web pages 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8" name="Shape 6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9" name="Shape 689"/>
          <p:cNvSpPr txBox="1"/>
          <p:nvPr>
            <p:ph type="title"/>
          </p:nvPr>
        </p:nvSpPr>
        <p:spPr>
          <a:xfrm>
            <a:off y="274625" x="457200"/>
            <a:ext cy="1143299" cx="88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z="4000" lang="en">
                <a:solidFill>
                  <a:schemeClr val="lt1"/>
                </a:solidFill>
              </a:rPr>
              <a:t>4.1 Conclusion</a:t>
            </a:r>
          </a:p>
        </p:txBody>
      </p:sp>
      <p:sp>
        <p:nvSpPr>
          <p:cNvPr id="690" name="Shape 690"/>
          <p:cNvSpPr txBox="1"/>
          <p:nvPr>
            <p:ph idx="1" type="body"/>
          </p:nvPr>
        </p:nvSpPr>
        <p:spPr>
          <a:xfrm>
            <a:off y="2124375" x="715825"/>
            <a:ext cy="4443599" cx="7389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-406400" marL="45720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Clr>
                <a:schemeClr val="dk1"/>
              </a:buClr>
              <a:buSzPct val="100000"/>
              <a:buFont typeface="Georgia"/>
              <a:buChar char="●"/>
            </a:pPr>
            <a:r>
              <a:rPr sz="28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Developed an effective tool for web page event extraction</a:t>
            </a:r>
          </a:p>
          <a:p>
            <a:pPr algn="l" rtl="0" lvl="0" marR="0" indent="-406400" marL="45720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Clr>
                <a:schemeClr val="dk1"/>
              </a:buClr>
              <a:buSzPct val="100000"/>
              <a:buFont typeface="Georgia"/>
              <a:buChar char="●"/>
            </a:pPr>
            <a:r>
              <a:rPr sz="28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Explored various methods regarding every step of the event extraction</a:t>
            </a:r>
          </a:p>
          <a:p>
            <a:pPr algn="l" rtl="0" lvl="0" marR="0" indent="-406400" marL="45720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Clr>
                <a:schemeClr val="dk1"/>
              </a:buClr>
              <a:buSzPct val="100000"/>
              <a:buFont typeface="Georgia"/>
              <a:buChar char="●"/>
            </a:pPr>
            <a:r>
              <a:rPr sz="28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More efforts are needed to link the tweets events to news events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4" name="Shape 6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5" name="Shape 695"/>
          <p:cNvSpPr txBox="1"/>
          <p:nvPr>
            <p:ph type="title"/>
          </p:nvPr>
        </p:nvSpPr>
        <p:spPr>
          <a:xfrm>
            <a:off y="274625" x="457200"/>
            <a:ext cy="1143299" cx="88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z="4000" lang="en">
                <a:solidFill>
                  <a:schemeClr val="lt1"/>
                </a:solidFill>
              </a:rPr>
              <a:t>4.2 </a:t>
            </a:r>
            <a:r>
              <a:rPr strike="noStrike" u="none" b="0" cap="none" baseline="0" sz="4000" lang="en" i="0">
                <a:solidFill>
                  <a:schemeClr val="lt1"/>
                </a:solidFill>
              </a:rPr>
              <a:t>Structure of Deliverables</a:t>
            </a:r>
          </a:p>
        </p:txBody>
      </p:sp>
      <p:sp>
        <p:nvSpPr>
          <p:cNvPr id="696" name="Shape 696"/>
          <p:cNvSpPr txBox="1"/>
          <p:nvPr>
            <p:ph idx="1" type="body"/>
          </p:nvPr>
        </p:nvSpPr>
        <p:spPr>
          <a:xfrm>
            <a:off y="1954975" x="457200"/>
            <a:ext cy="46128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-152400" marL="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sz="28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1. Presentation slides</a:t>
            </a:r>
          </a:p>
          <a:p>
            <a:pPr rtl="0" lv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sz="28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2. A project report (including tool manual)</a:t>
            </a:r>
          </a:p>
          <a:p>
            <a:pPr algn="l" rtl="0" lvl="0" marR="0" indent="-152400" marL="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sz="28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3. Source code</a:t>
            </a:r>
          </a:p>
          <a:p>
            <a:pPr algn="l" rtl="0" lvl="0" marR="0" indent="-381000" marL="914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100000"/>
              <a:buFont typeface="Georgia"/>
              <a:buChar char="●"/>
            </a:pPr>
            <a:r>
              <a:rPr sz="24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News event extractor (in Java)</a:t>
            </a:r>
          </a:p>
          <a:p>
            <a:pPr algn="l" rtl="0" lvl="0" marR="0" indent="-381000" marL="914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100000"/>
              <a:buFont typeface="Georgia"/>
              <a:buChar char="●"/>
            </a:pPr>
            <a:r>
              <a:rPr sz="24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Twitter event extractor (in Python)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sz="28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4. Data</a:t>
            </a:r>
          </a:p>
          <a:p>
            <a:pPr rtl="0" lvl="0" indent="-381000" marL="91440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100000"/>
              <a:buFont typeface="Georgia"/>
              <a:buChar char="●"/>
            </a:pPr>
            <a:r>
              <a:rPr sz="24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Text version of news dataset</a:t>
            </a:r>
          </a:p>
          <a:p>
            <a:pPr rtl="0" lvl="0" indent="-381000" marL="91440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100000"/>
              <a:buFont typeface="Georgia"/>
              <a:buChar char="●"/>
            </a:pPr>
            <a:r>
              <a:rPr sz="24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Output results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0" name="Shape 7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1" name="Shape 701"/>
          <p:cNvSpPr txBox="1"/>
          <p:nvPr>
            <p:ph idx="1" type="body"/>
          </p:nvPr>
        </p:nvSpPr>
        <p:spPr>
          <a:xfrm>
            <a:off y="2313859" x="457200"/>
            <a:ext cy="6738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ctr" rtl="0" lvl="0" marR="0" indent="1524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Georgia"/>
              <a:buNone/>
            </a:pPr>
            <a:r>
              <a:rPr strike="noStrike" u="none" b="1" cap="none" baseline="0" sz="6000" lang="en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Appendix</a:t>
            </a: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5" name="Shape 7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6" name="Shape 706"/>
          <p:cNvSpPr txBox="1"/>
          <p:nvPr>
            <p:ph type="title"/>
          </p:nvPr>
        </p:nvSpPr>
        <p:spPr>
          <a:xfrm>
            <a:off y="274625" x="117625"/>
            <a:ext cy="1143000" cx="9026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z="4000" lang="en">
                <a:solidFill>
                  <a:schemeClr val="lt1"/>
                </a:solidFill>
              </a:rPr>
              <a:t>4.3 </a:t>
            </a:r>
            <a:r>
              <a:rPr strike="noStrike" u="none" b="0" cap="none" baseline="0" sz="4000" lang="en" i="0">
                <a:solidFill>
                  <a:schemeClr val="lt1"/>
                </a:solidFill>
                <a:rtl val="0"/>
              </a:rPr>
              <a:t>Future Work: Opinion Mining</a:t>
            </a:r>
          </a:p>
        </p:txBody>
      </p:sp>
      <p:sp>
        <p:nvSpPr>
          <p:cNvPr id="707" name="Shape 707"/>
          <p:cNvSpPr/>
          <p:nvPr/>
        </p:nvSpPr>
        <p:spPr>
          <a:xfrm>
            <a:off y="1737146" x="117621"/>
            <a:ext cy="5120854" cx="5013586"/>
          </a:xfrm>
          <a:prstGeom prst="rect">
            <a:avLst/>
          </a:prstGeom>
          <a:solidFill>
            <a:srgbClr val="C2D7B8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708" name="Shape 708"/>
          <p:cNvGrpSpPr/>
          <p:nvPr/>
        </p:nvGrpSpPr>
        <p:grpSpPr>
          <a:xfrm>
            <a:off y="4611396" x="1137833"/>
            <a:ext cy="2036367" cx="2660205"/>
            <a:chOff y="1950674" x="2800350"/>
            <a:chExt cy="2036367" cx="2660205"/>
          </a:xfrm>
        </p:grpSpPr>
        <p:sp>
          <p:nvSpPr>
            <p:cNvPr id="709" name="Shape 709"/>
            <p:cNvSpPr/>
            <p:nvPr/>
          </p:nvSpPr>
          <p:spPr>
            <a:xfrm>
              <a:off y="1950674" x="2800350"/>
              <a:ext cy="2036367" cx="2660205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710" name="Shape 710"/>
            <p:cNvSpPr/>
            <p:nvPr/>
          </p:nvSpPr>
          <p:spPr>
            <a:xfrm>
              <a:off y="2385250" x="2973584"/>
              <a:ext cy="1457323" cx="98583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711" name="Shape 711"/>
            <p:cNvSpPr/>
            <p:nvPr/>
          </p:nvSpPr>
          <p:spPr>
            <a:xfrm>
              <a:off y="2385250" x="3987998"/>
              <a:ext cy="371473" cx="1328738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Who</a:t>
              </a:r>
            </a:p>
          </p:txBody>
        </p:sp>
        <p:sp>
          <p:nvSpPr>
            <p:cNvPr id="712" name="Shape 712"/>
            <p:cNvSpPr/>
            <p:nvPr/>
          </p:nvSpPr>
          <p:spPr>
            <a:xfrm>
              <a:off y="2747200" x="3987998"/>
              <a:ext cy="371473" cx="1328738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What</a:t>
              </a:r>
            </a:p>
          </p:txBody>
        </p:sp>
        <p:sp>
          <p:nvSpPr>
            <p:cNvPr id="713" name="Shape 713"/>
            <p:cNvSpPr/>
            <p:nvPr/>
          </p:nvSpPr>
          <p:spPr>
            <a:xfrm>
              <a:off y="3109150" x="3987998"/>
              <a:ext cy="371473" cx="1328738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When</a:t>
              </a:r>
            </a:p>
          </p:txBody>
        </p:sp>
        <p:sp>
          <p:nvSpPr>
            <p:cNvPr id="714" name="Shape 714"/>
            <p:cNvSpPr/>
            <p:nvPr/>
          </p:nvSpPr>
          <p:spPr>
            <a:xfrm>
              <a:off y="3471103" x="3987998"/>
              <a:ext cy="371473" cx="1328738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Where</a:t>
              </a:r>
            </a:p>
          </p:txBody>
        </p:sp>
        <p:sp>
          <p:nvSpPr>
            <p:cNvPr id="715" name="Shape 715"/>
            <p:cNvSpPr/>
            <p:nvPr/>
          </p:nvSpPr>
          <p:spPr>
            <a:xfrm>
              <a:off y="2845625" x="3166466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716" name="Shape 716"/>
            <p:cNvSpPr/>
            <p:nvPr/>
          </p:nvSpPr>
          <p:spPr>
            <a:xfrm>
              <a:off y="3045650" x="3166466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717" name="Shape 717"/>
            <p:cNvSpPr/>
            <p:nvPr/>
          </p:nvSpPr>
          <p:spPr>
            <a:xfrm>
              <a:off y="3274250" x="3166466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718" name="Shape 718"/>
            <p:cNvSpPr txBox="1"/>
            <p:nvPr/>
          </p:nvSpPr>
          <p:spPr>
            <a:xfrm>
              <a:off y="2509275" x="3084316"/>
              <a:ext cy="307777" cx="764381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Topics</a:t>
              </a:r>
            </a:p>
          </p:txBody>
        </p:sp>
        <p:sp>
          <p:nvSpPr>
            <p:cNvPr id="719" name="Shape 719"/>
            <p:cNvSpPr txBox="1"/>
            <p:nvPr/>
          </p:nvSpPr>
          <p:spPr>
            <a:xfrm>
              <a:off y="1950677" x="3448641"/>
              <a:ext cy="369299" cx="1600799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z="1800" lang="en"/>
                <a:t>News </a:t>
              </a:r>
              <a:r>
                <a:rPr strike="noStrike" u="none" b="0" cap="none" baseline="0" sz="18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Event 2</a:t>
              </a:r>
            </a:p>
          </p:txBody>
        </p:sp>
      </p:grpSp>
      <p:grpSp>
        <p:nvGrpSpPr>
          <p:cNvPr id="720" name="Shape 720"/>
          <p:cNvGrpSpPr/>
          <p:nvPr/>
        </p:nvGrpSpPr>
        <p:grpSpPr>
          <a:xfrm>
            <a:off y="1993438" x="1152563"/>
            <a:ext cy="2036367" cx="2660205"/>
            <a:chOff y="1950674" x="2800350"/>
            <a:chExt cy="2036367" cx="2660205"/>
          </a:xfrm>
        </p:grpSpPr>
        <p:sp>
          <p:nvSpPr>
            <p:cNvPr id="721" name="Shape 721"/>
            <p:cNvSpPr/>
            <p:nvPr/>
          </p:nvSpPr>
          <p:spPr>
            <a:xfrm>
              <a:off y="1950674" x="2800350"/>
              <a:ext cy="2036367" cx="2660205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722" name="Shape 722"/>
            <p:cNvSpPr/>
            <p:nvPr/>
          </p:nvSpPr>
          <p:spPr>
            <a:xfrm>
              <a:off y="2385250" x="2973584"/>
              <a:ext cy="1457323" cx="98583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723" name="Shape 723"/>
            <p:cNvSpPr/>
            <p:nvPr/>
          </p:nvSpPr>
          <p:spPr>
            <a:xfrm>
              <a:off y="2385250" x="3987998"/>
              <a:ext cy="371473" cx="1328738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Who</a:t>
              </a:r>
            </a:p>
          </p:txBody>
        </p:sp>
        <p:sp>
          <p:nvSpPr>
            <p:cNvPr id="724" name="Shape 724"/>
            <p:cNvSpPr/>
            <p:nvPr/>
          </p:nvSpPr>
          <p:spPr>
            <a:xfrm>
              <a:off y="2747200" x="3987998"/>
              <a:ext cy="371473" cx="1328738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What</a:t>
              </a:r>
            </a:p>
          </p:txBody>
        </p:sp>
        <p:sp>
          <p:nvSpPr>
            <p:cNvPr id="725" name="Shape 725"/>
            <p:cNvSpPr/>
            <p:nvPr/>
          </p:nvSpPr>
          <p:spPr>
            <a:xfrm>
              <a:off y="3109150" x="3987998"/>
              <a:ext cy="371473" cx="1328738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When</a:t>
              </a:r>
            </a:p>
          </p:txBody>
        </p:sp>
        <p:sp>
          <p:nvSpPr>
            <p:cNvPr id="726" name="Shape 726"/>
            <p:cNvSpPr/>
            <p:nvPr/>
          </p:nvSpPr>
          <p:spPr>
            <a:xfrm>
              <a:off y="3471103" x="3987998"/>
              <a:ext cy="371473" cx="1328738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Where</a:t>
              </a:r>
            </a:p>
          </p:txBody>
        </p:sp>
        <p:sp>
          <p:nvSpPr>
            <p:cNvPr id="727" name="Shape 727"/>
            <p:cNvSpPr/>
            <p:nvPr/>
          </p:nvSpPr>
          <p:spPr>
            <a:xfrm>
              <a:off y="2845625" x="3166466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728" name="Shape 728"/>
            <p:cNvSpPr/>
            <p:nvPr/>
          </p:nvSpPr>
          <p:spPr>
            <a:xfrm>
              <a:off y="3045650" x="3166466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729" name="Shape 729"/>
            <p:cNvSpPr/>
            <p:nvPr/>
          </p:nvSpPr>
          <p:spPr>
            <a:xfrm>
              <a:off y="3274250" x="3166466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730" name="Shape 730"/>
            <p:cNvSpPr txBox="1"/>
            <p:nvPr/>
          </p:nvSpPr>
          <p:spPr>
            <a:xfrm>
              <a:off y="2509275" x="3084316"/>
              <a:ext cy="307777" cx="764381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Topics</a:t>
              </a:r>
            </a:p>
          </p:txBody>
        </p:sp>
        <p:sp>
          <p:nvSpPr>
            <p:cNvPr id="731" name="Shape 731"/>
            <p:cNvSpPr txBox="1"/>
            <p:nvPr/>
          </p:nvSpPr>
          <p:spPr>
            <a:xfrm>
              <a:off y="1950685" x="3448634"/>
              <a:ext cy="369299" cx="1600799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z="1800" lang="en"/>
                <a:t>News </a:t>
              </a:r>
              <a:r>
                <a:rPr strike="noStrike" u="none" b="0" cap="none" baseline="0" sz="18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Event 1</a:t>
              </a:r>
            </a:p>
          </p:txBody>
        </p:sp>
      </p:grpSp>
      <p:pic>
        <p:nvPicPr>
          <p:cNvPr id="732" name="Shape 732"/>
          <p:cNvPicPr preferRelativeResize="0"/>
          <p:nvPr/>
        </p:nvPicPr>
        <p:blipFill rotWithShape="1">
          <a:blip r:embed="rId3"/>
          <a:srcRect t="0" b="0" r="0" l="0"/>
          <a:stretch/>
        </p:blipFill>
        <p:spPr>
          <a:xfrm>
            <a:off y="1826290" x="457200"/>
            <a:ext cy="457264" cx="1318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733" name="Shape 733"/>
          <p:cNvPicPr preferRelativeResize="0"/>
          <p:nvPr/>
        </p:nvPicPr>
        <p:blipFill rotWithShape="1">
          <a:blip r:embed="rId4"/>
          <a:srcRect t="0" b="0" r="0" l="0"/>
          <a:stretch/>
        </p:blipFill>
        <p:spPr>
          <a:xfrm>
            <a:off y="1678621" x="3444556"/>
            <a:ext cy="457200" cx="131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4" name="Shape 734"/>
          <p:cNvPicPr preferRelativeResize="0"/>
          <p:nvPr/>
        </p:nvPicPr>
        <p:blipFill rotWithShape="1">
          <a:blip r:embed="rId5"/>
          <a:srcRect t="0" b="0" r="0" l="0"/>
          <a:stretch/>
        </p:blipFill>
        <p:spPr>
          <a:xfrm>
            <a:off y="2396874" x="3781253"/>
            <a:ext cy="457264" cx="1318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735" name="Shape 735"/>
          <p:cNvPicPr preferRelativeResize="0"/>
          <p:nvPr/>
        </p:nvPicPr>
        <p:blipFill rotWithShape="1">
          <a:blip r:embed="rId6"/>
          <a:srcRect t="0" b="0" r="0" l="0"/>
          <a:stretch/>
        </p:blipFill>
        <p:spPr>
          <a:xfrm>
            <a:off y="3684471" x="3668948"/>
            <a:ext cy="457264" cx="1318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736" name="Shape 736"/>
          <p:cNvPicPr preferRelativeResize="0"/>
          <p:nvPr/>
        </p:nvPicPr>
        <p:blipFill rotWithShape="1">
          <a:blip r:embed="rId7"/>
          <a:srcRect t="0" b="0" r="0" l="0"/>
          <a:stretch/>
        </p:blipFill>
        <p:spPr>
          <a:xfrm>
            <a:off y="2640508" x="117621"/>
            <a:ext cy="457264" cx="1318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737" name="Shape 737"/>
          <p:cNvPicPr preferRelativeResize="0"/>
          <p:nvPr/>
        </p:nvPicPr>
        <p:blipFill rotWithShape="1">
          <a:blip r:embed="rId8"/>
          <a:srcRect t="0" b="0" r="0" l="0"/>
          <a:stretch/>
        </p:blipFill>
        <p:spPr>
          <a:xfrm>
            <a:off y="3788242" x="1775641"/>
            <a:ext cy="457264" cx="1318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738" name="Shape 738"/>
          <p:cNvPicPr preferRelativeResize="0"/>
          <p:nvPr/>
        </p:nvPicPr>
        <p:blipFill rotWithShape="1">
          <a:blip r:embed="rId9"/>
          <a:srcRect t="0" b="0" r="0" l="0"/>
          <a:stretch/>
        </p:blipFill>
        <p:spPr>
          <a:xfrm>
            <a:off y="4558482" x="3596880"/>
            <a:ext cy="457264" cx="1318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739" name="Shape 739"/>
          <p:cNvPicPr preferRelativeResize="0"/>
          <p:nvPr/>
        </p:nvPicPr>
        <p:blipFill rotWithShape="1">
          <a:blip r:embed="rId10"/>
          <a:srcRect t="0" b="0" r="0" l="0"/>
          <a:stretch/>
        </p:blipFill>
        <p:spPr>
          <a:xfrm>
            <a:off y="5216557" x="3812767"/>
            <a:ext cy="457264" cx="1318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740" name="Shape 740"/>
          <p:cNvPicPr preferRelativeResize="0"/>
          <p:nvPr/>
        </p:nvPicPr>
        <p:blipFill rotWithShape="1">
          <a:blip r:embed="rId11"/>
          <a:srcRect t="0" b="0" r="0" l="0"/>
          <a:stretch/>
        </p:blipFill>
        <p:spPr>
          <a:xfrm>
            <a:off y="5779753" x="3812767"/>
            <a:ext cy="457264" cx="1318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741" name="Shape 741"/>
          <p:cNvPicPr preferRelativeResize="0"/>
          <p:nvPr/>
        </p:nvPicPr>
        <p:blipFill rotWithShape="1">
          <a:blip r:embed="rId12"/>
          <a:srcRect t="0" b="0" r="0" l="0"/>
          <a:stretch/>
        </p:blipFill>
        <p:spPr>
          <a:xfrm>
            <a:off y="4734264" x="406120"/>
            <a:ext cy="457264" cx="1318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742" name="Shape 742"/>
          <p:cNvPicPr preferRelativeResize="0"/>
          <p:nvPr/>
        </p:nvPicPr>
        <p:blipFill rotWithShape="1">
          <a:blip r:embed="rId13"/>
          <a:srcRect t="0" b="0" r="0" l="0"/>
          <a:stretch/>
        </p:blipFill>
        <p:spPr>
          <a:xfrm>
            <a:off y="6226082" x="701087"/>
            <a:ext cy="457264" cx="1318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743" name="Shape 743"/>
          <p:cNvPicPr preferRelativeResize="0"/>
          <p:nvPr/>
        </p:nvPicPr>
        <p:blipFill rotWithShape="1">
          <a:blip r:embed="rId14"/>
          <a:srcRect t="0" b="0" r="0" l="0"/>
          <a:stretch/>
        </p:blipFill>
        <p:spPr>
          <a:xfrm>
            <a:off y="6400735" x="2809282"/>
            <a:ext cy="457264" cx="1318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744" name="Shape 744"/>
          <p:cNvPicPr preferRelativeResize="0"/>
          <p:nvPr/>
        </p:nvPicPr>
        <p:blipFill rotWithShape="1">
          <a:blip r:embed="rId15"/>
          <a:srcRect t="0" b="0" r="0" l="0"/>
          <a:stretch/>
        </p:blipFill>
        <p:spPr>
          <a:xfrm>
            <a:off y="5511642" x="472454"/>
            <a:ext cy="457264" cx="1318442"/>
          </a:xfrm>
          <a:prstGeom prst="rect">
            <a:avLst/>
          </a:prstGeom>
          <a:noFill/>
          <a:ln>
            <a:noFill/>
          </a:ln>
        </p:spPr>
      </p:pic>
      <p:sp>
        <p:nvSpPr>
          <p:cNvPr id="745" name="Shape 745"/>
          <p:cNvSpPr/>
          <p:nvPr/>
        </p:nvSpPr>
        <p:spPr>
          <a:xfrm>
            <a:off y="1887775" x="6922889"/>
            <a:ext cy="2036399" cx="1600792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746" name="Shape 746"/>
          <p:cNvSpPr/>
          <p:nvPr/>
        </p:nvSpPr>
        <p:spPr>
          <a:xfrm>
            <a:off y="2322350" x="7717738"/>
            <a:ext cy="371400" cx="1328700"/>
          </a:xfrm>
          <a:prstGeom prst="roundRect">
            <a:avLst>
              <a:gd fmla="val 16667" name="adj"/>
            </a:avLst>
          </a:prstGeom>
          <a:solidFill>
            <a:srgbClr val="BB7C3E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strike="noStrike" u="none" b="0" cap="none" baseline="0" sz="1400" lang="en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Opinion 1</a:t>
            </a:r>
          </a:p>
        </p:txBody>
      </p:sp>
      <p:sp>
        <p:nvSpPr>
          <p:cNvPr id="747" name="Shape 747"/>
          <p:cNvSpPr/>
          <p:nvPr/>
        </p:nvSpPr>
        <p:spPr>
          <a:xfrm>
            <a:off y="2684300" x="7717738"/>
            <a:ext cy="371400" cx="1328700"/>
          </a:xfrm>
          <a:prstGeom prst="roundRect">
            <a:avLst>
              <a:gd fmla="val 16667" name="adj"/>
            </a:avLst>
          </a:prstGeom>
          <a:solidFill>
            <a:srgbClr val="BB7C3E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strike="noStrike" u="none" b="0" cap="none" baseline="0" sz="1400" lang="en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Opinion 2</a:t>
            </a:r>
          </a:p>
        </p:txBody>
      </p:sp>
      <p:sp>
        <p:nvSpPr>
          <p:cNvPr id="748" name="Shape 748"/>
          <p:cNvSpPr/>
          <p:nvPr/>
        </p:nvSpPr>
        <p:spPr>
          <a:xfrm>
            <a:off y="3046250" x="7717738"/>
            <a:ext cy="371400" cx="1328700"/>
          </a:xfrm>
          <a:prstGeom prst="roundRect">
            <a:avLst>
              <a:gd fmla="val 16667" name="adj"/>
            </a:avLst>
          </a:prstGeom>
          <a:solidFill>
            <a:srgbClr val="BB7C3E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strike="noStrike" u="none" b="0" cap="none" baseline="0" sz="1400" lang="en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…</a:t>
            </a:r>
          </a:p>
        </p:txBody>
      </p:sp>
      <p:sp>
        <p:nvSpPr>
          <p:cNvPr id="749" name="Shape 749"/>
          <p:cNvSpPr/>
          <p:nvPr/>
        </p:nvSpPr>
        <p:spPr>
          <a:xfrm>
            <a:off y="3408201" x="7717738"/>
            <a:ext cy="371400" cx="1328700"/>
          </a:xfrm>
          <a:prstGeom prst="roundRect">
            <a:avLst>
              <a:gd fmla="val 16667" name="adj"/>
            </a:avLst>
          </a:prstGeom>
          <a:solidFill>
            <a:srgbClr val="BB7C3E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strike="noStrike" u="none" b="0" cap="none" baseline="0" sz="1400" lang="en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Opinion N</a:t>
            </a:r>
          </a:p>
        </p:txBody>
      </p:sp>
      <p:sp>
        <p:nvSpPr>
          <p:cNvPr id="750" name="Shape 750"/>
          <p:cNvSpPr txBox="1"/>
          <p:nvPr/>
        </p:nvSpPr>
        <p:spPr>
          <a:xfrm>
            <a:off y="1887773" x="7089235"/>
            <a:ext cy="369299" cx="1268097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18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Event 1</a:t>
            </a:r>
          </a:p>
        </p:txBody>
      </p:sp>
      <p:sp>
        <p:nvSpPr>
          <p:cNvPr id="751" name="Shape 751"/>
          <p:cNvSpPr/>
          <p:nvPr/>
        </p:nvSpPr>
        <p:spPr>
          <a:xfrm>
            <a:off y="4488162" x="6909378"/>
            <a:ext cy="2036399" cx="1600792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752" name="Shape 752"/>
          <p:cNvSpPr/>
          <p:nvPr/>
        </p:nvSpPr>
        <p:spPr>
          <a:xfrm>
            <a:off y="4922744" x="7700303"/>
            <a:ext cy="371400" cx="1328700"/>
          </a:xfrm>
          <a:prstGeom prst="roundRect">
            <a:avLst>
              <a:gd fmla="val 16667" name="adj"/>
            </a:avLst>
          </a:prstGeom>
          <a:solidFill>
            <a:srgbClr val="BB7C3E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strike="noStrike" u="none" b="0" cap="none" baseline="0" sz="1400" lang="en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Opinion 1</a:t>
            </a:r>
          </a:p>
        </p:txBody>
      </p:sp>
      <p:sp>
        <p:nvSpPr>
          <p:cNvPr id="753" name="Shape 753"/>
          <p:cNvSpPr/>
          <p:nvPr/>
        </p:nvSpPr>
        <p:spPr>
          <a:xfrm>
            <a:off y="5284694" x="7700303"/>
            <a:ext cy="371400" cx="1328700"/>
          </a:xfrm>
          <a:prstGeom prst="roundRect">
            <a:avLst>
              <a:gd fmla="val 16667" name="adj"/>
            </a:avLst>
          </a:prstGeom>
          <a:solidFill>
            <a:srgbClr val="BB7C3E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strike="noStrike" u="none" b="0" cap="none" baseline="0" sz="1400" lang="en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Opinion 2</a:t>
            </a:r>
          </a:p>
        </p:txBody>
      </p:sp>
      <p:sp>
        <p:nvSpPr>
          <p:cNvPr id="754" name="Shape 754"/>
          <p:cNvSpPr/>
          <p:nvPr/>
        </p:nvSpPr>
        <p:spPr>
          <a:xfrm>
            <a:off y="5646644" x="7700303"/>
            <a:ext cy="371400" cx="1328700"/>
          </a:xfrm>
          <a:prstGeom prst="roundRect">
            <a:avLst>
              <a:gd fmla="val 16667" name="adj"/>
            </a:avLst>
          </a:prstGeom>
          <a:solidFill>
            <a:srgbClr val="BB7C3E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strike="noStrike" u="none" b="0" cap="none" baseline="0" sz="1400" lang="en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…</a:t>
            </a:r>
          </a:p>
        </p:txBody>
      </p:sp>
      <p:sp>
        <p:nvSpPr>
          <p:cNvPr id="755" name="Shape 755"/>
          <p:cNvSpPr/>
          <p:nvPr/>
        </p:nvSpPr>
        <p:spPr>
          <a:xfrm>
            <a:off y="6008594" x="7700303"/>
            <a:ext cy="371400" cx="1328700"/>
          </a:xfrm>
          <a:prstGeom prst="roundRect">
            <a:avLst>
              <a:gd fmla="val 16667" name="adj"/>
            </a:avLst>
          </a:prstGeom>
          <a:solidFill>
            <a:srgbClr val="BB7C3E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strike="noStrike" u="none" b="0" cap="none" baseline="0" sz="1400" lang="en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Opinion M</a:t>
            </a:r>
          </a:p>
        </p:txBody>
      </p:sp>
      <p:sp>
        <p:nvSpPr>
          <p:cNvPr id="756" name="Shape 756"/>
          <p:cNvSpPr txBox="1"/>
          <p:nvPr/>
        </p:nvSpPr>
        <p:spPr>
          <a:xfrm>
            <a:off y="4488166" x="7075725"/>
            <a:ext cy="369299" cx="1268097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18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Event 2</a:t>
            </a:r>
          </a:p>
        </p:txBody>
      </p:sp>
      <p:sp>
        <p:nvSpPr>
          <p:cNvPr id="757" name="Shape 757"/>
          <p:cNvSpPr/>
          <p:nvPr/>
        </p:nvSpPr>
        <p:spPr>
          <a:xfrm>
            <a:off y="2596451" x="5481462"/>
            <a:ext cy="830334" cx="1276522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C000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758" name="Shape 758"/>
          <p:cNvSpPr/>
          <p:nvPr/>
        </p:nvSpPr>
        <p:spPr>
          <a:xfrm>
            <a:off y="5169998" x="5503301"/>
            <a:ext cy="830334" cx="1276522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C000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759" name="Shape 759"/>
          <p:cNvSpPr txBox="1"/>
          <p:nvPr/>
        </p:nvSpPr>
        <p:spPr>
          <a:xfrm>
            <a:off y="3813910" x="5348594"/>
            <a:ext cy="954106" cx="1497137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8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Opinion Mining</a:t>
            </a: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3" name="Shape 7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4" name="Shape 764"/>
          <p:cNvSpPr txBox="1"/>
          <p:nvPr>
            <p:ph type="title"/>
          </p:nvPr>
        </p:nvSpPr>
        <p:spPr>
          <a:xfrm>
            <a:off y="274625" x="0"/>
            <a:ext cy="1143000" cx="914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trike="noStrike" u="none" b="0" cap="none" baseline="0" sz="4000" lang="en" i="0">
                <a:solidFill>
                  <a:schemeClr val="lt1"/>
                </a:solidFill>
                <a:rtl val="0"/>
              </a:rPr>
              <a:t>Topics from Clustered News Titles</a:t>
            </a:r>
          </a:p>
        </p:txBody>
      </p:sp>
      <p:sp>
        <p:nvSpPr>
          <p:cNvPr id="765" name="Shape 765"/>
          <p:cNvSpPr txBox="1"/>
          <p:nvPr/>
        </p:nvSpPr>
        <p:spPr>
          <a:xfrm>
            <a:off y="1847000" x="727376"/>
            <a:ext cy="4709100" cx="7545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sng" b="1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Cluster 1: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Ukraine Russia say eastern update Russian hit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Ukraine Putin say leader WRAPUP Crimea send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Ukraine update crisis say tension police military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Crimea russian from order after lawmaker official </a:t>
            </a:r>
          </a:p>
          <a:p>
            <a:r>
              <a:t/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sng" b="1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Cluster 2: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U.S. IMF gas aid bill reform Kerry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Ukraine EU help ukrainian gas crisis export</a:t>
            </a:r>
          </a:p>
          <a:p>
            <a:r>
              <a:t/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sng" b="1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Cluster 3: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update Russia may Germany trade Merkel government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Ukraine talk House bank White german aid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sanction russian EU against Obama over energy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Russia EU Ukraine sanction Obama war agree</a:t>
            </a:r>
          </a:p>
        </p:txBody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9" name="Shape 7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0" name="Shape 770"/>
          <p:cNvSpPr txBox="1"/>
          <p:nvPr>
            <p:ph type="title"/>
          </p:nvPr>
        </p:nvSpPr>
        <p:spPr>
          <a:xfrm>
            <a:off y="274625" x="0"/>
            <a:ext cy="1143000" cx="9301162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trike="noStrike" u="none" b="0" cap="none" baseline="0" sz="4000" lang="en" i="0">
                <a:solidFill>
                  <a:schemeClr val="lt1"/>
                </a:solidFill>
                <a:rtl val="0"/>
              </a:rPr>
              <a:t>Topics from Clustered News Bodies</a:t>
            </a:r>
          </a:p>
        </p:txBody>
      </p:sp>
      <p:sp>
        <p:nvSpPr>
          <p:cNvPr id="771" name="Shape 771"/>
          <p:cNvSpPr txBox="1"/>
          <p:nvPr/>
        </p:nvSpPr>
        <p:spPr>
          <a:xfrm>
            <a:off y="1812925" x="600350"/>
            <a:ext cy="4709100" cx="7712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sng" b="1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Cluster 1: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Russia Ukraine EU warn Moscow Crimea sanction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Russia Ukraine take call say Putin separatist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Ukraine after force U.N. putin vote fear </a:t>
            </a:r>
          </a:p>
          <a:p>
            <a:r>
              <a:t/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sng" b="1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Cluster 2: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Ukraine after eye over rouble import gas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Crimea emerge bond Bank bank market more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russian say Ukraine gas hit may ukrainian </a:t>
            </a:r>
          </a:p>
          <a:p>
            <a:r>
              <a:t/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sng" b="1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Cluster 3: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Putin Ukraine Obama call discuss Merkel White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Ukraine update against urge aid after leader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Ukraine minister Yanukovich gas Poland president polish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Ukraine force NATO pm security seize gas </a:t>
            </a:r>
          </a:p>
        </p:txBody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5" name="Shape 7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6" name="Shape 776"/>
          <p:cNvSpPr txBox="1"/>
          <p:nvPr>
            <p:ph type="title"/>
          </p:nvPr>
        </p:nvSpPr>
        <p:spPr>
          <a:xfrm>
            <a:off y="274625" x="0"/>
            <a:ext cy="1143000" cx="9301162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trike="noStrike" u="none" b="0" cap="none" baseline="0" sz="4000" lang="en" i="0">
                <a:solidFill>
                  <a:schemeClr val="lt1"/>
                </a:solidFill>
                <a:rtl val="0"/>
              </a:rPr>
              <a:t>Topics from Key Paragraphs</a:t>
            </a:r>
          </a:p>
        </p:txBody>
      </p:sp>
      <p:sp>
        <p:nvSpPr>
          <p:cNvPr id="777" name="Shape 777"/>
          <p:cNvSpPr txBox="1"/>
          <p:nvPr/>
        </p:nvSpPr>
        <p:spPr>
          <a:xfrm>
            <a:off y="1824475" x="182525"/>
            <a:ext cy="4709100" cx="89360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 [0]: [ukraine, reuters, Ukraine, russia, crisis, foreign, president]</a:t>
            </a:r>
          </a:p>
          <a:p>
            <a:pPr algn="l" rtl="0" lvl="0" marR="0" indent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 [1]: [reuters, kiev, yanukovich, president, viktor, ukrainian, ukraine's]</a:t>
            </a:r>
          </a:p>
          <a:p>
            <a:pPr algn="l" rtl="0" lvl="0" marR="0" indent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 [2]: [military, nato, reuters, ukraine, u.s, russia, crimea]</a:t>
            </a:r>
          </a:p>
          <a:p>
            <a:pPr algn="l" rtl="0" lvl="0" marR="0" indent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 [3]: [sanctions, crimea, russia, moscow, reuters, russian, referendum]</a:t>
            </a:r>
          </a:p>
          <a:p>
            <a:pPr algn="l" rtl="0" lvl="0" marR="0" indent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 [4]: [russian, reuters, crimea, ukraine, ukrainian, forces, military]</a:t>
            </a:r>
          </a:p>
          <a:p>
            <a:pPr algn="l" rtl="0" lvl="0" marR="0" indent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 [5]: [gas, ukraine, reuters, russia, russian, energy, moscow]</a:t>
            </a:r>
          </a:p>
          <a:p>
            <a:pPr algn="l" rtl="0" lvl="0" marR="0" indent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 [6]: [percent, ukraine, reuters, march, Ukraine, tensions, u.s]</a:t>
            </a:r>
          </a:p>
          <a:p>
            <a:pPr algn="l" rtl="0" lvl="0" marR="0" indent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 [7]: [ukraine, reuters, aid, billion, Ukraine, washington, international]</a:t>
            </a:r>
          </a:p>
          <a:p>
            <a:pPr algn="l" rtl="0" lvl="0" marR="0" indent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 [8]: [russia, putin, ukraine, russian, vladimir, war, president]</a:t>
            </a:r>
          </a:p>
          <a:p>
            <a:pPr algn="l" rtl="0" lvl="0" marR="0" indent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 [9]: [rating, fitch, ratings, bank, banks, currency, ukraine]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9" name="Shape 119"/>
          <p:cNvSpPr txBox="1"/>
          <p:nvPr>
            <p:ph idx="1" type="body"/>
          </p:nvPr>
        </p:nvSpPr>
        <p:spPr>
          <a:xfrm>
            <a:off y="5317148" x="1414500"/>
            <a:ext cy="1312200" cx="77294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-1524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strike="noStrike" u="none" b="0" cap="none" baseline="0" sz="2800" lang="en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1. Summarize key </a:t>
            </a:r>
            <a:r>
              <a:rPr sz="28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events</a:t>
            </a:r>
            <a:r>
              <a:rPr strike="noStrike" u="none" b="0" cap="none" baseline="0" sz="2800" lang="en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 in news </a:t>
            </a:r>
            <a:r>
              <a:rPr sz="2800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&amp;</a:t>
            </a:r>
            <a:r>
              <a:rPr strike="noStrike" u="none" b="0" cap="none" baseline="0" sz="2800" lang="en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 tweets</a:t>
            </a:r>
          </a:p>
          <a:p>
            <a:pPr algn="l" rtl="0" lvl="0" marR="0" indent="-152400" marL="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strike="noStrike" u="none" b="0" cap="none" baseline="0" sz="2800" lang="en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2. Explore correlation between news &amp; tweets</a:t>
            </a:r>
          </a:p>
        </p:txBody>
      </p:sp>
      <p:sp>
        <p:nvSpPr>
          <p:cNvPr id="120" name="Shape 12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z="4000" lang="en">
                <a:solidFill>
                  <a:schemeClr val="lt1"/>
                </a:solidFill>
              </a:rPr>
              <a:t>1. </a:t>
            </a:r>
            <a:r>
              <a:rPr strike="noStrike" u="none" b="0" cap="none" baseline="0" sz="4000" lang="en" i="0">
                <a:solidFill>
                  <a:schemeClr val="lt1"/>
                </a:solidFill>
                <a:rtl val="0"/>
              </a:rPr>
              <a:t>Problem to Solve</a:t>
            </a:r>
          </a:p>
        </p:txBody>
      </p:sp>
      <p:grpSp>
        <p:nvGrpSpPr>
          <p:cNvPr id="121" name="Shape 121"/>
          <p:cNvGrpSpPr/>
          <p:nvPr/>
        </p:nvGrpSpPr>
        <p:grpSpPr>
          <a:xfrm>
            <a:off y="2155209" x="457200"/>
            <a:ext cy="2980414" cx="8402535"/>
            <a:chOff y="3626821" x="284262"/>
            <a:chExt cy="2980414" cx="8402535"/>
          </a:xfrm>
        </p:grpSpPr>
        <p:pic>
          <p:nvPicPr>
            <p:cNvPr id="122" name="Shape 122"/>
            <p:cNvPicPr preferRelativeResize="0"/>
            <p:nvPr/>
          </p:nvPicPr>
          <p:blipFill rotWithShape="1">
            <a:blip r:embed="rId3"/>
            <a:srcRect t="0" b="0" r="0" l="0"/>
            <a:stretch/>
          </p:blipFill>
          <p:spPr>
            <a:xfrm>
              <a:off y="3942525" x="6425973"/>
              <a:ext cy="2183128" cx="224408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3" name="Shape 123"/>
            <p:cNvSpPr/>
            <p:nvPr/>
          </p:nvSpPr>
          <p:spPr>
            <a:xfrm rot="-317567">
              <a:off y="4060598" x="6353250"/>
              <a:ext cy="322216" cx="696684"/>
            </a:xfrm>
            <a:prstGeom prst="triangle">
              <a:avLst>
                <a:gd fmla="val 50000" name="adj"/>
              </a:avLst>
            </a:prstGeom>
            <a:solidFill>
              <a:srgbClr val="3F3F3F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pic>
          <p:nvPicPr>
            <p:cNvPr id="124" name="Shape 124"/>
            <p:cNvPicPr preferRelativeResize="0"/>
            <p:nvPr/>
          </p:nvPicPr>
          <p:blipFill rotWithShape="1">
            <a:blip r:embed="rId4"/>
            <a:srcRect t="0" b="0" r="0" l="0"/>
            <a:stretch/>
          </p:blipFill>
          <p:spPr>
            <a:xfrm>
              <a:off y="3658551" x="284262"/>
              <a:ext cy="2026443" cx="15663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5" name="Shape 125"/>
            <p:cNvPicPr preferRelativeResize="0"/>
            <p:nvPr/>
          </p:nvPicPr>
          <p:blipFill rotWithShape="1">
            <a:blip r:embed="rId5"/>
            <a:srcRect t="0" b="0" r="0" l="0"/>
            <a:stretch/>
          </p:blipFill>
          <p:spPr>
            <a:xfrm>
              <a:off y="3945160" x="588518"/>
              <a:ext cy="2063114" cx="16116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" name="Shape 126"/>
            <p:cNvPicPr preferRelativeResize="0"/>
            <p:nvPr/>
          </p:nvPicPr>
          <p:blipFill rotWithShape="1">
            <a:blip r:embed="rId6"/>
            <a:srcRect t="0" b="0" r="0" l="0"/>
            <a:stretch/>
          </p:blipFill>
          <p:spPr>
            <a:xfrm>
              <a:off y="4177644" x="959403"/>
              <a:ext cy="2060256" cx="163163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7" name="Shape 127"/>
            <p:cNvSpPr txBox="1"/>
            <p:nvPr/>
          </p:nvSpPr>
          <p:spPr>
            <a:xfrm>
              <a:off y="6237903" x="379509"/>
              <a:ext cy="369332" cx="2189516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8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Mainstream News</a:t>
              </a:r>
            </a:p>
          </p:txBody>
        </p:sp>
        <p:sp>
          <p:nvSpPr>
            <p:cNvPr id="128" name="Shape 128"/>
            <p:cNvSpPr txBox="1"/>
            <p:nvPr/>
          </p:nvSpPr>
          <p:spPr>
            <a:xfrm>
              <a:off y="6237903" x="6413146"/>
              <a:ext cy="369332" cx="2189516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8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Tweets</a:t>
              </a:r>
            </a:p>
          </p:txBody>
        </p:sp>
        <p:pic>
          <p:nvPicPr>
            <p:cNvPr id="129" name="Shape 129"/>
            <p:cNvPicPr preferRelativeResize="0"/>
            <p:nvPr/>
          </p:nvPicPr>
          <p:blipFill rotWithShape="1">
            <a:blip r:embed="rId7"/>
            <a:srcRect t="0" b="0" r="0" l="0"/>
            <a:stretch/>
          </p:blipFill>
          <p:spPr>
            <a:xfrm>
              <a:off y="3942525" x="7906510"/>
              <a:ext cy="380998" cx="78028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0" name="Shape 130"/>
            <p:cNvSpPr/>
            <p:nvPr/>
          </p:nvSpPr>
          <p:spPr>
            <a:xfrm>
              <a:off y="5034089" x="3013208"/>
              <a:ext cy="650906" cx="3021872"/>
            </a:xfrm>
            <a:prstGeom prst="leftRightArrow">
              <a:avLst>
                <a:gd fmla="val 50000" name="adj1"/>
                <a:gd fmla="val 50000" name="adj2"/>
              </a:avLst>
            </a:prstGeom>
            <a:solidFill>
              <a:srgbClr val="507140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31" name="Shape 131"/>
            <p:cNvSpPr/>
            <p:nvPr/>
          </p:nvSpPr>
          <p:spPr>
            <a:xfrm>
              <a:off y="3626821" x="2286247"/>
              <a:ext cy="1327683" cx="4530611"/>
            </a:xfrm>
            <a:prstGeom prst="wedgeRoundRectCallout">
              <a:avLst>
                <a:gd fmla="val -58514" name="adj1"/>
                <a:gd fmla="val 40199" name="adj2"/>
                <a:gd fmla="val 16667" name="adj3"/>
              </a:avLst>
            </a:prstGeom>
            <a:solidFill>
              <a:srgbClr val="3F3F3F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l" rtl="0" lvl="0" marR="0" indent="-285750" marL="28575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100000"/>
                <a:buFont typeface="Arial"/>
                <a:buChar char="•"/>
              </a:pPr>
              <a:r>
                <a:rPr strike="noStrike" u="none" b="0" cap="none" baseline="0" sz="20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Key </a:t>
              </a:r>
              <a:r>
                <a:rPr sz="2000" lang="en">
                  <a:solidFill>
                    <a:schemeClr val="lt1"/>
                  </a:solidFill>
                  <a:rtl val="0"/>
                </a:rPr>
                <a:t>info</a:t>
              </a:r>
              <a:r>
                <a:rPr strike="noStrike" u="none" b="0" cap="none" baseline="0" sz="20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 in news &amp; tweets?</a:t>
              </a:r>
            </a:p>
            <a:p>
              <a:pPr algn="l" rtl="0" lvl="0" marR="0" indent="-285750" marL="28575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100000"/>
                <a:buFont typeface="Arial"/>
                <a:buChar char="•"/>
              </a:pPr>
              <a:r>
                <a:rPr strike="noStrike" u="none" b="0" cap="none" baseline="0" sz="20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Relation between news &amp; tweets?</a:t>
              </a:r>
            </a:p>
          </p:txBody>
        </p:sp>
      </p:grpSp>
      <p:sp>
        <p:nvSpPr>
          <p:cNvPr id="132" name="Shape 132"/>
          <p:cNvSpPr txBox="1"/>
          <p:nvPr/>
        </p:nvSpPr>
        <p:spPr>
          <a:xfrm>
            <a:off y="1628775" x="114300"/>
            <a:ext cy="523200" cx="90297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1" cap="none" baseline="0" sz="28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Motivation: </a:t>
            </a:r>
            <a:r>
              <a:rPr strike="noStrike" u="none" cap="none" baseline="0" sz="2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Big data era,</a:t>
            </a:r>
            <a:r>
              <a:rPr strike="noStrike" u="none" b="1" cap="none" baseline="0" sz="2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sz="2600" lang="en">
                <a:rtl val="0"/>
              </a:rPr>
              <a:t>m</a:t>
            </a:r>
            <a:r>
              <a:rPr strike="noStrike" u="none" b="0" cap="none" baseline="0" sz="2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uch news, much tweets, </a:t>
            </a:r>
            <a:r>
              <a:rPr sz="2600" lang="en">
                <a:rtl val="0"/>
              </a:rPr>
              <a:t>but</a:t>
            </a:r>
            <a:r>
              <a:rPr strike="noStrike" u="none" b="0" cap="none" baseline="0" sz="2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…</a:t>
            </a:r>
          </a:p>
        </p:txBody>
      </p:sp>
      <p:sp>
        <p:nvSpPr>
          <p:cNvPr id="133" name="Shape 133"/>
          <p:cNvSpPr/>
          <p:nvPr/>
        </p:nvSpPr>
        <p:spPr>
          <a:xfrm>
            <a:off y="5317110" x="37445"/>
            <a:ext cy="1312288" cx="1434163"/>
          </a:xfrm>
          <a:prstGeom prst="rect">
            <a:avLst/>
          </a:prstGeom>
          <a:solidFill>
            <a:srgbClr val="BB7C3E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strike="noStrike" u="none" b="0" cap="none" baseline="0" sz="2400" lang="en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Objects:</a:t>
            </a:r>
          </a:p>
        </p:txBody>
      </p:sp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1" name="Shape 7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2" name="Shape 782"/>
          <p:cNvSpPr txBox="1"/>
          <p:nvPr>
            <p:ph type="title"/>
          </p:nvPr>
        </p:nvSpPr>
        <p:spPr>
          <a:xfrm>
            <a:off y="274625" x="0"/>
            <a:ext cy="1143000" cx="9301162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trike="noStrike" u="none" b="0" cap="none" baseline="0" sz="4000" lang="en" i="0">
                <a:solidFill>
                  <a:schemeClr val="lt1"/>
                </a:solidFill>
                <a:rtl val="0"/>
              </a:rPr>
              <a:t>Topics from Splitted Data Sets</a:t>
            </a:r>
          </a:p>
        </p:txBody>
      </p:sp>
      <p:sp>
        <p:nvSpPr>
          <p:cNvPr id="783" name="Shape 783"/>
          <p:cNvSpPr txBox="1"/>
          <p:nvPr/>
        </p:nvSpPr>
        <p:spPr>
          <a:xfrm>
            <a:off y="1766750" x="681200"/>
            <a:ext cy="4770599" cx="75738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sng" b="1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Data set 1: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Ukraine, Kiev, protesters, police, team, Games, square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Yanukovich, Ukraine, opposition, crisis, talks, deal, Ukraine's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Hryvnia, bank, assets, record, low, foreign, gains</a:t>
            </a:r>
          </a:p>
          <a:p>
            <a:r>
              <a:t/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sng" b="1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Data set 2: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Ukraine, U.S, Russia's, war, discuss, crisis, Merkel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Crimea, Ukraine, Russia, Putin, force, back, troops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Ukraine, tensions, China, rise, stocks, tension, ease</a:t>
            </a:r>
          </a:p>
          <a:p>
            <a:r>
              <a:t/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sng" b="1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Data set 3: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Ukraine, Russia, IMF, aid, crisis, talks, deal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Russia, Crimea, military, Crimea's, vote, Moscow, U.N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Ukraine, Russia, IMF, aid, crisis, talks, deal</a:t>
            </a:r>
          </a:p>
          <a:p>
            <a:r>
              <a:t/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sng" b="1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Data set 3: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Russian, Ukraine, Ukraine's, military, embassy, agency, suspected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gas, Ukraine, Russia, talks, Europe, supply, debt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Ukraine, Putin, Russia, U.S, data, call, House</a:t>
            </a:r>
          </a:p>
        </p:txBody>
      </p:sp>
    </p:spTree>
  </p:cSld>
  <p:clrMapOvr>
    <a:masterClrMapping/>
  </p:clrMapOvr>
  <p:transition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7" name="Shape 7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8" name="Shape 78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sz="4000" lang="en">
                <a:latin typeface="Arial"/>
                <a:ea typeface="Arial"/>
                <a:cs typeface="Arial"/>
                <a:sym typeface="Arial"/>
              </a:rPr>
              <a:t>Progress: </a:t>
            </a:r>
            <a:r>
              <a:rPr sz="4000"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Text Extraction</a:t>
            </a:r>
          </a:p>
        </p:txBody>
      </p:sp>
      <p:pic>
        <p:nvPicPr>
          <p:cNvPr id="789" name="Shape 78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791512" x="990700"/>
            <a:ext cy="4515824" cx="716259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7" name="Shape 1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8" name="Shape 138"/>
          <p:cNvSpPr txBox="1"/>
          <p:nvPr>
            <p:ph idx="1" type="body"/>
          </p:nvPr>
        </p:nvSpPr>
        <p:spPr>
          <a:xfrm>
            <a:off y="1954975" x="457200"/>
            <a:ext cy="38025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1" cap="none" baseline="0" sz="30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Main Process</a:t>
            </a:r>
          </a:p>
          <a:p>
            <a:pPr algn="l" rtl="0" lvl="0" marR="0" indent="-514350" marL="704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strike="noStrike" u="none" b="0" cap="none" baseline="0" sz="3000" lang="en" i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Fetch text from news &amp; tweets respectively</a:t>
            </a:r>
          </a:p>
          <a:p>
            <a:pPr algn="l" rtl="0" lvl="0" marR="0" indent="-514350" marL="70485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strike="noStrike" u="none" b="0" cap="none" baseline="0" sz="3000" lang="en" i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Preprocess texts: stemming, stop-word…</a:t>
            </a:r>
          </a:p>
          <a:p>
            <a:pPr algn="l" rtl="0" lvl="0" marR="0" indent="-514350" marL="70485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strike="noStrike" u="none" b="0" cap="none" baseline="0" sz="3000" lang="en" i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Extract events from news and tweets</a:t>
            </a:r>
          </a:p>
          <a:p>
            <a:pPr algn="l" rtl="0" lvl="0" marR="0" indent="0" marL="1905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strike="noStrike" u="none" b="0" cap="none" baseline="0" sz="2400" lang="en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Event: [Topic, Named entities(who, where, when)]</a:t>
            </a:r>
          </a:p>
          <a:p>
            <a:pPr algn="l" rtl="0" lvl="0" marR="0" indent="-514350" marL="70485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startAt="4" type="arabicPeriod"/>
            </a:pPr>
            <a:r>
              <a:rPr strike="noStrike" u="none" b="0" cap="none" baseline="0" sz="3000" lang="en" i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Link Twitter Events to News events </a:t>
            </a:r>
          </a:p>
          <a:p>
            <a:r>
              <a:t/>
            </a:r>
          </a:p>
        </p:txBody>
      </p:sp>
      <p:sp>
        <p:nvSpPr>
          <p:cNvPr id="139" name="Shape 13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trike="noStrike" u="none" b="0" cap="none" baseline="0" sz="4000" lang="en" i="0">
                <a:solidFill>
                  <a:schemeClr val="lt1"/>
                </a:solidFill>
                <a:rtl val="0"/>
              </a:rPr>
              <a:t>2. Approach Overview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3" name="Shape 1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4" name="Shape 144"/>
          <p:cNvSpPr/>
          <p:nvPr/>
        </p:nvSpPr>
        <p:spPr>
          <a:xfrm>
            <a:off y="1530599" x="1979725"/>
            <a:ext cy="4870200" cx="5013600"/>
          </a:xfrm>
          <a:prstGeom prst="rect">
            <a:avLst/>
          </a:prstGeom>
          <a:solidFill>
            <a:srgbClr val="C2D7B8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45" name="Shape 145"/>
          <p:cNvSpPr txBox="1"/>
          <p:nvPr>
            <p:ph type="title"/>
          </p:nvPr>
        </p:nvSpPr>
        <p:spPr>
          <a:xfrm>
            <a:off y="226100" x="727374"/>
            <a:ext cy="1143000" cx="83924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trike="noStrike" u="none" b="0" cap="none" baseline="0" sz="4000" lang="en" i="0">
                <a:solidFill>
                  <a:schemeClr val="lt1"/>
                </a:solidFill>
                <a:rtl val="0"/>
              </a:rPr>
              <a:t>2.1 Overall Architecture</a:t>
            </a:r>
          </a:p>
        </p:txBody>
      </p:sp>
      <p:pic>
        <p:nvPicPr>
          <p:cNvPr id="146" name="Shape 146"/>
          <p:cNvPicPr preferRelativeResize="0"/>
          <p:nvPr/>
        </p:nvPicPr>
        <p:blipFill rotWithShape="1">
          <a:blip r:embed="rId3"/>
          <a:srcRect t="0" b="0" r="0" l="0"/>
          <a:stretch/>
        </p:blipFill>
        <p:spPr>
          <a:xfrm>
            <a:off y="2628140" x="875633"/>
            <a:ext cy="295272" cx="619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Shape 147"/>
          <p:cNvPicPr preferRelativeResize="0"/>
          <p:nvPr/>
        </p:nvPicPr>
        <p:blipFill rotWithShape="1">
          <a:blip r:embed="rId4"/>
          <a:srcRect t="0" b="0" r="0" l="0"/>
          <a:stretch/>
        </p:blipFill>
        <p:spPr>
          <a:xfrm>
            <a:off y="2432875" x="165493"/>
            <a:ext cy="685799" cx="685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Shape 148"/>
          <p:cNvPicPr preferRelativeResize="0"/>
          <p:nvPr/>
        </p:nvPicPr>
        <p:blipFill rotWithShape="1">
          <a:blip r:embed="rId5"/>
          <a:srcRect t="0" b="0" r="0" l="0"/>
          <a:stretch/>
        </p:blipFill>
        <p:spPr>
          <a:xfrm>
            <a:off y="1746122" x="837479"/>
            <a:ext cy="714374" cx="714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Shape 149"/>
          <p:cNvPicPr preferRelativeResize="0"/>
          <p:nvPr/>
        </p:nvPicPr>
        <p:blipFill rotWithShape="1">
          <a:blip r:embed="rId6"/>
          <a:srcRect t="0" b="0" r="0" l="0"/>
          <a:stretch/>
        </p:blipFill>
        <p:spPr>
          <a:xfrm>
            <a:off y="1750808" x="136919"/>
            <a:ext cy="704999" cx="6857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0" name="Shape 150"/>
          <p:cNvGrpSpPr/>
          <p:nvPr/>
        </p:nvGrpSpPr>
        <p:grpSpPr>
          <a:xfrm>
            <a:off y="1994350" x="2208017"/>
            <a:ext cy="2036367" cx="2195243"/>
            <a:chOff y="1950674" x="3014661"/>
            <a:chExt cy="2036367" cx="2195243"/>
          </a:xfrm>
        </p:grpSpPr>
        <p:sp>
          <p:nvSpPr>
            <p:cNvPr id="151" name="Shape 151"/>
            <p:cNvSpPr/>
            <p:nvPr/>
          </p:nvSpPr>
          <p:spPr>
            <a:xfrm>
              <a:off y="1950674" x="3014661"/>
              <a:ext cy="2036367" cx="2195243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52" name="Shape 152"/>
            <p:cNvSpPr/>
            <p:nvPr/>
          </p:nvSpPr>
          <p:spPr>
            <a:xfrm>
              <a:off y="2385250" x="3187897"/>
              <a:ext cy="1457323" cx="98583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53" name="Shape 153"/>
            <p:cNvSpPr/>
            <p:nvPr/>
          </p:nvSpPr>
          <p:spPr>
            <a:xfrm>
              <a:off y="2385250" x="4202310"/>
              <a:ext cy="371473" cx="895635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Who</a:t>
              </a:r>
            </a:p>
          </p:txBody>
        </p:sp>
        <p:sp>
          <p:nvSpPr>
            <p:cNvPr id="154" name="Shape 154"/>
            <p:cNvSpPr/>
            <p:nvPr/>
          </p:nvSpPr>
          <p:spPr>
            <a:xfrm>
              <a:off y="2928176" x="4202310"/>
              <a:ext cy="371473" cx="895635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When</a:t>
              </a:r>
            </a:p>
          </p:txBody>
        </p:sp>
        <p:sp>
          <p:nvSpPr>
            <p:cNvPr id="155" name="Shape 155"/>
            <p:cNvSpPr/>
            <p:nvPr/>
          </p:nvSpPr>
          <p:spPr>
            <a:xfrm>
              <a:off y="3471103" x="4202310"/>
              <a:ext cy="371473" cx="895635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Where</a:t>
              </a:r>
            </a:p>
          </p:txBody>
        </p:sp>
        <p:sp>
          <p:nvSpPr>
            <p:cNvPr id="156" name="Shape 156"/>
            <p:cNvSpPr/>
            <p:nvPr/>
          </p:nvSpPr>
          <p:spPr>
            <a:xfrm>
              <a:off y="2845625" x="3380778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57" name="Shape 157"/>
            <p:cNvSpPr/>
            <p:nvPr/>
          </p:nvSpPr>
          <p:spPr>
            <a:xfrm>
              <a:off y="3045650" x="3380778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58" name="Shape 158"/>
            <p:cNvSpPr/>
            <p:nvPr/>
          </p:nvSpPr>
          <p:spPr>
            <a:xfrm>
              <a:off y="3274250" x="3380778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59" name="Shape 159"/>
            <p:cNvSpPr txBox="1"/>
            <p:nvPr/>
          </p:nvSpPr>
          <p:spPr>
            <a:xfrm>
              <a:off y="2509275" x="3298628"/>
              <a:ext cy="307777" cx="764381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Topic</a:t>
              </a:r>
            </a:p>
          </p:txBody>
        </p:sp>
        <p:sp>
          <p:nvSpPr>
            <p:cNvPr id="160" name="Shape 160"/>
            <p:cNvSpPr txBox="1"/>
            <p:nvPr/>
          </p:nvSpPr>
          <p:spPr>
            <a:xfrm>
              <a:off y="1995477" x="3478275"/>
              <a:ext cy="369332" cx="1268016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8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Event 3</a:t>
              </a:r>
            </a:p>
          </p:txBody>
        </p:sp>
      </p:grpSp>
      <p:sp>
        <p:nvSpPr>
          <p:cNvPr id="161" name="Shape 161"/>
          <p:cNvSpPr/>
          <p:nvPr/>
        </p:nvSpPr>
        <p:spPr>
          <a:xfrm>
            <a:off y="1746121" x="136919"/>
            <a:ext cy="1403057" cx="1483252"/>
          </a:xfrm>
          <a:prstGeom prst="rect">
            <a:avLst/>
          </a:prstGeom>
          <a:noFill/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62" name="Shape 162"/>
          <p:cNvSpPr/>
          <p:nvPr/>
        </p:nvSpPr>
        <p:spPr>
          <a:xfrm>
            <a:off y="4213205" x="165493"/>
            <a:ext cy="561035" cx="1454677"/>
          </a:xfrm>
          <a:prstGeom prst="roundRect">
            <a:avLst>
              <a:gd fmla="val 16667" name="adj"/>
            </a:avLst>
          </a:prstGeom>
          <a:solidFill>
            <a:srgbClr val="507140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Pre-processor</a:t>
            </a:r>
          </a:p>
        </p:txBody>
      </p:sp>
      <p:sp>
        <p:nvSpPr>
          <p:cNvPr id="163" name="Shape 163"/>
          <p:cNvSpPr/>
          <p:nvPr/>
        </p:nvSpPr>
        <p:spPr>
          <a:xfrm>
            <a:off y="4810014" x="173868"/>
            <a:ext cy="561035" cx="1454677"/>
          </a:xfrm>
          <a:prstGeom prst="roundRect">
            <a:avLst>
              <a:gd fmla="val 16667" name="adj"/>
            </a:avLst>
          </a:prstGeom>
          <a:solidFill>
            <a:srgbClr val="507140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LDA</a:t>
            </a:r>
          </a:p>
        </p:txBody>
      </p:sp>
      <p:sp>
        <p:nvSpPr>
          <p:cNvPr id="164" name="Shape 164"/>
          <p:cNvSpPr/>
          <p:nvPr/>
        </p:nvSpPr>
        <p:spPr>
          <a:xfrm>
            <a:off y="5425196" x="173868"/>
            <a:ext cy="561035" cx="1454677"/>
          </a:xfrm>
          <a:prstGeom prst="roundRect">
            <a:avLst>
              <a:gd fmla="val 16667" name="adj"/>
            </a:avLst>
          </a:prstGeom>
          <a:solidFill>
            <a:srgbClr val="507140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NER</a:t>
            </a:r>
          </a:p>
        </p:txBody>
      </p:sp>
      <p:sp>
        <p:nvSpPr>
          <p:cNvPr id="165" name="Shape 165"/>
          <p:cNvSpPr/>
          <p:nvPr/>
        </p:nvSpPr>
        <p:spPr>
          <a:xfrm>
            <a:off y="3210608" x="508395"/>
            <a:ext cy="431097" cx="863202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C000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66" name="Shape 166"/>
          <p:cNvSpPr/>
          <p:nvPr/>
        </p:nvSpPr>
        <p:spPr>
          <a:xfrm flipH="1">
            <a:off y="3792167" x="6829049"/>
            <a:ext cy="830334" cx="746439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C000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pic>
        <p:nvPicPr>
          <p:cNvPr id="167" name="Shape 167"/>
          <p:cNvPicPr preferRelativeResize="0"/>
          <p:nvPr/>
        </p:nvPicPr>
        <p:blipFill rotWithShape="1">
          <a:blip r:embed="rId7"/>
          <a:srcRect t="0" b="0" r="0" l="0"/>
          <a:stretch/>
        </p:blipFill>
        <p:spPr>
          <a:xfrm>
            <a:off y="2318575" x="7668889"/>
            <a:ext cy="714374" cx="1463038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Shape 168"/>
          <p:cNvSpPr/>
          <p:nvPr/>
        </p:nvSpPr>
        <p:spPr>
          <a:xfrm>
            <a:off y="3101564" x="7968807"/>
            <a:ext cy="431097" cx="863202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C000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169" name="Shape 169"/>
          <p:cNvGrpSpPr/>
          <p:nvPr/>
        </p:nvGrpSpPr>
        <p:grpSpPr>
          <a:xfrm>
            <a:off y="2277587" x="2043313"/>
            <a:ext cy="2036367" cx="2195243"/>
            <a:chOff y="1950674" x="3014661"/>
            <a:chExt cy="2036367" cx="2195243"/>
          </a:xfrm>
        </p:grpSpPr>
        <p:sp>
          <p:nvSpPr>
            <p:cNvPr id="170" name="Shape 170"/>
            <p:cNvSpPr/>
            <p:nvPr/>
          </p:nvSpPr>
          <p:spPr>
            <a:xfrm>
              <a:off y="1950674" x="3014661"/>
              <a:ext cy="2036367" cx="2195243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71" name="Shape 171"/>
            <p:cNvSpPr/>
            <p:nvPr/>
          </p:nvSpPr>
          <p:spPr>
            <a:xfrm>
              <a:off y="2385250" x="3187897"/>
              <a:ext cy="1457323" cx="98583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72" name="Shape 172"/>
            <p:cNvSpPr/>
            <p:nvPr/>
          </p:nvSpPr>
          <p:spPr>
            <a:xfrm>
              <a:off y="2385250" x="4202310"/>
              <a:ext cy="371473" cx="895635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Who</a:t>
              </a:r>
            </a:p>
          </p:txBody>
        </p:sp>
        <p:sp>
          <p:nvSpPr>
            <p:cNvPr id="173" name="Shape 173"/>
            <p:cNvSpPr/>
            <p:nvPr/>
          </p:nvSpPr>
          <p:spPr>
            <a:xfrm>
              <a:off y="2928176" x="4202310"/>
              <a:ext cy="371473" cx="895635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When</a:t>
              </a:r>
            </a:p>
          </p:txBody>
        </p:sp>
        <p:sp>
          <p:nvSpPr>
            <p:cNvPr id="174" name="Shape 174"/>
            <p:cNvSpPr/>
            <p:nvPr/>
          </p:nvSpPr>
          <p:spPr>
            <a:xfrm>
              <a:off y="3471103" x="4202310"/>
              <a:ext cy="371473" cx="895635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Where</a:t>
              </a:r>
            </a:p>
          </p:txBody>
        </p:sp>
        <p:sp>
          <p:nvSpPr>
            <p:cNvPr id="175" name="Shape 175"/>
            <p:cNvSpPr/>
            <p:nvPr/>
          </p:nvSpPr>
          <p:spPr>
            <a:xfrm>
              <a:off y="2845625" x="3380778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76" name="Shape 176"/>
            <p:cNvSpPr/>
            <p:nvPr/>
          </p:nvSpPr>
          <p:spPr>
            <a:xfrm>
              <a:off y="3045650" x="3380778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77" name="Shape 177"/>
            <p:cNvSpPr/>
            <p:nvPr/>
          </p:nvSpPr>
          <p:spPr>
            <a:xfrm>
              <a:off y="3274250" x="3380778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78" name="Shape 178"/>
            <p:cNvSpPr txBox="1"/>
            <p:nvPr/>
          </p:nvSpPr>
          <p:spPr>
            <a:xfrm>
              <a:off y="2509275" x="3298628"/>
              <a:ext cy="307777" cx="764381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Topic</a:t>
              </a:r>
            </a:p>
          </p:txBody>
        </p:sp>
        <p:sp>
          <p:nvSpPr>
            <p:cNvPr id="179" name="Shape 179"/>
            <p:cNvSpPr txBox="1"/>
            <p:nvPr/>
          </p:nvSpPr>
          <p:spPr>
            <a:xfrm>
              <a:off y="1995477" x="3478275"/>
              <a:ext cy="369332" cx="1268016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8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Event 2</a:t>
              </a:r>
            </a:p>
          </p:txBody>
        </p:sp>
      </p:grpSp>
      <p:grpSp>
        <p:nvGrpSpPr>
          <p:cNvPr id="180" name="Shape 180"/>
          <p:cNvGrpSpPr/>
          <p:nvPr/>
        </p:nvGrpSpPr>
        <p:grpSpPr>
          <a:xfrm>
            <a:off y="2584445" x="1949718"/>
            <a:ext cy="2036367" cx="2195243"/>
            <a:chOff y="1950674" x="3014661"/>
            <a:chExt cy="2036367" cx="2195243"/>
          </a:xfrm>
        </p:grpSpPr>
        <p:sp>
          <p:nvSpPr>
            <p:cNvPr id="181" name="Shape 181"/>
            <p:cNvSpPr/>
            <p:nvPr/>
          </p:nvSpPr>
          <p:spPr>
            <a:xfrm>
              <a:off y="1950674" x="3014661"/>
              <a:ext cy="2036367" cx="2195243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82" name="Shape 182"/>
            <p:cNvSpPr/>
            <p:nvPr/>
          </p:nvSpPr>
          <p:spPr>
            <a:xfrm>
              <a:off y="2385250" x="3187897"/>
              <a:ext cy="1457323" cx="98583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83" name="Shape 183"/>
            <p:cNvSpPr/>
            <p:nvPr/>
          </p:nvSpPr>
          <p:spPr>
            <a:xfrm>
              <a:off y="2385250" x="4202310"/>
              <a:ext cy="371473" cx="895635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Who</a:t>
              </a:r>
            </a:p>
          </p:txBody>
        </p:sp>
        <p:sp>
          <p:nvSpPr>
            <p:cNvPr id="184" name="Shape 184"/>
            <p:cNvSpPr/>
            <p:nvPr/>
          </p:nvSpPr>
          <p:spPr>
            <a:xfrm>
              <a:off y="2928176" x="4202310"/>
              <a:ext cy="371473" cx="895635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When</a:t>
              </a:r>
            </a:p>
          </p:txBody>
        </p:sp>
        <p:sp>
          <p:nvSpPr>
            <p:cNvPr id="185" name="Shape 185"/>
            <p:cNvSpPr/>
            <p:nvPr/>
          </p:nvSpPr>
          <p:spPr>
            <a:xfrm>
              <a:off y="3471103" x="4202310"/>
              <a:ext cy="371473" cx="895635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Where</a:t>
              </a:r>
            </a:p>
          </p:txBody>
        </p:sp>
        <p:sp>
          <p:nvSpPr>
            <p:cNvPr id="186" name="Shape 186"/>
            <p:cNvSpPr/>
            <p:nvPr/>
          </p:nvSpPr>
          <p:spPr>
            <a:xfrm>
              <a:off y="2845625" x="3380778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87" name="Shape 187"/>
            <p:cNvSpPr/>
            <p:nvPr/>
          </p:nvSpPr>
          <p:spPr>
            <a:xfrm>
              <a:off y="3045650" x="3380778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88" name="Shape 188"/>
            <p:cNvSpPr/>
            <p:nvPr/>
          </p:nvSpPr>
          <p:spPr>
            <a:xfrm>
              <a:off y="3274250" x="3380778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89" name="Shape 189"/>
            <p:cNvSpPr txBox="1"/>
            <p:nvPr/>
          </p:nvSpPr>
          <p:spPr>
            <a:xfrm>
              <a:off y="2509275" x="3298628"/>
              <a:ext cy="307777" cx="764381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Topic</a:t>
              </a:r>
            </a:p>
          </p:txBody>
        </p:sp>
        <p:sp>
          <p:nvSpPr>
            <p:cNvPr id="190" name="Shape 190"/>
            <p:cNvSpPr txBox="1"/>
            <p:nvPr/>
          </p:nvSpPr>
          <p:spPr>
            <a:xfrm>
              <a:off y="1995477" x="3478275"/>
              <a:ext cy="369332" cx="1268016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8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Event 1</a:t>
              </a:r>
            </a:p>
          </p:txBody>
        </p:sp>
      </p:grpSp>
      <p:sp>
        <p:nvSpPr>
          <p:cNvPr id="191" name="Shape 191"/>
          <p:cNvSpPr/>
          <p:nvPr/>
        </p:nvSpPr>
        <p:spPr>
          <a:xfrm>
            <a:off y="3826637" x="1723998"/>
            <a:ext cy="830334" cx="746439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C000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192" name="Shape 192"/>
          <p:cNvGrpSpPr/>
          <p:nvPr/>
        </p:nvGrpSpPr>
        <p:grpSpPr>
          <a:xfrm>
            <a:off y="1994350" x="4803802"/>
            <a:ext cy="2036367" cx="2195243"/>
            <a:chOff y="2614663" x="4576496"/>
            <a:chExt cy="2036367" cx="2195243"/>
          </a:xfrm>
        </p:grpSpPr>
        <p:sp>
          <p:nvSpPr>
            <p:cNvPr id="193" name="Shape 193"/>
            <p:cNvSpPr/>
            <p:nvPr/>
          </p:nvSpPr>
          <p:spPr>
            <a:xfrm>
              <a:off y="2614663" x="4576496"/>
              <a:ext cy="2036367" cx="2195243"/>
            </a:xfrm>
            <a:prstGeom prst="roundRect">
              <a:avLst>
                <a:gd fmla="val 16667" name="adj"/>
              </a:avLst>
            </a:prstGeom>
            <a:solidFill>
              <a:srgbClr val="ADAFC5"/>
            </a:solidFill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94" name="Shape 194"/>
            <p:cNvSpPr/>
            <p:nvPr/>
          </p:nvSpPr>
          <p:spPr>
            <a:xfrm>
              <a:off y="3049240" x="4749730"/>
              <a:ext cy="1457323" cx="985835"/>
            </a:xfrm>
            <a:prstGeom prst="rect">
              <a:avLst/>
            </a:prstGeom>
            <a:noFill/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95" name="Shape 195"/>
            <p:cNvSpPr/>
            <p:nvPr/>
          </p:nvSpPr>
          <p:spPr>
            <a:xfrm>
              <a:off y="3049240" x="5764144"/>
              <a:ext cy="371473" cx="895635"/>
            </a:xfrm>
            <a:prstGeom prst="roundRect">
              <a:avLst>
                <a:gd fmla="val 16667" name="adj"/>
              </a:avLst>
            </a:prstGeom>
            <a:solidFill>
              <a:srgbClr val="333647"/>
            </a:solidFill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Who</a:t>
              </a:r>
            </a:p>
          </p:txBody>
        </p:sp>
        <p:sp>
          <p:nvSpPr>
            <p:cNvPr id="196" name="Shape 196"/>
            <p:cNvSpPr/>
            <p:nvPr/>
          </p:nvSpPr>
          <p:spPr>
            <a:xfrm>
              <a:off y="3592166" x="5764144"/>
              <a:ext cy="371473" cx="895635"/>
            </a:xfrm>
            <a:prstGeom prst="roundRect">
              <a:avLst>
                <a:gd fmla="val 16667" name="adj"/>
              </a:avLst>
            </a:prstGeom>
            <a:solidFill>
              <a:srgbClr val="333647"/>
            </a:solidFill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When</a:t>
              </a:r>
            </a:p>
          </p:txBody>
        </p:sp>
        <p:sp>
          <p:nvSpPr>
            <p:cNvPr id="197" name="Shape 197"/>
            <p:cNvSpPr/>
            <p:nvPr/>
          </p:nvSpPr>
          <p:spPr>
            <a:xfrm>
              <a:off y="4135092" x="5764144"/>
              <a:ext cy="371473" cx="895635"/>
            </a:xfrm>
            <a:prstGeom prst="roundRect">
              <a:avLst>
                <a:gd fmla="val 16667" name="adj"/>
              </a:avLst>
            </a:prstGeom>
            <a:solidFill>
              <a:srgbClr val="333647"/>
            </a:solidFill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Where</a:t>
              </a:r>
            </a:p>
          </p:txBody>
        </p:sp>
        <p:sp>
          <p:nvSpPr>
            <p:cNvPr id="198" name="Shape 198"/>
            <p:cNvSpPr/>
            <p:nvPr/>
          </p:nvSpPr>
          <p:spPr>
            <a:xfrm>
              <a:off y="3509614" x="4942612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99" name="Shape 199"/>
            <p:cNvSpPr/>
            <p:nvPr/>
          </p:nvSpPr>
          <p:spPr>
            <a:xfrm>
              <a:off y="3709639" x="4942612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00" name="Shape 200"/>
            <p:cNvSpPr/>
            <p:nvPr/>
          </p:nvSpPr>
          <p:spPr>
            <a:xfrm>
              <a:off y="3938239" x="4942612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01" name="Shape 201"/>
            <p:cNvSpPr txBox="1"/>
            <p:nvPr/>
          </p:nvSpPr>
          <p:spPr>
            <a:xfrm>
              <a:off y="3173264" x="4860462"/>
              <a:ext cy="307777" cx="764381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Topic</a:t>
              </a:r>
            </a:p>
          </p:txBody>
        </p:sp>
        <p:sp>
          <p:nvSpPr>
            <p:cNvPr id="202" name="Shape 202"/>
            <p:cNvSpPr txBox="1"/>
            <p:nvPr/>
          </p:nvSpPr>
          <p:spPr>
            <a:xfrm>
              <a:off y="2659466" x="5040108"/>
              <a:ext cy="369332" cx="1268016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8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Event 3</a:t>
              </a:r>
            </a:p>
          </p:txBody>
        </p:sp>
      </p:grpSp>
      <p:grpSp>
        <p:nvGrpSpPr>
          <p:cNvPr id="203" name="Shape 203"/>
          <p:cNvGrpSpPr/>
          <p:nvPr/>
        </p:nvGrpSpPr>
        <p:grpSpPr>
          <a:xfrm>
            <a:off y="2264470" x="4560167"/>
            <a:ext cy="2036367" cx="2195243"/>
            <a:chOff y="2614663" x="4576496"/>
            <a:chExt cy="2036367" cx="2195243"/>
          </a:xfrm>
        </p:grpSpPr>
        <p:sp>
          <p:nvSpPr>
            <p:cNvPr id="204" name="Shape 204"/>
            <p:cNvSpPr/>
            <p:nvPr/>
          </p:nvSpPr>
          <p:spPr>
            <a:xfrm>
              <a:off y="2614663" x="4576496"/>
              <a:ext cy="2036367" cx="2195243"/>
            </a:xfrm>
            <a:prstGeom prst="roundRect">
              <a:avLst>
                <a:gd fmla="val 16667" name="adj"/>
              </a:avLst>
            </a:prstGeom>
            <a:solidFill>
              <a:srgbClr val="ADAFC5"/>
            </a:solidFill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05" name="Shape 205"/>
            <p:cNvSpPr/>
            <p:nvPr/>
          </p:nvSpPr>
          <p:spPr>
            <a:xfrm>
              <a:off y="3049240" x="4749730"/>
              <a:ext cy="1457323" cx="985835"/>
            </a:xfrm>
            <a:prstGeom prst="rect">
              <a:avLst/>
            </a:prstGeom>
            <a:noFill/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06" name="Shape 206"/>
            <p:cNvSpPr/>
            <p:nvPr/>
          </p:nvSpPr>
          <p:spPr>
            <a:xfrm>
              <a:off y="3049240" x="5764144"/>
              <a:ext cy="371473" cx="895635"/>
            </a:xfrm>
            <a:prstGeom prst="roundRect">
              <a:avLst>
                <a:gd fmla="val 16667" name="adj"/>
              </a:avLst>
            </a:prstGeom>
            <a:solidFill>
              <a:srgbClr val="333647"/>
            </a:solidFill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Who</a:t>
              </a:r>
            </a:p>
          </p:txBody>
        </p:sp>
        <p:sp>
          <p:nvSpPr>
            <p:cNvPr id="207" name="Shape 207"/>
            <p:cNvSpPr/>
            <p:nvPr/>
          </p:nvSpPr>
          <p:spPr>
            <a:xfrm>
              <a:off y="3592166" x="5764144"/>
              <a:ext cy="371473" cx="895635"/>
            </a:xfrm>
            <a:prstGeom prst="roundRect">
              <a:avLst>
                <a:gd fmla="val 16667" name="adj"/>
              </a:avLst>
            </a:prstGeom>
            <a:solidFill>
              <a:srgbClr val="333647"/>
            </a:solidFill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When</a:t>
              </a:r>
            </a:p>
          </p:txBody>
        </p:sp>
        <p:sp>
          <p:nvSpPr>
            <p:cNvPr id="208" name="Shape 208"/>
            <p:cNvSpPr/>
            <p:nvPr/>
          </p:nvSpPr>
          <p:spPr>
            <a:xfrm>
              <a:off y="4135092" x="5764144"/>
              <a:ext cy="371473" cx="895635"/>
            </a:xfrm>
            <a:prstGeom prst="roundRect">
              <a:avLst>
                <a:gd fmla="val 16667" name="adj"/>
              </a:avLst>
            </a:prstGeom>
            <a:solidFill>
              <a:srgbClr val="333647"/>
            </a:solidFill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Where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y="3509614" x="4942612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10" name="Shape 210"/>
            <p:cNvSpPr/>
            <p:nvPr/>
          </p:nvSpPr>
          <p:spPr>
            <a:xfrm>
              <a:off y="3709639" x="4942612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11" name="Shape 211"/>
            <p:cNvSpPr/>
            <p:nvPr/>
          </p:nvSpPr>
          <p:spPr>
            <a:xfrm>
              <a:off y="3938239" x="4942612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12" name="Shape 212"/>
            <p:cNvSpPr txBox="1"/>
            <p:nvPr/>
          </p:nvSpPr>
          <p:spPr>
            <a:xfrm>
              <a:off y="3173264" x="4860462"/>
              <a:ext cy="307777" cx="764381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Topic</a:t>
              </a:r>
            </a:p>
          </p:txBody>
        </p:sp>
        <p:sp>
          <p:nvSpPr>
            <p:cNvPr id="213" name="Shape 213"/>
            <p:cNvSpPr txBox="1"/>
            <p:nvPr/>
          </p:nvSpPr>
          <p:spPr>
            <a:xfrm>
              <a:off y="2659466" x="5040108"/>
              <a:ext cy="369332" cx="1268016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8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Event 2</a:t>
              </a:r>
            </a:p>
          </p:txBody>
        </p:sp>
      </p:grpSp>
      <p:grpSp>
        <p:nvGrpSpPr>
          <p:cNvPr id="214" name="Shape 214"/>
          <p:cNvGrpSpPr/>
          <p:nvPr/>
        </p:nvGrpSpPr>
        <p:grpSpPr>
          <a:xfrm>
            <a:off y="2628192" x="4333477"/>
            <a:ext cy="2036367" cx="2195243"/>
            <a:chOff y="2614663" x="4576496"/>
            <a:chExt cy="2036367" cx="2195243"/>
          </a:xfrm>
        </p:grpSpPr>
        <p:sp>
          <p:nvSpPr>
            <p:cNvPr id="215" name="Shape 215"/>
            <p:cNvSpPr/>
            <p:nvPr/>
          </p:nvSpPr>
          <p:spPr>
            <a:xfrm>
              <a:off y="2614663" x="4576496"/>
              <a:ext cy="2036367" cx="2195243"/>
            </a:xfrm>
            <a:prstGeom prst="roundRect">
              <a:avLst>
                <a:gd fmla="val 16667" name="adj"/>
              </a:avLst>
            </a:prstGeom>
            <a:solidFill>
              <a:srgbClr val="ADAFC5"/>
            </a:solidFill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16" name="Shape 216"/>
            <p:cNvSpPr/>
            <p:nvPr/>
          </p:nvSpPr>
          <p:spPr>
            <a:xfrm>
              <a:off y="3049240" x="4749730"/>
              <a:ext cy="1457323" cx="985835"/>
            </a:xfrm>
            <a:prstGeom prst="rect">
              <a:avLst/>
            </a:prstGeom>
            <a:noFill/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17" name="Shape 217"/>
            <p:cNvSpPr/>
            <p:nvPr/>
          </p:nvSpPr>
          <p:spPr>
            <a:xfrm>
              <a:off y="3049240" x="5764144"/>
              <a:ext cy="371473" cx="895635"/>
            </a:xfrm>
            <a:prstGeom prst="roundRect">
              <a:avLst>
                <a:gd fmla="val 16667" name="adj"/>
              </a:avLst>
            </a:prstGeom>
            <a:solidFill>
              <a:srgbClr val="333647"/>
            </a:solidFill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Who</a:t>
              </a:r>
            </a:p>
          </p:txBody>
        </p:sp>
        <p:sp>
          <p:nvSpPr>
            <p:cNvPr id="218" name="Shape 218"/>
            <p:cNvSpPr/>
            <p:nvPr/>
          </p:nvSpPr>
          <p:spPr>
            <a:xfrm>
              <a:off y="3592166" x="5764144"/>
              <a:ext cy="371473" cx="895635"/>
            </a:xfrm>
            <a:prstGeom prst="roundRect">
              <a:avLst>
                <a:gd fmla="val 16667" name="adj"/>
              </a:avLst>
            </a:prstGeom>
            <a:solidFill>
              <a:srgbClr val="333647"/>
            </a:solidFill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When</a:t>
              </a:r>
            </a:p>
          </p:txBody>
        </p:sp>
        <p:sp>
          <p:nvSpPr>
            <p:cNvPr id="219" name="Shape 219"/>
            <p:cNvSpPr/>
            <p:nvPr/>
          </p:nvSpPr>
          <p:spPr>
            <a:xfrm>
              <a:off y="4135092" x="5764144"/>
              <a:ext cy="371473" cx="895635"/>
            </a:xfrm>
            <a:prstGeom prst="roundRect">
              <a:avLst>
                <a:gd fmla="val 16667" name="adj"/>
              </a:avLst>
            </a:prstGeom>
            <a:solidFill>
              <a:srgbClr val="333647"/>
            </a:solidFill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Where</a:t>
              </a:r>
            </a:p>
          </p:txBody>
        </p:sp>
        <p:sp>
          <p:nvSpPr>
            <p:cNvPr id="220" name="Shape 220"/>
            <p:cNvSpPr/>
            <p:nvPr/>
          </p:nvSpPr>
          <p:spPr>
            <a:xfrm>
              <a:off y="3509614" x="4942612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21" name="Shape 221"/>
            <p:cNvSpPr/>
            <p:nvPr/>
          </p:nvSpPr>
          <p:spPr>
            <a:xfrm>
              <a:off y="3709639" x="4942612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22" name="Shape 222"/>
            <p:cNvSpPr/>
            <p:nvPr/>
          </p:nvSpPr>
          <p:spPr>
            <a:xfrm>
              <a:off y="3938239" x="4942612"/>
              <a:ext cy="228600" cx="600075"/>
            </a:xfrm>
            <a:prstGeom prst="rect">
              <a:avLst/>
            </a:prstGeom>
            <a:noFill/>
            <a:ln w="25400" cap="flat">
              <a:solidFill>
                <a:srgbClr val="22242F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23" name="Shape 223"/>
            <p:cNvSpPr txBox="1"/>
            <p:nvPr/>
          </p:nvSpPr>
          <p:spPr>
            <a:xfrm>
              <a:off y="3173264" x="4860462"/>
              <a:ext cy="307777" cx="764381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Topic</a:t>
              </a:r>
            </a:p>
          </p:txBody>
        </p:sp>
        <p:sp>
          <p:nvSpPr>
            <p:cNvPr id="224" name="Shape 224"/>
            <p:cNvSpPr txBox="1"/>
            <p:nvPr/>
          </p:nvSpPr>
          <p:spPr>
            <a:xfrm>
              <a:off y="2659466" x="5040108"/>
              <a:ext cy="369332" cx="1268016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18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Event 1</a:t>
              </a:r>
            </a:p>
          </p:txBody>
        </p:sp>
      </p:grpSp>
      <p:sp>
        <p:nvSpPr>
          <p:cNvPr id="225" name="Shape 225"/>
          <p:cNvSpPr/>
          <p:nvPr/>
        </p:nvSpPr>
        <p:spPr>
          <a:xfrm>
            <a:off y="4783203" x="2705766"/>
            <a:ext cy="431097" cx="863202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C000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26" name="Shape 226"/>
          <p:cNvSpPr/>
          <p:nvPr/>
        </p:nvSpPr>
        <p:spPr>
          <a:xfrm>
            <a:off y="4795692" x="5038221"/>
            <a:ext cy="431097" cx="863202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C000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27" name="Shape 227"/>
          <p:cNvSpPr/>
          <p:nvPr/>
        </p:nvSpPr>
        <p:spPr>
          <a:xfrm>
            <a:off y="5414732" x="2381252"/>
            <a:ext cy="757467" cx="4147466"/>
          </a:xfrm>
          <a:prstGeom prst="snip1Rect">
            <a:avLst>
              <a:gd fmla="val 16667" name="adj"/>
            </a:avLst>
          </a:prstGeom>
          <a:solidFill>
            <a:schemeClr val="accent1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sz="2800" lang="en">
                <a:solidFill>
                  <a:schemeClr val="lt1"/>
                </a:solidFill>
              </a:rPr>
              <a:t>Correlation</a:t>
            </a:r>
          </a:p>
        </p:txBody>
      </p:sp>
      <p:sp>
        <p:nvSpPr>
          <p:cNvPr id="228" name="Shape 228"/>
          <p:cNvSpPr/>
          <p:nvPr/>
        </p:nvSpPr>
        <p:spPr>
          <a:xfrm>
            <a:off y="3679421" x="114625"/>
            <a:ext cy="2423484" cx="1614430"/>
          </a:xfrm>
          <a:prstGeom prst="roundRect">
            <a:avLst>
              <a:gd fmla="val 11381" name="adj"/>
            </a:avLst>
          </a:prstGeom>
          <a:noFill/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29" name="Shape 229"/>
          <p:cNvSpPr/>
          <p:nvPr/>
        </p:nvSpPr>
        <p:spPr>
          <a:xfrm>
            <a:off y="3684110" x="49473"/>
            <a:ext cy="453807" cx="1721601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Event Extraction Sys.</a:t>
            </a:r>
          </a:p>
        </p:txBody>
      </p:sp>
      <p:sp>
        <p:nvSpPr>
          <p:cNvPr id="230" name="Shape 230"/>
          <p:cNvSpPr/>
          <p:nvPr/>
        </p:nvSpPr>
        <p:spPr>
          <a:xfrm>
            <a:off y="4208517" x="7560635"/>
            <a:ext cy="561035" cx="1454677"/>
          </a:xfrm>
          <a:prstGeom prst="roundRect">
            <a:avLst>
              <a:gd fmla="val 16667" name="adj"/>
            </a:avLst>
          </a:prstGeom>
          <a:solidFill>
            <a:srgbClr val="507140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Pre-processor</a:t>
            </a:r>
          </a:p>
        </p:txBody>
      </p:sp>
      <p:sp>
        <p:nvSpPr>
          <p:cNvPr id="231" name="Shape 231"/>
          <p:cNvSpPr/>
          <p:nvPr/>
        </p:nvSpPr>
        <p:spPr>
          <a:xfrm>
            <a:off y="4805326" x="7569010"/>
            <a:ext cy="561035" cx="1454677"/>
          </a:xfrm>
          <a:prstGeom prst="roundRect">
            <a:avLst>
              <a:gd fmla="val 16667" name="adj"/>
            </a:avLst>
          </a:prstGeom>
          <a:solidFill>
            <a:srgbClr val="507140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LDA</a:t>
            </a:r>
          </a:p>
        </p:txBody>
      </p:sp>
      <p:sp>
        <p:nvSpPr>
          <p:cNvPr id="232" name="Shape 232"/>
          <p:cNvSpPr/>
          <p:nvPr/>
        </p:nvSpPr>
        <p:spPr>
          <a:xfrm>
            <a:off y="5420507" x="7569010"/>
            <a:ext cy="561035" cx="1454677"/>
          </a:xfrm>
          <a:prstGeom prst="roundRect">
            <a:avLst>
              <a:gd fmla="val 16667" name="adj"/>
            </a:avLst>
          </a:prstGeom>
          <a:solidFill>
            <a:srgbClr val="507140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NER</a:t>
            </a:r>
          </a:p>
        </p:txBody>
      </p:sp>
      <p:sp>
        <p:nvSpPr>
          <p:cNvPr id="233" name="Shape 233"/>
          <p:cNvSpPr/>
          <p:nvPr/>
        </p:nvSpPr>
        <p:spPr>
          <a:xfrm>
            <a:off y="3674733" x="7509767"/>
            <a:ext cy="2423484" cx="1614430"/>
          </a:xfrm>
          <a:prstGeom prst="roundRect">
            <a:avLst>
              <a:gd fmla="val 11381" name="adj"/>
            </a:avLst>
          </a:prstGeom>
          <a:noFill/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34" name="Shape 234"/>
          <p:cNvSpPr/>
          <p:nvPr/>
        </p:nvSpPr>
        <p:spPr>
          <a:xfrm>
            <a:off y="3679421" x="7444614"/>
            <a:ext cy="453807" cx="1721601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Event Extraction Sys.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8" name="Shape 2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9" name="Shape 239"/>
          <p:cNvSpPr txBox="1"/>
          <p:nvPr>
            <p:ph type="title"/>
          </p:nvPr>
        </p:nvSpPr>
        <p:spPr>
          <a:xfrm>
            <a:off y="274625" x="597200"/>
            <a:ext cy="1143000" cx="85467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trike="noStrike" u="none" b="0" cap="none" baseline="0" sz="4000" lang="en" i="0">
                <a:solidFill>
                  <a:schemeClr val="lt1"/>
                </a:solidFill>
                <a:rtl val="0"/>
              </a:rPr>
              <a:t>2.2 Data Set</a:t>
            </a:r>
          </a:p>
        </p:txBody>
      </p:sp>
      <p:sp>
        <p:nvSpPr>
          <p:cNvPr id="240" name="Shape 240"/>
          <p:cNvSpPr txBox="1"/>
          <p:nvPr/>
        </p:nvSpPr>
        <p:spPr>
          <a:xfrm>
            <a:off y="1685600" x="267200"/>
            <a:ext cy="1329062" cx="8433887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1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Datasets (Feb, 18th ~ Apr, 18th): </a:t>
            </a:r>
          </a:p>
          <a:p>
            <a:pPr algn="l" rtl="0" lvl="0" marR="0" indent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1) </a:t>
            </a:r>
            <a:r>
              <a:rPr strike="noStrike" u="none" b="0" cap="none" baseline="0" sz="2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4084</a:t>
            </a:r>
            <a:r>
              <a:rPr strike="noStrike" u="none" b="0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strike="noStrike" u="none" b="1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news</a:t>
            </a:r>
            <a:r>
              <a:rPr strike="noStrike" u="none" b="0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about “Ukraine Crisis” from Reuters.</a:t>
            </a:r>
          </a:p>
        </p:txBody>
      </p:sp>
      <p:pic>
        <p:nvPicPr>
          <p:cNvPr id="241" name="Shape 241"/>
          <p:cNvPicPr preferRelativeResize="0"/>
          <p:nvPr/>
        </p:nvPicPr>
        <p:blipFill rotWithShape="1">
          <a:blip r:embed="rId3"/>
          <a:srcRect t="0" b="0" r="0" l="0"/>
          <a:stretch/>
        </p:blipFill>
        <p:spPr>
          <a:xfrm>
            <a:off y="2986652" x="2007968"/>
            <a:ext cy="295272" cx="619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Shape 242"/>
          <p:cNvPicPr preferRelativeResize="0"/>
          <p:nvPr/>
        </p:nvPicPr>
        <p:blipFill rotWithShape="1">
          <a:blip r:embed="rId4"/>
          <a:srcRect t="0" b="0" r="0" l="0"/>
          <a:stretch/>
        </p:blipFill>
        <p:spPr>
          <a:xfrm>
            <a:off y="2859969" x="3271965"/>
            <a:ext cy="548639" cx="5486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Shape 243"/>
          <p:cNvPicPr preferRelativeResize="0"/>
          <p:nvPr/>
        </p:nvPicPr>
        <p:blipFill rotWithShape="1">
          <a:blip r:embed="rId5"/>
          <a:srcRect t="0" b="0" r="0" l="0"/>
          <a:stretch/>
        </p:blipFill>
        <p:spPr>
          <a:xfrm>
            <a:off y="2777101" x="4465478"/>
            <a:ext cy="714374" cx="714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Shape 244"/>
          <p:cNvPicPr preferRelativeResize="0"/>
          <p:nvPr/>
        </p:nvPicPr>
        <p:blipFill rotWithShape="1">
          <a:blip r:embed="rId6"/>
          <a:srcRect t="0" b="0" r="0" l="0"/>
          <a:stretch/>
        </p:blipFill>
        <p:spPr>
          <a:xfrm>
            <a:off y="2781789" x="677297"/>
            <a:ext cy="704999" cx="685798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Shape 245"/>
          <p:cNvSpPr txBox="1"/>
          <p:nvPr/>
        </p:nvSpPr>
        <p:spPr>
          <a:xfrm>
            <a:off y="4358601" x="267200"/>
            <a:ext cy="605111" cx="8433887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strike="noStrike" u="none" b="0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2) About </a:t>
            </a:r>
            <a:r>
              <a:rPr strike="noStrike" u="none" b="0" cap="none" baseline="0" sz="2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130,000</a:t>
            </a:r>
            <a:r>
              <a:rPr strike="noStrike" u="none" b="0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strike="noStrike" u="none" b="1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tweets</a:t>
            </a:r>
            <a:r>
              <a:rPr strike="noStrike" u="none" b="0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about “Ukraine Crisis” from Twitter.</a:t>
            </a:r>
          </a:p>
          <a:p>
            <a:r>
              <a:t/>
            </a:r>
          </a:p>
        </p:txBody>
      </p:sp>
      <p:sp>
        <p:nvSpPr>
          <p:cNvPr id="246" name="Shape 246"/>
          <p:cNvSpPr txBox="1"/>
          <p:nvPr/>
        </p:nvSpPr>
        <p:spPr>
          <a:xfrm>
            <a:off y="3488392" x="597204"/>
            <a:ext cy="461664" cx="87075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Arial"/>
              <a:buNone/>
            </a:pPr>
            <a:r>
              <a:rPr strike="noStrike" u="none" b="0" cap="none" baseline="0" sz="2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4084</a:t>
            </a:r>
          </a:p>
        </p:txBody>
      </p:sp>
      <p:sp>
        <p:nvSpPr>
          <p:cNvPr id="247" name="Shape 247"/>
          <p:cNvSpPr txBox="1"/>
          <p:nvPr/>
        </p:nvSpPr>
        <p:spPr>
          <a:xfrm>
            <a:off y="3488392" x="1910730"/>
            <a:ext cy="461664" cx="697627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strike="noStrike" u="none" b="0" cap="none" baseline="0" sz="2400" lang="en" i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  <a:rtl val="0"/>
              </a:rPr>
              <a:t>N/A</a:t>
            </a:r>
          </a:p>
        </p:txBody>
      </p:sp>
      <p:sp>
        <p:nvSpPr>
          <p:cNvPr id="248" name="Shape 248"/>
          <p:cNvSpPr txBox="1"/>
          <p:nvPr/>
        </p:nvSpPr>
        <p:spPr>
          <a:xfrm>
            <a:off y="3488392" x="3186236"/>
            <a:ext cy="461664" cx="697627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strike="noStrike" u="none" b="0" cap="none" baseline="0" sz="2400" lang="en" i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  <a:rtl val="0"/>
              </a:rPr>
              <a:t>N/A</a:t>
            </a:r>
          </a:p>
        </p:txBody>
      </p:sp>
      <p:sp>
        <p:nvSpPr>
          <p:cNvPr id="249" name="Shape 249"/>
          <p:cNvSpPr txBox="1"/>
          <p:nvPr/>
        </p:nvSpPr>
        <p:spPr>
          <a:xfrm>
            <a:off y="3488392" x="4473851"/>
            <a:ext cy="461664" cx="697627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strike="noStrike" u="none" b="0" cap="none" baseline="0" sz="2400" lang="en" i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  <a:rtl val="0"/>
              </a:rPr>
              <a:t>N/A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3" name="Shape 2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4" name="Shape 254"/>
          <p:cNvSpPr txBox="1"/>
          <p:nvPr>
            <p:ph type="title"/>
          </p:nvPr>
        </p:nvSpPr>
        <p:spPr>
          <a:xfrm>
            <a:off y="274625" x="457200"/>
            <a:ext cy="1143000" cx="8513098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trike="noStrike" u="none" b="0" cap="none" baseline="0" sz="4000" lang="en" i="0">
                <a:solidFill>
                  <a:schemeClr val="lt1"/>
                </a:solidFill>
                <a:rtl val="0"/>
              </a:rPr>
              <a:t>2.3.1 News Analysis Pipeline</a:t>
            </a:r>
          </a:p>
        </p:txBody>
      </p:sp>
      <p:grpSp>
        <p:nvGrpSpPr>
          <p:cNvPr id="255" name="Shape 255"/>
          <p:cNvGrpSpPr/>
          <p:nvPr/>
        </p:nvGrpSpPr>
        <p:grpSpPr>
          <a:xfrm>
            <a:off y="3301522" x="6115052"/>
            <a:ext cy="2110782" cx="3028947"/>
            <a:chOff y="4390030" x="6115050"/>
            <a:chExt cy="2110782" cx="3028947"/>
          </a:xfrm>
        </p:grpSpPr>
        <p:sp>
          <p:nvSpPr>
            <p:cNvPr id="256" name="Shape 256"/>
            <p:cNvSpPr/>
            <p:nvPr/>
          </p:nvSpPr>
          <p:spPr>
            <a:xfrm>
              <a:off y="4416782" x="6115050"/>
              <a:ext cy="2084030" cx="3028947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57" name="Shape 257"/>
            <p:cNvSpPr/>
            <p:nvPr/>
          </p:nvSpPr>
          <p:spPr>
            <a:xfrm>
              <a:off y="4772146" x="6336505"/>
              <a:ext cy="371473" cx="98583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IMF</a:t>
              </a:r>
            </a:p>
          </p:txBody>
        </p:sp>
        <p:sp>
          <p:nvSpPr>
            <p:cNvPr id="258" name="Shape 258"/>
            <p:cNvSpPr/>
            <p:nvPr/>
          </p:nvSpPr>
          <p:spPr>
            <a:xfrm>
              <a:off y="5143621" x="6336505"/>
              <a:ext cy="371473" cx="98583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Ukraine</a:t>
              </a:r>
            </a:p>
          </p:txBody>
        </p:sp>
        <p:sp>
          <p:nvSpPr>
            <p:cNvPr id="259" name="Shape 259"/>
            <p:cNvSpPr/>
            <p:nvPr/>
          </p:nvSpPr>
          <p:spPr>
            <a:xfrm>
              <a:off y="5515096" x="6336505"/>
              <a:ext cy="371473" cx="98583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aid</a:t>
              </a:r>
            </a:p>
          </p:txBody>
        </p:sp>
        <p:sp>
          <p:nvSpPr>
            <p:cNvPr id="260" name="Shape 260"/>
            <p:cNvSpPr/>
            <p:nvPr/>
          </p:nvSpPr>
          <p:spPr>
            <a:xfrm>
              <a:off y="4772146" x="7479502"/>
              <a:ext cy="371473" cx="1488702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l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Who: IMF</a:t>
              </a:r>
            </a:p>
          </p:txBody>
        </p:sp>
        <p:sp>
          <p:nvSpPr>
            <p:cNvPr id="261" name="Shape 261"/>
            <p:cNvSpPr/>
            <p:nvPr/>
          </p:nvSpPr>
          <p:spPr>
            <a:xfrm>
              <a:off y="5886571" x="6336505"/>
              <a:ext cy="371473" cx="98583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crisis</a:t>
              </a:r>
            </a:p>
          </p:txBody>
        </p:sp>
        <p:sp>
          <p:nvSpPr>
            <p:cNvPr id="262" name="Shape 262"/>
            <p:cNvSpPr/>
            <p:nvPr/>
          </p:nvSpPr>
          <p:spPr>
            <a:xfrm>
              <a:off y="5329357" x="7479502"/>
              <a:ext cy="371473" cx="1488702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l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When: Mar, 20</a:t>
              </a:r>
            </a:p>
          </p:txBody>
        </p:sp>
        <p:sp>
          <p:nvSpPr>
            <p:cNvPr id="263" name="Shape 263"/>
            <p:cNvSpPr/>
            <p:nvPr/>
          </p:nvSpPr>
          <p:spPr>
            <a:xfrm>
              <a:off y="5886569" x="7479502"/>
              <a:ext cy="371473" cx="1488702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l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Where: Kiev</a:t>
              </a:r>
            </a:p>
          </p:txBody>
        </p:sp>
        <p:sp>
          <p:nvSpPr>
            <p:cNvPr id="264" name="Shape 264"/>
            <p:cNvSpPr txBox="1"/>
            <p:nvPr/>
          </p:nvSpPr>
          <p:spPr>
            <a:xfrm>
              <a:off y="4390030" x="6995517"/>
              <a:ext cy="400109" cx="1268016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20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Event 2</a:t>
              </a:r>
            </a:p>
          </p:txBody>
        </p:sp>
      </p:grpSp>
      <p:grpSp>
        <p:nvGrpSpPr>
          <p:cNvPr id="265" name="Shape 265"/>
          <p:cNvGrpSpPr/>
          <p:nvPr/>
        </p:nvGrpSpPr>
        <p:grpSpPr>
          <a:xfrm>
            <a:off y="1637055" x="317974"/>
            <a:ext cy="1096203" cx="1110862"/>
            <a:chOff y="3473923" x="267194"/>
            <a:chExt cy="1096203" cx="1110862"/>
          </a:xfrm>
        </p:grpSpPr>
        <p:pic>
          <p:nvPicPr>
            <p:cNvPr id="266" name="Shape 266"/>
            <p:cNvPicPr preferRelativeResize="0"/>
            <p:nvPr/>
          </p:nvPicPr>
          <p:blipFill rotWithShape="1">
            <a:blip r:embed="rId3"/>
            <a:srcRect t="0" b="0" r="0" l="0"/>
            <a:stretch/>
          </p:blipFill>
          <p:spPr>
            <a:xfrm>
              <a:off y="3478612" x="267194"/>
              <a:ext cy="1091513" cx="111086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7" name="Shape 267"/>
            <p:cNvSpPr/>
            <p:nvPr/>
          </p:nvSpPr>
          <p:spPr>
            <a:xfrm>
              <a:off y="3473923" x="267195"/>
              <a:ext cy="1096202" cx="110075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268" name="Shape 268"/>
          <p:cNvSpPr/>
          <p:nvPr/>
        </p:nvSpPr>
        <p:spPr>
          <a:xfrm>
            <a:off y="3912830" x="144938"/>
            <a:ext cy="1150375" cx="1727097"/>
          </a:xfrm>
          <a:prstGeom prst="flowChartMultidocument">
            <a:avLst/>
          </a:prstGeom>
          <a:solidFill>
            <a:srgbClr val="C2D7B8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News Articles</a:t>
            </a:r>
          </a:p>
        </p:txBody>
      </p:sp>
      <p:sp>
        <p:nvSpPr>
          <p:cNvPr id="269" name="Shape 269"/>
          <p:cNvSpPr/>
          <p:nvPr/>
        </p:nvSpPr>
        <p:spPr>
          <a:xfrm>
            <a:off y="3275540" x="5070353"/>
            <a:ext cy="830334" cx="746439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C000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70" name="Shape 270"/>
          <p:cNvSpPr/>
          <p:nvPr/>
        </p:nvSpPr>
        <p:spPr>
          <a:xfrm>
            <a:off y="3442385" x="2435403"/>
            <a:ext cy="830334" cx="746439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C000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271" name="Shape 271"/>
          <p:cNvGrpSpPr/>
          <p:nvPr/>
        </p:nvGrpSpPr>
        <p:grpSpPr>
          <a:xfrm>
            <a:off y="3549989" x="6052415"/>
            <a:ext cy="2063118" cx="3028947"/>
            <a:chOff y="2188515" x="6115051"/>
            <a:chExt cy="2063118" cx="3028947"/>
          </a:xfrm>
        </p:grpSpPr>
        <p:sp>
          <p:nvSpPr>
            <p:cNvPr id="272" name="Shape 272"/>
            <p:cNvSpPr/>
            <p:nvPr/>
          </p:nvSpPr>
          <p:spPr>
            <a:xfrm>
              <a:off y="2215266" x="6115051"/>
              <a:ext cy="2036367" cx="3028947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73" name="Shape 273"/>
            <p:cNvSpPr/>
            <p:nvPr/>
          </p:nvSpPr>
          <p:spPr>
            <a:xfrm>
              <a:off y="2570631" x="6336505"/>
              <a:ext cy="371473" cx="98583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Russia</a:t>
              </a:r>
            </a:p>
          </p:txBody>
        </p:sp>
        <p:sp>
          <p:nvSpPr>
            <p:cNvPr id="274" name="Shape 274"/>
            <p:cNvSpPr/>
            <p:nvPr/>
          </p:nvSpPr>
          <p:spPr>
            <a:xfrm>
              <a:off y="2942106" x="6336505"/>
              <a:ext cy="371473" cx="98583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Sanction</a:t>
              </a:r>
            </a:p>
          </p:txBody>
        </p:sp>
        <p:sp>
          <p:nvSpPr>
            <p:cNvPr id="275" name="Shape 275"/>
            <p:cNvSpPr/>
            <p:nvPr/>
          </p:nvSpPr>
          <p:spPr>
            <a:xfrm>
              <a:off y="3313580" x="6336505"/>
              <a:ext cy="371473" cx="98583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Obama</a:t>
              </a:r>
            </a:p>
          </p:txBody>
        </p:sp>
        <p:sp>
          <p:nvSpPr>
            <p:cNvPr id="276" name="Shape 276"/>
            <p:cNvSpPr/>
            <p:nvPr/>
          </p:nvSpPr>
          <p:spPr>
            <a:xfrm>
              <a:off y="2570631" x="7477410"/>
              <a:ext cy="371473" cx="1490795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l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Who: Obama</a:t>
              </a:r>
            </a:p>
          </p:txBody>
        </p:sp>
        <p:sp>
          <p:nvSpPr>
            <p:cNvPr id="277" name="Shape 277"/>
            <p:cNvSpPr/>
            <p:nvPr/>
          </p:nvSpPr>
          <p:spPr>
            <a:xfrm>
              <a:off y="3685055" x="6336505"/>
              <a:ext cy="371473" cx="985835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Bank</a:t>
              </a:r>
            </a:p>
          </p:txBody>
        </p:sp>
        <p:sp>
          <p:nvSpPr>
            <p:cNvPr id="278" name="Shape 278"/>
            <p:cNvSpPr/>
            <p:nvPr/>
          </p:nvSpPr>
          <p:spPr>
            <a:xfrm>
              <a:off y="3113110" x="7477410"/>
              <a:ext cy="371473" cx="1490795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l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When: Mar, 13</a:t>
              </a:r>
            </a:p>
          </p:txBody>
        </p:sp>
        <p:sp>
          <p:nvSpPr>
            <p:cNvPr id="279" name="Shape 279"/>
            <p:cNvSpPr/>
            <p:nvPr/>
          </p:nvSpPr>
          <p:spPr>
            <a:xfrm>
              <a:off y="3655592" x="7477410"/>
              <a:ext cy="371473" cx="1490795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l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strike="noStrike" u="none" b="0" cap="none" baseline="0" sz="1400" lang="en" i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Where: Ukraine</a:t>
              </a:r>
            </a:p>
          </p:txBody>
        </p:sp>
        <p:sp>
          <p:nvSpPr>
            <p:cNvPr id="280" name="Shape 280"/>
            <p:cNvSpPr txBox="1"/>
            <p:nvPr/>
          </p:nvSpPr>
          <p:spPr>
            <a:xfrm>
              <a:off y="2188515" x="6995517"/>
              <a:ext cy="400109" cx="1268016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strike="noStrike" u="none" b="0" cap="none" baseline="0" sz="2000" lang="en" i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Event 1</a:t>
              </a:r>
            </a:p>
          </p:txBody>
        </p:sp>
      </p:grpSp>
      <p:grpSp>
        <p:nvGrpSpPr>
          <p:cNvPr id="281" name="Shape 281"/>
          <p:cNvGrpSpPr/>
          <p:nvPr/>
        </p:nvGrpSpPr>
        <p:grpSpPr>
          <a:xfrm>
            <a:off y="3254787" x="3361583"/>
            <a:ext cy="920363" cx="1513173"/>
            <a:chOff y="2886319" x="2443605"/>
            <a:chExt cy="920363" cx="1513173"/>
          </a:xfrm>
        </p:grpSpPr>
        <p:sp>
          <p:nvSpPr>
            <p:cNvPr id="282" name="Shape 282"/>
            <p:cNvSpPr/>
            <p:nvPr/>
          </p:nvSpPr>
          <p:spPr>
            <a:xfrm>
              <a:off y="2886319" x="2652308"/>
              <a:ext cy="733009" cx="1304470"/>
            </a:xfrm>
            <a:prstGeom prst="snip1Rect">
              <a:avLst>
                <a:gd fmla="val 16667" name="adj"/>
              </a:avLst>
            </a:prstGeom>
            <a:solidFill>
              <a:srgbClr val="C2D7B8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24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Topics</a:t>
              </a:r>
            </a:p>
          </p:txBody>
        </p:sp>
        <p:sp>
          <p:nvSpPr>
            <p:cNvPr id="283" name="Shape 283"/>
            <p:cNvSpPr/>
            <p:nvPr/>
          </p:nvSpPr>
          <p:spPr>
            <a:xfrm>
              <a:off y="2975225" x="2547957"/>
              <a:ext cy="733009" cx="1304470"/>
            </a:xfrm>
            <a:prstGeom prst="snip1Rect">
              <a:avLst>
                <a:gd fmla="val 16667" name="adj"/>
              </a:avLst>
            </a:prstGeom>
            <a:solidFill>
              <a:srgbClr val="C2D7B8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24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Topics</a:t>
              </a:r>
            </a:p>
          </p:txBody>
        </p:sp>
        <p:sp>
          <p:nvSpPr>
            <p:cNvPr id="284" name="Shape 284"/>
            <p:cNvSpPr/>
            <p:nvPr/>
          </p:nvSpPr>
          <p:spPr>
            <a:xfrm>
              <a:off y="3073673" x="2443605"/>
              <a:ext cy="733009" cx="1304470"/>
            </a:xfrm>
            <a:prstGeom prst="snip1Rect">
              <a:avLst>
                <a:gd fmla="val 16667" name="adj"/>
              </a:avLst>
            </a:prstGeom>
            <a:solidFill>
              <a:srgbClr val="C2D7B8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24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Topics</a:t>
              </a:r>
            </a:p>
          </p:txBody>
        </p:sp>
      </p:grpSp>
      <p:grpSp>
        <p:nvGrpSpPr>
          <p:cNvPr id="285" name="Shape 285"/>
          <p:cNvGrpSpPr/>
          <p:nvPr/>
        </p:nvGrpSpPr>
        <p:grpSpPr>
          <a:xfrm>
            <a:off y="4952697" x="3309354"/>
            <a:ext cy="920363" cx="1513173"/>
            <a:chOff y="2886319" x="2443605"/>
            <a:chExt cy="920363" cx="1513173"/>
          </a:xfrm>
        </p:grpSpPr>
        <p:sp>
          <p:nvSpPr>
            <p:cNvPr id="286" name="Shape 286"/>
            <p:cNvSpPr/>
            <p:nvPr/>
          </p:nvSpPr>
          <p:spPr>
            <a:xfrm>
              <a:off y="2886319" x="2652308"/>
              <a:ext cy="733009" cx="1304470"/>
            </a:xfrm>
            <a:prstGeom prst="snip1Rect">
              <a:avLst>
                <a:gd fmla="val 16667" name="adj"/>
              </a:avLst>
            </a:prstGeom>
            <a:solidFill>
              <a:srgbClr val="C2D7B8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24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Topics</a:t>
              </a:r>
            </a:p>
          </p:txBody>
        </p:sp>
        <p:sp>
          <p:nvSpPr>
            <p:cNvPr id="287" name="Shape 287"/>
            <p:cNvSpPr/>
            <p:nvPr/>
          </p:nvSpPr>
          <p:spPr>
            <a:xfrm>
              <a:off y="2975225" x="2547957"/>
              <a:ext cy="733009" cx="1304470"/>
            </a:xfrm>
            <a:prstGeom prst="snip1Rect">
              <a:avLst>
                <a:gd fmla="val 16667" name="adj"/>
              </a:avLst>
            </a:prstGeom>
            <a:solidFill>
              <a:srgbClr val="C2D7B8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24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Topics</a:t>
              </a:r>
            </a:p>
          </p:txBody>
        </p:sp>
        <p:sp>
          <p:nvSpPr>
            <p:cNvPr id="288" name="Shape 288"/>
            <p:cNvSpPr/>
            <p:nvPr/>
          </p:nvSpPr>
          <p:spPr>
            <a:xfrm>
              <a:off y="3073673" x="2443605"/>
              <a:ext cy="733009" cx="1304470"/>
            </a:xfrm>
            <a:prstGeom prst="snip1Rect">
              <a:avLst>
                <a:gd fmla="val 16667" name="adj"/>
              </a:avLst>
            </a:prstGeom>
            <a:solidFill>
              <a:srgbClr val="C2D7B8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24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Named Entities</a:t>
              </a:r>
            </a:p>
          </p:txBody>
        </p:sp>
      </p:grpSp>
      <p:sp>
        <p:nvSpPr>
          <p:cNvPr id="289" name="Shape 289"/>
          <p:cNvSpPr/>
          <p:nvPr/>
        </p:nvSpPr>
        <p:spPr>
          <a:xfrm rot="5400000">
            <a:off y="4088930" x="3772604"/>
            <a:ext cy="830334" cx="605638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C000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90" name="Shape 290"/>
          <p:cNvSpPr/>
          <p:nvPr/>
        </p:nvSpPr>
        <p:spPr>
          <a:xfrm rot="5400000">
            <a:off y="2942610" x="414104"/>
            <a:ext cy="830334" cx="810179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C000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91" name="Shape 291"/>
          <p:cNvSpPr/>
          <p:nvPr/>
        </p:nvSpPr>
        <p:spPr>
          <a:xfrm>
            <a:off y="4961307" x="2406917"/>
            <a:ext cy="830334" cx="746439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C000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92" name="Shape 292"/>
          <p:cNvSpPr txBox="1"/>
          <p:nvPr/>
        </p:nvSpPr>
        <p:spPr>
          <a:xfrm>
            <a:off y="2952688" x="2435403"/>
            <a:ext cy="461664" cx="1125628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Arial"/>
              <a:buNone/>
            </a:pPr>
            <a:r>
              <a:rPr strike="noStrike" u="none" b="0" cap="none" baseline="0" sz="2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1. LDA</a:t>
            </a:r>
          </a:p>
        </p:txBody>
      </p:sp>
      <p:sp>
        <p:nvSpPr>
          <p:cNvPr id="293" name="Shape 293"/>
          <p:cNvSpPr txBox="1"/>
          <p:nvPr/>
        </p:nvSpPr>
        <p:spPr>
          <a:xfrm>
            <a:off y="2937300" x="1049041"/>
            <a:ext cy="830996" cx="132920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Fetch &amp;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Parse</a:t>
            </a:r>
          </a:p>
        </p:txBody>
      </p:sp>
      <p:sp>
        <p:nvSpPr>
          <p:cNvPr id="294" name="Shape 294"/>
          <p:cNvSpPr/>
          <p:nvPr/>
        </p:nvSpPr>
        <p:spPr>
          <a:xfrm>
            <a:off y="4976264" x="5064251"/>
            <a:ext cy="830334" cx="746439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C000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95" name="Shape 295"/>
          <p:cNvSpPr txBox="1"/>
          <p:nvPr/>
        </p:nvSpPr>
        <p:spPr>
          <a:xfrm>
            <a:off y="4465792" x="2420813"/>
            <a:ext cy="461664" cx="1176924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Arial"/>
              <a:buNone/>
            </a:pPr>
            <a:r>
              <a:rPr strike="noStrike" u="none" b="0" cap="none" baseline="0" sz="24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2. NER</a:t>
            </a:r>
          </a:p>
        </p:txBody>
      </p:sp>
      <p:sp>
        <p:nvSpPr>
          <p:cNvPr id="296" name="Shape 296"/>
          <p:cNvSpPr txBox="1"/>
          <p:nvPr/>
        </p:nvSpPr>
        <p:spPr>
          <a:xfrm>
            <a:off y="4299992" x="4657525"/>
            <a:ext cy="461664" cx="1503938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24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Compose</a:t>
            </a:r>
          </a:p>
        </p:txBody>
      </p:sp>
      <p:sp>
        <p:nvSpPr>
          <p:cNvPr id="297" name="Shape 297"/>
          <p:cNvSpPr txBox="1"/>
          <p:nvPr/>
        </p:nvSpPr>
        <p:spPr>
          <a:xfrm>
            <a:off y="5978900" x="174659"/>
            <a:ext cy="708000" cx="82634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strike="noStrike" u="none" b="1" cap="none" baseline="0" sz="2000" lang="en" i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  <a:rtl val="0"/>
              </a:rPr>
              <a:t>LDA</a:t>
            </a:r>
            <a:r>
              <a:rPr strike="noStrike" u="none" b="0" cap="none" baseline="0" sz="2000" lang="en" i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  <a:rtl val="0"/>
              </a:rPr>
              <a:t>: Latent Dirichlet </a:t>
            </a:r>
            <a:r>
              <a:rPr sz="2000" lang="en">
                <a:solidFill>
                  <a:srgbClr val="7F7F7F"/>
                </a:solidFill>
                <a:rtl val="0"/>
              </a:rPr>
              <a:t>A</a:t>
            </a:r>
            <a:r>
              <a:rPr strike="noStrike" u="none" b="0" cap="none" baseline="0" sz="2000" lang="en" i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  <a:rtl val="0"/>
              </a:rPr>
              <a:t>llocation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strike="noStrike" u="none" b="1" cap="none" baseline="0" sz="2000" lang="en" i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  <a:rtl val="0"/>
              </a:rPr>
              <a:t>NER</a:t>
            </a:r>
            <a:r>
              <a:rPr strike="noStrike" u="none" b="0" cap="none" baseline="0" sz="2000" lang="en" i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  <a:rtl val="0"/>
              </a:rPr>
              <a:t>: Named Entity Recognition</a:t>
            </a:r>
          </a:p>
        </p:txBody>
      </p:sp>
      <p:sp>
        <p:nvSpPr>
          <p:cNvPr id="298" name="Shape 298"/>
          <p:cNvSpPr txBox="1"/>
          <p:nvPr/>
        </p:nvSpPr>
        <p:spPr>
          <a:xfrm>
            <a:off y="1780012" x="2378250"/>
            <a:ext cy="810299" cx="67235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sz="2400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Event</a:t>
            </a:r>
            <a:r>
              <a:rPr sz="2400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[</a:t>
            </a:r>
            <a:r>
              <a:rPr sz="2400" lang="en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Topic</a:t>
            </a:r>
            <a:r>
              <a:rPr sz="2400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sz="2400" lang="en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Named entities</a:t>
            </a:r>
            <a:r>
              <a:rPr sz="2400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(who, where, when)]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2" name="Shape 3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3" name="Shape 303"/>
          <p:cNvSpPr txBox="1"/>
          <p:nvPr>
            <p:ph type="title"/>
          </p:nvPr>
        </p:nvSpPr>
        <p:spPr>
          <a:xfrm>
            <a:off y="274625" x="600375"/>
            <a:ext cy="1143000" cx="85436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trike="noStrike" u="none" b="0" cap="none" baseline="0" sz="4000" lang="en" i="0">
                <a:solidFill>
                  <a:schemeClr val="lt1"/>
                </a:solidFill>
                <a:rtl val="0"/>
              </a:rPr>
              <a:t>2.3.2 Topic Extraction (LDA)</a:t>
            </a:r>
          </a:p>
        </p:txBody>
      </p:sp>
      <p:sp>
        <p:nvSpPr>
          <p:cNvPr id="304" name="Shape 304"/>
          <p:cNvSpPr txBox="1"/>
          <p:nvPr/>
        </p:nvSpPr>
        <p:spPr>
          <a:xfrm>
            <a:off y="1522500" x="1558512"/>
            <a:ext cy="830996" cx="3083294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❑"/>
            </a:pPr>
            <a:r>
              <a:rPr strike="noStrike" u="none" b="1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News titles</a:t>
            </a:r>
          </a:p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❑"/>
            </a:pPr>
            <a:r>
              <a:rPr strike="noStrike" u="none" b="1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Key paragraphs</a:t>
            </a:r>
          </a:p>
        </p:txBody>
      </p:sp>
      <p:grpSp>
        <p:nvGrpSpPr>
          <p:cNvPr id="305" name="Shape 305"/>
          <p:cNvGrpSpPr/>
          <p:nvPr/>
        </p:nvGrpSpPr>
        <p:grpSpPr>
          <a:xfrm>
            <a:off y="2817918" x="131806"/>
            <a:ext cy="481447" cx="8595851"/>
            <a:chOff y="955588" x="724929"/>
            <a:chExt cy="708454" cx="11368218"/>
          </a:xfrm>
        </p:grpSpPr>
        <p:sp>
          <p:nvSpPr>
            <p:cNvPr id="306" name="Shape 306"/>
            <p:cNvSpPr/>
            <p:nvPr/>
          </p:nvSpPr>
          <p:spPr>
            <a:xfrm>
              <a:off y="955588" x="724929"/>
              <a:ext cy="708454" cx="1647566"/>
            </a:xfrm>
            <a:prstGeom prst="roundRect">
              <a:avLst>
                <a:gd fmla="val 16667" name="adj"/>
              </a:avLst>
            </a:prstGeom>
            <a:solidFill>
              <a:srgbClr val="BB7C3E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Title 01</a:t>
              </a:r>
            </a:p>
          </p:txBody>
        </p:sp>
        <p:sp>
          <p:nvSpPr>
            <p:cNvPr id="307" name="Shape 307"/>
            <p:cNvSpPr/>
            <p:nvPr/>
          </p:nvSpPr>
          <p:spPr>
            <a:xfrm>
              <a:off y="955588" x="3155092"/>
              <a:ext cy="708454" cx="1647566"/>
            </a:xfrm>
            <a:prstGeom prst="rect">
              <a:avLst/>
            </a:prstGeom>
            <a:solidFill>
              <a:srgbClr val="CB9BC3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11</a:t>
              </a:r>
            </a:p>
          </p:txBody>
        </p:sp>
        <p:sp>
          <p:nvSpPr>
            <p:cNvPr id="308" name="Shape 308"/>
            <p:cNvSpPr/>
            <p:nvPr/>
          </p:nvSpPr>
          <p:spPr>
            <a:xfrm>
              <a:off y="955588" x="5585255"/>
              <a:ext cy="708454" cx="1647566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12</a:t>
              </a:r>
            </a:p>
          </p:txBody>
        </p:sp>
        <p:sp>
          <p:nvSpPr>
            <p:cNvPr id="309" name="Shape 309"/>
            <p:cNvSpPr/>
            <p:nvPr/>
          </p:nvSpPr>
          <p:spPr>
            <a:xfrm>
              <a:off y="955588" x="8015418"/>
              <a:ext cy="708454" cx="1647566"/>
            </a:xfrm>
            <a:prstGeom prst="rect">
              <a:avLst/>
            </a:prstGeom>
            <a:solidFill>
              <a:srgbClr val="CB9BC3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…</a:t>
              </a:r>
            </a:p>
          </p:txBody>
        </p:sp>
        <p:sp>
          <p:nvSpPr>
            <p:cNvPr id="310" name="Shape 310"/>
            <p:cNvSpPr/>
            <p:nvPr/>
          </p:nvSpPr>
          <p:spPr>
            <a:xfrm>
              <a:off y="955588" x="10445582"/>
              <a:ext cy="708454" cx="1647566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1M</a:t>
              </a:r>
            </a:p>
          </p:txBody>
        </p:sp>
        <p:cxnSp>
          <p:nvCxnSpPr>
            <p:cNvPr id="311" name="Shape 311"/>
            <p:cNvCxnSpPr/>
            <p:nvPr/>
          </p:nvCxnSpPr>
          <p:spPr>
            <a:xfrm>
              <a:off y="1309816" x="2372497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312" name="Shape 312"/>
            <p:cNvCxnSpPr/>
            <p:nvPr/>
          </p:nvCxnSpPr>
          <p:spPr>
            <a:xfrm>
              <a:off y="1309816" x="4802660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313" name="Shape 313"/>
            <p:cNvCxnSpPr/>
            <p:nvPr/>
          </p:nvCxnSpPr>
          <p:spPr>
            <a:xfrm>
              <a:off y="1309816" x="7232822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314" name="Shape 314"/>
            <p:cNvCxnSpPr/>
            <p:nvPr/>
          </p:nvCxnSpPr>
          <p:spPr>
            <a:xfrm>
              <a:off y="1309816" x="9662985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</p:grpSp>
      <p:grpSp>
        <p:nvGrpSpPr>
          <p:cNvPr id="315" name="Shape 315"/>
          <p:cNvGrpSpPr/>
          <p:nvPr/>
        </p:nvGrpSpPr>
        <p:grpSpPr>
          <a:xfrm>
            <a:off y="3637709" x="131806"/>
            <a:ext cy="481447" cx="8595851"/>
            <a:chOff y="2141838" x="724929"/>
            <a:chExt cy="708454" cx="11368218"/>
          </a:xfrm>
        </p:grpSpPr>
        <p:sp>
          <p:nvSpPr>
            <p:cNvPr id="316" name="Shape 316"/>
            <p:cNvSpPr/>
            <p:nvPr/>
          </p:nvSpPr>
          <p:spPr>
            <a:xfrm>
              <a:off y="2141838" x="724929"/>
              <a:ext cy="708454" cx="1647566"/>
            </a:xfrm>
            <a:prstGeom prst="roundRect">
              <a:avLst>
                <a:gd fmla="val 16667" name="adj"/>
              </a:avLst>
            </a:prstGeom>
            <a:solidFill>
              <a:srgbClr val="BB7C3E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Title 02</a:t>
              </a:r>
            </a:p>
          </p:txBody>
        </p:sp>
        <p:sp>
          <p:nvSpPr>
            <p:cNvPr id="317" name="Shape 317"/>
            <p:cNvSpPr/>
            <p:nvPr/>
          </p:nvSpPr>
          <p:spPr>
            <a:xfrm>
              <a:off y="2141838" x="3155092"/>
              <a:ext cy="708454" cx="1647566"/>
            </a:xfrm>
            <a:prstGeom prst="rect">
              <a:avLst/>
            </a:prstGeom>
            <a:solidFill>
              <a:srgbClr val="CB9BC3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21</a:t>
              </a:r>
            </a:p>
          </p:txBody>
        </p:sp>
        <p:sp>
          <p:nvSpPr>
            <p:cNvPr id="318" name="Shape 318"/>
            <p:cNvSpPr/>
            <p:nvPr/>
          </p:nvSpPr>
          <p:spPr>
            <a:xfrm>
              <a:off y="2141838" x="5585255"/>
              <a:ext cy="708454" cx="1647566"/>
            </a:xfrm>
            <a:prstGeom prst="rect">
              <a:avLst/>
            </a:prstGeom>
            <a:solidFill>
              <a:srgbClr val="CB9BC3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22</a:t>
              </a:r>
            </a:p>
          </p:txBody>
        </p:sp>
        <p:sp>
          <p:nvSpPr>
            <p:cNvPr id="319" name="Shape 319"/>
            <p:cNvSpPr/>
            <p:nvPr/>
          </p:nvSpPr>
          <p:spPr>
            <a:xfrm>
              <a:off y="2141838" x="8015418"/>
              <a:ext cy="708454" cx="1647566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…</a:t>
              </a:r>
            </a:p>
          </p:txBody>
        </p:sp>
        <p:sp>
          <p:nvSpPr>
            <p:cNvPr id="320" name="Shape 320"/>
            <p:cNvSpPr/>
            <p:nvPr/>
          </p:nvSpPr>
          <p:spPr>
            <a:xfrm>
              <a:off y="2141838" x="10445582"/>
              <a:ext cy="708454" cx="1647566"/>
            </a:xfrm>
            <a:prstGeom prst="rect">
              <a:avLst/>
            </a:prstGeom>
            <a:solidFill>
              <a:srgbClr val="CB9BC3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2N</a:t>
              </a:r>
            </a:p>
          </p:txBody>
        </p:sp>
        <p:cxnSp>
          <p:nvCxnSpPr>
            <p:cNvPr id="321" name="Shape 321"/>
            <p:cNvCxnSpPr/>
            <p:nvPr/>
          </p:nvCxnSpPr>
          <p:spPr>
            <a:xfrm>
              <a:off y="2496065" x="2372497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322" name="Shape 322"/>
            <p:cNvCxnSpPr/>
            <p:nvPr/>
          </p:nvCxnSpPr>
          <p:spPr>
            <a:xfrm>
              <a:off y="2496065" x="4802660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323" name="Shape 323"/>
            <p:cNvCxnSpPr/>
            <p:nvPr/>
          </p:nvCxnSpPr>
          <p:spPr>
            <a:xfrm>
              <a:off y="2496065" x="7232822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324" name="Shape 324"/>
            <p:cNvCxnSpPr/>
            <p:nvPr/>
          </p:nvCxnSpPr>
          <p:spPr>
            <a:xfrm>
              <a:off y="2496065" x="9662985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</p:grpSp>
      <p:grpSp>
        <p:nvGrpSpPr>
          <p:cNvPr id="325" name="Shape 325"/>
          <p:cNvGrpSpPr/>
          <p:nvPr/>
        </p:nvGrpSpPr>
        <p:grpSpPr>
          <a:xfrm>
            <a:off y="4457499" x="131806"/>
            <a:ext cy="481447" cx="8595851"/>
            <a:chOff y="3451653" x="724929"/>
            <a:chExt cy="708454" cx="11368218"/>
          </a:xfrm>
        </p:grpSpPr>
        <p:sp>
          <p:nvSpPr>
            <p:cNvPr id="326" name="Shape 326"/>
            <p:cNvSpPr/>
            <p:nvPr/>
          </p:nvSpPr>
          <p:spPr>
            <a:xfrm>
              <a:off y="3451653" x="724929"/>
              <a:ext cy="708454" cx="1647566"/>
            </a:xfrm>
            <a:prstGeom prst="roundRect">
              <a:avLst>
                <a:gd fmla="val 16667" name="adj"/>
              </a:avLst>
            </a:prstGeom>
            <a:solidFill>
              <a:srgbClr val="BB7C3E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Title …</a:t>
              </a:r>
            </a:p>
          </p:txBody>
        </p:sp>
        <p:sp>
          <p:nvSpPr>
            <p:cNvPr id="327" name="Shape 327"/>
            <p:cNvSpPr/>
            <p:nvPr/>
          </p:nvSpPr>
          <p:spPr>
            <a:xfrm>
              <a:off y="3451653" x="3155092"/>
              <a:ext cy="708454" cx="1647566"/>
            </a:xfrm>
            <a:prstGeom prst="rect">
              <a:avLst/>
            </a:prstGeom>
            <a:solidFill>
              <a:srgbClr val="CB9BC3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…</a:t>
              </a:r>
            </a:p>
          </p:txBody>
        </p:sp>
        <p:sp>
          <p:nvSpPr>
            <p:cNvPr id="328" name="Shape 328"/>
            <p:cNvSpPr/>
            <p:nvPr/>
          </p:nvSpPr>
          <p:spPr>
            <a:xfrm>
              <a:off y="3451653" x="5585255"/>
              <a:ext cy="708454" cx="1647566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…</a:t>
              </a:r>
            </a:p>
          </p:txBody>
        </p:sp>
        <p:sp>
          <p:nvSpPr>
            <p:cNvPr id="329" name="Shape 329"/>
            <p:cNvSpPr/>
            <p:nvPr/>
          </p:nvSpPr>
          <p:spPr>
            <a:xfrm>
              <a:off y="3451653" x="8015418"/>
              <a:ext cy="708454" cx="1647566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…</a:t>
              </a:r>
            </a:p>
          </p:txBody>
        </p:sp>
        <p:sp>
          <p:nvSpPr>
            <p:cNvPr id="330" name="Shape 330"/>
            <p:cNvSpPr/>
            <p:nvPr/>
          </p:nvSpPr>
          <p:spPr>
            <a:xfrm>
              <a:off y="3451653" x="10445582"/>
              <a:ext cy="708454" cx="1647566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…</a:t>
              </a:r>
            </a:p>
          </p:txBody>
        </p:sp>
        <p:cxnSp>
          <p:nvCxnSpPr>
            <p:cNvPr id="331" name="Shape 331"/>
            <p:cNvCxnSpPr/>
            <p:nvPr/>
          </p:nvCxnSpPr>
          <p:spPr>
            <a:xfrm>
              <a:off y="3805880" x="2372497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332" name="Shape 332"/>
            <p:cNvCxnSpPr/>
            <p:nvPr/>
          </p:nvCxnSpPr>
          <p:spPr>
            <a:xfrm>
              <a:off y="3805880" x="4802660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333" name="Shape 333"/>
            <p:cNvCxnSpPr/>
            <p:nvPr/>
          </p:nvCxnSpPr>
          <p:spPr>
            <a:xfrm>
              <a:off y="3805880" x="7232822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334" name="Shape 334"/>
            <p:cNvCxnSpPr/>
            <p:nvPr/>
          </p:nvCxnSpPr>
          <p:spPr>
            <a:xfrm>
              <a:off y="3805880" x="9662985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</p:grpSp>
      <p:grpSp>
        <p:nvGrpSpPr>
          <p:cNvPr id="335" name="Shape 335"/>
          <p:cNvGrpSpPr/>
          <p:nvPr/>
        </p:nvGrpSpPr>
        <p:grpSpPr>
          <a:xfrm>
            <a:off y="5277290" x="131805"/>
            <a:ext cy="481447" cx="8595853"/>
            <a:chOff y="4868562" x="724929"/>
            <a:chExt cy="708454" cx="11368219"/>
          </a:xfrm>
        </p:grpSpPr>
        <p:sp>
          <p:nvSpPr>
            <p:cNvPr id="336" name="Shape 336"/>
            <p:cNvSpPr/>
            <p:nvPr/>
          </p:nvSpPr>
          <p:spPr>
            <a:xfrm>
              <a:off y="4868562" x="724929"/>
              <a:ext cy="708454" cx="1647566"/>
            </a:xfrm>
            <a:prstGeom prst="roundRect">
              <a:avLst>
                <a:gd fmla="val 16667" name="adj"/>
              </a:avLst>
            </a:prstGeom>
            <a:solidFill>
              <a:srgbClr val="BB7C3E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Title X</a:t>
              </a:r>
            </a:p>
          </p:txBody>
        </p:sp>
        <p:sp>
          <p:nvSpPr>
            <p:cNvPr id="337" name="Shape 337"/>
            <p:cNvSpPr/>
            <p:nvPr/>
          </p:nvSpPr>
          <p:spPr>
            <a:xfrm>
              <a:off y="4868562" x="3155092"/>
              <a:ext cy="708454" cx="1647566"/>
            </a:xfrm>
            <a:prstGeom prst="rect">
              <a:avLst/>
            </a:prstGeom>
            <a:solidFill>
              <a:srgbClr val="CB9BC3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X1</a:t>
              </a:r>
            </a:p>
          </p:txBody>
        </p:sp>
        <p:sp>
          <p:nvSpPr>
            <p:cNvPr id="338" name="Shape 338"/>
            <p:cNvSpPr/>
            <p:nvPr/>
          </p:nvSpPr>
          <p:spPr>
            <a:xfrm>
              <a:off y="4868562" x="5585255"/>
              <a:ext cy="708454" cx="1647566"/>
            </a:xfrm>
            <a:prstGeom prst="rect">
              <a:avLst/>
            </a:prstGeom>
            <a:solidFill>
              <a:srgbClr val="CB9BC3"/>
            </a:solidFill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X2</a:t>
              </a:r>
            </a:p>
          </p:txBody>
        </p:sp>
        <p:sp>
          <p:nvSpPr>
            <p:cNvPr id="339" name="Shape 339"/>
            <p:cNvSpPr/>
            <p:nvPr/>
          </p:nvSpPr>
          <p:spPr>
            <a:xfrm>
              <a:off y="4868562" x="8015418"/>
              <a:ext cy="708454" cx="1647566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…</a:t>
              </a:r>
            </a:p>
          </p:txBody>
        </p:sp>
        <p:sp>
          <p:nvSpPr>
            <p:cNvPr id="340" name="Shape 340"/>
            <p:cNvSpPr/>
            <p:nvPr/>
          </p:nvSpPr>
          <p:spPr>
            <a:xfrm>
              <a:off y="4868562" x="10445582"/>
              <a:ext cy="708454" cx="1647566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strike="noStrike" u="none" b="0" cap="none" baseline="0" sz="1600" lang="en" i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Paragraph XX</a:t>
              </a:r>
            </a:p>
          </p:txBody>
        </p:sp>
        <p:cxnSp>
          <p:nvCxnSpPr>
            <p:cNvPr id="341" name="Shape 341"/>
            <p:cNvCxnSpPr/>
            <p:nvPr/>
          </p:nvCxnSpPr>
          <p:spPr>
            <a:xfrm>
              <a:off y="5222789" x="2372497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342" name="Shape 342"/>
            <p:cNvCxnSpPr/>
            <p:nvPr/>
          </p:nvCxnSpPr>
          <p:spPr>
            <a:xfrm>
              <a:off y="5222789" x="4802660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343" name="Shape 343"/>
            <p:cNvCxnSpPr/>
            <p:nvPr/>
          </p:nvCxnSpPr>
          <p:spPr>
            <a:xfrm>
              <a:off y="5222789" x="7232822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  <p:cxnSp>
          <p:nvCxnSpPr>
            <p:cNvPr id="344" name="Shape 344"/>
            <p:cNvCxnSpPr/>
            <p:nvPr/>
          </p:nvCxnSpPr>
          <p:spPr>
            <a:xfrm>
              <a:off y="5222789" x="9662985"/>
              <a:ext cy="0" cx="782595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w="med" len="med" type="none"/>
              <a:tailEnd w="med" len="med" type="triangle"/>
            </a:ln>
          </p:spPr>
        </p:cxnSp>
      </p:grpSp>
      <p:sp>
        <p:nvSpPr>
          <p:cNvPr id="345" name="Shape 345"/>
          <p:cNvSpPr/>
          <p:nvPr/>
        </p:nvSpPr>
        <p:spPr>
          <a:xfrm>
            <a:off y="6384741" x="346469"/>
            <a:ext cy="368481" cx="1245775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D58494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 1</a:t>
            </a:r>
          </a:p>
        </p:txBody>
      </p:sp>
      <p:sp>
        <p:nvSpPr>
          <p:cNvPr id="346" name="Shape 346"/>
          <p:cNvSpPr/>
          <p:nvPr/>
        </p:nvSpPr>
        <p:spPr>
          <a:xfrm>
            <a:off y="6384741" x="2163459"/>
            <a:ext cy="368481" cx="1245775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D58494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 2</a:t>
            </a:r>
          </a:p>
        </p:txBody>
      </p:sp>
      <p:sp>
        <p:nvSpPr>
          <p:cNvPr id="347" name="Shape 347"/>
          <p:cNvSpPr/>
          <p:nvPr/>
        </p:nvSpPr>
        <p:spPr>
          <a:xfrm>
            <a:off y="6380623" x="3980450"/>
            <a:ext cy="368481" cx="1245775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D58494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 3</a:t>
            </a:r>
          </a:p>
        </p:txBody>
      </p:sp>
      <p:sp>
        <p:nvSpPr>
          <p:cNvPr id="348" name="Shape 348"/>
          <p:cNvSpPr/>
          <p:nvPr/>
        </p:nvSpPr>
        <p:spPr>
          <a:xfrm>
            <a:off y="6380623" x="5797439"/>
            <a:ext cy="368481" cx="1245775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D58494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 …</a:t>
            </a:r>
          </a:p>
        </p:txBody>
      </p:sp>
      <p:sp>
        <p:nvSpPr>
          <p:cNvPr id="349" name="Shape 349"/>
          <p:cNvSpPr/>
          <p:nvPr/>
        </p:nvSpPr>
        <p:spPr>
          <a:xfrm>
            <a:off y="6377333" x="7614429"/>
            <a:ext cy="368481" cx="1245775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D58494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 10</a:t>
            </a:r>
          </a:p>
        </p:txBody>
      </p:sp>
      <p:sp>
        <p:nvSpPr>
          <p:cNvPr id="350" name="Shape 350"/>
          <p:cNvSpPr/>
          <p:nvPr/>
        </p:nvSpPr>
        <p:spPr>
          <a:xfrm>
            <a:off y="2322208" x="42864"/>
            <a:ext cy="3549955" cx="1413955"/>
          </a:xfrm>
          <a:prstGeom prst="roundRect">
            <a:avLst>
              <a:gd fmla="val 11381" name="adj"/>
            </a:avLst>
          </a:prstGeom>
          <a:noFill/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51" name="Shape 351"/>
          <p:cNvSpPr/>
          <p:nvPr/>
        </p:nvSpPr>
        <p:spPr>
          <a:xfrm>
            <a:off y="2349827" x="1858796"/>
            <a:ext cy="3549955" cx="6954540"/>
          </a:xfrm>
          <a:prstGeom prst="roundRect">
            <a:avLst>
              <a:gd fmla="val 6469" name="adj"/>
            </a:avLst>
          </a:prstGeom>
          <a:noFill/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52" name="Shape 352"/>
          <p:cNvSpPr txBox="1"/>
          <p:nvPr/>
        </p:nvSpPr>
        <p:spPr>
          <a:xfrm>
            <a:off y="2366109" x="2827765"/>
            <a:ext cy="338554" cx="5076534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Arial"/>
              <a:buNone/>
            </a:pPr>
            <a:r>
              <a:rPr strike="noStrike" u="none" b="1" cap="none" baseline="0" sz="1600" lang="en" i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News Paragraphs most relevant with the Titles</a:t>
            </a:r>
          </a:p>
        </p:txBody>
      </p:sp>
      <p:sp>
        <p:nvSpPr>
          <p:cNvPr id="353" name="Shape 353"/>
          <p:cNvSpPr txBox="1"/>
          <p:nvPr/>
        </p:nvSpPr>
        <p:spPr>
          <a:xfrm>
            <a:off y="2366109" x="22660"/>
            <a:ext cy="338554" cx="1357893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Arial"/>
              <a:buNone/>
            </a:pPr>
            <a:r>
              <a:rPr strike="noStrike" u="none" b="1" cap="none" baseline="0" sz="1600" lang="en" i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News Titles</a:t>
            </a:r>
          </a:p>
        </p:txBody>
      </p:sp>
      <p:sp>
        <p:nvSpPr>
          <p:cNvPr id="354" name="Shape 354"/>
          <p:cNvSpPr/>
          <p:nvPr/>
        </p:nvSpPr>
        <p:spPr>
          <a:xfrm>
            <a:off y="5842717" x="446485"/>
            <a:ext cy="384236" cx="685176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BB7C3E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55" name="Shape 355"/>
          <p:cNvSpPr/>
          <p:nvPr/>
        </p:nvSpPr>
        <p:spPr>
          <a:xfrm>
            <a:off y="5856582" x="2636589"/>
            <a:ext cy="384236" cx="685176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B56DA3"/>
          </a:solidFill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56" name="Shape 356"/>
          <p:cNvSpPr txBox="1"/>
          <p:nvPr/>
        </p:nvSpPr>
        <p:spPr>
          <a:xfrm>
            <a:off y="5872162" x="1489705"/>
            <a:ext cy="338554" cx="601091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16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LDA</a:t>
            </a:r>
          </a:p>
        </p:txBody>
      </p:sp>
      <p:sp>
        <p:nvSpPr>
          <p:cNvPr id="357" name="Shape 357"/>
          <p:cNvSpPr/>
          <p:nvPr/>
        </p:nvSpPr>
        <p:spPr>
          <a:xfrm>
            <a:off y="6298273" x="131805"/>
            <a:ext cy="541413" cx="8897895"/>
          </a:xfrm>
          <a:prstGeom prst="roundRect">
            <a:avLst>
              <a:gd fmla="val 11381" name="adj"/>
            </a:avLst>
          </a:prstGeom>
          <a:noFill/>
          <a:ln w="25400" cap="flat">
            <a:solidFill>
              <a:srgbClr val="41213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58" name="Shape 358"/>
          <p:cNvSpPr txBox="1"/>
          <p:nvPr/>
        </p:nvSpPr>
        <p:spPr>
          <a:xfrm>
            <a:off y="1614487" x="22658"/>
            <a:ext cy="523219" cx="1569585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Arial"/>
              <a:buNone/>
            </a:pPr>
            <a:r>
              <a:rPr strike="noStrike" u="sng" b="1" cap="none" baseline="0" sz="2800" lang="en" i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Source:</a:t>
            </a:r>
          </a:p>
        </p:txBody>
      </p:sp>
      <p:sp>
        <p:nvSpPr>
          <p:cNvPr id="359" name="Shape 359"/>
          <p:cNvSpPr txBox="1"/>
          <p:nvPr/>
        </p:nvSpPr>
        <p:spPr>
          <a:xfrm>
            <a:off y="1593832" x="4551273"/>
            <a:ext cy="523219" cx="1569585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Arial"/>
              <a:buNone/>
            </a:pPr>
            <a:r>
              <a:rPr strike="noStrike" u="sng" b="1" cap="none" baseline="0" sz="2800" lang="en" i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Tools:</a:t>
            </a:r>
          </a:p>
        </p:txBody>
      </p:sp>
      <p:sp>
        <p:nvSpPr>
          <p:cNvPr id="360" name="Shape 360"/>
          <p:cNvSpPr txBox="1"/>
          <p:nvPr/>
        </p:nvSpPr>
        <p:spPr>
          <a:xfrm>
            <a:off y="1494228" x="6177660"/>
            <a:ext cy="830996" cx="2682543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❑"/>
            </a:pPr>
            <a:r>
              <a:rPr strike="noStrike" u="none" b="1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Mallet</a:t>
            </a:r>
          </a:p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100000"/>
              <a:buFont typeface="Arial"/>
              <a:buChar char="❑"/>
            </a:pPr>
            <a:r>
              <a:rPr strike="noStrike" u="none" b="1" cap="none" baseline="0" sz="2400" lang="en" i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  <a:rtl val="0"/>
              </a:rPr>
              <a:t>JGibbLDA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4" name="Shape 3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5" name="Shape 365"/>
          <p:cNvSpPr txBox="1"/>
          <p:nvPr>
            <p:ph type="title"/>
          </p:nvPr>
        </p:nvSpPr>
        <p:spPr>
          <a:xfrm>
            <a:off y="274625" x="0"/>
            <a:ext cy="1143000" cx="914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l" rtl="0" lvl="0" marR="0" indent="3048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strike="noStrike" u="none" b="0" cap="none" baseline="0" sz="4800" lang="en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Result of Topic Modeling</a:t>
            </a:r>
          </a:p>
        </p:txBody>
      </p:sp>
      <p:sp>
        <p:nvSpPr>
          <p:cNvPr id="366" name="Shape 366"/>
          <p:cNvSpPr txBox="1"/>
          <p:nvPr/>
        </p:nvSpPr>
        <p:spPr>
          <a:xfrm>
            <a:off y="1579650" x="172623"/>
            <a:ext cy="523219" cx="8528462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❑"/>
            </a:pPr>
            <a:r>
              <a:rPr strike="noStrike" u="none" b="1" cap="none" baseline="0" sz="28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Extract topics from </a:t>
            </a:r>
            <a:r>
              <a:rPr strike="noStrike" u="none" b="1" cap="none" baseline="0" sz="28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news titles</a:t>
            </a:r>
          </a:p>
        </p:txBody>
      </p:sp>
      <p:sp>
        <p:nvSpPr>
          <p:cNvPr id="367" name="Shape 367"/>
          <p:cNvSpPr txBox="1"/>
          <p:nvPr/>
        </p:nvSpPr>
        <p:spPr>
          <a:xfrm>
            <a:off y="3008384" x="172623"/>
            <a:ext cy="523219" cx="8528462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❑"/>
            </a:pPr>
            <a:r>
              <a:rPr strike="noStrike" u="none" b="1" cap="none" baseline="0" sz="28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Extract topics from </a:t>
            </a:r>
            <a:r>
              <a:rPr strike="noStrike" u="none" b="1" cap="none" baseline="0" sz="28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key paragraphs</a:t>
            </a:r>
          </a:p>
        </p:txBody>
      </p:sp>
      <p:sp>
        <p:nvSpPr>
          <p:cNvPr id="368" name="Shape 368"/>
          <p:cNvSpPr txBox="1"/>
          <p:nvPr/>
        </p:nvSpPr>
        <p:spPr>
          <a:xfrm>
            <a:off y="2200268" x="671512"/>
            <a:ext cy="830996" cx="8472488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strike="noStrike" u="none" b="1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Strength:</a:t>
            </a:r>
            <a:r>
              <a:rPr strike="noStrike" u="none" b="0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titles are good summaries of the news</a:t>
            </a:r>
          </a:p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strike="noStrike" u="none" b="1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Weakness:</a:t>
            </a:r>
            <a:r>
              <a:rPr strike="noStrike" u="none" b="0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small data set</a:t>
            </a:r>
          </a:p>
        </p:txBody>
      </p:sp>
      <p:sp>
        <p:nvSpPr>
          <p:cNvPr id="369" name="Shape 369"/>
          <p:cNvSpPr txBox="1"/>
          <p:nvPr/>
        </p:nvSpPr>
        <p:spPr>
          <a:xfrm>
            <a:off y="3508162" x="671512"/>
            <a:ext cy="830996" cx="8472488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strike="noStrike" u="none" b="1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Strength:</a:t>
            </a:r>
            <a:r>
              <a:rPr strike="noStrike" u="none" b="0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large data set</a:t>
            </a:r>
          </a:p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strike="noStrike" u="none" b="1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Weakness:</a:t>
            </a:r>
            <a:r>
              <a:rPr strike="noStrike" u="none" b="0" cap="none" baseline="0" sz="24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more noise</a:t>
            </a:r>
          </a:p>
        </p:txBody>
      </p:sp>
      <p:sp>
        <p:nvSpPr>
          <p:cNvPr id="370" name="Shape 370"/>
          <p:cNvSpPr txBox="1"/>
          <p:nvPr/>
        </p:nvSpPr>
        <p:spPr>
          <a:xfrm>
            <a:off y="4353450" x="228600"/>
            <a:ext cy="2431500" cx="93638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sng" b="1" cap="none" baseline="0" sz="32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Our experience:</a:t>
            </a:r>
          </a:p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strike="noStrike" u="none" b="1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For news with </a:t>
            </a:r>
            <a:r>
              <a:rPr b="1" sz="2000" lang="en">
                <a:rtl val="0"/>
              </a:rPr>
              <a:t>homogeneous</a:t>
            </a:r>
            <a:r>
              <a:rPr strike="noStrike" u="none" b="1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topics (</a:t>
            </a:r>
            <a:r>
              <a:rPr strike="noStrike" u="none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e.g. </a:t>
            </a:r>
            <a:r>
              <a:rPr strike="noStrike" u="none" cap="none" baseline="0" sz="20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Ukraine crisis news</a:t>
            </a:r>
            <a:r>
              <a:rPr strike="noStrike" u="none" b="1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):</a:t>
            </a: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	Titles are better choice</a:t>
            </a:r>
          </a:p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strike="noStrike" u="none" b="1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For news with </a:t>
            </a:r>
            <a:r>
              <a:rPr b="1" sz="2000" lang="en">
                <a:rtl val="0"/>
              </a:rPr>
              <a:t>heterogeneous</a:t>
            </a:r>
            <a:r>
              <a:rPr strike="noStrike" u="none" b="1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topics (</a:t>
            </a:r>
            <a:r>
              <a:rPr strike="noStrike" u="none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e.g. Monthly news of Apple Inc.</a:t>
            </a:r>
            <a:r>
              <a:rPr strike="noStrike" u="none" b="1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):</a:t>
            </a: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	Key paragraphs are better</a:t>
            </a:r>
          </a:p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strike="noStrike" u="none" b="1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Problems: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	</a:t>
            </a:r>
            <a:r>
              <a:rPr strike="noStrike" u="none" b="0" cap="none" baseline="0" sz="20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Overlap</a:t>
            </a:r>
            <a:r>
              <a:rPr strike="noStrike" u="none" b="0" cap="none" baseline="0" sz="2000" lang="en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&amp; </a:t>
            </a:r>
            <a:r>
              <a:rPr strike="noStrike" u="none" b="0" cap="none" baseline="0" sz="2000" lang="en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Noise </a:t>
            </a:r>
            <a:r>
              <a:rPr strike="noStrike" u="none" b="0" cap="none" baseline="0" sz="2000" lang="en" i="0">
                <a:latin typeface="Arial"/>
                <a:ea typeface="Arial"/>
                <a:cs typeface="Arial"/>
                <a:sym typeface="Arial"/>
                <a:rtl val="0"/>
              </a:rPr>
              <a:t>in about 2</a:t>
            </a:r>
            <a:r>
              <a:rPr sz="2000" lang="en">
                <a:rtl val="0"/>
              </a:rPr>
              <a:t>5</a:t>
            </a:r>
            <a:r>
              <a:rPr strike="noStrike" u="none" b="0" cap="none" baseline="0" sz="2000" lang="en" i="0">
                <a:latin typeface="Arial"/>
                <a:ea typeface="Arial"/>
                <a:cs typeface="Arial"/>
                <a:sym typeface="Arial"/>
                <a:rtl val="0"/>
              </a:rPr>
              <a:t>% topics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