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sldIdLst>
    <p:sldId id="256" r:id="rId2"/>
    <p:sldId id="280" r:id="rId3"/>
    <p:sldId id="277" r:id="rId4"/>
    <p:sldId id="268" r:id="rId5"/>
    <p:sldId id="270" r:id="rId6"/>
    <p:sldId id="279" r:id="rId7"/>
    <p:sldId id="271" r:id="rId8"/>
    <p:sldId id="272" r:id="rId9"/>
    <p:sldId id="273" r:id="rId10"/>
    <p:sldId id="278" r:id="rId11"/>
    <p:sldId id="275" r:id="rId12"/>
    <p:sldId id="276" r:id="rId13"/>
    <p:sldId id="264" r:id="rId14"/>
    <p:sldId id="257" r:id="rId15"/>
    <p:sldId id="262" r:id="rId16"/>
    <p:sldId id="285" r:id="rId17"/>
    <p:sldId id="267" r:id="rId18"/>
    <p:sldId id="265" r:id="rId19"/>
    <p:sldId id="266" r:id="rId20"/>
    <p:sldId id="258" r:id="rId21"/>
    <p:sldId id="259" r:id="rId22"/>
    <p:sldId id="260" r:id="rId23"/>
    <p:sldId id="283" r:id="rId24"/>
    <p:sldId id="284" r:id="rId25"/>
    <p:sldId id="281"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63" d="100"/>
          <a:sy n="63" d="100"/>
        </p:scale>
        <p:origin x="-1512"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diagrams/_rels/data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image" Target="../media/image32.png"/><Relationship Id="rId5" Type="http://schemas.openxmlformats.org/officeDocument/2006/relationships/image" Target="../media/image36.png"/><Relationship Id="rId4" Type="http://schemas.openxmlformats.org/officeDocument/2006/relationships/image" Target="../media/image35.png"/></Relationships>
</file>

<file path=ppt/diagrams/_rels/drawing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3.png"/><Relationship Id="rId1" Type="http://schemas.openxmlformats.org/officeDocument/2006/relationships/image" Target="../media/image32.png"/><Relationship Id="rId5" Type="http://schemas.openxmlformats.org/officeDocument/2006/relationships/image" Target="../media/image34.png"/><Relationship Id="rId4" Type="http://schemas.openxmlformats.org/officeDocument/2006/relationships/image" Target="../media/image35.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9D20E7D-7FC3-4821-8584-E720DE2EE3D9}" type="doc">
      <dgm:prSet loTypeId="urn:microsoft.com/office/officeart/2005/8/layout/cycle6" loCatId="cycle" qsTypeId="urn:microsoft.com/office/officeart/2005/8/quickstyle/3d1" qsCatId="3D" csTypeId="urn:microsoft.com/office/officeart/2005/8/colors/accent1_2" csCatId="accent1" phldr="1"/>
      <dgm:spPr/>
      <dgm:t>
        <a:bodyPr/>
        <a:lstStyle/>
        <a:p>
          <a:endParaRPr lang="en-US"/>
        </a:p>
      </dgm:t>
    </dgm:pt>
    <dgm:pt modelId="{5F4C83B4-0E9A-4FD2-9F9C-2A43C07909A0}">
      <dgm:prSet phldrT="[Text]"/>
      <dgm:spPr/>
      <dgm:t>
        <a:bodyPr/>
        <a:lstStyle/>
        <a:p>
          <a:r>
            <a:rPr lang="en-US" dirty="0" smtClean="0"/>
            <a:t>Natural</a:t>
          </a:r>
          <a:endParaRPr lang="en-US" dirty="0"/>
        </a:p>
      </dgm:t>
    </dgm:pt>
    <dgm:pt modelId="{0F1CD44A-550F-4CBA-B96F-A43C3BC982AE}" type="parTrans" cxnId="{5ED1C906-085B-4015-A1A9-99F16E2C2F2E}">
      <dgm:prSet/>
      <dgm:spPr/>
      <dgm:t>
        <a:bodyPr/>
        <a:lstStyle/>
        <a:p>
          <a:endParaRPr lang="en-US"/>
        </a:p>
      </dgm:t>
    </dgm:pt>
    <dgm:pt modelId="{1E901FEC-AFFE-483D-8236-8D968A73AF59}" type="sibTrans" cxnId="{5ED1C906-085B-4015-A1A9-99F16E2C2F2E}">
      <dgm:prSet/>
      <dgm:spPr>
        <a:solidFill>
          <a:schemeClr val="accent1"/>
        </a:solidFill>
        <a:ln w="38100">
          <a:solidFill>
            <a:schemeClr val="tx2">
              <a:lumMod val="50000"/>
            </a:schemeClr>
          </a:solidFill>
        </a:ln>
      </dgm:spPr>
      <dgm:t>
        <a:bodyPr/>
        <a:lstStyle/>
        <a:p>
          <a:endParaRPr lang="en-US"/>
        </a:p>
      </dgm:t>
    </dgm:pt>
    <dgm:pt modelId="{031287EE-1D02-4281-92F5-AF920CA7CBFF}">
      <dgm:prSet phldrT="[Text]"/>
      <dgm:spPr/>
      <dgm:t>
        <a:bodyPr/>
        <a:lstStyle/>
        <a:p>
          <a:r>
            <a:rPr lang="en-US" dirty="0" smtClean="0"/>
            <a:t>Cultural</a:t>
          </a:r>
          <a:endParaRPr lang="en-US" dirty="0"/>
        </a:p>
      </dgm:t>
    </dgm:pt>
    <dgm:pt modelId="{C8408EDF-7DA7-49B4-B75A-7A7D06D32C21}" type="parTrans" cxnId="{A99F9871-AC6F-4356-A802-F10C4DC9C28E}">
      <dgm:prSet/>
      <dgm:spPr/>
      <dgm:t>
        <a:bodyPr/>
        <a:lstStyle/>
        <a:p>
          <a:endParaRPr lang="en-US"/>
        </a:p>
      </dgm:t>
    </dgm:pt>
    <dgm:pt modelId="{CA5C2C92-BB01-4CE9-9F58-18BE5E006E4F}" type="sibTrans" cxnId="{A99F9871-AC6F-4356-A802-F10C4DC9C28E}">
      <dgm:prSet/>
      <dgm:spPr>
        <a:ln w="38100">
          <a:solidFill>
            <a:schemeClr val="tx2">
              <a:lumMod val="50000"/>
            </a:schemeClr>
          </a:solidFill>
        </a:ln>
      </dgm:spPr>
      <dgm:t>
        <a:bodyPr/>
        <a:lstStyle/>
        <a:p>
          <a:endParaRPr lang="en-US"/>
        </a:p>
      </dgm:t>
    </dgm:pt>
    <dgm:pt modelId="{5547ECD1-3D69-4227-B0A6-4B35B16D29B5}">
      <dgm:prSet phldrT="[Text]"/>
      <dgm:spPr/>
      <dgm:t>
        <a:bodyPr/>
        <a:lstStyle/>
        <a:p>
          <a:r>
            <a:rPr lang="en-US" dirty="0" smtClean="0"/>
            <a:t>Human</a:t>
          </a:r>
          <a:endParaRPr lang="en-US" dirty="0"/>
        </a:p>
      </dgm:t>
    </dgm:pt>
    <dgm:pt modelId="{B4F619BC-BBC0-401F-888E-90FFAE1A9FB3}" type="parTrans" cxnId="{981D0E4B-16A9-4F89-89BB-3D77E7780100}">
      <dgm:prSet/>
      <dgm:spPr/>
      <dgm:t>
        <a:bodyPr/>
        <a:lstStyle/>
        <a:p>
          <a:endParaRPr lang="en-US"/>
        </a:p>
      </dgm:t>
    </dgm:pt>
    <dgm:pt modelId="{394456B6-A310-4C3D-908A-8BC19110E787}" type="sibTrans" cxnId="{981D0E4B-16A9-4F89-89BB-3D77E7780100}">
      <dgm:prSet/>
      <dgm:spPr>
        <a:ln w="38100">
          <a:solidFill>
            <a:schemeClr val="tx2">
              <a:lumMod val="50000"/>
            </a:schemeClr>
          </a:solidFill>
        </a:ln>
      </dgm:spPr>
      <dgm:t>
        <a:bodyPr/>
        <a:lstStyle/>
        <a:p>
          <a:endParaRPr lang="en-US"/>
        </a:p>
      </dgm:t>
    </dgm:pt>
    <dgm:pt modelId="{1A2A3EFD-40D6-4D6C-9F87-8675B90A443B}">
      <dgm:prSet phldrT="[Text]"/>
      <dgm:spPr/>
      <dgm:t>
        <a:bodyPr/>
        <a:lstStyle/>
        <a:p>
          <a:r>
            <a:rPr lang="en-US" dirty="0" smtClean="0"/>
            <a:t>Social</a:t>
          </a:r>
          <a:endParaRPr lang="en-US" dirty="0"/>
        </a:p>
      </dgm:t>
    </dgm:pt>
    <dgm:pt modelId="{2BB86123-EA7A-4A8B-B0C2-9457B16AD3ED}" type="parTrans" cxnId="{D708D083-0D3B-4313-8EAA-A9D31EFCF690}">
      <dgm:prSet/>
      <dgm:spPr/>
      <dgm:t>
        <a:bodyPr/>
        <a:lstStyle/>
        <a:p>
          <a:endParaRPr lang="en-US"/>
        </a:p>
      </dgm:t>
    </dgm:pt>
    <dgm:pt modelId="{C2AC3481-1B47-452B-BE2F-971AB9AC8E26}" type="sibTrans" cxnId="{D708D083-0D3B-4313-8EAA-A9D31EFCF690}">
      <dgm:prSet/>
      <dgm:spPr>
        <a:ln w="38100">
          <a:solidFill>
            <a:schemeClr val="tx2">
              <a:lumMod val="50000"/>
            </a:schemeClr>
          </a:solidFill>
        </a:ln>
      </dgm:spPr>
      <dgm:t>
        <a:bodyPr/>
        <a:lstStyle/>
        <a:p>
          <a:endParaRPr lang="en-US"/>
        </a:p>
      </dgm:t>
    </dgm:pt>
    <dgm:pt modelId="{22F695C4-330E-45A3-9B7D-CED0EC834958}">
      <dgm:prSet phldrT="[Text]"/>
      <dgm:spPr/>
      <dgm:t>
        <a:bodyPr/>
        <a:lstStyle/>
        <a:p>
          <a:r>
            <a:rPr lang="en-US" dirty="0" smtClean="0"/>
            <a:t>Political</a:t>
          </a:r>
          <a:endParaRPr lang="en-US" dirty="0"/>
        </a:p>
      </dgm:t>
    </dgm:pt>
    <dgm:pt modelId="{34FB0EB4-E75E-4920-8BDC-641C08E98C0B}" type="parTrans" cxnId="{599D6CC7-7F81-497D-91E6-0E9D3535FDDF}">
      <dgm:prSet/>
      <dgm:spPr/>
      <dgm:t>
        <a:bodyPr/>
        <a:lstStyle/>
        <a:p>
          <a:endParaRPr lang="en-US"/>
        </a:p>
      </dgm:t>
    </dgm:pt>
    <dgm:pt modelId="{768297AD-AAA4-4A4A-AE94-C511392ECDF9}" type="sibTrans" cxnId="{599D6CC7-7F81-497D-91E6-0E9D3535FDDF}">
      <dgm:prSet/>
      <dgm:spPr>
        <a:ln w="38100">
          <a:solidFill>
            <a:schemeClr val="tx2">
              <a:lumMod val="50000"/>
            </a:schemeClr>
          </a:solidFill>
        </a:ln>
      </dgm:spPr>
      <dgm:t>
        <a:bodyPr/>
        <a:lstStyle/>
        <a:p>
          <a:endParaRPr lang="en-US"/>
        </a:p>
      </dgm:t>
    </dgm:pt>
    <dgm:pt modelId="{BCA91964-0C8B-4AAD-9EE7-B322BB57ACDC}">
      <dgm:prSet phldrT="[Text]"/>
      <dgm:spPr/>
      <dgm:t>
        <a:bodyPr/>
        <a:lstStyle/>
        <a:p>
          <a:r>
            <a:rPr lang="en-US" dirty="0" smtClean="0"/>
            <a:t>Financial</a:t>
          </a:r>
          <a:endParaRPr lang="en-US" dirty="0"/>
        </a:p>
      </dgm:t>
    </dgm:pt>
    <dgm:pt modelId="{9308039C-2474-4CD2-97B6-8608FD6065CE}" type="parTrans" cxnId="{586431EC-2D11-4EFD-9EA4-94F75C4EB829}">
      <dgm:prSet/>
      <dgm:spPr/>
      <dgm:t>
        <a:bodyPr/>
        <a:lstStyle/>
        <a:p>
          <a:endParaRPr lang="en-US"/>
        </a:p>
      </dgm:t>
    </dgm:pt>
    <dgm:pt modelId="{9B088F1F-B435-4659-942C-F19A0274C357}" type="sibTrans" cxnId="{586431EC-2D11-4EFD-9EA4-94F75C4EB829}">
      <dgm:prSet/>
      <dgm:spPr>
        <a:ln w="38100">
          <a:solidFill>
            <a:schemeClr val="tx2">
              <a:lumMod val="50000"/>
            </a:schemeClr>
          </a:solidFill>
        </a:ln>
      </dgm:spPr>
      <dgm:t>
        <a:bodyPr/>
        <a:lstStyle/>
        <a:p>
          <a:endParaRPr lang="en-US"/>
        </a:p>
      </dgm:t>
    </dgm:pt>
    <dgm:pt modelId="{A18FCABB-39B8-42B8-9A4A-D419177CED1C}">
      <dgm:prSet phldrT="[Text]"/>
      <dgm:spPr/>
      <dgm:t>
        <a:bodyPr/>
        <a:lstStyle/>
        <a:p>
          <a:r>
            <a:rPr lang="en-US" dirty="0" smtClean="0"/>
            <a:t>Built</a:t>
          </a:r>
          <a:endParaRPr lang="en-US" dirty="0"/>
        </a:p>
      </dgm:t>
    </dgm:pt>
    <dgm:pt modelId="{3E54C2D0-2609-42E6-B0A7-C2135AF194F3}" type="parTrans" cxnId="{38354457-33FE-43FF-9476-CB72A4119C42}">
      <dgm:prSet/>
      <dgm:spPr/>
      <dgm:t>
        <a:bodyPr/>
        <a:lstStyle/>
        <a:p>
          <a:endParaRPr lang="en-US"/>
        </a:p>
      </dgm:t>
    </dgm:pt>
    <dgm:pt modelId="{03BD3929-8D9B-42DB-BC91-8C781F5F39EE}" type="sibTrans" cxnId="{38354457-33FE-43FF-9476-CB72A4119C42}">
      <dgm:prSet/>
      <dgm:spPr>
        <a:ln w="38100">
          <a:solidFill>
            <a:schemeClr val="tx2">
              <a:lumMod val="50000"/>
            </a:schemeClr>
          </a:solidFill>
        </a:ln>
      </dgm:spPr>
      <dgm:t>
        <a:bodyPr/>
        <a:lstStyle/>
        <a:p>
          <a:endParaRPr lang="en-US"/>
        </a:p>
      </dgm:t>
    </dgm:pt>
    <dgm:pt modelId="{53A72629-3505-4D7C-A5CA-86AE6B5E1985}" type="pres">
      <dgm:prSet presAssocID="{79D20E7D-7FC3-4821-8584-E720DE2EE3D9}" presName="cycle" presStyleCnt="0">
        <dgm:presLayoutVars>
          <dgm:dir/>
          <dgm:resizeHandles val="exact"/>
        </dgm:presLayoutVars>
      </dgm:prSet>
      <dgm:spPr/>
      <dgm:t>
        <a:bodyPr/>
        <a:lstStyle/>
        <a:p>
          <a:endParaRPr lang="en-US"/>
        </a:p>
      </dgm:t>
    </dgm:pt>
    <dgm:pt modelId="{B01D21A6-0FC8-4217-B825-81ADE2AF3E14}" type="pres">
      <dgm:prSet presAssocID="{5F4C83B4-0E9A-4FD2-9F9C-2A43C07909A0}" presName="node" presStyleLbl="node1" presStyleIdx="0" presStyleCnt="7">
        <dgm:presLayoutVars>
          <dgm:bulletEnabled val="1"/>
        </dgm:presLayoutVars>
      </dgm:prSet>
      <dgm:spPr/>
      <dgm:t>
        <a:bodyPr/>
        <a:lstStyle/>
        <a:p>
          <a:endParaRPr lang="en-US"/>
        </a:p>
      </dgm:t>
    </dgm:pt>
    <dgm:pt modelId="{D3EAEB5D-6754-42C2-8F09-DE00A7CD28F7}" type="pres">
      <dgm:prSet presAssocID="{5F4C83B4-0E9A-4FD2-9F9C-2A43C07909A0}" presName="spNode" presStyleCnt="0"/>
      <dgm:spPr/>
    </dgm:pt>
    <dgm:pt modelId="{E53913A7-1D7B-4D5B-BAC9-850CC74A9D19}" type="pres">
      <dgm:prSet presAssocID="{1E901FEC-AFFE-483D-8236-8D968A73AF59}" presName="sibTrans" presStyleLbl="sibTrans1D1" presStyleIdx="0" presStyleCnt="7"/>
      <dgm:spPr/>
      <dgm:t>
        <a:bodyPr/>
        <a:lstStyle/>
        <a:p>
          <a:endParaRPr lang="en-US"/>
        </a:p>
      </dgm:t>
    </dgm:pt>
    <dgm:pt modelId="{1DB0826D-AEB2-4782-B48C-2792696CF6E7}" type="pres">
      <dgm:prSet presAssocID="{031287EE-1D02-4281-92F5-AF920CA7CBFF}" presName="node" presStyleLbl="node1" presStyleIdx="1" presStyleCnt="7">
        <dgm:presLayoutVars>
          <dgm:bulletEnabled val="1"/>
        </dgm:presLayoutVars>
      </dgm:prSet>
      <dgm:spPr/>
      <dgm:t>
        <a:bodyPr/>
        <a:lstStyle/>
        <a:p>
          <a:endParaRPr lang="en-US"/>
        </a:p>
      </dgm:t>
    </dgm:pt>
    <dgm:pt modelId="{E48D7CEE-5425-48A1-8896-16AFADCA194C}" type="pres">
      <dgm:prSet presAssocID="{031287EE-1D02-4281-92F5-AF920CA7CBFF}" presName="spNode" presStyleCnt="0"/>
      <dgm:spPr/>
    </dgm:pt>
    <dgm:pt modelId="{936983E1-4E26-4153-B6B6-228FDD90A63E}" type="pres">
      <dgm:prSet presAssocID="{CA5C2C92-BB01-4CE9-9F58-18BE5E006E4F}" presName="sibTrans" presStyleLbl="sibTrans1D1" presStyleIdx="1" presStyleCnt="7"/>
      <dgm:spPr/>
      <dgm:t>
        <a:bodyPr/>
        <a:lstStyle/>
        <a:p>
          <a:endParaRPr lang="en-US"/>
        </a:p>
      </dgm:t>
    </dgm:pt>
    <dgm:pt modelId="{30BE8AF9-288D-47DF-BC13-1FA76AD8AE9D}" type="pres">
      <dgm:prSet presAssocID="{5547ECD1-3D69-4227-B0A6-4B35B16D29B5}" presName="node" presStyleLbl="node1" presStyleIdx="2" presStyleCnt="7">
        <dgm:presLayoutVars>
          <dgm:bulletEnabled val="1"/>
        </dgm:presLayoutVars>
      </dgm:prSet>
      <dgm:spPr/>
      <dgm:t>
        <a:bodyPr/>
        <a:lstStyle/>
        <a:p>
          <a:endParaRPr lang="en-US"/>
        </a:p>
      </dgm:t>
    </dgm:pt>
    <dgm:pt modelId="{8E526A0D-25E6-4649-83C0-37E8E34F0694}" type="pres">
      <dgm:prSet presAssocID="{5547ECD1-3D69-4227-B0A6-4B35B16D29B5}" presName="spNode" presStyleCnt="0"/>
      <dgm:spPr/>
    </dgm:pt>
    <dgm:pt modelId="{6B6AFA3A-22C6-43B5-B586-9FC9D2675283}" type="pres">
      <dgm:prSet presAssocID="{394456B6-A310-4C3D-908A-8BC19110E787}" presName="sibTrans" presStyleLbl="sibTrans1D1" presStyleIdx="2" presStyleCnt="7"/>
      <dgm:spPr/>
      <dgm:t>
        <a:bodyPr/>
        <a:lstStyle/>
        <a:p>
          <a:endParaRPr lang="en-US"/>
        </a:p>
      </dgm:t>
    </dgm:pt>
    <dgm:pt modelId="{1EC4FB7F-B71A-46BD-A96B-F13A1B525385}" type="pres">
      <dgm:prSet presAssocID="{1A2A3EFD-40D6-4D6C-9F87-8675B90A443B}" presName="node" presStyleLbl="node1" presStyleIdx="3" presStyleCnt="7">
        <dgm:presLayoutVars>
          <dgm:bulletEnabled val="1"/>
        </dgm:presLayoutVars>
      </dgm:prSet>
      <dgm:spPr/>
      <dgm:t>
        <a:bodyPr/>
        <a:lstStyle/>
        <a:p>
          <a:endParaRPr lang="en-US"/>
        </a:p>
      </dgm:t>
    </dgm:pt>
    <dgm:pt modelId="{B4224AF8-74BA-478F-A9A8-C9994752AC17}" type="pres">
      <dgm:prSet presAssocID="{1A2A3EFD-40D6-4D6C-9F87-8675B90A443B}" presName="spNode" presStyleCnt="0"/>
      <dgm:spPr/>
    </dgm:pt>
    <dgm:pt modelId="{E96C70C6-3E7C-4D50-B667-2C2E409FB9A1}" type="pres">
      <dgm:prSet presAssocID="{C2AC3481-1B47-452B-BE2F-971AB9AC8E26}" presName="sibTrans" presStyleLbl="sibTrans1D1" presStyleIdx="3" presStyleCnt="7"/>
      <dgm:spPr/>
      <dgm:t>
        <a:bodyPr/>
        <a:lstStyle/>
        <a:p>
          <a:endParaRPr lang="en-US"/>
        </a:p>
      </dgm:t>
    </dgm:pt>
    <dgm:pt modelId="{D1055ACC-47D6-4185-9D77-11E38CCC26A7}" type="pres">
      <dgm:prSet presAssocID="{22F695C4-330E-45A3-9B7D-CED0EC834958}" presName="node" presStyleLbl="node1" presStyleIdx="4" presStyleCnt="7">
        <dgm:presLayoutVars>
          <dgm:bulletEnabled val="1"/>
        </dgm:presLayoutVars>
      </dgm:prSet>
      <dgm:spPr/>
      <dgm:t>
        <a:bodyPr/>
        <a:lstStyle/>
        <a:p>
          <a:endParaRPr lang="en-US"/>
        </a:p>
      </dgm:t>
    </dgm:pt>
    <dgm:pt modelId="{76D93FCD-8685-4F95-9487-FDB9395A6792}" type="pres">
      <dgm:prSet presAssocID="{22F695C4-330E-45A3-9B7D-CED0EC834958}" presName="spNode" presStyleCnt="0"/>
      <dgm:spPr/>
    </dgm:pt>
    <dgm:pt modelId="{D4CAFAF3-3CFE-44BF-9676-76EA44586E85}" type="pres">
      <dgm:prSet presAssocID="{768297AD-AAA4-4A4A-AE94-C511392ECDF9}" presName="sibTrans" presStyleLbl="sibTrans1D1" presStyleIdx="4" presStyleCnt="7"/>
      <dgm:spPr/>
      <dgm:t>
        <a:bodyPr/>
        <a:lstStyle/>
        <a:p>
          <a:endParaRPr lang="en-US"/>
        </a:p>
      </dgm:t>
    </dgm:pt>
    <dgm:pt modelId="{7B539960-7EE8-4A49-8593-E4BB58C8AE6D}" type="pres">
      <dgm:prSet presAssocID="{BCA91964-0C8B-4AAD-9EE7-B322BB57ACDC}" presName="node" presStyleLbl="node1" presStyleIdx="5" presStyleCnt="7">
        <dgm:presLayoutVars>
          <dgm:bulletEnabled val="1"/>
        </dgm:presLayoutVars>
      </dgm:prSet>
      <dgm:spPr/>
      <dgm:t>
        <a:bodyPr/>
        <a:lstStyle/>
        <a:p>
          <a:endParaRPr lang="en-US"/>
        </a:p>
      </dgm:t>
    </dgm:pt>
    <dgm:pt modelId="{A7F0B37B-71FB-4A86-B672-6DDF1A9B2539}" type="pres">
      <dgm:prSet presAssocID="{BCA91964-0C8B-4AAD-9EE7-B322BB57ACDC}" presName="spNode" presStyleCnt="0"/>
      <dgm:spPr/>
    </dgm:pt>
    <dgm:pt modelId="{373C6B49-301D-4690-B98D-67982AD269F8}" type="pres">
      <dgm:prSet presAssocID="{9B088F1F-B435-4659-942C-F19A0274C357}" presName="sibTrans" presStyleLbl="sibTrans1D1" presStyleIdx="5" presStyleCnt="7"/>
      <dgm:spPr/>
      <dgm:t>
        <a:bodyPr/>
        <a:lstStyle/>
        <a:p>
          <a:endParaRPr lang="en-US"/>
        </a:p>
      </dgm:t>
    </dgm:pt>
    <dgm:pt modelId="{BECC2622-1EC4-4094-9F27-0C713503637B}" type="pres">
      <dgm:prSet presAssocID="{A18FCABB-39B8-42B8-9A4A-D419177CED1C}" presName="node" presStyleLbl="node1" presStyleIdx="6" presStyleCnt="7">
        <dgm:presLayoutVars>
          <dgm:bulletEnabled val="1"/>
        </dgm:presLayoutVars>
      </dgm:prSet>
      <dgm:spPr/>
      <dgm:t>
        <a:bodyPr/>
        <a:lstStyle/>
        <a:p>
          <a:endParaRPr lang="en-US"/>
        </a:p>
      </dgm:t>
    </dgm:pt>
    <dgm:pt modelId="{39996DA0-EA05-4D75-A6E3-6A80C9D67E1E}" type="pres">
      <dgm:prSet presAssocID="{A18FCABB-39B8-42B8-9A4A-D419177CED1C}" presName="spNode" presStyleCnt="0"/>
      <dgm:spPr/>
    </dgm:pt>
    <dgm:pt modelId="{E2046641-B639-4939-BE05-71FC6CEF10BC}" type="pres">
      <dgm:prSet presAssocID="{03BD3929-8D9B-42DB-BC91-8C781F5F39EE}" presName="sibTrans" presStyleLbl="sibTrans1D1" presStyleIdx="6" presStyleCnt="7"/>
      <dgm:spPr/>
      <dgm:t>
        <a:bodyPr/>
        <a:lstStyle/>
        <a:p>
          <a:endParaRPr lang="en-US"/>
        </a:p>
      </dgm:t>
    </dgm:pt>
  </dgm:ptLst>
  <dgm:cxnLst>
    <dgm:cxn modelId="{132FB417-8684-48D6-B79E-850BB04F8658}" type="presOf" srcId="{C2AC3481-1B47-452B-BE2F-971AB9AC8E26}" destId="{E96C70C6-3E7C-4D50-B667-2C2E409FB9A1}" srcOrd="0" destOrd="0" presId="urn:microsoft.com/office/officeart/2005/8/layout/cycle6"/>
    <dgm:cxn modelId="{506D10C3-B359-4A27-BEC7-B1F6F8E58A5D}" type="presOf" srcId="{1A2A3EFD-40D6-4D6C-9F87-8675B90A443B}" destId="{1EC4FB7F-B71A-46BD-A96B-F13A1B525385}" srcOrd="0" destOrd="0" presId="urn:microsoft.com/office/officeart/2005/8/layout/cycle6"/>
    <dgm:cxn modelId="{EEB9A21D-BB39-4D20-9359-5EF4E8D59873}" type="presOf" srcId="{22F695C4-330E-45A3-9B7D-CED0EC834958}" destId="{D1055ACC-47D6-4185-9D77-11E38CCC26A7}" srcOrd="0" destOrd="0" presId="urn:microsoft.com/office/officeart/2005/8/layout/cycle6"/>
    <dgm:cxn modelId="{D708D083-0D3B-4313-8EAA-A9D31EFCF690}" srcId="{79D20E7D-7FC3-4821-8584-E720DE2EE3D9}" destId="{1A2A3EFD-40D6-4D6C-9F87-8675B90A443B}" srcOrd="3" destOrd="0" parTransId="{2BB86123-EA7A-4A8B-B0C2-9457B16AD3ED}" sibTransId="{C2AC3481-1B47-452B-BE2F-971AB9AC8E26}"/>
    <dgm:cxn modelId="{586431EC-2D11-4EFD-9EA4-94F75C4EB829}" srcId="{79D20E7D-7FC3-4821-8584-E720DE2EE3D9}" destId="{BCA91964-0C8B-4AAD-9EE7-B322BB57ACDC}" srcOrd="5" destOrd="0" parTransId="{9308039C-2474-4CD2-97B6-8608FD6065CE}" sibTransId="{9B088F1F-B435-4659-942C-F19A0274C357}"/>
    <dgm:cxn modelId="{E9560B00-8236-4298-A1E7-E0146BC5C599}" type="presOf" srcId="{5F4C83B4-0E9A-4FD2-9F9C-2A43C07909A0}" destId="{B01D21A6-0FC8-4217-B825-81ADE2AF3E14}" srcOrd="0" destOrd="0" presId="urn:microsoft.com/office/officeart/2005/8/layout/cycle6"/>
    <dgm:cxn modelId="{08753993-29DF-48E4-814E-33E5A30C9E43}" type="presOf" srcId="{BCA91964-0C8B-4AAD-9EE7-B322BB57ACDC}" destId="{7B539960-7EE8-4A49-8593-E4BB58C8AE6D}" srcOrd="0" destOrd="0" presId="urn:microsoft.com/office/officeart/2005/8/layout/cycle6"/>
    <dgm:cxn modelId="{3BE3C5E0-A69A-4B87-9B5B-B5517E62D73A}" type="presOf" srcId="{1E901FEC-AFFE-483D-8236-8D968A73AF59}" destId="{E53913A7-1D7B-4D5B-BAC9-850CC74A9D19}" srcOrd="0" destOrd="0" presId="urn:microsoft.com/office/officeart/2005/8/layout/cycle6"/>
    <dgm:cxn modelId="{D4925E3E-4DF1-4E04-B61A-D0294F7882B9}" type="presOf" srcId="{79D20E7D-7FC3-4821-8584-E720DE2EE3D9}" destId="{53A72629-3505-4D7C-A5CA-86AE6B5E1985}" srcOrd="0" destOrd="0" presId="urn:microsoft.com/office/officeart/2005/8/layout/cycle6"/>
    <dgm:cxn modelId="{74308671-E5B1-42C0-B627-A0EC8D2F7B8D}" type="presOf" srcId="{9B088F1F-B435-4659-942C-F19A0274C357}" destId="{373C6B49-301D-4690-B98D-67982AD269F8}" srcOrd="0" destOrd="0" presId="urn:microsoft.com/office/officeart/2005/8/layout/cycle6"/>
    <dgm:cxn modelId="{5B0D073C-2A23-4C7A-ABF9-E93FEEEBC3A6}" type="presOf" srcId="{031287EE-1D02-4281-92F5-AF920CA7CBFF}" destId="{1DB0826D-AEB2-4782-B48C-2792696CF6E7}" srcOrd="0" destOrd="0" presId="urn:microsoft.com/office/officeart/2005/8/layout/cycle6"/>
    <dgm:cxn modelId="{38354457-33FE-43FF-9476-CB72A4119C42}" srcId="{79D20E7D-7FC3-4821-8584-E720DE2EE3D9}" destId="{A18FCABB-39B8-42B8-9A4A-D419177CED1C}" srcOrd="6" destOrd="0" parTransId="{3E54C2D0-2609-42E6-B0A7-C2135AF194F3}" sibTransId="{03BD3929-8D9B-42DB-BC91-8C781F5F39EE}"/>
    <dgm:cxn modelId="{D32EC976-5FB5-4FE7-980F-C767A75E1688}" type="presOf" srcId="{CA5C2C92-BB01-4CE9-9F58-18BE5E006E4F}" destId="{936983E1-4E26-4153-B6B6-228FDD90A63E}" srcOrd="0" destOrd="0" presId="urn:microsoft.com/office/officeart/2005/8/layout/cycle6"/>
    <dgm:cxn modelId="{981D0E4B-16A9-4F89-89BB-3D77E7780100}" srcId="{79D20E7D-7FC3-4821-8584-E720DE2EE3D9}" destId="{5547ECD1-3D69-4227-B0A6-4B35B16D29B5}" srcOrd="2" destOrd="0" parTransId="{B4F619BC-BBC0-401F-888E-90FFAE1A9FB3}" sibTransId="{394456B6-A310-4C3D-908A-8BC19110E787}"/>
    <dgm:cxn modelId="{1709A169-E513-4ABE-9FAE-148629D1EF77}" type="presOf" srcId="{394456B6-A310-4C3D-908A-8BC19110E787}" destId="{6B6AFA3A-22C6-43B5-B586-9FC9D2675283}" srcOrd="0" destOrd="0" presId="urn:microsoft.com/office/officeart/2005/8/layout/cycle6"/>
    <dgm:cxn modelId="{035AB3AD-DF53-4182-B29E-6C573EDE669D}" type="presOf" srcId="{768297AD-AAA4-4A4A-AE94-C511392ECDF9}" destId="{D4CAFAF3-3CFE-44BF-9676-76EA44586E85}" srcOrd="0" destOrd="0" presId="urn:microsoft.com/office/officeart/2005/8/layout/cycle6"/>
    <dgm:cxn modelId="{2D78CC34-BF4F-43B0-9518-F804C541F44B}" type="presOf" srcId="{03BD3929-8D9B-42DB-BC91-8C781F5F39EE}" destId="{E2046641-B639-4939-BE05-71FC6CEF10BC}" srcOrd="0" destOrd="0" presId="urn:microsoft.com/office/officeart/2005/8/layout/cycle6"/>
    <dgm:cxn modelId="{599D6CC7-7F81-497D-91E6-0E9D3535FDDF}" srcId="{79D20E7D-7FC3-4821-8584-E720DE2EE3D9}" destId="{22F695C4-330E-45A3-9B7D-CED0EC834958}" srcOrd="4" destOrd="0" parTransId="{34FB0EB4-E75E-4920-8BDC-641C08E98C0B}" sibTransId="{768297AD-AAA4-4A4A-AE94-C511392ECDF9}"/>
    <dgm:cxn modelId="{5ED1C906-085B-4015-A1A9-99F16E2C2F2E}" srcId="{79D20E7D-7FC3-4821-8584-E720DE2EE3D9}" destId="{5F4C83B4-0E9A-4FD2-9F9C-2A43C07909A0}" srcOrd="0" destOrd="0" parTransId="{0F1CD44A-550F-4CBA-B96F-A43C3BC982AE}" sibTransId="{1E901FEC-AFFE-483D-8236-8D968A73AF59}"/>
    <dgm:cxn modelId="{114216A7-F6B0-4305-B14F-BF8098A92E31}" type="presOf" srcId="{5547ECD1-3D69-4227-B0A6-4B35B16D29B5}" destId="{30BE8AF9-288D-47DF-BC13-1FA76AD8AE9D}" srcOrd="0" destOrd="0" presId="urn:microsoft.com/office/officeart/2005/8/layout/cycle6"/>
    <dgm:cxn modelId="{A99F9871-AC6F-4356-A802-F10C4DC9C28E}" srcId="{79D20E7D-7FC3-4821-8584-E720DE2EE3D9}" destId="{031287EE-1D02-4281-92F5-AF920CA7CBFF}" srcOrd="1" destOrd="0" parTransId="{C8408EDF-7DA7-49B4-B75A-7A7D06D32C21}" sibTransId="{CA5C2C92-BB01-4CE9-9F58-18BE5E006E4F}"/>
    <dgm:cxn modelId="{32573F2E-5BAF-440E-9766-82EE0D7F0EEF}" type="presOf" srcId="{A18FCABB-39B8-42B8-9A4A-D419177CED1C}" destId="{BECC2622-1EC4-4094-9F27-0C713503637B}" srcOrd="0" destOrd="0" presId="urn:microsoft.com/office/officeart/2005/8/layout/cycle6"/>
    <dgm:cxn modelId="{FDEBCD13-366D-4B24-80B7-BE036CEDD36D}" type="presParOf" srcId="{53A72629-3505-4D7C-A5CA-86AE6B5E1985}" destId="{B01D21A6-0FC8-4217-B825-81ADE2AF3E14}" srcOrd="0" destOrd="0" presId="urn:microsoft.com/office/officeart/2005/8/layout/cycle6"/>
    <dgm:cxn modelId="{CE692143-A22D-46D1-B0DF-D93F23D661B7}" type="presParOf" srcId="{53A72629-3505-4D7C-A5CA-86AE6B5E1985}" destId="{D3EAEB5D-6754-42C2-8F09-DE00A7CD28F7}" srcOrd="1" destOrd="0" presId="urn:microsoft.com/office/officeart/2005/8/layout/cycle6"/>
    <dgm:cxn modelId="{DA4F113E-4913-475C-9410-458CA605D6DF}" type="presParOf" srcId="{53A72629-3505-4D7C-A5CA-86AE6B5E1985}" destId="{E53913A7-1D7B-4D5B-BAC9-850CC74A9D19}" srcOrd="2" destOrd="0" presId="urn:microsoft.com/office/officeart/2005/8/layout/cycle6"/>
    <dgm:cxn modelId="{74617B3D-76CD-4DE3-8213-C1CE76F559CA}" type="presParOf" srcId="{53A72629-3505-4D7C-A5CA-86AE6B5E1985}" destId="{1DB0826D-AEB2-4782-B48C-2792696CF6E7}" srcOrd="3" destOrd="0" presId="urn:microsoft.com/office/officeart/2005/8/layout/cycle6"/>
    <dgm:cxn modelId="{1FDB6894-2CDF-4AC8-8A9F-183B010F1C8D}" type="presParOf" srcId="{53A72629-3505-4D7C-A5CA-86AE6B5E1985}" destId="{E48D7CEE-5425-48A1-8896-16AFADCA194C}" srcOrd="4" destOrd="0" presId="urn:microsoft.com/office/officeart/2005/8/layout/cycle6"/>
    <dgm:cxn modelId="{6D5463A0-C497-4953-B3B7-8FD2BACBF576}" type="presParOf" srcId="{53A72629-3505-4D7C-A5CA-86AE6B5E1985}" destId="{936983E1-4E26-4153-B6B6-228FDD90A63E}" srcOrd="5" destOrd="0" presId="urn:microsoft.com/office/officeart/2005/8/layout/cycle6"/>
    <dgm:cxn modelId="{35560CFA-3647-4A9C-A3DB-4E5573342DDF}" type="presParOf" srcId="{53A72629-3505-4D7C-A5CA-86AE6B5E1985}" destId="{30BE8AF9-288D-47DF-BC13-1FA76AD8AE9D}" srcOrd="6" destOrd="0" presId="urn:microsoft.com/office/officeart/2005/8/layout/cycle6"/>
    <dgm:cxn modelId="{FE0530C8-0693-48BB-8EB7-691F78AED3B0}" type="presParOf" srcId="{53A72629-3505-4D7C-A5CA-86AE6B5E1985}" destId="{8E526A0D-25E6-4649-83C0-37E8E34F0694}" srcOrd="7" destOrd="0" presId="urn:microsoft.com/office/officeart/2005/8/layout/cycle6"/>
    <dgm:cxn modelId="{B5AE038E-3BC9-4004-99F0-E816D6F310E2}" type="presParOf" srcId="{53A72629-3505-4D7C-A5CA-86AE6B5E1985}" destId="{6B6AFA3A-22C6-43B5-B586-9FC9D2675283}" srcOrd="8" destOrd="0" presId="urn:microsoft.com/office/officeart/2005/8/layout/cycle6"/>
    <dgm:cxn modelId="{AB324C96-6C08-4DDA-8836-9E0F7F9EC919}" type="presParOf" srcId="{53A72629-3505-4D7C-A5CA-86AE6B5E1985}" destId="{1EC4FB7F-B71A-46BD-A96B-F13A1B525385}" srcOrd="9" destOrd="0" presId="urn:microsoft.com/office/officeart/2005/8/layout/cycle6"/>
    <dgm:cxn modelId="{EA0B301A-630C-4612-AFD1-E992D6CA7B81}" type="presParOf" srcId="{53A72629-3505-4D7C-A5CA-86AE6B5E1985}" destId="{B4224AF8-74BA-478F-A9A8-C9994752AC17}" srcOrd="10" destOrd="0" presId="urn:microsoft.com/office/officeart/2005/8/layout/cycle6"/>
    <dgm:cxn modelId="{F0E64E08-E036-41F0-AA75-5609F06CE33B}" type="presParOf" srcId="{53A72629-3505-4D7C-A5CA-86AE6B5E1985}" destId="{E96C70C6-3E7C-4D50-B667-2C2E409FB9A1}" srcOrd="11" destOrd="0" presId="urn:microsoft.com/office/officeart/2005/8/layout/cycle6"/>
    <dgm:cxn modelId="{2DE6B058-9BDB-43F0-ABEC-2AB790F956E0}" type="presParOf" srcId="{53A72629-3505-4D7C-A5CA-86AE6B5E1985}" destId="{D1055ACC-47D6-4185-9D77-11E38CCC26A7}" srcOrd="12" destOrd="0" presId="urn:microsoft.com/office/officeart/2005/8/layout/cycle6"/>
    <dgm:cxn modelId="{A8CF7376-D11D-44FB-9A0E-6A4DA34C19AF}" type="presParOf" srcId="{53A72629-3505-4D7C-A5CA-86AE6B5E1985}" destId="{76D93FCD-8685-4F95-9487-FDB9395A6792}" srcOrd="13" destOrd="0" presId="urn:microsoft.com/office/officeart/2005/8/layout/cycle6"/>
    <dgm:cxn modelId="{6D716691-483B-4A8E-9DE0-F1C04FE29737}" type="presParOf" srcId="{53A72629-3505-4D7C-A5CA-86AE6B5E1985}" destId="{D4CAFAF3-3CFE-44BF-9676-76EA44586E85}" srcOrd="14" destOrd="0" presId="urn:microsoft.com/office/officeart/2005/8/layout/cycle6"/>
    <dgm:cxn modelId="{6CF184CD-698C-4096-9855-1D72C68820FA}" type="presParOf" srcId="{53A72629-3505-4D7C-A5CA-86AE6B5E1985}" destId="{7B539960-7EE8-4A49-8593-E4BB58C8AE6D}" srcOrd="15" destOrd="0" presId="urn:microsoft.com/office/officeart/2005/8/layout/cycle6"/>
    <dgm:cxn modelId="{E6562F11-7016-4A5F-B556-AFA2DDFF8E1B}" type="presParOf" srcId="{53A72629-3505-4D7C-A5CA-86AE6B5E1985}" destId="{A7F0B37B-71FB-4A86-B672-6DDF1A9B2539}" srcOrd="16" destOrd="0" presId="urn:microsoft.com/office/officeart/2005/8/layout/cycle6"/>
    <dgm:cxn modelId="{00EE4178-9C47-4422-AE25-F0E587AE9E63}" type="presParOf" srcId="{53A72629-3505-4D7C-A5CA-86AE6B5E1985}" destId="{373C6B49-301D-4690-B98D-67982AD269F8}" srcOrd="17" destOrd="0" presId="urn:microsoft.com/office/officeart/2005/8/layout/cycle6"/>
    <dgm:cxn modelId="{FAD84151-D0B0-4648-9D42-2CB279A5630A}" type="presParOf" srcId="{53A72629-3505-4D7C-A5CA-86AE6B5E1985}" destId="{BECC2622-1EC4-4094-9F27-0C713503637B}" srcOrd="18" destOrd="0" presId="urn:microsoft.com/office/officeart/2005/8/layout/cycle6"/>
    <dgm:cxn modelId="{DC415898-DF90-4946-B3D1-486A67E160DC}" type="presParOf" srcId="{53A72629-3505-4D7C-A5CA-86AE6B5E1985}" destId="{39996DA0-EA05-4D75-A6E3-6A80C9D67E1E}" srcOrd="19" destOrd="0" presId="urn:microsoft.com/office/officeart/2005/8/layout/cycle6"/>
    <dgm:cxn modelId="{68094E1D-6B6B-41A6-B6B7-70C74E244684}" type="presParOf" srcId="{53A72629-3505-4D7C-A5CA-86AE6B5E1985}" destId="{E2046641-B639-4939-BE05-71FC6CEF10BC}" srcOrd="20" destOrd="0" presId="urn:microsoft.com/office/officeart/2005/8/layout/cycle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2C13BE1-B8F9-4A83-80E9-15034A844672}" type="doc">
      <dgm:prSet loTypeId="urn:microsoft.com/office/officeart/2005/8/layout/hierarchy1" loCatId="hierarchy" qsTypeId="urn:microsoft.com/office/officeart/2005/8/quickstyle/3d3" qsCatId="3D" csTypeId="urn:microsoft.com/office/officeart/2005/8/colors/accent5_4" csCatId="accent5" phldr="1"/>
      <dgm:spPr/>
      <dgm:t>
        <a:bodyPr/>
        <a:lstStyle/>
        <a:p>
          <a:endParaRPr lang="en-US"/>
        </a:p>
      </dgm:t>
    </dgm:pt>
    <dgm:pt modelId="{B53C0C4C-958D-4EE4-A116-8C0F06E1080F}">
      <dgm:prSet phldrT="[Text]"/>
      <dgm:spPr>
        <a:blipFill rotWithShape="0">
          <a:blip xmlns:r="http://schemas.openxmlformats.org/officeDocument/2006/relationships" r:embed="rId1"/>
          <a:stretch>
            <a:fillRect/>
          </a:stretch>
        </a:blipFill>
      </dgm:spPr>
      <dgm:t>
        <a:bodyPr/>
        <a:lstStyle/>
        <a:p>
          <a:endParaRPr lang="en-US" dirty="0"/>
        </a:p>
      </dgm:t>
    </dgm:pt>
    <dgm:pt modelId="{568EBB64-562C-4AB5-84ED-6BD8B6E6781E}" type="parTrans" cxnId="{8CF798FB-EC61-4C96-81DF-6BB8DD526DD3}">
      <dgm:prSet/>
      <dgm:spPr/>
      <dgm:t>
        <a:bodyPr/>
        <a:lstStyle/>
        <a:p>
          <a:endParaRPr lang="en-US"/>
        </a:p>
      </dgm:t>
    </dgm:pt>
    <dgm:pt modelId="{3D83F797-8706-4362-B7D5-87074BBEAE15}" type="sibTrans" cxnId="{8CF798FB-EC61-4C96-81DF-6BB8DD526DD3}">
      <dgm:prSet/>
      <dgm:spPr/>
      <dgm:t>
        <a:bodyPr/>
        <a:lstStyle/>
        <a:p>
          <a:endParaRPr lang="en-US"/>
        </a:p>
      </dgm:t>
    </dgm:pt>
    <dgm:pt modelId="{15B09CBE-81C3-4A75-A802-2277DF262ED8}">
      <dgm:prSet phldrT="[Text]"/>
      <dgm:spPr>
        <a:blipFill rotWithShape="0">
          <a:blip xmlns:r="http://schemas.openxmlformats.org/officeDocument/2006/relationships" r:embed="rId2"/>
          <a:stretch>
            <a:fillRect/>
          </a:stretch>
        </a:blipFill>
      </dgm:spPr>
      <dgm:t>
        <a:bodyPr/>
        <a:lstStyle/>
        <a:p>
          <a:r>
            <a:rPr lang="en-US" dirty="0" smtClean="0"/>
            <a:t>)</a:t>
          </a:r>
          <a:endParaRPr lang="en-US" dirty="0"/>
        </a:p>
      </dgm:t>
    </dgm:pt>
    <dgm:pt modelId="{A2C690F6-83AC-40A5-8EBD-E19A02897E4D}" type="parTrans" cxnId="{E4211A20-2C84-4306-8E78-73EC3C9A3408}">
      <dgm:prSet/>
      <dgm:spPr/>
      <dgm:t>
        <a:bodyPr/>
        <a:lstStyle/>
        <a:p>
          <a:endParaRPr lang="en-US"/>
        </a:p>
      </dgm:t>
    </dgm:pt>
    <dgm:pt modelId="{A2E74C1F-BD21-42CC-867C-E1A16934A700}" type="sibTrans" cxnId="{E4211A20-2C84-4306-8E78-73EC3C9A3408}">
      <dgm:prSet/>
      <dgm:spPr/>
      <dgm:t>
        <a:bodyPr/>
        <a:lstStyle/>
        <a:p>
          <a:endParaRPr lang="en-US"/>
        </a:p>
      </dgm:t>
    </dgm:pt>
    <dgm:pt modelId="{D84FCBED-92BE-4CC9-9029-E36803CFDE2D}">
      <dgm:prSet phldrT="[Text]"/>
      <dgm:spPr>
        <a:blipFill rotWithShape="0">
          <a:blip xmlns:r="http://schemas.openxmlformats.org/officeDocument/2006/relationships" r:embed="rId3"/>
          <a:stretch>
            <a:fillRect/>
          </a:stretch>
        </a:blipFill>
      </dgm:spPr>
      <dgm:t>
        <a:bodyPr/>
        <a:lstStyle/>
        <a:p>
          <a:endParaRPr lang="en-US" dirty="0"/>
        </a:p>
      </dgm:t>
    </dgm:pt>
    <dgm:pt modelId="{AEC021AF-8EBA-4CF0-8C0C-0398B9E27401}" type="parTrans" cxnId="{B5256E13-D60D-4F88-8E41-109CABF58006}">
      <dgm:prSet/>
      <dgm:spPr/>
      <dgm:t>
        <a:bodyPr/>
        <a:lstStyle/>
        <a:p>
          <a:endParaRPr lang="en-US"/>
        </a:p>
      </dgm:t>
    </dgm:pt>
    <dgm:pt modelId="{E62CDF1A-0BE9-419E-B395-58763BAAF1FB}" type="sibTrans" cxnId="{B5256E13-D60D-4F88-8E41-109CABF58006}">
      <dgm:prSet/>
      <dgm:spPr/>
      <dgm:t>
        <a:bodyPr/>
        <a:lstStyle/>
        <a:p>
          <a:endParaRPr lang="en-US"/>
        </a:p>
      </dgm:t>
    </dgm:pt>
    <dgm:pt modelId="{A7A0256A-58F5-4F72-8A78-9C07CBF0DCDA}">
      <dgm:prSet/>
      <dgm:spPr>
        <a:blipFill rotWithShape="0">
          <a:blip xmlns:r="http://schemas.openxmlformats.org/officeDocument/2006/relationships" r:embed="rId4"/>
          <a:stretch>
            <a:fillRect/>
          </a:stretch>
        </a:blipFill>
      </dgm:spPr>
      <dgm:t>
        <a:bodyPr/>
        <a:lstStyle/>
        <a:p>
          <a:endParaRPr lang="en-US" dirty="0"/>
        </a:p>
      </dgm:t>
    </dgm:pt>
    <dgm:pt modelId="{E1240481-AE58-42D5-BA2A-2BDB3B896C31}" type="parTrans" cxnId="{41990C97-C39D-4B12-A360-84BB340C9597}">
      <dgm:prSet/>
      <dgm:spPr/>
      <dgm:t>
        <a:bodyPr/>
        <a:lstStyle/>
        <a:p>
          <a:endParaRPr lang="en-US"/>
        </a:p>
      </dgm:t>
    </dgm:pt>
    <dgm:pt modelId="{8993D660-2408-4853-8A13-31ADFBEA9D74}" type="sibTrans" cxnId="{41990C97-C39D-4B12-A360-84BB340C9597}">
      <dgm:prSet/>
      <dgm:spPr/>
      <dgm:t>
        <a:bodyPr/>
        <a:lstStyle/>
        <a:p>
          <a:endParaRPr lang="en-US"/>
        </a:p>
      </dgm:t>
    </dgm:pt>
    <dgm:pt modelId="{2C07AE6B-D818-422D-8DB7-347D23438B57}">
      <dgm:prSet/>
      <dgm:spPr>
        <a:blipFill rotWithShape="0">
          <a:blip xmlns:r="http://schemas.openxmlformats.org/officeDocument/2006/relationships" r:embed="rId5"/>
          <a:stretch>
            <a:fillRect/>
          </a:stretch>
        </a:blipFill>
      </dgm:spPr>
      <dgm:t>
        <a:bodyPr/>
        <a:lstStyle/>
        <a:p>
          <a:endParaRPr lang="en-US" dirty="0"/>
        </a:p>
      </dgm:t>
    </dgm:pt>
    <dgm:pt modelId="{B923082A-04F8-462C-910B-CB774C7E07CC}" type="parTrans" cxnId="{365C523F-EE11-4037-AB24-10512DB6407C}">
      <dgm:prSet/>
      <dgm:spPr/>
      <dgm:t>
        <a:bodyPr/>
        <a:lstStyle/>
        <a:p>
          <a:endParaRPr lang="en-US"/>
        </a:p>
      </dgm:t>
    </dgm:pt>
    <dgm:pt modelId="{B9AABDBE-1E57-4F40-BD93-E4B52D44FB6C}" type="sibTrans" cxnId="{365C523F-EE11-4037-AB24-10512DB6407C}">
      <dgm:prSet/>
      <dgm:spPr/>
      <dgm:t>
        <a:bodyPr/>
        <a:lstStyle/>
        <a:p>
          <a:endParaRPr lang="en-US"/>
        </a:p>
      </dgm:t>
    </dgm:pt>
    <dgm:pt modelId="{0A951538-D6E1-4C35-893B-4334B2863DA3}">
      <dgm:prSet/>
      <dgm:spPr/>
      <dgm:t>
        <a:bodyPr/>
        <a:lstStyle/>
        <a:p>
          <a:r>
            <a:rPr lang="en-US" smtClean="0"/>
            <a:t>Biological Engineering and Soil Science</a:t>
          </a:r>
          <a:endParaRPr lang="en-US" dirty="0"/>
        </a:p>
      </dgm:t>
    </dgm:pt>
    <dgm:pt modelId="{08F4324B-B5FC-431E-A6CA-898EC4596ADB}" type="parTrans" cxnId="{6EE20A29-37EF-4771-9BE4-17CF93C738CB}">
      <dgm:prSet/>
      <dgm:spPr/>
      <dgm:t>
        <a:bodyPr/>
        <a:lstStyle/>
        <a:p>
          <a:endParaRPr lang="en-US"/>
        </a:p>
      </dgm:t>
    </dgm:pt>
    <dgm:pt modelId="{CB65DBD1-B53D-4EC4-BCFA-273186C4CB34}" type="sibTrans" cxnId="{6EE20A29-37EF-4771-9BE4-17CF93C738CB}">
      <dgm:prSet/>
      <dgm:spPr/>
      <dgm:t>
        <a:bodyPr/>
        <a:lstStyle/>
        <a:p>
          <a:endParaRPr lang="en-US"/>
        </a:p>
      </dgm:t>
    </dgm:pt>
    <dgm:pt modelId="{34C05F9C-0449-48E3-980A-683001BBAC40}">
      <dgm:prSet/>
      <dgm:spPr/>
      <dgm:t>
        <a:bodyPr/>
        <a:lstStyle/>
        <a:p>
          <a:r>
            <a:rPr lang="en-US" smtClean="0"/>
            <a:t>Agricultural and Resource Economics</a:t>
          </a:r>
          <a:endParaRPr lang="en-US" dirty="0"/>
        </a:p>
      </dgm:t>
    </dgm:pt>
    <dgm:pt modelId="{0FA9AEC8-E319-433A-9548-E781FCDCA0FB}" type="parTrans" cxnId="{6424A2BE-37CC-4525-B987-7AF94B1EC53A}">
      <dgm:prSet/>
      <dgm:spPr/>
      <dgm:t>
        <a:bodyPr/>
        <a:lstStyle/>
        <a:p>
          <a:endParaRPr lang="en-US"/>
        </a:p>
      </dgm:t>
    </dgm:pt>
    <dgm:pt modelId="{D2FF0A65-B577-4424-8B27-46C56C714BC6}" type="sibTrans" cxnId="{6424A2BE-37CC-4525-B987-7AF94B1EC53A}">
      <dgm:prSet/>
      <dgm:spPr/>
      <dgm:t>
        <a:bodyPr/>
        <a:lstStyle/>
        <a:p>
          <a:endParaRPr lang="en-US"/>
        </a:p>
      </dgm:t>
    </dgm:pt>
    <dgm:pt modelId="{36D3A926-D2BB-408D-A360-A1B902444A0D}">
      <dgm:prSet/>
      <dgm:spPr/>
      <dgm:t>
        <a:bodyPr/>
        <a:lstStyle/>
        <a:p>
          <a:r>
            <a:rPr lang="en-US" dirty="0" smtClean="0"/>
            <a:t>Non-government Organizations</a:t>
          </a:r>
        </a:p>
        <a:p>
          <a:r>
            <a:rPr lang="en-US" dirty="0" smtClean="0"/>
            <a:t>(Growing Nations, World Vision)</a:t>
          </a:r>
          <a:endParaRPr lang="en-US" dirty="0"/>
        </a:p>
      </dgm:t>
    </dgm:pt>
    <dgm:pt modelId="{DB9EDF62-5E96-466B-8823-F5629E0727A5}" type="parTrans" cxnId="{34F51035-400D-404B-BF69-8D6096293D4A}">
      <dgm:prSet/>
      <dgm:spPr/>
      <dgm:t>
        <a:bodyPr/>
        <a:lstStyle/>
        <a:p>
          <a:endParaRPr lang="en-US"/>
        </a:p>
      </dgm:t>
    </dgm:pt>
    <dgm:pt modelId="{38019DB1-640B-47DB-93E9-89EC82AA8E78}" type="sibTrans" cxnId="{34F51035-400D-404B-BF69-8D6096293D4A}">
      <dgm:prSet/>
      <dgm:spPr/>
      <dgm:t>
        <a:bodyPr/>
        <a:lstStyle/>
        <a:p>
          <a:endParaRPr lang="en-US"/>
        </a:p>
      </dgm:t>
    </dgm:pt>
    <dgm:pt modelId="{2A3717E0-6311-459F-95E5-80E1E224DDDD}" type="pres">
      <dgm:prSet presAssocID="{52C13BE1-B8F9-4A83-80E9-15034A844672}" presName="hierChild1" presStyleCnt="0">
        <dgm:presLayoutVars>
          <dgm:chPref val="1"/>
          <dgm:dir/>
          <dgm:animOne val="branch"/>
          <dgm:animLvl val="lvl"/>
          <dgm:resizeHandles/>
        </dgm:presLayoutVars>
      </dgm:prSet>
      <dgm:spPr/>
      <dgm:t>
        <a:bodyPr/>
        <a:lstStyle/>
        <a:p>
          <a:endParaRPr lang="en-US"/>
        </a:p>
      </dgm:t>
    </dgm:pt>
    <dgm:pt modelId="{1D28D93F-E152-4569-B2E9-97C4627E9CAC}" type="pres">
      <dgm:prSet presAssocID="{B53C0C4C-958D-4EE4-A116-8C0F06E1080F}" presName="hierRoot1" presStyleCnt="0"/>
      <dgm:spPr/>
    </dgm:pt>
    <dgm:pt modelId="{17EAD83D-0903-44FA-BF62-EF9D060300B5}" type="pres">
      <dgm:prSet presAssocID="{B53C0C4C-958D-4EE4-A116-8C0F06E1080F}" presName="composite" presStyleCnt="0"/>
      <dgm:spPr/>
    </dgm:pt>
    <dgm:pt modelId="{9383BB0F-67F6-4755-B5F5-2F123713DA2B}" type="pres">
      <dgm:prSet presAssocID="{B53C0C4C-958D-4EE4-A116-8C0F06E1080F}" presName="background" presStyleLbl="node0" presStyleIdx="0" presStyleCnt="1"/>
      <dgm:spPr/>
    </dgm:pt>
    <dgm:pt modelId="{9CF24DD7-85CD-44DB-BB5C-EC1756143808}" type="pres">
      <dgm:prSet presAssocID="{B53C0C4C-958D-4EE4-A116-8C0F06E1080F}" presName="text" presStyleLbl="fgAcc0" presStyleIdx="0" presStyleCnt="1">
        <dgm:presLayoutVars>
          <dgm:chPref val="3"/>
        </dgm:presLayoutVars>
      </dgm:prSet>
      <dgm:spPr/>
      <dgm:t>
        <a:bodyPr/>
        <a:lstStyle/>
        <a:p>
          <a:endParaRPr lang="en-US"/>
        </a:p>
      </dgm:t>
    </dgm:pt>
    <dgm:pt modelId="{A3CD5302-1319-4897-ABAD-C810A95D9FEA}" type="pres">
      <dgm:prSet presAssocID="{B53C0C4C-958D-4EE4-A116-8C0F06E1080F}" presName="hierChild2" presStyleCnt="0"/>
      <dgm:spPr/>
    </dgm:pt>
    <dgm:pt modelId="{C5184E19-D605-4D01-A001-DE0864648EAD}" type="pres">
      <dgm:prSet presAssocID="{A2C690F6-83AC-40A5-8EBD-E19A02897E4D}" presName="Name10" presStyleLbl="parChTrans1D2" presStyleIdx="0" presStyleCnt="1"/>
      <dgm:spPr/>
      <dgm:t>
        <a:bodyPr/>
        <a:lstStyle/>
        <a:p>
          <a:endParaRPr lang="en-US"/>
        </a:p>
      </dgm:t>
    </dgm:pt>
    <dgm:pt modelId="{1BBF3FEC-732C-498C-8AE4-37C85A7B8695}" type="pres">
      <dgm:prSet presAssocID="{15B09CBE-81C3-4A75-A802-2277DF262ED8}" presName="hierRoot2" presStyleCnt="0"/>
      <dgm:spPr/>
    </dgm:pt>
    <dgm:pt modelId="{D30A32D7-6E1F-4EDF-A909-A0067DAFC1DD}" type="pres">
      <dgm:prSet presAssocID="{15B09CBE-81C3-4A75-A802-2277DF262ED8}" presName="composite2" presStyleCnt="0"/>
      <dgm:spPr/>
    </dgm:pt>
    <dgm:pt modelId="{BE1CD9DD-06D7-4559-BF9B-770771F8C8CC}" type="pres">
      <dgm:prSet presAssocID="{15B09CBE-81C3-4A75-A802-2277DF262ED8}" presName="background2" presStyleLbl="node2" presStyleIdx="0" presStyleCnt="1"/>
      <dgm:spPr/>
    </dgm:pt>
    <dgm:pt modelId="{23D1C578-1007-474B-A28B-53613E5EDC9E}" type="pres">
      <dgm:prSet presAssocID="{15B09CBE-81C3-4A75-A802-2277DF262ED8}" presName="text2" presStyleLbl="fgAcc2" presStyleIdx="0" presStyleCnt="1">
        <dgm:presLayoutVars>
          <dgm:chPref val="3"/>
        </dgm:presLayoutVars>
      </dgm:prSet>
      <dgm:spPr/>
      <dgm:t>
        <a:bodyPr/>
        <a:lstStyle/>
        <a:p>
          <a:endParaRPr lang="en-US"/>
        </a:p>
      </dgm:t>
    </dgm:pt>
    <dgm:pt modelId="{96710301-B4E7-4638-8F6E-E43E2639EDBA}" type="pres">
      <dgm:prSet presAssocID="{15B09CBE-81C3-4A75-A802-2277DF262ED8}" presName="hierChild3" presStyleCnt="0"/>
      <dgm:spPr/>
    </dgm:pt>
    <dgm:pt modelId="{5F3EAC63-666C-4AA9-B051-D265C28B89B7}" type="pres">
      <dgm:prSet presAssocID="{B923082A-04F8-462C-910B-CB774C7E07CC}" presName="Name17" presStyleLbl="parChTrans1D3" presStyleIdx="0" presStyleCnt="4"/>
      <dgm:spPr/>
      <dgm:t>
        <a:bodyPr/>
        <a:lstStyle/>
        <a:p>
          <a:endParaRPr lang="en-US"/>
        </a:p>
      </dgm:t>
    </dgm:pt>
    <dgm:pt modelId="{DFA87BF5-9F3A-4D1F-BD7B-3A5BF72BA30B}" type="pres">
      <dgm:prSet presAssocID="{2C07AE6B-D818-422D-8DB7-347D23438B57}" presName="hierRoot3" presStyleCnt="0"/>
      <dgm:spPr/>
    </dgm:pt>
    <dgm:pt modelId="{04CD98D5-97E0-4756-87DC-8940F8B36572}" type="pres">
      <dgm:prSet presAssocID="{2C07AE6B-D818-422D-8DB7-347D23438B57}" presName="composite3" presStyleCnt="0"/>
      <dgm:spPr/>
    </dgm:pt>
    <dgm:pt modelId="{98AC9043-9892-4389-A264-8EDCD62B2823}" type="pres">
      <dgm:prSet presAssocID="{2C07AE6B-D818-422D-8DB7-347D23438B57}" presName="background3" presStyleLbl="node3" presStyleIdx="0" presStyleCnt="4"/>
      <dgm:spPr/>
    </dgm:pt>
    <dgm:pt modelId="{24D0C1CD-F327-4FEA-8D8B-8C2D9F320A08}" type="pres">
      <dgm:prSet presAssocID="{2C07AE6B-D818-422D-8DB7-347D23438B57}" presName="text3" presStyleLbl="fgAcc3" presStyleIdx="0" presStyleCnt="4">
        <dgm:presLayoutVars>
          <dgm:chPref val="3"/>
        </dgm:presLayoutVars>
      </dgm:prSet>
      <dgm:spPr/>
      <dgm:t>
        <a:bodyPr/>
        <a:lstStyle/>
        <a:p>
          <a:endParaRPr lang="en-US"/>
        </a:p>
      </dgm:t>
    </dgm:pt>
    <dgm:pt modelId="{F8D438F5-D8FD-4EE8-954C-FBD91C647F34}" type="pres">
      <dgm:prSet presAssocID="{2C07AE6B-D818-422D-8DB7-347D23438B57}" presName="hierChild4" presStyleCnt="0"/>
      <dgm:spPr/>
    </dgm:pt>
    <dgm:pt modelId="{D9874896-DCCF-4072-8A39-50D5E34CF3EC}" type="pres">
      <dgm:prSet presAssocID="{08F4324B-B5FC-431E-A6CA-898EC4596ADB}" presName="Name23" presStyleLbl="parChTrans1D4" presStyleIdx="0" presStyleCnt="2"/>
      <dgm:spPr/>
      <dgm:t>
        <a:bodyPr/>
        <a:lstStyle/>
        <a:p>
          <a:endParaRPr lang="en-US"/>
        </a:p>
      </dgm:t>
    </dgm:pt>
    <dgm:pt modelId="{9419670E-6319-476F-AE74-837ED7AEABAF}" type="pres">
      <dgm:prSet presAssocID="{0A951538-D6E1-4C35-893B-4334B2863DA3}" presName="hierRoot4" presStyleCnt="0"/>
      <dgm:spPr/>
    </dgm:pt>
    <dgm:pt modelId="{354D0EDB-6956-4EC1-A732-9D89CF99D277}" type="pres">
      <dgm:prSet presAssocID="{0A951538-D6E1-4C35-893B-4334B2863DA3}" presName="composite4" presStyleCnt="0"/>
      <dgm:spPr/>
    </dgm:pt>
    <dgm:pt modelId="{60E43068-0FFC-470C-B135-7855FB207980}" type="pres">
      <dgm:prSet presAssocID="{0A951538-D6E1-4C35-893B-4334B2863DA3}" presName="background4" presStyleLbl="node4" presStyleIdx="0" presStyleCnt="2"/>
      <dgm:spPr/>
    </dgm:pt>
    <dgm:pt modelId="{4989C0E2-A9AA-4EEA-BAAD-C229666699B5}" type="pres">
      <dgm:prSet presAssocID="{0A951538-D6E1-4C35-893B-4334B2863DA3}" presName="text4" presStyleLbl="fgAcc4" presStyleIdx="0" presStyleCnt="2">
        <dgm:presLayoutVars>
          <dgm:chPref val="3"/>
        </dgm:presLayoutVars>
      </dgm:prSet>
      <dgm:spPr/>
      <dgm:t>
        <a:bodyPr/>
        <a:lstStyle/>
        <a:p>
          <a:endParaRPr lang="en-US"/>
        </a:p>
      </dgm:t>
    </dgm:pt>
    <dgm:pt modelId="{83999EE8-98F9-421C-A74F-EFDC46B0D63D}" type="pres">
      <dgm:prSet presAssocID="{0A951538-D6E1-4C35-893B-4334B2863DA3}" presName="hierChild5" presStyleCnt="0"/>
      <dgm:spPr/>
    </dgm:pt>
    <dgm:pt modelId="{13CC745E-378E-45B5-B6D2-3CA143637073}" type="pres">
      <dgm:prSet presAssocID="{0FA9AEC8-E319-433A-9548-E781FCDCA0FB}" presName="Name23" presStyleLbl="parChTrans1D4" presStyleIdx="1" presStyleCnt="2"/>
      <dgm:spPr/>
      <dgm:t>
        <a:bodyPr/>
        <a:lstStyle/>
        <a:p>
          <a:endParaRPr lang="en-US"/>
        </a:p>
      </dgm:t>
    </dgm:pt>
    <dgm:pt modelId="{A4271210-76F9-4783-BA2B-2BE1A08FF46B}" type="pres">
      <dgm:prSet presAssocID="{34C05F9C-0449-48E3-980A-683001BBAC40}" presName="hierRoot4" presStyleCnt="0"/>
      <dgm:spPr/>
    </dgm:pt>
    <dgm:pt modelId="{6FE60747-A498-4862-AFF2-E8F6EAC331AB}" type="pres">
      <dgm:prSet presAssocID="{34C05F9C-0449-48E3-980A-683001BBAC40}" presName="composite4" presStyleCnt="0"/>
      <dgm:spPr/>
    </dgm:pt>
    <dgm:pt modelId="{50D69845-D4B0-47AC-811F-36EF223ED6B1}" type="pres">
      <dgm:prSet presAssocID="{34C05F9C-0449-48E3-980A-683001BBAC40}" presName="background4" presStyleLbl="node4" presStyleIdx="1" presStyleCnt="2"/>
      <dgm:spPr/>
    </dgm:pt>
    <dgm:pt modelId="{180B9293-2092-4977-BA75-79FC77514AE3}" type="pres">
      <dgm:prSet presAssocID="{34C05F9C-0449-48E3-980A-683001BBAC40}" presName="text4" presStyleLbl="fgAcc4" presStyleIdx="1" presStyleCnt="2">
        <dgm:presLayoutVars>
          <dgm:chPref val="3"/>
        </dgm:presLayoutVars>
      </dgm:prSet>
      <dgm:spPr/>
      <dgm:t>
        <a:bodyPr/>
        <a:lstStyle/>
        <a:p>
          <a:endParaRPr lang="en-US"/>
        </a:p>
      </dgm:t>
    </dgm:pt>
    <dgm:pt modelId="{8CEDE7E4-128B-477A-B178-DA04DC57D9A6}" type="pres">
      <dgm:prSet presAssocID="{34C05F9C-0449-48E3-980A-683001BBAC40}" presName="hierChild5" presStyleCnt="0"/>
      <dgm:spPr/>
    </dgm:pt>
    <dgm:pt modelId="{0F5D20D9-48F7-4EAC-A5FD-B5A3F565DA6F}" type="pres">
      <dgm:prSet presAssocID="{E1240481-AE58-42D5-BA2A-2BDB3B896C31}" presName="Name17" presStyleLbl="parChTrans1D3" presStyleIdx="1" presStyleCnt="4"/>
      <dgm:spPr/>
      <dgm:t>
        <a:bodyPr/>
        <a:lstStyle/>
        <a:p>
          <a:endParaRPr lang="en-US"/>
        </a:p>
      </dgm:t>
    </dgm:pt>
    <dgm:pt modelId="{B726D9B1-EBB6-405D-908A-EE0E01C22A23}" type="pres">
      <dgm:prSet presAssocID="{A7A0256A-58F5-4F72-8A78-9C07CBF0DCDA}" presName="hierRoot3" presStyleCnt="0"/>
      <dgm:spPr/>
    </dgm:pt>
    <dgm:pt modelId="{EE566847-A1C3-4265-BC55-63692F858371}" type="pres">
      <dgm:prSet presAssocID="{A7A0256A-58F5-4F72-8A78-9C07CBF0DCDA}" presName="composite3" presStyleCnt="0"/>
      <dgm:spPr/>
    </dgm:pt>
    <dgm:pt modelId="{97E9036E-AB81-43DF-A713-3950BAA28DF8}" type="pres">
      <dgm:prSet presAssocID="{A7A0256A-58F5-4F72-8A78-9C07CBF0DCDA}" presName="background3" presStyleLbl="node3" presStyleIdx="1" presStyleCnt="4"/>
      <dgm:spPr/>
    </dgm:pt>
    <dgm:pt modelId="{70DD804A-F571-44F2-B911-8C63280C5FC6}" type="pres">
      <dgm:prSet presAssocID="{A7A0256A-58F5-4F72-8A78-9C07CBF0DCDA}" presName="text3" presStyleLbl="fgAcc3" presStyleIdx="1" presStyleCnt="4">
        <dgm:presLayoutVars>
          <dgm:chPref val="3"/>
        </dgm:presLayoutVars>
      </dgm:prSet>
      <dgm:spPr/>
      <dgm:t>
        <a:bodyPr/>
        <a:lstStyle/>
        <a:p>
          <a:endParaRPr lang="en-US"/>
        </a:p>
      </dgm:t>
    </dgm:pt>
    <dgm:pt modelId="{AE439A33-51D9-430F-ACAF-FB8657596807}" type="pres">
      <dgm:prSet presAssocID="{A7A0256A-58F5-4F72-8A78-9C07CBF0DCDA}" presName="hierChild4" presStyleCnt="0"/>
      <dgm:spPr/>
    </dgm:pt>
    <dgm:pt modelId="{ED786FF8-287D-4E3F-AC5E-279F2ECDB098}" type="pres">
      <dgm:prSet presAssocID="{AEC021AF-8EBA-4CF0-8C0C-0398B9E27401}" presName="Name17" presStyleLbl="parChTrans1D3" presStyleIdx="2" presStyleCnt="4"/>
      <dgm:spPr/>
      <dgm:t>
        <a:bodyPr/>
        <a:lstStyle/>
        <a:p>
          <a:endParaRPr lang="en-US"/>
        </a:p>
      </dgm:t>
    </dgm:pt>
    <dgm:pt modelId="{55C63C98-C34D-4F6F-99D3-5C42470D10D5}" type="pres">
      <dgm:prSet presAssocID="{D84FCBED-92BE-4CC9-9029-E36803CFDE2D}" presName="hierRoot3" presStyleCnt="0"/>
      <dgm:spPr/>
    </dgm:pt>
    <dgm:pt modelId="{5EA22E9F-0BCA-4A4D-8536-834416091625}" type="pres">
      <dgm:prSet presAssocID="{D84FCBED-92BE-4CC9-9029-E36803CFDE2D}" presName="composite3" presStyleCnt="0"/>
      <dgm:spPr/>
    </dgm:pt>
    <dgm:pt modelId="{2542F38A-D9BB-4144-BC5C-591B22E62B86}" type="pres">
      <dgm:prSet presAssocID="{D84FCBED-92BE-4CC9-9029-E36803CFDE2D}" presName="background3" presStyleLbl="node3" presStyleIdx="2" presStyleCnt="4"/>
      <dgm:spPr/>
    </dgm:pt>
    <dgm:pt modelId="{E7900824-A6ED-4811-826B-EBE7E429ECA4}" type="pres">
      <dgm:prSet presAssocID="{D84FCBED-92BE-4CC9-9029-E36803CFDE2D}" presName="text3" presStyleLbl="fgAcc3" presStyleIdx="2" presStyleCnt="4">
        <dgm:presLayoutVars>
          <dgm:chPref val="3"/>
        </dgm:presLayoutVars>
      </dgm:prSet>
      <dgm:spPr/>
      <dgm:t>
        <a:bodyPr/>
        <a:lstStyle/>
        <a:p>
          <a:endParaRPr lang="en-US"/>
        </a:p>
      </dgm:t>
    </dgm:pt>
    <dgm:pt modelId="{C999AF3F-F4EE-4DD9-BEC8-E6FA551BA910}" type="pres">
      <dgm:prSet presAssocID="{D84FCBED-92BE-4CC9-9029-E36803CFDE2D}" presName="hierChild4" presStyleCnt="0"/>
      <dgm:spPr/>
    </dgm:pt>
    <dgm:pt modelId="{A5468753-8F8E-4956-8A1A-2150A2E738D8}" type="pres">
      <dgm:prSet presAssocID="{DB9EDF62-5E96-466B-8823-F5629E0727A5}" presName="Name17" presStyleLbl="parChTrans1D3" presStyleIdx="3" presStyleCnt="4"/>
      <dgm:spPr/>
      <dgm:t>
        <a:bodyPr/>
        <a:lstStyle/>
        <a:p>
          <a:endParaRPr lang="en-US"/>
        </a:p>
      </dgm:t>
    </dgm:pt>
    <dgm:pt modelId="{BB4B1252-FDC2-439D-A187-97278FB92A84}" type="pres">
      <dgm:prSet presAssocID="{36D3A926-D2BB-408D-A360-A1B902444A0D}" presName="hierRoot3" presStyleCnt="0"/>
      <dgm:spPr/>
    </dgm:pt>
    <dgm:pt modelId="{5AC2288B-B528-4E2B-8EBF-C5EFFBF3C9BB}" type="pres">
      <dgm:prSet presAssocID="{36D3A926-D2BB-408D-A360-A1B902444A0D}" presName="composite3" presStyleCnt="0"/>
      <dgm:spPr/>
    </dgm:pt>
    <dgm:pt modelId="{0F388101-FD86-4C52-9F54-C52B6D97EE0C}" type="pres">
      <dgm:prSet presAssocID="{36D3A926-D2BB-408D-A360-A1B902444A0D}" presName="background3" presStyleLbl="node3" presStyleIdx="3" presStyleCnt="4"/>
      <dgm:spPr/>
    </dgm:pt>
    <dgm:pt modelId="{7629C153-DC3A-479D-A15D-D3DD17C31BD9}" type="pres">
      <dgm:prSet presAssocID="{36D3A926-D2BB-408D-A360-A1B902444A0D}" presName="text3" presStyleLbl="fgAcc3" presStyleIdx="3" presStyleCnt="4">
        <dgm:presLayoutVars>
          <dgm:chPref val="3"/>
        </dgm:presLayoutVars>
      </dgm:prSet>
      <dgm:spPr/>
      <dgm:t>
        <a:bodyPr/>
        <a:lstStyle/>
        <a:p>
          <a:endParaRPr lang="en-US"/>
        </a:p>
      </dgm:t>
    </dgm:pt>
    <dgm:pt modelId="{7F003A4C-00CC-4D51-81DA-2B709F208410}" type="pres">
      <dgm:prSet presAssocID="{36D3A926-D2BB-408D-A360-A1B902444A0D}" presName="hierChild4" presStyleCnt="0"/>
      <dgm:spPr/>
    </dgm:pt>
  </dgm:ptLst>
  <dgm:cxnLst>
    <dgm:cxn modelId="{AD26C007-B64D-46B0-B159-37D404494C77}" type="presOf" srcId="{E1240481-AE58-42D5-BA2A-2BDB3B896C31}" destId="{0F5D20D9-48F7-4EAC-A5FD-B5A3F565DA6F}" srcOrd="0" destOrd="0" presId="urn:microsoft.com/office/officeart/2005/8/layout/hierarchy1"/>
    <dgm:cxn modelId="{E9D5685F-AE93-4364-AC5D-651CF3509A52}" type="presOf" srcId="{0FA9AEC8-E319-433A-9548-E781FCDCA0FB}" destId="{13CC745E-378E-45B5-B6D2-3CA143637073}" srcOrd="0" destOrd="0" presId="urn:microsoft.com/office/officeart/2005/8/layout/hierarchy1"/>
    <dgm:cxn modelId="{E11B2209-C37E-4E07-A0FF-23D741305E08}" type="presOf" srcId="{2C07AE6B-D818-422D-8DB7-347D23438B57}" destId="{24D0C1CD-F327-4FEA-8D8B-8C2D9F320A08}" srcOrd="0" destOrd="0" presId="urn:microsoft.com/office/officeart/2005/8/layout/hierarchy1"/>
    <dgm:cxn modelId="{ACAAB695-8ADB-4AFE-AE70-9181B3C6EBB1}" type="presOf" srcId="{AEC021AF-8EBA-4CF0-8C0C-0398B9E27401}" destId="{ED786FF8-287D-4E3F-AC5E-279F2ECDB098}" srcOrd="0" destOrd="0" presId="urn:microsoft.com/office/officeart/2005/8/layout/hierarchy1"/>
    <dgm:cxn modelId="{41990C97-C39D-4B12-A360-84BB340C9597}" srcId="{15B09CBE-81C3-4A75-A802-2277DF262ED8}" destId="{A7A0256A-58F5-4F72-8A78-9C07CBF0DCDA}" srcOrd="1" destOrd="0" parTransId="{E1240481-AE58-42D5-BA2A-2BDB3B896C31}" sibTransId="{8993D660-2408-4853-8A13-31ADFBEA9D74}"/>
    <dgm:cxn modelId="{34F51035-400D-404B-BF69-8D6096293D4A}" srcId="{15B09CBE-81C3-4A75-A802-2277DF262ED8}" destId="{36D3A926-D2BB-408D-A360-A1B902444A0D}" srcOrd="3" destOrd="0" parTransId="{DB9EDF62-5E96-466B-8823-F5629E0727A5}" sibTransId="{38019DB1-640B-47DB-93E9-89EC82AA8E78}"/>
    <dgm:cxn modelId="{E4211A20-2C84-4306-8E78-73EC3C9A3408}" srcId="{B53C0C4C-958D-4EE4-A116-8C0F06E1080F}" destId="{15B09CBE-81C3-4A75-A802-2277DF262ED8}" srcOrd="0" destOrd="0" parTransId="{A2C690F6-83AC-40A5-8EBD-E19A02897E4D}" sibTransId="{A2E74C1F-BD21-42CC-867C-E1A16934A700}"/>
    <dgm:cxn modelId="{6EE20A29-37EF-4771-9BE4-17CF93C738CB}" srcId="{2C07AE6B-D818-422D-8DB7-347D23438B57}" destId="{0A951538-D6E1-4C35-893B-4334B2863DA3}" srcOrd="0" destOrd="0" parTransId="{08F4324B-B5FC-431E-A6CA-898EC4596ADB}" sibTransId="{CB65DBD1-B53D-4EC4-BCFA-273186C4CB34}"/>
    <dgm:cxn modelId="{5B569478-2B7D-4E5E-A9D2-D0B9DBA84AF8}" type="presOf" srcId="{36D3A926-D2BB-408D-A360-A1B902444A0D}" destId="{7629C153-DC3A-479D-A15D-D3DD17C31BD9}" srcOrd="0" destOrd="0" presId="urn:microsoft.com/office/officeart/2005/8/layout/hierarchy1"/>
    <dgm:cxn modelId="{B5EA5E9C-A136-4621-ADF6-2FD7FBD0C71C}" type="presOf" srcId="{15B09CBE-81C3-4A75-A802-2277DF262ED8}" destId="{23D1C578-1007-474B-A28B-53613E5EDC9E}" srcOrd="0" destOrd="0" presId="urn:microsoft.com/office/officeart/2005/8/layout/hierarchy1"/>
    <dgm:cxn modelId="{AEC6CF9F-2025-4497-ABA1-E719FE892CA5}" type="presOf" srcId="{B53C0C4C-958D-4EE4-A116-8C0F06E1080F}" destId="{9CF24DD7-85CD-44DB-BB5C-EC1756143808}" srcOrd="0" destOrd="0" presId="urn:microsoft.com/office/officeart/2005/8/layout/hierarchy1"/>
    <dgm:cxn modelId="{CFDC782E-F6AE-4831-A739-F2FE929446F7}" type="presOf" srcId="{08F4324B-B5FC-431E-A6CA-898EC4596ADB}" destId="{D9874896-DCCF-4072-8A39-50D5E34CF3EC}" srcOrd="0" destOrd="0" presId="urn:microsoft.com/office/officeart/2005/8/layout/hierarchy1"/>
    <dgm:cxn modelId="{8CF798FB-EC61-4C96-81DF-6BB8DD526DD3}" srcId="{52C13BE1-B8F9-4A83-80E9-15034A844672}" destId="{B53C0C4C-958D-4EE4-A116-8C0F06E1080F}" srcOrd="0" destOrd="0" parTransId="{568EBB64-562C-4AB5-84ED-6BD8B6E6781E}" sibTransId="{3D83F797-8706-4362-B7D5-87074BBEAE15}"/>
    <dgm:cxn modelId="{829316DF-4273-4FCD-A4D1-9E595F147DE0}" type="presOf" srcId="{B923082A-04F8-462C-910B-CB774C7E07CC}" destId="{5F3EAC63-666C-4AA9-B051-D265C28B89B7}" srcOrd="0" destOrd="0" presId="urn:microsoft.com/office/officeart/2005/8/layout/hierarchy1"/>
    <dgm:cxn modelId="{C9510B1E-884C-4481-8ADA-EFB2A8FE3B9B}" type="presOf" srcId="{DB9EDF62-5E96-466B-8823-F5629E0727A5}" destId="{A5468753-8F8E-4956-8A1A-2150A2E738D8}" srcOrd="0" destOrd="0" presId="urn:microsoft.com/office/officeart/2005/8/layout/hierarchy1"/>
    <dgm:cxn modelId="{1A0EF351-67E1-4FFE-B6AE-6DF5C6653FD8}" type="presOf" srcId="{34C05F9C-0449-48E3-980A-683001BBAC40}" destId="{180B9293-2092-4977-BA75-79FC77514AE3}" srcOrd="0" destOrd="0" presId="urn:microsoft.com/office/officeart/2005/8/layout/hierarchy1"/>
    <dgm:cxn modelId="{F8BB798B-6E12-4439-A34C-2EA8F1C78698}" type="presOf" srcId="{52C13BE1-B8F9-4A83-80E9-15034A844672}" destId="{2A3717E0-6311-459F-95E5-80E1E224DDDD}" srcOrd="0" destOrd="0" presId="urn:microsoft.com/office/officeart/2005/8/layout/hierarchy1"/>
    <dgm:cxn modelId="{365C523F-EE11-4037-AB24-10512DB6407C}" srcId="{15B09CBE-81C3-4A75-A802-2277DF262ED8}" destId="{2C07AE6B-D818-422D-8DB7-347D23438B57}" srcOrd="0" destOrd="0" parTransId="{B923082A-04F8-462C-910B-CB774C7E07CC}" sibTransId="{B9AABDBE-1E57-4F40-BD93-E4B52D44FB6C}"/>
    <dgm:cxn modelId="{6B0B4AFE-7C1B-494C-A431-0F9641F5F5DA}" type="presOf" srcId="{0A951538-D6E1-4C35-893B-4334B2863DA3}" destId="{4989C0E2-A9AA-4EEA-BAAD-C229666699B5}" srcOrd="0" destOrd="0" presId="urn:microsoft.com/office/officeart/2005/8/layout/hierarchy1"/>
    <dgm:cxn modelId="{B5256E13-D60D-4F88-8E41-109CABF58006}" srcId="{15B09CBE-81C3-4A75-A802-2277DF262ED8}" destId="{D84FCBED-92BE-4CC9-9029-E36803CFDE2D}" srcOrd="2" destOrd="0" parTransId="{AEC021AF-8EBA-4CF0-8C0C-0398B9E27401}" sibTransId="{E62CDF1A-0BE9-419E-B395-58763BAAF1FB}"/>
    <dgm:cxn modelId="{F9280F09-8F6C-4716-958E-665A07B74807}" type="presOf" srcId="{A7A0256A-58F5-4F72-8A78-9C07CBF0DCDA}" destId="{70DD804A-F571-44F2-B911-8C63280C5FC6}" srcOrd="0" destOrd="0" presId="urn:microsoft.com/office/officeart/2005/8/layout/hierarchy1"/>
    <dgm:cxn modelId="{F796A542-AA3E-4EE2-A23E-7F36A38B8823}" type="presOf" srcId="{A2C690F6-83AC-40A5-8EBD-E19A02897E4D}" destId="{C5184E19-D605-4D01-A001-DE0864648EAD}" srcOrd="0" destOrd="0" presId="urn:microsoft.com/office/officeart/2005/8/layout/hierarchy1"/>
    <dgm:cxn modelId="{6424A2BE-37CC-4525-B987-7AF94B1EC53A}" srcId="{2C07AE6B-D818-422D-8DB7-347D23438B57}" destId="{34C05F9C-0449-48E3-980A-683001BBAC40}" srcOrd="1" destOrd="0" parTransId="{0FA9AEC8-E319-433A-9548-E781FCDCA0FB}" sibTransId="{D2FF0A65-B577-4424-8B27-46C56C714BC6}"/>
    <dgm:cxn modelId="{2D46FF92-AD85-4DA5-96F0-6AD6ABAEE30E}" type="presOf" srcId="{D84FCBED-92BE-4CC9-9029-E36803CFDE2D}" destId="{E7900824-A6ED-4811-826B-EBE7E429ECA4}" srcOrd="0" destOrd="0" presId="urn:microsoft.com/office/officeart/2005/8/layout/hierarchy1"/>
    <dgm:cxn modelId="{67A5D727-F35D-4745-A9BF-8237F59ECE4D}" type="presParOf" srcId="{2A3717E0-6311-459F-95E5-80E1E224DDDD}" destId="{1D28D93F-E152-4569-B2E9-97C4627E9CAC}" srcOrd="0" destOrd="0" presId="urn:microsoft.com/office/officeart/2005/8/layout/hierarchy1"/>
    <dgm:cxn modelId="{141B1A85-0CBB-4DEF-966F-375CD6D38E62}" type="presParOf" srcId="{1D28D93F-E152-4569-B2E9-97C4627E9CAC}" destId="{17EAD83D-0903-44FA-BF62-EF9D060300B5}" srcOrd="0" destOrd="0" presId="urn:microsoft.com/office/officeart/2005/8/layout/hierarchy1"/>
    <dgm:cxn modelId="{804EBED1-755B-4F0A-87C6-5094F1850144}" type="presParOf" srcId="{17EAD83D-0903-44FA-BF62-EF9D060300B5}" destId="{9383BB0F-67F6-4755-B5F5-2F123713DA2B}" srcOrd="0" destOrd="0" presId="urn:microsoft.com/office/officeart/2005/8/layout/hierarchy1"/>
    <dgm:cxn modelId="{7DB3B396-4B00-4DF6-8A07-F2A0727A5E07}" type="presParOf" srcId="{17EAD83D-0903-44FA-BF62-EF9D060300B5}" destId="{9CF24DD7-85CD-44DB-BB5C-EC1756143808}" srcOrd="1" destOrd="0" presId="urn:microsoft.com/office/officeart/2005/8/layout/hierarchy1"/>
    <dgm:cxn modelId="{AF90B94D-84E7-447D-B14A-31C22427F3F5}" type="presParOf" srcId="{1D28D93F-E152-4569-B2E9-97C4627E9CAC}" destId="{A3CD5302-1319-4897-ABAD-C810A95D9FEA}" srcOrd="1" destOrd="0" presId="urn:microsoft.com/office/officeart/2005/8/layout/hierarchy1"/>
    <dgm:cxn modelId="{B06118D2-3E31-42D8-9836-D525B6750CEF}" type="presParOf" srcId="{A3CD5302-1319-4897-ABAD-C810A95D9FEA}" destId="{C5184E19-D605-4D01-A001-DE0864648EAD}" srcOrd="0" destOrd="0" presId="urn:microsoft.com/office/officeart/2005/8/layout/hierarchy1"/>
    <dgm:cxn modelId="{1C8B74D9-BC01-4B6B-9F3F-F4D43402A54D}" type="presParOf" srcId="{A3CD5302-1319-4897-ABAD-C810A95D9FEA}" destId="{1BBF3FEC-732C-498C-8AE4-37C85A7B8695}" srcOrd="1" destOrd="0" presId="urn:microsoft.com/office/officeart/2005/8/layout/hierarchy1"/>
    <dgm:cxn modelId="{13783786-21F2-4426-A3D3-53351C557DCE}" type="presParOf" srcId="{1BBF3FEC-732C-498C-8AE4-37C85A7B8695}" destId="{D30A32D7-6E1F-4EDF-A909-A0067DAFC1DD}" srcOrd="0" destOrd="0" presId="urn:microsoft.com/office/officeart/2005/8/layout/hierarchy1"/>
    <dgm:cxn modelId="{9B93F357-394F-447C-A500-99198F2A3B5B}" type="presParOf" srcId="{D30A32D7-6E1F-4EDF-A909-A0067DAFC1DD}" destId="{BE1CD9DD-06D7-4559-BF9B-770771F8C8CC}" srcOrd="0" destOrd="0" presId="urn:microsoft.com/office/officeart/2005/8/layout/hierarchy1"/>
    <dgm:cxn modelId="{CF41CEC5-517B-496A-B5DA-4F25A8973ACC}" type="presParOf" srcId="{D30A32D7-6E1F-4EDF-A909-A0067DAFC1DD}" destId="{23D1C578-1007-474B-A28B-53613E5EDC9E}" srcOrd="1" destOrd="0" presId="urn:microsoft.com/office/officeart/2005/8/layout/hierarchy1"/>
    <dgm:cxn modelId="{33C66B9D-F7B3-49D5-AE97-D0967BEF6BF2}" type="presParOf" srcId="{1BBF3FEC-732C-498C-8AE4-37C85A7B8695}" destId="{96710301-B4E7-4638-8F6E-E43E2639EDBA}" srcOrd="1" destOrd="0" presId="urn:microsoft.com/office/officeart/2005/8/layout/hierarchy1"/>
    <dgm:cxn modelId="{A96F7FD3-4814-4D50-9640-1CE56E9EDEE0}" type="presParOf" srcId="{96710301-B4E7-4638-8F6E-E43E2639EDBA}" destId="{5F3EAC63-666C-4AA9-B051-D265C28B89B7}" srcOrd="0" destOrd="0" presId="urn:microsoft.com/office/officeart/2005/8/layout/hierarchy1"/>
    <dgm:cxn modelId="{411A28A7-984F-4948-A19E-BCC09D06185A}" type="presParOf" srcId="{96710301-B4E7-4638-8F6E-E43E2639EDBA}" destId="{DFA87BF5-9F3A-4D1F-BD7B-3A5BF72BA30B}" srcOrd="1" destOrd="0" presId="urn:microsoft.com/office/officeart/2005/8/layout/hierarchy1"/>
    <dgm:cxn modelId="{DE75BED1-659F-44E2-A96A-8400D83EBFB9}" type="presParOf" srcId="{DFA87BF5-9F3A-4D1F-BD7B-3A5BF72BA30B}" destId="{04CD98D5-97E0-4756-87DC-8940F8B36572}" srcOrd="0" destOrd="0" presId="urn:microsoft.com/office/officeart/2005/8/layout/hierarchy1"/>
    <dgm:cxn modelId="{9D22E0E0-4467-4EC4-9361-E013398CE5EC}" type="presParOf" srcId="{04CD98D5-97E0-4756-87DC-8940F8B36572}" destId="{98AC9043-9892-4389-A264-8EDCD62B2823}" srcOrd="0" destOrd="0" presId="urn:microsoft.com/office/officeart/2005/8/layout/hierarchy1"/>
    <dgm:cxn modelId="{31D68159-99AF-4DB6-B9D9-D02D91CE35B0}" type="presParOf" srcId="{04CD98D5-97E0-4756-87DC-8940F8B36572}" destId="{24D0C1CD-F327-4FEA-8D8B-8C2D9F320A08}" srcOrd="1" destOrd="0" presId="urn:microsoft.com/office/officeart/2005/8/layout/hierarchy1"/>
    <dgm:cxn modelId="{557DAFE0-2CB0-4B5B-8284-7EA5A8C3BB64}" type="presParOf" srcId="{DFA87BF5-9F3A-4D1F-BD7B-3A5BF72BA30B}" destId="{F8D438F5-D8FD-4EE8-954C-FBD91C647F34}" srcOrd="1" destOrd="0" presId="urn:microsoft.com/office/officeart/2005/8/layout/hierarchy1"/>
    <dgm:cxn modelId="{11955110-6E39-4D32-9265-89214F1085BA}" type="presParOf" srcId="{F8D438F5-D8FD-4EE8-954C-FBD91C647F34}" destId="{D9874896-DCCF-4072-8A39-50D5E34CF3EC}" srcOrd="0" destOrd="0" presId="urn:microsoft.com/office/officeart/2005/8/layout/hierarchy1"/>
    <dgm:cxn modelId="{52A4B87A-A889-483C-95FC-68C9BC4CE251}" type="presParOf" srcId="{F8D438F5-D8FD-4EE8-954C-FBD91C647F34}" destId="{9419670E-6319-476F-AE74-837ED7AEABAF}" srcOrd="1" destOrd="0" presId="urn:microsoft.com/office/officeart/2005/8/layout/hierarchy1"/>
    <dgm:cxn modelId="{A4B17506-ADB5-4EE7-A6FC-E192910CBC41}" type="presParOf" srcId="{9419670E-6319-476F-AE74-837ED7AEABAF}" destId="{354D0EDB-6956-4EC1-A732-9D89CF99D277}" srcOrd="0" destOrd="0" presId="urn:microsoft.com/office/officeart/2005/8/layout/hierarchy1"/>
    <dgm:cxn modelId="{7B987D27-AA1E-4577-9F5E-A249E4BAD87F}" type="presParOf" srcId="{354D0EDB-6956-4EC1-A732-9D89CF99D277}" destId="{60E43068-0FFC-470C-B135-7855FB207980}" srcOrd="0" destOrd="0" presId="urn:microsoft.com/office/officeart/2005/8/layout/hierarchy1"/>
    <dgm:cxn modelId="{9B19C2AE-C8C7-4AF9-A216-7AA27E85B385}" type="presParOf" srcId="{354D0EDB-6956-4EC1-A732-9D89CF99D277}" destId="{4989C0E2-A9AA-4EEA-BAAD-C229666699B5}" srcOrd="1" destOrd="0" presId="urn:microsoft.com/office/officeart/2005/8/layout/hierarchy1"/>
    <dgm:cxn modelId="{6932B5E3-51E0-4C52-A3B9-43F1C531B4F9}" type="presParOf" srcId="{9419670E-6319-476F-AE74-837ED7AEABAF}" destId="{83999EE8-98F9-421C-A74F-EFDC46B0D63D}" srcOrd="1" destOrd="0" presId="urn:microsoft.com/office/officeart/2005/8/layout/hierarchy1"/>
    <dgm:cxn modelId="{FA3A606A-9062-497D-8EED-7E02FAC65151}" type="presParOf" srcId="{F8D438F5-D8FD-4EE8-954C-FBD91C647F34}" destId="{13CC745E-378E-45B5-B6D2-3CA143637073}" srcOrd="2" destOrd="0" presId="urn:microsoft.com/office/officeart/2005/8/layout/hierarchy1"/>
    <dgm:cxn modelId="{EBC72FC0-4554-4E72-AAC1-050EF28C1997}" type="presParOf" srcId="{F8D438F5-D8FD-4EE8-954C-FBD91C647F34}" destId="{A4271210-76F9-4783-BA2B-2BE1A08FF46B}" srcOrd="3" destOrd="0" presId="urn:microsoft.com/office/officeart/2005/8/layout/hierarchy1"/>
    <dgm:cxn modelId="{0D5693A2-83BF-4417-8DC3-E9335E730D07}" type="presParOf" srcId="{A4271210-76F9-4783-BA2B-2BE1A08FF46B}" destId="{6FE60747-A498-4862-AFF2-E8F6EAC331AB}" srcOrd="0" destOrd="0" presId="urn:microsoft.com/office/officeart/2005/8/layout/hierarchy1"/>
    <dgm:cxn modelId="{A92EB95A-C2A3-44F4-BE6C-A49A62A4B384}" type="presParOf" srcId="{6FE60747-A498-4862-AFF2-E8F6EAC331AB}" destId="{50D69845-D4B0-47AC-811F-36EF223ED6B1}" srcOrd="0" destOrd="0" presId="urn:microsoft.com/office/officeart/2005/8/layout/hierarchy1"/>
    <dgm:cxn modelId="{6A042589-096C-4F89-918B-2A9A8C696FF1}" type="presParOf" srcId="{6FE60747-A498-4862-AFF2-E8F6EAC331AB}" destId="{180B9293-2092-4977-BA75-79FC77514AE3}" srcOrd="1" destOrd="0" presId="urn:microsoft.com/office/officeart/2005/8/layout/hierarchy1"/>
    <dgm:cxn modelId="{AE8AAB43-CD73-4D0C-ADDD-B3DB71ECB2CE}" type="presParOf" srcId="{A4271210-76F9-4783-BA2B-2BE1A08FF46B}" destId="{8CEDE7E4-128B-477A-B178-DA04DC57D9A6}" srcOrd="1" destOrd="0" presId="urn:microsoft.com/office/officeart/2005/8/layout/hierarchy1"/>
    <dgm:cxn modelId="{0E0AA6BB-F41D-42B5-9B6C-DD1BBBCACEA8}" type="presParOf" srcId="{96710301-B4E7-4638-8F6E-E43E2639EDBA}" destId="{0F5D20D9-48F7-4EAC-A5FD-B5A3F565DA6F}" srcOrd="2" destOrd="0" presId="urn:microsoft.com/office/officeart/2005/8/layout/hierarchy1"/>
    <dgm:cxn modelId="{D5A4717B-60EF-442B-B190-47535BABDF65}" type="presParOf" srcId="{96710301-B4E7-4638-8F6E-E43E2639EDBA}" destId="{B726D9B1-EBB6-405D-908A-EE0E01C22A23}" srcOrd="3" destOrd="0" presId="urn:microsoft.com/office/officeart/2005/8/layout/hierarchy1"/>
    <dgm:cxn modelId="{2D3B6B2F-1138-4DEF-B743-E245EBC32B0C}" type="presParOf" srcId="{B726D9B1-EBB6-405D-908A-EE0E01C22A23}" destId="{EE566847-A1C3-4265-BC55-63692F858371}" srcOrd="0" destOrd="0" presId="urn:microsoft.com/office/officeart/2005/8/layout/hierarchy1"/>
    <dgm:cxn modelId="{9C285BFA-55AB-463B-A122-232C4EED98A8}" type="presParOf" srcId="{EE566847-A1C3-4265-BC55-63692F858371}" destId="{97E9036E-AB81-43DF-A713-3950BAA28DF8}" srcOrd="0" destOrd="0" presId="urn:microsoft.com/office/officeart/2005/8/layout/hierarchy1"/>
    <dgm:cxn modelId="{A7F5F3A6-8A29-4E8D-9247-7C1154A10A5D}" type="presParOf" srcId="{EE566847-A1C3-4265-BC55-63692F858371}" destId="{70DD804A-F571-44F2-B911-8C63280C5FC6}" srcOrd="1" destOrd="0" presId="urn:microsoft.com/office/officeart/2005/8/layout/hierarchy1"/>
    <dgm:cxn modelId="{F2D6AB26-06F9-4E48-A286-000944CA04B4}" type="presParOf" srcId="{B726D9B1-EBB6-405D-908A-EE0E01C22A23}" destId="{AE439A33-51D9-430F-ACAF-FB8657596807}" srcOrd="1" destOrd="0" presId="urn:microsoft.com/office/officeart/2005/8/layout/hierarchy1"/>
    <dgm:cxn modelId="{B30F7F0C-3C4B-48F6-ACD6-D8670373165A}" type="presParOf" srcId="{96710301-B4E7-4638-8F6E-E43E2639EDBA}" destId="{ED786FF8-287D-4E3F-AC5E-279F2ECDB098}" srcOrd="4" destOrd="0" presId="urn:microsoft.com/office/officeart/2005/8/layout/hierarchy1"/>
    <dgm:cxn modelId="{78A03BC3-0585-44C8-BBA2-ED6C534E3792}" type="presParOf" srcId="{96710301-B4E7-4638-8F6E-E43E2639EDBA}" destId="{55C63C98-C34D-4F6F-99D3-5C42470D10D5}" srcOrd="5" destOrd="0" presId="urn:microsoft.com/office/officeart/2005/8/layout/hierarchy1"/>
    <dgm:cxn modelId="{23B57C60-B265-4567-8066-D958AB3AD962}" type="presParOf" srcId="{55C63C98-C34D-4F6F-99D3-5C42470D10D5}" destId="{5EA22E9F-0BCA-4A4D-8536-834416091625}" srcOrd="0" destOrd="0" presId="urn:microsoft.com/office/officeart/2005/8/layout/hierarchy1"/>
    <dgm:cxn modelId="{8F0C7BEB-458B-43C3-9FE8-D41E6D0BDE18}" type="presParOf" srcId="{5EA22E9F-0BCA-4A4D-8536-834416091625}" destId="{2542F38A-D9BB-4144-BC5C-591B22E62B86}" srcOrd="0" destOrd="0" presId="urn:microsoft.com/office/officeart/2005/8/layout/hierarchy1"/>
    <dgm:cxn modelId="{E770A4F8-7613-4A43-AF46-FAC753A172EB}" type="presParOf" srcId="{5EA22E9F-0BCA-4A4D-8536-834416091625}" destId="{E7900824-A6ED-4811-826B-EBE7E429ECA4}" srcOrd="1" destOrd="0" presId="urn:microsoft.com/office/officeart/2005/8/layout/hierarchy1"/>
    <dgm:cxn modelId="{C9C2926E-0B13-4DB8-B91A-BFFC6915DE0F}" type="presParOf" srcId="{55C63C98-C34D-4F6F-99D3-5C42470D10D5}" destId="{C999AF3F-F4EE-4DD9-BEC8-E6FA551BA910}" srcOrd="1" destOrd="0" presId="urn:microsoft.com/office/officeart/2005/8/layout/hierarchy1"/>
    <dgm:cxn modelId="{F80AC0CA-BA82-488C-A585-E2ECB67E167D}" type="presParOf" srcId="{96710301-B4E7-4638-8F6E-E43E2639EDBA}" destId="{A5468753-8F8E-4956-8A1A-2150A2E738D8}" srcOrd="6" destOrd="0" presId="urn:microsoft.com/office/officeart/2005/8/layout/hierarchy1"/>
    <dgm:cxn modelId="{BEFDE884-ADEA-4AE3-9208-27FA5EAA3F72}" type="presParOf" srcId="{96710301-B4E7-4638-8F6E-E43E2639EDBA}" destId="{BB4B1252-FDC2-439D-A187-97278FB92A84}" srcOrd="7" destOrd="0" presId="urn:microsoft.com/office/officeart/2005/8/layout/hierarchy1"/>
    <dgm:cxn modelId="{48FEB17E-B7EA-4C02-A516-1D75FC0EEDF9}" type="presParOf" srcId="{BB4B1252-FDC2-439D-A187-97278FB92A84}" destId="{5AC2288B-B528-4E2B-8EBF-C5EFFBF3C9BB}" srcOrd="0" destOrd="0" presId="urn:microsoft.com/office/officeart/2005/8/layout/hierarchy1"/>
    <dgm:cxn modelId="{4F13265C-27DB-4DA3-ACB2-EA1DEAAC617E}" type="presParOf" srcId="{5AC2288B-B528-4E2B-8EBF-C5EFFBF3C9BB}" destId="{0F388101-FD86-4C52-9F54-C52B6D97EE0C}" srcOrd="0" destOrd="0" presId="urn:microsoft.com/office/officeart/2005/8/layout/hierarchy1"/>
    <dgm:cxn modelId="{D29013F7-D8BC-467E-B807-C9038ACF10D2}" type="presParOf" srcId="{5AC2288B-B528-4E2B-8EBF-C5EFFBF3C9BB}" destId="{7629C153-DC3A-479D-A15D-D3DD17C31BD9}" srcOrd="1" destOrd="0" presId="urn:microsoft.com/office/officeart/2005/8/layout/hierarchy1"/>
    <dgm:cxn modelId="{8F1BF0AA-9065-4E7C-A5D7-B5BC1E449139}" type="presParOf" srcId="{BB4B1252-FDC2-439D-A187-97278FB92A84}" destId="{7F003A4C-00CC-4D51-81DA-2B709F208410}"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1D21A6-0FC8-4217-B825-81ADE2AF3E14}">
      <dsp:nvSpPr>
        <dsp:cNvPr id="0" name=""/>
        <dsp:cNvSpPr/>
      </dsp:nvSpPr>
      <dsp:spPr>
        <a:xfrm>
          <a:off x="3685151" y="1446"/>
          <a:ext cx="1240296" cy="806192"/>
        </a:xfrm>
        <a:prstGeom prst="roundRect">
          <a:avLst/>
        </a:prstGeom>
        <a:solidFill>
          <a:schemeClr val="accent1">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Natural</a:t>
          </a:r>
          <a:endParaRPr lang="en-US" sz="2100" kern="1200" dirty="0"/>
        </a:p>
      </dsp:txBody>
      <dsp:txXfrm>
        <a:off x="3724506" y="40801"/>
        <a:ext cx="1161586" cy="727482"/>
      </dsp:txXfrm>
    </dsp:sp>
    <dsp:sp modelId="{E53913A7-1D7B-4D5B-BAC9-850CC74A9D19}">
      <dsp:nvSpPr>
        <dsp:cNvPr id="0" name=""/>
        <dsp:cNvSpPr/>
      </dsp:nvSpPr>
      <dsp:spPr>
        <a:xfrm>
          <a:off x="2005149" y="404542"/>
          <a:ext cx="4600301" cy="4600301"/>
        </a:xfrm>
        <a:custGeom>
          <a:avLst/>
          <a:gdLst/>
          <a:ahLst/>
          <a:cxnLst/>
          <a:rect l="0" t="0" r="0" b="0"/>
          <a:pathLst>
            <a:path>
              <a:moveTo>
                <a:pt x="2928500" y="87489"/>
              </a:moveTo>
              <a:arcTo wR="2300150" hR="2300150" stAng="17151206" swAng="1255475"/>
            </a:path>
          </a:pathLst>
        </a:custGeom>
        <a:noFill/>
        <a:ln w="38100" cap="flat" cmpd="sng" algn="ctr">
          <a:solidFill>
            <a:schemeClr val="tx2">
              <a:lumMod val="50000"/>
            </a:schemeClr>
          </a:solidFill>
          <a:prstDash val="solid"/>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1DB0826D-AEB2-4782-B48C-2792696CF6E7}">
      <dsp:nvSpPr>
        <dsp:cNvPr id="0" name=""/>
        <dsp:cNvSpPr/>
      </dsp:nvSpPr>
      <dsp:spPr>
        <a:xfrm>
          <a:off x="5483482" y="867476"/>
          <a:ext cx="1240296" cy="806192"/>
        </a:xfrm>
        <a:prstGeom prst="roundRect">
          <a:avLst/>
        </a:prstGeom>
        <a:solidFill>
          <a:schemeClr val="accent1">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Cultural</a:t>
          </a:r>
          <a:endParaRPr lang="en-US" sz="2100" kern="1200" dirty="0"/>
        </a:p>
      </dsp:txBody>
      <dsp:txXfrm>
        <a:off x="5522837" y="906831"/>
        <a:ext cx="1161586" cy="727482"/>
      </dsp:txXfrm>
    </dsp:sp>
    <dsp:sp modelId="{936983E1-4E26-4153-B6B6-228FDD90A63E}">
      <dsp:nvSpPr>
        <dsp:cNvPr id="0" name=""/>
        <dsp:cNvSpPr/>
      </dsp:nvSpPr>
      <dsp:spPr>
        <a:xfrm>
          <a:off x="2005149" y="404542"/>
          <a:ext cx="4600301" cy="4600301"/>
        </a:xfrm>
        <a:custGeom>
          <a:avLst/>
          <a:gdLst/>
          <a:ahLst/>
          <a:cxnLst/>
          <a:rect l="0" t="0" r="0" b="0"/>
          <a:pathLst>
            <a:path>
              <a:moveTo>
                <a:pt x="4361479" y="1279554"/>
              </a:moveTo>
              <a:arcTo wR="2300150" hR="2300150" stAng="20019556" swAng="1725605"/>
            </a:path>
          </a:pathLst>
        </a:custGeom>
        <a:noFill/>
        <a:ln w="38100" cap="flat" cmpd="sng" algn="ctr">
          <a:solidFill>
            <a:schemeClr val="tx2">
              <a:lumMod val="50000"/>
            </a:schemeClr>
          </a:solidFill>
          <a:prstDash val="solid"/>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30BE8AF9-288D-47DF-BC13-1FA76AD8AE9D}">
      <dsp:nvSpPr>
        <dsp:cNvPr id="0" name=""/>
        <dsp:cNvSpPr/>
      </dsp:nvSpPr>
      <dsp:spPr>
        <a:xfrm>
          <a:off x="5927632" y="2813428"/>
          <a:ext cx="1240296" cy="806192"/>
        </a:xfrm>
        <a:prstGeom prst="roundRect">
          <a:avLst/>
        </a:prstGeom>
        <a:solidFill>
          <a:schemeClr val="accent1">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Human</a:t>
          </a:r>
          <a:endParaRPr lang="en-US" sz="2100" kern="1200" dirty="0"/>
        </a:p>
      </dsp:txBody>
      <dsp:txXfrm>
        <a:off x="5966987" y="2852783"/>
        <a:ext cx="1161586" cy="727482"/>
      </dsp:txXfrm>
    </dsp:sp>
    <dsp:sp modelId="{6B6AFA3A-22C6-43B5-B586-9FC9D2675283}">
      <dsp:nvSpPr>
        <dsp:cNvPr id="0" name=""/>
        <dsp:cNvSpPr/>
      </dsp:nvSpPr>
      <dsp:spPr>
        <a:xfrm>
          <a:off x="2005149" y="404542"/>
          <a:ext cx="4600301" cy="4600301"/>
        </a:xfrm>
        <a:custGeom>
          <a:avLst/>
          <a:gdLst/>
          <a:ahLst/>
          <a:cxnLst/>
          <a:rect l="0" t="0" r="0" b="0"/>
          <a:pathLst>
            <a:path>
              <a:moveTo>
                <a:pt x="4406827" y="3223518"/>
              </a:moveTo>
              <a:arcTo wR="2300150" hR="2300150" stAng="1420086" swAng="1357885"/>
            </a:path>
          </a:pathLst>
        </a:custGeom>
        <a:noFill/>
        <a:ln w="38100" cap="flat" cmpd="sng" algn="ctr">
          <a:solidFill>
            <a:schemeClr val="tx2">
              <a:lumMod val="50000"/>
            </a:schemeClr>
          </a:solidFill>
          <a:prstDash val="solid"/>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1EC4FB7F-B71A-46BD-A96B-F13A1B525385}">
      <dsp:nvSpPr>
        <dsp:cNvPr id="0" name=""/>
        <dsp:cNvSpPr/>
      </dsp:nvSpPr>
      <dsp:spPr>
        <a:xfrm>
          <a:off x="4683149" y="4373961"/>
          <a:ext cx="1240296" cy="806192"/>
        </a:xfrm>
        <a:prstGeom prst="roundRect">
          <a:avLst/>
        </a:prstGeom>
        <a:solidFill>
          <a:schemeClr val="accent1">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Social</a:t>
          </a:r>
          <a:endParaRPr lang="en-US" sz="2100" kern="1200" dirty="0"/>
        </a:p>
      </dsp:txBody>
      <dsp:txXfrm>
        <a:off x="4722504" y="4413316"/>
        <a:ext cx="1161586" cy="727482"/>
      </dsp:txXfrm>
    </dsp:sp>
    <dsp:sp modelId="{E96C70C6-3E7C-4D50-B667-2C2E409FB9A1}">
      <dsp:nvSpPr>
        <dsp:cNvPr id="0" name=""/>
        <dsp:cNvSpPr/>
      </dsp:nvSpPr>
      <dsp:spPr>
        <a:xfrm>
          <a:off x="2005149" y="404542"/>
          <a:ext cx="4600301" cy="4600301"/>
        </a:xfrm>
        <a:custGeom>
          <a:avLst/>
          <a:gdLst/>
          <a:ahLst/>
          <a:cxnLst/>
          <a:rect l="0" t="0" r="0" b="0"/>
          <a:pathLst>
            <a:path>
              <a:moveTo>
                <a:pt x="2670544" y="4570283"/>
              </a:moveTo>
              <a:arcTo wR="2300150" hR="2300150" stAng="4843999" swAng="1112003"/>
            </a:path>
          </a:pathLst>
        </a:custGeom>
        <a:noFill/>
        <a:ln w="38100" cap="flat" cmpd="sng" algn="ctr">
          <a:solidFill>
            <a:schemeClr val="tx2">
              <a:lumMod val="50000"/>
            </a:schemeClr>
          </a:solidFill>
          <a:prstDash val="solid"/>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D1055ACC-47D6-4185-9D77-11E38CCC26A7}">
      <dsp:nvSpPr>
        <dsp:cNvPr id="0" name=""/>
        <dsp:cNvSpPr/>
      </dsp:nvSpPr>
      <dsp:spPr>
        <a:xfrm>
          <a:off x="2687153" y="4373961"/>
          <a:ext cx="1240296" cy="806192"/>
        </a:xfrm>
        <a:prstGeom prst="roundRect">
          <a:avLst/>
        </a:prstGeom>
        <a:solidFill>
          <a:schemeClr val="accent1">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Political</a:t>
          </a:r>
          <a:endParaRPr lang="en-US" sz="2100" kern="1200" dirty="0"/>
        </a:p>
      </dsp:txBody>
      <dsp:txXfrm>
        <a:off x="2726508" y="4413316"/>
        <a:ext cx="1161586" cy="727482"/>
      </dsp:txXfrm>
    </dsp:sp>
    <dsp:sp modelId="{D4CAFAF3-3CFE-44BF-9676-76EA44586E85}">
      <dsp:nvSpPr>
        <dsp:cNvPr id="0" name=""/>
        <dsp:cNvSpPr/>
      </dsp:nvSpPr>
      <dsp:spPr>
        <a:xfrm>
          <a:off x="2005149" y="404542"/>
          <a:ext cx="4600301" cy="4600301"/>
        </a:xfrm>
        <a:custGeom>
          <a:avLst/>
          <a:gdLst/>
          <a:ahLst/>
          <a:cxnLst/>
          <a:rect l="0" t="0" r="0" b="0"/>
          <a:pathLst>
            <a:path>
              <a:moveTo>
                <a:pt x="711003" y="3963070"/>
              </a:moveTo>
              <a:arcTo wR="2300150" hR="2300150" stAng="8022029" swAng="1357885"/>
            </a:path>
          </a:pathLst>
        </a:custGeom>
        <a:noFill/>
        <a:ln w="38100" cap="flat" cmpd="sng" algn="ctr">
          <a:solidFill>
            <a:schemeClr val="tx2">
              <a:lumMod val="50000"/>
            </a:schemeClr>
          </a:solidFill>
          <a:prstDash val="solid"/>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7B539960-7EE8-4A49-8593-E4BB58C8AE6D}">
      <dsp:nvSpPr>
        <dsp:cNvPr id="0" name=""/>
        <dsp:cNvSpPr/>
      </dsp:nvSpPr>
      <dsp:spPr>
        <a:xfrm>
          <a:off x="1442670" y="2813428"/>
          <a:ext cx="1240296" cy="806192"/>
        </a:xfrm>
        <a:prstGeom prst="roundRect">
          <a:avLst/>
        </a:prstGeom>
        <a:solidFill>
          <a:schemeClr val="accent1">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Financial</a:t>
          </a:r>
          <a:endParaRPr lang="en-US" sz="2100" kern="1200" dirty="0"/>
        </a:p>
      </dsp:txBody>
      <dsp:txXfrm>
        <a:off x="1482025" y="2852783"/>
        <a:ext cx="1161586" cy="727482"/>
      </dsp:txXfrm>
    </dsp:sp>
    <dsp:sp modelId="{373C6B49-301D-4690-B98D-67982AD269F8}">
      <dsp:nvSpPr>
        <dsp:cNvPr id="0" name=""/>
        <dsp:cNvSpPr/>
      </dsp:nvSpPr>
      <dsp:spPr>
        <a:xfrm>
          <a:off x="2005149" y="404542"/>
          <a:ext cx="4600301" cy="4600301"/>
        </a:xfrm>
        <a:custGeom>
          <a:avLst/>
          <a:gdLst/>
          <a:ahLst/>
          <a:cxnLst/>
          <a:rect l="0" t="0" r="0" b="0"/>
          <a:pathLst>
            <a:path>
              <a:moveTo>
                <a:pt x="2050" y="2397247"/>
              </a:moveTo>
              <a:arcTo wR="2300150" hR="2300150" stAng="10654839" swAng="1725605"/>
            </a:path>
          </a:pathLst>
        </a:custGeom>
        <a:noFill/>
        <a:ln w="38100" cap="flat" cmpd="sng" algn="ctr">
          <a:solidFill>
            <a:schemeClr val="tx2">
              <a:lumMod val="50000"/>
            </a:schemeClr>
          </a:solidFill>
          <a:prstDash val="solid"/>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BECC2622-1EC4-4094-9F27-0C713503637B}">
      <dsp:nvSpPr>
        <dsp:cNvPr id="0" name=""/>
        <dsp:cNvSpPr/>
      </dsp:nvSpPr>
      <dsp:spPr>
        <a:xfrm>
          <a:off x="1886821" y="867476"/>
          <a:ext cx="1240296" cy="806192"/>
        </a:xfrm>
        <a:prstGeom prst="roundRect">
          <a:avLst/>
        </a:prstGeom>
        <a:solidFill>
          <a:schemeClr val="accent1">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Built</a:t>
          </a:r>
          <a:endParaRPr lang="en-US" sz="2100" kern="1200" dirty="0"/>
        </a:p>
      </dsp:txBody>
      <dsp:txXfrm>
        <a:off x="1926176" y="906831"/>
        <a:ext cx="1161586" cy="727482"/>
      </dsp:txXfrm>
    </dsp:sp>
    <dsp:sp modelId="{E2046641-B639-4939-BE05-71FC6CEF10BC}">
      <dsp:nvSpPr>
        <dsp:cNvPr id="0" name=""/>
        <dsp:cNvSpPr/>
      </dsp:nvSpPr>
      <dsp:spPr>
        <a:xfrm>
          <a:off x="2005149" y="404542"/>
          <a:ext cx="4600301" cy="4600301"/>
        </a:xfrm>
        <a:custGeom>
          <a:avLst/>
          <a:gdLst/>
          <a:ahLst/>
          <a:cxnLst/>
          <a:rect l="0" t="0" r="0" b="0"/>
          <a:pathLst>
            <a:path>
              <a:moveTo>
                <a:pt x="923012" y="457819"/>
              </a:moveTo>
              <a:arcTo wR="2300150" hR="2300150" stAng="13993319" swAng="1255475"/>
            </a:path>
          </a:pathLst>
        </a:custGeom>
        <a:noFill/>
        <a:ln w="38100" cap="flat" cmpd="sng" algn="ctr">
          <a:solidFill>
            <a:schemeClr val="tx2">
              <a:lumMod val="50000"/>
            </a:schemeClr>
          </a:solidFill>
          <a:prstDash val="solid"/>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468753-8F8E-4956-8A1A-2150A2E738D8}">
      <dsp:nvSpPr>
        <dsp:cNvPr id="0" name=""/>
        <dsp:cNvSpPr/>
      </dsp:nvSpPr>
      <dsp:spPr>
        <a:xfrm>
          <a:off x="2800751" y="2211887"/>
          <a:ext cx="1742851" cy="276479"/>
        </a:xfrm>
        <a:custGeom>
          <a:avLst/>
          <a:gdLst/>
          <a:ahLst/>
          <a:cxnLst/>
          <a:rect l="0" t="0" r="0" b="0"/>
          <a:pathLst>
            <a:path>
              <a:moveTo>
                <a:pt x="0" y="0"/>
              </a:moveTo>
              <a:lnTo>
                <a:pt x="0" y="188412"/>
              </a:lnTo>
              <a:lnTo>
                <a:pt x="1742851" y="188412"/>
              </a:lnTo>
              <a:lnTo>
                <a:pt x="1742851" y="276479"/>
              </a:lnTo>
            </a:path>
          </a:pathLst>
        </a:custGeom>
        <a:noFill/>
        <a:ln w="25400" cap="flat" cmpd="sng" algn="ctr">
          <a:solidFill>
            <a:schemeClr val="accent5">
              <a:tint val="7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ED786FF8-287D-4E3F-AC5E-279F2ECDB098}">
      <dsp:nvSpPr>
        <dsp:cNvPr id="0" name=""/>
        <dsp:cNvSpPr/>
      </dsp:nvSpPr>
      <dsp:spPr>
        <a:xfrm>
          <a:off x="2800751" y="2211887"/>
          <a:ext cx="580950" cy="276479"/>
        </a:xfrm>
        <a:custGeom>
          <a:avLst/>
          <a:gdLst/>
          <a:ahLst/>
          <a:cxnLst/>
          <a:rect l="0" t="0" r="0" b="0"/>
          <a:pathLst>
            <a:path>
              <a:moveTo>
                <a:pt x="0" y="0"/>
              </a:moveTo>
              <a:lnTo>
                <a:pt x="0" y="188412"/>
              </a:lnTo>
              <a:lnTo>
                <a:pt x="580950" y="188412"/>
              </a:lnTo>
              <a:lnTo>
                <a:pt x="580950" y="276479"/>
              </a:lnTo>
            </a:path>
          </a:pathLst>
        </a:custGeom>
        <a:noFill/>
        <a:ln w="25400" cap="flat" cmpd="sng" algn="ctr">
          <a:solidFill>
            <a:schemeClr val="accent5">
              <a:tint val="7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0F5D20D9-48F7-4EAC-A5FD-B5A3F565DA6F}">
      <dsp:nvSpPr>
        <dsp:cNvPr id="0" name=""/>
        <dsp:cNvSpPr/>
      </dsp:nvSpPr>
      <dsp:spPr>
        <a:xfrm>
          <a:off x="2219801" y="2211887"/>
          <a:ext cx="580950" cy="276479"/>
        </a:xfrm>
        <a:custGeom>
          <a:avLst/>
          <a:gdLst/>
          <a:ahLst/>
          <a:cxnLst/>
          <a:rect l="0" t="0" r="0" b="0"/>
          <a:pathLst>
            <a:path>
              <a:moveTo>
                <a:pt x="580950" y="0"/>
              </a:moveTo>
              <a:lnTo>
                <a:pt x="580950" y="188412"/>
              </a:lnTo>
              <a:lnTo>
                <a:pt x="0" y="188412"/>
              </a:lnTo>
              <a:lnTo>
                <a:pt x="0" y="276479"/>
              </a:lnTo>
            </a:path>
          </a:pathLst>
        </a:custGeom>
        <a:noFill/>
        <a:ln w="25400" cap="flat" cmpd="sng" algn="ctr">
          <a:solidFill>
            <a:schemeClr val="accent5">
              <a:tint val="7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13CC745E-378E-45B5-B6D2-3CA143637073}">
      <dsp:nvSpPr>
        <dsp:cNvPr id="0" name=""/>
        <dsp:cNvSpPr/>
      </dsp:nvSpPr>
      <dsp:spPr>
        <a:xfrm>
          <a:off x="1057900" y="3092027"/>
          <a:ext cx="580950" cy="276479"/>
        </a:xfrm>
        <a:custGeom>
          <a:avLst/>
          <a:gdLst/>
          <a:ahLst/>
          <a:cxnLst/>
          <a:rect l="0" t="0" r="0" b="0"/>
          <a:pathLst>
            <a:path>
              <a:moveTo>
                <a:pt x="0" y="0"/>
              </a:moveTo>
              <a:lnTo>
                <a:pt x="0" y="188412"/>
              </a:lnTo>
              <a:lnTo>
                <a:pt x="580950" y="188412"/>
              </a:lnTo>
              <a:lnTo>
                <a:pt x="580950" y="276479"/>
              </a:lnTo>
            </a:path>
          </a:pathLst>
        </a:custGeom>
        <a:noFill/>
        <a:ln w="25400" cap="flat" cmpd="sng" algn="ctr">
          <a:solidFill>
            <a:schemeClr val="accent5">
              <a:tint val="5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D9874896-DCCF-4072-8A39-50D5E34CF3EC}">
      <dsp:nvSpPr>
        <dsp:cNvPr id="0" name=""/>
        <dsp:cNvSpPr/>
      </dsp:nvSpPr>
      <dsp:spPr>
        <a:xfrm>
          <a:off x="476949" y="3092027"/>
          <a:ext cx="580950" cy="276479"/>
        </a:xfrm>
        <a:custGeom>
          <a:avLst/>
          <a:gdLst/>
          <a:ahLst/>
          <a:cxnLst/>
          <a:rect l="0" t="0" r="0" b="0"/>
          <a:pathLst>
            <a:path>
              <a:moveTo>
                <a:pt x="580950" y="0"/>
              </a:moveTo>
              <a:lnTo>
                <a:pt x="580950" y="188412"/>
              </a:lnTo>
              <a:lnTo>
                <a:pt x="0" y="188412"/>
              </a:lnTo>
              <a:lnTo>
                <a:pt x="0" y="276479"/>
              </a:lnTo>
            </a:path>
          </a:pathLst>
        </a:custGeom>
        <a:noFill/>
        <a:ln w="25400" cap="flat" cmpd="sng" algn="ctr">
          <a:solidFill>
            <a:schemeClr val="accent5">
              <a:tint val="5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5F3EAC63-666C-4AA9-B051-D265C28B89B7}">
      <dsp:nvSpPr>
        <dsp:cNvPr id="0" name=""/>
        <dsp:cNvSpPr/>
      </dsp:nvSpPr>
      <dsp:spPr>
        <a:xfrm>
          <a:off x="1057900" y="2211887"/>
          <a:ext cx="1742851" cy="276479"/>
        </a:xfrm>
        <a:custGeom>
          <a:avLst/>
          <a:gdLst/>
          <a:ahLst/>
          <a:cxnLst/>
          <a:rect l="0" t="0" r="0" b="0"/>
          <a:pathLst>
            <a:path>
              <a:moveTo>
                <a:pt x="1742851" y="0"/>
              </a:moveTo>
              <a:lnTo>
                <a:pt x="1742851" y="188412"/>
              </a:lnTo>
              <a:lnTo>
                <a:pt x="0" y="188412"/>
              </a:lnTo>
              <a:lnTo>
                <a:pt x="0" y="276479"/>
              </a:lnTo>
            </a:path>
          </a:pathLst>
        </a:custGeom>
        <a:noFill/>
        <a:ln w="25400" cap="flat" cmpd="sng" algn="ctr">
          <a:solidFill>
            <a:schemeClr val="accent5">
              <a:tint val="7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C5184E19-D605-4D01-A001-DE0864648EAD}">
      <dsp:nvSpPr>
        <dsp:cNvPr id="0" name=""/>
        <dsp:cNvSpPr/>
      </dsp:nvSpPr>
      <dsp:spPr>
        <a:xfrm>
          <a:off x="2755031" y="1331747"/>
          <a:ext cx="91440" cy="276479"/>
        </a:xfrm>
        <a:custGeom>
          <a:avLst/>
          <a:gdLst/>
          <a:ahLst/>
          <a:cxnLst/>
          <a:rect l="0" t="0" r="0" b="0"/>
          <a:pathLst>
            <a:path>
              <a:moveTo>
                <a:pt x="45720" y="0"/>
              </a:moveTo>
              <a:lnTo>
                <a:pt x="45720" y="276479"/>
              </a:lnTo>
            </a:path>
          </a:pathLst>
        </a:custGeom>
        <a:noFill/>
        <a:ln w="25400" cap="flat" cmpd="sng" algn="ctr">
          <a:solidFill>
            <a:schemeClr val="accent5">
              <a:tint val="9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9383BB0F-67F6-4755-B5F5-2F123713DA2B}">
      <dsp:nvSpPr>
        <dsp:cNvPr id="0" name=""/>
        <dsp:cNvSpPr/>
      </dsp:nvSpPr>
      <dsp:spPr>
        <a:xfrm>
          <a:off x="2325428" y="728087"/>
          <a:ext cx="950646" cy="603660"/>
        </a:xfrm>
        <a:prstGeom prst="roundRect">
          <a:avLst>
            <a:gd name="adj" fmla="val 10000"/>
          </a:avLst>
        </a:prstGeom>
        <a:solidFill>
          <a:schemeClr val="accent5">
            <a:shade val="6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9CF24DD7-85CD-44DB-BB5C-EC1756143808}">
      <dsp:nvSpPr>
        <dsp:cNvPr id="0" name=""/>
        <dsp:cNvSpPr/>
      </dsp:nvSpPr>
      <dsp:spPr>
        <a:xfrm>
          <a:off x="2431055" y="828433"/>
          <a:ext cx="950646" cy="603660"/>
        </a:xfrm>
        <a:prstGeom prst="roundRect">
          <a:avLst>
            <a:gd name="adj" fmla="val 10000"/>
          </a:avLst>
        </a:prstGeom>
        <a:blipFill rotWithShape="0">
          <a:blip xmlns:r="http://schemas.openxmlformats.org/officeDocument/2006/relationships" r:embed="rId1"/>
          <a:stretch>
            <a:fillRect/>
          </a:stretch>
        </a:blip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endParaRPr lang="en-US" sz="800" kern="1200" dirty="0"/>
        </a:p>
      </dsp:txBody>
      <dsp:txXfrm>
        <a:off x="2448736" y="846114"/>
        <a:ext cx="915284" cy="568298"/>
      </dsp:txXfrm>
    </dsp:sp>
    <dsp:sp modelId="{BE1CD9DD-06D7-4559-BF9B-770771F8C8CC}">
      <dsp:nvSpPr>
        <dsp:cNvPr id="0" name=""/>
        <dsp:cNvSpPr/>
      </dsp:nvSpPr>
      <dsp:spPr>
        <a:xfrm>
          <a:off x="2325428" y="1608226"/>
          <a:ext cx="950646" cy="603660"/>
        </a:xfrm>
        <a:prstGeom prst="roundRect">
          <a:avLst>
            <a:gd name="adj" fmla="val 10000"/>
          </a:avLst>
        </a:prstGeom>
        <a:solidFill>
          <a:schemeClr val="accent5">
            <a:shade val="8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23D1C578-1007-474B-A28B-53613E5EDC9E}">
      <dsp:nvSpPr>
        <dsp:cNvPr id="0" name=""/>
        <dsp:cNvSpPr/>
      </dsp:nvSpPr>
      <dsp:spPr>
        <a:xfrm>
          <a:off x="2431055" y="1708572"/>
          <a:ext cx="950646" cy="603660"/>
        </a:xfrm>
        <a:prstGeom prst="roundRect">
          <a:avLst>
            <a:gd name="adj" fmla="val 10000"/>
          </a:avLst>
        </a:prstGeom>
        <a:blipFill rotWithShape="0">
          <a:blip xmlns:r="http://schemas.openxmlformats.org/officeDocument/2006/relationships" r:embed="rId2"/>
          <a:stretch>
            <a:fillRect/>
          </a:stretch>
        </a:blip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n-US" sz="800" kern="1200" dirty="0" smtClean="0"/>
            <a:t>)</a:t>
          </a:r>
          <a:endParaRPr lang="en-US" sz="800" kern="1200" dirty="0"/>
        </a:p>
      </dsp:txBody>
      <dsp:txXfrm>
        <a:off x="2448736" y="1726253"/>
        <a:ext cx="915284" cy="568298"/>
      </dsp:txXfrm>
    </dsp:sp>
    <dsp:sp modelId="{98AC9043-9892-4389-A264-8EDCD62B2823}">
      <dsp:nvSpPr>
        <dsp:cNvPr id="0" name=""/>
        <dsp:cNvSpPr/>
      </dsp:nvSpPr>
      <dsp:spPr>
        <a:xfrm>
          <a:off x="582577" y="2488366"/>
          <a:ext cx="950646" cy="603660"/>
        </a:xfrm>
        <a:prstGeom prst="roundRect">
          <a:avLst>
            <a:gd name="adj" fmla="val 10000"/>
          </a:avLst>
        </a:prstGeom>
        <a:solidFill>
          <a:schemeClr val="accent5">
            <a:tint val="99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24D0C1CD-F327-4FEA-8D8B-8C2D9F320A08}">
      <dsp:nvSpPr>
        <dsp:cNvPr id="0" name=""/>
        <dsp:cNvSpPr/>
      </dsp:nvSpPr>
      <dsp:spPr>
        <a:xfrm>
          <a:off x="688204" y="2588712"/>
          <a:ext cx="950646" cy="603660"/>
        </a:xfrm>
        <a:prstGeom prst="roundRect">
          <a:avLst>
            <a:gd name="adj" fmla="val 10000"/>
          </a:avLst>
        </a:prstGeom>
        <a:blipFill rotWithShape="0">
          <a:blip xmlns:r="http://schemas.openxmlformats.org/officeDocument/2006/relationships" r:embed="rId3"/>
          <a:stretch>
            <a:fillRect/>
          </a:stretch>
        </a:blip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endParaRPr lang="en-US" sz="800" kern="1200" dirty="0"/>
        </a:p>
      </dsp:txBody>
      <dsp:txXfrm>
        <a:off x="705885" y="2606393"/>
        <a:ext cx="915284" cy="568298"/>
      </dsp:txXfrm>
    </dsp:sp>
    <dsp:sp modelId="{60E43068-0FFC-470C-B135-7855FB207980}">
      <dsp:nvSpPr>
        <dsp:cNvPr id="0" name=""/>
        <dsp:cNvSpPr/>
      </dsp:nvSpPr>
      <dsp:spPr>
        <a:xfrm>
          <a:off x="1626" y="3368506"/>
          <a:ext cx="950646" cy="603660"/>
        </a:xfrm>
        <a:prstGeom prst="roundRect">
          <a:avLst>
            <a:gd name="adj" fmla="val 10000"/>
          </a:avLst>
        </a:prstGeom>
        <a:solidFill>
          <a:schemeClr val="accent5">
            <a:tint val="7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4989C0E2-A9AA-4EEA-BAAD-C229666699B5}">
      <dsp:nvSpPr>
        <dsp:cNvPr id="0" name=""/>
        <dsp:cNvSpPr/>
      </dsp:nvSpPr>
      <dsp:spPr>
        <a:xfrm>
          <a:off x="107254" y="3468852"/>
          <a:ext cx="950646" cy="603660"/>
        </a:xfrm>
        <a:prstGeom prst="roundRect">
          <a:avLst>
            <a:gd name="adj" fmla="val 10000"/>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n-US" sz="800" kern="1200" smtClean="0"/>
            <a:t>Biological Engineering and Soil Science</a:t>
          </a:r>
          <a:endParaRPr lang="en-US" sz="800" kern="1200" dirty="0"/>
        </a:p>
      </dsp:txBody>
      <dsp:txXfrm>
        <a:off x="124935" y="3486533"/>
        <a:ext cx="915284" cy="568298"/>
      </dsp:txXfrm>
    </dsp:sp>
    <dsp:sp modelId="{50D69845-D4B0-47AC-811F-36EF223ED6B1}">
      <dsp:nvSpPr>
        <dsp:cNvPr id="0" name=""/>
        <dsp:cNvSpPr/>
      </dsp:nvSpPr>
      <dsp:spPr>
        <a:xfrm>
          <a:off x="1163527" y="3368506"/>
          <a:ext cx="950646" cy="603660"/>
        </a:xfrm>
        <a:prstGeom prst="roundRect">
          <a:avLst>
            <a:gd name="adj" fmla="val 10000"/>
          </a:avLst>
        </a:prstGeom>
        <a:solidFill>
          <a:schemeClr val="accent5">
            <a:tint val="7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180B9293-2092-4977-BA75-79FC77514AE3}">
      <dsp:nvSpPr>
        <dsp:cNvPr id="0" name=""/>
        <dsp:cNvSpPr/>
      </dsp:nvSpPr>
      <dsp:spPr>
        <a:xfrm>
          <a:off x="1269155" y="3468852"/>
          <a:ext cx="950646" cy="603660"/>
        </a:xfrm>
        <a:prstGeom prst="roundRect">
          <a:avLst>
            <a:gd name="adj" fmla="val 10000"/>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n-US" sz="800" kern="1200" smtClean="0"/>
            <a:t>Agricultural and Resource Economics</a:t>
          </a:r>
          <a:endParaRPr lang="en-US" sz="800" kern="1200" dirty="0"/>
        </a:p>
      </dsp:txBody>
      <dsp:txXfrm>
        <a:off x="1286836" y="3486533"/>
        <a:ext cx="915284" cy="568298"/>
      </dsp:txXfrm>
    </dsp:sp>
    <dsp:sp modelId="{97E9036E-AB81-43DF-A713-3950BAA28DF8}">
      <dsp:nvSpPr>
        <dsp:cNvPr id="0" name=""/>
        <dsp:cNvSpPr/>
      </dsp:nvSpPr>
      <dsp:spPr>
        <a:xfrm>
          <a:off x="1744478" y="2488366"/>
          <a:ext cx="950646" cy="603660"/>
        </a:xfrm>
        <a:prstGeom prst="roundRect">
          <a:avLst>
            <a:gd name="adj" fmla="val 10000"/>
          </a:avLst>
        </a:prstGeom>
        <a:solidFill>
          <a:schemeClr val="accent5">
            <a:tint val="99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70DD804A-F571-44F2-B911-8C63280C5FC6}">
      <dsp:nvSpPr>
        <dsp:cNvPr id="0" name=""/>
        <dsp:cNvSpPr/>
      </dsp:nvSpPr>
      <dsp:spPr>
        <a:xfrm>
          <a:off x="1850105" y="2588712"/>
          <a:ext cx="950646" cy="603660"/>
        </a:xfrm>
        <a:prstGeom prst="roundRect">
          <a:avLst>
            <a:gd name="adj" fmla="val 10000"/>
          </a:avLst>
        </a:prstGeom>
        <a:blipFill rotWithShape="0">
          <a:blip xmlns:r="http://schemas.openxmlformats.org/officeDocument/2006/relationships" r:embed="rId4"/>
          <a:stretch>
            <a:fillRect/>
          </a:stretch>
        </a:blip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endParaRPr lang="en-US" sz="800" kern="1200" dirty="0"/>
        </a:p>
      </dsp:txBody>
      <dsp:txXfrm>
        <a:off x="1867786" y="2606393"/>
        <a:ext cx="915284" cy="568298"/>
      </dsp:txXfrm>
    </dsp:sp>
    <dsp:sp modelId="{2542F38A-D9BB-4144-BC5C-591B22E62B86}">
      <dsp:nvSpPr>
        <dsp:cNvPr id="0" name=""/>
        <dsp:cNvSpPr/>
      </dsp:nvSpPr>
      <dsp:spPr>
        <a:xfrm>
          <a:off x="2906378" y="2488366"/>
          <a:ext cx="950646" cy="603660"/>
        </a:xfrm>
        <a:prstGeom prst="roundRect">
          <a:avLst>
            <a:gd name="adj" fmla="val 10000"/>
          </a:avLst>
        </a:prstGeom>
        <a:solidFill>
          <a:schemeClr val="accent5">
            <a:tint val="99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E7900824-A6ED-4811-826B-EBE7E429ECA4}">
      <dsp:nvSpPr>
        <dsp:cNvPr id="0" name=""/>
        <dsp:cNvSpPr/>
      </dsp:nvSpPr>
      <dsp:spPr>
        <a:xfrm>
          <a:off x="3012006" y="2588712"/>
          <a:ext cx="950646" cy="603660"/>
        </a:xfrm>
        <a:prstGeom prst="roundRect">
          <a:avLst>
            <a:gd name="adj" fmla="val 10000"/>
          </a:avLst>
        </a:prstGeom>
        <a:blipFill rotWithShape="0">
          <a:blip xmlns:r="http://schemas.openxmlformats.org/officeDocument/2006/relationships" r:embed="rId5"/>
          <a:stretch>
            <a:fillRect/>
          </a:stretch>
        </a:blip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endParaRPr lang="en-US" sz="800" kern="1200" dirty="0"/>
        </a:p>
      </dsp:txBody>
      <dsp:txXfrm>
        <a:off x="3029687" y="2606393"/>
        <a:ext cx="915284" cy="568298"/>
      </dsp:txXfrm>
    </dsp:sp>
    <dsp:sp modelId="{0F388101-FD86-4C52-9F54-C52B6D97EE0C}">
      <dsp:nvSpPr>
        <dsp:cNvPr id="0" name=""/>
        <dsp:cNvSpPr/>
      </dsp:nvSpPr>
      <dsp:spPr>
        <a:xfrm>
          <a:off x="4068279" y="2488366"/>
          <a:ext cx="950646" cy="603660"/>
        </a:xfrm>
        <a:prstGeom prst="roundRect">
          <a:avLst>
            <a:gd name="adj" fmla="val 10000"/>
          </a:avLst>
        </a:prstGeom>
        <a:solidFill>
          <a:schemeClr val="accent5">
            <a:tint val="99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7629C153-DC3A-479D-A15D-D3DD17C31BD9}">
      <dsp:nvSpPr>
        <dsp:cNvPr id="0" name=""/>
        <dsp:cNvSpPr/>
      </dsp:nvSpPr>
      <dsp:spPr>
        <a:xfrm>
          <a:off x="4173906" y="2588712"/>
          <a:ext cx="950646" cy="603660"/>
        </a:xfrm>
        <a:prstGeom prst="roundRect">
          <a:avLst>
            <a:gd name="adj" fmla="val 10000"/>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n-US" sz="800" kern="1200" dirty="0" smtClean="0"/>
            <a:t>Non-government Organizations</a:t>
          </a:r>
        </a:p>
        <a:p>
          <a:pPr lvl="0" algn="ctr" defTabSz="355600">
            <a:lnSpc>
              <a:spcPct val="90000"/>
            </a:lnSpc>
            <a:spcBef>
              <a:spcPct val="0"/>
            </a:spcBef>
            <a:spcAft>
              <a:spcPct val="35000"/>
            </a:spcAft>
          </a:pPr>
          <a:r>
            <a:rPr lang="en-US" sz="800" kern="1200" dirty="0" smtClean="0"/>
            <a:t>(Growing Nations, World Vision)</a:t>
          </a:r>
          <a:endParaRPr lang="en-US" sz="800" kern="1200" dirty="0"/>
        </a:p>
      </dsp:txBody>
      <dsp:txXfrm>
        <a:off x="4191587" y="2606393"/>
        <a:ext cx="915284" cy="568298"/>
      </dsp:txXfrm>
    </dsp:sp>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3FEA3E5-906A-4D85-A597-84BC9961F8C1}" type="datetimeFigureOut">
              <a:rPr lang="en-US" smtClean="0"/>
              <a:t>9/7/2012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B4626C-D234-48A0-8356-2BAC61816526}" type="slidenum">
              <a:rPr lang="en-US" smtClean="0"/>
              <a:t>‹#›</a:t>
            </a:fld>
            <a:endParaRPr lang="en-US"/>
          </a:p>
        </p:txBody>
      </p:sp>
    </p:spTree>
    <p:extLst>
      <p:ext uri="{BB962C8B-B14F-4D97-AF65-F5344CB8AC3E}">
        <p14:creationId xmlns:p14="http://schemas.microsoft.com/office/powerpoint/2010/main" val="16026667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b="1" i="1" dirty="0" smtClean="0"/>
              <a:t>Instructions:</a:t>
            </a:r>
          </a:p>
          <a:p>
            <a:endParaRPr lang="en-US" b="1" i="1" dirty="0" smtClean="0"/>
          </a:p>
          <a:p>
            <a:r>
              <a:rPr lang="en-US" dirty="0" smtClean="0"/>
              <a:t>Read out loud the list of seven community capitals and then pose the question we have provided below. A</a:t>
            </a:r>
            <a:r>
              <a:rPr lang="en-US" baseline="0" dirty="0" smtClean="0"/>
              <a:t> few key points follow the question.</a:t>
            </a:r>
            <a:endParaRPr lang="en-US" dirty="0" smtClean="0"/>
          </a:p>
          <a:p>
            <a:endParaRPr lang="en-US" b="1" i="1" dirty="0" smtClean="0"/>
          </a:p>
          <a:p>
            <a:endParaRPr lang="en-US" b="1" i="1" dirty="0" smtClean="0"/>
          </a:p>
          <a:p>
            <a:r>
              <a:rPr lang="en-US" b="1" i="1" dirty="0" smtClean="0"/>
              <a:t>Script:</a:t>
            </a:r>
          </a:p>
          <a:p>
            <a:endParaRPr lang="en-US" b="1" i="1" dirty="0" smtClean="0"/>
          </a:p>
          <a:p>
            <a:r>
              <a:rPr lang="en-US" dirty="0" smtClean="0"/>
              <a:t>“The seven capitals are: Natural, Cultural, Human, Social, Political, Financial, and Built Capitals</a:t>
            </a:r>
          </a:p>
          <a:p>
            <a:endParaRPr lang="en-US" dirty="0" smtClean="0"/>
          </a:p>
          <a:p>
            <a:r>
              <a:rPr lang="en-US" dirty="0" smtClean="0"/>
              <a:t>Why should we even care about the seven forms of capital in a community or county?  The reason is pretty straightforward.  Research has shown that places that invest and strengthen these capitals help contribute to vibrant communities, including the development of strong economies and a high quality of life.”   </a:t>
            </a:r>
          </a:p>
        </p:txBody>
      </p:sp>
      <p:sp>
        <p:nvSpPr>
          <p:cNvPr id="522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28DD5CF-56E5-4CB5-B820-647A1B53680D}" type="slidenum">
              <a:rPr lang="en-US" smtClean="0"/>
              <a:pPr/>
              <a:t>15</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Rot="1" noChangeAspect="1" noTextEdit="1"/>
          </p:cNvSpPr>
          <p:nvPr>
            <p:ph type="sldImg"/>
          </p:nvPr>
        </p:nvSpPr>
        <p:spPr bwMode="auto">
          <a:noFill/>
          <a:ln>
            <a:solidFill>
              <a:srgbClr val="000000"/>
            </a:solidFill>
            <a:miter lim="800000"/>
            <a:headEnd/>
            <a:tailEnd/>
          </a:ln>
        </p:spPr>
      </p:sp>
      <p:sp>
        <p:nvSpPr>
          <p:cNvPr id="69635" name="Rectangle 3"/>
          <p:cNvSpPr>
            <a:spLocks noGrp="1"/>
          </p:cNvSpPr>
          <p:nvPr>
            <p:ph type="body" idx="1"/>
          </p:nvPr>
        </p:nvSpPr>
        <p:spPr bwMode="auto">
          <a:noFill/>
        </p:spPr>
        <p:txBody>
          <a:bodyPr wrap="square" numCol="1" anchor="t" anchorCtr="0" compatLnSpc="1">
            <a:prstTxWarp prst="textNoShape">
              <a:avLst/>
            </a:prstTxWarp>
          </a:bodyPr>
          <a:lstStyle/>
          <a:p>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Rot="1" noChangeAspect="1" noTextEdit="1"/>
          </p:cNvSpPr>
          <p:nvPr>
            <p:ph type="sldImg"/>
          </p:nvPr>
        </p:nvSpPr>
        <p:spPr bwMode="auto">
          <a:noFill/>
          <a:ln>
            <a:solidFill>
              <a:srgbClr val="000000"/>
            </a:solidFill>
            <a:miter lim="800000"/>
            <a:headEnd/>
            <a:tailEnd/>
          </a:ln>
        </p:spPr>
      </p:sp>
      <p:sp>
        <p:nvSpPr>
          <p:cNvPr id="94211" name="Rectangle 3"/>
          <p:cNvSpPr>
            <a:spLocks noGrp="1"/>
          </p:cNvSpPr>
          <p:nvPr>
            <p:ph type="body" idx="1"/>
          </p:nvPr>
        </p:nvSpPr>
        <p:spPr bwMode="auto">
          <a:noFill/>
        </p:spPr>
        <p:txBody>
          <a:bodyPr wrap="square" numCol="1" anchor="t" anchorCtr="0" compatLnSpc="1">
            <a:prstTxWarp prst="textNoShape">
              <a:avLst/>
            </a:prstTxWarp>
          </a:bodyPr>
          <a:lstStyle/>
          <a:p>
            <a:endParaRPr lang="en-GB"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Rot="1" noChangeAspect="1" noTextEdit="1"/>
          </p:cNvSpPr>
          <p:nvPr>
            <p:ph type="sldImg"/>
          </p:nvPr>
        </p:nvSpPr>
        <p:spPr bwMode="auto">
          <a:noFill/>
          <a:ln>
            <a:solidFill>
              <a:srgbClr val="000000"/>
            </a:solidFill>
            <a:miter lim="800000"/>
            <a:headEnd/>
            <a:tailEnd/>
          </a:ln>
        </p:spPr>
      </p:sp>
      <p:sp>
        <p:nvSpPr>
          <p:cNvPr id="95235" name="Rectangle 3"/>
          <p:cNvSpPr>
            <a:spLocks noGrp="1"/>
          </p:cNvSpPr>
          <p:nvPr>
            <p:ph type="body" idx="1"/>
          </p:nvPr>
        </p:nvSpPr>
        <p:spPr bwMode="auto">
          <a:noFill/>
        </p:spPr>
        <p:txBody>
          <a:bodyPr wrap="square" numCol="1" anchor="t" anchorCtr="0" compatLnSpc="1">
            <a:prstTxWarp prst="textNoShape">
              <a:avLst/>
            </a:prstTxWarp>
          </a:bodyPr>
          <a:lstStyle/>
          <a:p>
            <a:endParaRPr lang="en-GB"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Rot="1" noChangeAspect="1" noTextEdit="1"/>
          </p:cNvSpPr>
          <p:nvPr>
            <p:ph type="sldImg"/>
          </p:nvPr>
        </p:nvSpPr>
        <p:spPr bwMode="auto">
          <a:noFill/>
          <a:ln>
            <a:solidFill>
              <a:srgbClr val="000000"/>
            </a:solidFill>
            <a:miter lim="800000"/>
            <a:headEnd/>
            <a:tailEnd/>
          </a:ln>
        </p:spPr>
      </p:sp>
      <p:sp>
        <p:nvSpPr>
          <p:cNvPr id="96259" name="Rectangle 3"/>
          <p:cNvSpPr>
            <a:spLocks noGrp="1"/>
          </p:cNvSpPr>
          <p:nvPr>
            <p:ph type="body" idx="1"/>
          </p:nvPr>
        </p:nvSpPr>
        <p:spPr bwMode="auto">
          <a:noFill/>
        </p:spPr>
        <p:txBody>
          <a:bodyPr wrap="square" numCol="1" anchor="t" anchorCtr="0" compatLnSpc="1">
            <a:prstTxWarp prst="textNoShape">
              <a:avLst/>
            </a:prstTxWarp>
          </a:bodyPr>
          <a:lstStyle/>
          <a:p>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rot="16200000">
            <a:off x="7551351" y="1645920"/>
            <a:ext cx="2438399" cy="365760"/>
          </a:xfrm>
          <a:prstGeom prst="rect">
            <a:avLst/>
          </a:prstGeom>
        </p:spPr>
        <p:txBody>
          <a:bodyPr/>
          <a:lstStyle/>
          <a:p>
            <a:fld id="{3F48B0A3-3108-4658-8A61-0F3DDB940046}" type="datetimeFigureOut">
              <a:rPr lang="en-US" smtClean="0"/>
              <a:t>9/7/2012</a:t>
            </a:fld>
            <a:endParaRPr lang="en-US"/>
          </a:p>
        </p:txBody>
      </p:sp>
      <p:sp>
        <p:nvSpPr>
          <p:cNvPr id="5" name="Footer Placeholder 4"/>
          <p:cNvSpPr>
            <a:spLocks noGrp="1"/>
          </p:cNvSpPr>
          <p:nvPr>
            <p:ph type="ftr" sz="quarter" idx="11"/>
          </p:nvPr>
        </p:nvSpPr>
        <p:spPr>
          <a:xfrm rot="16200000">
            <a:off x="7586910" y="4048760"/>
            <a:ext cx="2367281" cy="365760"/>
          </a:xfrm>
          <a:prstGeom prst="rect">
            <a:avLst/>
          </a:prstGeom>
        </p:spPr>
        <p:txBody>
          <a:bodyPr/>
          <a:lstStyle/>
          <a:p>
            <a:endParaRPr lang="en-US"/>
          </a:p>
        </p:txBody>
      </p:sp>
      <p:sp>
        <p:nvSpPr>
          <p:cNvPr id="6" name="Slide Number Placeholder 5"/>
          <p:cNvSpPr>
            <a:spLocks noGrp="1"/>
          </p:cNvSpPr>
          <p:nvPr>
            <p:ph type="sldNum" sz="quarter" idx="12"/>
          </p:nvPr>
        </p:nvSpPr>
        <p:spPr>
          <a:xfrm>
            <a:off x="8531788" y="5648960"/>
            <a:ext cx="548640" cy="396240"/>
          </a:xfrm>
          <a:prstGeom prst="bracketPair">
            <a:avLst>
              <a:gd name="adj" fmla="val 17949"/>
            </a:avLst>
          </a:prstGeom>
        </p:spPr>
        <p:txBody>
          <a:bodyPr/>
          <a:lstStyle/>
          <a:p>
            <a:fld id="{41842308-1664-418E-B029-D9927CAFC39C}" type="slidenum">
              <a:rPr lang="en-US" smtClean="0"/>
              <a:t>‹#›</a:t>
            </a:fld>
            <a:endParaRPr lang="en-US"/>
          </a:p>
        </p:txBody>
      </p:sp>
      <p:grpSp>
        <p:nvGrpSpPr>
          <p:cNvPr id="8" name="Group 7"/>
          <p:cNvGrpSpPr/>
          <p:nvPr userDrawn="1"/>
        </p:nvGrpSpPr>
        <p:grpSpPr>
          <a:xfrm>
            <a:off x="7198100" y="5537458"/>
            <a:ext cx="1205194" cy="1320542"/>
            <a:chOff x="7198100" y="5537458"/>
            <a:chExt cx="1205194" cy="1320542"/>
          </a:xfrm>
        </p:grpSpPr>
        <p:pic>
          <p:nvPicPr>
            <p:cNvPr id="2052" name="Picture 4"/>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98100" y="6461450"/>
              <a:ext cx="1205194" cy="39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574618" y="5537458"/>
              <a:ext cx="828676" cy="872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2051" name="Picture 3"/>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6059932"/>
            <a:ext cx="1682880" cy="7980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971800" y="6461450"/>
            <a:ext cx="2584812" cy="3470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rot="16200000">
            <a:off x="7551351" y="1645920"/>
            <a:ext cx="2438399" cy="365760"/>
          </a:xfrm>
          <a:prstGeom prst="rect">
            <a:avLst/>
          </a:prstGeom>
        </p:spPr>
        <p:txBody>
          <a:bodyPr/>
          <a:lstStyle/>
          <a:p>
            <a:fld id="{3F48B0A3-3108-4658-8A61-0F3DDB940046}" type="datetimeFigureOut">
              <a:rPr lang="en-US" smtClean="0"/>
              <a:t>9/7/2012</a:t>
            </a:fld>
            <a:endParaRPr lang="en-US"/>
          </a:p>
        </p:txBody>
      </p:sp>
      <p:sp>
        <p:nvSpPr>
          <p:cNvPr id="5" name="Footer Placeholder 4"/>
          <p:cNvSpPr>
            <a:spLocks noGrp="1"/>
          </p:cNvSpPr>
          <p:nvPr>
            <p:ph type="ftr" sz="quarter" idx="11"/>
          </p:nvPr>
        </p:nvSpPr>
        <p:spPr>
          <a:xfrm rot="16200000">
            <a:off x="7586910" y="4048760"/>
            <a:ext cx="2367281" cy="365760"/>
          </a:xfrm>
          <a:prstGeom prst="rect">
            <a:avLst/>
          </a:prstGeom>
        </p:spPr>
        <p:txBody>
          <a:bodyPr/>
          <a:lstStyle/>
          <a:p>
            <a:endParaRPr lang="en-US"/>
          </a:p>
        </p:txBody>
      </p:sp>
      <p:sp>
        <p:nvSpPr>
          <p:cNvPr id="6" name="Slide Number Placeholder 5"/>
          <p:cNvSpPr>
            <a:spLocks noGrp="1"/>
          </p:cNvSpPr>
          <p:nvPr>
            <p:ph type="sldNum" sz="quarter" idx="12"/>
          </p:nvPr>
        </p:nvSpPr>
        <p:spPr>
          <a:xfrm>
            <a:off x="8531788" y="5648960"/>
            <a:ext cx="548640" cy="396240"/>
          </a:xfrm>
          <a:prstGeom prst="bracketPair">
            <a:avLst>
              <a:gd name="adj" fmla="val 17949"/>
            </a:avLst>
          </a:prstGeom>
        </p:spPr>
        <p:txBody>
          <a:bodyPr/>
          <a:lstStyle/>
          <a:p>
            <a:fld id="{41842308-1664-418E-B029-D9927CAFC39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rot="16200000">
            <a:off x="7551351" y="1645920"/>
            <a:ext cx="2438399" cy="365760"/>
          </a:xfrm>
          <a:prstGeom prst="rect">
            <a:avLst/>
          </a:prstGeom>
        </p:spPr>
        <p:txBody>
          <a:bodyPr/>
          <a:lstStyle/>
          <a:p>
            <a:fld id="{3F48B0A3-3108-4658-8A61-0F3DDB940046}" type="datetimeFigureOut">
              <a:rPr lang="en-US" smtClean="0"/>
              <a:t>9/7/2012</a:t>
            </a:fld>
            <a:endParaRPr lang="en-US"/>
          </a:p>
        </p:txBody>
      </p:sp>
      <p:sp>
        <p:nvSpPr>
          <p:cNvPr id="5" name="Footer Placeholder 4"/>
          <p:cNvSpPr>
            <a:spLocks noGrp="1"/>
          </p:cNvSpPr>
          <p:nvPr>
            <p:ph type="ftr" sz="quarter" idx="11"/>
          </p:nvPr>
        </p:nvSpPr>
        <p:spPr>
          <a:xfrm rot="16200000">
            <a:off x="7586910" y="4048760"/>
            <a:ext cx="2367281" cy="365760"/>
          </a:xfrm>
          <a:prstGeom prst="rect">
            <a:avLst/>
          </a:prstGeom>
        </p:spPr>
        <p:txBody>
          <a:bodyPr/>
          <a:lstStyle/>
          <a:p>
            <a:endParaRPr lang="en-US"/>
          </a:p>
        </p:txBody>
      </p:sp>
      <p:sp>
        <p:nvSpPr>
          <p:cNvPr id="6" name="Slide Number Placeholder 5"/>
          <p:cNvSpPr>
            <a:spLocks noGrp="1"/>
          </p:cNvSpPr>
          <p:nvPr>
            <p:ph type="sldNum" sz="quarter" idx="12"/>
          </p:nvPr>
        </p:nvSpPr>
        <p:spPr>
          <a:xfrm>
            <a:off x="8531788" y="5648960"/>
            <a:ext cx="548640" cy="396240"/>
          </a:xfrm>
          <a:prstGeom prst="bracketPair">
            <a:avLst>
              <a:gd name="adj" fmla="val 17949"/>
            </a:avLst>
          </a:prstGeom>
        </p:spPr>
        <p:txBody>
          <a:bodyPr/>
          <a:lstStyle/>
          <a:p>
            <a:fld id="{41842308-1664-418E-B029-D9927CAFC39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rot="16200000">
            <a:off x="7551351" y="1645920"/>
            <a:ext cx="2438399" cy="365760"/>
          </a:xfrm>
          <a:prstGeom prst="rect">
            <a:avLst/>
          </a:prstGeom>
        </p:spPr>
        <p:txBody>
          <a:bodyPr/>
          <a:lstStyle/>
          <a:p>
            <a:fld id="{3F48B0A3-3108-4658-8A61-0F3DDB940046}" type="datetimeFigureOut">
              <a:rPr lang="en-US" smtClean="0"/>
              <a:t>9/7/2012</a:t>
            </a:fld>
            <a:endParaRPr lang="en-US"/>
          </a:p>
        </p:txBody>
      </p:sp>
      <p:sp>
        <p:nvSpPr>
          <p:cNvPr id="5" name="Footer Placeholder 4"/>
          <p:cNvSpPr>
            <a:spLocks noGrp="1"/>
          </p:cNvSpPr>
          <p:nvPr>
            <p:ph type="ftr" sz="quarter" idx="11"/>
          </p:nvPr>
        </p:nvSpPr>
        <p:spPr>
          <a:xfrm rot="16200000">
            <a:off x="7586910" y="4048760"/>
            <a:ext cx="2367281" cy="365760"/>
          </a:xfrm>
          <a:prstGeom prst="rect">
            <a:avLst/>
          </a:prstGeom>
        </p:spPr>
        <p:txBody>
          <a:bodyPr/>
          <a:lstStyle/>
          <a:p>
            <a:endParaRPr lang="en-US"/>
          </a:p>
        </p:txBody>
      </p:sp>
      <p:sp>
        <p:nvSpPr>
          <p:cNvPr id="6" name="Slide Number Placeholder 5"/>
          <p:cNvSpPr>
            <a:spLocks noGrp="1"/>
          </p:cNvSpPr>
          <p:nvPr>
            <p:ph type="sldNum" sz="quarter" idx="12"/>
          </p:nvPr>
        </p:nvSpPr>
        <p:spPr>
          <a:xfrm>
            <a:off x="8531788" y="5648960"/>
            <a:ext cx="548640" cy="396240"/>
          </a:xfrm>
          <a:prstGeom prst="bracketPair">
            <a:avLst>
              <a:gd name="adj" fmla="val 17949"/>
            </a:avLst>
          </a:prstGeom>
        </p:spPr>
        <p:txBody>
          <a:bodyPr/>
          <a:lstStyle/>
          <a:p>
            <a:fld id="{41842308-1664-418E-B029-D9927CAFC39C}" type="slidenum">
              <a:rPr lang="en-US" smtClean="0"/>
              <a:t>‹#›</a:t>
            </a:fld>
            <a:endParaRPr lang="en-US"/>
          </a:p>
        </p:txBody>
      </p:sp>
      <p:pic>
        <p:nvPicPr>
          <p:cNvPr id="4098"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5859" y="6510336"/>
            <a:ext cx="2584450" cy="347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754906" y="6059487"/>
            <a:ext cx="1682750" cy="79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rot="16200000">
            <a:off x="7551351" y="1645920"/>
            <a:ext cx="2438399" cy="365760"/>
          </a:xfrm>
          <a:prstGeom prst="rect">
            <a:avLst/>
          </a:prstGeom>
        </p:spPr>
        <p:txBody>
          <a:bodyPr/>
          <a:lstStyle/>
          <a:p>
            <a:fld id="{3F48B0A3-3108-4658-8A61-0F3DDB940046}" type="datetimeFigureOut">
              <a:rPr lang="en-US" smtClean="0"/>
              <a:t>9/7/2012</a:t>
            </a:fld>
            <a:endParaRPr lang="en-US"/>
          </a:p>
        </p:txBody>
      </p:sp>
      <p:sp>
        <p:nvSpPr>
          <p:cNvPr id="5" name="Footer Placeholder 4"/>
          <p:cNvSpPr>
            <a:spLocks noGrp="1"/>
          </p:cNvSpPr>
          <p:nvPr>
            <p:ph type="ftr" sz="quarter" idx="11"/>
          </p:nvPr>
        </p:nvSpPr>
        <p:spPr>
          <a:xfrm rot="16200000">
            <a:off x="7586910" y="4048760"/>
            <a:ext cx="2367281" cy="365760"/>
          </a:xfrm>
          <a:prstGeom prst="rect">
            <a:avLst/>
          </a:prstGeom>
        </p:spPr>
        <p:txBody>
          <a:bodyPr/>
          <a:lstStyle/>
          <a:p>
            <a:endParaRPr lang="en-US"/>
          </a:p>
        </p:txBody>
      </p:sp>
      <p:sp>
        <p:nvSpPr>
          <p:cNvPr id="6" name="Slide Number Placeholder 5"/>
          <p:cNvSpPr>
            <a:spLocks noGrp="1"/>
          </p:cNvSpPr>
          <p:nvPr>
            <p:ph type="sldNum" sz="quarter" idx="12"/>
          </p:nvPr>
        </p:nvSpPr>
        <p:spPr>
          <a:xfrm>
            <a:off x="8531788" y="5648960"/>
            <a:ext cx="548640" cy="396240"/>
          </a:xfrm>
          <a:prstGeom prst="bracketPair">
            <a:avLst>
              <a:gd name="adj" fmla="val 17949"/>
            </a:avLst>
          </a:prstGeom>
        </p:spPr>
        <p:txBody>
          <a:bodyPr/>
          <a:lstStyle/>
          <a:p>
            <a:fld id="{41842308-1664-418E-B029-D9927CAFC39C}"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rot="16200000">
            <a:off x="7551351" y="1645920"/>
            <a:ext cx="2438399" cy="365760"/>
          </a:xfrm>
          <a:prstGeom prst="rect">
            <a:avLst/>
          </a:prstGeom>
        </p:spPr>
        <p:txBody>
          <a:bodyPr/>
          <a:lstStyle/>
          <a:p>
            <a:fld id="{3F48B0A3-3108-4658-8A61-0F3DDB940046}" type="datetimeFigureOut">
              <a:rPr lang="en-US" smtClean="0"/>
              <a:t>9/7/2012</a:t>
            </a:fld>
            <a:endParaRPr lang="en-US"/>
          </a:p>
        </p:txBody>
      </p:sp>
      <p:sp>
        <p:nvSpPr>
          <p:cNvPr id="6" name="Footer Placeholder 5"/>
          <p:cNvSpPr>
            <a:spLocks noGrp="1"/>
          </p:cNvSpPr>
          <p:nvPr>
            <p:ph type="ftr" sz="quarter" idx="11"/>
          </p:nvPr>
        </p:nvSpPr>
        <p:spPr>
          <a:xfrm rot="16200000">
            <a:off x="7586910" y="4048760"/>
            <a:ext cx="2367281" cy="365760"/>
          </a:xfrm>
          <a:prstGeom prst="rect">
            <a:avLst/>
          </a:prstGeom>
        </p:spPr>
        <p:txBody>
          <a:bodyPr/>
          <a:lstStyle/>
          <a:p>
            <a:endParaRPr lang="en-US"/>
          </a:p>
        </p:txBody>
      </p:sp>
      <p:sp>
        <p:nvSpPr>
          <p:cNvPr id="7" name="Slide Number Placeholder 6"/>
          <p:cNvSpPr>
            <a:spLocks noGrp="1"/>
          </p:cNvSpPr>
          <p:nvPr>
            <p:ph type="sldNum" sz="quarter" idx="12"/>
          </p:nvPr>
        </p:nvSpPr>
        <p:spPr>
          <a:xfrm>
            <a:off x="8531788" y="5648960"/>
            <a:ext cx="548640" cy="396240"/>
          </a:xfrm>
          <a:prstGeom prst="bracketPair">
            <a:avLst>
              <a:gd name="adj" fmla="val 17949"/>
            </a:avLst>
          </a:prstGeom>
        </p:spPr>
        <p:txBody>
          <a:bodyPr/>
          <a:lstStyle/>
          <a:p>
            <a:fld id="{41842308-1664-418E-B029-D9927CAFC39C}" type="slidenum">
              <a:rPr lang="en-US" smtClean="0"/>
              <a:t>‹#›</a:t>
            </a:fld>
            <a:endParaRPr lang="en-US"/>
          </a:p>
        </p:txBody>
      </p:sp>
      <p:pic>
        <p:nvPicPr>
          <p:cNvPr id="9"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5859" y="6510336"/>
            <a:ext cx="2584450" cy="347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754906" y="6059487"/>
            <a:ext cx="1682750" cy="79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rot="16200000">
            <a:off x="7551351" y="1645920"/>
            <a:ext cx="2438399" cy="365760"/>
          </a:xfrm>
          <a:prstGeom prst="rect">
            <a:avLst/>
          </a:prstGeom>
        </p:spPr>
        <p:txBody>
          <a:bodyPr/>
          <a:lstStyle/>
          <a:p>
            <a:fld id="{3F48B0A3-3108-4658-8A61-0F3DDB940046}" type="datetimeFigureOut">
              <a:rPr lang="en-US" smtClean="0"/>
              <a:t>9/7/2012</a:t>
            </a:fld>
            <a:endParaRPr lang="en-US"/>
          </a:p>
        </p:txBody>
      </p:sp>
      <p:sp>
        <p:nvSpPr>
          <p:cNvPr id="8" name="Footer Placeholder 7"/>
          <p:cNvSpPr>
            <a:spLocks noGrp="1"/>
          </p:cNvSpPr>
          <p:nvPr>
            <p:ph type="ftr" sz="quarter" idx="11"/>
          </p:nvPr>
        </p:nvSpPr>
        <p:spPr>
          <a:xfrm rot="16200000">
            <a:off x="7586910" y="4048760"/>
            <a:ext cx="2367281" cy="365760"/>
          </a:xfrm>
          <a:prstGeom prst="rect">
            <a:avLst/>
          </a:prstGeom>
        </p:spPr>
        <p:txBody>
          <a:bodyPr/>
          <a:lstStyle/>
          <a:p>
            <a:endParaRPr lang="en-US"/>
          </a:p>
        </p:txBody>
      </p:sp>
      <p:sp>
        <p:nvSpPr>
          <p:cNvPr id="9" name="Slide Number Placeholder 8"/>
          <p:cNvSpPr>
            <a:spLocks noGrp="1"/>
          </p:cNvSpPr>
          <p:nvPr>
            <p:ph type="sldNum" sz="quarter" idx="12"/>
          </p:nvPr>
        </p:nvSpPr>
        <p:spPr>
          <a:xfrm>
            <a:off x="8531788" y="5648960"/>
            <a:ext cx="548640" cy="396240"/>
          </a:xfrm>
          <a:prstGeom prst="bracketPair">
            <a:avLst>
              <a:gd name="adj" fmla="val 17949"/>
            </a:avLst>
          </a:prstGeom>
        </p:spPr>
        <p:txBody>
          <a:bodyPr/>
          <a:lstStyle/>
          <a:p>
            <a:fld id="{41842308-1664-418E-B029-D9927CAFC39C}" type="slidenum">
              <a:rPr lang="en-US" smtClean="0"/>
              <a:t>‹#›</a:t>
            </a:fld>
            <a:endParaRPr lang="en-US"/>
          </a:p>
        </p:txBody>
      </p:sp>
      <p:pic>
        <p:nvPicPr>
          <p:cNvPr id="10"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5859" y="6510336"/>
            <a:ext cx="2584450" cy="347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754906" y="6059487"/>
            <a:ext cx="1682750" cy="79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rot="16200000">
            <a:off x="7551351" y="1645920"/>
            <a:ext cx="2438399" cy="365760"/>
          </a:xfrm>
          <a:prstGeom prst="rect">
            <a:avLst/>
          </a:prstGeom>
        </p:spPr>
        <p:txBody>
          <a:bodyPr/>
          <a:lstStyle/>
          <a:p>
            <a:fld id="{3F48B0A3-3108-4658-8A61-0F3DDB940046}" type="datetimeFigureOut">
              <a:rPr lang="en-US" smtClean="0"/>
              <a:t>9/7/2012</a:t>
            </a:fld>
            <a:endParaRPr lang="en-US"/>
          </a:p>
        </p:txBody>
      </p:sp>
      <p:sp>
        <p:nvSpPr>
          <p:cNvPr id="4" name="Footer Placeholder 3"/>
          <p:cNvSpPr>
            <a:spLocks noGrp="1"/>
          </p:cNvSpPr>
          <p:nvPr>
            <p:ph type="ftr" sz="quarter" idx="11"/>
          </p:nvPr>
        </p:nvSpPr>
        <p:spPr>
          <a:xfrm rot="16200000">
            <a:off x="7586910" y="4048760"/>
            <a:ext cx="2367281" cy="365760"/>
          </a:xfrm>
          <a:prstGeom prst="rect">
            <a:avLst/>
          </a:prstGeom>
        </p:spPr>
        <p:txBody>
          <a:bodyPr/>
          <a:lstStyle/>
          <a:p>
            <a:endParaRPr lang="en-US"/>
          </a:p>
        </p:txBody>
      </p:sp>
      <p:sp>
        <p:nvSpPr>
          <p:cNvPr id="5" name="Slide Number Placeholder 4"/>
          <p:cNvSpPr>
            <a:spLocks noGrp="1"/>
          </p:cNvSpPr>
          <p:nvPr>
            <p:ph type="sldNum" sz="quarter" idx="12"/>
          </p:nvPr>
        </p:nvSpPr>
        <p:spPr>
          <a:xfrm>
            <a:off x="8531788" y="5648960"/>
            <a:ext cx="548640" cy="396240"/>
          </a:xfrm>
          <a:prstGeom prst="bracketPair">
            <a:avLst>
              <a:gd name="adj" fmla="val 17949"/>
            </a:avLst>
          </a:prstGeom>
        </p:spPr>
        <p:txBody>
          <a:bodyPr/>
          <a:lstStyle/>
          <a:p>
            <a:fld id="{41842308-1664-418E-B029-D9927CAFC39C}" type="slidenum">
              <a:rPr lang="en-US" smtClean="0"/>
              <a:t>‹#›</a:t>
            </a:fld>
            <a:endParaRPr lang="en-US"/>
          </a:p>
        </p:txBody>
      </p:sp>
      <p:pic>
        <p:nvPicPr>
          <p:cNvPr id="6"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5859" y="6510336"/>
            <a:ext cx="2584450" cy="347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754906" y="6059487"/>
            <a:ext cx="1682750" cy="79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rot="16200000">
            <a:off x="7551351" y="1645920"/>
            <a:ext cx="2438399" cy="365760"/>
          </a:xfrm>
          <a:prstGeom prst="rect">
            <a:avLst/>
          </a:prstGeom>
        </p:spPr>
        <p:txBody>
          <a:bodyPr/>
          <a:lstStyle/>
          <a:p>
            <a:fld id="{3F48B0A3-3108-4658-8A61-0F3DDB940046}" type="datetimeFigureOut">
              <a:rPr lang="en-US" smtClean="0"/>
              <a:t>9/7/2012</a:t>
            </a:fld>
            <a:endParaRPr lang="en-US"/>
          </a:p>
        </p:txBody>
      </p:sp>
      <p:sp>
        <p:nvSpPr>
          <p:cNvPr id="3" name="Footer Placeholder 2"/>
          <p:cNvSpPr>
            <a:spLocks noGrp="1"/>
          </p:cNvSpPr>
          <p:nvPr>
            <p:ph type="ftr" sz="quarter" idx="11"/>
          </p:nvPr>
        </p:nvSpPr>
        <p:spPr>
          <a:xfrm rot="16200000">
            <a:off x="7586910" y="4048760"/>
            <a:ext cx="2367281" cy="365760"/>
          </a:xfrm>
          <a:prstGeom prst="rect">
            <a:avLst/>
          </a:prstGeom>
        </p:spPr>
        <p:txBody>
          <a:bodyPr/>
          <a:lstStyle/>
          <a:p>
            <a:endParaRPr lang="en-US"/>
          </a:p>
        </p:txBody>
      </p:sp>
      <p:sp>
        <p:nvSpPr>
          <p:cNvPr id="4" name="Slide Number Placeholder 3"/>
          <p:cNvSpPr>
            <a:spLocks noGrp="1"/>
          </p:cNvSpPr>
          <p:nvPr>
            <p:ph type="sldNum" sz="quarter" idx="12"/>
          </p:nvPr>
        </p:nvSpPr>
        <p:spPr>
          <a:xfrm>
            <a:off x="8531788" y="5648960"/>
            <a:ext cx="548640" cy="396240"/>
          </a:xfrm>
          <a:prstGeom prst="bracketPair">
            <a:avLst>
              <a:gd name="adj" fmla="val 17949"/>
            </a:avLst>
          </a:prstGeom>
        </p:spPr>
        <p:txBody>
          <a:bodyPr/>
          <a:lstStyle/>
          <a:p>
            <a:fld id="{41842308-1664-418E-B029-D9927CAFC39C}" type="slidenum">
              <a:rPr lang="en-US" smtClean="0"/>
              <a:t>‹#›</a:t>
            </a:fld>
            <a:endParaRPr lang="en-US"/>
          </a:p>
        </p:txBody>
      </p:sp>
      <p:pic>
        <p:nvPicPr>
          <p:cNvPr id="5"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5859" y="6510336"/>
            <a:ext cx="2584450" cy="347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754906" y="6059487"/>
            <a:ext cx="1682750" cy="79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16200000">
            <a:off x="7551351" y="1645920"/>
            <a:ext cx="2438399" cy="365760"/>
          </a:xfrm>
          <a:prstGeom prst="rect">
            <a:avLst/>
          </a:prstGeom>
        </p:spPr>
        <p:txBody>
          <a:bodyPr/>
          <a:lstStyle/>
          <a:p>
            <a:fld id="{3F48B0A3-3108-4658-8A61-0F3DDB940046}" type="datetimeFigureOut">
              <a:rPr lang="en-US" smtClean="0"/>
              <a:t>9/7/2012</a:t>
            </a:fld>
            <a:endParaRPr lang="en-US"/>
          </a:p>
        </p:txBody>
      </p:sp>
      <p:sp>
        <p:nvSpPr>
          <p:cNvPr id="6" name="Footer Placeholder 5"/>
          <p:cNvSpPr>
            <a:spLocks noGrp="1"/>
          </p:cNvSpPr>
          <p:nvPr>
            <p:ph type="ftr" sz="quarter" idx="11"/>
          </p:nvPr>
        </p:nvSpPr>
        <p:spPr>
          <a:xfrm rot="16200000">
            <a:off x="7586910" y="4048760"/>
            <a:ext cx="2367281" cy="365760"/>
          </a:xfrm>
          <a:prstGeom prst="rect">
            <a:avLst/>
          </a:prstGeom>
        </p:spPr>
        <p:txBody>
          <a:bodyPr/>
          <a:lstStyle/>
          <a:p>
            <a:endParaRPr lang="en-US"/>
          </a:p>
        </p:txBody>
      </p:sp>
      <p:sp>
        <p:nvSpPr>
          <p:cNvPr id="7" name="Slide Number Placeholder 6"/>
          <p:cNvSpPr>
            <a:spLocks noGrp="1"/>
          </p:cNvSpPr>
          <p:nvPr>
            <p:ph type="sldNum" sz="quarter" idx="12"/>
          </p:nvPr>
        </p:nvSpPr>
        <p:spPr>
          <a:xfrm>
            <a:off x="8531788" y="5648960"/>
            <a:ext cx="548640" cy="396240"/>
          </a:xfrm>
          <a:prstGeom prst="bracketPair">
            <a:avLst>
              <a:gd name="adj" fmla="val 17949"/>
            </a:avLst>
          </a:prstGeom>
        </p:spPr>
        <p:txBody>
          <a:bodyPr/>
          <a:lstStyle/>
          <a:p>
            <a:fld id="{41842308-1664-418E-B029-D9927CAFC39C}" type="slidenum">
              <a:rPr lang="en-US" smtClean="0"/>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a:xfrm rot="16200000">
            <a:off x="7551351" y="1645920"/>
            <a:ext cx="2438399" cy="365760"/>
          </a:xfrm>
          <a:prstGeom prst="rect">
            <a:avLst/>
          </a:prstGeom>
        </p:spPr>
        <p:txBody>
          <a:bodyPr/>
          <a:lstStyle/>
          <a:p>
            <a:fld id="{3F48B0A3-3108-4658-8A61-0F3DDB940046}" type="datetimeFigureOut">
              <a:rPr lang="en-US" smtClean="0"/>
              <a:t>9/7/2012</a:t>
            </a:fld>
            <a:endParaRPr lang="en-US"/>
          </a:p>
        </p:txBody>
      </p:sp>
      <p:sp>
        <p:nvSpPr>
          <p:cNvPr id="9" name="Slide Number Placeholder 8"/>
          <p:cNvSpPr>
            <a:spLocks noGrp="1"/>
          </p:cNvSpPr>
          <p:nvPr>
            <p:ph type="sldNum" sz="quarter" idx="11"/>
          </p:nvPr>
        </p:nvSpPr>
        <p:spPr>
          <a:xfrm>
            <a:off x="8531788" y="5648960"/>
            <a:ext cx="548640" cy="396240"/>
          </a:xfrm>
          <a:prstGeom prst="bracketPair">
            <a:avLst>
              <a:gd name="adj" fmla="val 17949"/>
            </a:avLst>
          </a:prstGeom>
        </p:spPr>
        <p:txBody>
          <a:bodyPr/>
          <a:lstStyle/>
          <a:p>
            <a:fld id="{41842308-1664-418E-B029-D9927CAFC39C}" type="slidenum">
              <a:rPr lang="en-US" smtClean="0"/>
              <a:t>‹#›</a:t>
            </a:fld>
            <a:endParaRPr lang="en-US"/>
          </a:p>
        </p:txBody>
      </p:sp>
      <p:sp>
        <p:nvSpPr>
          <p:cNvPr id="10" name="Footer Placeholder 9"/>
          <p:cNvSpPr>
            <a:spLocks noGrp="1"/>
          </p:cNvSpPr>
          <p:nvPr>
            <p:ph type="ftr" sz="quarter" idx="12"/>
          </p:nvPr>
        </p:nvSpPr>
        <p:spPr>
          <a:xfrm rot="16200000">
            <a:off x="7586910" y="4048760"/>
            <a:ext cx="2367281" cy="365760"/>
          </a:xfrm>
          <a:prstGeom prst="rect">
            <a:avLst/>
          </a:prstGeo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35859"/>
            <a:ext cx="8458200" cy="878541"/>
          </a:xfrm>
          <a:prstGeom prst="rect">
            <a:avLst/>
          </a:prstGeom>
        </p:spPr>
        <p:txBody>
          <a:bodyPr vert="horz" lIns="91440" tIns="45720" rIns="91440" bIns="45720" rtlCol="0" anchor="ctr">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228600" y="1042146"/>
            <a:ext cx="8077200" cy="497765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200" b="1" i="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image" Target="../media/image19.jpeg"/><Relationship Id="rId7" Type="http://schemas.openxmlformats.org/officeDocument/2006/relationships/image" Target="../media/image23.jpeg"/><Relationship Id="rId2" Type="http://schemas.openxmlformats.org/officeDocument/2006/relationships/image" Target="../media/image18.png"/><Relationship Id="rId1" Type="http://schemas.openxmlformats.org/officeDocument/2006/relationships/slideLayout" Target="../slideLayouts/slideLayout6.xml"/><Relationship Id="rId6" Type="http://schemas.openxmlformats.org/officeDocument/2006/relationships/image" Target="../media/image22.jpeg"/><Relationship Id="rId11" Type="http://schemas.openxmlformats.org/officeDocument/2006/relationships/image" Target="../media/image27.jpeg"/><Relationship Id="rId5" Type="http://schemas.openxmlformats.org/officeDocument/2006/relationships/image" Target="../media/image21.jpeg"/><Relationship Id="rId10" Type="http://schemas.openxmlformats.org/officeDocument/2006/relationships/image" Target="../media/image26.jpeg"/><Relationship Id="rId4" Type="http://schemas.openxmlformats.org/officeDocument/2006/relationships/image" Target="../media/image20.jpeg"/><Relationship Id="rId9" Type="http://schemas.openxmlformats.org/officeDocument/2006/relationships/image" Target="../media/image25.jpeg"/></Relationships>
</file>

<file path=ppt/slides/_rels/slide11.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http://www.greeninnovation.com.au/aboutGreenInnovation_sustainability.html" TargetMode="External"/><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6.xml.rels><?xml version="1.0" encoding="UTF-8" standalone="yes"?>
<Relationships xmlns="http://schemas.openxmlformats.org/package/2006/relationships"><Relationship Id="rId8" Type="http://schemas.openxmlformats.org/officeDocument/2006/relationships/hyperlink" Target="https://www.cia.gov/library/publications/the-world-factbook/maps/maptemplate_mz.html" TargetMode="External"/><Relationship Id="rId3" Type="http://schemas.openxmlformats.org/officeDocument/2006/relationships/diagramLayout" Target="../diagrams/layout2.xml"/><Relationship Id="rId7" Type="http://schemas.openxmlformats.org/officeDocument/2006/relationships/image" Target="../media/image37.jpeg"/><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 Id="rId9" Type="http://schemas.openxmlformats.org/officeDocument/2006/relationships/image" Target="../media/image38.gif"/></Relationships>
</file>

<file path=ppt/slides/_rels/slide17.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0.png"/><Relationship Id="rId4" Type="http://schemas.openxmlformats.org/officeDocument/2006/relationships/hyperlink" Target="http://upload.wikimedia.org/wikipedia/commons/4/4a/Flag_of_Lesotho.svg"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7.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mailto:mwilcox2@utk.edu"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www.un.org/millenniumgoals/11_MDG%20Report_EN.pdf" TargetMode="External"/><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2.emf"/><Relationship Id="rId4" Type="http://schemas.openxmlformats.org/officeDocument/2006/relationships/hyperlink" Target="http://www.un.org/millenniumgoals/11_MDG%20Report_EN.pdf"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slideLayout" Target="../slideLayouts/slideLayout6.xml"/><Relationship Id="rId4" Type="http://schemas.openxmlformats.org/officeDocument/2006/relationships/hyperlink" Target="http://www.fao.org/giews/english/hotspots/map.htm"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85800"/>
            <a:ext cx="7543800" cy="2593975"/>
          </a:xfrm>
        </p:spPr>
        <p:txBody>
          <a:bodyPr/>
          <a:lstStyle/>
          <a:p>
            <a:r>
              <a:rPr lang="en-US" sz="2800" b="1" dirty="0" smtClean="0"/>
              <a:t>Smallholders</a:t>
            </a:r>
            <a:r>
              <a:rPr lang="en-US" sz="2800" b="1" dirty="0"/>
              <a:t>, Sustainability and Food Security:</a:t>
            </a:r>
            <a:r>
              <a:rPr lang="en-US" sz="2800" dirty="0"/>
              <a:t/>
            </a:r>
            <a:br>
              <a:rPr lang="en-US" sz="2800" dirty="0"/>
            </a:br>
            <a:r>
              <a:rPr lang="en-US" sz="2800" b="1" dirty="0"/>
              <a:t>Conservation Agriculture in a Developing Country </a:t>
            </a:r>
            <a:r>
              <a:rPr lang="en-US" sz="2800" b="1" dirty="0" smtClean="0"/>
              <a:t>Context</a:t>
            </a:r>
            <a:r>
              <a:rPr lang="en-US" sz="2000" b="1" dirty="0" smtClean="0"/>
              <a:t/>
            </a:r>
            <a:br>
              <a:rPr lang="en-US" sz="2000" b="1" dirty="0" smtClean="0"/>
            </a:br>
            <a:r>
              <a:rPr lang="en-US" sz="2000" dirty="0"/>
              <a:t/>
            </a:r>
            <a:br>
              <a:rPr lang="en-US" sz="2000" dirty="0"/>
            </a:br>
            <a:r>
              <a:rPr lang="en-US" sz="1800" dirty="0" smtClean="0"/>
              <a:t>M.D</a:t>
            </a:r>
            <a:r>
              <a:rPr lang="en-US" sz="1800" dirty="0"/>
              <a:t>. Wilcox</a:t>
            </a:r>
            <a:r>
              <a:rPr lang="en-US" sz="1800" baseline="30000" dirty="0"/>
              <a:t>1</a:t>
            </a:r>
            <a:r>
              <a:rPr lang="en-US" sz="1800" dirty="0"/>
              <a:t>, E. Bisangwa</a:t>
            </a:r>
            <a:r>
              <a:rPr lang="en-US" sz="1800" baseline="30000" dirty="0"/>
              <a:t>1</a:t>
            </a:r>
            <a:r>
              <a:rPr lang="en-US" sz="1800" dirty="0"/>
              <a:t>, D.M. Lambert </a:t>
            </a:r>
            <a:r>
              <a:rPr lang="en-US" sz="1800" baseline="30000" dirty="0"/>
              <a:t>1</a:t>
            </a:r>
            <a:r>
              <a:rPr lang="en-US" sz="1800" dirty="0"/>
              <a:t>, N. Eash </a:t>
            </a:r>
            <a:r>
              <a:rPr lang="en-US" sz="1800" baseline="30000" dirty="0"/>
              <a:t>2</a:t>
            </a:r>
            <a:r>
              <a:rPr lang="en-US" sz="1800" dirty="0"/>
              <a:t>, F.R. Walker </a:t>
            </a:r>
            <a:r>
              <a:rPr lang="en-US" sz="1800" baseline="30000" dirty="0"/>
              <a:t>2</a:t>
            </a:r>
            <a:r>
              <a:rPr lang="en-US" sz="1800" dirty="0"/>
              <a:t>, and M. Marake </a:t>
            </a:r>
            <a:r>
              <a:rPr lang="en-US" sz="1800" baseline="30000" dirty="0" smtClean="0"/>
              <a:t>3</a:t>
            </a:r>
            <a:endParaRPr lang="en-US" sz="1800" dirty="0"/>
          </a:p>
        </p:txBody>
      </p:sp>
      <p:sp>
        <p:nvSpPr>
          <p:cNvPr id="3" name="Subtitle 2"/>
          <p:cNvSpPr>
            <a:spLocks noGrp="1"/>
          </p:cNvSpPr>
          <p:nvPr>
            <p:ph type="subTitle" idx="1"/>
          </p:nvPr>
        </p:nvSpPr>
        <p:spPr>
          <a:xfrm>
            <a:off x="1447800" y="3505200"/>
            <a:ext cx="5699760" cy="2057400"/>
          </a:xfrm>
        </p:spPr>
        <p:txBody>
          <a:bodyPr>
            <a:normAutofit fontScale="70000" lnSpcReduction="20000"/>
          </a:bodyPr>
          <a:lstStyle/>
          <a:p>
            <a:r>
              <a:rPr lang="en-US" baseline="30000" dirty="0">
                <a:solidFill>
                  <a:schemeClr val="bg2">
                    <a:lumMod val="50000"/>
                  </a:schemeClr>
                </a:solidFill>
              </a:rPr>
              <a:t>1 </a:t>
            </a:r>
            <a:r>
              <a:rPr lang="en-US" dirty="0">
                <a:solidFill>
                  <a:schemeClr val="bg2">
                    <a:lumMod val="50000"/>
                  </a:schemeClr>
                </a:solidFill>
              </a:rPr>
              <a:t>University of Tennessee Institute of Agriculture</a:t>
            </a:r>
            <a:br>
              <a:rPr lang="en-US" dirty="0">
                <a:solidFill>
                  <a:schemeClr val="bg2">
                    <a:lumMod val="50000"/>
                  </a:schemeClr>
                </a:solidFill>
              </a:rPr>
            </a:br>
            <a:r>
              <a:rPr lang="en-US" dirty="0">
                <a:solidFill>
                  <a:schemeClr val="bg2">
                    <a:lumMod val="50000"/>
                  </a:schemeClr>
                </a:solidFill>
              </a:rPr>
              <a:t>Department of Agricultural &amp; Resource Economics</a:t>
            </a:r>
            <a:br>
              <a:rPr lang="en-US" dirty="0">
                <a:solidFill>
                  <a:schemeClr val="bg2">
                    <a:lumMod val="50000"/>
                  </a:schemeClr>
                </a:solidFill>
              </a:rPr>
            </a:br>
            <a:r>
              <a:rPr lang="en-US" dirty="0">
                <a:solidFill>
                  <a:schemeClr val="bg2">
                    <a:lumMod val="50000"/>
                  </a:schemeClr>
                </a:solidFill>
              </a:rPr>
              <a:t>Knoxville, Tennessee, U.S.A</a:t>
            </a:r>
            <a:br>
              <a:rPr lang="en-US" dirty="0">
                <a:solidFill>
                  <a:schemeClr val="bg2">
                    <a:lumMod val="50000"/>
                  </a:schemeClr>
                </a:solidFill>
              </a:rPr>
            </a:br>
            <a:r>
              <a:rPr lang="en-US" dirty="0">
                <a:solidFill>
                  <a:schemeClr val="bg2">
                    <a:lumMod val="50000"/>
                  </a:schemeClr>
                </a:solidFill>
              </a:rPr>
              <a:t> </a:t>
            </a:r>
            <a:br>
              <a:rPr lang="en-US" dirty="0">
                <a:solidFill>
                  <a:schemeClr val="bg2">
                    <a:lumMod val="50000"/>
                  </a:schemeClr>
                </a:solidFill>
              </a:rPr>
            </a:br>
            <a:r>
              <a:rPr lang="en-US" baseline="30000" dirty="0">
                <a:solidFill>
                  <a:schemeClr val="bg2">
                    <a:lumMod val="50000"/>
                  </a:schemeClr>
                </a:solidFill>
              </a:rPr>
              <a:t>2</a:t>
            </a:r>
            <a:r>
              <a:rPr lang="en-US" dirty="0">
                <a:solidFill>
                  <a:schemeClr val="bg2">
                    <a:lumMod val="50000"/>
                  </a:schemeClr>
                </a:solidFill>
              </a:rPr>
              <a:t> University of Tennessee Institute of Agriculture</a:t>
            </a:r>
            <a:br>
              <a:rPr lang="en-US" dirty="0">
                <a:solidFill>
                  <a:schemeClr val="bg2">
                    <a:lumMod val="50000"/>
                  </a:schemeClr>
                </a:solidFill>
              </a:rPr>
            </a:br>
            <a:r>
              <a:rPr lang="en-US" dirty="0" err="1">
                <a:solidFill>
                  <a:schemeClr val="bg2">
                    <a:lumMod val="50000"/>
                  </a:schemeClr>
                </a:solidFill>
              </a:rPr>
              <a:t>Biosystems</a:t>
            </a:r>
            <a:r>
              <a:rPr lang="en-US" dirty="0">
                <a:solidFill>
                  <a:schemeClr val="bg2">
                    <a:lumMod val="50000"/>
                  </a:schemeClr>
                </a:solidFill>
              </a:rPr>
              <a:t> Engineering and Soil Science</a:t>
            </a:r>
            <a:br>
              <a:rPr lang="en-US" dirty="0">
                <a:solidFill>
                  <a:schemeClr val="bg2">
                    <a:lumMod val="50000"/>
                  </a:schemeClr>
                </a:solidFill>
              </a:rPr>
            </a:br>
            <a:r>
              <a:rPr lang="en-US" dirty="0">
                <a:solidFill>
                  <a:schemeClr val="bg2">
                    <a:lumMod val="50000"/>
                  </a:schemeClr>
                </a:solidFill>
              </a:rPr>
              <a:t>Knoxville, Tennessee, U.S.A.</a:t>
            </a:r>
            <a:br>
              <a:rPr lang="en-US" dirty="0">
                <a:solidFill>
                  <a:schemeClr val="bg2">
                    <a:lumMod val="50000"/>
                  </a:schemeClr>
                </a:solidFill>
              </a:rPr>
            </a:br>
            <a:r>
              <a:rPr lang="en-US" dirty="0">
                <a:solidFill>
                  <a:schemeClr val="bg2">
                    <a:lumMod val="50000"/>
                  </a:schemeClr>
                </a:solidFill>
              </a:rPr>
              <a:t> </a:t>
            </a:r>
            <a:br>
              <a:rPr lang="en-US" dirty="0">
                <a:solidFill>
                  <a:schemeClr val="bg2">
                    <a:lumMod val="50000"/>
                  </a:schemeClr>
                </a:solidFill>
              </a:rPr>
            </a:br>
            <a:r>
              <a:rPr lang="en-US" baseline="30000" dirty="0">
                <a:solidFill>
                  <a:schemeClr val="bg2">
                    <a:lumMod val="50000"/>
                  </a:schemeClr>
                </a:solidFill>
              </a:rPr>
              <a:t>3 </a:t>
            </a:r>
            <a:r>
              <a:rPr lang="en-US" dirty="0">
                <a:solidFill>
                  <a:schemeClr val="bg2">
                    <a:lumMod val="50000"/>
                  </a:schemeClr>
                </a:solidFill>
              </a:rPr>
              <a:t>National University of Lesotho</a:t>
            </a:r>
            <a:br>
              <a:rPr lang="en-US" dirty="0">
                <a:solidFill>
                  <a:schemeClr val="bg2">
                    <a:lumMod val="50000"/>
                  </a:schemeClr>
                </a:solidFill>
              </a:rPr>
            </a:br>
            <a:r>
              <a:rPr lang="en-US" dirty="0">
                <a:solidFill>
                  <a:schemeClr val="bg2">
                    <a:lumMod val="50000"/>
                  </a:schemeClr>
                </a:solidFill>
              </a:rPr>
              <a:t>Department of Soil Science</a:t>
            </a:r>
            <a:br>
              <a:rPr lang="en-US" dirty="0">
                <a:solidFill>
                  <a:schemeClr val="bg2">
                    <a:lumMod val="50000"/>
                  </a:schemeClr>
                </a:solidFill>
              </a:rPr>
            </a:br>
            <a:r>
              <a:rPr lang="en-US" dirty="0">
                <a:solidFill>
                  <a:schemeClr val="bg2">
                    <a:lumMod val="50000"/>
                  </a:schemeClr>
                </a:solidFill>
              </a:rPr>
              <a:t>Maseru, Lesotho</a:t>
            </a:r>
          </a:p>
        </p:txBody>
      </p:sp>
    </p:spTree>
    <p:extLst>
      <p:ext uri="{BB962C8B-B14F-4D97-AF65-F5344CB8AC3E}">
        <p14:creationId xmlns:p14="http://schemas.microsoft.com/office/powerpoint/2010/main" val="1018277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a:xfrm>
            <a:off x="1295400" y="0"/>
            <a:ext cx="7086600" cy="1143000"/>
          </a:xfrm>
        </p:spPr>
        <p:txBody>
          <a:bodyPr/>
          <a:lstStyle/>
          <a:p>
            <a:pPr algn="l"/>
            <a:r>
              <a:rPr lang="en-US" sz="3200" dirty="0"/>
              <a:t>Ensure Environmental Sustainability</a:t>
            </a:r>
          </a:p>
        </p:txBody>
      </p:sp>
      <p:pic>
        <p:nvPicPr>
          <p:cNvPr id="109572" name="Picture 4"/>
          <p:cNvPicPr>
            <a:picLocks noChangeAspect="1" noChangeArrowheads="1"/>
          </p:cNvPicPr>
          <p:nvPr/>
        </p:nvPicPr>
        <p:blipFill>
          <a:blip r:embed="rId2" cstate="print"/>
          <a:srcRect/>
          <a:stretch>
            <a:fillRect/>
          </a:stretch>
        </p:blipFill>
        <p:spPr bwMode="auto">
          <a:xfrm>
            <a:off x="457200" y="142875"/>
            <a:ext cx="857250" cy="857250"/>
          </a:xfrm>
          <a:prstGeom prst="rect">
            <a:avLst/>
          </a:prstGeom>
          <a:noFill/>
          <a:ln w="9525">
            <a:noFill/>
            <a:miter lim="800000"/>
            <a:headEnd/>
            <a:tailEnd/>
          </a:ln>
          <a:effectLst/>
        </p:spPr>
      </p:pic>
      <p:pic>
        <p:nvPicPr>
          <p:cNvPr id="109576" name="Picture 8" descr="Douala Market - Bush rat"/>
          <p:cNvPicPr>
            <a:picLocks noChangeAspect="1" noChangeArrowheads="1"/>
          </p:cNvPicPr>
          <p:nvPr/>
        </p:nvPicPr>
        <p:blipFill>
          <a:blip r:embed="rId3" cstate="print"/>
          <a:srcRect/>
          <a:stretch>
            <a:fillRect/>
          </a:stretch>
        </p:blipFill>
        <p:spPr bwMode="auto">
          <a:xfrm>
            <a:off x="6096000" y="1233948"/>
            <a:ext cx="1219200" cy="923925"/>
          </a:xfrm>
          <a:prstGeom prst="rect">
            <a:avLst/>
          </a:prstGeom>
          <a:noFill/>
        </p:spPr>
      </p:pic>
      <p:pic>
        <p:nvPicPr>
          <p:cNvPr id="109577" name="Picture 9" descr="Mekomo Yendam (South) - Gabonese Viper Caught in Cocoa Plantation - 10-27-04"/>
          <p:cNvPicPr>
            <a:picLocks noChangeAspect="1" noChangeArrowheads="1"/>
          </p:cNvPicPr>
          <p:nvPr/>
        </p:nvPicPr>
        <p:blipFill>
          <a:blip r:embed="rId4" cstate="print"/>
          <a:srcRect/>
          <a:stretch>
            <a:fillRect/>
          </a:stretch>
        </p:blipFill>
        <p:spPr bwMode="auto">
          <a:xfrm>
            <a:off x="6968020" y="2476500"/>
            <a:ext cx="1324598" cy="2019300"/>
          </a:xfrm>
          <a:prstGeom prst="rect">
            <a:avLst/>
          </a:prstGeom>
          <a:noFill/>
        </p:spPr>
      </p:pic>
      <p:pic>
        <p:nvPicPr>
          <p:cNvPr id="109578" name="Picture 10" descr="scan5"/>
          <p:cNvPicPr>
            <a:picLocks noChangeAspect="1" noChangeArrowheads="1"/>
          </p:cNvPicPr>
          <p:nvPr/>
        </p:nvPicPr>
        <p:blipFill>
          <a:blip r:embed="rId5" cstate="print"/>
          <a:srcRect/>
          <a:stretch>
            <a:fillRect/>
          </a:stretch>
        </p:blipFill>
        <p:spPr bwMode="auto">
          <a:xfrm>
            <a:off x="3810000" y="1145253"/>
            <a:ext cx="1517650" cy="2235200"/>
          </a:xfrm>
          <a:prstGeom prst="rect">
            <a:avLst/>
          </a:prstGeom>
          <a:noFill/>
        </p:spPr>
      </p:pic>
      <p:pic>
        <p:nvPicPr>
          <p:cNvPr id="109579" name="Picture 11" descr="DSC00436"/>
          <p:cNvPicPr>
            <a:picLocks noChangeAspect="1" noChangeArrowheads="1"/>
          </p:cNvPicPr>
          <p:nvPr/>
        </p:nvPicPr>
        <p:blipFill>
          <a:blip r:embed="rId6" cstate="print"/>
          <a:srcRect/>
          <a:stretch>
            <a:fillRect/>
          </a:stretch>
        </p:blipFill>
        <p:spPr bwMode="auto">
          <a:xfrm>
            <a:off x="381000" y="1219200"/>
            <a:ext cx="2895600" cy="2171700"/>
          </a:xfrm>
          <a:prstGeom prst="rect">
            <a:avLst/>
          </a:prstGeom>
          <a:noFill/>
        </p:spPr>
      </p:pic>
      <p:pic>
        <p:nvPicPr>
          <p:cNvPr id="109580" name="Picture 12" descr="DSC00439"/>
          <p:cNvPicPr>
            <a:picLocks noChangeAspect="1" noChangeArrowheads="1"/>
          </p:cNvPicPr>
          <p:nvPr/>
        </p:nvPicPr>
        <p:blipFill>
          <a:blip r:embed="rId7" cstate="print"/>
          <a:srcRect/>
          <a:stretch>
            <a:fillRect/>
          </a:stretch>
        </p:blipFill>
        <p:spPr bwMode="auto">
          <a:xfrm>
            <a:off x="704850" y="5486400"/>
            <a:ext cx="1219200" cy="914400"/>
          </a:xfrm>
          <a:prstGeom prst="rect">
            <a:avLst/>
          </a:prstGeom>
          <a:noFill/>
        </p:spPr>
      </p:pic>
      <p:pic>
        <p:nvPicPr>
          <p:cNvPr id="109582" name="Picture 14" descr="DSC00443"/>
          <p:cNvPicPr>
            <a:picLocks noChangeAspect="1" noChangeArrowheads="1"/>
          </p:cNvPicPr>
          <p:nvPr/>
        </p:nvPicPr>
        <p:blipFill>
          <a:blip r:embed="rId8" cstate="print"/>
          <a:srcRect/>
          <a:stretch>
            <a:fillRect/>
          </a:stretch>
        </p:blipFill>
        <p:spPr bwMode="auto">
          <a:xfrm>
            <a:off x="381000" y="3810000"/>
            <a:ext cx="2057400" cy="1543050"/>
          </a:xfrm>
          <a:prstGeom prst="rect">
            <a:avLst/>
          </a:prstGeom>
          <a:noFill/>
        </p:spPr>
      </p:pic>
      <p:pic>
        <p:nvPicPr>
          <p:cNvPr id="109583" name="Picture 15" descr="Well (1)"/>
          <p:cNvPicPr>
            <a:picLocks noChangeAspect="1" noChangeArrowheads="1"/>
          </p:cNvPicPr>
          <p:nvPr/>
        </p:nvPicPr>
        <p:blipFill>
          <a:blip r:embed="rId9" cstate="print"/>
          <a:srcRect/>
          <a:stretch>
            <a:fillRect/>
          </a:stretch>
        </p:blipFill>
        <p:spPr bwMode="auto">
          <a:xfrm>
            <a:off x="4645025" y="5192712"/>
            <a:ext cx="1981200" cy="1501775"/>
          </a:xfrm>
          <a:prstGeom prst="rect">
            <a:avLst/>
          </a:prstGeom>
          <a:noFill/>
        </p:spPr>
      </p:pic>
      <p:pic>
        <p:nvPicPr>
          <p:cNvPr id="109584" name="Picture 16" descr="Assala II with Michael 039"/>
          <p:cNvPicPr>
            <a:picLocks noChangeAspect="1" noChangeArrowheads="1"/>
          </p:cNvPicPr>
          <p:nvPr/>
        </p:nvPicPr>
        <p:blipFill>
          <a:blip r:embed="rId10" cstate="print"/>
          <a:srcRect/>
          <a:stretch>
            <a:fillRect/>
          </a:stretch>
        </p:blipFill>
        <p:spPr bwMode="auto">
          <a:xfrm>
            <a:off x="4568825" y="3524250"/>
            <a:ext cx="2133600" cy="1600200"/>
          </a:xfrm>
          <a:prstGeom prst="rect">
            <a:avLst/>
          </a:prstGeom>
          <a:noFill/>
        </p:spPr>
      </p:pic>
      <p:pic>
        <p:nvPicPr>
          <p:cNvPr id="109585" name="Picture 17" descr="DSC00209"/>
          <p:cNvPicPr>
            <a:picLocks noChangeAspect="1" noChangeArrowheads="1"/>
          </p:cNvPicPr>
          <p:nvPr/>
        </p:nvPicPr>
        <p:blipFill>
          <a:blip r:embed="rId11" cstate="print"/>
          <a:srcRect/>
          <a:stretch>
            <a:fillRect/>
          </a:stretch>
        </p:blipFill>
        <p:spPr bwMode="auto">
          <a:xfrm>
            <a:off x="2667000" y="4495800"/>
            <a:ext cx="1676400" cy="1257300"/>
          </a:xfrm>
          <a:prstGeom prst="rect">
            <a:avLst/>
          </a:prstGeom>
          <a:noFill/>
        </p:spPr>
      </p:pic>
    </p:spTree>
    <p:extLst>
      <p:ext uri="{BB962C8B-B14F-4D97-AF65-F5344CB8AC3E}">
        <p14:creationId xmlns:p14="http://schemas.microsoft.com/office/powerpoint/2010/main" val="17795911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450" y="-19050"/>
            <a:ext cx="7296150" cy="35147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50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 y="3225446"/>
            <a:ext cx="7505700" cy="3203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6134100" y="5024735"/>
            <a:ext cx="2074848" cy="923330"/>
          </a:xfrm>
          <a:prstGeom prst="rect">
            <a:avLst/>
          </a:prstGeom>
          <a:noFill/>
        </p:spPr>
        <p:txBody>
          <a:bodyPr wrap="square" rtlCol="0">
            <a:spAutoFit/>
          </a:bodyPr>
          <a:lstStyle/>
          <a:p>
            <a:r>
              <a:rPr lang="en-US" dirty="0" smtClean="0"/>
              <a:t>CO2 Emissions  (</a:t>
            </a:r>
            <a:r>
              <a:rPr lang="en-US" dirty="0" err="1" smtClean="0"/>
              <a:t>mt</a:t>
            </a:r>
            <a:r>
              <a:rPr lang="en-US" dirty="0" smtClean="0"/>
              <a:t>/person)</a:t>
            </a:r>
          </a:p>
          <a:p>
            <a:r>
              <a:rPr lang="en-US" dirty="0" smtClean="0"/>
              <a:t>2007</a:t>
            </a:r>
            <a:endParaRPr lang="en-US" dirty="0"/>
          </a:p>
        </p:txBody>
      </p:sp>
      <p:sp>
        <p:nvSpPr>
          <p:cNvPr id="6" name="TextBox 5"/>
          <p:cNvSpPr txBox="1"/>
          <p:nvPr/>
        </p:nvSpPr>
        <p:spPr>
          <a:xfrm>
            <a:off x="6019800" y="2076450"/>
            <a:ext cx="2074848" cy="923330"/>
          </a:xfrm>
          <a:prstGeom prst="rect">
            <a:avLst/>
          </a:prstGeom>
          <a:noFill/>
        </p:spPr>
        <p:txBody>
          <a:bodyPr wrap="square" rtlCol="0">
            <a:spAutoFit/>
          </a:bodyPr>
          <a:lstStyle/>
          <a:p>
            <a:r>
              <a:rPr lang="en-US" dirty="0" smtClean="0"/>
              <a:t>Forested Land </a:t>
            </a:r>
          </a:p>
          <a:p>
            <a:r>
              <a:rPr lang="en-US" dirty="0" smtClean="0"/>
              <a:t>(% Land Area)</a:t>
            </a:r>
          </a:p>
          <a:p>
            <a:r>
              <a:rPr lang="en-US" dirty="0" smtClean="0"/>
              <a:t>2010</a:t>
            </a:r>
            <a:endParaRPr lang="en-US" dirty="0"/>
          </a:p>
        </p:txBody>
      </p:sp>
      <p:sp>
        <p:nvSpPr>
          <p:cNvPr id="7" name="Text Box 4"/>
          <p:cNvSpPr txBox="1">
            <a:spLocks noChangeArrowheads="1"/>
          </p:cNvSpPr>
          <p:nvPr/>
        </p:nvSpPr>
        <p:spPr bwMode="auto">
          <a:xfrm>
            <a:off x="190500" y="6146124"/>
            <a:ext cx="5181600" cy="215444"/>
          </a:xfrm>
          <a:prstGeom prst="rect">
            <a:avLst/>
          </a:prstGeom>
          <a:noFill/>
          <a:ln w="9525">
            <a:noFill/>
            <a:miter lim="800000"/>
            <a:headEnd/>
            <a:tailEnd/>
          </a:ln>
          <a:effectLst/>
        </p:spPr>
        <p:txBody>
          <a:bodyPr wrap="square">
            <a:spAutoFit/>
          </a:bodyPr>
          <a:lstStyle/>
          <a:p>
            <a:pPr>
              <a:spcBef>
                <a:spcPct val="50000"/>
              </a:spcBef>
            </a:pPr>
            <a:r>
              <a:rPr lang="en-US" sz="800" dirty="0"/>
              <a:t>World Development Indicators – World </a:t>
            </a:r>
            <a:r>
              <a:rPr lang="en-US" sz="800" dirty="0" err="1" smtClean="0"/>
              <a:t>dataBank</a:t>
            </a:r>
            <a:r>
              <a:rPr lang="en-US" sz="800" dirty="0" smtClean="0"/>
              <a:t> </a:t>
            </a:r>
            <a:r>
              <a:rPr lang="en-US" sz="800" dirty="0"/>
              <a:t>– World Bank - </a:t>
            </a:r>
            <a:r>
              <a:rPr lang="en-US" sz="800" dirty="0" smtClean="0"/>
              <a:t>2011</a:t>
            </a:r>
            <a:endParaRPr lang="en-US" sz="800" dirty="0"/>
          </a:p>
        </p:txBody>
      </p:sp>
    </p:spTree>
    <p:extLst>
      <p:ext uri="{BB962C8B-B14F-4D97-AF65-F5344CB8AC3E}">
        <p14:creationId xmlns:p14="http://schemas.microsoft.com/office/powerpoint/2010/main" val="42404352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348" y="0"/>
            <a:ext cx="7772400" cy="58278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 Box 4"/>
          <p:cNvSpPr txBox="1">
            <a:spLocks noChangeArrowheads="1"/>
          </p:cNvSpPr>
          <p:nvPr/>
        </p:nvSpPr>
        <p:spPr bwMode="auto">
          <a:xfrm>
            <a:off x="231058" y="5827885"/>
            <a:ext cx="5181600" cy="215444"/>
          </a:xfrm>
          <a:prstGeom prst="rect">
            <a:avLst/>
          </a:prstGeom>
          <a:noFill/>
          <a:ln w="9525">
            <a:noFill/>
            <a:miter lim="800000"/>
            <a:headEnd/>
            <a:tailEnd/>
          </a:ln>
          <a:effectLst/>
        </p:spPr>
        <p:txBody>
          <a:bodyPr wrap="square">
            <a:spAutoFit/>
          </a:bodyPr>
          <a:lstStyle/>
          <a:p>
            <a:pPr>
              <a:spcBef>
                <a:spcPct val="50000"/>
              </a:spcBef>
            </a:pPr>
            <a:r>
              <a:rPr lang="en-US" sz="800" dirty="0"/>
              <a:t>World Development Indicators – World </a:t>
            </a:r>
            <a:r>
              <a:rPr lang="en-US" sz="800" dirty="0" err="1" smtClean="0"/>
              <a:t>dataBank</a:t>
            </a:r>
            <a:r>
              <a:rPr lang="en-US" sz="800" dirty="0" smtClean="0"/>
              <a:t> </a:t>
            </a:r>
            <a:r>
              <a:rPr lang="en-US" sz="800" dirty="0"/>
              <a:t>– World Bank - </a:t>
            </a:r>
            <a:r>
              <a:rPr lang="en-US" sz="800" dirty="0" smtClean="0"/>
              <a:t>2011</a:t>
            </a:r>
            <a:endParaRPr lang="en-US" sz="800" dirty="0"/>
          </a:p>
        </p:txBody>
      </p:sp>
    </p:spTree>
    <p:extLst>
      <p:ext uri="{BB962C8B-B14F-4D97-AF65-F5344CB8AC3E}">
        <p14:creationId xmlns:p14="http://schemas.microsoft.com/office/powerpoint/2010/main" val="7599003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152400" y="76200"/>
            <a:ext cx="7620000" cy="990600"/>
          </a:xfrm>
        </p:spPr>
        <p:txBody>
          <a:bodyPr/>
          <a:lstStyle/>
          <a:p>
            <a:pPr eaLnBrk="1" hangingPunct="1"/>
            <a:r>
              <a:rPr lang="en-US" b="1" dirty="0" smtClean="0"/>
              <a:t>Triple Bottom Line</a:t>
            </a:r>
          </a:p>
        </p:txBody>
      </p:sp>
      <p:sp>
        <p:nvSpPr>
          <p:cNvPr id="13315" name="Rectangle 3"/>
          <p:cNvSpPr>
            <a:spLocks noGrp="1" noChangeArrowheads="1"/>
          </p:cNvSpPr>
          <p:nvPr>
            <p:ph type="body" idx="1"/>
          </p:nvPr>
        </p:nvSpPr>
        <p:spPr>
          <a:xfrm>
            <a:off x="228600" y="1143000"/>
            <a:ext cx="7848600" cy="5257800"/>
          </a:xfrm>
        </p:spPr>
        <p:txBody>
          <a:bodyPr/>
          <a:lstStyle/>
          <a:p>
            <a:pPr eaLnBrk="1" hangingPunct="1">
              <a:buFontTx/>
              <a:buNone/>
            </a:pPr>
            <a:r>
              <a:rPr lang="en-US" sz="3600" dirty="0" smtClean="0"/>
              <a:t>Elements of the bottom line:</a:t>
            </a:r>
          </a:p>
          <a:p>
            <a:pPr eaLnBrk="1" hangingPunct="1"/>
            <a:r>
              <a:rPr lang="en-US" sz="3200" dirty="0" smtClean="0"/>
              <a:t>Environmental</a:t>
            </a:r>
          </a:p>
          <a:p>
            <a:pPr eaLnBrk="1" hangingPunct="1"/>
            <a:r>
              <a:rPr lang="en-US" sz="3200" dirty="0" smtClean="0"/>
              <a:t>Social</a:t>
            </a:r>
          </a:p>
          <a:p>
            <a:pPr eaLnBrk="1" hangingPunct="1"/>
            <a:r>
              <a:rPr lang="en-US" sz="3200" dirty="0" smtClean="0"/>
              <a:t>Economic</a:t>
            </a:r>
          </a:p>
          <a:p>
            <a:pPr eaLnBrk="1" hangingPunct="1"/>
            <a:endParaRPr lang="en-US" dirty="0" smtClean="0"/>
          </a:p>
        </p:txBody>
      </p:sp>
      <p:pic>
        <p:nvPicPr>
          <p:cNvPr id="1331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32276" y="2293807"/>
            <a:ext cx="5365348" cy="339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7" name="Text Box 5"/>
          <p:cNvSpPr txBox="1">
            <a:spLocks noChangeArrowheads="1"/>
          </p:cNvSpPr>
          <p:nvPr/>
        </p:nvSpPr>
        <p:spPr bwMode="auto">
          <a:xfrm>
            <a:off x="2971800" y="5721578"/>
            <a:ext cx="443262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800" dirty="0"/>
              <a:t>Image source: </a:t>
            </a:r>
            <a:r>
              <a:rPr lang="en-US" sz="800" dirty="0">
                <a:hlinkClick r:id="rId3"/>
              </a:rPr>
              <a:t>http://www.greeninnovation.com.au/aboutGreenInnovation_sustainability.html</a:t>
            </a:r>
            <a:r>
              <a:rPr lang="en-US" sz="800" dirty="0"/>
              <a:t> </a:t>
            </a:r>
          </a:p>
        </p:txBody>
      </p:sp>
    </p:spTree>
    <p:extLst>
      <p:ext uri="{BB962C8B-B14F-4D97-AF65-F5344CB8AC3E}">
        <p14:creationId xmlns:p14="http://schemas.microsoft.com/office/powerpoint/2010/main" val="34968616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560" y="0"/>
            <a:ext cx="8001000" cy="990600"/>
          </a:xfrm>
        </p:spPr>
        <p:txBody>
          <a:bodyPr>
            <a:normAutofit/>
          </a:bodyPr>
          <a:lstStyle/>
          <a:p>
            <a:r>
              <a:rPr lang="en-US" b="1" dirty="0" err="1" smtClean="0"/>
              <a:t>Lybbert</a:t>
            </a:r>
            <a:r>
              <a:rPr lang="en-US" b="1" dirty="0" smtClean="0"/>
              <a:t> and Sumner </a:t>
            </a:r>
            <a:r>
              <a:rPr lang="en-US" sz="2000" b="1" dirty="0" smtClean="0"/>
              <a:t>(Food Policy, 2012</a:t>
            </a:r>
            <a:r>
              <a:rPr lang="en-US" sz="2000" dirty="0" smtClean="0"/>
              <a:t>)</a:t>
            </a:r>
            <a:endParaRPr lang="en-US" sz="2000" dirty="0"/>
          </a:p>
        </p:txBody>
      </p:sp>
      <p:sp>
        <p:nvSpPr>
          <p:cNvPr id="3" name="Content Placeholder 2"/>
          <p:cNvSpPr>
            <a:spLocks noGrp="1"/>
          </p:cNvSpPr>
          <p:nvPr>
            <p:ph idx="1"/>
          </p:nvPr>
        </p:nvSpPr>
        <p:spPr>
          <a:xfrm>
            <a:off x="228600" y="1295400"/>
            <a:ext cx="7848600" cy="5105400"/>
          </a:xfrm>
        </p:spPr>
        <p:txBody>
          <a:bodyPr>
            <a:normAutofit/>
          </a:bodyPr>
          <a:lstStyle/>
          <a:p>
            <a:pPr marL="0" indent="0">
              <a:buNone/>
            </a:pPr>
            <a:r>
              <a:rPr lang="en-US" sz="2800" dirty="0" smtClean="0"/>
              <a:t>The core challenge of climate change adaptation and mitigation in agriculture is to produce:</a:t>
            </a:r>
          </a:p>
          <a:p>
            <a:pPr marL="0" indent="0">
              <a:buNone/>
            </a:pPr>
            <a:endParaRPr lang="en-US" sz="1200" dirty="0" smtClean="0"/>
          </a:p>
          <a:p>
            <a:pPr marL="0" indent="0">
              <a:buNone/>
            </a:pPr>
            <a:r>
              <a:rPr lang="en-US" sz="2800" dirty="0" smtClean="0"/>
              <a:t> (</a:t>
            </a:r>
            <a:r>
              <a:rPr lang="en-US" sz="2800" dirty="0" err="1" smtClean="0"/>
              <a:t>i</a:t>
            </a:r>
            <a:r>
              <a:rPr lang="en-US" sz="2800" dirty="0" smtClean="0"/>
              <a:t>) more food</a:t>
            </a:r>
          </a:p>
          <a:p>
            <a:pPr marL="0" indent="0">
              <a:buNone/>
            </a:pPr>
            <a:r>
              <a:rPr lang="en-US" sz="2800" dirty="0" smtClean="0"/>
              <a:t>(ii) using fewer resources</a:t>
            </a:r>
          </a:p>
          <a:p>
            <a:pPr marL="0" indent="0">
              <a:buNone/>
            </a:pPr>
            <a:r>
              <a:rPr lang="en-US" sz="2800" dirty="0" smtClean="0"/>
              <a:t>(iii) under more volatile production conditions, and</a:t>
            </a:r>
          </a:p>
          <a:p>
            <a:pPr marL="0" indent="0">
              <a:buNone/>
            </a:pPr>
            <a:r>
              <a:rPr lang="en-US" sz="2800" dirty="0" smtClean="0"/>
              <a:t>(iv) with net reductions in GHG emissions from food production, processing and marketing.</a:t>
            </a:r>
            <a:endParaRPr lang="en-US" sz="2800" dirty="0"/>
          </a:p>
        </p:txBody>
      </p:sp>
    </p:spTree>
    <p:extLst>
      <p:ext uri="{BB962C8B-B14F-4D97-AF65-F5344CB8AC3E}">
        <p14:creationId xmlns:p14="http://schemas.microsoft.com/office/powerpoint/2010/main" val="29765345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76200" y="15240"/>
            <a:ext cx="8229600" cy="899160"/>
          </a:xfrm>
        </p:spPr>
        <p:txBody>
          <a:bodyPr/>
          <a:lstStyle/>
          <a:p>
            <a:pPr algn="ctr"/>
            <a:r>
              <a:rPr lang="en-US" sz="4400" b="1" dirty="0" smtClean="0"/>
              <a:t>The Seven Community Capitals</a:t>
            </a:r>
            <a:endParaRPr lang="en-US" sz="4400" b="1" i="1" dirty="0" smtClean="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843317360"/>
              </p:ext>
            </p:extLst>
          </p:nvPr>
        </p:nvGraphicFramePr>
        <p:xfrm>
          <a:off x="-152400" y="990600"/>
          <a:ext cx="8610600" cy="5181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2533" name="TextBox 10"/>
          <p:cNvSpPr txBox="1">
            <a:spLocks noChangeArrowheads="1"/>
          </p:cNvSpPr>
          <p:nvPr/>
        </p:nvSpPr>
        <p:spPr bwMode="auto">
          <a:xfrm>
            <a:off x="2971800" y="3276600"/>
            <a:ext cx="2541080" cy="400110"/>
          </a:xfrm>
          <a:prstGeom prst="rect">
            <a:avLst/>
          </a:prstGeom>
          <a:noFill/>
          <a:ln w="9525">
            <a:noFill/>
            <a:miter lim="800000"/>
            <a:headEnd/>
            <a:tailEnd/>
          </a:ln>
        </p:spPr>
        <p:txBody>
          <a:bodyPr wrap="none">
            <a:spAutoFit/>
          </a:bodyPr>
          <a:lstStyle/>
          <a:p>
            <a:pPr algn="ctr"/>
            <a:r>
              <a:rPr lang="en-US" sz="2000" b="1" dirty="0">
                <a:solidFill>
                  <a:srgbClr val="FF0000"/>
                </a:solidFill>
              </a:rPr>
              <a:t>A Vibrant  </a:t>
            </a:r>
            <a:r>
              <a:rPr lang="en-US" sz="2000" b="1" dirty="0" smtClean="0">
                <a:solidFill>
                  <a:srgbClr val="FF0000"/>
                </a:solidFill>
              </a:rPr>
              <a:t>Community</a:t>
            </a:r>
            <a:endParaRPr lang="en-US" sz="2000" b="1" dirty="0">
              <a:solidFill>
                <a:srgbClr val="FF0000"/>
              </a:solidFill>
            </a:endParaRPr>
          </a:p>
        </p:txBody>
      </p:sp>
    </p:spTree>
    <p:extLst>
      <p:ext uri="{BB962C8B-B14F-4D97-AF65-F5344CB8AC3E}">
        <p14:creationId xmlns:p14="http://schemas.microsoft.com/office/powerpoint/2010/main" val="32893004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28600" y="0"/>
            <a:ext cx="8686800" cy="841248"/>
          </a:xfrm>
        </p:spPr>
        <p:txBody>
          <a:bodyPr/>
          <a:lstStyle/>
          <a:p>
            <a:r>
              <a:rPr lang="en-US" dirty="0" smtClean="0"/>
              <a:t>Background</a:t>
            </a:r>
            <a:endParaRPr lang="en-US" dirty="0"/>
          </a:p>
        </p:txBody>
      </p:sp>
      <p:sp>
        <p:nvSpPr>
          <p:cNvPr id="8" name="Content Placeholder 7"/>
          <p:cNvSpPr>
            <a:spLocks noGrp="1"/>
          </p:cNvSpPr>
          <p:nvPr>
            <p:ph sz="half" idx="1"/>
          </p:nvPr>
        </p:nvSpPr>
        <p:spPr>
          <a:xfrm>
            <a:off x="0" y="976163"/>
            <a:ext cx="3581400" cy="4724400"/>
          </a:xfrm>
        </p:spPr>
        <p:txBody>
          <a:bodyPr>
            <a:normAutofit/>
          </a:bodyPr>
          <a:lstStyle/>
          <a:p>
            <a:r>
              <a:rPr lang="en-US" sz="1800" dirty="0" smtClean="0"/>
              <a:t>Lesotho and Mozambique</a:t>
            </a:r>
          </a:p>
          <a:p>
            <a:r>
              <a:rPr lang="en-US" sz="1800" dirty="0" smtClean="0"/>
              <a:t>Five year project</a:t>
            </a:r>
          </a:p>
          <a:p>
            <a:pPr lvl="1"/>
            <a:r>
              <a:rPr lang="en-US" sz="1800" dirty="0" smtClean="0"/>
              <a:t>Integrate cover crops into CA systems</a:t>
            </a:r>
          </a:p>
          <a:p>
            <a:pPr lvl="1"/>
            <a:r>
              <a:rPr lang="en-US" sz="1800" dirty="0" smtClean="0"/>
              <a:t>Identify optimal input management regimes for CA systems</a:t>
            </a:r>
          </a:p>
          <a:p>
            <a:pPr lvl="1"/>
            <a:r>
              <a:rPr lang="en-US" sz="1800" dirty="0" smtClean="0"/>
              <a:t>Characterize C:N soil/cover crop interactions</a:t>
            </a:r>
          </a:p>
          <a:p>
            <a:pPr lvl="1"/>
            <a:r>
              <a:rPr lang="en-US" sz="1800" dirty="0" smtClean="0"/>
              <a:t>Impacts of CA adoption on income, household economics, and gender equity</a:t>
            </a:r>
          </a:p>
          <a:p>
            <a:pPr lvl="1"/>
            <a:r>
              <a:rPr lang="en-US" sz="1800" dirty="0" smtClean="0"/>
              <a:t>Markets, input use, and adoption of CA</a:t>
            </a:r>
          </a:p>
          <a:p>
            <a:pPr lvl="1"/>
            <a:endParaRPr lang="en-US" sz="1800" dirty="0" smtClean="0"/>
          </a:p>
          <a:p>
            <a:endParaRPr lang="en-US" sz="1800" dirty="0"/>
          </a:p>
        </p:txBody>
      </p:sp>
      <p:sp>
        <p:nvSpPr>
          <p:cNvPr id="4" name="Slide Number Placeholder 3"/>
          <p:cNvSpPr>
            <a:spLocks noGrp="1"/>
          </p:cNvSpPr>
          <p:nvPr>
            <p:ph type="sldNum" sz="quarter" idx="12"/>
          </p:nvPr>
        </p:nvSpPr>
        <p:spPr/>
        <p:txBody>
          <a:bodyPr/>
          <a:lstStyle/>
          <a:p>
            <a:fld id="{F991E0ED-CFBC-4704-BF27-2D5B30E80964}" type="slidenum">
              <a:rPr lang="en-US" smtClean="0"/>
              <a:pPr/>
              <a:t>16</a:t>
            </a:fld>
            <a:endParaRPr lang="en-US"/>
          </a:p>
        </p:txBody>
      </p:sp>
      <p:graphicFrame>
        <p:nvGraphicFramePr>
          <p:cNvPr id="13" name="Diagram 12"/>
          <p:cNvGraphicFramePr/>
          <p:nvPr>
            <p:extLst>
              <p:ext uri="{D42A27DB-BD31-4B8C-83A1-F6EECF244321}">
                <p14:modId xmlns:p14="http://schemas.microsoft.com/office/powerpoint/2010/main" val="744176541"/>
              </p:ext>
            </p:extLst>
          </p:nvPr>
        </p:nvGraphicFramePr>
        <p:xfrm>
          <a:off x="3190067" y="1905000"/>
          <a:ext cx="512618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5" descr="south-africa.jpg"/>
          <p:cNvPicPr>
            <a:picLocks noChangeAspect="1"/>
          </p:cNvPicPr>
          <p:nvPr/>
        </p:nvPicPr>
        <p:blipFill>
          <a:blip r:embed="rId7" cstate="print"/>
          <a:stretch>
            <a:fillRect/>
          </a:stretch>
        </p:blipFill>
        <p:spPr>
          <a:xfrm>
            <a:off x="3940900" y="347866"/>
            <a:ext cx="2268455" cy="1780032"/>
          </a:xfrm>
          <a:prstGeom prst="rect">
            <a:avLst/>
          </a:prstGeom>
          <a:ln>
            <a:noFill/>
          </a:ln>
          <a:effectLst>
            <a:outerShdw blurRad="292100" dist="139700" dir="2700000" algn="tl" rotWithShape="0">
              <a:srgbClr val="333333">
                <a:alpha val="65000"/>
              </a:srgbClr>
            </a:outerShdw>
          </a:effectLst>
        </p:spPr>
      </p:pic>
      <p:pic>
        <p:nvPicPr>
          <p:cNvPr id="30722" name="Picture 2" descr="Map of Mozambique">
            <a:hlinkClick r:id="rId8"/>
          </p:cNvPr>
          <p:cNvPicPr>
            <a:picLocks noChangeAspect="1" noChangeArrowheads="1"/>
          </p:cNvPicPr>
          <p:nvPr/>
        </p:nvPicPr>
        <p:blipFill>
          <a:blip r:embed="rId9" cstate="print"/>
          <a:srcRect/>
          <a:stretch>
            <a:fillRect/>
          </a:stretch>
        </p:blipFill>
        <p:spPr bwMode="auto">
          <a:xfrm>
            <a:off x="7086600" y="342328"/>
            <a:ext cx="1200150" cy="2619375"/>
          </a:xfrm>
          <a:prstGeom prst="rect">
            <a:avLst/>
          </a:prstGeom>
          <a:ln>
            <a:noFill/>
          </a:ln>
          <a:effectLst>
            <a:outerShdw blurRad="292100" dist="139700" dir="2700000" algn="tl" rotWithShape="0">
              <a:srgbClr val="333333">
                <a:alpha val="65000"/>
              </a:srgbClr>
            </a:outerShdw>
          </a:effectLst>
        </p:spPr>
      </p:pic>
      <p:sp>
        <p:nvSpPr>
          <p:cNvPr id="9" name="TextBox 8"/>
          <p:cNvSpPr txBox="1"/>
          <p:nvPr/>
        </p:nvSpPr>
        <p:spPr>
          <a:xfrm>
            <a:off x="4419600" y="2166441"/>
            <a:ext cx="960328" cy="369332"/>
          </a:xfrm>
          <a:prstGeom prst="rect">
            <a:avLst/>
          </a:prstGeom>
          <a:noFill/>
        </p:spPr>
        <p:txBody>
          <a:bodyPr wrap="none" rtlCol="0">
            <a:spAutoFit/>
          </a:bodyPr>
          <a:lstStyle/>
          <a:p>
            <a:r>
              <a:rPr lang="en-US" dirty="0" smtClean="0"/>
              <a:t>Lesotho</a:t>
            </a:r>
            <a:endParaRPr lang="en-US" dirty="0"/>
          </a:p>
        </p:txBody>
      </p:sp>
      <p:sp>
        <p:nvSpPr>
          <p:cNvPr id="10" name="TextBox 9"/>
          <p:cNvSpPr txBox="1"/>
          <p:nvPr/>
        </p:nvSpPr>
        <p:spPr>
          <a:xfrm>
            <a:off x="6965483" y="3040361"/>
            <a:ext cx="1442383" cy="369332"/>
          </a:xfrm>
          <a:prstGeom prst="rect">
            <a:avLst/>
          </a:prstGeom>
          <a:noFill/>
        </p:spPr>
        <p:txBody>
          <a:bodyPr wrap="none" rtlCol="0">
            <a:spAutoFit/>
          </a:bodyPr>
          <a:lstStyle/>
          <a:p>
            <a:r>
              <a:rPr lang="en-US" dirty="0" smtClean="0"/>
              <a:t>Mozambique</a:t>
            </a:r>
            <a:endParaRPr lang="en-US" dirty="0"/>
          </a:p>
        </p:txBody>
      </p:sp>
    </p:spTree>
    <p:extLst>
      <p:ext uri="{BB962C8B-B14F-4D97-AF65-F5344CB8AC3E}">
        <p14:creationId xmlns:p14="http://schemas.microsoft.com/office/powerpoint/2010/main" val="44640484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2" descr="lesothomap-clean"/>
          <p:cNvPicPr>
            <a:picLocks noChangeAspect="1" noChangeArrowheads="1"/>
          </p:cNvPicPr>
          <p:nvPr/>
        </p:nvPicPr>
        <p:blipFill>
          <a:blip r:embed="rId3"/>
          <a:srcRect/>
          <a:stretch>
            <a:fillRect/>
          </a:stretch>
        </p:blipFill>
        <p:spPr bwMode="auto">
          <a:xfrm>
            <a:off x="0" y="659606"/>
            <a:ext cx="5610588" cy="5497514"/>
          </a:xfrm>
          <a:prstGeom prst="rect">
            <a:avLst/>
          </a:prstGeom>
          <a:noFill/>
          <a:ln w="9525">
            <a:noFill/>
            <a:miter lim="800000"/>
            <a:headEnd/>
            <a:tailEnd/>
          </a:ln>
        </p:spPr>
      </p:pic>
      <p:pic>
        <p:nvPicPr>
          <p:cNvPr id="23554" name="Picture 3" descr="Image:Flag of Lesotho.svg">
            <a:hlinkClick r:id="rId4"/>
          </p:cNvPr>
          <p:cNvPicPr>
            <a:picLocks noChangeAspect="1" noChangeArrowheads="1"/>
          </p:cNvPicPr>
          <p:nvPr/>
        </p:nvPicPr>
        <p:blipFill>
          <a:blip r:embed="rId5"/>
          <a:srcRect/>
          <a:stretch>
            <a:fillRect/>
          </a:stretch>
        </p:blipFill>
        <p:spPr bwMode="auto">
          <a:xfrm>
            <a:off x="6172200" y="0"/>
            <a:ext cx="2133600" cy="1319213"/>
          </a:xfrm>
          <a:prstGeom prst="rect">
            <a:avLst/>
          </a:prstGeom>
          <a:noFill/>
          <a:ln w="9525">
            <a:noFill/>
            <a:miter lim="800000"/>
            <a:headEnd/>
            <a:tailEnd/>
          </a:ln>
        </p:spPr>
      </p:pic>
      <p:sp>
        <p:nvSpPr>
          <p:cNvPr id="23555" name="Text Box 4"/>
          <p:cNvSpPr txBox="1">
            <a:spLocks noChangeArrowheads="1"/>
          </p:cNvSpPr>
          <p:nvPr/>
        </p:nvSpPr>
        <p:spPr bwMode="auto">
          <a:xfrm>
            <a:off x="5715000" y="1752600"/>
            <a:ext cx="2743200" cy="2862322"/>
          </a:xfrm>
          <a:prstGeom prst="rect">
            <a:avLst/>
          </a:prstGeom>
          <a:solidFill>
            <a:schemeClr val="bg1"/>
          </a:solidFill>
          <a:ln w="9525">
            <a:noFill/>
            <a:miter lim="800000"/>
            <a:headEnd/>
            <a:tailEnd/>
          </a:ln>
        </p:spPr>
        <p:txBody>
          <a:bodyPr wrap="square">
            <a:spAutoFit/>
          </a:bodyPr>
          <a:lstStyle/>
          <a:p>
            <a:pPr>
              <a:buFontTx/>
              <a:buChar char="•"/>
            </a:pPr>
            <a:r>
              <a:rPr lang="ja-JP" altLang="en-US" b="1" dirty="0">
                <a:ea typeface="ＭＳ Ｐゴシック" pitchFamily="34" charset="-128"/>
              </a:rPr>
              <a:t>“</a:t>
            </a:r>
            <a:r>
              <a:rPr lang="en-US" b="1" dirty="0">
                <a:ea typeface="ＭＳ Ｐゴシック" pitchFamily="34" charset="-128"/>
              </a:rPr>
              <a:t>Kingdom in the Sky</a:t>
            </a:r>
            <a:r>
              <a:rPr lang="ja-JP" altLang="en-US" b="1" dirty="0">
                <a:ea typeface="ＭＳ Ｐゴシック" pitchFamily="34" charset="-128"/>
              </a:rPr>
              <a:t>”</a:t>
            </a:r>
            <a:endParaRPr lang="en-US" b="1" dirty="0">
              <a:ea typeface="ＭＳ Ｐゴシック" pitchFamily="34" charset="-128"/>
            </a:endParaRPr>
          </a:p>
          <a:p>
            <a:pPr>
              <a:buFontTx/>
              <a:buChar char="•"/>
            </a:pPr>
            <a:r>
              <a:rPr lang="en-US" b="1" dirty="0">
                <a:ea typeface="ＭＳ Ｐゴシック" pitchFamily="34" charset="-128"/>
              </a:rPr>
              <a:t>Over 80% of the country lies above 5,900 </a:t>
            </a:r>
            <a:r>
              <a:rPr lang="en-US" b="1" dirty="0" err="1" smtClean="0">
                <a:ea typeface="ＭＳ Ｐゴシック" pitchFamily="34" charset="-128"/>
              </a:rPr>
              <a:t>ft</a:t>
            </a:r>
            <a:endParaRPr lang="en-US" b="1" dirty="0" smtClean="0">
              <a:ea typeface="ＭＳ Ｐゴシック" pitchFamily="34" charset="-128"/>
            </a:endParaRPr>
          </a:p>
          <a:p>
            <a:pPr>
              <a:buFontTx/>
              <a:buChar char="•"/>
            </a:pPr>
            <a:r>
              <a:rPr lang="en-US" b="1" dirty="0" smtClean="0">
                <a:ea typeface="ＭＳ Ｐゴシック" pitchFamily="34" charset="-128"/>
              </a:rPr>
              <a:t>Surrounded by RSA</a:t>
            </a:r>
            <a:endParaRPr lang="en-US" b="1" dirty="0">
              <a:ea typeface="ＭＳ Ｐゴシック" pitchFamily="34" charset="-128"/>
            </a:endParaRPr>
          </a:p>
          <a:p>
            <a:pPr>
              <a:buFontTx/>
              <a:buChar char="•"/>
            </a:pPr>
            <a:r>
              <a:rPr lang="en-US" b="1" dirty="0">
                <a:ea typeface="ＭＳ Ｐゴシック" pitchFamily="34" charset="-128"/>
              </a:rPr>
              <a:t>Population 2,3 million (81% rural</a:t>
            </a:r>
            <a:r>
              <a:rPr lang="en-US" b="1" dirty="0" smtClean="0">
                <a:ea typeface="ＭＳ Ｐゴシック" pitchFamily="34" charset="-128"/>
              </a:rPr>
              <a:t>)</a:t>
            </a:r>
          </a:p>
          <a:p>
            <a:pPr>
              <a:buFontTx/>
              <a:buChar char="•"/>
            </a:pPr>
            <a:r>
              <a:rPr lang="en-US" b="1" dirty="0" smtClean="0">
                <a:ea typeface="ＭＳ Ｐゴシック" pitchFamily="34" charset="-128"/>
              </a:rPr>
              <a:t>23.6% incidence of HIV</a:t>
            </a:r>
          </a:p>
          <a:p>
            <a:pPr>
              <a:buFontTx/>
              <a:buChar char="•"/>
            </a:pPr>
            <a:r>
              <a:rPr lang="en-US" b="1" dirty="0" smtClean="0">
                <a:ea typeface="ＭＳ Ｐゴシック" pitchFamily="34" charset="-128"/>
              </a:rPr>
              <a:t>0.4mt/ha maize yield</a:t>
            </a:r>
          </a:p>
          <a:p>
            <a:pPr>
              <a:buFontTx/>
              <a:buChar char="•"/>
            </a:pPr>
            <a:r>
              <a:rPr lang="en-US" b="1" dirty="0" smtClean="0">
                <a:ea typeface="ＭＳ Ｐゴシック" pitchFamily="34" charset="-128"/>
              </a:rPr>
              <a:t>Subsistence farming</a:t>
            </a:r>
          </a:p>
          <a:p>
            <a:pPr>
              <a:buFontTx/>
              <a:buChar char="•"/>
            </a:pPr>
            <a:r>
              <a:rPr lang="en-US" b="1" dirty="0" smtClean="0">
                <a:ea typeface="ＭＳ Ｐゴシック" pitchFamily="34" charset="-128"/>
              </a:rPr>
              <a:t>Dependence on food aid</a:t>
            </a:r>
          </a:p>
        </p:txBody>
      </p:sp>
      <p:sp>
        <p:nvSpPr>
          <p:cNvPr id="23556" name="Rectangle 5"/>
          <p:cNvSpPr>
            <a:spLocks noChangeArrowheads="1"/>
          </p:cNvSpPr>
          <p:nvPr/>
        </p:nvSpPr>
        <p:spPr bwMode="auto">
          <a:xfrm>
            <a:off x="0" y="0"/>
            <a:ext cx="8458200" cy="659606"/>
          </a:xfrm>
          <a:prstGeom prst="rect">
            <a:avLst/>
          </a:prstGeom>
          <a:noFill/>
          <a:ln w="9525">
            <a:noFill/>
            <a:miter lim="800000"/>
            <a:headEnd/>
            <a:tailEnd/>
          </a:ln>
        </p:spPr>
        <p:txBody>
          <a:bodyPr/>
          <a:lstStyle/>
          <a:p>
            <a:pPr algn="ctr"/>
            <a:r>
              <a:rPr lang="en-GB" sz="4400" b="1" dirty="0" smtClean="0">
                <a:solidFill>
                  <a:schemeClr val="tx2"/>
                </a:solidFill>
                <a:latin typeface="+mj-lt"/>
              </a:rPr>
              <a:t>Lesotho</a:t>
            </a:r>
            <a:endParaRPr lang="en-US" sz="4400" b="1" dirty="0">
              <a:solidFill>
                <a:schemeClr val="tx2"/>
              </a:solidFill>
              <a:latin typeface="+mj-lt"/>
            </a:endParaRPr>
          </a:p>
        </p:txBody>
      </p:sp>
    </p:spTree>
    <p:extLst>
      <p:ext uri="{BB962C8B-B14F-4D97-AF65-F5344CB8AC3E}">
        <p14:creationId xmlns:p14="http://schemas.microsoft.com/office/powerpoint/2010/main" val="381134501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Problem!</a:t>
            </a:r>
            <a:endParaRPr lang="en-US" dirty="0"/>
          </a:p>
        </p:txBody>
      </p:sp>
      <p:pic>
        <p:nvPicPr>
          <p:cNvPr id="4" name="Picture 2" descr="http://lh6.ggpht.com/_OR5GnX04fVc/S5gTNYa0w9I/AAAAAAAADH4/3l-d7t1fzog/s640/IMG_192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2057400"/>
            <a:ext cx="3421072" cy="2565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4" descr="DSC_0221"/>
          <p:cNvPicPr>
            <a:picLocks noChangeAspect="1" noChangeArrowheads="1"/>
          </p:cNvPicPr>
          <p:nvPr/>
        </p:nvPicPr>
        <p:blipFill>
          <a:blip r:embed="rId3"/>
          <a:srcRect/>
          <a:stretch>
            <a:fillRect/>
          </a:stretch>
        </p:blipFill>
        <p:spPr bwMode="auto">
          <a:xfrm>
            <a:off x="3962400" y="1740179"/>
            <a:ext cx="4265718" cy="3200400"/>
          </a:xfrm>
          <a:prstGeom prst="rect">
            <a:avLst/>
          </a:prstGeom>
          <a:noFill/>
          <a:ln w="9525">
            <a:noFill/>
            <a:miter lim="800000"/>
            <a:headEnd/>
            <a:tailEnd/>
          </a:ln>
        </p:spPr>
      </p:pic>
    </p:spTree>
    <p:extLst>
      <p:ext uri="{BB962C8B-B14F-4D97-AF65-F5344CB8AC3E}">
        <p14:creationId xmlns:p14="http://schemas.microsoft.com/office/powerpoint/2010/main" val="6517490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Answer? Likoti?</a:t>
            </a:r>
            <a:endParaRPr lang="en-US"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 y="1407406"/>
            <a:ext cx="4525582" cy="3393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4953000" y="1524000"/>
            <a:ext cx="3505200" cy="3046988"/>
          </a:xfrm>
          <a:prstGeom prst="rect">
            <a:avLst/>
          </a:prstGeom>
          <a:noFill/>
        </p:spPr>
        <p:txBody>
          <a:bodyPr wrap="square" rtlCol="0">
            <a:spAutoFit/>
          </a:bodyPr>
          <a:lstStyle/>
          <a:p>
            <a:r>
              <a:rPr lang="en-US" sz="2400" b="1" dirty="0" smtClean="0"/>
              <a:t>Conservation Agriculture</a:t>
            </a:r>
          </a:p>
          <a:p>
            <a:pPr marL="342900" indent="-342900">
              <a:buAutoNum type="arabicParenR"/>
            </a:pPr>
            <a:r>
              <a:rPr lang="en-US" sz="2400" dirty="0" smtClean="0"/>
              <a:t>minimize </a:t>
            </a:r>
            <a:r>
              <a:rPr lang="en-US" sz="2400" dirty="0"/>
              <a:t>soil disturbance, </a:t>
            </a:r>
            <a:endParaRPr lang="en-US" sz="2400" dirty="0" smtClean="0"/>
          </a:p>
          <a:p>
            <a:pPr marL="342900" indent="-342900">
              <a:buAutoNum type="arabicParenR"/>
            </a:pPr>
            <a:endParaRPr lang="en-US" sz="2400" dirty="0" smtClean="0"/>
          </a:p>
          <a:p>
            <a:pPr marL="342900" indent="-342900">
              <a:buAutoNum type="arabicParenR"/>
            </a:pPr>
            <a:r>
              <a:rPr lang="en-US" sz="2400" dirty="0" smtClean="0"/>
              <a:t>maintaining </a:t>
            </a:r>
            <a:r>
              <a:rPr lang="en-US" sz="2400" dirty="0"/>
              <a:t>residue on soil surface and </a:t>
            </a:r>
            <a:endParaRPr lang="en-US" sz="2400" dirty="0" smtClean="0"/>
          </a:p>
          <a:p>
            <a:pPr marL="342900" indent="-342900">
              <a:buAutoNum type="arabicParenR"/>
            </a:pPr>
            <a:endParaRPr lang="en-US" sz="2400" dirty="0" smtClean="0"/>
          </a:p>
          <a:p>
            <a:pPr marL="342900" indent="-342900">
              <a:buAutoNum type="arabicParenR"/>
            </a:pPr>
            <a:r>
              <a:rPr lang="en-US" sz="2400" dirty="0" smtClean="0"/>
              <a:t>mix/rotate </a:t>
            </a:r>
            <a:r>
              <a:rPr lang="en-US" sz="2400" dirty="0"/>
              <a:t>crops </a:t>
            </a:r>
          </a:p>
        </p:txBody>
      </p:sp>
      <p:sp>
        <p:nvSpPr>
          <p:cNvPr id="4" name="TextBox 3"/>
          <p:cNvSpPr txBox="1"/>
          <p:nvPr/>
        </p:nvSpPr>
        <p:spPr>
          <a:xfrm>
            <a:off x="176981" y="4953000"/>
            <a:ext cx="7924799" cy="1200329"/>
          </a:xfrm>
          <a:prstGeom prst="rect">
            <a:avLst/>
          </a:prstGeom>
          <a:noFill/>
        </p:spPr>
        <p:txBody>
          <a:bodyPr wrap="square" rtlCol="0">
            <a:spAutoFit/>
          </a:bodyPr>
          <a:lstStyle/>
          <a:p>
            <a:r>
              <a:rPr lang="en-US" dirty="0"/>
              <a:t>The method involves digging potholes that are approximately 20cm across and 15cm deep in a 75x75cm grid-like pattern. Seeds are directly planted in to the pothole (typically 1 to 3 seeds depending on the targeted plant population) along with some source of additional nutrients (inorganic or organic fertilizer). </a:t>
            </a:r>
          </a:p>
        </p:txBody>
      </p:sp>
    </p:spTree>
    <p:extLst>
      <p:ext uri="{BB962C8B-B14F-4D97-AF65-F5344CB8AC3E}">
        <p14:creationId xmlns:p14="http://schemas.microsoft.com/office/powerpoint/2010/main" val="2945211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228600"/>
            <a:ext cx="7439025" cy="5724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803393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9103" y="228600"/>
            <a:ext cx="8382000" cy="639762"/>
          </a:xfrm>
        </p:spPr>
        <p:txBody>
          <a:bodyPr>
            <a:normAutofit fontScale="90000"/>
          </a:bodyPr>
          <a:lstStyle/>
          <a:p>
            <a:pPr fontAlgn="auto">
              <a:spcAft>
                <a:spcPts val="0"/>
              </a:spcAft>
              <a:defRPr/>
            </a:pPr>
            <a:r>
              <a:rPr lang="en-US" dirty="0" smtClean="0"/>
              <a:t>Baseline Survey – Botha Bothe District</a:t>
            </a:r>
            <a:endParaRPr lang="en-US" dirty="0"/>
          </a:p>
        </p:txBody>
      </p:sp>
      <p:pic>
        <p:nvPicPr>
          <p:cNvPr id="52226" name="Picture 2"/>
          <p:cNvPicPr>
            <a:picLocks noChangeAspect="1" noChangeArrowheads="1"/>
          </p:cNvPicPr>
          <p:nvPr/>
        </p:nvPicPr>
        <p:blipFill>
          <a:blip r:embed="rId3"/>
          <a:srcRect/>
          <a:stretch>
            <a:fillRect/>
          </a:stretch>
        </p:blipFill>
        <p:spPr bwMode="auto">
          <a:xfrm>
            <a:off x="1242326" y="990600"/>
            <a:ext cx="6173574" cy="4124326"/>
          </a:xfrm>
          <a:prstGeom prst="rect">
            <a:avLst/>
          </a:prstGeom>
          <a:noFill/>
          <a:ln w="9525">
            <a:noFill/>
            <a:miter lim="800000"/>
            <a:headEnd/>
            <a:tailEnd/>
          </a:ln>
        </p:spPr>
      </p:pic>
      <p:sp>
        <p:nvSpPr>
          <p:cNvPr id="52227" name="TextBox 2"/>
          <p:cNvSpPr txBox="1">
            <a:spLocks noChangeArrowheads="1"/>
          </p:cNvSpPr>
          <p:nvPr/>
        </p:nvSpPr>
        <p:spPr bwMode="auto">
          <a:xfrm>
            <a:off x="0" y="5247242"/>
            <a:ext cx="8458200" cy="830997"/>
          </a:xfrm>
          <a:prstGeom prst="rect">
            <a:avLst/>
          </a:prstGeom>
          <a:noFill/>
          <a:ln w="9525">
            <a:noFill/>
            <a:miter lim="800000"/>
            <a:headEnd/>
            <a:tailEnd/>
          </a:ln>
        </p:spPr>
        <p:txBody>
          <a:bodyPr wrap="square">
            <a:spAutoFit/>
          </a:bodyPr>
          <a:lstStyle/>
          <a:p>
            <a:r>
              <a:rPr lang="en-US" sz="2400" dirty="0">
                <a:latin typeface="Perpetua" pitchFamily="18" charset="0"/>
              </a:rPr>
              <a:t>Area of introduction for mechanized (no-till planters) </a:t>
            </a:r>
            <a:r>
              <a:rPr lang="en-US" sz="2400" dirty="0" smtClean="0">
                <a:latin typeface="Perpetua" pitchFamily="18" charset="0"/>
              </a:rPr>
              <a:t>and </a:t>
            </a:r>
            <a:r>
              <a:rPr lang="en-US" sz="2400" i="1" dirty="0" smtClean="0">
                <a:latin typeface="Perpetua" pitchFamily="18" charset="0"/>
              </a:rPr>
              <a:t>likoti</a:t>
            </a:r>
            <a:r>
              <a:rPr lang="en-US" sz="2400" dirty="0" smtClean="0">
                <a:latin typeface="Perpetua" pitchFamily="18" charset="0"/>
              </a:rPr>
              <a:t> </a:t>
            </a:r>
            <a:r>
              <a:rPr lang="en-US" sz="2400" dirty="0">
                <a:latin typeface="Perpetua" pitchFamily="18" charset="0"/>
              </a:rPr>
              <a:t>conservation agricultural practices</a:t>
            </a:r>
          </a:p>
        </p:txBody>
      </p:sp>
    </p:spTree>
    <p:extLst>
      <p:ext uri="{BB962C8B-B14F-4D97-AF65-F5344CB8AC3E}">
        <p14:creationId xmlns:p14="http://schemas.microsoft.com/office/powerpoint/2010/main" val="284250204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4968" y="152400"/>
            <a:ext cx="8382000" cy="639762"/>
          </a:xfrm>
        </p:spPr>
        <p:txBody>
          <a:bodyPr>
            <a:normAutofit fontScale="90000"/>
          </a:bodyPr>
          <a:lstStyle/>
          <a:p>
            <a:pPr fontAlgn="auto">
              <a:spcAft>
                <a:spcPts val="0"/>
              </a:spcAft>
              <a:defRPr/>
            </a:pPr>
            <a:r>
              <a:rPr lang="en-US" dirty="0" smtClean="0"/>
              <a:t>Sampling</a:t>
            </a:r>
            <a:endParaRPr lang="en-US" dirty="0"/>
          </a:p>
        </p:txBody>
      </p:sp>
      <p:sp>
        <p:nvSpPr>
          <p:cNvPr id="53250" name="TextBox 2"/>
          <p:cNvSpPr txBox="1">
            <a:spLocks noChangeArrowheads="1"/>
          </p:cNvSpPr>
          <p:nvPr/>
        </p:nvSpPr>
        <p:spPr bwMode="auto">
          <a:xfrm>
            <a:off x="152400" y="5144782"/>
            <a:ext cx="8334375" cy="1200150"/>
          </a:xfrm>
          <a:prstGeom prst="rect">
            <a:avLst/>
          </a:prstGeom>
          <a:noFill/>
          <a:ln w="9525">
            <a:noFill/>
            <a:miter lim="800000"/>
            <a:headEnd/>
            <a:tailEnd/>
          </a:ln>
        </p:spPr>
        <p:txBody>
          <a:bodyPr wrap="square">
            <a:spAutoFit/>
          </a:bodyPr>
          <a:lstStyle/>
          <a:p>
            <a:r>
              <a:rPr lang="en-US" sz="2400" dirty="0">
                <a:latin typeface="Perpetua" pitchFamily="18" charset="0"/>
              </a:rPr>
              <a:t>Cluster based sampling strategy; villages as clusters. </a:t>
            </a:r>
          </a:p>
          <a:p>
            <a:r>
              <a:rPr lang="en-US" sz="2400" dirty="0">
                <a:latin typeface="Perpetua" pitchFamily="18" charset="0"/>
              </a:rPr>
              <a:t>List frame developed from NGO participant lists, villages randomly selected and all households surveyed (</a:t>
            </a:r>
            <a:r>
              <a:rPr lang="en-US" sz="2400" dirty="0" err="1">
                <a:latin typeface="Perpetua" pitchFamily="18" charset="0"/>
              </a:rPr>
              <a:t>Lohr</a:t>
            </a:r>
            <a:r>
              <a:rPr lang="en-US" sz="2400" dirty="0">
                <a:latin typeface="Perpetua" pitchFamily="18" charset="0"/>
              </a:rPr>
              <a:t>, 1999).</a:t>
            </a:r>
          </a:p>
        </p:txBody>
      </p:sp>
      <p:pic>
        <p:nvPicPr>
          <p:cNvPr id="53251" name="Picture 3"/>
          <p:cNvPicPr>
            <a:picLocks noChangeAspect="1" noChangeArrowheads="1"/>
          </p:cNvPicPr>
          <p:nvPr/>
        </p:nvPicPr>
        <p:blipFill>
          <a:blip r:embed="rId3"/>
          <a:srcRect/>
          <a:stretch>
            <a:fillRect/>
          </a:stretch>
        </p:blipFill>
        <p:spPr bwMode="auto">
          <a:xfrm>
            <a:off x="485774" y="914400"/>
            <a:ext cx="7667626" cy="4213176"/>
          </a:xfrm>
          <a:prstGeom prst="rect">
            <a:avLst/>
          </a:prstGeom>
          <a:noFill/>
          <a:ln w="9525">
            <a:noFill/>
            <a:miter lim="800000"/>
            <a:headEnd/>
            <a:tailEnd/>
          </a:ln>
        </p:spPr>
      </p:pic>
    </p:spTree>
    <p:extLst>
      <p:ext uri="{BB962C8B-B14F-4D97-AF65-F5344CB8AC3E}">
        <p14:creationId xmlns:p14="http://schemas.microsoft.com/office/powerpoint/2010/main" val="228178169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p:cNvSpPr>
            <a:spLocks noGrp="1"/>
          </p:cNvSpPr>
          <p:nvPr>
            <p:ph type="title"/>
          </p:nvPr>
        </p:nvSpPr>
        <p:spPr>
          <a:xfrm>
            <a:off x="3175" y="0"/>
            <a:ext cx="7772400" cy="1011238"/>
          </a:xfrm>
        </p:spPr>
        <p:txBody>
          <a:bodyPr/>
          <a:lstStyle/>
          <a:p>
            <a:r>
              <a:rPr lang="en-US" smtClean="0"/>
              <a:t>Survey</a:t>
            </a:r>
          </a:p>
        </p:txBody>
      </p:sp>
      <p:sp>
        <p:nvSpPr>
          <p:cNvPr id="54274" name="Content Placeholder 2"/>
          <p:cNvSpPr>
            <a:spLocks noGrp="1"/>
          </p:cNvSpPr>
          <p:nvPr>
            <p:ph idx="1"/>
          </p:nvPr>
        </p:nvSpPr>
        <p:spPr>
          <a:xfrm>
            <a:off x="30164" y="1057275"/>
            <a:ext cx="8323262" cy="4572000"/>
          </a:xfrm>
        </p:spPr>
        <p:txBody>
          <a:bodyPr/>
          <a:lstStyle/>
          <a:p>
            <a:r>
              <a:rPr lang="en-US" dirty="0" smtClean="0"/>
              <a:t>433 surveys in 10 villages</a:t>
            </a:r>
          </a:p>
          <a:p>
            <a:r>
              <a:rPr lang="en-US" dirty="0" smtClean="0"/>
              <a:t>8 enumerators from Natl. Univ. of Lesotho</a:t>
            </a:r>
          </a:p>
          <a:p>
            <a:r>
              <a:rPr lang="en-US" dirty="0" smtClean="0"/>
              <a:t>Nov/Dec 2010</a:t>
            </a:r>
            <a:endParaRPr lang="en-US" sz="1200" dirty="0" smtClean="0"/>
          </a:p>
          <a:p>
            <a:r>
              <a:rPr lang="en-US" dirty="0" smtClean="0"/>
              <a:t>Household profiles; asset mapping; agricultural production and marketing for 09/10; social capital; labor allocation; CA experience</a:t>
            </a:r>
          </a:p>
          <a:p>
            <a:endParaRPr lang="en-US" dirty="0" smtClean="0"/>
          </a:p>
          <a:p>
            <a:endParaRPr lang="en-US" dirty="0" smtClean="0"/>
          </a:p>
          <a:p>
            <a:endParaRPr lang="en-US" dirty="0" smtClean="0"/>
          </a:p>
        </p:txBody>
      </p:sp>
      <p:pic>
        <p:nvPicPr>
          <p:cNvPr id="54275" name="Picture 2"/>
          <p:cNvPicPr>
            <a:picLocks noChangeAspect="1" noChangeArrowheads="1"/>
          </p:cNvPicPr>
          <p:nvPr/>
        </p:nvPicPr>
        <p:blipFill>
          <a:blip r:embed="rId3"/>
          <a:srcRect/>
          <a:stretch>
            <a:fillRect/>
          </a:stretch>
        </p:blipFill>
        <p:spPr bwMode="auto">
          <a:xfrm>
            <a:off x="5334000" y="152400"/>
            <a:ext cx="3019425" cy="2020888"/>
          </a:xfrm>
          <a:prstGeom prst="rect">
            <a:avLst/>
          </a:prstGeom>
          <a:noFill/>
          <a:ln w="9525">
            <a:noFill/>
            <a:miter lim="800000"/>
            <a:headEnd/>
            <a:tailEnd/>
          </a:ln>
        </p:spPr>
      </p:pic>
      <p:pic>
        <p:nvPicPr>
          <p:cNvPr id="54276" name="Picture 2"/>
          <p:cNvPicPr>
            <a:picLocks noChangeAspect="1" noChangeArrowheads="1"/>
          </p:cNvPicPr>
          <p:nvPr/>
        </p:nvPicPr>
        <p:blipFill>
          <a:blip r:embed="rId4"/>
          <a:srcRect/>
          <a:stretch>
            <a:fillRect/>
          </a:stretch>
        </p:blipFill>
        <p:spPr bwMode="auto">
          <a:xfrm>
            <a:off x="2209800" y="3352800"/>
            <a:ext cx="4838700" cy="3230563"/>
          </a:xfrm>
          <a:prstGeom prst="rect">
            <a:avLst/>
          </a:prstGeom>
          <a:noFill/>
          <a:ln w="9525">
            <a:noFill/>
            <a:miter lim="800000"/>
            <a:headEnd/>
            <a:tailEnd/>
          </a:ln>
        </p:spPr>
      </p:pic>
    </p:spTree>
    <p:extLst>
      <p:ext uri="{BB962C8B-B14F-4D97-AF65-F5344CB8AC3E}">
        <p14:creationId xmlns:p14="http://schemas.microsoft.com/office/powerpoint/2010/main" val="27587441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655031390"/>
              </p:ext>
            </p:extLst>
          </p:nvPr>
        </p:nvGraphicFramePr>
        <p:xfrm>
          <a:off x="152400" y="1447800"/>
          <a:ext cx="8153400" cy="3470148"/>
        </p:xfrm>
        <a:graphic>
          <a:graphicData uri="http://schemas.openxmlformats.org/drawingml/2006/table">
            <a:tbl>
              <a:tblPr firstRow="1" firstCol="1" bandRow="1">
                <a:tableStyleId>{5C22544A-7EE6-4342-B048-85BDC9FD1C3A}</a:tableStyleId>
              </a:tblPr>
              <a:tblGrid>
                <a:gridCol w="1777809"/>
                <a:gridCol w="1483210"/>
                <a:gridCol w="1630510"/>
                <a:gridCol w="1630510"/>
                <a:gridCol w="1631361"/>
              </a:tblGrid>
              <a:tr h="0">
                <a:tc>
                  <a:txBody>
                    <a:bodyPr/>
                    <a:lstStyle/>
                    <a:p>
                      <a:pPr marL="0" marR="0" algn="ctr">
                        <a:lnSpc>
                          <a:spcPct val="115000"/>
                        </a:lnSpc>
                        <a:spcBef>
                          <a:spcPts val="0"/>
                        </a:spcBef>
                        <a:spcAft>
                          <a:spcPts val="0"/>
                        </a:spcAft>
                      </a:pPr>
                      <a:r>
                        <a:rPr lang="en-US" sz="1800" dirty="0">
                          <a:effectLst/>
                        </a:rPr>
                        <a:t>Item</a:t>
                      </a:r>
                      <a:endParaRPr lang="en-US" sz="1800" dirty="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800">
                          <a:effectLst/>
                        </a:rPr>
                        <a:t>Non-Adopter</a:t>
                      </a:r>
                      <a:endParaRPr lang="en-US" sz="180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800">
                          <a:effectLst/>
                        </a:rPr>
                        <a:t>CA Full Time</a:t>
                      </a:r>
                      <a:endParaRPr lang="en-US" sz="180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800">
                          <a:effectLst/>
                        </a:rPr>
                        <a:t>CA New</a:t>
                      </a:r>
                      <a:endParaRPr lang="en-US" sz="180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800">
                          <a:effectLst/>
                        </a:rPr>
                        <a:t>CA Abandon</a:t>
                      </a:r>
                      <a:endParaRPr lang="en-US" sz="1800">
                        <a:effectLst/>
                        <a:latin typeface="Calibri"/>
                        <a:ea typeface="Calibri"/>
                        <a:cs typeface="Times New Roman"/>
                      </a:endParaRPr>
                    </a:p>
                  </a:txBody>
                  <a:tcPr marL="68580" marR="68580" marT="0" marB="0" anchor="ctr"/>
                </a:tc>
              </a:tr>
              <a:tr h="0">
                <a:tc>
                  <a:txBody>
                    <a:bodyPr/>
                    <a:lstStyle/>
                    <a:p>
                      <a:pPr marL="0" marR="0">
                        <a:lnSpc>
                          <a:spcPct val="115000"/>
                        </a:lnSpc>
                        <a:spcBef>
                          <a:spcPts val="0"/>
                        </a:spcBef>
                        <a:spcAft>
                          <a:spcPts val="0"/>
                        </a:spcAft>
                      </a:pPr>
                      <a:r>
                        <a:rPr lang="en-US" sz="1800">
                          <a:effectLst/>
                        </a:rPr>
                        <a:t>Description of CA Adoption</a:t>
                      </a:r>
                      <a:endParaRPr lang="en-US" sz="180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800">
                          <a:effectLst/>
                        </a:rPr>
                        <a:t>Farmers who have not practiced any form of CA in the last two years</a:t>
                      </a:r>
                      <a:endParaRPr lang="en-US" sz="180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800">
                          <a:effectLst/>
                        </a:rPr>
                        <a:t>Farmers practicing CA methods on at least one field over the last two years</a:t>
                      </a:r>
                      <a:endParaRPr lang="en-US" sz="180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800">
                          <a:effectLst/>
                        </a:rPr>
                        <a:t>Farmers using CA techniques for the first time and not harvested yet from their fields</a:t>
                      </a:r>
                      <a:endParaRPr lang="en-US" sz="180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800" dirty="0">
                          <a:effectLst/>
                        </a:rPr>
                        <a:t>Farmers who used CA techniques but have since chosen to only use conventional methods.</a:t>
                      </a:r>
                      <a:endParaRPr lang="en-US" sz="1800" dirty="0">
                        <a:effectLst/>
                        <a:latin typeface="Calibri"/>
                        <a:ea typeface="Calibri"/>
                        <a:cs typeface="Times New Roman"/>
                      </a:endParaRPr>
                    </a:p>
                  </a:txBody>
                  <a:tcPr marL="68580" marR="68580" marT="0" marB="0" anchor="ctr"/>
                </a:tc>
              </a:tr>
              <a:tr h="0">
                <a:tc>
                  <a:txBody>
                    <a:bodyPr/>
                    <a:lstStyle/>
                    <a:p>
                      <a:pPr marL="0" marR="0">
                        <a:lnSpc>
                          <a:spcPct val="115000"/>
                        </a:lnSpc>
                        <a:spcBef>
                          <a:spcPts val="0"/>
                        </a:spcBef>
                        <a:spcAft>
                          <a:spcPts val="0"/>
                        </a:spcAft>
                      </a:pPr>
                      <a:r>
                        <a:rPr lang="en-US" sz="1800">
                          <a:effectLst/>
                        </a:rPr>
                        <a:t>Sample (% of 433)</a:t>
                      </a:r>
                      <a:endParaRPr lang="en-US" sz="18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800">
                          <a:effectLst/>
                        </a:rPr>
                        <a:t>342 (79%)</a:t>
                      </a:r>
                      <a:endParaRPr lang="en-US" sz="180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800">
                          <a:effectLst/>
                        </a:rPr>
                        <a:t>49 (11.3%)</a:t>
                      </a:r>
                      <a:endParaRPr lang="en-US" sz="180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800">
                          <a:effectLst/>
                        </a:rPr>
                        <a:t>33 (7.6%)</a:t>
                      </a:r>
                      <a:endParaRPr lang="en-US" sz="180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800" dirty="0">
                          <a:effectLst/>
                        </a:rPr>
                        <a:t>9 (2.1%)</a:t>
                      </a:r>
                      <a:endParaRPr lang="en-US" sz="1800" dirty="0">
                        <a:effectLst/>
                        <a:latin typeface="Calibri"/>
                        <a:ea typeface="Calibri"/>
                        <a:cs typeface="Times New Roman"/>
                      </a:endParaRPr>
                    </a:p>
                  </a:txBody>
                  <a:tcPr marL="68580" marR="68580" marT="0" marB="0" anchor="ctr"/>
                </a:tc>
              </a:tr>
            </a:tbl>
          </a:graphicData>
        </a:graphic>
      </p:graphicFrame>
      <p:sp>
        <p:nvSpPr>
          <p:cNvPr id="6" name="TextBox 5"/>
          <p:cNvSpPr txBox="1"/>
          <p:nvPr/>
        </p:nvSpPr>
        <p:spPr>
          <a:xfrm>
            <a:off x="533400" y="1034534"/>
            <a:ext cx="4002058" cy="369332"/>
          </a:xfrm>
          <a:prstGeom prst="rect">
            <a:avLst/>
          </a:prstGeom>
          <a:noFill/>
        </p:spPr>
        <p:txBody>
          <a:bodyPr wrap="none" rtlCol="0">
            <a:spAutoFit/>
          </a:bodyPr>
          <a:lstStyle/>
          <a:p>
            <a:r>
              <a:rPr lang="en-US" dirty="0" smtClean="0"/>
              <a:t>Adoption </a:t>
            </a:r>
            <a:r>
              <a:rPr lang="en-US" dirty="0"/>
              <a:t>of CA by Sampled Households</a:t>
            </a:r>
          </a:p>
        </p:txBody>
      </p:sp>
    </p:spTree>
    <p:extLst>
      <p:ext uri="{BB962C8B-B14F-4D97-AF65-F5344CB8AC3E}">
        <p14:creationId xmlns:p14="http://schemas.microsoft.com/office/powerpoint/2010/main" val="42469440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of Findings</a:t>
            </a:r>
            <a:endParaRPr lang="en-US" dirty="0"/>
          </a:p>
        </p:txBody>
      </p:sp>
      <p:sp>
        <p:nvSpPr>
          <p:cNvPr id="3" name="Content Placeholder 2"/>
          <p:cNvSpPr>
            <a:spLocks noGrp="1"/>
          </p:cNvSpPr>
          <p:nvPr>
            <p:ph idx="1"/>
          </p:nvPr>
        </p:nvSpPr>
        <p:spPr>
          <a:xfrm>
            <a:off x="228600" y="914400"/>
            <a:ext cx="8077200" cy="5257800"/>
          </a:xfrm>
        </p:spPr>
        <p:txBody>
          <a:bodyPr>
            <a:normAutofit lnSpcReduction="10000"/>
          </a:bodyPr>
          <a:lstStyle/>
          <a:p>
            <a:r>
              <a:rPr lang="en-US" b="1" dirty="0" smtClean="0"/>
              <a:t>CA Adopters are:</a:t>
            </a:r>
          </a:p>
          <a:p>
            <a:pPr lvl="1"/>
            <a:r>
              <a:rPr lang="en-US" dirty="0" smtClean="0"/>
              <a:t>More dependent on agriculture for food, employment and income</a:t>
            </a:r>
          </a:p>
          <a:p>
            <a:pPr lvl="1"/>
            <a:r>
              <a:rPr lang="en-US" dirty="0" smtClean="0"/>
              <a:t>Relatively well educated</a:t>
            </a:r>
          </a:p>
          <a:p>
            <a:pPr lvl="1"/>
            <a:r>
              <a:rPr lang="en-US" dirty="0" smtClean="0"/>
              <a:t>Grow a broader mix of staples</a:t>
            </a:r>
          </a:p>
          <a:p>
            <a:pPr lvl="1"/>
            <a:r>
              <a:rPr lang="en-US" dirty="0" smtClean="0"/>
              <a:t>More dependent on food aid</a:t>
            </a:r>
          </a:p>
          <a:p>
            <a:pPr marL="411480" lvl="1" indent="0">
              <a:buNone/>
            </a:pPr>
            <a:endParaRPr lang="en-US" sz="1000" dirty="0" smtClean="0"/>
          </a:p>
          <a:p>
            <a:r>
              <a:rPr lang="en-US" b="1" dirty="0" smtClean="0"/>
              <a:t>Opportunities and Challenges abound:</a:t>
            </a:r>
          </a:p>
          <a:p>
            <a:pPr lvl="1"/>
            <a:r>
              <a:rPr lang="en-US" dirty="0" smtClean="0"/>
              <a:t>Need to increase yields, mitigate effects of drought/flood, stop erosion, promote soil fertility and weed suppression</a:t>
            </a:r>
          </a:p>
          <a:p>
            <a:pPr lvl="1"/>
            <a:r>
              <a:rPr lang="en-US" dirty="0" smtClean="0"/>
              <a:t>Must increase emphasis  on incorporating actors in the entire value chain</a:t>
            </a:r>
          </a:p>
          <a:p>
            <a:pPr lvl="1"/>
            <a:r>
              <a:rPr lang="en-US" dirty="0" smtClean="0"/>
              <a:t>Scaling-up needs to be addressed in the face of missing markets for inputs and outputs and a general hesitation to move beyond small-scale plots</a:t>
            </a:r>
          </a:p>
          <a:p>
            <a:pPr lvl="1"/>
            <a:r>
              <a:rPr lang="en-US" dirty="0" smtClean="0"/>
              <a:t> Research based on experimental plots needs to be taken on-farm in an effort to prove and disseminate technology </a:t>
            </a:r>
          </a:p>
          <a:p>
            <a:pPr lvl="1"/>
            <a:endParaRPr lang="en-US" dirty="0"/>
          </a:p>
        </p:txBody>
      </p:sp>
    </p:spTree>
    <p:extLst>
      <p:ext uri="{BB962C8B-B14F-4D97-AF65-F5344CB8AC3E}">
        <p14:creationId xmlns:p14="http://schemas.microsoft.com/office/powerpoint/2010/main" val="129154273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09600" y="914400"/>
            <a:ext cx="7543800" cy="2593975"/>
          </a:xfrm>
        </p:spPr>
        <p:txBody>
          <a:bodyPr/>
          <a:lstStyle/>
          <a:p>
            <a:r>
              <a:rPr lang="en-US" dirty="0" smtClean="0"/>
              <a:t>Thank you!</a:t>
            </a:r>
            <a:endParaRPr lang="en-US" dirty="0"/>
          </a:p>
        </p:txBody>
      </p:sp>
      <p:sp>
        <p:nvSpPr>
          <p:cNvPr id="5" name="Subtitle 4"/>
          <p:cNvSpPr>
            <a:spLocks noGrp="1"/>
          </p:cNvSpPr>
          <p:nvPr>
            <p:ph type="subTitle" idx="1"/>
          </p:nvPr>
        </p:nvSpPr>
        <p:spPr>
          <a:xfrm>
            <a:off x="685800" y="4038600"/>
            <a:ext cx="6461760" cy="1066800"/>
          </a:xfrm>
        </p:spPr>
        <p:txBody>
          <a:bodyPr>
            <a:noAutofit/>
          </a:bodyPr>
          <a:lstStyle/>
          <a:p>
            <a:r>
              <a:rPr lang="en-US" sz="3200" b="1" dirty="0" smtClean="0"/>
              <a:t>For a complete copy of the conference paper please email me at: </a:t>
            </a:r>
            <a:r>
              <a:rPr lang="en-US" sz="3200" b="1" dirty="0" smtClean="0">
                <a:hlinkClick r:id="rId2"/>
              </a:rPr>
              <a:t>mwilcox2@utk.edu</a:t>
            </a:r>
            <a:r>
              <a:rPr lang="en-US" sz="3200" b="1" dirty="0" smtClean="0"/>
              <a:t> </a:t>
            </a:r>
            <a:endParaRPr lang="en-US" sz="3200" b="1" dirty="0"/>
          </a:p>
        </p:txBody>
      </p:sp>
    </p:spTree>
    <p:extLst>
      <p:ext uri="{BB962C8B-B14F-4D97-AF65-F5344CB8AC3E}">
        <p14:creationId xmlns:p14="http://schemas.microsoft.com/office/powerpoint/2010/main" val="1292154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a:xfrm>
            <a:off x="0" y="0"/>
            <a:ext cx="9144000" cy="762000"/>
          </a:xfrm>
        </p:spPr>
        <p:txBody>
          <a:bodyPr/>
          <a:lstStyle/>
          <a:p>
            <a:r>
              <a:rPr lang="en-US" dirty="0"/>
              <a:t>The MDG’s</a:t>
            </a:r>
          </a:p>
        </p:txBody>
      </p:sp>
      <p:sp>
        <p:nvSpPr>
          <p:cNvPr id="84995" name="Rectangle 3"/>
          <p:cNvSpPr>
            <a:spLocks noGrp="1" noChangeArrowheads="1"/>
          </p:cNvSpPr>
          <p:nvPr>
            <p:ph type="body" idx="1"/>
          </p:nvPr>
        </p:nvSpPr>
        <p:spPr>
          <a:xfrm>
            <a:off x="0" y="914400"/>
            <a:ext cx="8534400" cy="5943600"/>
          </a:xfrm>
        </p:spPr>
        <p:txBody>
          <a:bodyPr/>
          <a:lstStyle/>
          <a:p>
            <a:pPr marL="381000" indent="-381000">
              <a:lnSpc>
                <a:spcPct val="90000"/>
              </a:lnSpc>
              <a:buFontTx/>
              <a:buAutoNum type="arabicPeriod"/>
            </a:pPr>
            <a:r>
              <a:rPr lang="en-US" sz="2000" b="1" dirty="0"/>
              <a:t>Eradicate Extreme Poverty and Hunger</a:t>
            </a:r>
          </a:p>
          <a:p>
            <a:pPr marL="381000" indent="-381000">
              <a:lnSpc>
                <a:spcPct val="90000"/>
              </a:lnSpc>
              <a:buFontTx/>
              <a:buAutoNum type="arabicPeriod"/>
            </a:pPr>
            <a:endParaRPr lang="en-US" sz="2000" dirty="0"/>
          </a:p>
          <a:p>
            <a:pPr marL="381000" indent="-381000">
              <a:lnSpc>
                <a:spcPct val="90000"/>
              </a:lnSpc>
              <a:buFontTx/>
              <a:buAutoNum type="arabicPeriod"/>
            </a:pPr>
            <a:r>
              <a:rPr lang="en-US" sz="2000" dirty="0"/>
              <a:t>Achieve Universal Primary Education</a:t>
            </a:r>
          </a:p>
          <a:p>
            <a:pPr marL="381000" indent="-381000">
              <a:lnSpc>
                <a:spcPct val="90000"/>
              </a:lnSpc>
              <a:buFontTx/>
              <a:buAutoNum type="arabicPeriod"/>
            </a:pPr>
            <a:endParaRPr lang="en-US" sz="2000" dirty="0"/>
          </a:p>
          <a:p>
            <a:pPr marL="381000" indent="-381000">
              <a:lnSpc>
                <a:spcPct val="90000"/>
              </a:lnSpc>
              <a:buFontTx/>
              <a:buAutoNum type="arabicPeriod"/>
            </a:pPr>
            <a:r>
              <a:rPr lang="en-US" sz="2000" dirty="0"/>
              <a:t>Promote Gender Equality and Empower Women</a:t>
            </a:r>
          </a:p>
          <a:p>
            <a:pPr marL="381000" indent="-381000">
              <a:lnSpc>
                <a:spcPct val="90000"/>
              </a:lnSpc>
              <a:buFontTx/>
              <a:buAutoNum type="arabicPeriod"/>
            </a:pPr>
            <a:endParaRPr lang="en-US" sz="2000" dirty="0"/>
          </a:p>
          <a:p>
            <a:pPr marL="381000" indent="-381000">
              <a:lnSpc>
                <a:spcPct val="90000"/>
              </a:lnSpc>
              <a:buFontTx/>
              <a:buAutoNum type="arabicPeriod"/>
            </a:pPr>
            <a:r>
              <a:rPr lang="en-US" sz="2000" dirty="0"/>
              <a:t>Reduce Child Mortality</a:t>
            </a:r>
          </a:p>
          <a:p>
            <a:pPr marL="381000" indent="-381000">
              <a:lnSpc>
                <a:spcPct val="90000"/>
              </a:lnSpc>
              <a:buFontTx/>
              <a:buAutoNum type="arabicPeriod"/>
            </a:pPr>
            <a:endParaRPr lang="en-US" sz="2000" dirty="0"/>
          </a:p>
          <a:p>
            <a:pPr marL="381000" indent="-381000">
              <a:lnSpc>
                <a:spcPct val="90000"/>
              </a:lnSpc>
              <a:buFontTx/>
              <a:buAutoNum type="arabicPeriod"/>
            </a:pPr>
            <a:r>
              <a:rPr lang="en-US" sz="2000" dirty="0"/>
              <a:t>Improve Maternal Health</a:t>
            </a:r>
          </a:p>
          <a:p>
            <a:pPr marL="381000" indent="-381000">
              <a:lnSpc>
                <a:spcPct val="90000"/>
              </a:lnSpc>
              <a:buFontTx/>
              <a:buAutoNum type="arabicPeriod"/>
            </a:pPr>
            <a:endParaRPr lang="en-US" sz="2000" dirty="0"/>
          </a:p>
          <a:p>
            <a:pPr marL="381000" indent="-381000">
              <a:lnSpc>
                <a:spcPct val="90000"/>
              </a:lnSpc>
              <a:buFontTx/>
              <a:buAutoNum type="arabicPeriod"/>
            </a:pPr>
            <a:r>
              <a:rPr lang="en-US" sz="2000" dirty="0"/>
              <a:t>Combat HIV/AIDS, Malaria and other Diseases</a:t>
            </a:r>
          </a:p>
          <a:p>
            <a:pPr marL="381000" indent="-381000">
              <a:lnSpc>
                <a:spcPct val="90000"/>
              </a:lnSpc>
              <a:buFontTx/>
              <a:buAutoNum type="arabicPeriod"/>
            </a:pPr>
            <a:endParaRPr lang="en-US" sz="2000" dirty="0"/>
          </a:p>
          <a:p>
            <a:pPr marL="381000" indent="-381000">
              <a:lnSpc>
                <a:spcPct val="90000"/>
              </a:lnSpc>
              <a:buFontTx/>
              <a:buAutoNum type="arabicPeriod"/>
            </a:pPr>
            <a:r>
              <a:rPr lang="en-US" sz="2000" b="1" dirty="0"/>
              <a:t>Ensure Environmental Sustainability</a:t>
            </a:r>
          </a:p>
          <a:p>
            <a:pPr marL="381000" indent="-381000">
              <a:lnSpc>
                <a:spcPct val="90000"/>
              </a:lnSpc>
              <a:buFontTx/>
              <a:buAutoNum type="arabicPeriod"/>
            </a:pPr>
            <a:endParaRPr lang="en-US" sz="2000" dirty="0"/>
          </a:p>
          <a:p>
            <a:pPr marL="381000" indent="-381000">
              <a:lnSpc>
                <a:spcPct val="90000"/>
              </a:lnSpc>
              <a:buFontTx/>
              <a:buAutoNum type="arabicPeriod"/>
            </a:pPr>
            <a:r>
              <a:rPr lang="en-US" sz="2000" b="1" dirty="0"/>
              <a:t>Develop a Global Partnership for Development </a:t>
            </a:r>
          </a:p>
          <a:p>
            <a:pPr marL="381000" indent="-381000">
              <a:lnSpc>
                <a:spcPct val="90000"/>
              </a:lnSpc>
            </a:pPr>
            <a:endParaRPr lang="en-US" sz="2400" dirty="0"/>
          </a:p>
        </p:txBody>
      </p:sp>
      <p:pic>
        <p:nvPicPr>
          <p:cNvPr id="84998" name="Picture 6" descr="DSC00398"/>
          <p:cNvPicPr>
            <a:picLocks noChangeAspect="1" noChangeArrowheads="1"/>
          </p:cNvPicPr>
          <p:nvPr/>
        </p:nvPicPr>
        <p:blipFill>
          <a:blip r:embed="rId2" cstate="print"/>
          <a:srcRect/>
          <a:stretch>
            <a:fillRect/>
          </a:stretch>
        </p:blipFill>
        <p:spPr bwMode="auto">
          <a:xfrm rot="-10800000" flipH="1" flipV="1">
            <a:off x="5410200" y="152400"/>
            <a:ext cx="2743200" cy="2057400"/>
          </a:xfrm>
          <a:prstGeom prst="rect">
            <a:avLst/>
          </a:prstGeom>
          <a:noFill/>
        </p:spPr>
      </p:pic>
      <p:sp>
        <p:nvSpPr>
          <p:cNvPr id="5" name="Text Box 4"/>
          <p:cNvSpPr txBox="1">
            <a:spLocks noChangeArrowheads="1"/>
          </p:cNvSpPr>
          <p:nvPr/>
        </p:nvSpPr>
        <p:spPr bwMode="auto">
          <a:xfrm>
            <a:off x="0" y="5943600"/>
            <a:ext cx="9144000" cy="215444"/>
          </a:xfrm>
          <a:prstGeom prst="rect">
            <a:avLst/>
          </a:prstGeom>
          <a:noFill/>
          <a:ln w="9525">
            <a:noFill/>
            <a:miter lim="800000"/>
            <a:headEnd/>
            <a:tailEnd/>
          </a:ln>
          <a:effectLst/>
        </p:spPr>
        <p:txBody>
          <a:bodyPr wrap="square">
            <a:spAutoFit/>
          </a:bodyPr>
          <a:lstStyle/>
          <a:p>
            <a:pPr>
              <a:spcBef>
                <a:spcPct val="50000"/>
              </a:spcBef>
            </a:pPr>
            <a:r>
              <a:rPr lang="en-US" sz="800" dirty="0" smtClean="0"/>
              <a:t>2011 Millennium Development Goals Report  </a:t>
            </a:r>
            <a:r>
              <a:rPr lang="en-US" sz="800" dirty="0"/>
              <a:t>– </a:t>
            </a:r>
            <a:r>
              <a:rPr lang="en-US" sz="800" dirty="0" smtClean="0"/>
              <a:t>United Nations </a:t>
            </a:r>
            <a:r>
              <a:rPr lang="en-US" sz="800" dirty="0" smtClean="0">
                <a:hlinkClick r:id="rId3"/>
              </a:rPr>
              <a:t>http</a:t>
            </a:r>
            <a:r>
              <a:rPr lang="en-US" sz="800" dirty="0">
                <a:hlinkClick r:id="rId3"/>
              </a:rPr>
              <a:t>://</a:t>
            </a:r>
            <a:r>
              <a:rPr lang="en-US" sz="800" dirty="0" smtClean="0">
                <a:hlinkClick r:id="rId3"/>
              </a:rPr>
              <a:t>www.un.org/millenniumgoals/11_MDG%20Report_EN.pdf</a:t>
            </a:r>
            <a:r>
              <a:rPr lang="en-US" sz="800" dirty="0" smtClean="0"/>
              <a:t> </a:t>
            </a:r>
            <a:endParaRPr lang="en-US" sz="800" dirty="0"/>
          </a:p>
        </p:txBody>
      </p:sp>
    </p:spTree>
    <p:extLst>
      <p:ext uri="{BB962C8B-B14F-4D97-AF65-F5344CB8AC3E}">
        <p14:creationId xmlns:p14="http://schemas.microsoft.com/office/powerpoint/2010/main" val="4302378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951" name="Group 7"/>
          <p:cNvGrpSpPr>
            <a:grpSpLocks/>
          </p:cNvGrpSpPr>
          <p:nvPr/>
        </p:nvGrpSpPr>
        <p:grpSpPr bwMode="auto">
          <a:xfrm>
            <a:off x="152400" y="0"/>
            <a:ext cx="8305919" cy="918721"/>
            <a:chOff x="480" y="173"/>
            <a:chExt cx="5355" cy="720"/>
          </a:xfrm>
        </p:grpSpPr>
        <p:sp>
          <p:nvSpPr>
            <p:cNvPr id="82946" name="AutoShape 2"/>
            <p:cNvSpPr>
              <a:spLocks noChangeAspect="1" noChangeArrowheads="1"/>
            </p:cNvSpPr>
            <p:nvPr/>
          </p:nvSpPr>
          <p:spPr bwMode="auto">
            <a:xfrm>
              <a:off x="1020" y="173"/>
              <a:ext cx="4815" cy="720"/>
            </a:xfrm>
            <a:prstGeom prst="rect">
              <a:avLst/>
            </a:prstGeom>
          </p:spPr>
          <p:txBody>
            <a:bodyPr anchor="ctr"/>
            <a:lstStyle/>
            <a:p>
              <a:pPr algn="ctr"/>
              <a:r>
                <a:rPr lang="en-US" sz="3200" b="1" dirty="0">
                  <a:solidFill>
                    <a:schemeClr val="tx2"/>
                  </a:solidFill>
                  <a:latin typeface="+mj-lt"/>
                </a:rPr>
                <a:t>Eradicate Extreme Poverty and Hunger</a:t>
              </a:r>
            </a:p>
          </p:txBody>
        </p:sp>
        <p:pic>
          <p:nvPicPr>
            <p:cNvPr id="82948" name="Picture 4"/>
            <p:cNvPicPr>
              <a:picLocks noChangeAspect="1" noChangeArrowheads="1"/>
            </p:cNvPicPr>
            <p:nvPr/>
          </p:nvPicPr>
          <p:blipFill>
            <a:blip r:embed="rId2" cstate="print"/>
            <a:srcRect/>
            <a:stretch>
              <a:fillRect/>
            </a:stretch>
          </p:blipFill>
          <p:spPr bwMode="auto">
            <a:xfrm>
              <a:off x="480" y="288"/>
              <a:ext cx="540" cy="540"/>
            </a:xfrm>
            <a:prstGeom prst="rect">
              <a:avLst/>
            </a:prstGeom>
            <a:noFill/>
            <a:ln w="9525">
              <a:noFill/>
              <a:miter lim="800000"/>
              <a:headEnd/>
              <a:tailEnd/>
            </a:ln>
            <a:effectLst/>
          </p:spPr>
        </p:pic>
      </p:gr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0016" y="2107318"/>
            <a:ext cx="2479384" cy="38961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1" y="1000679"/>
            <a:ext cx="3657600" cy="1077218"/>
          </a:xfrm>
          <a:prstGeom prst="rect">
            <a:avLst/>
          </a:prstGeom>
          <a:noFill/>
        </p:spPr>
        <p:txBody>
          <a:bodyPr wrap="square" rtlCol="0">
            <a:spAutoFit/>
          </a:bodyPr>
          <a:lstStyle/>
          <a:p>
            <a:r>
              <a:rPr lang="en-US" sz="1600" b="1" dirty="0"/>
              <a:t>Target</a:t>
            </a:r>
          </a:p>
          <a:p>
            <a:r>
              <a:rPr lang="en-US" sz="1600" dirty="0"/>
              <a:t>Halve, between 1990 and 2015, the proportion of </a:t>
            </a:r>
            <a:r>
              <a:rPr lang="en-US" sz="1600" dirty="0" smtClean="0"/>
              <a:t>people whose </a:t>
            </a:r>
            <a:r>
              <a:rPr lang="en-US" sz="1600" dirty="0"/>
              <a:t>income is less than $1 a day</a:t>
            </a:r>
          </a:p>
        </p:txBody>
      </p:sp>
      <p:sp>
        <p:nvSpPr>
          <p:cNvPr id="11" name="Text Box 4"/>
          <p:cNvSpPr txBox="1">
            <a:spLocks noChangeArrowheads="1"/>
          </p:cNvSpPr>
          <p:nvPr/>
        </p:nvSpPr>
        <p:spPr bwMode="auto">
          <a:xfrm>
            <a:off x="-3441" y="6129980"/>
            <a:ext cx="9144000" cy="215444"/>
          </a:xfrm>
          <a:prstGeom prst="rect">
            <a:avLst/>
          </a:prstGeom>
          <a:noFill/>
          <a:ln w="9525">
            <a:noFill/>
            <a:miter lim="800000"/>
            <a:headEnd/>
            <a:tailEnd/>
          </a:ln>
          <a:effectLst/>
        </p:spPr>
        <p:txBody>
          <a:bodyPr wrap="square">
            <a:spAutoFit/>
          </a:bodyPr>
          <a:lstStyle/>
          <a:p>
            <a:pPr>
              <a:spcBef>
                <a:spcPct val="50000"/>
              </a:spcBef>
            </a:pPr>
            <a:r>
              <a:rPr lang="en-US" sz="800" dirty="0" smtClean="0"/>
              <a:t>2011 Millennium Development Goals Report  </a:t>
            </a:r>
            <a:r>
              <a:rPr lang="en-US" sz="800" dirty="0"/>
              <a:t>– </a:t>
            </a:r>
            <a:r>
              <a:rPr lang="en-US" sz="800" dirty="0" smtClean="0"/>
              <a:t>United Nations </a:t>
            </a:r>
            <a:r>
              <a:rPr lang="en-US" sz="800" dirty="0" smtClean="0">
                <a:hlinkClick r:id="rId4"/>
              </a:rPr>
              <a:t>http</a:t>
            </a:r>
            <a:r>
              <a:rPr lang="en-US" sz="800" dirty="0">
                <a:hlinkClick r:id="rId4"/>
              </a:rPr>
              <a:t>://</a:t>
            </a:r>
            <a:r>
              <a:rPr lang="en-US" sz="800" dirty="0" smtClean="0">
                <a:hlinkClick r:id="rId4"/>
              </a:rPr>
              <a:t>www.un.org/millenniumgoals/11_MDG%20Report_EN.pdf</a:t>
            </a:r>
            <a:r>
              <a:rPr lang="en-US" sz="800" dirty="0" smtClean="0"/>
              <a:t> </a:t>
            </a:r>
            <a:endParaRPr lang="en-US" sz="800" dirty="0"/>
          </a:p>
        </p:txBody>
      </p:sp>
      <p:pic>
        <p:nvPicPr>
          <p:cNvPr id="9"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429000" y="2055774"/>
            <a:ext cx="5029200" cy="25918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3810000" y="1013802"/>
            <a:ext cx="4648200" cy="923330"/>
          </a:xfrm>
          <a:prstGeom prst="rect">
            <a:avLst/>
          </a:prstGeom>
          <a:noFill/>
        </p:spPr>
        <p:txBody>
          <a:bodyPr wrap="square" rtlCol="0">
            <a:spAutoFit/>
          </a:bodyPr>
          <a:lstStyle/>
          <a:p>
            <a:r>
              <a:rPr lang="en-US" b="1" dirty="0"/>
              <a:t>Target</a:t>
            </a:r>
          </a:p>
          <a:p>
            <a:r>
              <a:rPr lang="en-US" dirty="0"/>
              <a:t>Halve, between 1990 and 2015, the proportion </a:t>
            </a:r>
            <a:r>
              <a:rPr lang="en-US" dirty="0" smtClean="0"/>
              <a:t>of people </a:t>
            </a:r>
            <a:r>
              <a:rPr lang="en-US" dirty="0"/>
              <a:t>who suffer from hunger.</a:t>
            </a:r>
          </a:p>
        </p:txBody>
      </p:sp>
    </p:spTree>
    <p:extLst>
      <p:ext uri="{BB962C8B-B14F-4D97-AF65-F5344CB8AC3E}">
        <p14:creationId xmlns:p14="http://schemas.microsoft.com/office/powerpoint/2010/main" val="18039466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786910"/>
            <a:ext cx="8382001" cy="48518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85498" y="5638800"/>
            <a:ext cx="5048702" cy="5284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5527404" y="4984522"/>
            <a:ext cx="2813591" cy="215444"/>
          </a:xfrm>
          <a:prstGeom prst="rect">
            <a:avLst/>
          </a:prstGeom>
          <a:noFill/>
        </p:spPr>
        <p:txBody>
          <a:bodyPr wrap="none" rtlCol="0">
            <a:spAutoFit/>
          </a:bodyPr>
          <a:lstStyle/>
          <a:p>
            <a:r>
              <a:rPr lang="en-US" sz="800" dirty="0" smtClean="0"/>
              <a:t>Source: </a:t>
            </a:r>
            <a:r>
              <a:rPr lang="en-US" sz="800" dirty="0" smtClean="0">
                <a:hlinkClick r:id="rId4"/>
              </a:rPr>
              <a:t>http</a:t>
            </a:r>
            <a:r>
              <a:rPr lang="en-US" sz="800" dirty="0">
                <a:hlinkClick r:id="rId4"/>
              </a:rPr>
              <a:t>://</a:t>
            </a:r>
            <a:r>
              <a:rPr lang="en-US" sz="800" dirty="0" smtClean="0">
                <a:hlinkClick r:id="rId4"/>
              </a:rPr>
              <a:t>www.fao.org/giews/english/hotspots/map.htm</a:t>
            </a:r>
            <a:r>
              <a:rPr lang="en-US" sz="800" dirty="0" smtClean="0"/>
              <a:t> </a:t>
            </a:r>
            <a:endParaRPr lang="en-US" sz="800" dirty="0"/>
          </a:p>
        </p:txBody>
      </p:sp>
      <p:sp>
        <p:nvSpPr>
          <p:cNvPr id="6" name="Title 5"/>
          <p:cNvSpPr>
            <a:spLocks noGrp="1"/>
          </p:cNvSpPr>
          <p:nvPr>
            <p:ph type="title"/>
          </p:nvPr>
        </p:nvSpPr>
        <p:spPr>
          <a:xfrm>
            <a:off x="1" y="-18143"/>
            <a:ext cx="8458200" cy="805053"/>
          </a:xfrm>
        </p:spPr>
        <p:txBody>
          <a:bodyPr/>
          <a:lstStyle/>
          <a:p>
            <a:r>
              <a:rPr lang="en-US" sz="3200" dirty="0" smtClean="0"/>
              <a:t>Countries Requiring External Food Assistance</a:t>
            </a:r>
            <a:br>
              <a:rPr lang="en-US" sz="3200" dirty="0" smtClean="0"/>
            </a:br>
            <a:r>
              <a:rPr lang="en-US" sz="1400" dirty="0" smtClean="0"/>
              <a:t>October 2011</a:t>
            </a:r>
            <a:endParaRPr lang="en-US" sz="1400" dirty="0"/>
          </a:p>
        </p:txBody>
      </p:sp>
    </p:spTree>
    <p:extLst>
      <p:ext uri="{BB962C8B-B14F-4D97-AF65-F5344CB8AC3E}">
        <p14:creationId xmlns:p14="http://schemas.microsoft.com/office/powerpoint/2010/main" val="13541240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Grp="1" noChangeArrowheads="1"/>
          </p:cNvSpPr>
          <p:nvPr>
            <p:ph type="title"/>
          </p:nvPr>
        </p:nvSpPr>
        <p:spPr>
          <a:xfrm>
            <a:off x="0" y="0"/>
            <a:ext cx="9144000" cy="1143000"/>
          </a:xfrm>
        </p:spPr>
        <p:txBody>
          <a:bodyPr/>
          <a:lstStyle/>
          <a:p>
            <a:r>
              <a:rPr lang="en-US" sz="4000"/>
              <a:t>Factors Contributing to Food Deficits</a:t>
            </a:r>
          </a:p>
        </p:txBody>
      </p:sp>
      <p:sp>
        <p:nvSpPr>
          <p:cNvPr id="2053" name="Rectangle 5"/>
          <p:cNvSpPr>
            <a:spLocks noGrp="1" noChangeArrowheads="1"/>
          </p:cNvSpPr>
          <p:nvPr>
            <p:ph type="body" idx="1"/>
          </p:nvPr>
        </p:nvSpPr>
        <p:spPr>
          <a:xfrm>
            <a:off x="152400" y="1066800"/>
            <a:ext cx="8229600" cy="5133975"/>
          </a:xfrm>
        </p:spPr>
        <p:txBody>
          <a:bodyPr/>
          <a:lstStyle/>
          <a:p>
            <a:r>
              <a:rPr lang="en-US" sz="2800" dirty="0"/>
              <a:t>Population growth</a:t>
            </a:r>
          </a:p>
          <a:p>
            <a:r>
              <a:rPr lang="en-US" sz="2800" dirty="0"/>
              <a:t>Political strife</a:t>
            </a:r>
          </a:p>
          <a:p>
            <a:r>
              <a:rPr lang="en-US" sz="2800" dirty="0"/>
              <a:t>Drought</a:t>
            </a:r>
          </a:p>
          <a:p>
            <a:r>
              <a:rPr lang="en-US" sz="2800" dirty="0"/>
              <a:t>Political neglect of agriculture</a:t>
            </a:r>
          </a:p>
          <a:p>
            <a:r>
              <a:rPr lang="en-US" sz="2800" dirty="0"/>
              <a:t>Lack of investment in rural infrastructure</a:t>
            </a:r>
          </a:p>
          <a:p>
            <a:r>
              <a:rPr lang="en-US" sz="2800" dirty="0"/>
              <a:t>Unfavorable terms of trade</a:t>
            </a:r>
          </a:p>
          <a:p>
            <a:r>
              <a:rPr lang="en-US" sz="2800" dirty="0"/>
              <a:t>Inadequate training base</a:t>
            </a:r>
          </a:p>
          <a:p>
            <a:r>
              <a:rPr lang="en-US" sz="2800" dirty="0"/>
              <a:t>Unavailability of agricultural inputs</a:t>
            </a:r>
          </a:p>
          <a:p>
            <a:r>
              <a:rPr lang="en-US" sz="2800" dirty="0"/>
              <a:t>Weak private sector</a:t>
            </a:r>
          </a:p>
          <a:p>
            <a:r>
              <a:rPr lang="en-US" sz="2800" dirty="0"/>
              <a:t>Environmental degradation</a:t>
            </a:r>
          </a:p>
        </p:txBody>
      </p:sp>
    </p:spTree>
    <p:extLst>
      <p:ext uri="{BB962C8B-B14F-4D97-AF65-F5344CB8AC3E}">
        <p14:creationId xmlns:p14="http://schemas.microsoft.com/office/powerpoint/2010/main" val="160423683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2000" fill="hold"/>
                                        <p:tgtEl>
                                          <p:spTgt spid="2053">
                                            <p:txEl>
                                              <p:pRg st="0" end="0"/>
                                            </p:txEl>
                                          </p:spTgt>
                                        </p:tgtEl>
                                        <p:attrNameLst>
                                          <p:attrName>style.color</p:attrName>
                                        </p:attrNameLst>
                                      </p:cBhvr>
                                      <p:to>
                                        <a:srgbClr val="FF330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100" name="Text Box 4"/>
          <p:cNvSpPr txBox="1">
            <a:spLocks noChangeArrowheads="1"/>
          </p:cNvSpPr>
          <p:nvPr/>
        </p:nvSpPr>
        <p:spPr bwMode="auto">
          <a:xfrm>
            <a:off x="14748" y="5514400"/>
            <a:ext cx="5105400" cy="215444"/>
          </a:xfrm>
          <a:prstGeom prst="rect">
            <a:avLst/>
          </a:prstGeom>
          <a:noFill/>
          <a:ln w="9525">
            <a:noFill/>
            <a:miter lim="800000"/>
            <a:headEnd/>
            <a:tailEnd/>
          </a:ln>
          <a:effectLst/>
        </p:spPr>
        <p:txBody>
          <a:bodyPr>
            <a:spAutoFit/>
          </a:bodyPr>
          <a:lstStyle/>
          <a:p>
            <a:pPr>
              <a:spcBef>
                <a:spcPct val="50000"/>
              </a:spcBef>
            </a:pPr>
            <a:r>
              <a:rPr lang="en-US" sz="800" dirty="0"/>
              <a:t>World Development Indicators – World </a:t>
            </a:r>
            <a:r>
              <a:rPr lang="en-US" sz="800" dirty="0" err="1" smtClean="0"/>
              <a:t>dataBank</a:t>
            </a:r>
            <a:r>
              <a:rPr lang="en-US" sz="800" dirty="0" smtClean="0"/>
              <a:t> </a:t>
            </a:r>
            <a:r>
              <a:rPr lang="en-US" sz="800" dirty="0"/>
              <a:t>– World Bank - </a:t>
            </a:r>
            <a:r>
              <a:rPr lang="en-US" sz="800" dirty="0" smtClean="0"/>
              <a:t>2011</a:t>
            </a:r>
            <a:endParaRPr lang="en-US" sz="800" dirty="0"/>
          </a:p>
        </p:txBody>
      </p:sp>
      <p:sp>
        <p:nvSpPr>
          <p:cNvPr id="132101" name="Rectangle 5"/>
          <p:cNvSpPr>
            <a:spLocks noGrp="1" noChangeArrowheads="1"/>
          </p:cNvSpPr>
          <p:nvPr>
            <p:ph type="title"/>
          </p:nvPr>
        </p:nvSpPr>
        <p:spPr>
          <a:xfrm>
            <a:off x="0" y="0"/>
            <a:ext cx="9122228" cy="1143000"/>
          </a:xfrm>
        </p:spPr>
        <p:txBody>
          <a:bodyPr/>
          <a:lstStyle/>
          <a:p>
            <a:r>
              <a:rPr lang="en-US" dirty="0"/>
              <a:t>Arable Land </a:t>
            </a:r>
            <a:r>
              <a:rPr lang="en-US" sz="2400" dirty="0" smtClean="0"/>
              <a:t>(Ha/person) - 2008</a:t>
            </a:r>
            <a:endParaRPr lang="en-US" sz="24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52544"/>
            <a:ext cx="8420128" cy="40618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13304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1074" name="Picture 2"/>
          <p:cNvPicPr>
            <a:picLocks noChangeAspect="1" noChangeArrowheads="1"/>
          </p:cNvPicPr>
          <p:nvPr/>
        </p:nvPicPr>
        <p:blipFill>
          <a:blip r:embed="rId2" cstate="print"/>
          <a:srcRect/>
          <a:stretch>
            <a:fillRect/>
          </a:stretch>
        </p:blipFill>
        <p:spPr bwMode="auto">
          <a:xfrm>
            <a:off x="0" y="457200"/>
            <a:ext cx="8163622" cy="5486400"/>
          </a:xfrm>
          <a:prstGeom prst="rect">
            <a:avLst/>
          </a:prstGeom>
          <a:noFill/>
          <a:ln w="9525">
            <a:noFill/>
            <a:miter lim="800000"/>
            <a:headEnd/>
            <a:tailEnd/>
          </a:ln>
          <a:effectLst/>
        </p:spPr>
      </p:pic>
      <p:sp>
        <p:nvSpPr>
          <p:cNvPr id="131075" name="Text Box 3"/>
          <p:cNvSpPr txBox="1">
            <a:spLocks noChangeArrowheads="1"/>
          </p:cNvSpPr>
          <p:nvPr/>
        </p:nvSpPr>
        <p:spPr bwMode="auto">
          <a:xfrm>
            <a:off x="0" y="5806281"/>
            <a:ext cx="5105400" cy="215444"/>
          </a:xfrm>
          <a:prstGeom prst="rect">
            <a:avLst/>
          </a:prstGeom>
          <a:noFill/>
          <a:ln w="9525">
            <a:noFill/>
            <a:miter lim="800000"/>
            <a:headEnd/>
            <a:tailEnd/>
          </a:ln>
          <a:effectLst/>
        </p:spPr>
        <p:txBody>
          <a:bodyPr>
            <a:spAutoFit/>
          </a:bodyPr>
          <a:lstStyle/>
          <a:p>
            <a:pPr>
              <a:spcBef>
                <a:spcPct val="50000"/>
              </a:spcBef>
            </a:pPr>
            <a:r>
              <a:rPr lang="en-US" sz="800" dirty="0"/>
              <a:t>World Development Indicators – World Bank Atlas – World Bank - 2003</a:t>
            </a:r>
          </a:p>
        </p:txBody>
      </p:sp>
    </p:spTree>
    <p:extLst>
      <p:ext uri="{BB962C8B-B14F-4D97-AF65-F5344CB8AC3E}">
        <p14:creationId xmlns:p14="http://schemas.microsoft.com/office/powerpoint/2010/main" val="20135548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295400"/>
            <a:ext cx="8229598" cy="37497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0" y="0"/>
            <a:ext cx="9144000" cy="1143000"/>
          </a:xfrm>
        </p:spPr>
        <p:txBody>
          <a:bodyPr/>
          <a:lstStyle/>
          <a:p>
            <a:r>
              <a:rPr lang="en-US" sz="3200" dirty="0" smtClean="0"/>
              <a:t>SSA – Population and Food Production </a:t>
            </a:r>
            <a:r>
              <a:rPr lang="en-US" sz="3200" dirty="0" err="1" smtClean="0"/>
              <a:t>Indicies</a:t>
            </a:r>
            <a:endParaRPr lang="en-US" sz="3200" dirty="0"/>
          </a:p>
        </p:txBody>
      </p:sp>
      <p:sp>
        <p:nvSpPr>
          <p:cNvPr id="4" name="Text Box 4"/>
          <p:cNvSpPr txBox="1">
            <a:spLocks noChangeArrowheads="1"/>
          </p:cNvSpPr>
          <p:nvPr/>
        </p:nvSpPr>
        <p:spPr bwMode="auto">
          <a:xfrm>
            <a:off x="152400" y="5050740"/>
            <a:ext cx="5105400" cy="215444"/>
          </a:xfrm>
          <a:prstGeom prst="rect">
            <a:avLst/>
          </a:prstGeom>
          <a:noFill/>
          <a:ln w="9525">
            <a:noFill/>
            <a:miter lim="800000"/>
            <a:headEnd/>
            <a:tailEnd/>
          </a:ln>
          <a:effectLst/>
        </p:spPr>
        <p:txBody>
          <a:bodyPr>
            <a:spAutoFit/>
          </a:bodyPr>
          <a:lstStyle/>
          <a:p>
            <a:pPr>
              <a:spcBef>
                <a:spcPct val="50000"/>
              </a:spcBef>
            </a:pPr>
            <a:r>
              <a:rPr lang="en-US" sz="800" dirty="0"/>
              <a:t>World Development Indicators – World </a:t>
            </a:r>
            <a:r>
              <a:rPr lang="en-US" sz="800" dirty="0" err="1" smtClean="0"/>
              <a:t>dataBank</a:t>
            </a:r>
            <a:r>
              <a:rPr lang="en-US" sz="800" dirty="0" smtClean="0"/>
              <a:t> </a:t>
            </a:r>
            <a:r>
              <a:rPr lang="en-US" sz="800" dirty="0"/>
              <a:t>– World Bank - </a:t>
            </a:r>
            <a:r>
              <a:rPr lang="en-US" sz="800" dirty="0" smtClean="0"/>
              <a:t>2011</a:t>
            </a:r>
            <a:endParaRPr lang="en-US" sz="800" dirty="0"/>
          </a:p>
        </p:txBody>
      </p:sp>
    </p:spTree>
    <p:extLst>
      <p:ext uri="{BB962C8B-B14F-4D97-AF65-F5344CB8AC3E}">
        <p14:creationId xmlns:p14="http://schemas.microsoft.com/office/powerpoint/2010/main" val="354743472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340</TotalTime>
  <Words>925</Words>
  <Application>Microsoft Office PowerPoint</Application>
  <PresentationFormat>On-screen Show (4:3)</PresentationFormat>
  <Paragraphs>160</Paragraphs>
  <Slides>25</Slides>
  <Notes>5</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Adjacency</vt:lpstr>
      <vt:lpstr>Smallholders, Sustainability and Food Security: Conservation Agriculture in a Developing Country Context  M.D. Wilcox1, E. Bisangwa1, D.M. Lambert 1, N. Eash 2, F.R. Walker 2, and M. Marake 3</vt:lpstr>
      <vt:lpstr>PowerPoint Presentation</vt:lpstr>
      <vt:lpstr>The MDG’s</vt:lpstr>
      <vt:lpstr>PowerPoint Presentation</vt:lpstr>
      <vt:lpstr>Countries Requiring External Food Assistance October 2011</vt:lpstr>
      <vt:lpstr>Factors Contributing to Food Deficits</vt:lpstr>
      <vt:lpstr>Arable Land (Ha/person) - 2008</vt:lpstr>
      <vt:lpstr>PowerPoint Presentation</vt:lpstr>
      <vt:lpstr>SSA – Population and Food Production Indicies</vt:lpstr>
      <vt:lpstr>Ensure Environmental Sustainability</vt:lpstr>
      <vt:lpstr>PowerPoint Presentation</vt:lpstr>
      <vt:lpstr>PowerPoint Presentation</vt:lpstr>
      <vt:lpstr>Triple Bottom Line</vt:lpstr>
      <vt:lpstr>Lybbert and Sumner (Food Policy, 2012)</vt:lpstr>
      <vt:lpstr>The Seven Community Capitals</vt:lpstr>
      <vt:lpstr>Background</vt:lpstr>
      <vt:lpstr>PowerPoint Presentation</vt:lpstr>
      <vt:lpstr>The Problem!</vt:lpstr>
      <vt:lpstr>The Answer? Likoti?</vt:lpstr>
      <vt:lpstr>Baseline Survey – Botha Bothe District</vt:lpstr>
      <vt:lpstr>Sampling</vt:lpstr>
      <vt:lpstr>Survey</vt:lpstr>
      <vt:lpstr>Sample</vt:lpstr>
      <vt:lpstr>Summary of Findings</vt:lpstr>
      <vt:lpstr>Thank you!</vt:lpstr>
    </vt:vector>
  </TitlesOfParts>
  <Company>University of Tennessee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Wilcox Jr, Michael Douglas</dc:creator>
  <cp:lastModifiedBy>Williams, Stacy Baker</cp:lastModifiedBy>
  <cp:revision>52</cp:revision>
  <dcterms:created xsi:type="dcterms:W3CDTF">2012-01-05T19:52:12Z</dcterms:created>
  <dcterms:modified xsi:type="dcterms:W3CDTF">2012-09-07T12:31:25Z</dcterms:modified>
</cp:coreProperties>
</file>