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3"/>
  </p:notesMasterIdLst>
  <p:sldIdLst>
    <p:sldId id="256" r:id="rId2"/>
    <p:sldId id="271" r:id="rId3"/>
    <p:sldId id="282" r:id="rId4"/>
    <p:sldId id="268" r:id="rId5"/>
    <p:sldId id="276" r:id="rId6"/>
    <p:sldId id="265" r:id="rId7"/>
    <p:sldId id="295" r:id="rId8"/>
    <p:sldId id="296" r:id="rId9"/>
    <p:sldId id="297" r:id="rId10"/>
    <p:sldId id="298" r:id="rId11"/>
    <p:sldId id="266" r:id="rId12"/>
    <p:sldId id="269" r:id="rId13"/>
    <p:sldId id="304" r:id="rId14"/>
    <p:sldId id="285" r:id="rId15"/>
    <p:sldId id="300" r:id="rId16"/>
    <p:sldId id="267" r:id="rId17"/>
    <p:sldId id="301" r:id="rId18"/>
    <p:sldId id="264" r:id="rId19"/>
    <p:sldId id="278" r:id="rId20"/>
    <p:sldId id="279" r:id="rId21"/>
    <p:sldId id="281" r:id="rId22"/>
    <p:sldId id="305" r:id="rId23"/>
    <p:sldId id="286" r:id="rId24"/>
    <p:sldId id="287" r:id="rId25"/>
    <p:sldId id="283" r:id="rId26"/>
    <p:sldId id="288" r:id="rId27"/>
    <p:sldId id="270" r:id="rId28"/>
    <p:sldId id="293" r:id="rId29"/>
    <p:sldId id="284" r:id="rId30"/>
    <p:sldId id="263" r:id="rId31"/>
    <p:sldId id="262"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34" autoAdjust="0"/>
    <p:restoredTop sz="49576" autoAdjust="0"/>
  </p:normalViewPr>
  <p:slideViewPr>
    <p:cSldViewPr>
      <p:cViewPr varScale="1">
        <p:scale>
          <a:sx n="45" d="100"/>
          <a:sy n="45" d="100"/>
        </p:scale>
        <p:origin x="-154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9040B2-3721-4248-A88E-FB79B15977CD}" type="datetimeFigureOut">
              <a:rPr lang="en-US" smtClean="0"/>
              <a:pPr/>
              <a:t>9/2/2011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FD5DFB-1B20-4341-8E31-CF646A12CE7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000" dirty="0"/>
          </a:p>
        </p:txBody>
      </p:sp>
      <p:sp>
        <p:nvSpPr>
          <p:cNvPr id="4" name="Slide Number Placeholder 3"/>
          <p:cNvSpPr>
            <a:spLocks noGrp="1"/>
          </p:cNvSpPr>
          <p:nvPr>
            <p:ph type="sldNum" sz="quarter" idx="10"/>
          </p:nvPr>
        </p:nvSpPr>
        <p:spPr/>
        <p:txBody>
          <a:bodyPr/>
          <a:lstStyle/>
          <a:p>
            <a:fld id="{6DFD5DFB-1B20-4341-8E31-CF646A12CE7E}"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DFD5DFB-1B20-4341-8E31-CF646A12CE7E}"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6DFD5DFB-1B20-4341-8E31-CF646A12CE7E}"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DFD5DFB-1B20-4341-8E31-CF646A12CE7E}"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DFD5DFB-1B20-4341-8E31-CF646A12CE7E}"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6DFD5DFB-1B20-4341-8E31-CF646A12CE7E}"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6DFD5DFB-1B20-4341-8E31-CF646A12CE7E}"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DFD5DFB-1B20-4341-8E31-CF646A12CE7E}"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endParaRPr lang="en-US" u="sng" dirty="0" smtClean="0"/>
          </a:p>
        </p:txBody>
      </p:sp>
      <p:sp>
        <p:nvSpPr>
          <p:cNvPr id="4" name="Slide Number Placeholder 3"/>
          <p:cNvSpPr>
            <a:spLocks noGrp="1"/>
          </p:cNvSpPr>
          <p:nvPr>
            <p:ph type="sldNum" sz="quarter" idx="10"/>
          </p:nvPr>
        </p:nvSpPr>
        <p:spPr/>
        <p:txBody>
          <a:bodyPr/>
          <a:lstStyle/>
          <a:p>
            <a:fld id="{6DFD5DFB-1B20-4341-8E31-CF646A12CE7E}"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6DFD5DFB-1B20-4341-8E31-CF646A12CE7E}"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fld id="{6DFD5DFB-1B20-4341-8E31-CF646A12CE7E}"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DFD5DFB-1B20-4341-8E31-CF646A12CE7E}"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endParaRPr lang="en-US" dirty="0"/>
          </a:p>
        </p:txBody>
      </p:sp>
      <p:sp>
        <p:nvSpPr>
          <p:cNvPr id="4" name="Slide Number Placeholder 3"/>
          <p:cNvSpPr>
            <a:spLocks noGrp="1"/>
          </p:cNvSpPr>
          <p:nvPr>
            <p:ph type="sldNum" sz="quarter" idx="10"/>
          </p:nvPr>
        </p:nvSpPr>
        <p:spPr/>
        <p:txBody>
          <a:bodyPr/>
          <a:lstStyle/>
          <a:p>
            <a:fld id="{6DFD5DFB-1B20-4341-8E31-CF646A12CE7E}" type="slidenum">
              <a:rPr lang="en-US" smtClean="0"/>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DFD5DFB-1B20-4341-8E31-CF646A12CE7E}" type="slidenum">
              <a:rPr lang="en-US" smtClean="0"/>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sz="1050" baseline="0" dirty="0" smtClean="0"/>
          </a:p>
        </p:txBody>
      </p:sp>
      <p:sp>
        <p:nvSpPr>
          <p:cNvPr id="4" name="Slide Number Placeholder 3"/>
          <p:cNvSpPr>
            <a:spLocks noGrp="1"/>
          </p:cNvSpPr>
          <p:nvPr>
            <p:ph type="sldNum" sz="quarter" idx="10"/>
          </p:nvPr>
        </p:nvSpPr>
        <p:spPr/>
        <p:txBody>
          <a:bodyPr/>
          <a:lstStyle/>
          <a:p>
            <a:fld id="{6DFD5DFB-1B20-4341-8E31-CF646A12CE7E}" type="slidenum">
              <a:rPr lang="en-US" smtClean="0"/>
              <a:pPr/>
              <a:t>24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DFD5DFB-1B20-4341-8E31-CF646A12CE7E}" type="slidenum">
              <a:rPr lang="en-US" smtClean="0"/>
              <a:pPr/>
              <a:t>26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6DFD5DFB-1B20-4341-8E31-CF646A12CE7E}" type="slidenum">
              <a:rPr lang="en-US" smtClean="0"/>
              <a:pPr/>
              <a:t>28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endParaRPr lang="en-US" sz="1100" dirty="0"/>
          </a:p>
        </p:txBody>
      </p:sp>
      <p:sp>
        <p:nvSpPr>
          <p:cNvPr id="4" name="Slide Number Placeholder 3"/>
          <p:cNvSpPr>
            <a:spLocks noGrp="1"/>
          </p:cNvSpPr>
          <p:nvPr>
            <p:ph type="sldNum" sz="quarter" idx="10"/>
          </p:nvPr>
        </p:nvSpPr>
        <p:spPr/>
        <p:txBody>
          <a:bodyPr/>
          <a:lstStyle/>
          <a:p>
            <a:fld id="{2A7D5AAE-D379-443F-9C69-4C091AFC11A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a:p>
        </p:txBody>
      </p:sp>
      <p:sp>
        <p:nvSpPr>
          <p:cNvPr id="4" name="Slide Number Placeholder 3"/>
          <p:cNvSpPr>
            <a:spLocks noGrp="1"/>
          </p:cNvSpPr>
          <p:nvPr>
            <p:ph type="sldNum" sz="quarter" idx="10"/>
          </p:nvPr>
        </p:nvSpPr>
        <p:spPr/>
        <p:txBody>
          <a:bodyPr/>
          <a:lstStyle/>
          <a:p>
            <a:fld id="{6DFD5DFB-1B20-4341-8E31-CF646A12CE7E}"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DFD5DFB-1B20-4341-8E31-CF646A12CE7E}"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DFD5DFB-1B20-4341-8E31-CF646A12CE7E}"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DFD5DFB-1B20-4341-8E31-CF646A12CE7E}"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DFD5DFB-1B20-4341-8E31-CF646A12CE7E}"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DFD5DFB-1B20-4341-8E31-CF646A12CE7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3E9143-EBDD-4F87-B3C2-D82F6ACEAF7E}" type="datetimeFigureOut">
              <a:rPr lang="en-US" smtClean="0"/>
              <a:pPr/>
              <a:t>9/2/2011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E6D30-8948-4EA0-AD51-56997CEB60D4}" type="slidenum">
              <a:rPr lang="en-US" smtClean="0"/>
              <a:pPr/>
              <a:t>‹#›</a:t>
            </a:fld>
            <a:endParaRPr lang="en-US"/>
          </a:p>
        </p:txBody>
      </p:sp>
    </p:spTree>
  </p:cSld>
  <p:clrMapOvr>
    <a:masterClrMapping/>
  </p:clrMapOvr>
  <p:transition>
    <p:diamon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3E9143-EBDD-4F87-B3C2-D82F6ACEAF7E}" type="datetimeFigureOut">
              <a:rPr lang="en-US" smtClean="0"/>
              <a:pPr/>
              <a:t>9/2/2011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E6D30-8948-4EA0-AD51-56997CEB60D4}" type="slidenum">
              <a:rPr lang="en-US" smtClean="0"/>
              <a:pPr/>
              <a:t>‹#›</a:t>
            </a:fld>
            <a:endParaRPr lang="en-US"/>
          </a:p>
        </p:txBody>
      </p:sp>
    </p:spTree>
  </p:cSld>
  <p:clrMapOvr>
    <a:masterClrMapping/>
  </p:clrMapOvr>
  <p:transition>
    <p:diamon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3E9143-EBDD-4F87-B3C2-D82F6ACEAF7E}" type="datetimeFigureOut">
              <a:rPr lang="en-US" smtClean="0"/>
              <a:pPr/>
              <a:t>9/2/2011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E6D30-8948-4EA0-AD51-56997CEB60D4}" type="slidenum">
              <a:rPr lang="en-US" smtClean="0"/>
              <a:pPr/>
              <a:t>‹#›</a:t>
            </a:fld>
            <a:endParaRPr lang="en-US"/>
          </a:p>
        </p:txBody>
      </p:sp>
    </p:spTree>
  </p:cSld>
  <p:clrMapOvr>
    <a:masterClrMapping/>
  </p:clrMapOvr>
  <p:transition>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3E9143-EBDD-4F87-B3C2-D82F6ACEAF7E}" type="datetimeFigureOut">
              <a:rPr lang="en-US" smtClean="0"/>
              <a:pPr/>
              <a:t>9/2/2011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E6D30-8948-4EA0-AD51-56997CEB60D4}" type="slidenum">
              <a:rPr lang="en-US" smtClean="0"/>
              <a:pPr/>
              <a:t>‹#›</a:t>
            </a:fld>
            <a:endParaRPr lang="en-US"/>
          </a:p>
        </p:txBody>
      </p:sp>
    </p:spTree>
  </p:cSld>
  <p:clrMapOvr>
    <a:masterClrMapping/>
  </p:clrMapOvr>
  <p:transition>
    <p:diamon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E9143-EBDD-4F87-B3C2-D82F6ACEAF7E}" type="datetimeFigureOut">
              <a:rPr lang="en-US" smtClean="0"/>
              <a:pPr/>
              <a:t>9/2/2011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E6D30-8948-4EA0-AD51-56997CEB60D4}" type="slidenum">
              <a:rPr lang="en-US" smtClean="0"/>
              <a:pPr/>
              <a:t>‹#›</a:t>
            </a:fld>
            <a:endParaRPr lang="en-US"/>
          </a:p>
        </p:txBody>
      </p:sp>
    </p:spTree>
  </p:cSld>
  <p:clrMapOvr>
    <a:masterClrMapping/>
  </p:clrMapOvr>
  <p:transition>
    <p:diamon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3E9143-EBDD-4F87-B3C2-D82F6ACEAF7E}" type="datetimeFigureOut">
              <a:rPr lang="en-US" smtClean="0"/>
              <a:pPr/>
              <a:t>9/2/2011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E6D30-8948-4EA0-AD51-56997CEB60D4}" type="slidenum">
              <a:rPr lang="en-US" smtClean="0"/>
              <a:pPr/>
              <a:t>‹#›</a:t>
            </a:fld>
            <a:endParaRPr lang="en-US"/>
          </a:p>
        </p:txBody>
      </p:sp>
    </p:spTree>
  </p:cSld>
  <p:clrMapOvr>
    <a:masterClrMapping/>
  </p:clrMapOvr>
  <p:transition>
    <p:diamon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3E9143-EBDD-4F87-B3C2-D82F6ACEAF7E}" type="datetimeFigureOut">
              <a:rPr lang="en-US" smtClean="0"/>
              <a:pPr/>
              <a:t>9/2/2011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FE6D30-8948-4EA0-AD51-56997CEB60D4}" type="slidenum">
              <a:rPr lang="en-US" smtClean="0"/>
              <a:pPr/>
              <a:t>‹#›</a:t>
            </a:fld>
            <a:endParaRPr lang="en-US"/>
          </a:p>
        </p:txBody>
      </p:sp>
    </p:spTree>
  </p:cSld>
  <p:clrMapOvr>
    <a:masterClrMapping/>
  </p:clrMapOvr>
  <p:transition>
    <p:diamon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3E9143-EBDD-4F87-B3C2-D82F6ACEAF7E}" type="datetimeFigureOut">
              <a:rPr lang="en-US" smtClean="0"/>
              <a:pPr/>
              <a:t>9/2/2011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FE6D30-8948-4EA0-AD51-56997CEB60D4}" type="slidenum">
              <a:rPr lang="en-US" smtClean="0"/>
              <a:pPr/>
              <a:t>‹#›</a:t>
            </a:fld>
            <a:endParaRPr lang="en-US"/>
          </a:p>
        </p:txBody>
      </p:sp>
    </p:spTree>
  </p:cSld>
  <p:clrMapOvr>
    <a:masterClrMapping/>
  </p:clrMapOvr>
  <p:transition>
    <p:diamon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E9143-EBDD-4F87-B3C2-D82F6ACEAF7E}" type="datetimeFigureOut">
              <a:rPr lang="en-US" smtClean="0"/>
              <a:pPr/>
              <a:t>9/2/2011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FE6D30-8948-4EA0-AD51-56997CEB60D4}" type="slidenum">
              <a:rPr lang="en-US" smtClean="0"/>
              <a:pPr/>
              <a:t>‹#›</a:t>
            </a:fld>
            <a:endParaRPr lang="en-US"/>
          </a:p>
        </p:txBody>
      </p:sp>
    </p:spTree>
  </p:cSld>
  <p:clrMapOvr>
    <a:masterClrMapping/>
  </p:clrMapOvr>
  <p:transition>
    <p:diamon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E9143-EBDD-4F87-B3C2-D82F6ACEAF7E}" type="datetimeFigureOut">
              <a:rPr lang="en-US" smtClean="0"/>
              <a:pPr/>
              <a:t>9/2/2011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E6D30-8948-4EA0-AD51-56997CEB60D4}" type="slidenum">
              <a:rPr lang="en-US" smtClean="0"/>
              <a:pPr/>
              <a:t>‹#›</a:t>
            </a:fld>
            <a:endParaRPr lang="en-US"/>
          </a:p>
        </p:txBody>
      </p:sp>
    </p:spTree>
  </p:cSld>
  <p:clrMapOvr>
    <a:masterClrMapping/>
  </p:clrMapOvr>
  <p:transition>
    <p:diamon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E9143-EBDD-4F87-B3C2-D82F6ACEAF7E}" type="datetimeFigureOut">
              <a:rPr lang="en-US" smtClean="0"/>
              <a:pPr/>
              <a:t>9/2/2011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E6D30-8948-4EA0-AD51-56997CEB60D4}" type="slidenum">
              <a:rPr lang="en-US" smtClean="0"/>
              <a:pPr/>
              <a:t>‹#›</a:t>
            </a:fld>
            <a:endParaRPr lang="en-US"/>
          </a:p>
        </p:txBody>
      </p:sp>
    </p:spTree>
  </p:cSld>
  <p:clrMapOvr>
    <a:masterClrMapping/>
  </p:clrMapOvr>
  <p:transition>
    <p:diamon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41000"/>
            <a:lum/>
          </a:blip>
          <a:srcRect/>
          <a:stretch>
            <a:fillRect l="-2000" r="-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E9143-EBDD-4F87-B3C2-D82F6ACEAF7E}" type="datetimeFigureOut">
              <a:rPr lang="en-US" smtClean="0"/>
              <a:pPr/>
              <a:t>9/2/2011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FE6D30-8948-4EA0-AD51-56997CEB60D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diamond/>
  </p:transition>
  <p:txStyles>
    <p:titleStyle>
      <a:lvl1pPr algn="ctr" defTabSz="914400" rtl="0" eaLnBrk="1" latinLnBrk="0" hangingPunct="1">
        <a:spcBef>
          <a:spcPct val="0"/>
        </a:spcBef>
        <a:buNone/>
        <a:defRPr sz="4400" kern="1200">
          <a:solidFill>
            <a:schemeClr val="accent2">
              <a:lumMod val="50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accent1">
              <a:lumMod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accent1">
              <a:lumMod val="50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baseline="0">
          <a:solidFill>
            <a:schemeClr val="accent1">
              <a:lumMod val="50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accent1">
              <a:lumMod val="50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accent1">
              <a:lumMod val="5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cholar.lib.vt.edu/digital_books/"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slide" Target="slide17.xml"/><Relationship Id="rId5" Type="http://schemas.openxmlformats.org/officeDocument/2006/relationships/hyperlink" Target="http://ead.lib.virginia.edu/vivaead/published/vt/viblbv00731.xml.frame" TargetMode="External"/><Relationship Id="rId4" Type="http://schemas.openxmlformats.org/officeDocument/2006/relationships/hyperlink" Target="http://spec.lib.vt.edu/mss/pdf/index.html"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mailto:kadietz@vt.edu"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pec.lib.vt.edu/culinary/va_cookbooks_bib.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www.lib.vt.edu/collmgmt/policies/donors.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www.lib.vt.edu/collmgmt/policies/"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0"/>
            <a:ext cx="7772400" cy="1470025"/>
          </a:xfrm>
        </p:spPr>
        <p:txBody>
          <a:bodyPr>
            <a:noAutofit/>
          </a:bodyPr>
          <a:lstStyle/>
          <a:p>
            <a:r>
              <a:rPr lang="en-US" sz="4800" dirty="0" smtClean="0">
                <a:solidFill>
                  <a:schemeClr val="accent2">
                    <a:lumMod val="50000"/>
                  </a:schemeClr>
                </a:solidFill>
              </a:rPr>
              <a:t>“How to Cook a Husband”</a:t>
            </a:r>
            <a:endParaRPr lang="en-US" sz="4800" dirty="0">
              <a:solidFill>
                <a:schemeClr val="accent2">
                  <a:lumMod val="50000"/>
                </a:schemeClr>
              </a:solidFill>
            </a:endParaRPr>
          </a:p>
        </p:txBody>
      </p:sp>
      <p:sp>
        <p:nvSpPr>
          <p:cNvPr id="3" name="Subtitle 2"/>
          <p:cNvSpPr>
            <a:spLocks noGrp="1"/>
          </p:cNvSpPr>
          <p:nvPr>
            <p:ph type="subTitle" idx="1"/>
          </p:nvPr>
        </p:nvSpPr>
        <p:spPr>
          <a:xfrm>
            <a:off x="1371600" y="2438400"/>
            <a:ext cx="6400800" cy="1752600"/>
          </a:xfrm>
        </p:spPr>
        <p:txBody>
          <a:bodyPr>
            <a:noAutofit/>
          </a:bodyPr>
          <a:lstStyle/>
          <a:p>
            <a:pPr>
              <a:spcBef>
                <a:spcPts val="0"/>
              </a:spcBef>
            </a:pPr>
            <a:r>
              <a:rPr lang="en-US" sz="3600" dirty="0" smtClean="0">
                <a:solidFill>
                  <a:schemeClr val="accent1">
                    <a:lumMod val="50000"/>
                  </a:schemeClr>
                </a:solidFill>
              </a:rPr>
              <a:t>Household Management </a:t>
            </a:r>
          </a:p>
          <a:p>
            <a:pPr>
              <a:spcBef>
                <a:spcPts val="0"/>
              </a:spcBef>
            </a:pPr>
            <a:r>
              <a:rPr lang="en-US" sz="3600" dirty="0" smtClean="0">
                <a:solidFill>
                  <a:schemeClr val="accent1">
                    <a:lumMod val="50000"/>
                  </a:schemeClr>
                </a:solidFill>
              </a:rPr>
              <a:t>in the </a:t>
            </a:r>
          </a:p>
          <a:p>
            <a:pPr>
              <a:spcBef>
                <a:spcPts val="0"/>
              </a:spcBef>
            </a:pPr>
            <a:r>
              <a:rPr lang="en-US" sz="3600" dirty="0" smtClean="0">
                <a:solidFill>
                  <a:schemeClr val="accent1">
                    <a:lumMod val="50000"/>
                  </a:schemeClr>
                </a:solidFill>
              </a:rPr>
              <a:t>Culinary History Collection</a:t>
            </a:r>
            <a:endParaRPr lang="en-US" sz="3600" dirty="0">
              <a:solidFill>
                <a:schemeClr val="accent1">
                  <a:lumMod val="50000"/>
                </a:schemeClr>
              </a:solidFill>
            </a:endParaRPr>
          </a:p>
        </p:txBody>
      </p:sp>
      <p:sp>
        <p:nvSpPr>
          <p:cNvPr id="4" name="TextBox 3"/>
          <p:cNvSpPr txBox="1"/>
          <p:nvPr/>
        </p:nvSpPr>
        <p:spPr>
          <a:xfrm>
            <a:off x="1524000" y="4953000"/>
            <a:ext cx="5867400" cy="1569660"/>
          </a:xfrm>
          <a:prstGeom prst="rect">
            <a:avLst/>
          </a:prstGeom>
          <a:noFill/>
        </p:spPr>
        <p:txBody>
          <a:bodyPr wrap="square" rtlCol="0">
            <a:spAutoFit/>
          </a:bodyPr>
          <a:lstStyle/>
          <a:p>
            <a:pPr algn="ctr"/>
            <a:r>
              <a:rPr lang="en-US" sz="2400" dirty="0" smtClean="0">
                <a:solidFill>
                  <a:schemeClr val="accent4">
                    <a:lumMod val="50000"/>
                  </a:schemeClr>
                </a:solidFill>
              </a:rPr>
              <a:t>Kira A. Dietz</a:t>
            </a:r>
          </a:p>
          <a:p>
            <a:pPr algn="ctr"/>
            <a:r>
              <a:rPr lang="en-US" sz="2400" dirty="0" smtClean="0">
                <a:solidFill>
                  <a:schemeClr val="accent4">
                    <a:lumMod val="50000"/>
                  </a:schemeClr>
                </a:solidFill>
              </a:rPr>
              <a:t>Acquisitions and Processing Archivist</a:t>
            </a:r>
          </a:p>
          <a:p>
            <a:pPr algn="ctr"/>
            <a:r>
              <a:rPr lang="en-US" sz="2400" dirty="0" smtClean="0">
                <a:solidFill>
                  <a:schemeClr val="accent4">
                    <a:lumMod val="50000"/>
                  </a:schemeClr>
                </a:solidFill>
              </a:rPr>
              <a:t>Special Collections, Newman Library</a:t>
            </a:r>
          </a:p>
          <a:p>
            <a:pPr algn="ctr"/>
            <a:r>
              <a:rPr lang="en-US" sz="2400" dirty="0" smtClean="0">
                <a:solidFill>
                  <a:schemeClr val="accent4">
                    <a:lumMod val="50000"/>
                  </a:schemeClr>
                </a:solidFill>
              </a:rPr>
              <a:t>February 25, 2011</a:t>
            </a:r>
          </a:p>
        </p:txBody>
      </p:sp>
    </p:spTree>
  </p:cSld>
  <p:clrMapOvr>
    <a:masterClrMapping/>
  </p:clrMapOvr>
  <p:transition>
    <p:diamon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You Want to Donate</a:t>
            </a:r>
            <a:endParaRPr lang="en-US" dirty="0"/>
          </a:p>
        </p:txBody>
      </p:sp>
      <p:sp>
        <p:nvSpPr>
          <p:cNvPr id="3" name="Content Placeholder 2"/>
          <p:cNvSpPr>
            <a:spLocks noGrp="1"/>
          </p:cNvSpPr>
          <p:nvPr>
            <p:ph sz="quarter" idx="1"/>
          </p:nvPr>
        </p:nvSpPr>
        <p:spPr/>
        <p:txBody>
          <a:bodyPr>
            <a:normAutofit/>
          </a:bodyPr>
          <a:lstStyle/>
          <a:p>
            <a:r>
              <a:rPr lang="en-US" dirty="0" smtClean="0"/>
              <a:t>Rebecca will be happy to look at an inventory of items</a:t>
            </a:r>
          </a:p>
          <a:p>
            <a:pPr lvl="1"/>
            <a:r>
              <a:rPr lang="en-US" dirty="0" smtClean="0"/>
              <a:t>Considerations:</a:t>
            </a:r>
          </a:p>
          <a:p>
            <a:pPr lvl="2"/>
            <a:r>
              <a:rPr lang="en-US" dirty="0" smtClean="0"/>
              <a:t>Current holdings</a:t>
            </a:r>
          </a:p>
          <a:p>
            <a:pPr lvl="2"/>
            <a:r>
              <a:rPr lang="en-US" dirty="0" err="1" smtClean="0"/>
              <a:t>WorldCat</a:t>
            </a:r>
            <a:r>
              <a:rPr lang="en-US" dirty="0" smtClean="0"/>
              <a:t> (a union catalog of over 71,000 libraries worldwide) to see if other libraries nearby may have the item(s)</a:t>
            </a:r>
          </a:p>
          <a:p>
            <a:pPr lvl="2"/>
            <a:r>
              <a:rPr lang="en-US" dirty="0" smtClean="0"/>
              <a:t>Related University programs/Do item(s) support the University’s mission</a:t>
            </a:r>
          </a:p>
          <a:p>
            <a:pPr lvl="2"/>
            <a:r>
              <a:rPr lang="en-US" dirty="0" smtClean="0"/>
              <a:t>Shelf space</a:t>
            </a:r>
          </a:p>
        </p:txBody>
      </p:sp>
    </p:spTree>
  </p:cSld>
  <p:clrMapOvr>
    <a:masterClrMapping/>
  </p:clrMapOvr>
  <p:transition>
    <p:diamon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Acquiring Materials Through Purchase</a:t>
            </a:r>
            <a:endParaRPr lang="en-US" dirty="0"/>
          </a:p>
        </p:txBody>
      </p:sp>
      <p:sp>
        <p:nvSpPr>
          <p:cNvPr id="3" name="Content Placeholder 2"/>
          <p:cNvSpPr>
            <a:spLocks noGrp="1"/>
          </p:cNvSpPr>
          <p:nvPr>
            <p:ph idx="1"/>
          </p:nvPr>
        </p:nvSpPr>
        <p:spPr/>
        <p:txBody>
          <a:bodyPr/>
          <a:lstStyle/>
          <a:p>
            <a:r>
              <a:rPr lang="en-US" dirty="0" smtClean="0"/>
              <a:t>No dedicated fund or endowment for general culinary materials in Special Collections</a:t>
            </a:r>
          </a:p>
          <a:p>
            <a:r>
              <a:rPr lang="en-US" dirty="0" smtClean="0"/>
              <a:t>Endowment for Children’s Literature and Nutrition Collection materials</a:t>
            </a:r>
          </a:p>
          <a:p>
            <a:r>
              <a:rPr lang="en-US" dirty="0" smtClean="0"/>
              <a:t>Example: “How to Cook a Husband,” purchased from a dealer specializing in Culinary materials</a:t>
            </a:r>
          </a:p>
          <a:p>
            <a:endParaRPr lang="en-US" dirty="0"/>
          </a:p>
        </p:txBody>
      </p:sp>
    </p:spTree>
  </p:cSld>
  <p:clrMapOvr>
    <a:masterClrMapping/>
  </p:clrMapOvr>
  <p:transition>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Recent Additions to the Culinary History Collection</a:t>
            </a:r>
            <a:endParaRPr lang="en-US" dirty="0">
              <a:solidFill>
                <a:schemeClr val="accent2">
                  <a:lumMod val="50000"/>
                </a:schemeClr>
              </a:solidFill>
            </a:endParaRPr>
          </a:p>
        </p:txBody>
      </p:sp>
      <p:sp>
        <p:nvSpPr>
          <p:cNvPr id="3" name="Content Placeholder 2"/>
          <p:cNvSpPr>
            <a:spLocks noGrp="1"/>
          </p:cNvSpPr>
          <p:nvPr>
            <p:ph idx="1"/>
          </p:nvPr>
        </p:nvSpPr>
        <p:spPr/>
        <p:txBody>
          <a:bodyPr/>
          <a:lstStyle/>
          <a:p>
            <a:r>
              <a:rPr lang="en-US" dirty="0" smtClean="0">
                <a:solidFill>
                  <a:schemeClr val="accent1">
                    <a:lumMod val="50000"/>
                  </a:schemeClr>
                </a:solidFill>
              </a:rPr>
              <a:t>Culinary, appliance, and food-related company pamphlets</a:t>
            </a:r>
          </a:p>
          <a:p>
            <a:r>
              <a:rPr lang="en-US" dirty="0" smtClean="0"/>
              <a:t>3 handwritten household accounts/recipe books</a:t>
            </a:r>
          </a:p>
          <a:p>
            <a:r>
              <a:rPr lang="en-US" dirty="0" smtClean="0">
                <a:solidFill>
                  <a:schemeClr val="accent1">
                    <a:lumMod val="50000"/>
                  </a:schemeClr>
                </a:solidFill>
              </a:rPr>
              <a:t>More than 130 cook books, manuals, and children’s titles</a:t>
            </a:r>
          </a:p>
          <a:p>
            <a:r>
              <a:rPr lang="en-US" dirty="0" smtClean="0"/>
              <a:t>Large collection of materials relating to seafood processing (in progress)</a:t>
            </a:r>
            <a:endParaRPr lang="en-US" dirty="0" smtClean="0">
              <a:solidFill>
                <a:schemeClr val="accent1">
                  <a:lumMod val="50000"/>
                </a:schemeClr>
              </a:solidFill>
            </a:endParaRPr>
          </a:p>
          <a:p>
            <a:endParaRPr lang="en-US" dirty="0" smtClean="0">
              <a:solidFill>
                <a:schemeClr val="accent1">
                  <a:lumMod val="50000"/>
                </a:schemeClr>
              </a:solidFill>
            </a:endParaRPr>
          </a:p>
        </p:txBody>
      </p:sp>
    </p:spTree>
  </p:cSld>
  <p:clrMapOvr>
    <a:masterClrMapping/>
  </p:clrMapOvr>
  <p:transition>
    <p:diamon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Acquisition</a:t>
            </a:r>
            <a:endParaRPr lang="en-US" dirty="0"/>
          </a:p>
        </p:txBody>
      </p:sp>
      <p:sp>
        <p:nvSpPr>
          <p:cNvPr id="3" name="Content Placeholder 2"/>
          <p:cNvSpPr>
            <a:spLocks noGrp="1"/>
          </p:cNvSpPr>
          <p:nvPr>
            <p:ph idx="1"/>
          </p:nvPr>
        </p:nvSpPr>
        <p:spPr/>
        <p:txBody>
          <a:bodyPr/>
          <a:lstStyle/>
          <a:p>
            <a:pPr algn="ctr">
              <a:buNone/>
            </a:pPr>
            <a:endParaRPr lang="en-US" dirty="0" smtClean="0"/>
          </a:p>
          <a:p>
            <a:pPr algn="ctr">
              <a:buNone/>
            </a:pPr>
            <a:r>
              <a:rPr lang="en-US" sz="3600" dirty="0" smtClean="0"/>
              <a:t>Once we acquire culinary books and manuscripts, </a:t>
            </a:r>
          </a:p>
          <a:p>
            <a:pPr algn="ctr">
              <a:buNone/>
            </a:pPr>
            <a:r>
              <a:rPr lang="en-US" sz="3600" dirty="0" smtClean="0"/>
              <a:t>what happens next?</a:t>
            </a:r>
          </a:p>
          <a:p>
            <a:pPr algn="ctr">
              <a:buNone/>
            </a:pPr>
            <a:endParaRPr lang="en-US" sz="3600" dirty="0" smtClean="0"/>
          </a:p>
          <a:p>
            <a:pPr algn="ctr">
              <a:buNone/>
            </a:pPr>
            <a:r>
              <a:rPr lang="en-US" sz="3600" dirty="0" smtClean="0"/>
              <a:t>It’s Decision Time!</a:t>
            </a:r>
          </a:p>
          <a:p>
            <a:endParaRPr lang="en-US" dirty="0"/>
          </a:p>
        </p:txBody>
      </p:sp>
    </p:spTree>
  </p:cSld>
  <p:clrMapOvr>
    <a:masterClrMapping/>
  </p:clrMapOvr>
  <p:transition>
    <p:diamon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Access to Books</a:t>
            </a:r>
            <a:endParaRPr lang="en-US" dirty="0"/>
          </a:p>
        </p:txBody>
      </p:sp>
      <p:sp>
        <p:nvSpPr>
          <p:cNvPr id="3" name="Content Placeholder 2"/>
          <p:cNvSpPr>
            <a:spLocks noGrp="1"/>
          </p:cNvSpPr>
          <p:nvPr>
            <p:ph idx="1"/>
          </p:nvPr>
        </p:nvSpPr>
        <p:spPr/>
        <p:txBody>
          <a:bodyPr/>
          <a:lstStyle/>
          <a:p>
            <a:r>
              <a:rPr lang="en-US" dirty="0" smtClean="0"/>
              <a:t>Books and other publications are cataloged in Technical Services, then returned to Special Collections stacks</a:t>
            </a:r>
          </a:p>
          <a:p>
            <a:r>
              <a:rPr lang="en-US" dirty="0" smtClean="0"/>
              <a:t>Catalog records in the library’s catalog, Addison</a:t>
            </a:r>
          </a:p>
          <a:p>
            <a:r>
              <a:rPr lang="en-US" dirty="0" smtClean="0"/>
              <a:t>Catalog records in OCLC’s </a:t>
            </a:r>
            <a:r>
              <a:rPr lang="en-US" dirty="0" err="1" smtClean="0"/>
              <a:t>WorldCat</a:t>
            </a:r>
            <a:endParaRPr lang="en-US" dirty="0"/>
          </a:p>
        </p:txBody>
      </p:sp>
    </p:spTree>
  </p:cSld>
  <p:clrMapOvr>
    <a:masterClrMapping/>
  </p:clrMapOvr>
  <p:transition>
    <p:diamon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Creating Access to Manuscripts</a:t>
            </a:r>
            <a:endParaRPr lang="en-US" dirty="0"/>
          </a:p>
        </p:txBody>
      </p:sp>
      <p:sp>
        <p:nvSpPr>
          <p:cNvPr id="3" name="Content Placeholder 2"/>
          <p:cNvSpPr>
            <a:spLocks noGrp="1"/>
          </p:cNvSpPr>
          <p:nvPr>
            <p:ph idx="1"/>
          </p:nvPr>
        </p:nvSpPr>
        <p:spPr>
          <a:xfrm>
            <a:off x="457200" y="1600200"/>
            <a:ext cx="8229600" cy="4876800"/>
          </a:xfrm>
        </p:spPr>
        <p:txBody>
          <a:bodyPr>
            <a:normAutofit/>
          </a:bodyPr>
          <a:lstStyle/>
          <a:p>
            <a:r>
              <a:rPr lang="en-US" sz="3600" dirty="0" smtClean="0"/>
              <a:t>Materials are </a:t>
            </a:r>
          </a:p>
          <a:p>
            <a:pPr lvl="1"/>
            <a:r>
              <a:rPr lang="en-US" sz="3200" dirty="0" smtClean="0"/>
              <a:t>Accessioned and added to the processing queue</a:t>
            </a:r>
          </a:p>
          <a:p>
            <a:pPr lvl="1"/>
            <a:r>
              <a:rPr lang="en-US" sz="3200" dirty="0" smtClean="0"/>
              <a:t>Physically arranged and organized</a:t>
            </a:r>
          </a:p>
          <a:p>
            <a:pPr lvl="1"/>
            <a:r>
              <a:rPr lang="en-US" sz="3200" dirty="0" smtClean="0"/>
              <a:t>Intellectually organized and described </a:t>
            </a:r>
          </a:p>
          <a:p>
            <a:pPr lvl="1"/>
            <a:r>
              <a:rPr lang="en-US" sz="3200" dirty="0" smtClean="0"/>
              <a:t>Finding aids (Collection guides) created</a:t>
            </a:r>
          </a:p>
        </p:txBody>
      </p:sp>
    </p:spTree>
  </p:cSld>
  <p:clrMapOvr>
    <a:masterClrMapping/>
  </p:clrMapOvr>
  <p:transition>
    <p:diamon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Access Online</a:t>
            </a:r>
            <a:endParaRPr lang="en-US" dirty="0">
              <a:solidFill>
                <a:schemeClr val="accent2">
                  <a:lumMod val="50000"/>
                </a:schemeClr>
              </a:solidFill>
            </a:endParaRPr>
          </a:p>
        </p:txBody>
      </p:sp>
      <p:sp>
        <p:nvSpPr>
          <p:cNvPr id="3" name="Content Placeholder 2"/>
          <p:cNvSpPr>
            <a:spLocks noGrp="1"/>
          </p:cNvSpPr>
          <p:nvPr>
            <p:ph idx="1"/>
          </p:nvPr>
        </p:nvSpPr>
        <p:spPr/>
        <p:txBody>
          <a:bodyPr>
            <a:normAutofit fontScale="92500" lnSpcReduction="20000"/>
          </a:bodyPr>
          <a:lstStyle/>
          <a:p>
            <a:r>
              <a:rPr lang="en-US" dirty="0" smtClean="0">
                <a:solidFill>
                  <a:schemeClr val="accent1">
                    <a:lumMod val="50000"/>
                  </a:schemeClr>
                </a:solidFill>
                <a:hlinkClick r:id="rId3"/>
              </a:rPr>
              <a:t>Digitized books</a:t>
            </a:r>
            <a:r>
              <a:rPr lang="en-US" dirty="0" smtClean="0">
                <a:solidFill>
                  <a:schemeClr val="accent1">
                    <a:lumMod val="50000"/>
                  </a:schemeClr>
                </a:solidFill>
              </a:rPr>
              <a:t> via Digital Library and Archives</a:t>
            </a:r>
          </a:p>
          <a:p>
            <a:r>
              <a:rPr lang="en-US" dirty="0" smtClean="0">
                <a:hlinkClick r:id="rId4"/>
              </a:rPr>
              <a:t>Digitized manuscripts</a:t>
            </a:r>
            <a:endParaRPr lang="en-US" dirty="0" smtClean="0">
              <a:solidFill>
                <a:schemeClr val="accent1">
                  <a:lumMod val="50000"/>
                </a:schemeClr>
              </a:solidFill>
            </a:endParaRPr>
          </a:p>
          <a:p>
            <a:r>
              <a:rPr lang="en-US" dirty="0" smtClean="0">
                <a:solidFill>
                  <a:schemeClr val="accent1">
                    <a:lumMod val="50000"/>
                  </a:schemeClr>
                </a:solidFill>
              </a:rPr>
              <a:t>Finding aids (collection guides) for manuscript collections on the Virginia Heritage Project website</a:t>
            </a:r>
          </a:p>
          <a:p>
            <a:pPr lvl="1"/>
            <a:r>
              <a:rPr lang="en-US" dirty="0" smtClean="0">
                <a:solidFill>
                  <a:schemeClr val="accent1">
                    <a:lumMod val="50000"/>
                  </a:schemeClr>
                </a:solidFill>
                <a:hlinkClick r:id="rId5"/>
              </a:rPr>
              <a:t>Ms2010-079</a:t>
            </a:r>
            <a:endParaRPr lang="en-US" dirty="0" smtClean="0">
              <a:solidFill>
                <a:schemeClr val="accent1">
                  <a:lumMod val="50000"/>
                </a:schemeClr>
              </a:solidFill>
            </a:endParaRPr>
          </a:p>
          <a:p>
            <a:r>
              <a:rPr lang="en-US" dirty="0" smtClean="0"/>
              <a:t>Short description on the Special Collections website</a:t>
            </a:r>
          </a:p>
          <a:p>
            <a:pPr lvl="1"/>
            <a:r>
              <a:rPr lang="en-US" dirty="0" smtClean="0">
                <a:solidFill>
                  <a:schemeClr val="accent1">
                    <a:lumMod val="50000"/>
                  </a:schemeClr>
                </a:solidFill>
                <a:hlinkClick r:id="rId6" action="ppaction://hlinksldjump"/>
              </a:rPr>
              <a:t>Ms2010-079</a:t>
            </a:r>
            <a:endParaRPr lang="en-US" dirty="0">
              <a:solidFill>
                <a:schemeClr val="accent1">
                  <a:lumMod val="50000"/>
                </a:schemeClr>
              </a:solidFill>
            </a:endParaRPr>
          </a:p>
        </p:txBody>
      </p:sp>
    </p:spTree>
  </p:cSld>
  <p:clrMapOvr>
    <a:masterClrMapping/>
  </p:clrMapOvr>
  <p:transition>
    <p:diamon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itle 6"/>
          <p:cNvSpPr>
            <a:spLocks noGrp="1"/>
          </p:cNvSpPr>
          <p:nvPr>
            <p:ph type="title"/>
          </p:nvPr>
        </p:nvSpPr>
        <p:spPr>
          <a:xfrm>
            <a:off x="1295400" y="5943600"/>
            <a:ext cx="6477000" cy="566738"/>
          </a:xfrm>
        </p:spPr>
        <p:txBody>
          <a:bodyPr>
            <a:normAutofit/>
          </a:bodyPr>
          <a:lstStyle/>
          <a:p>
            <a:pPr algn="ctr"/>
            <a:r>
              <a:rPr lang="en-US" dirty="0" smtClean="0"/>
              <a:t>Screenshot: Short Description of Ms2010-079</a:t>
            </a:r>
            <a:endParaRPr lang="en-US" dirty="0"/>
          </a:p>
        </p:txBody>
      </p:sp>
      <p:pic>
        <p:nvPicPr>
          <p:cNvPr id="2" name="Picture 4"/>
          <p:cNvPicPr>
            <a:picLocks noGrp="1" noChangeAspect="1" noChangeArrowheads="1"/>
          </p:cNvPicPr>
          <p:nvPr>
            <p:ph type="pic" idx="1"/>
          </p:nvPr>
        </p:nvPicPr>
        <p:blipFill>
          <a:blip r:embed="rId2" cstate="print"/>
          <a:srcRect t="15294" b="4497"/>
          <a:stretch>
            <a:fillRect/>
          </a:stretch>
        </p:blipFill>
        <p:spPr bwMode="auto">
          <a:xfrm>
            <a:off x="609600" y="533400"/>
            <a:ext cx="7904163" cy="5181600"/>
          </a:xfrm>
          <a:prstGeom prst="rect">
            <a:avLst/>
          </a:prstGeom>
          <a:noFill/>
          <a:ln w="9525">
            <a:noFill/>
            <a:miter lim="800000"/>
            <a:headEnd/>
            <a:tailEnd/>
          </a:ln>
        </p:spPr>
      </p:pic>
    </p:spTree>
  </p:cSld>
  <p:clrMapOvr>
    <a:masterClrMapping/>
  </p:clrMapOvr>
  <p:transition>
    <p:diamon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Refer</a:t>
            </a:r>
            <a:r>
              <a:rPr lang="en-US" dirty="0" smtClean="0">
                <a:solidFill>
                  <a:schemeClr val="accent2">
                    <a:lumMod val="50000"/>
                  </a:schemeClr>
                </a:solidFill>
              </a:rPr>
              <a:t>ence/Instruction/Outreach</a:t>
            </a:r>
            <a:endParaRPr lang="en-US" dirty="0">
              <a:solidFill>
                <a:schemeClr val="accent2">
                  <a:lumMod val="50000"/>
                </a:schemeClr>
              </a:solidFill>
            </a:endParaRPr>
          </a:p>
        </p:txBody>
      </p:sp>
      <p:sp>
        <p:nvSpPr>
          <p:cNvPr id="3" name="Content Placeholder 2"/>
          <p:cNvSpPr>
            <a:spLocks noGrp="1"/>
          </p:cNvSpPr>
          <p:nvPr>
            <p:ph idx="1"/>
          </p:nvPr>
        </p:nvSpPr>
        <p:spPr/>
        <p:txBody>
          <a:bodyPr/>
          <a:lstStyle/>
          <a:p>
            <a:r>
              <a:rPr lang="en-US" dirty="0" smtClean="0"/>
              <a:t>Recent Reference Requests</a:t>
            </a:r>
          </a:p>
          <a:p>
            <a:pPr lvl="1"/>
            <a:r>
              <a:rPr lang="en-US" dirty="0" smtClean="0"/>
              <a:t>Approaches to children’s nutrition through cookbooks in the mid-20</a:t>
            </a:r>
            <a:r>
              <a:rPr lang="en-US" baseline="30000" dirty="0" smtClean="0"/>
              <a:t>th</a:t>
            </a:r>
            <a:r>
              <a:rPr lang="en-US" dirty="0" smtClean="0"/>
              <a:t> century</a:t>
            </a:r>
          </a:p>
          <a:p>
            <a:pPr lvl="1"/>
            <a:r>
              <a:rPr lang="en-US" dirty="0" smtClean="0"/>
              <a:t>Preservation methodologies (pickling)</a:t>
            </a:r>
          </a:p>
          <a:p>
            <a:r>
              <a:rPr lang="en-US" dirty="0" smtClean="0"/>
              <a:t>Recent Exhibits</a:t>
            </a:r>
          </a:p>
          <a:p>
            <a:pPr lvl="1"/>
            <a:r>
              <a:rPr lang="en-US" dirty="0" smtClean="0"/>
              <a:t>Common Book Project</a:t>
            </a:r>
          </a:p>
          <a:p>
            <a:r>
              <a:rPr lang="en-US" dirty="0" smtClean="0"/>
              <a:t>Future Possibilities</a:t>
            </a:r>
          </a:p>
          <a:p>
            <a:pPr lvl="1"/>
            <a:r>
              <a:rPr lang="en-US" dirty="0" smtClean="0"/>
              <a:t>Getting to classes to us!</a:t>
            </a:r>
          </a:p>
          <a:p>
            <a:endParaRPr lang="en-US" dirty="0" smtClean="0"/>
          </a:p>
          <a:p>
            <a:pPr lvl="1"/>
            <a:endParaRPr lang="en-US" dirty="0" smtClean="0"/>
          </a:p>
          <a:p>
            <a:endParaRPr lang="en-US" dirty="0"/>
          </a:p>
        </p:txBody>
      </p:sp>
    </p:spTree>
  </p:cSld>
  <p:clrMapOvr>
    <a:masterClrMapping/>
  </p:clrMapOvr>
  <p:transition>
    <p:diamon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Research</a:t>
            </a:r>
            <a:endParaRPr lang="en-US" dirty="0"/>
          </a:p>
        </p:txBody>
      </p:sp>
      <p:sp>
        <p:nvSpPr>
          <p:cNvPr id="3" name="Content Placeholder 2"/>
          <p:cNvSpPr>
            <a:spLocks noGrp="1"/>
          </p:cNvSpPr>
          <p:nvPr>
            <p:ph idx="1"/>
          </p:nvPr>
        </p:nvSpPr>
        <p:spPr/>
        <p:txBody>
          <a:bodyPr/>
          <a:lstStyle/>
          <a:p>
            <a:r>
              <a:rPr lang="en-US" dirty="0" smtClean="0"/>
              <a:t>Changing approaches to cooking, nutrition, and health over time</a:t>
            </a:r>
          </a:p>
          <a:p>
            <a:r>
              <a:rPr lang="en-US" dirty="0" smtClean="0"/>
              <a:t>Depictions and expectations of gender roles</a:t>
            </a:r>
          </a:p>
          <a:p>
            <a:r>
              <a:rPr lang="en-US" dirty="0" smtClean="0"/>
              <a:t>History of food processes and technologies</a:t>
            </a:r>
          </a:p>
          <a:p>
            <a:r>
              <a:rPr lang="en-US" dirty="0" smtClean="0"/>
              <a:t>Relationships between food and economy</a:t>
            </a:r>
          </a:p>
          <a:p>
            <a:endParaRPr lang="en-US" dirty="0" smtClean="0"/>
          </a:p>
        </p:txBody>
      </p:sp>
    </p:spTree>
  </p:cSld>
  <p:clrMapOvr>
    <a:masterClrMapping/>
  </p:clrMapOvr>
  <p:transition>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Special Collections</a:t>
            </a:r>
            <a:endParaRPr lang="en-US" dirty="0"/>
          </a:p>
        </p:txBody>
      </p:sp>
      <p:sp>
        <p:nvSpPr>
          <p:cNvPr id="3" name="Content Placeholder 2"/>
          <p:cNvSpPr>
            <a:spLocks noGrp="1"/>
          </p:cNvSpPr>
          <p:nvPr>
            <p:ph idx="1"/>
          </p:nvPr>
        </p:nvSpPr>
        <p:spPr/>
        <p:txBody>
          <a:bodyPr/>
          <a:lstStyle/>
          <a:p>
            <a:r>
              <a:rPr lang="en-US" dirty="0" smtClean="0"/>
              <a:t>Rare Books</a:t>
            </a:r>
          </a:p>
          <a:p>
            <a:r>
              <a:rPr lang="en-US" dirty="0" smtClean="0"/>
              <a:t>Manuscripts</a:t>
            </a:r>
          </a:p>
          <a:p>
            <a:r>
              <a:rPr lang="en-US" dirty="0" smtClean="0"/>
              <a:t>University Archives</a:t>
            </a:r>
          </a:p>
          <a:p>
            <a:r>
              <a:rPr lang="en-US" dirty="0" smtClean="0"/>
              <a:t>Historical Maps</a:t>
            </a:r>
          </a:p>
          <a:p>
            <a:r>
              <a:rPr lang="en-US" dirty="0" smtClean="0"/>
              <a:t>Historical Photographs</a:t>
            </a:r>
            <a:endParaRPr lang="en-US" dirty="0"/>
          </a:p>
        </p:txBody>
      </p:sp>
    </p:spTree>
  </p:cSld>
  <p:clrMapOvr>
    <a:masterClrMapping/>
  </p:clrMapOvr>
  <p:transition>
    <p:diamon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lnSpcReduction="10000"/>
          </a:bodyPr>
          <a:lstStyle/>
          <a:p>
            <a:pPr algn="ctr">
              <a:buNone/>
            </a:pPr>
            <a:endParaRPr lang="en-US" dirty="0" smtClean="0"/>
          </a:p>
          <a:p>
            <a:pPr algn="ctr">
              <a:buNone/>
            </a:pPr>
            <a:r>
              <a:rPr lang="en-US" dirty="0" smtClean="0"/>
              <a:t>The Culinary History Collection really is more than “just” cookbooks…</a:t>
            </a:r>
          </a:p>
          <a:p>
            <a:pPr algn="ctr">
              <a:buNone/>
            </a:pPr>
            <a:endParaRPr lang="en-US" dirty="0" smtClean="0"/>
          </a:p>
          <a:p>
            <a:pPr algn="ctr">
              <a:buNone/>
            </a:pPr>
            <a:r>
              <a:rPr lang="en-US" dirty="0" smtClean="0"/>
              <a:t>Especially if you want run your household and kitchen the “right” way…</a:t>
            </a:r>
          </a:p>
          <a:p>
            <a:pPr algn="ctr">
              <a:buNone/>
            </a:pPr>
            <a:endParaRPr lang="en-US" dirty="0" smtClean="0"/>
          </a:p>
          <a:p>
            <a:pPr algn="ctr">
              <a:buNone/>
            </a:pPr>
            <a:r>
              <a:rPr lang="en-US" dirty="0" smtClean="0"/>
              <a:t>As long as you keep in mind that there are as many “right” ways as there are publications. </a:t>
            </a:r>
          </a:p>
          <a:p>
            <a:pPr algn="ctr">
              <a:buNone/>
            </a:pPr>
            <a:endParaRPr lang="en-US" dirty="0" smtClean="0"/>
          </a:p>
          <a:p>
            <a:pPr algn="ctr">
              <a:buNone/>
            </a:pPr>
            <a:endParaRPr lang="en-US" dirty="0" smtClean="0"/>
          </a:p>
          <a:p>
            <a:endParaRPr lang="en-US" dirty="0"/>
          </a:p>
        </p:txBody>
      </p:sp>
    </p:spTree>
  </p:cSld>
  <p:clrMapOvr>
    <a:masterClrMapping/>
  </p:clrMapOvr>
  <p:transition>
    <p:diamon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lstStyle/>
          <a:p>
            <a:pPr algn="ctr">
              <a:buNone/>
            </a:pPr>
            <a:endParaRPr lang="en-US" dirty="0" smtClean="0"/>
          </a:p>
          <a:p>
            <a:pPr algn="ctr">
              <a:buNone/>
            </a:pPr>
            <a:r>
              <a:rPr lang="en-US" sz="3600" dirty="0" smtClean="0"/>
              <a:t>“Management is an art that may be acquired by every woman of good sense and tolerable memory.”</a:t>
            </a:r>
          </a:p>
          <a:p>
            <a:pPr algn="ctr">
              <a:buNone/>
            </a:pPr>
            <a:endParaRPr lang="en-US" dirty="0" smtClean="0"/>
          </a:p>
          <a:p>
            <a:pPr algn="ctr">
              <a:buNone/>
            </a:pPr>
            <a:endParaRPr lang="en-US" dirty="0" smtClean="0"/>
          </a:p>
          <a:p>
            <a:pPr algn="ctr">
              <a:buNone/>
            </a:pPr>
            <a:r>
              <a:rPr lang="en-US" sz="2800" dirty="0" smtClean="0"/>
              <a:t>Introduction to </a:t>
            </a:r>
          </a:p>
          <a:p>
            <a:pPr algn="ctr">
              <a:buNone/>
            </a:pPr>
            <a:r>
              <a:rPr lang="en-US" sz="2800" i="1" dirty="0" smtClean="0"/>
              <a:t>The Virginia Housewife: or, Methodical Cook</a:t>
            </a:r>
            <a:r>
              <a:rPr lang="en-US" sz="2800" dirty="0" smtClean="0"/>
              <a:t>, 1820</a:t>
            </a:r>
            <a:endParaRPr lang="en-US" sz="2800" dirty="0"/>
          </a:p>
        </p:txBody>
      </p:sp>
    </p:spTree>
  </p:cSld>
  <p:clrMapOvr>
    <a:masterClrMapping/>
  </p:clrMapOvr>
  <p:transition>
    <p:diamon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From the 17</a:t>
            </a:r>
            <a:r>
              <a:rPr lang="en-US" baseline="30000" dirty="0" smtClean="0"/>
              <a:t>th</a:t>
            </a:r>
            <a:r>
              <a:rPr lang="en-US" dirty="0" smtClean="0"/>
              <a:t> to 19</a:t>
            </a:r>
            <a:r>
              <a:rPr lang="en-US" baseline="30000" dirty="0" smtClean="0"/>
              <a:t>th</a:t>
            </a:r>
            <a:r>
              <a:rPr lang="en-US" dirty="0" smtClean="0"/>
              <a:t> Centuries </a:t>
            </a:r>
            <a:endParaRPr lang="en-US" dirty="0"/>
          </a:p>
        </p:txBody>
      </p:sp>
      <p:sp>
        <p:nvSpPr>
          <p:cNvPr id="3" name="Content Placeholder 2"/>
          <p:cNvSpPr>
            <a:spLocks noGrp="1"/>
          </p:cNvSpPr>
          <p:nvPr>
            <p:ph idx="1"/>
          </p:nvPr>
        </p:nvSpPr>
        <p:spPr/>
        <p:txBody>
          <a:bodyPr>
            <a:normAutofit/>
          </a:bodyPr>
          <a:lstStyle/>
          <a:p>
            <a:r>
              <a:rPr lang="en-US" sz="3600" dirty="0" smtClean="0"/>
              <a:t>Emphasis on </a:t>
            </a:r>
          </a:p>
          <a:p>
            <a:pPr lvl="1"/>
            <a:r>
              <a:rPr lang="en-US" sz="3200" dirty="0" smtClean="0"/>
              <a:t>Recipe books with household tips</a:t>
            </a:r>
          </a:p>
          <a:p>
            <a:pPr lvl="1"/>
            <a:r>
              <a:rPr lang="en-US" sz="3200" dirty="0" smtClean="0"/>
              <a:t>“How-to” manuals and advice</a:t>
            </a:r>
          </a:p>
          <a:p>
            <a:pPr lvl="1"/>
            <a:r>
              <a:rPr lang="en-US" sz="3200" dirty="0" smtClean="0"/>
              <a:t>Detailed information about how food affects people </a:t>
            </a:r>
          </a:p>
          <a:p>
            <a:pPr lvl="1"/>
            <a:r>
              <a:rPr lang="en-US" sz="3200" dirty="0" smtClean="0"/>
              <a:t>Managing household staff and resources for the family’s best interests</a:t>
            </a:r>
            <a:endParaRPr lang="en-US" sz="3200" dirty="0"/>
          </a:p>
        </p:txBody>
      </p:sp>
    </p:spTree>
  </p:cSld>
  <p:clrMapOvr>
    <a:masterClrMapping/>
  </p:clrMapOvr>
  <p:transition>
    <p:diamon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638800"/>
          </a:xfrm>
        </p:spPr>
        <p:txBody>
          <a:bodyPr>
            <a:normAutofit fontScale="92500"/>
          </a:bodyPr>
          <a:lstStyle/>
          <a:p>
            <a:pPr algn="ctr">
              <a:buNone/>
            </a:pPr>
            <a:r>
              <a:rPr lang="en-US" sz="3500" dirty="0" smtClean="0"/>
              <a:t>“Bean taffy easily takes first rank among all the taffies—vegetable or otherwise. The taste is good beyond words, and the consistency is pleasingly ‘chewy’ without being tenacious to the point of teeth pulling! Lima beans are the best to use…”</a:t>
            </a:r>
          </a:p>
          <a:p>
            <a:pPr>
              <a:buNone/>
            </a:pPr>
            <a:endParaRPr lang="en-US" dirty="0" smtClean="0"/>
          </a:p>
          <a:p>
            <a:pPr algn="ctr">
              <a:buNone/>
            </a:pPr>
            <a:endParaRPr lang="en-US" sz="2400" dirty="0" smtClean="0"/>
          </a:p>
          <a:p>
            <a:pPr algn="ctr">
              <a:buNone/>
            </a:pPr>
            <a:r>
              <a:rPr lang="en-US" sz="2400" dirty="0" smtClean="0"/>
              <a:t>From Mary Elizabeth Hall’s </a:t>
            </a:r>
            <a:r>
              <a:rPr lang="en-US" sz="2400" i="1" dirty="0" smtClean="0"/>
              <a:t>Candy-making revolutionized; confectionery from vegetables</a:t>
            </a:r>
            <a:r>
              <a:rPr lang="en-US" sz="2400" dirty="0" smtClean="0"/>
              <a:t>. New York: Sturgis &amp; Walton Co., 1912</a:t>
            </a:r>
            <a:endParaRPr lang="en-US" sz="2400" dirty="0"/>
          </a:p>
        </p:txBody>
      </p:sp>
    </p:spTree>
  </p:cSld>
  <p:clrMapOvr>
    <a:masterClrMapping/>
  </p:clrMapOvr>
  <p:transition>
    <p:diamon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Through the World Wars</a:t>
            </a:r>
            <a:endParaRPr lang="en-US" dirty="0"/>
          </a:p>
        </p:txBody>
      </p:sp>
      <p:sp>
        <p:nvSpPr>
          <p:cNvPr id="3" name="Content Placeholder 2"/>
          <p:cNvSpPr>
            <a:spLocks noGrp="1"/>
          </p:cNvSpPr>
          <p:nvPr>
            <p:ph idx="1"/>
          </p:nvPr>
        </p:nvSpPr>
        <p:spPr/>
        <p:txBody>
          <a:bodyPr>
            <a:normAutofit/>
          </a:bodyPr>
          <a:lstStyle/>
          <a:p>
            <a:r>
              <a:rPr lang="en-US" sz="3600" dirty="0" smtClean="0"/>
              <a:t>Emphasis on</a:t>
            </a:r>
          </a:p>
          <a:p>
            <a:pPr lvl="1"/>
            <a:r>
              <a:rPr lang="en-US" sz="3200" dirty="0" smtClean="0"/>
              <a:t>Economy, economy, economy</a:t>
            </a:r>
          </a:p>
          <a:p>
            <a:pPr lvl="1"/>
            <a:r>
              <a:rPr lang="en-US" sz="3200" dirty="0" smtClean="0"/>
              <a:t>Stretching limited food supplies</a:t>
            </a:r>
          </a:p>
          <a:p>
            <a:pPr lvl="1"/>
            <a:r>
              <a:rPr lang="en-US" sz="3200" dirty="0" smtClean="0"/>
              <a:t>Preservation </a:t>
            </a:r>
          </a:p>
          <a:p>
            <a:pPr lvl="1"/>
            <a:r>
              <a:rPr lang="en-US" sz="3200" dirty="0" smtClean="0"/>
              <a:t>Community</a:t>
            </a:r>
            <a:endParaRPr lang="en-US" sz="3200" dirty="0"/>
          </a:p>
        </p:txBody>
      </p:sp>
    </p:spTree>
  </p:cSld>
  <p:clrMapOvr>
    <a:masterClrMapping/>
  </p:clrMapOvr>
  <p:transition>
    <p:diamon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lnSpcReduction="10000"/>
          </a:bodyPr>
          <a:lstStyle/>
          <a:p>
            <a:pPr algn="ctr">
              <a:buNone/>
            </a:pPr>
            <a:endParaRPr lang="en-US" dirty="0" smtClean="0"/>
          </a:p>
          <a:p>
            <a:pPr algn="ctr">
              <a:buNone/>
            </a:pPr>
            <a:r>
              <a:rPr lang="en-US" dirty="0" smtClean="0"/>
              <a:t>“Twenty years ago everybody ate pie and nearly everybody had dyspepsia. Jell-O had not been heard of. Now there is scarcely a housewife in America who does not make and serve Jell-O desserts, and stomach-ache is not so common as it used to be.” </a:t>
            </a:r>
          </a:p>
          <a:p>
            <a:pPr algn="ctr">
              <a:buNone/>
            </a:pPr>
            <a:endParaRPr lang="en-US" dirty="0" smtClean="0"/>
          </a:p>
          <a:p>
            <a:pPr algn="ctr">
              <a:buNone/>
            </a:pPr>
            <a:r>
              <a:rPr lang="en-US" sz="2800" i="1" dirty="0" smtClean="0"/>
              <a:t>Jell-O and the Kewpies: America’s Most Famous Dessert</a:t>
            </a:r>
            <a:r>
              <a:rPr lang="en-US" sz="2800" dirty="0" smtClean="0"/>
              <a:t>, 1915</a:t>
            </a:r>
            <a:endParaRPr lang="en-US" sz="2800" dirty="0"/>
          </a:p>
        </p:txBody>
      </p:sp>
    </p:spTree>
  </p:cSld>
  <p:clrMapOvr>
    <a:masterClrMapping/>
  </p:clrMapOvr>
  <p:transition>
    <p:diamon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Rise of the Modern Kitchen (Post WWII)</a:t>
            </a:r>
            <a:endParaRPr lang="en-US" dirty="0"/>
          </a:p>
        </p:txBody>
      </p:sp>
      <p:sp>
        <p:nvSpPr>
          <p:cNvPr id="3" name="Content Placeholder 2"/>
          <p:cNvSpPr>
            <a:spLocks noGrp="1"/>
          </p:cNvSpPr>
          <p:nvPr>
            <p:ph idx="1"/>
          </p:nvPr>
        </p:nvSpPr>
        <p:spPr/>
        <p:txBody>
          <a:bodyPr>
            <a:normAutofit lnSpcReduction="10000"/>
          </a:bodyPr>
          <a:lstStyle/>
          <a:p>
            <a:r>
              <a:rPr lang="en-US" sz="3600" dirty="0" smtClean="0"/>
              <a:t>Emphasis on </a:t>
            </a:r>
          </a:p>
          <a:p>
            <a:pPr lvl="1"/>
            <a:r>
              <a:rPr lang="en-US" sz="3200" dirty="0" smtClean="0"/>
              <a:t>Entertaining</a:t>
            </a:r>
          </a:p>
          <a:p>
            <a:pPr lvl="1"/>
            <a:r>
              <a:rPr lang="en-US" sz="3200" dirty="0" smtClean="0"/>
              <a:t>New appliances </a:t>
            </a:r>
          </a:p>
          <a:p>
            <a:pPr lvl="1"/>
            <a:r>
              <a:rPr lang="en-US" sz="3200" dirty="0" smtClean="0"/>
              <a:t>Getting out of the kitchen!</a:t>
            </a:r>
          </a:p>
          <a:p>
            <a:pPr lvl="1"/>
            <a:r>
              <a:rPr lang="en-US" sz="3200" dirty="0" smtClean="0"/>
              <a:t>Convenience/Speed</a:t>
            </a:r>
          </a:p>
          <a:p>
            <a:pPr lvl="1"/>
            <a:r>
              <a:rPr lang="en-US" sz="3200" dirty="0" smtClean="0"/>
              <a:t>Increasing numbers of “how-to” pamphlets and publications</a:t>
            </a:r>
          </a:p>
          <a:p>
            <a:pPr lvl="1"/>
            <a:r>
              <a:rPr lang="en-US" sz="3200" dirty="0" smtClean="0"/>
              <a:t>Diet/Nutrition</a:t>
            </a:r>
          </a:p>
          <a:p>
            <a:pPr lvl="1"/>
            <a:endParaRPr lang="en-US" dirty="0" smtClean="0"/>
          </a:p>
          <a:p>
            <a:pPr lvl="1"/>
            <a:endParaRPr lang="en-US" dirty="0"/>
          </a:p>
        </p:txBody>
      </p:sp>
    </p:spTree>
  </p:cSld>
  <p:clrMapOvr>
    <a:masterClrMapping/>
  </p:clrMapOvr>
  <p:transition>
    <p:diamon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lnSpcReduction="10000"/>
          </a:bodyPr>
          <a:lstStyle/>
          <a:p>
            <a:pPr algn="ctr">
              <a:buNone/>
            </a:pPr>
            <a:endParaRPr lang="en-US" sz="1800" dirty="0" smtClean="0"/>
          </a:p>
          <a:p>
            <a:pPr algn="ctr">
              <a:buNone/>
            </a:pPr>
            <a:r>
              <a:rPr lang="en-US" sz="3900" dirty="0" smtClean="0"/>
              <a:t>“Waiting is a department of woman’s work which is capable of being greatly improved and raised to a higher standard.” </a:t>
            </a:r>
          </a:p>
          <a:p>
            <a:pPr>
              <a:buNone/>
            </a:pPr>
            <a:endParaRPr lang="en-US" sz="1200" dirty="0" smtClean="0"/>
          </a:p>
          <a:p>
            <a:pPr>
              <a:buNone/>
            </a:pPr>
            <a:endParaRPr lang="en-US" sz="1200" dirty="0" smtClean="0"/>
          </a:p>
          <a:p>
            <a:pPr>
              <a:buNone/>
            </a:pPr>
            <a:endParaRPr lang="en-US" sz="1200" dirty="0" smtClean="0"/>
          </a:p>
          <a:p>
            <a:pPr>
              <a:buNone/>
            </a:pPr>
            <a:endParaRPr lang="en-US" sz="1200" dirty="0" smtClean="0"/>
          </a:p>
          <a:p>
            <a:pPr>
              <a:buNone/>
            </a:pPr>
            <a:endParaRPr lang="en-US" sz="1200" dirty="0" smtClean="0"/>
          </a:p>
          <a:p>
            <a:pPr>
              <a:buNone/>
            </a:pPr>
            <a:endParaRPr lang="en-US" sz="1200" dirty="0" smtClean="0"/>
          </a:p>
          <a:p>
            <a:pPr>
              <a:buNone/>
            </a:pPr>
            <a:endParaRPr lang="en-US" sz="1200" dirty="0" smtClean="0"/>
          </a:p>
          <a:p>
            <a:pPr algn="ctr">
              <a:buNone/>
            </a:pPr>
            <a:r>
              <a:rPr lang="en-US" sz="2400" dirty="0" smtClean="0"/>
              <a:t>From </a:t>
            </a:r>
            <a:r>
              <a:rPr lang="en-US" sz="2400" i="1" dirty="0" smtClean="0"/>
              <a:t>The expert waitress: a manual for the pantry, kitchen, and dining-room</a:t>
            </a:r>
            <a:r>
              <a:rPr lang="en-US" sz="2400" dirty="0" smtClean="0"/>
              <a:t>. Anne Frances </a:t>
            </a:r>
            <a:r>
              <a:rPr lang="en-US" sz="2400" dirty="0" err="1" smtClean="0"/>
              <a:t>Springsteed</a:t>
            </a:r>
            <a:r>
              <a:rPr lang="en-US" sz="2400" dirty="0" smtClean="0"/>
              <a:t> and Margaret Armstrong. New York: Harper &amp; Bros., 1894</a:t>
            </a:r>
          </a:p>
          <a:p>
            <a:endParaRPr lang="en-US" sz="1200" dirty="0" smtClean="0"/>
          </a:p>
          <a:p>
            <a:endParaRPr lang="en-US" sz="1200" dirty="0" smtClean="0"/>
          </a:p>
        </p:txBody>
      </p:sp>
    </p:spTree>
  </p:cSld>
  <p:clrMapOvr>
    <a:masterClrMapping/>
  </p:clrMapOvr>
  <p:transition>
    <p:diamon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Men? In the Kitchen?</a:t>
            </a:r>
            <a:endParaRPr lang="en-US" dirty="0"/>
          </a:p>
        </p:txBody>
      </p:sp>
      <p:sp>
        <p:nvSpPr>
          <p:cNvPr id="3" name="Content Placeholder 2"/>
          <p:cNvSpPr>
            <a:spLocks noGrp="1"/>
          </p:cNvSpPr>
          <p:nvPr>
            <p:ph idx="1"/>
          </p:nvPr>
        </p:nvSpPr>
        <p:spPr/>
        <p:txBody>
          <a:bodyPr>
            <a:normAutofit/>
          </a:bodyPr>
          <a:lstStyle/>
          <a:p>
            <a:r>
              <a:rPr lang="en-US" sz="3600" dirty="0" smtClean="0"/>
              <a:t>Number of Roles:</a:t>
            </a:r>
          </a:p>
          <a:p>
            <a:pPr lvl="1"/>
            <a:r>
              <a:rPr lang="en-US" sz="3200" dirty="0" smtClean="0"/>
              <a:t>As authors</a:t>
            </a:r>
          </a:p>
          <a:p>
            <a:pPr lvl="1"/>
            <a:r>
              <a:rPr lang="en-US" sz="3200" dirty="0" smtClean="0"/>
              <a:t>As audience/readers</a:t>
            </a:r>
          </a:p>
          <a:p>
            <a:pPr lvl="1"/>
            <a:r>
              <a:rPr lang="en-US" sz="3200" dirty="0" smtClean="0"/>
              <a:t>As cooks at home</a:t>
            </a:r>
          </a:p>
          <a:p>
            <a:pPr lvl="1"/>
            <a:r>
              <a:rPr lang="en-US" sz="3200" dirty="0" smtClean="0"/>
              <a:t>As household managers</a:t>
            </a:r>
          </a:p>
          <a:p>
            <a:pPr lvl="1"/>
            <a:r>
              <a:rPr lang="en-US" sz="3200" dirty="0" smtClean="0"/>
              <a:t>As parents</a:t>
            </a:r>
            <a:endParaRPr lang="en-US" sz="3200" dirty="0"/>
          </a:p>
        </p:txBody>
      </p:sp>
    </p:spTree>
  </p:cSld>
  <p:clrMapOvr>
    <a:masterClrMapping/>
  </p:clrMapOvr>
  <p:transition>
    <p:diamon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lstStyle/>
          <a:p>
            <a:pPr algn="ctr">
              <a:buNone/>
            </a:pPr>
            <a:endParaRPr lang="en-US" dirty="0" smtClean="0"/>
          </a:p>
          <a:p>
            <a:pPr algn="ctr">
              <a:buNone/>
            </a:pPr>
            <a:r>
              <a:rPr lang="en-US" dirty="0" smtClean="0"/>
              <a:t>“I would say to housewives, be not daunted by one failure, nor by twenty. Resolve that you </a:t>
            </a:r>
            <a:r>
              <a:rPr lang="en-US" i="1" dirty="0" smtClean="0"/>
              <a:t>will </a:t>
            </a:r>
            <a:r>
              <a:rPr lang="en-US" dirty="0" smtClean="0"/>
              <a:t>have good bread, and never cease striving after this result until you have effected it. If persons without brains can accomplish this, why cannot you?”</a:t>
            </a:r>
          </a:p>
          <a:p>
            <a:pPr algn="ctr">
              <a:buNone/>
            </a:pPr>
            <a:endParaRPr lang="en-US" dirty="0" smtClean="0"/>
          </a:p>
          <a:p>
            <a:pPr algn="ctr">
              <a:buNone/>
            </a:pPr>
            <a:r>
              <a:rPr lang="en-US" sz="2800" i="1" dirty="0" smtClean="0"/>
              <a:t>Housekeeping in Old Virginia</a:t>
            </a:r>
            <a:r>
              <a:rPr lang="en-US" sz="2800" dirty="0" smtClean="0"/>
              <a:t>, c.1879</a:t>
            </a:r>
            <a:endParaRPr lang="en-US" sz="2800" i="1" dirty="0"/>
          </a:p>
        </p:txBody>
      </p:sp>
    </p:spTree>
  </p:cSld>
  <p:clrMapOvr>
    <a:masterClrMapping/>
  </p:clrMapOvr>
  <p:transition>
    <p:diamon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Culinary History Collection</a:t>
            </a:r>
            <a:endParaRPr lang="en-US" sz="3100" dirty="0"/>
          </a:p>
        </p:txBody>
      </p:sp>
      <p:sp>
        <p:nvSpPr>
          <p:cNvPr id="2" name="Content Placeholder 1"/>
          <p:cNvSpPr>
            <a:spLocks noGrp="1"/>
          </p:cNvSpPr>
          <p:nvPr>
            <p:ph idx="1"/>
          </p:nvPr>
        </p:nvSpPr>
        <p:spPr/>
        <p:txBody>
          <a:bodyPr>
            <a:normAutofit lnSpcReduction="10000"/>
          </a:bodyPr>
          <a:lstStyle/>
          <a:p>
            <a:r>
              <a:rPr lang="en-US" dirty="0" smtClean="0"/>
              <a:t>Currently contains more than 3,700 volumes</a:t>
            </a:r>
          </a:p>
          <a:p>
            <a:r>
              <a:rPr lang="en-US" dirty="0" smtClean="0"/>
              <a:t>2,400+ of these are housed in Special Collections</a:t>
            </a:r>
          </a:p>
          <a:p>
            <a:r>
              <a:rPr lang="en-US" dirty="0" smtClean="0"/>
              <a:t>Almost two dozen manuscript collections</a:t>
            </a:r>
          </a:p>
          <a:p>
            <a:r>
              <a:rPr lang="en-US" dirty="0" smtClean="0"/>
              <a:t>Includes two subsets: The Peacock-Harper Collection and Ann </a:t>
            </a:r>
            <a:r>
              <a:rPr lang="en-US" dirty="0" err="1" smtClean="0"/>
              <a:t>Hertzler</a:t>
            </a:r>
            <a:r>
              <a:rPr lang="en-US" dirty="0" smtClean="0"/>
              <a:t> Children’s Cookbook and Nutrition Literature Collection</a:t>
            </a:r>
          </a:p>
        </p:txBody>
      </p:sp>
    </p:spTree>
  </p:cSld>
  <p:clrMapOvr>
    <a:masterClrMapping/>
  </p:clrMapOvr>
  <p:transition>
    <p:diamon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Show &amp; Tell</a:t>
            </a:r>
            <a:endParaRPr lang="en-US" dirty="0">
              <a:solidFill>
                <a:schemeClr val="accent2">
                  <a:lumMod val="50000"/>
                </a:schemeClr>
              </a:solidFill>
            </a:endParaRPr>
          </a:p>
        </p:txBody>
      </p:sp>
      <p:sp>
        <p:nvSpPr>
          <p:cNvPr id="3" name="Content Placeholder 2"/>
          <p:cNvSpPr>
            <a:spLocks noGrp="1"/>
          </p:cNvSpPr>
          <p:nvPr>
            <p:ph idx="1"/>
          </p:nvPr>
        </p:nvSpPr>
        <p:spPr/>
        <p:txBody>
          <a:bodyPr/>
          <a:lstStyle/>
          <a:p>
            <a:pPr algn="ctr">
              <a:buNone/>
            </a:pPr>
            <a:endParaRPr lang="en-US" dirty="0" smtClean="0"/>
          </a:p>
          <a:p>
            <a:pPr algn="ctr">
              <a:buNone/>
            </a:pPr>
            <a:r>
              <a:rPr lang="en-US" dirty="0" smtClean="0">
                <a:solidFill>
                  <a:schemeClr val="accent1">
                    <a:lumMod val="50000"/>
                  </a:schemeClr>
                </a:solidFill>
              </a:rPr>
              <a:t>Please join us in the Special Collections Conference Room to view some of our recent and/or favorite acquisitions! </a:t>
            </a:r>
          </a:p>
          <a:p>
            <a:pPr algn="ctr">
              <a:buNone/>
            </a:pPr>
            <a:endParaRPr lang="en-US" dirty="0" smtClean="0">
              <a:solidFill>
                <a:schemeClr val="accent1">
                  <a:lumMod val="50000"/>
                </a:schemeClr>
              </a:solidFill>
            </a:endParaRPr>
          </a:p>
          <a:p>
            <a:pPr algn="ctr">
              <a:buNone/>
            </a:pPr>
            <a:r>
              <a:rPr lang="en-US" dirty="0" smtClean="0">
                <a:solidFill>
                  <a:schemeClr val="accent1">
                    <a:lumMod val="50000"/>
                  </a:schemeClr>
                </a:solidFill>
              </a:rPr>
              <a:t>This is a wonderful opportunity to see the variety in the collection!</a:t>
            </a:r>
            <a:endParaRPr lang="en-US" dirty="0">
              <a:solidFill>
                <a:schemeClr val="accent1">
                  <a:lumMod val="50000"/>
                </a:schemeClr>
              </a:solidFill>
            </a:endParaRPr>
          </a:p>
        </p:txBody>
      </p:sp>
    </p:spTree>
  </p:cSld>
  <p:clrMapOvr>
    <a:masterClrMapping/>
  </p:clrMapOvr>
  <p:transition>
    <p:diamon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77500" lnSpcReduction="20000"/>
          </a:bodyPr>
          <a:lstStyle/>
          <a:p>
            <a:pPr algn="ctr">
              <a:buNone/>
            </a:pPr>
            <a:endParaRPr lang="en-US" sz="4000" dirty="0" smtClean="0"/>
          </a:p>
          <a:p>
            <a:pPr algn="ctr">
              <a:buNone/>
            </a:pPr>
            <a:endParaRPr lang="en-US" sz="4200" dirty="0" smtClean="0"/>
          </a:p>
          <a:p>
            <a:pPr algn="ctr">
              <a:buNone/>
            </a:pPr>
            <a:r>
              <a:rPr lang="en-US" sz="6200" dirty="0" smtClean="0">
                <a:solidFill>
                  <a:schemeClr val="accent2">
                    <a:lumMod val="50000"/>
                  </a:schemeClr>
                </a:solidFill>
              </a:rPr>
              <a:t>Questions?</a:t>
            </a:r>
          </a:p>
          <a:p>
            <a:pPr algn="ctr">
              <a:buNone/>
            </a:pPr>
            <a:endParaRPr lang="en-US" sz="4000" dirty="0" smtClean="0"/>
          </a:p>
          <a:p>
            <a:pPr algn="ctr">
              <a:buNone/>
            </a:pPr>
            <a:endParaRPr lang="en-US" sz="4000" dirty="0" smtClean="0"/>
          </a:p>
          <a:p>
            <a:pPr algn="ctr">
              <a:buNone/>
            </a:pPr>
            <a:r>
              <a:rPr lang="en-US" sz="2600" dirty="0" smtClean="0">
                <a:solidFill>
                  <a:schemeClr val="accent1">
                    <a:lumMod val="50000"/>
                  </a:schemeClr>
                </a:solidFill>
              </a:rPr>
              <a:t>Kira A. Dietz</a:t>
            </a:r>
          </a:p>
          <a:p>
            <a:pPr algn="ctr">
              <a:buNone/>
            </a:pPr>
            <a:r>
              <a:rPr lang="en-US" sz="2600" dirty="0" smtClean="0">
                <a:solidFill>
                  <a:schemeClr val="accent1">
                    <a:lumMod val="50000"/>
                  </a:schemeClr>
                </a:solidFill>
              </a:rPr>
              <a:t>Acquisitions and Processing Archivist</a:t>
            </a:r>
          </a:p>
          <a:p>
            <a:pPr algn="ctr">
              <a:buNone/>
            </a:pPr>
            <a:r>
              <a:rPr lang="en-US" sz="2600" dirty="0" smtClean="0">
                <a:solidFill>
                  <a:schemeClr val="accent1">
                    <a:lumMod val="50000"/>
                  </a:schemeClr>
                </a:solidFill>
              </a:rPr>
              <a:t>Special Collections</a:t>
            </a:r>
          </a:p>
          <a:p>
            <a:pPr algn="ctr">
              <a:buNone/>
            </a:pPr>
            <a:r>
              <a:rPr lang="en-US" sz="2600" dirty="0" smtClean="0">
                <a:hlinkClick r:id="rId2"/>
              </a:rPr>
              <a:t>kadietz@vt.edu</a:t>
            </a:r>
            <a:endParaRPr lang="en-US" sz="2600" dirty="0" smtClean="0"/>
          </a:p>
          <a:p>
            <a:pPr algn="ctr">
              <a:buNone/>
            </a:pPr>
            <a:endParaRPr lang="en-US" sz="2600" dirty="0" smtClean="0">
              <a:solidFill>
                <a:schemeClr val="accent1">
                  <a:lumMod val="50000"/>
                </a:schemeClr>
              </a:solidFill>
            </a:endParaRPr>
          </a:p>
          <a:p>
            <a:pPr algn="ctr">
              <a:buNone/>
            </a:pPr>
            <a:endParaRPr lang="en-US" sz="2800" dirty="0" smtClean="0"/>
          </a:p>
          <a:p>
            <a:pPr algn="ctr">
              <a:buNone/>
            </a:pPr>
            <a:endParaRPr lang="en-US" sz="1600" dirty="0" smtClean="0"/>
          </a:p>
          <a:p>
            <a:pPr algn="ctr">
              <a:buNone/>
            </a:pPr>
            <a:endParaRPr lang="en-US" sz="1600" dirty="0" smtClean="0"/>
          </a:p>
          <a:p>
            <a:pPr algn="ctr">
              <a:buNone/>
            </a:pPr>
            <a:endParaRPr lang="en-US" sz="1600" dirty="0" smtClean="0"/>
          </a:p>
          <a:p>
            <a:pPr algn="ctr">
              <a:buNone/>
            </a:pPr>
            <a:endParaRPr lang="en-US" sz="1200" dirty="0" smtClean="0"/>
          </a:p>
          <a:p>
            <a:pPr algn="ctr">
              <a:buNone/>
            </a:pPr>
            <a:endParaRPr lang="en-US" sz="1400" dirty="0" smtClean="0">
              <a:solidFill>
                <a:schemeClr val="accent6">
                  <a:lumMod val="75000"/>
                </a:schemeClr>
              </a:solidFill>
            </a:endParaRPr>
          </a:p>
          <a:p>
            <a:pPr algn="ctr">
              <a:buNone/>
            </a:pPr>
            <a:r>
              <a:rPr lang="en-US" sz="1400" dirty="0" smtClean="0">
                <a:solidFill>
                  <a:schemeClr val="accent6">
                    <a:lumMod val="75000"/>
                  </a:schemeClr>
                </a:solidFill>
              </a:rPr>
              <a:t>Background Image: Pages from Ms2008-024, “Book of Receipts” Recipe Book, 1731. Recipes in this manuscript book include those for picking and preserving, baking, drinks, and several household remedies.</a:t>
            </a:r>
            <a:endParaRPr lang="en-US" sz="1300" dirty="0">
              <a:solidFill>
                <a:schemeClr val="accent6">
                  <a:lumMod val="75000"/>
                </a:schemeClr>
              </a:solidFill>
            </a:endParaRPr>
          </a:p>
        </p:txBody>
      </p:sp>
    </p:spTree>
  </p:cSld>
  <p:clrMapOvr>
    <a:masterClrMapping/>
  </p:clrMapOvr>
  <p:transition>
    <p:diamon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Collection Development</a:t>
            </a:r>
            <a:endParaRPr lang="en-US" dirty="0">
              <a:solidFill>
                <a:schemeClr val="accent2">
                  <a:lumMod val="50000"/>
                </a:schemeClr>
              </a:solidFill>
            </a:endParaRPr>
          </a:p>
        </p:txBody>
      </p:sp>
      <p:sp>
        <p:nvSpPr>
          <p:cNvPr id="3" name="Content Placeholder 2"/>
          <p:cNvSpPr>
            <a:spLocks noGrp="1"/>
          </p:cNvSpPr>
          <p:nvPr>
            <p:ph idx="1"/>
          </p:nvPr>
        </p:nvSpPr>
        <p:spPr>
          <a:xfrm>
            <a:off x="457200" y="1600200"/>
            <a:ext cx="8229600" cy="5029200"/>
          </a:xfrm>
        </p:spPr>
        <p:txBody>
          <a:bodyPr>
            <a:normAutofit fontScale="70000" lnSpcReduction="20000"/>
          </a:bodyPr>
          <a:lstStyle/>
          <a:p>
            <a:r>
              <a:rPr lang="en-US" sz="4000" dirty="0" smtClean="0"/>
              <a:t>Emphasis on:</a:t>
            </a:r>
          </a:p>
          <a:p>
            <a:pPr lvl="1"/>
            <a:r>
              <a:rPr lang="en-US" sz="4000" dirty="0" smtClean="0"/>
              <a:t>Regional  and community cookbooks and materials </a:t>
            </a:r>
          </a:p>
          <a:p>
            <a:pPr lvl="1"/>
            <a:r>
              <a:rPr lang="en-US" sz="4000" dirty="0" smtClean="0"/>
              <a:t>Brand-name pamphlets and product publications</a:t>
            </a:r>
          </a:p>
          <a:p>
            <a:pPr lvl="1"/>
            <a:r>
              <a:rPr lang="en-US" sz="4000" dirty="0" smtClean="0"/>
              <a:t>Menus, nutrition education, and kitchen planning</a:t>
            </a:r>
          </a:p>
          <a:p>
            <a:pPr lvl="1"/>
            <a:r>
              <a:rPr lang="en-US" sz="4000" dirty="0" smtClean="0"/>
              <a:t>Books documenting social, domestic, and economic history; changes in food behavior; food-related processing and technology</a:t>
            </a:r>
          </a:p>
          <a:p>
            <a:pPr lvl="1"/>
            <a:r>
              <a:rPr lang="en-US" sz="4000" dirty="0" smtClean="0"/>
              <a:t>Faculty papers</a:t>
            </a:r>
          </a:p>
          <a:p>
            <a:pPr lvl="1"/>
            <a:r>
              <a:rPr lang="en-US" sz="4000" dirty="0" smtClean="0"/>
              <a:t>Manuscript receipt (recipe) books</a:t>
            </a:r>
          </a:p>
          <a:p>
            <a:endParaRPr lang="en-US" dirty="0"/>
          </a:p>
        </p:txBody>
      </p:sp>
    </p:spTree>
  </p:cSld>
  <p:clrMapOvr>
    <a:masterClrMapping/>
  </p:clrMapOvr>
  <p:transition>
    <p:diamon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Manuscript Collections?</a:t>
            </a:r>
            <a:endParaRPr lang="en-US" dirty="0"/>
          </a:p>
        </p:txBody>
      </p:sp>
      <p:sp>
        <p:nvSpPr>
          <p:cNvPr id="3" name="Content Placeholder 2"/>
          <p:cNvSpPr>
            <a:spLocks noGrp="1"/>
          </p:cNvSpPr>
          <p:nvPr>
            <p:ph idx="1"/>
          </p:nvPr>
        </p:nvSpPr>
        <p:spPr>
          <a:xfrm>
            <a:off x="457200" y="1600200"/>
            <a:ext cx="8229600" cy="4953000"/>
          </a:xfrm>
        </p:spPr>
        <p:txBody>
          <a:bodyPr>
            <a:normAutofit/>
          </a:bodyPr>
          <a:lstStyle/>
          <a:p>
            <a:r>
              <a:rPr lang="en-US" dirty="0" smtClean="0"/>
              <a:t>Handwritten and/or unpublished materials including:</a:t>
            </a:r>
          </a:p>
          <a:p>
            <a:pPr lvl="1"/>
            <a:r>
              <a:rPr lang="en-US" dirty="0" smtClean="0"/>
              <a:t>Receipt books</a:t>
            </a:r>
          </a:p>
          <a:p>
            <a:pPr lvl="1"/>
            <a:r>
              <a:rPr lang="en-US" dirty="0" smtClean="0"/>
              <a:t>Household  accounts and ledgers</a:t>
            </a:r>
          </a:p>
          <a:p>
            <a:pPr lvl="1"/>
            <a:r>
              <a:rPr lang="en-US" dirty="0" smtClean="0"/>
              <a:t>Faculty papers</a:t>
            </a:r>
          </a:p>
          <a:p>
            <a:pPr lvl="1"/>
            <a:r>
              <a:rPr lang="en-US" dirty="0" smtClean="0"/>
              <a:t>Professional papers</a:t>
            </a:r>
          </a:p>
          <a:p>
            <a:pPr lvl="1"/>
            <a:r>
              <a:rPr lang="en-US" dirty="0" smtClean="0"/>
              <a:t>Papers from groups or organizations</a:t>
            </a:r>
            <a:endParaRPr lang="en-US" dirty="0"/>
          </a:p>
        </p:txBody>
      </p:sp>
    </p:spTree>
  </p:cSld>
  <p:clrMapOvr>
    <a:masterClrMapping/>
  </p:clrMapOvr>
  <p:transition>
    <p:diamon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lumMod val="50000"/>
                  </a:schemeClr>
                </a:solidFill>
              </a:rPr>
              <a:t>Acquiring Materials Through Donation</a:t>
            </a:r>
            <a:endParaRPr lang="en-US" dirty="0">
              <a:solidFill>
                <a:schemeClr val="accent2">
                  <a:lumMod val="50000"/>
                </a:schemeClr>
              </a:solidFill>
            </a:endParaRPr>
          </a:p>
        </p:txBody>
      </p:sp>
      <p:sp>
        <p:nvSpPr>
          <p:cNvPr id="3" name="Content Placeholder 2"/>
          <p:cNvSpPr>
            <a:spLocks noGrp="1"/>
          </p:cNvSpPr>
          <p:nvPr>
            <p:ph idx="1"/>
          </p:nvPr>
        </p:nvSpPr>
        <p:spPr/>
        <p:txBody>
          <a:bodyPr>
            <a:normAutofit/>
          </a:bodyPr>
          <a:lstStyle/>
          <a:p>
            <a:r>
              <a:rPr lang="en-US" dirty="0" smtClean="0"/>
              <a:t>Form the majority of the collection to date</a:t>
            </a:r>
          </a:p>
          <a:p>
            <a:r>
              <a:rPr lang="en-US" dirty="0" smtClean="0"/>
              <a:t>Method of acquisition upon which the department is dependent</a:t>
            </a:r>
          </a:p>
          <a:p>
            <a:r>
              <a:rPr lang="en-US" dirty="0" smtClean="0"/>
              <a:t>Most donations are books</a:t>
            </a:r>
          </a:p>
          <a:p>
            <a:r>
              <a:rPr lang="en-US" dirty="0" smtClean="0"/>
              <a:t>“Wish list” for the collection: </a:t>
            </a:r>
            <a:r>
              <a:rPr lang="en-US" dirty="0" smtClean="0">
                <a:hlinkClick r:id="rId3"/>
              </a:rPr>
              <a:t>http://spec.lib.vt.edu/culinary/va_cookbooks_bib.html</a:t>
            </a:r>
            <a:endParaRPr lang="en-US" dirty="0" smtClean="0"/>
          </a:p>
        </p:txBody>
      </p:sp>
    </p:spTree>
  </p:cSld>
  <p:clrMapOvr>
    <a:masterClrMapping/>
  </p:clrMapOvr>
  <p:transition>
    <p:diamon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200400"/>
            <a:ext cx="6400800" cy="1752600"/>
          </a:xfrm>
        </p:spPr>
        <p:txBody>
          <a:bodyPr>
            <a:noAutofit/>
          </a:bodyPr>
          <a:lstStyle/>
          <a:p>
            <a:endParaRPr lang="en-US" dirty="0" smtClean="0">
              <a:solidFill>
                <a:schemeClr val="accent1">
                  <a:lumMod val="50000"/>
                </a:schemeClr>
              </a:solidFill>
            </a:endParaRPr>
          </a:p>
          <a:p>
            <a:r>
              <a:rPr lang="en-US" dirty="0" smtClean="0">
                <a:solidFill>
                  <a:schemeClr val="accent1">
                    <a:lumMod val="50000"/>
                  </a:schemeClr>
                </a:solidFill>
              </a:rPr>
              <a:t>Or, Why Some Donations </a:t>
            </a:r>
          </a:p>
          <a:p>
            <a:r>
              <a:rPr lang="en-US" dirty="0" smtClean="0">
                <a:solidFill>
                  <a:schemeClr val="accent1">
                    <a:lumMod val="50000"/>
                  </a:schemeClr>
                </a:solidFill>
              </a:rPr>
              <a:t>End Up in the Stacks </a:t>
            </a:r>
          </a:p>
          <a:p>
            <a:endParaRPr lang="en-US" i="1" dirty="0" smtClean="0">
              <a:solidFill>
                <a:schemeClr val="accent1">
                  <a:lumMod val="50000"/>
                </a:schemeClr>
              </a:solidFill>
            </a:endParaRPr>
          </a:p>
          <a:p>
            <a:endParaRPr lang="en-US" sz="2000" dirty="0" smtClean="0">
              <a:solidFill>
                <a:schemeClr val="accent1">
                  <a:lumMod val="50000"/>
                </a:schemeClr>
              </a:solidFill>
            </a:endParaRPr>
          </a:p>
        </p:txBody>
      </p:sp>
      <p:sp>
        <p:nvSpPr>
          <p:cNvPr id="2" name="Title 1"/>
          <p:cNvSpPr>
            <a:spLocks noGrp="1"/>
          </p:cNvSpPr>
          <p:nvPr>
            <p:ph type="ctrTitle"/>
          </p:nvPr>
        </p:nvSpPr>
        <p:spPr>
          <a:xfrm>
            <a:off x="685800" y="1447800"/>
            <a:ext cx="7772400" cy="1470025"/>
          </a:xfrm>
        </p:spPr>
        <p:txBody>
          <a:bodyPr/>
          <a:lstStyle/>
          <a:p>
            <a:r>
              <a:rPr lang="en-US" smtClean="0"/>
              <a:t>Culinary </a:t>
            </a:r>
            <a:r>
              <a:rPr lang="en-US" dirty="0" smtClean="0"/>
              <a:t>Resources </a:t>
            </a:r>
            <a:br>
              <a:rPr lang="en-US" dirty="0" smtClean="0"/>
            </a:br>
            <a:r>
              <a:rPr lang="en-US" dirty="0" smtClean="0"/>
              <a:t>for Circulating Collections</a:t>
            </a:r>
            <a:endParaRPr lang="en-US" dirty="0"/>
          </a:p>
        </p:txBody>
      </p:sp>
    </p:spTree>
  </p:cSld>
  <p:clrMapOvr>
    <a:masterClrMapping/>
  </p:clrMapOvr>
  <p:transition>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Policies &amp; Such</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A few policies guide interactions with donated or gifted materials:</a:t>
            </a:r>
          </a:p>
          <a:p>
            <a:pPr lvl="1"/>
            <a:r>
              <a:rPr lang="en-US" dirty="0" smtClean="0"/>
              <a:t>We ask to see an inventory of the items you’d like to donate before you bring the actual items over (</a:t>
            </a:r>
            <a:r>
              <a:rPr lang="en-US" sz="1900" dirty="0" smtClean="0">
                <a:hlinkClick r:id="rId3"/>
              </a:rPr>
              <a:t>http://www.lib.vt.edu/collmgmt/policies/donors.html</a:t>
            </a:r>
            <a:r>
              <a:rPr lang="en-US" dirty="0" smtClean="0"/>
              <a:t>)</a:t>
            </a:r>
          </a:p>
          <a:p>
            <a:pPr lvl="1"/>
            <a:r>
              <a:rPr lang="en-US" dirty="0" smtClean="0"/>
              <a:t>We endeavor to collect and maintain items in that support the University’s programs, offer timely/current information, represent historical value, and are in good physical condition</a:t>
            </a:r>
          </a:p>
          <a:p>
            <a:pPr lvl="1"/>
            <a:r>
              <a:rPr lang="en-US" dirty="0" smtClean="0"/>
              <a:t>More information and specific policies are available:  </a:t>
            </a:r>
            <a:r>
              <a:rPr lang="en-US" dirty="0" smtClean="0">
                <a:hlinkClick r:id="rId4"/>
              </a:rPr>
              <a:t>http://www.lib.vt.edu/collmgmt/policies/</a:t>
            </a:r>
            <a:endParaRPr lang="en-US" dirty="0" smtClean="0"/>
          </a:p>
          <a:p>
            <a:pPr lvl="1"/>
            <a:endParaRPr lang="en-US" dirty="0"/>
          </a:p>
        </p:txBody>
      </p:sp>
    </p:spTree>
  </p:cSld>
  <p:clrMapOvr>
    <a:masterClrMapping/>
  </p:clrMapOvr>
  <p:transition>
    <p:diamon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Ends Up in the Stacks</a:t>
            </a:r>
            <a:endParaRPr lang="en-US" dirty="0"/>
          </a:p>
        </p:txBody>
      </p:sp>
      <p:sp>
        <p:nvSpPr>
          <p:cNvPr id="3" name="Content Placeholder 2"/>
          <p:cNvSpPr>
            <a:spLocks noGrp="1"/>
          </p:cNvSpPr>
          <p:nvPr>
            <p:ph sz="quarter" idx="1"/>
          </p:nvPr>
        </p:nvSpPr>
        <p:spPr>
          <a:xfrm>
            <a:off x="457200" y="1600200"/>
            <a:ext cx="8229600" cy="4953000"/>
          </a:xfrm>
        </p:spPr>
        <p:txBody>
          <a:bodyPr>
            <a:normAutofit fontScale="92500" lnSpcReduction="20000"/>
          </a:bodyPr>
          <a:lstStyle/>
          <a:p>
            <a:r>
              <a:rPr lang="en-US" dirty="0" smtClean="0"/>
              <a:t>Unfortunately, we are limited by space and other economic factors, and must select books that add direct value to the circulating collection</a:t>
            </a:r>
          </a:p>
          <a:p>
            <a:r>
              <a:rPr lang="en-US" dirty="0" smtClean="0"/>
              <a:t>Books must be:</a:t>
            </a:r>
          </a:p>
          <a:p>
            <a:pPr lvl="1"/>
            <a:r>
              <a:rPr lang="en-US" dirty="0" smtClean="0"/>
              <a:t>In good condition</a:t>
            </a:r>
          </a:p>
          <a:p>
            <a:pPr lvl="1"/>
            <a:r>
              <a:rPr lang="en-US" dirty="0" smtClean="0"/>
              <a:t>Not a duplicate of materials already in the stacks, or sometimes, in Special Collections as well</a:t>
            </a:r>
          </a:p>
          <a:p>
            <a:pPr lvl="1"/>
            <a:r>
              <a:rPr lang="en-US" dirty="0" smtClean="0"/>
              <a:t>Relevant to Virginia Tech’s programs</a:t>
            </a:r>
          </a:p>
          <a:p>
            <a:pPr lvl="1"/>
            <a:r>
              <a:rPr lang="en-US" dirty="0" smtClean="0"/>
              <a:t>Relevant and of interest to the wider community served by Virginia Tech</a:t>
            </a:r>
          </a:p>
          <a:p>
            <a:pPr lvl="1"/>
            <a:endParaRPr lang="en-US" dirty="0"/>
          </a:p>
        </p:txBody>
      </p:sp>
    </p:spTree>
  </p:cSld>
  <p:clrMapOvr>
    <a:masterClrMapping/>
  </p:clrMapOvr>
  <p:transition>
    <p:diamond/>
  </p:transition>
  <p:timing>
    <p:tnLst>
      <p:par>
        <p:cTn id="1" dur="indefinite" restart="never" nodeType="tmRoot"/>
      </p:par>
    </p:tnLst>
  </p:timing>
</p:sld>
</file>

<file path=ppt/theme/theme1.xml><?xml version="1.0" encoding="utf-8"?>
<a:theme xmlns:a="http://schemas.openxmlformats.org/drawingml/2006/main" name="Culinary">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Culinary</Template>
  <TotalTime>1216</TotalTime>
  <Words>1212</Words>
  <Application>Microsoft Office PowerPoint</Application>
  <PresentationFormat>On-screen Show (4:3)</PresentationFormat>
  <Paragraphs>217</Paragraphs>
  <Slides>31</Slides>
  <Notes>24</Notes>
  <HiddenSlides>1</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Culinary</vt:lpstr>
      <vt:lpstr>“How to Cook a Husband”</vt:lpstr>
      <vt:lpstr>Special Collections</vt:lpstr>
      <vt:lpstr>Culinary History Collection</vt:lpstr>
      <vt:lpstr>Collection Development</vt:lpstr>
      <vt:lpstr>What are Manuscript Collections?</vt:lpstr>
      <vt:lpstr>Acquiring Materials Through Donation</vt:lpstr>
      <vt:lpstr>Culinary Resources  for Circulating Collections</vt:lpstr>
      <vt:lpstr>Policies &amp; Such</vt:lpstr>
      <vt:lpstr>What Ends Up in the Stacks</vt:lpstr>
      <vt:lpstr>If You Want to Donate</vt:lpstr>
      <vt:lpstr>Acquiring Materials Through Purchase</vt:lpstr>
      <vt:lpstr>Recent Additions to the Culinary History Collection</vt:lpstr>
      <vt:lpstr>After Acquisition</vt:lpstr>
      <vt:lpstr>Creating Access to Books</vt:lpstr>
      <vt:lpstr>Creating Access to Manuscripts</vt:lpstr>
      <vt:lpstr>Creating Access Online</vt:lpstr>
      <vt:lpstr>Screenshot: Short Description of Ms2010-079</vt:lpstr>
      <vt:lpstr>Reference/Instruction/Outreach</vt:lpstr>
      <vt:lpstr>Potential Research</vt:lpstr>
      <vt:lpstr>Slide 20</vt:lpstr>
      <vt:lpstr>Slide 21</vt:lpstr>
      <vt:lpstr>From the 17th to 19th Centuries </vt:lpstr>
      <vt:lpstr>Slide 23</vt:lpstr>
      <vt:lpstr>Through the World Wars</vt:lpstr>
      <vt:lpstr>Slide 25</vt:lpstr>
      <vt:lpstr>The Rise of the Modern Kitchen (Post WWII)</vt:lpstr>
      <vt:lpstr>Slide 27</vt:lpstr>
      <vt:lpstr>Men? In the Kitchen?</vt:lpstr>
      <vt:lpstr>Slide 29</vt:lpstr>
      <vt:lpstr>Show &amp; Tell</vt:lpstr>
      <vt:lpstr>Slide 31</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Kira A. Dietz</dc:creator>
  <cp:lastModifiedBy>Kira A. Dietz</cp:lastModifiedBy>
  <cp:revision>140</cp:revision>
  <dcterms:created xsi:type="dcterms:W3CDTF">2011-01-18T17:59:46Z</dcterms:created>
  <dcterms:modified xsi:type="dcterms:W3CDTF">2011-09-02T14:45:50Z</dcterms:modified>
</cp:coreProperties>
</file>