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263" r:id="rId2"/>
    <p:sldId id="314" r:id="rId3"/>
    <p:sldId id="315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  <p:sldId id="328" r:id="rId17"/>
    <p:sldId id="329" r:id="rId18"/>
    <p:sldId id="330" r:id="rId19"/>
    <p:sldId id="331" r:id="rId20"/>
    <p:sldId id="332" r:id="rId21"/>
    <p:sldId id="333" r:id="rId22"/>
    <p:sldId id="334" r:id="rId23"/>
    <p:sldId id="335" r:id="rId24"/>
    <p:sldId id="336" r:id="rId25"/>
    <p:sldId id="337" r:id="rId26"/>
    <p:sldId id="338" r:id="rId27"/>
    <p:sldId id="339" r:id="rId28"/>
    <p:sldId id="340" r:id="rId29"/>
    <p:sldId id="341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9E4642A9-4084-E748-B320-936A8B0A6296}">
          <p14:sldIdLst>
            <p14:sldId id="263"/>
            <p14:sldId id="314"/>
            <p14:sldId id="315"/>
            <p14:sldId id="316"/>
            <p14:sldId id="317"/>
            <p14:sldId id="318"/>
            <p14:sldId id="319"/>
            <p14:sldId id="320"/>
            <p14:sldId id="321"/>
            <p14:sldId id="322"/>
            <p14:sldId id="323"/>
            <p14:sldId id="324"/>
            <p14:sldId id="325"/>
            <p14:sldId id="326"/>
            <p14:sldId id="327"/>
            <p14:sldId id="328"/>
            <p14:sldId id="329"/>
            <p14:sldId id="330"/>
            <p14:sldId id="331"/>
            <p14:sldId id="332"/>
            <p14:sldId id="333"/>
            <p14:sldId id="334"/>
            <p14:sldId id="335"/>
            <p14:sldId id="336"/>
            <p14:sldId id="337"/>
            <p14:sldId id="338"/>
            <p14:sldId id="339"/>
            <p14:sldId id="340"/>
            <p14:sldId id="34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8B1E41"/>
    <a:srgbClr val="F7901E"/>
    <a:srgbClr val="E9E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37" autoAdjust="0"/>
    <p:restoredTop sz="94760"/>
  </p:normalViewPr>
  <p:slideViewPr>
    <p:cSldViewPr snapToGrid="0" snapToObjects="1">
      <p:cViewPr varScale="1">
        <p:scale>
          <a:sx n="65" d="100"/>
          <a:sy n="65" d="100"/>
        </p:scale>
        <p:origin x="138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04800" cy="304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D444C4-D241-AB44-A8B2-A67FC57DD99A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4AC6CA-3C20-4146-82D0-CD1C76E77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870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303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375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675407" y="3"/>
            <a:ext cx="7486397" cy="18491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endParaRPr lang="en-US" sz="1350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32574" y="2113280"/>
            <a:ext cx="7627506" cy="4744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rtlCol="0" anchor="ctr"/>
          <a:lstStyle/>
          <a:p>
            <a:pPr algn="l">
              <a:lnSpc>
                <a:spcPct val="150000"/>
              </a:lnSpc>
            </a:pPr>
            <a:endParaRPr lang="en-US" sz="1350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l="48729" t="-2" r="-46172" b="32720"/>
          <a:stretch/>
        </p:blipFill>
        <p:spPr>
          <a:xfrm flipH="1">
            <a:off x="4805167" y="2823830"/>
            <a:ext cx="4393583" cy="4044719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640081" y="2194560"/>
            <a:ext cx="7503795" cy="46634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0502" y="2191874"/>
            <a:ext cx="7493374" cy="4680697"/>
          </a:xfrm>
          <a:noFill/>
          <a:ln w="12700">
            <a:noFill/>
          </a:ln>
        </p:spPr>
        <p:txBody>
          <a:bodyPr wrap="square" lIns="457200" tIns="182880" rIns="365760" bIns="182880">
            <a:noAutofit/>
          </a:bodyPr>
          <a:lstStyle>
            <a:lvl1pPr marL="0" indent="0" algn="l">
              <a:lnSpc>
                <a:spcPct val="150000"/>
              </a:lnSpc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" y="513756"/>
            <a:ext cx="8239685" cy="1080296"/>
          </a:xfrm>
          <a:noFill/>
          <a:ln w="15875">
            <a:noFill/>
          </a:ln>
        </p:spPr>
        <p:txBody>
          <a:bodyPr wrap="square" lIns="1280160" rIns="365760" anchor="ctr" anchorCtr="0">
            <a:normAutofit/>
          </a:bodyPr>
          <a:lstStyle>
            <a:lvl1pPr algn="l">
              <a:defRPr sz="28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10/17/17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L-Shape 6"/>
          <p:cNvSpPr/>
          <p:nvPr userDrawn="1"/>
        </p:nvSpPr>
        <p:spPr>
          <a:xfrm rot="16200000">
            <a:off x="8019574" y="1582625"/>
            <a:ext cx="481012" cy="360759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alphaModFix amt="28000"/>
          </a:blip>
          <a:srcRect l="48730" t="-2" r="-48730" b="54889"/>
          <a:stretch/>
        </p:blipFill>
        <p:spPr>
          <a:xfrm>
            <a:off x="0" y="5149188"/>
            <a:ext cx="2865120" cy="172338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02911" y="6300510"/>
            <a:ext cx="677676" cy="373604"/>
          </a:xfrm>
          <a:prstGeom prst="rect">
            <a:avLst/>
          </a:prstGeom>
        </p:spPr>
      </p:pic>
      <p:cxnSp>
        <p:nvCxnSpPr>
          <p:cNvPr id="19" name="Straight Connector 18"/>
          <p:cNvCxnSpPr/>
          <p:nvPr userDrawn="1"/>
        </p:nvCxnSpPr>
        <p:spPr>
          <a:xfrm flipH="1">
            <a:off x="8021842" y="6276977"/>
            <a:ext cx="222999" cy="40516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L-Shape 19"/>
          <p:cNvSpPr/>
          <p:nvPr userDrawn="1"/>
        </p:nvSpPr>
        <p:spPr>
          <a:xfrm rot="5400000">
            <a:off x="419653" y="347579"/>
            <a:ext cx="481012" cy="360759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2017 • Virginia Tech • All Rights Reserved</a:t>
            </a: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>
            <a:off x="0" y="6342682"/>
            <a:ext cx="90095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6290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solidFill>
            <a:schemeClr val="bg1"/>
          </a:solidFill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-188763" y="6017819"/>
            <a:ext cx="992841" cy="273844"/>
          </a:xfrm>
        </p:spPr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140948" y="2137309"/>
            <a:ext cx="903568" cy="280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293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" y="501543"/>
            <a:ext cx="3579019" cy="14403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98119" y="501543"/>
            <a:ext cx="3777139" cy="1440394"/>
          </a:xfrm>
          <a:noFill/>
        </p:spPr>
        <p:txBody>
          <a:bodyPr rIns="640080" anchor="ctr" anchorCtr="0"/>
          <a:lstStyle>
            <a:lvl1pPr algn="r"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501546"/>
            <a:ext cx="4629150" cy="5359507"/>
          </a:xfrm>
          <a:solidFill>
            <a:schemeClr val="bg1"/>
          </a:solidFill>
        </p:spPr>
        <p:txBody>
          <a:bodyPr tIns="365760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26340"/>
            <a:ext cx="2949178" cy="3542648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10/17/17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2017 • Virginia Tech • All Rights Reserved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L-Shape 7"/>
          <p:cNvSpPr/>
          <p:nvPr userDrawn="1"/>
        </p:nvSpPr>
        <p:spPr>
          <a:xfrm rot="5400000" flipH="1" flipV="1">
            <a:off x="2966805" y="1770986"/>
            <a:ext cx="481012" cy="360759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/>
          <p:cNvSpPr txBox="1"/>
          <p:nvPr userDrawn="1"/>
        </p:nvSpPr>
        <p:spPr>
          <a:xfrm>
            <a:off x="2948942" y="-1087120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0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718560" y="426723"/>
            <a:ext cx="0" cy="5601637"/>
          </a:xfrm>
          <a:prstGeom prst="line">
            <a:avLst/>
          </a:prstGeom>
          <a:ln w="127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5372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900952" y="1969998"/>
            <a:ext cx="7401960" cy="48880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0" y="1"/>
            <a:ext cx="8244840" cy="1717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" y="439252"/>
            <a:ext cx="8244839" cy="1107996"/>
          </a:xfrm>
          <a:ln w="12700"/>
          <a:effectLst/>
        </p:spPr>
        <p:txBody>
          <a:bodyPr rIns="274320" anchor="ctr" anchorCtr="0"/>
          <a:lstStyle>
            <a:lvl1pPr>
              <a:defRPr sz="30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2017 • Virginia Tech • All Rights Reserved</a:t>
            </a:r>
            <a:endParaRPr lang="en-US" dirty="0"/>
          </a:p>
        </p:txBody>
      </p:sp>
      <p:sp>
        <p:nvSpPr>
          <p:cNvPr id="8" name="L-Shape 7"/>
          <p:cNvSpPr/>
          <p:nvPr userDrawn="1"/>
        </p:nvSpPr>
        <p:spPr>
          <a:xfrm rot="16200000">
            <a:off x="7910875" y="1491133"/>
            <a:ext cx="481012" cy="360759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56322" y="6028360"/>
            <a:ext cx="744631" cy="365125"/>
          </a:xfrm>
        </p:spPr>
        <p:txBody>
          <a:bodyPr/>
          <a:lstStyle/>
          <a:p>
            <a:r>
              <a:rPr lang="en-US" smtClean="0"/>
              <a:t>10/17/17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6322" y="6297300"/>
            <a:ext cx="744631" cy="365125"/>
          </a:xfrm>
        </p:spPr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02911" y="6300510"/>
            <a:ext cx="677676" cy="373604"/>
          </a:xfrm>
          <a:prstGeom prst="rect">
            <a:avLst/>
          </a:prstGeom>
        </p:spPr>
      </p:pic>
      <p:cxnSp>
        <p:nvCxnSpPr>
          <p:cNvPr id="17" name="Straight Connector 16"/>
          <p:cNvCxnSpPr/>
          <p:nvPr userDrawn="1"/>
        </p:nvCxnSpPr>
        <p:spPr>
          <a:xfrm flipH="1">
            <a:off x="8021842" y="6276977"/>
            <a:ext cx="222999" cy="40516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2638" y="1969998"/>
            <a:ext cx="7248745" cy="4888005"/>
          </a:xfrm>
          <a:ln w="12700">
            <a:noFill/>
          </a:ln>
        </p:spPr>
        <p:txBody>
          <a:bodyPr rIns="365760"/>
          <a:lstStyle>
            <a:lvl5pPr marL="1543050" indent="-339329">
              <a:tabLst>
                <a:tab pos="1371600" algn="l"/>
              </a:tabLs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0" y="6342682"/>
            <a:ext cx="90095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L-Shape 14"/>
          <p:cNvSpPr/>
          <p:nvPr userDrawn="1"/>
        </p:nvSpPr>
        <p:spPr>
          <a:xfrm rot="5400000">
            <a:off x="419653" y="347579"/>
            <a:ext cx="481012" cy="360759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396683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l="12240" t="23035" r="-12240" b="-2433"/>
          <a:stretch/>
        </p:blipFill>
        <p:spPr>
          <a:xfrm rot="10800000">
            <a:off x="3770920" y="1127759"/>
            <a:ext cx="5373080" cy="568819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/>
          <a:srcRect l="12240" t="23035" r="-12240" b="-2433"/>
          <a:stretch/>
        </p:blipFill>
        <p:spPr>
          <a:xfrm>
            <a:off x="1" y="0"/>
            <a:ext cx="3800475" cy="40233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1191" y="1704999"/>
            <a:ext cx="4792118" cy="2614157"/>
          </a:xfrm>
          <a:solidFill>
            <a:schemeClr val="bg1"/>
          </a:solidFill>
          <a:ln>
            <a:noFill/>
          </a:ln>
        </p:spPr>
        <p:txBody>
          <a:bodyPr lIns="457200" tIns="457200" rIns="822960" bIns="457200" anchor="ctr" anchorCtr="0">
            <a:normAutofit/>
          </a:bodyPr>
          <a:lstStyle>
            <a:lvl1pPr>
              <a:defRPr sz="3750" baseline="0">
                <a:solidFill>
                  <a:srgbClr val="FF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" y="4903740"/>
            <a:ext cx="5853309" cy="710964"/>
          </a:xfrm>
          <a:solidFill>
            <a:schemeClr val="bg1"/>
          </a:solidFill>
        </p:spPr>
        <p:txBody>
          <a:bodyPr wrap="square" rIns="365760" bIns="182880">
            <a:spAutoFit/>
          </a:bodyPr>
          <a:lstStyle>
            <a:lvl1pPr marL="0" indent="0" algn="r">
              <a:buNone/>
              <a:defRPr sz="1800" b="1" i="0" cap="all" baseline="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L-Shape 6"/>
          <p:cNvSpPr/>
          <p:nvPr userDrawn="1"/>
        </p:nvSpPr>
        <p:spPr>
          <a:xfrm rot="5400000">
            <a:off x="724125" y="1361200"/>
            <a:ext cx="481012" cy="360759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L-Shape 7"/>
          <p:cNvSpPr/>
          <p:nvPr userDrawn="1"/>
        </p:nvSpPr>
        <p:spPr>
          <a:xfrm rot="16200000">
            <a:off x="5612803" y="4138776"/>
            <a:ext cx="481012" cy="360759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9994789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75407" y="3"/>
            <a:ext cx="7486397" cy="17170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" y="331244"/>
            <a:ext cx="8673353" cy="1163395"/>
          </a:xfrm>
          <a:noFill/>
          <a:ln w="12700"/>
        </p:spPr>
        <p:txBody>
          <a:bodyPr lIns="128016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10/17/17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2017 • Virginia Tech • All Rights Reserved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L-Shape 7"/>
          <p:cNvSpPr/>
          <p:nvPr userDrawn="1"/>
        </p:nvSpPr>
        <p:spPr>
          <a:xfrm rot="10800000">
            <a:off x="8044702" y="200611"/>
            <a:ext cx="360759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L-Shape 8"/>
          <p:cNvSpPr/>
          <p:nvPr userDrawn="1"/>
        </p:nvSpPr>
        <p:spPr>
          <a:xfrm>
            <a:off x="528637" y="1161018"/>
            <a:ext cx="360759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625239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629842" y="436517"/>
            <a:ext cx="8704659" cy="12805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446212"/>
            <a:ext cx="8516541" cy="1163395"/>
          </a:xfrm>
          <a:noFill/>
          <a:ln w="12700"/>
        </p:spPr>
        <p:txBody>
          <a:bodyPr rIns="548640" anchor="ctr" anchorCtr="0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solidFill>
            <a:schemeClr val="bg1"/>
          </a:solidFill>
        </p:spPr>
        <p:txBody>
          <a:bodyPr anchor="ctr" anchorCtr="0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solidFill>
            <a:schemeClr val="bg1"/>
          </a:solidFill>
        </p:spPr>
        <p:txBody>
          <a:bodyPr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  <a:solidFill>
            <a:schemeClr val="bg1"/>
          </a:solidFill>
        </p:spPr>
        <p:txBody>
          <a:bodyPr anchor="ctr" anchorCtr="0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  <a:solidFill>
            <a:schemeClr val="bg1"/>
          </a:solidFill>
        </p:spPr>
        <p:txBody>
          <a:bodyPr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10/17/17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2017 • Virginia Tech • All Rights Reserved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L-Shape 9"/>
          <p:cNvSpPr/>
          <p:nvPr userDrawn="1"/>
        </p:nvSpPr>
        <p:spPr>
          <a:xfrm rot="10800000">
            <a:off x="8044702" y="302211"/>
            <a:ext cx="360759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758674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l="48729" t="-1" r="-46172" b="-2858"/>
          <a:stretch/>
        </p:blipFill>
        <p:spPr>
          <a:xfrm rot="10800000" flipH="1">
            <a:off x="-1" y="-76364"/>
            <a:ext cx="3873748" cy="5451942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05739" y="436517"/>
            <a:ext cx="7345680" cy="109721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endParaRPr lang="en-US" sz="135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/>
          <a:srcRect l="48729" t="-2" r="-46172" b="32720"/>
          <a:stretch/>
        </p:blipFill>
        <p:spPr>
          <a:xfrm flipH="1">
            <a:off x="5325003" y="3302386"/>
            <a:ext cx="3873748" cy="356616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784861" y="2092960"/>
            <a:ext cx="6753897" cy="4765040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10/17/17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2017 • Virginia Tech • All Rights Reserved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L-Shape 5"/>
          <p:cNvSpPr/>
          <p:nvPr userDrawn="1"/>
        </p:nvSpPr>
        <p:spPr>
          <a:xfrm rot="10800000">
            <a:off x="7008382" y="210771"/>
            <a:ext cx="360759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L-Shape 6"/>
          <p:cNvSpPr/>
          <p:nvPr userDrawn="1"/>
        </p:nvSpPr>
        <p:spPr>
          <a:xfrm rot="16200000" flipV="1">
            <a:off x="481750" y="1392891"/>
            <a:ext cx="481012" cy="360759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423741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628650" y="3"/>
            <a:ext cx="7886700" cy="64539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-188763" y="5543622"/>
            <a:ext cx="992841" cy="273844"/>
          </a:xfrm>
        </p:spPr>
        <p:txBody>
          <a:bodyPr/>
          <a:lstStyle>
            <a:lvl1pPr algn="r">
              <a:defRPr/>
            </a:lvl1pPr>
          </a:lstStyle>
          <a:p>
            <a:fld id="{F13255C3-EC6F-3E44-8738-BCB40BBB5A0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140948" y="676809"/>
            <a:ext cx="903568" cy="280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4711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2017 • Virginia Tech • All Rights Reserved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56322" y="6297300"/>
            <a:ext cx="744631" cy="304165"/>
          </a:xfrm>
        </p:spPr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236220" y="356237"/>
            <a:ext cx="8702040" cy="567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L-Shape 5"/>
          <p:cNvSpPr/>
          <p:nvPr userDrawn="1"/>
        </p:nvSpPr>
        <p:spPr>
          <a:xfrm rot="16200000" flipV="1">
            <a:off x="288130" y="5743935"/>
            <a:ext cx="481012" cy="360759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L-Shape 6"/>
          <p:cNvSpPr/>
          <p:nvPr userDrawn="1"/>
        </p:nvSpPr>
        <p:spPr>
          <a:xfrm rot="5400000" flipV="1">
            <a:off x="8392954" y="283887"/>
            <a:ext cx="481012" cy="360759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531837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1" y="-1591"/>
            <a:ext cx="3579019" cy="19435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426722"/>
            <a:ext cx="3579019" cy="1605781"/>
          </a:xfrm>
          <a:noFill/>
        </p:spPr>
        <p:txBody>
          <a:bodyPr rIns="640080" anchor="b"/>
          <a:lstStyle>
            <a:lvl1pPr algn="r"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426721"/>
            <a:ext cx="4629150" cy="543433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460810"/>
            <a:ext cx="2949178" cy="3408178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10/17/17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2017 • Virginia Tech • All Rights Reserved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L-Shape 7"/>
          <p:cNvSpPr/>
          <p:nvPr userDrawn="1"/>
        </p:nvSpPr>
        <p:spPr>
          <a:xfrm rot="5400000" flipH="1" flipV="1">
            <a:off x="2966805" y="1770986"/>
            <a:ext cx="481012" cy="360759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718560" y="426723"/>
            <a:ext cx="0" cy="5601637"/>
          </a:xfrm>
          <a:prstGeom prst="line">
            <a:avLst/>
          </a:prstGeom>
          <a:ln w="127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5654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E9E9E9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8"/>
            <a:ext cx="6910108" cy="5032375"/>
          </a:xfrm>
          <a:prstGeom prst="rect">
            <a:avLst/>
          </a:prstGeom>
          <a:noFill/>
        </p:spPr>
        <p:txBody>
          <a:bodyPr vert="horz" lIns="274320" tIns="2743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" y="393222"/>
            <a:ext cx="7538756" cy="958058"/>
          </a:xfrm>
          <a:prstGeom prst="rect">
            <a:avLst/>
          </a:prstGeom>
          <a:noFill/>
          <a:ln>
            <a:noFill/>
          </a:ln>
        </p:spPr>
        <p:txBody>
          <a:bodyPr vert="horz" wrap="square" lIns="1188720" tIns="274320" rIns="91440" bIns="2743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6322" y="6028360"/>
            <a:ext cx="7446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 baseline="0">
                <a:solidFill>
                  <a:schemeClr val="bg1">
                    <a:lumMod val="50000"/>
                  </a:schemeClr>
                </a:solidFill>
                <a:latin typeface="Acherus Grotesque Bold" charset="0"/>
              </a:defRPr>
            </a:lvl1pPr>
          </a:lstStyle>
          <a:p>
            <a:r>
              <a:rPr lang="en-US" smtClean="0"/>
              <a:t>10/17/17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2539" y="6332522"/>
            <a:ext cx="3015503" cy="2689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 baseline="0">
                <a:solidFill>
                  <a:schemeClr val="tx1">
                    <a:tint val="75000"/>
                  </a:schemeClr>
                </a:solidFill>
                <a:latin typeface="Acherus Grotesque Light" charset="0"/>
              </a:defRPr>
            </a:lvl1pPr>
          </a:lstStyle>
          <a:p>
            <a:r>
              <a:rPr lang="en-US" smtClean="0"/>
              <a:t>Copyright 2017 • Virginia Tech • All Rights Reserved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6322" y="6297300"/>
            <a:ext cx="7446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 baseline="0">
                <a:solidFill>
                  <a:schemeClr val="bg1">
                    <a:lumMod val="50000"/>
                  </a:schemeClr>
                </a:solidFill>
                <a:latin typeface="Acherus Grotesque Bold" charset="0"/>
              </a:defRPr>
            </a:lvl1pPr>
          </a:lstStyle>
          <a:p>
            <a:fld id="{F13255C3-EC6F-3E44-8738-BCB40BBB5A0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302911" y="6300510"/>
            <a:ext cx="677676" cy="373604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H="1">
            <a:off x="8021842" y="6276977"/>
            <a:ext cx="222999" cy="40516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0" y="6342682"/>
            <a:ext cx="90095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8557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9" r:id="rId7"/>
    <p:sldLayoutId id="2147483655" r:id="rId8"/>
    <p:sldLayoutId id="2147483657" r:id="rId9"/>
    <p:sldLayoutId id="2147483658" r:id="rId10"/>
    <p:sldLayoutId id="2147483656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000" b="0" i="1" kern="1200" baseline="0">
          <a:solidFill>
            <a:schemeClr val="tx1"/>
          </a:solidFill>
          <a:latin typeface="Trebuchet MS" panose="020B0603020202020204" pitchFamily="34" charset="0"/>
          <a:ea typeface="+mj-ea"/>
          <a:cs typeface="+mj-cs"/>
        </a:defRPr>
      </a:lvl1pPr>
    </p:titleStyle>
    <p:bodyStyle>
      <a:lvl1pPr marL="258366" indent="-258366" algn="l" defTabSz="685800" rtl="0" eaLnBrk="1" latinLnBrk="0" hangingPunct="1">
        <a:lnSpc>
          <a:spcPct val="90000"/>
        </a:lnSpc>
        <a:spcBef>
          <a:spcPts val="750"/>
        </a:spcBef>
        <a:spcAft>
          <a:spcPts val="450"/>
        </a:spcAft>
        <a:buClr>
          <a:srgbClr val="FF6600"/>
        </a:buClr>
        <a:buFont typeface="Wingdings" charset="2"/>
        <a:buChar char="§"/>
        <a:tabLst/>
        <a:defRPr sz="21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spcAft>
          <a:spcPts val="450"/>
        </a:spcAft>
        <a:buClr>
          <a:srgbClr val="FF6600"/>
        </a:buClr>
        <a:buFont typeface="Wingdings" charset="2"/>
        <a:buChar char="§"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spcAft>
          <a:spcPts val="450"/>
        </a:spcAft>
        <a:buClr>
          <a:srgbClr val="FF6600"/>
        </a:buClr>
        <a:buFont typeface="Wingdings" charset="2"/>
        <a:buChar char="§"/>
        <a:defRPr sz="15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spcAft>
          <a:spcPts val="450"/>
        </a:spcAft>
        <a:buClr>
          <a:srgbClr val="FF6600"/>
        </a:buClr>
        <a:buFont typeface="Wingdings" charset="2"/>
        <a:buChar char="§"/>
        <a:defRPr sz="135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spcAft>
          <a:spcPts val="450"/>
        </a:spcAft>
        <a:buClr>
          <a:srgbClr val="FF6600"/>
        </a:buClr>
        <a:buFont typeface="Wingdings" charset="2"/>
        <a:buChar char="§"/>
        <a:defRPr sz="135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2050" y="404635"/>
            <a:ext cx="5938853" cy="2649416"/>
          </a:xfrm>
          <a:noFill/>
        </p:spPr>
        <p:txBody>
          <a:bodyPr lIns="0" tIns="0" rIns="0" bIns="0">
            <a:noAutofit/>
          </a:bodyPr>
          <a:lstStyle/>
          <a:p>
            <a:r>
              <a:rPr lang="en-US" sz="4000" dirty="0"/>
              <a:t>Child labor and household land holding: Theory and empirical evidence from Zimbabwe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5596" y="4675351"/>
            <a:ext cx="5853309" cy="1846659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Ali Reza, Jeffrey Alwang and </a:t>
            </a:r>
            <a:r>
              <a:rPr lang="en-US" dirty="0" err="1"/>
              <a:t>Nic</a:t>
            </a:r>
            <a:r>
              <a:rPr lang="en-US" dirty="0"/>
              <a:t> Tideman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Presentation at SCAU, Guangzhou, China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December 18 2018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8949" y="4995517"/>
            <a:ext cx="1696559" cy="701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00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Objectives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Present a simple theoretical model explaining the relationship between landholding and incentives for child labor</a:t>
            </a:r>
          </a:p>
          <a:p>
            <a:r>
              <a:rPr lang="en-US" dirty="0" smtClean="0"/>
              <a:t>Apply model to data from three national surveys in Zimbabwe (2001, 2007/8 and 2011/12)</a:t>
            </a:r>
          </a:p>
          <a:p>
            <a:r>
              <a:rPr lang="en-US" dirty="0" smtClean="0"/>
              <a:t>Understand whether the landholding/labor relationship holds under different economic conditions (is economic stress associated with a different relationship?)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2206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Theoretical background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2638" y="1969998"/>
            <a:ext cx="7503943" cy="4888005"/>
          </a:xfrm>
        </p:spPr>
        <p:txBody>
          <a:bodyPr>
            <a:normAutofit/>
          </a:bodyPr>
          <a:lstStyle/>
          <a:p>
            <a:r>
              <a:rPr lang="en-US" dirty="0"/>
              <a:t>Many papers have argued that the main cause of child labor is </a:t>
            </a:r>
            <a:r>
              <a:rPr lang="en-US" dirty="0" smtClean="0"/>
              <a:t>poverty; lack </a:t>
            </a:r>
            <a:r>
              <a:rPr lang="en-US" dirty="0"/>
              <a:t>of resources, together with </a:t>
            </a:r>
            <a:r>
              <a:rPr lang="en-US" dirty="0" smtClean="0"/>
              <a:t>factors </a:t>
            </a:r>
            <a:r>
              <a:rPr lang="en-US" dirty="0"/>
              <a:t>such as credit constraints, income </a:t>
            </a:r>
            <a:r>
              <a:rPr lang="en-US" dirty="0" smtClean="0"/>
              <a:t>shocks, </a:t>
            </a:r>
            <a:r>
              <a:rPr lang="en-US" dirty="0"/>
              <a:t>and parental attitudes toward education are </a:t>
            </a:r>
            <a:r>
              <a:rPr lang="en-US" dirty="0" smtClean="0"/>
              <a:t>associated </a:t>
            </a:r>
            <a:r>
              <a:rPr lang="en-US" dirty="0"/>
              <a:t>with </a:t>
            </a:r>
            <a:r>
              <a:rPr lang="en-US" dirty="0" smtClean="0"/>
              <a:t>increased child </a:t>
            </a:r>
            <a:r>
              <a:rPr lang="en-US" dirty="0"/>
              <a:t>labor (</a:t>
            </a:r>
            <a:r>
              <a:rPr lang="en-US" dirty="0" err="1"/>
              <a:t>Durea</a:t>
            </a:r>
            <a:r>
              <a:rPr lang="en-US" dirty="0"/>
              <a:t> &amp; </a:t>
            </a:r>
            <a:r>
              <a:rPr lang="en-US" dirty="0" err="1"/>
              <a:t>Arends-Kuenning</a:t>
            </a:r>
            <a:r>
              <a:rPr lang="en-US" dirty="0"/>
              <a:t>, 2003; </a:t>
            </a:r>
            <a:r>
              <a:rPr lang="en-US" dirty="0" err="1"/>
              <a:t>Ersado</a:t>
            </a:r>
            <a:r>
              <a:rPr lang="en-US" dirty="0"/>
              <a:t>, 2005; Jacoby &amp; </a:t>
            </a:r>
            <a:r>
              <a:rPr lang="en-US" dirty="0" err="1"/>
              <a:t>Skoufias</a:t>
            </a:r>
            <a:r>
              <a:rPr lang="en-US" dirty="0"/>
              <a:t>, 1997; Weir, 2011</a:t>
            </a:r>
            <a:r>
              <a:rPr lang="en-US" dirty="0" smtClean="0"/>
              <a:t>)</a:t>
            </a:r>
          </a:p>
          <a:p>
            <a:r>
              <a:rPr lang="en-US" dirty="0" smtClean="0"/>
              <a:t>Parents </a:t>
            </a:r>
            <a:r>
              <a:rPr lang="en-US" dirty="0"/>
              <a:t>prefer not to send their children to </a:t>
            </a:r>
            <a:r>
              <a:rPr lang="en-US" dirty="0" smtClean="0"/>
              <a:t>work.  </a:t>
            </a:r>
            <a:r>
              <a:rPr lang="en-US" dirty="0"/>
              <a:t>This is </a:t>
            </a:r>
            <a:r>
              <a:rPr lang="en-US" dirty="0" smtClean="0"/>
              <a:t>the luxury axiom</a:t>
            </a:r>
            <a:r>
              <a:rPr lang="en-US" dirty="0"/>
              <a:t>, proposed by </a:t>
            </a:r>
            <a:r>
              <a:rPr lang="en-US" dirty="0" err="1"/>
              <a:t>Basu</a:t>
            </a:r>
            <a:r>
              <a:rPr lang="en-US" dirty="0"/>
              <a:t> and Van (1998). </a:t>
            </a:r>
            <a:r>
              <a:rPr lang="en-US" dirty="0" smtClean="0"/>
              <a:t>Much evidence supports </a:t>
            </a:r>
            <a:r>
              <a:rPr lang="en-US" dirty="0"/>
              <a:t>it (Edmonds, 2005; </a:t>
            </a:r>
            <a:r>
              <a:rPr lang="en-US" dirty="0" err="1"/>
              <a:t>Basu</a:t>
            </a:r>
            <a:r>
              <a:rPr lang="en-US" dirty="0"/>
              <a:t>, 1999; </a:t>
            </a:r>
            <a:r>
              <a:rPr lang="en-US" dirty="0" err="1"/>
              <a:t>Basu</a:t>
            </a:r>
            <a:r>
              <a:rPr lang="en-US" dirty="0"/>
              <a:t> &amp; </a:t>
            </a:r>
            <a:r>
              <a:rPr lang="en-US" dirty="0" err="1"/>
              <a:t>Tzannatos</a:t>
            </a:r>
            <a:r>
              <a:rPr lang="en-US" dirty="0"/>
              <a:t>, </a:t>
            </a:r>
            <a:r>
              <a:rPr lang="en-US" dirty="0" smtClean="0"/>
              <a:t>2003)</a:t>
            </a:r>
          </a:p>
          <a:p>
            <a:r>
              <a:rPr lang="en-US" dirty="0" smtClean="0"/>
              <a:t>Also evidence of a “wealth paradox”: as landholding size increases, child labor grows (Sarkar </a:t>
            </a:r>
            <a:r>
              <a:rPr lang="en-US" dirty="0"/>
              <a:t>&amp; Sarkar, 2016; </a:t>
            </a:r>
            <a:r>
              <a:rPr lang="en-US" dirty="0" err="1"/>
              <a:t>Friebel</a:t>
            </a:r>
            <a:r>
              <a:rPr lang="en-US" dirty="0"/>
              <a:t>, et al. 2015; Dumas, 2007; Kruger, 2007; </a:t>
            </a:r>
            <a:r>
              <a:rPr lang="en-US" dirty="0" err="1"/>
              <a:t>Francavilla</a:t>
            </a:r>
            <a:r>
              <a:rPr lang="en-US" dirty="0"/>
              <a:t> et al. 2013; </a:t>
            </a:r>
            <a:r>
              <a:rPr lang="en-US" dirty="0" err="1"/>
              <a:t>Kambhampati</a:t>
            </a:r>
            <a:r>
              <a:rPr lang="en-US" dirty="0"/>
              <a:t> &amp; </a:t>
            </a:r>
            <a:r>
              <a:rPr lang="en-US" dirty="0" err="1"/>
              <a:t>Rajan</a:t>
            </a:r>
            <a:r>
              <a:rPr lang="en-US" dirty="0"/>
              <a:t>, 2006 </a:t>
            </a:r>
            <a:r>
              <a:rPr lang="en-US" dirty="0" smtClean="0"/>
              <a:t>)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6959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Theoretical background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2638" y="1773353"/>
            <a:ext cx="7248745" cy="488800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Relationship between land holding size and child labor involves a substitution and an income effect:</a:t>
            </a:r>
          </a:p>
          <a:p>
            <a:pPr lvl="1"/>
            <a:r>
              <a:rPr lang="en-US" dirty="0"/>
              <a:t>In </a:t>
            </a:r>
            <a:r>
              <a:rPr lang="en-US" dirty="0" smtClean="0"/>
              <a:t>imperfect labor markets, </a:t>
            </a:r>
            <a:r>
              <a:rPr lang="en-US" dirty="0"/>
              <a:t>the productivity of a child laborer increases with </a:t>
            </a:r>
            <a:r>
              <a:rPr lang="en-US" dirty="0" smtClean="0"/>
              <a:t>landholding (substitution effect), increasing demand for child work</a:t>
            </a:r>
          </a:p>
          <a:p>
            <a:pPr lvl="1"/>
            <a:r>
              <a:rPr lang="en-US" dirty="0" smtClean="0"/>
              <a:t>More </a:t>
            </a:r>
            <a:r>
              <a:rPr lang="en-US" dirty="0"/>
              <a:t>land is associated with higher incomes, </a:t>
            </a:r>
            <a:r>
              <a:rPr lang="en-US" dirty="0" smtClean="0"/>
              <a:t>decreasing </a:t>
            </a:r>
            <a:r>
              <a:rPr lang="en-US" dirty="0"/>
              <a:t>demand for child </a:t>
            </a:r>
            <a:r>
              <a:rPr lang="en-US" dirty="0" smtClean="0"/>
              <a:t>labor </a:t>
            </a:r>
            <a:r>
              <a:rPr lang="en-US" dirty="0"/>
              <a:t>and </a:t>
            </a:r>
            <a:r>
              <a:rPr lang="en-US" dirty="0" smtClean="0"/>
              <a:t>increasing </a:t>
            </a:r>
            <a:r>
              <a:rPr lang="en-US" dirty="0"/>
              <a:t>demand for </a:t>
            </a:r>
            <a:r>
              <a:rPr lang="en-US" dirty="0" smtClean="0"/>
              <a:t>schooling </a:t>
            </a:r>
            <a:r>
              <a:rPr lang="en-US" dirty="0"/>
              <a:t>(income </a:t>
            </a:r>
            <a:r>
              <a:rPr lang="en-US" dirty="0" smtClean="0"/>
              <a:t>effect)</a:t>
            </a:r>
          </a:p>
          <a:p>
            <a:r>
              <a:rPr lang="en-US" dirty="0" smtClean="0"/>
              <a:t>According to this basic background, how </a:t>
            </a:r>
            <a:r>
              <a:rPr lang="en-US" dirty="0"/>
              <a:t>child work changes with </a:t>
            </a:r>
            <a:r>
              <a:rPr lang="en-US" dirty="0" smtClean="0"/>
              <a:t> household </a:t>
            </a:r>
            <a:r>
              <a:rPr lang="en-US" dirty="0"/>
              <a:t>landholding is an empirical question. </a:t>
            </a:r>
            <a:endParaRPr lang="en-US" dirty="0" smtClean="0"/>
          </a:p>
          <a:p>
            <a:pPr lvl="1"/>
            <a:r>
              <a:rPr lang="en-US" dirty="0" smtClean="0"/>
              <a:t>Does </a:t>
            </a:r>
            <a:r>
              <a:rPr lang="en-US" dirty="0"/>
              <a:t>the income effect or the substitution effect dominate? </a:t>
            </a:r>
            <a:endParaRPr lang="en-US" dirty="0" smtClean="0"/>
          </a:p>
          <a:p>
            <a:pPr lvl="1"/>
            <a:r>
              <a:rPr lang="en-US" dirty="0" smtClean="0"/>
              <a:t>Does </a:t>
            </a:r>
            <a:r>
              <a:rPr lang="en-US" dirty="0"/>
              <a:t>one of the effects always dominate or is the pattern of the dominance nonlinear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Can we formalize these concepts?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0248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Theory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Set-up:</a:t>
                </a:r>
              </a:p>
              <a:p>
                <a:pPr lvl="1"/>
                <a:r>
                  <a:rPr lang="en-US" dirty="0" smtClean="0"/>
                  <a:t>K=landholding, one-adult household, adult is working on the farm, max labor supply of adult normalized to 1</a:t>
                </a:r>
              </a:p>
              <a:p>
                <a:pPr lvl="1"/>
                <a:r>
                  <a:rPr lang="en-US" dirty="0" smtClean="0"/>
                  <a:t>For child (single child family),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ϵ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0,1</m:t>
                        </m:r>
                      </m:e>
                    </m:d>
                  </m:oMath>
                </a14:m>
                <a:r>
                  <a:rPr lang="en-US" dirty="0" smtClean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 smtClean="0"/>
                  <a:t> is time spent in school)</a:t>
                </a:r>
              </a:p>
              <a:p>
                <a:pPr lvl="1"/>
                <a:r>
                  <a:rPr lang="en-US" dirty="0" smtClean="0"/>
                  <a:t>Total labor applied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L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=(1+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 </a:t>
                </a:r>
              </a:p>
              <a:p>
                <a:pPr lvl="1"/>
                <a:r>
                  <a:rPr lang="en-US" dirty="0" smtClean="0"/>
                  <a:t>Farm output q=q(L, K) with price normalized to 1</a:t>
                </a:r>
              </a:p>
              <a:p>
                <a:r>
                  <a:rPr lang="en-US" dirty="0" smtClean="0"/>
                  <a:t>Assumptions:</a:t>
                </a:r>
              </a:p>
              <a:p>
                <a:pPr lvl="1"/>
                <a:r>
                  <a:rPr lang="en-US" dirty="0" smtClean="0"/>
                  <a:t>Imperfect labor markets </a:t>
                </a:r>
                <a:r>
                  <a:rPr lang="en-US" dirty="0"/>
                  <a:t>(</a:t>
                </a:r>
                <a:r>
                  <a:rPr lang="en-US" dirty="0" err="1"/>
                  <a:t>Jayaraj</a:t>
                </a:r>
                <a:r>
                  <a:rPr lang="en-US" dirty="0"/>
                  <a:t> &amp; Subramanian, 2007; Foster &amp;  </a:t>
                </a:r>
                <a:r>
                  <a:rPr lang="en-US" dirty="0" err="1"/>
                  <a:t>Rosenzweig</a:t>
                </a:r>
                <a:r>
                  <a:rPr lang="en-US" dirty="0"/>
                  <a:t>, 1994; 2004</a:t>
                </a:r>
                <a:r>
                  <a:rPr lang="en-US" dirty="0" smtClean="0"/>
                  <a:t>)</a:t>
                </a:r>
              </a:p>
              <a:p>
                <a:pPr lvl="1"/>
                <a:r>
                  <a:rPr lang="en-US" dirty="0" smtClean="0"/>
                  <a:t>Households are benevolent toward their children </a:t>
                </a:r>
              </a:p>
              <a:p>
                <a:pPr lvl="1"/>
                <a:r>
                  <a:rPr lang="en-US" dirty="0" smtClean="0"/>
                  <a:t>Marginal productivity of labor (</a:t>
                </a:r>
                <a:r>
                  <a:rPr lang="en-US" dirty="0" err="1" smtClean="0"/>
                  <a:t>q</a:t>
                </a:r>
                <a:r>
                  <a:rPr lang="en-US" baseline="-25000" dirty="0" err="1" smtClean="0"/>
                  <a:t>L</a:t>
                </a:r>
                <a:r>
                  <a:rPr lang="en-US" dirty="0" smtClean="0"/>
                  <a:t>) is increasing in landholding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51475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Theory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Disutility of child labor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φ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=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𝑐𝐾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 smtClean="0"/>
                  <a:t> where c and a are positive constants (disutility increasing in wealth)</a:t>
                </a:r>
              </a:p>
              <a:p>
                <a:r>
                  <a:rPr lang="en-US" dirty="0" smtClean="0"/>
                  <a:t>Value </a:t>
                </a:r>
                <a:r>
                  <a:rPr lang="en-US" dirty="0"/>
                  <a:t>of education </a:t>
                </a:r>
                <a:r>
                  <a:rPr lang="en-US" dirty="0" smtClean="0"/>
                  <a:t>by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is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𝑐𝐾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)(1−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; marginal </a:t>
                </a:r>
                <a:r>
                  <a:rPr lang="en-US" dirty="0"/>
                  <a:t>value of time spent educating children is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𝑐𝐾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</a:t>
                </a:r>
                <a:endParaRPr lang="en-US" dirty="0" smtClean="0"/>
              </a:p>
              <a:p>
                <a:r>
                  <a:rPr lang="en-US" dirty="0" smtClean="0"/>
                  <a:t>Household’s problem: </a:t>
                </a:r>
              </a:p>
              <a:p>
                <a:pPr lvl="2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Max</m:t>
                    </m:r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U</m:t>
                    </m:r>
                    <m:r>
                      <a:rPr lang="en-US" sz="18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U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C</m:t>
                        </m:r>
                        <m:r>
                          <a:rPr lang="en-US" sz="180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</a:rPr>
                              <m:t>L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</a:rPr>
                              <m:t>c</m:t>
                            </m:r>
                          </m:sub>
                        </m:sSub>
                      </m:e>
                    </m:d>
                    <m:r>
                      <a:rPr lang="en-US" sz="18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u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</m:d>
                    <m:r>
                      <a:rPr lang="en-US" sz="18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8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φ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</a:rPr>
                              <m:t>L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</a:rPr>
                              <m:t>c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800" dirty="0"/>
                  <a:t> </a:t>
                </a:r>
                <a:endParaRPr lang="en-US" sz="1800" dirty="0" smtClean="0"/>
              </a:p>
              <a:p>
                <a:pPr lvl="2"/>
                <a:r>
                  <a:rPr lang="en-US" sz="1800" dirty="0" smtClean="0"/>
                  <a:t>With substitutions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sz="18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q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a:rPr lang="en-US" sz="18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</m:d>
                    <m:r>
                      <a:rPr lang="en-US" sz="1800" i="1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cK</m:t>
                        </m:r>
                        <m:r>
                          <a:rPr lang="en-US" sz="180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</m:d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lang="en-US" sz="18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q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a:rPr lang="en-US" sz="18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</m:d>
                    <m:r>
                      <a:rPr lang="en-US" sz="1800" i="1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cK</m:t>
                        </m:r>
                        <m:r>
                          <a:rPr lang="en-US" sz="180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</m:d>
                    <m:r>
                      <a:rPr lang="en-US" sz="18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L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800">
                        <a:latin typeface="Cambria Math" panose="02040503050406030204" pitchFamily="18" charset="0"/>
                      </a:rPr>
                      <m:t>1)</m:t>
                    </m:r>
                  </m:oMath>
                </a14:m>
                <a:endParaRPr lang="en-US" sz="1800" dirty="0" smtClean="0"/>
              </a:p>
              <a:p>
                <a:pPr lvl="2"/>
                <a:r>
                  <a:rPr lang="en-US" sz="1800" dirty="0" smtClean="0"/>
                  <a:t>So…</a:t>
                </a:r>
              </a:p>
              <a:p>
                <a:pPr lvl="2"/>
                <a14:m>
                  <m:oMath xmlns:m="http://schemas.openxmlformats.org/officeDocument/2006/math">
                    <m:func>
                      <m:func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</a:rPr>
                              <m:t>max</m:t>
                            </m:r>
                          </m:e>
                          <m:lim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</a:rPr>
                              <m:t>L</m:t>
                            </m:r>
                          </m:lim>
                        </m:limLow>
                      </m:fName>
                      <m:e>
                        <m:r>
                          <a:rPr lang="en-US" sz="18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q</m:t>
                        </m:r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</a:rPr>
                              <m:t>K</m:t>
                            </m:r>
                            <m:r>
                              <a:rPr lang="en-US" sz="180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</a:rPr>
                              <m:t>L</m:t>
                            </m:r>
                          </m:e>
                        </m:d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</a:rPr>
                              <m:t>cK</m:t>
                            </m:r>
                            <m:r>
                              <a:rPr lang="en-US" sz="180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</a:rPr>
                              <m:t>a</m:t>
                            </m:r>
                          </m:e>
                        </m:d>
                        <m:r>
                          <a:rPr lang="en-US" sz="18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L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800">
                            <a:latin typeface="Cambria Math" panose="02040503050406030204" pitchFamily="18" charset="0"/>
                          </a:rPr>
                          <m:t>1)</m:t>
                        </m:r>
                      </m:e>
                    </m:func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14108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Theory…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FOC: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q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</m:t>
                            </m:r>
                          </m:num>
                          <m:den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L</m:t>
                            </m:r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cK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a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)=0  =&gt; 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L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L</m:t>
                        </m:r>
                      </m:e>
                    </m:d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cK</m:t>
                    </m:r>
                    <m:r>
                      <a:rPr lang="en-US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a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By SOC,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LL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en-US" dirty="0" smtClean="0"/>
                  <a:t> &amp; </a:t>
                </a:r>
                <a:r>
                  <a:rPr lang="en-US" dirty="0"/>
                  <a:t> if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𝑐𝐾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dirty="0" smtClean="0"/>
                  <a:t>, then labor supply (L) falls, if &lt;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dirty="0" smtClean="0"/>
                  <a:t>, labor supply increases with an increase in landholding</a:t>
                </a:r>
              </a:p>
              <a:p>
                <a:r>
                  <a:rPr lang="en-US" dirty="0" smtClean="0"/>
                  <a:t>Compare marginal productivity of child with marginal value of schooling (comparative statics)</a:t>
                </a:r>
              </a:p>
              <a:p>
                <a:pPr lvl="1"/>
                <a:r>
                  <a:rPr lang="en-US" dirty="0"/>
                  <a:t>The marginal value of education is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𝑐𝐾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(straight line in figure) </a:t>
                </a:r>
              </a:p>
              <a:p>
                <a:pPr lvl="1"/>
                <a:r>
                  <a:rPr lang="en-US" dirty="0" smtClean="0"/>
                  <a:t>When </a:t>
                </a:r>
                <a:r>
                  <a:rPr lang="en-US" dirty="0"/>
                  <a:t>land size rises from zero,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𝑐𝐾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is larger than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dirty="0"/>
                  <a:t> up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dirty="0"/>
                  <a:t>; therefore, labor supply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dirty="0"/>
                  <a:t> falls. </a:t>
                </a:r>
                <a:r>
                  <a:rPr lang="en-US" dirty="0" smtClean="0"/>
                  <a:t>Child </a:t>
                </a:r>
                <a:r>
                  <a:rPr lang="en-US" dirty="0"/>
                  <a:t>labor supply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/>
                  <a:t> falls (recall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=1+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 smtClean="0"/>
                  <a:t>).</a:t>
                </a:r>
              </a:p>
              <a:p>
                <a:pPr lvl="1"/>
                <a:r>
                  <a:rPr lang="en-US" dirty="0" smtClean="0"/>
                  <a:t>After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dirty="0"/>
                  <a:t>, when land size increases,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𝑐𝐾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is </a:t>
                </a:r>
                <a:r>
                  <a:rPr lang="en-US" dirty="0" smtClean="0"/>
                  <a:t>lower </a:t>
                </a:r>
                <a:r>
                  <a:rPr lang="en-US" dirty="0"/>
                  <a:t>than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dirty="0"/>
                  <a:t> up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dirty="0"/>
                  <a:t>; therefore, child labor supply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/>
                  <a:t> increases. 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Finally</a:t>
                </a:r>
                <a:r>
                  <a:rPr lang="en-US" dirty="0"/>
                  <a:t>, when </a:t>
                </a:r>
                <a:r>
                  <a:rPr lang="en-US" i="1" dirty="0"/>
                  <a:t>K</a:t>
                </a:r>
                <a:r>
                  <a:rPr lang="en-US" dirty="0"/>
                  <a:t> passes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dirty="0"/>
                  <a:t>, again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𝑐𝐾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is larger than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dirty="0"/>
                  <a:t>; therefore, child labor supply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/>
                  <a:t> falls.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28" t="-700" r="-9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95808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2789" y="1861704"/>
            <a:ext cx="6495701" cy="4371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0829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Implications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/>
                <a:r>
                  <a:rPr lang="en-US" dirty="0"/>
                  <a:t>When holding size is small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r>
                  <a:rPr lang="en-US" dirty="0" err="1"/>
                  <a:t>hild</a:t>
                </a:r>
                <a:r>
                  <a:rPr lang="en-US" dirty="0"/>
                  <a:t> labor decreases </a:t>
                </a:r>
                <a:r>
                  <a:rPr lang="en-US" dirty="0" smtClean="0"/>
                  <a:t>in K</a:t>
                </a:r>
                <a:endParaRPr lang="en-US" dirty="0"/>
              </a:p>
              <a:p>
                <a:pPr lvl="0"/>
                <a:r>
                  <a:rPr lang="en-US" dirty="0"/>
                  <a:t>When it is intermediate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dirty="0"/>
                  <a:t>), child labor increases </a:t>
                </a:r>
                <a:r>
                  <a:rPr lang="en-US" dirty="0" smtClean="0"/>
                  <a:t>in K</a:t>
                </a:r>
                <a:endParaRPr lang="en-US" dirty="0"/>
              </a:p>
              <a:p>
                <a:pPr lvl="0"/>
                <a:r>
                  <a:rPr lang="en-US" dirty="0"/>
                  <a:t>When holding size is large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dirty="0"/>
                  <a:t>), child labor decreases as holding size </a:t>
                </a:r>
                <a:r>
                  <a:rPr lang="en-US" dirty="0" smtClean="0"/>
                  <a:t>increases</a:t>
                </a:r>
              </a:p>
              <a:p>
                <a:pPr lvl="0"/>
                <a:r>
                  <a:rPr lang="en-US" dirty="0" smtClean="0"/>
                  <a:t>Note: </a:t>
                </a:r>
                <a:r>
                  <a:rPr lang="en-US" dirty="0" err="1" smtClean="0"/>
                  <a:t>Basu</a:t>
                </a:r>
                <a:r>
                  <a:rPr lang="en-US" dirty="0" smtClean="0"/>
                  <a:t> (numerous papers) has provided theory for inverted U shape; backs it up with empirical evidence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4833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5521" y="1945271"/>
            <a:ext cx="5722822" cy="4317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7234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Data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2638" y="1802849"/>
            <a:ext cx="7248745" cy="488800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Three nationally representative household surveys conducted by ZIMSTAT are employed for the analysis.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Incomes, Consumption and Expenditure Surveys (ICES) were conducted from January 2001 to January 2002 and from June 2007 to December </a:t>
            </a:r>
            <a:r>
              <a:rPr lang="en-US" dirty="0" smtClean="0"/>
              <a:t>2007 (the </a:t>
            </a:r>
            <a:r>
              <a:rPr lang="en-US" dirty="0"/>
              <a:t>2007/8 ICES survey was intended to be conducted from June 2007 to May 2008, but, because of the economic crisis, it was not completed and a few observations were collected in </a:t>
            </a:r>
            <a:r>
              <a:rPr lang="en-US" dirty="0" smtClean="0"/>
              <a:t>2008) 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Poverty, Incomes, Consumption and Expenditure Survey (PICES), using an identical questionnaire, was conducted from June 2011 to May </a:t>
            </a:r>
            <a:r>
              <a:rPr lang="en-US" dirty="0" smtClean="0"/>
              <a:t>2012 </a:t>
            </a:r>
          </a:p>
          <a:p>
            <a:pPr lvl="1"/>
            <a:r>
              <a:rPr lang="en-US" dirty="0" smtClean="0"/>
              <a:t>There </a:t>
            </a:r>
            <a:r>
              <a:rPr lang="en-US" dirty="0"/>
              <a:t>are 12806, 11615 and 25052 surveyed households respectively in 2001, 2007 and 2011, </a:t>
            </a:r>
            <a:r>
              <a:rPr lang="en-US" dirty="0" smtClean="0"/>
              <a:t>from </a:t>
            </a:r>
            <a:r>
              <a:rPr lang="en-US" dirty="0"/>
              <a:t>rural areas. These surveys use similar sampling designs and questionnaires and are representative at the provincial and higher </a:t>
            </a:r>
            <a:r>
              <a:rPr lang="en-US" dirty="0" smtClean="0"/>
              <a:t>levels </a:t>
            </a:r>
            <a:endParaRPr lang="en-US" dirty="0"/>
          </a:p>
          <a:p>
            <a:r>
              <a:rPr lang="en-US" dirty="0" smtClean="0"/>
              <a:t>Sample cleaning issue: About </a:t>
            </a:r>
            <a:r>
              <a:rPr lang="en-US" dirty="0"/>
              <a:t>one percent of </a:t>
            </a:r>
            <a:r>
              <a:rPr lang="en-US" dirty="0" smtClean="0"/>
              <a:t>households </a:t>
            </a:r>
            <a:r>
              <a:rPr lang="en-US" dirty="0"/>
              <a:t>who are among top 2 percent of land owners, stated that they do not own any </a:t>
            </a:r>
            <a:r>
              <a:rPr lang="en-US" dirty="0" smtClean="0"/>
              <a:t>assets. These </a:t>
            </a:r>
            <a:r>
              <a:rPr lang="en-US" dirty="0"/>
              <a:t>observations represent </a:t>
            </a:r>
            <a:r>
              <a:rPr lang="en-US" dirty="0" err="1"/>
              <a:t>mis</a:t>
            </a:r>
            <a:r>
              <a:rPr lang="en-US" dirty="0"/>
              <a:t>-measurement and are dropped. Most of these same households </a:t>
            </a:r>
            <a:r>
              <a:rPr lang="en-US" dirty="0" smtClean="0"/>
              <a:t>did </a:t>
            </a:r>
            <a:r>
              <a:rPr lang="en-US" dirty="0"/>
              <a:t>not </a:t>
            </a:r>
            <a:r>
              <a:rPr lang="en-US" dirty="0" smtClean="0"/>
              <a:t>answer </a:t>
            </a:r>
            <a:r>
              <a:rPr lang="en-US" dirty="0"/>
              <a:t>other </a:t>
            </a:r>
            <a:r>
              <a:rPr lang="en-US" dirty="0" smtClean="0"/>
              <a:t>questions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726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Background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2638" y="1969998"/>
            <a:ext cx="7513775" cy="488800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About 30% of children aged 5-14 are employed in Sub-Saharan Africa</a:t>
            </a:r>
          </a:p>
          <a:p>
            <a:pPr lvl="1"/>
            <a:r>
              <a:rPr lang="en-US" dirty="0" smtClean="0"/>
              <a:t>Majority are in rural areas and working on their parents’ farms</a:t>
            </a:r>
          </a:p>
          <a:p>
            <a:pPr lvl="1"/>
            <a:r>
              <a:rPr lang="en-US" dirty="0" smtClean="0"/>
              <a:t>Concerns for short-run outcomes such as abusive conditions, age equity, schooling</a:t>
            </a:r>
          </a:p>
          <a:p>
            <a:pPr lvl="1"/>
            <a:r>
              <a:rPr lang="en-US" dirty="0" smtClean="0"/>
              <a:t>Implications for long-term accumulation of human capital, poverty reduction, and economic mobility of young populations</a:t>
            </a:r>
          </a:p>
          <a:p>
            <a:pPr lvl="1"/>
            <a:r>
              <a:rPr lang="en-US" dirty="0" smtClean="0"/>
              <a:t>Policy makers are interested in determinants of child labor and what policies might be used to reduce it</a:t>
            </a:r>
          </a:p>
          <a:p>
            <a:r>
              <a:rPr lang="en-US" dirty="0" smtClean="0"/>
              <a:t>Wealth in SSA is closely linked to land holding and, more broadly, performance in agriculture is partially determined by land holding and land tenure relationships</a:t>
            </a:r>
          </a:p>
          <a:p>
            <a:pPr lvl="1"/>
            <a:r>
              <a:rPr lang="en-US" dirty="0" smtClean="0"/>
              <a:t>Wide variation in land tenure systems (communal, free-hold, leasehold; dual systems)</a:t>
            </a:r>
          </a:p>
          <a:p>
            <a:pPr lvl="1"/>
            <a:r>
              <a:rPr lang="en-US" dirty="0" smtClean="0"/>
              <a:t>Evidence of inverse productivity relationship—smaller land holdings tend to be more intensively farmed </a:t>
            </a:r>
          </a:p>
          <a:p>
            <a:r>
              <a:rPr lang="en-US" dirty="0" smtClean="0"/>
              <a:t>Relationship between land holding sizes and use of child labor is complex (theory and empirical evidence)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9209" y="80628"/>
            <a:ext cx="3257204" cy="1825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4230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Empirical issues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Two ways to define child labor:</a:t>
            </a:r>
          </a:p>
          <a:p>
            <a:pPr marL="728663" lvl="1" indent="-385763">
              <a:buFont typeface="+mj-lt"/>
              <a:buAutoNum type="arabicPeriod"/>
            </a:pPr>
            <a:r>
              <a:rPr lang="en-US" dirty="0" smtClean="0"/>
              <a:t>From question: Has </a:t>
            </a:r>
            <a:r>
              <a:rPr lang="en-US" dirty="0"/>
              <a:t>(name) ever attended school? Answers are: 1) never been; 2) at school; and 3) left school. If a child has left school, then there is another question which asks about the reason. If a child aged 7-14 has never gone to school or has left school and this leaving is not because of illness then he/she is considered to be a child laborer</a:t>
            </a:r>
            <a:r>
              <a:rPr lang="en-US" dirty="0" smtClean="0"/>
              <a:t>. Problem:  in school and working</a:t>
            </a:r>
          </a:p>
          <a:p>
            <a:pPr marL="728663" lvl="1" indent="-385763">
              <a:buFont typeface="+mj-lt"/>
              <a:buAutoNum type="arabicPeriod"/>
            </a:pPr>
            <a:r>
              <a:rPr lang="en-US" dirty="0" smtClean="0"/>
              <a:t>Main </a:t>
            </a:r>
            <a:r>
              <a:rPr lang="en-US" dirty="0"/>
              <a:t>activity of each individual during the past 12 months. </a:t>
            </a:r>
            <a:r>
              <a:rPr lang="en-US" dirty="0" smtClean="0"/>
              <a:t>This definition </a:t>
            </a:r>
            <a:r>
              <a:rPr lang="en-US" dirty="0"/>
              <a:t>holds that if the main activity of a child aged 7-14 is working, then he/she is considered as a child </a:t>
            </a:r>
            <a:r>
              <a:rPr lang="en-US" dirty="0" smtClean="0"/>
              <a:t>laborer. Problem:  missing observations</a:t>
            </a:r>
          </a:p>
          <a:p>
            <a:r>
              <a:rPr lang="en-US" dirty="0" smtClean="0"/>
              <a:t>How to define landholding (and potential </a:t>
            </a:r>
            <a:r>
              <a:rPr lang="en-US" dirty="0" err="1" smtClean="0"/>
              <a:t>endogeneity</a:t>
            </a:r>
            <a:r>
              <a:rPr lang="en-US" dirty="0" smtClean="0"/>
              <a:t>): (</a:t>
            </a:r>
            <a:r>
              <a:rPr lang="en-US" dirty="0" err="1" smtClean="0"/>
              <a:t>i</a:t>
            </a:r>
            <a:r>
              <a:rPr lang="en-US" dirty="0" smtClean="0"/>
              <a:t>) total; (ii) owned; (iii) rented; (iv) borrowed or other arrangement:</a:t>
            </a:r>
          </a:p>
          <a:p>
            <a:pPr lvl="1"/>
            <a:r>
              <a:rPr lang="en-US" dirty="0" smtClean="0"/>
              <a:t>Use land owned due to limited potential for </a:t>
            </a:r>
            <a:r>
              <a:rPr lang="en-US" dirty="0" err="1" smtClean="0"/>
              <a:t>endogeneity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Note on land tenure in Zimbabwe</a:t>
            </a:r>
          </a:p>
          <a:p>
            <a:r>
              <a:rPr lang="en-US" dirty="0" smtClean="0"/>
              <a:t>Non-land wealth controlled for through MCA-generated asset index</a:t>
            </a:r>
            <a:endParaRPr lang="en-US" dirty="0"/>
          </a:p>
          <a:p>
            <a:pPr marL="728663" lvl="1" indent="-385763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2133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459" y="532785"/>
            <a:ext cx="5820698" cy="60593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4157" y="857251"/>
            <a:ext cx="3159843" cy="2201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2745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Empirical issues</a:t>
            </a:r>
            <a:endParaRPr lang="en-US" sz="4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902638" y="1969999"/>
                <a:ext cx="7248745" cy="4067007"/>
              </a:xfrm>
            </p:spPr>
            <p:txBody>
              <a:bodyPr/>
              <a:lstStyle/>
              <a:p>
                <a:r>
                  <a:rPr lang="en-US" dirty="0" smtClean="0"/>
                  <a:t>Estimating equation is logit estimated separately by year (no panel available):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𝑃𝑟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𝑖h𝑗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=1</m:t>
                    </m:r>
                    <m:d>
                      <m:dPr>
                        <m:begChr m:val="|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Pr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⁡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&gt;0 </m:t>
                    </m:r>
                    <m:d>
                      <m:dPr>
                        <m:begChr m:val="|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+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𝑖h𝑗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 smtClean="0"/>
              </a:p>
              <a:p>
                <a:pPr lvl="1"/>
                <a:r>
                  <a:rPr lang="en-US" sz="2000" dirty="0" smtClean="0"/>
                  <a:t>Where F(.) is the logit function, </a:t>
                </a:r>
                <a:r>
                  <a:rPr lang="en-US" sz="2000" dirty="0" err="1" smtClean="0"/>
                  <a:t>i</a:t>
                </a:r>
                <a:r>
                  <a:rPr lang="en-US" sz="2000" dirty="0" smtClean="0"/>
                  <a:t> indexes child, h, the household and j the district</a:t>
                </a:r>
              </a:p>
              <a:p>
                <a:r>
                  <a:rPr lang="en-US" dirty="0"/>
                  <a:t>Key variables are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and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 smtClean="0"/>
                  <a:t>, which are elements of </a:t>
                </a:r>
                <a:r>
                  <a:rPr lang="en-US" dirty="0" err="1" smtClean="0"/>
                  <a:t>X</a:t>
                </a:r>
                <a:r>
                  <a:rPr lang="en-US" baseline="-25000" dirty="0" err="1" smtClean="0"/>
                  <a:t>hj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02638" y="1969999"/>
                <a:ext cx="7248745" cy="4067007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67454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Results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399109"/>
            <a:ext cx="7886700" cy="3521977"/>
          </a:xfrm>
        </p:spPr>
        <p:txBody>
          <a:bodyPr>
            <a:normAutofit fontScale="47500" lnSpcReduction="20000"/>
          </a:bodyPr>
          <a:lstStyle/>
          <a:p>
            <a:r>
              <a:rPr lang="en-US" sz="2900" dirty="0" smtClean="0"/>
              <a:t>Coefficients and marginal effects are all as expected, coefficients on the key variables are highly significant and consistent with the theoretical pattern (decreasing, increasing, decreasing)</a:t>
            </a:r>
          </a:p>
          <a:p>
            <a:r>
              <a:rPr lang="en-US" sz="2900" dirty="0" smtClean="0"/>
              <a:t>Pattern holds for all survey years</a:t>
            </a:r>
          </a:p>
          <a:p>
            <a:pPr lvl="1"/>
            <a:r>
              <a:rPr lang="en-US" sz="2500" dirty="0" smtClean="0"/>
              <a:t>At means, </a:t>
            </a:r>
            <a:r>
              <a:rPr lang="en-US" sz="2500" dirty="0"/>
              <a:t>the bump begins to emerge </a:t>
            </a:r>
            <a:r>
              <a:rPr lang="en-US" sz="2500" dirty="0" smtClean="0"/>
              <a:t>around </a:t>
            </a:r>
            <a:r>
              <a:rPr lang="en-US" sz="2500" dirty="0"/>
              <a:t>0.6, 1 and 0.9 hectares per household member and it peaks on average about 1.3, 2.7 and 2.9 hectares per household member respectively in 2001, 2007 and </a:t>
            </a:r>
            <a:r>
              <a:rPr lang="en-US" sz="2500" dirty="0" smtClean="0"/>
              <a:t>2011</a:t>
            </a:r>
          </a:p>
          <a:p>
            <a:pPr lvl="1"/>
            <a:r>
              <a:rPr lang="en-US" sz="2500" dirty="0" smtClean="0"/>
              <a:t>Shape is similar, but location of “bump” changes: probability </a:t>
            </a:r>
            <a:r>
              <a:rPr lang="en-US" sz="2500" dirty="0"/>
              <a:t>of putting </a:t>
            </a:r>
            <a:r>
              <a:rPr lang="en-US" sz="2500" dirty="0" smtClean="0"/>
              <a:t>children to work for </a:t>
            </a:r>
            <a:r>
              <a:rPr lang="en-US" sz="2500" dirty="0"/>
              <a:t>medium </a:t>
            </a:r>
            <a:r>
              <a:rPr lang="en-US" sz="2500" dirty="0" smtClean="0"/>
              <a:t>land-holding households </a:t>
            </a:r>
            <a:r>
              <a:rPr lang="en-US" sz="2500" dirty="0"/>
              <a:t>increased about </a:t>
            </a:r>
            <a:r>
              <a:rPr lang="en-US" sz="2500" dirty="0" smtClean="0"/>
              <a:t>5 percentage points</a:t>
            </a:r>
            <a:r>
              <a:rPr lang="en-US" sz="2500" dirty="0"/>
              <a:t>  during the shock and then fell by about </a:t>
            </a:r>
            <a:r>
              <a:rPr lang="en-US" sz="2500" dirty="0" smtClean="0"/>
              <a:t>4.5 percentage points </a:t>
            </a:r>
          </a:p>
          <a:p>
            <a:pPr lvl="1"/>
            <a:r>
              <a:rPr lang="en-US" sz="2500" dirty="0"/>
              <a:t>When land holding is very small, the probability of working </a:t>
            </a:r>
            <a:r>
              <a:rPr lang="en-US" sz="2500" dirty="0" smtClean="0"/>
              <a:t>was </a:t>
            </a:r>
            <a:r>
              <a:rPr lang="en-US" sz="2500" dirty="0"/>
              <a:t>about 9.5%, 11% and 5% respectively in 2001, 2007 and 2011.  Therefore, the probability increased by </a:t>
            </a:r>
            <a:r>
              <a:rPr lang="en-US" sz="2500" dirty="0" smtClean="0"/>
              <a:t>1.5 percentage points </a:t>
            </a:r>
            <a:r>
              <a:rPr lang="en-US" sz="2500" dirty="0"/>
              <a:t>during the </a:t>
            </a:r>
            <a:r>
              <a:rPr lang="en-US" sz="2500" dirty="0" smtClean="0"/>
              <a:t>economic crisis </a:t>
            </a:r>
            <a:r>
              <a:rPr lang="en-US" sz="2500" dirty="0"/>
              <a:t>and then fell by about </a:t>
            </a:r>
            <a:r>
              <a:rPr lang="en-US" sz="2500" dirty="0" smtClean="0"/>
              <a:t>6 percentage points </a:t>
            </a:r>
          </a:p>
          <a:p>
            <a:r>
              <a:rPr lang="en-US" sz="2900" dirty="0" smtClean="0"/>
              <a:t>Results </a:t>
            </a:r>
            <a:r>
              <a:rPr lang="en-US" sz="2900" dirty="0"/>
              <a:t>suggest that incentives for putting children to work increased during the crisis for both middle and poor wealth class households, but it increased a lot more in the middle wealth </a:t>
            </a:r>
            <a:r>
              <a:rPr lang="en-US" sz="2900" dirty="0" smtClean="0"/>
              <a:t>class, because they have sufficient lands to employ their children profitably </a:t>
            </a:r>
            <a:endParaRPr lang="en-US" sz="2900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5092" y="857250"/>
            <a:ext cx="1891145" cy="1429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8077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960" y="947305"/>
            <a:ext cx="7476803" cy="5048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1123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3946" y="1002722"/>
            <a:ext cx="5458745" cy="4968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5686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Inverted U shape will miss important action at the middle part of the land distribution</a:t>
            </a:r>
          </a:p>
          <a:p>
            <a:r>
              <a:rPr lang="en-US" dirty="0" smtClean="0"/>
              <a:t>Asset wealth has negative effect on child labor</a:t>
            </a:r>
          </a:p>
          <a:p>
            <a:r>
              <a:rPr lang="en-US" dirty="0" smtClean="0"/>
              <a:t>When land productivity is accounted for (dry, humid areas of country), we find the income (land wealth) effect to be strong</a:t>
            </a:r>
          </a:p>
          <a:p>
            <a:pPr lvl="1"/>
            <a:r>
              <a:rPr lang="en-US" dirty="0" smtClean="0"/>
              <a:t>Different pattern of peak labor indicates that in humid (productive) areas, very small landholders are more likely to put children to work</a:t>
            </a:r>
          </a:p>
          <a:p>
            <a:pPr lvl="1"/>
            <a:r>
              <a:rPr lang="en-US" dirty="0" smtClean="0"/>
              <a:t>In dry areas, medium-land households are more likely</a:t>
            </a:r>
          </a:p>
          <a:p>
            <a:r>
              <a:rPr lang="en-US" dirty="0" smtClean="0"/>
              <a:t>Sex bias:  boys are more likely to be put to work than girls (educational achievements for girls have been especially prominent in Zimbabwe)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3055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Landholding size and child labor use in agriculture shows an interesting and complex pattern</a:t>
            </a:r>
          </a:p>
          <a:p>
            <a:pPr lvl="1"/>
            <a:r>
              <a:rPr lang="en-US" dirty="0" smtClean="0"/>
              <a:t>Driven by a </a:t>
            </a:r>
            <a:r>
              <a:rPr lang="en-US" dirty="0"/>
              <a:t>complex relationship between the marginal productivity of child on a farm and the marginal value of his/her education at different levels of </a:t>
            </a:r>
            <a:r>
              <a:rPr lang="en-US" dirty="0" smtClean="0"/>
              <a:t>wealth</a:t>
            </a:r>
          </a:p>
          <a:p>
            <a:pPr lvl="1"/>
            <a:r>
              <a:rPr lang="en-US" dirty="0" smtClean="0"/>
              <a:t>Theory is born out</a:t>
            </a:r>
          </a:p>
          <a:p>
            <a:r>
              <a:rPr lang="en-US" dirty="0" smtClean="0"/>
              <a:t>Findings are robust to specifications</a:t>
            </a:r>
          </a:p>
          <a:p>
            <a:r>
              <a:rPr lang="en-US" dirty="0" smtClean="0"/>
              <a:t>Child labor use increased during economic crisis of 2007/8, but returned to its earlier level following resolution of crisis</a:t>
            </a:r>
          </a:p>
          <a:p>
            <a:r>
              <a:rPr lang="en-US" dirty="0" smtClean="0"/>
              <a:t>Programs to promote school attendance need to target different households in different </a:t>
            </a:r>
            <a:r>
              <a:rPr lang="en-US" dirty="0" smtClean="0"/>
              <a:t>areas; the </a:t>
            </a:r>
            <a:r>
              <a:rPr lang="en-US" smtClean="0"/>
              <a:t>“bump” is important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1651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Questions?/Comments?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9477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altLang="ja-JP" sz="4500" dirty="0" smtClean="0"/>
          </a:p>
          <a:p>
            <a:pPr marL="0" indent="0">
              <a:buNone/>
            </a:pPr>
            <a:r>
              <a:rPr lang="en-US" altLang="ja-JP" sz="4500" dirty="0"/>
              <a:t>	</a:t>
            </a:r>
            <a:r>
              <a:rPr lang="en-US" altLang="ja-JP" sz="4500" dirty="0" smtClean="0"/>
              <a:t>			</a:t>
            </a:r>
            <a:r>
              <a:rPr lang="ja-JP" altLang="en-US" sz="4500" dirty="0" smtClean="0"/>
              <a:t>谢</a:t>
            </a:r>
            <a:r>
              <a:rPr lang="ja-JP" altLang="en-US" sz="4500" dirty="0"/>
              <a:t>谢</a:t>
            </a:r>
            <a:endParaRPr lang="en-US" altLang="ja-JP" sz="4500" dirty="0"/>
          </a:p>
          <a:p>
            <a:pPr marL="0" indent="0">
              <a:buNone/>
            </a:pPr>
            <a:endParaRPr lang="en-US" sz="4500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862738" y="4675927"/>
            <a:ext cx="2019784" cy="41359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-4761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000" i="1" dirty="0" err="1">
                <a:latin typeface="Trebuchet MS" panose="020B0603020202020204" pitchFamily="34" charset="0"/>
                <a:ea typeface="+mj-ea"/>
                <a:cs typeface="+mj-cs"/>
              </a:rPr>
              <a:t>waita</a:t>
            </a:r>
            <a:r>
              <a:rPr lang="en-US" altLang="en-US" sz="3000" i="1" dirty="0">
                <a:latin typeface="Trebuchet MS" panose="020B0603020202020204" pitchFamily="34" charset="0"/>
                <a:ea typeface="+mj-ea"/>
                <a:cs typeface="+mj-cs"/>
              </a:rPr>
              <a:t> </a:t>
            </a:r>
            <a:r>
              <a:rPr lang="en-US" altLang="en-US" sz="3000" i="1" dirty="0" err="1">
                <a:latin typeface="Trebuchet MS" panose="020B0603020202020204" pitchFamily="34" charset="0"/>
                <a:ea typeface="+mj-ea"/>
                <a:cs typeface="+mj-cs"/>
              </a:rPr>
              <a:t>hako</a:t>
            </a:r>
            <a:r>
              <a:rPr lang="en-US" altLang="en-US" sz="3000" i="1" dirty="0">
                <a:latin typeface="Trebuchet MS" panose="020B0603020202020204" pitchFamily="34" charset="0"/>
                <a:ea typeface="+mj-ea"/>
                <a:cs typeface="+mj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40062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Background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936694"/>
            <a:ext cx="8171221" cy="3556073"/>
          </a:xfrm>
        </p:spPr>
        <p:txBody>
          <a:bodyPr>
            <a:noAutofit/>
          </a:bodyPr>
          <a:lstStyle/>
          <a:p>
            <a:r>
              <a:rPr lang="en-US" sz="1800" dirty="0" smtClean="0"/>
              <a:t>Since Independence in 1980, Zimbabwe has prioritized schooling to alleviate poverty, promote equity and </a:t>
            </a:r>
            <a:r>
              <a:rPr lang="en-US" sz="1800" dirty="0" smtClean="0"/>
              <a:t>economic </a:t>
            </a:r>
            <a:r>
              <a:rPr lang="en-US" sz="1800" dirty="0" smtClean="0"/>
              <a:t>development</a:t>
            </a:r>
          </a:p>
          <a:p>
            <a:pPr lvl="1"/>
            <a:r>
              <a:rPr lang="en-US" sz="1600" dirty="0" smtClean="0"/>
              <a:t>Through 2000s, education indicators </a:t>
            </a:r>
            <a:r>
              <a:rPr lang="en-US" sz="1600" dirty="0" smtClean="0"/>
              <a:t>in </a:t>
            </a:r>
            <a:r>
              <a:rPr lang="en-US" sz="1600" dirty="0" smtClean="0"/>
              <a:t>Zimbabwe far exceeded those in neighboring countries (Larochelle, Alwang and </a:t>
            </a:r>
            <a:r>
              <a:rPr lang="en-US" sz="1600" dirty="0" err="1" smtClean="0"/>
              <a:t>Taruvinga</a:t>
            </a:r>
            <a:r>
              <a:rPr lang="en-US" sz="1600" dirty="0"/>
              <a:t> </a:t>
            </a:r>
            <a:r>
              <a:rPr lang="en-US" sz="1600" dirty="0" smtClean="0"/>
              <a:t>2016)</a:t>
            </a:r>
          </a:p>
          <a:p>
            <a:r>
              <a:rPr lang="en-US" sz="1800" dirty="0" smtClean="0"/>
              <a:t>Land </a:t>
            </a:r>
            <a:r>
              <a:rPr lang="en-US" sz="1800" dirty="0"/>
              <a:t>and access to it has been a central policy focus throughout </a:t>
            </a:r>
            <a:r>
              <a:rPr lang="en-US" sz="1800" dirty="0" smtClean="0"/>
              <a:t>Z</a:t>
            </a:r>
          </a:p>
          <a:p>
            <a:pPr lvl="1"/>
            <a:r>
              <a:rPr lang="en-US" sz="1600" dirty="0" smtClean="0"/>
              <a:t>At Independence </a:t>
            </a:r>
            <a:r>
              <a:rPr lang="en-US" sz="1600" dirty="0"/>
              <a:t>about 45% of </a:t>
            </a:r>
            <a:r>
              <a:rPr lang="en-US" sz="1600" dirty="0" smtClean="0"/>
              <a:t>arable land was </a:t>
            </a:r>
            <a:r>
              <a:rPr lang="en-US" sz="1600" dirty="0"/>
              <a:t>owned by fewer than 10,000 white </a:t>
            </a:r>
            <a:r>
              <a:rPr lang="en-US" sz="1600" dirty="0"/>
              <a:t>farmers</a:t>
            </a:r>
          </a:p>
          <a:p>
            <a:pPr lvl="1"/>
            <a:r>
              <a:rPr lang="en-US" sz="1600" dirty="0"/>
              <a:t>As a part of Independence negotiations, </a:t>
            </a:r>
            <a:r>
              <a:rPr lang="en-US" sz="1600" dirty="0" smtClean="0"/>
              <a:t>an </a:t>
            </a:r>
            <a:r>
              <a:rPr lang="en-US" sz="1600" dirty="0"/>
              <a:t>agreement outlined a process to redistribute land from white European Zimbabweans to </a:t>
            </a:r>
            <a:r>
              <a:rPr lang="en-US" sz="1600" dirty="0" smtClean="0"/>
              <a:t>blacks</a:t>
            </a:r>
          </a:p>
          <a:p>
            <a:pPr lvl="1"/>
            <a:r>
              <a:rPr lang="en-US" sz="1600" dirty="0" smtClean="0"/>
              <a:t>During </a:t>
            </a:r>
            <a:r>
              <a:rPr lang="en-US" sz="1600" dirty="0"/>
              <a:t>the 1980s, land re-distribution occurred on a willing buyer, willing seller </a:t>
            </a:r>
            <a:r>
              <a:rPr lang="en-US" sz="1600" dirty="0" smtClean="0"/>
              <a:t>basis, with funds from donors</a:t>
            </a:r>
          </a:p>
          <a:p>
            <a:pPr lvl="1"/>
            <a:r>
              <a:rPr lang="en-US" sz="1600" dirty="0" smtClean="0"/>
              <a:t>Beginning </a:t>
            </a:r>
            <a:r>
              <a:rPr lang="en-US" sz="1600" dirty="0"/>
              <a:t>in 2000, landless blacks </a:t>
            </a:r>
            <a:r>
              <a:rPr lang="en-US" sz="1600" dirty="0" smtClean="0"/>
              <a:t>began </a:t>
            </a:r>
            <a:r>
              <a:rPr lang="en-US" sz="1600" dirty="0"/>
              <a:t>to invade white-owned farms. </a:t>
            </a:r>
            <a:r>
              <a:rPr lang="en-US" sz="1600" dirty="0" smtClean="0"/>
              <a:t>Government </a:t>
            </a:r>
            <a:r>
              <a:rPr lang="en-US" sz="1600" dirty="0"/>
              <a:t>began </a:t>
            </a:r>
            <a:r>
              <a:rPr lang="en-US" sz="1600" dirty="0" smtClean="0"/>
              <a:t>a </a:t>
            </a:r>
            <a:r>
              <a:rPr lang="en-US" sz="1600" dirty="0"/>
              <a:t>fast track land resettlement </a:t>
            </a:r>
            <a:r>
              <a:rPr lang="en-US" sz="1600" dirty="0" smtClean="0"/>
              <a:t>program, acquiring </a:t>
            </a:r>
            <a:r>
              <a:rPr lang="en-US" sz="1600" dirty="0"/>
              <a:t>most of the invaded farms and resettled the invaders. Subsequently, more than 3,100 farms were distributed among 214,340 black farmers (</a:t>
            </a:r>
            <a:r>
              <a:rPr lang="en-US" sz="1600" dirty="0" err="1"/>
              <a:t>Mabaye</a:t>
            </a:r>
            <a:r>
              <a:rPr lang="en-US" sz="1600" dirty="0"/>
              <a:t>, 2005). </a:t>
            </a:r>
            <a:r>
              <a:rPr lang="en-US" sz="1600" dirty="0" smtClean="0"/>
              <a:t>  </a:t>
            </a:r>
            <a:endParaRPr lang="en-US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8139" y="361993"/>
            <a:ext cx="2229887" cy="14974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3048" y="361993"/>
            <a:ext cx="2665091" cy="1497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795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857250"/>
            <a:ext cx="2307814" cy="17286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09664" y="1276589"/>
            <a:ext cx="4028791" cy="43258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4678719"/>
            <a:ext cx="3317771" cy="18990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9127" y="907257"/>
            <a:ext cx="2594043" cy="17966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86268" y="4542504"/>
            <a:ext cx="2522661" cy="156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207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Background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Economic difficulties arose after 2001</a:t>
            </a:r>
          </a:p>
          <a:p>
            <a:pPr lvl="1"/>
            <a:r>
              <a:rPr lang="en-US" dirty="0"/>
              <a:t>Growing inflation, collapse of the agricultural economy, land grabs by war </a:t>
            </a:r>
            <a:r>
              <a:rPr lang="en-US" dirty="0" smtClean="0"/>
              <a:t>veterans</a:t>
            </a:r>
          </a:p>
          <a:p>
            <a:pPr lvl="1"/>
            <a:r>
              <a:rPr lang="en-US" dirty="0" smtClean="0"/>
              <a:t>Continued environmental uncertainty (recurring drought)</a:t>
            </a:r>
            <a:endParaRPr lang="en-US" dirty="0"/>
          </a:p>
          <a:p>
            <a:pPr lvl="1"/>
            <a:r>
              <a:rPr lang="en-US" dirty="0"/>
              <a:t> Culminating in </a:t>
            </a:r>
            <a:r>
              <a:rPr lang="en-US" dirty="0" smtClean="0"/>
              <a:t>hyperinflation, abandonment </a:t>
            </a:r>
            <a:r>
              <a:rPr lang="en-US" dirty="0"/>
              <a:t>of Zimbabwean dollar and adoption of the US dollar in 2008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2953" y="4414000"/>
            <a:ext cx="3602182" cy="23473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499" y="4562749"/>
            <a:ext cx="3407545" cy="2044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017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Inflation in 2007 &amp; 2008</a:t>
            </a:r>
            <a:endParaRPr lang="en-US" sz="4000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2220869"/>
            <a:ext cx="6172200" cy="3073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184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More inflation</a:t>
            </a:r>
            <a:endParaRPr lang="en-US" sz="4000" dirty="0"/>
          </a:p>
        </p:txBody>
      </p:sp>
      <p:pic>
        <p:nvPicPr>
          <p:cNvPr id="307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2281390"/>
            <a:ext cx="6172200" cy="2952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886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Hyperinflation?</a:t>
            </a:r>
            <a:endParaRPr lang="en-US" sz="40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2233233"/>
            <a:ext cx="6172200" cy="3048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7143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Hyperinflation!</a:t>
            </a:r>
            <a:endParaRPr lang="en-US" sz="40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2250812"/>
            <a:ext cx="6172200" cy="3013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1646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88916EC7-7FEC-AF43-BDB0-3DE6AE6A861F}" vid="{2559EE01-5818-5544-9433-FD3C9859E5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present_1012</Template>
  <TotalTime>4109</TotalTime>
  <Words>1395</Words>
  <Application>Microsoft Office PowerPoint</Application>
  <PresentationFormat>On-screen Show (4:3)</PresentationFormat>
  <Paragraphs>130</Paragraphs>
  <Slides>29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Yu Gothic</vt:lpstr>
      <vt:lpstr>Acherus Grotesque Bold</vt:lpstr>
      <vt:lpstr>Acherus Grotesque Light</vt:lpstr>
      <vt:lpstr>Arial</vt:lpstr>
      <vt:lpstr>Calibri</vt:lpstr>
      <vt:lpstr>Cambria Math</vt:lpstr>
      <vt:lpstr>Trebuchet MS</vt:lpstr>
      <vt:lpstr>Wingdings</vt:lpstr>
      <vt:lpstr>Office Theme</vt:lpstr>
      <vt:lpstr>Child labor and household land holding: Theory and empirical evidence from Zimbabwe</vt:lpstr>
      <vt:lpstr>Background</vt:lpstr>
      <vt:lpstr>Background</vt:lpstr>
      <vt:lpstr>PowerPoint Presentation</vt:lpstr>
      <vt:lpstr>Background</vt:lpstr>
      <vt:lpstr>Inflation in 2007 &amp; 2008</vt:lpstr>
      <vt:lpstr>More inflation</vt:lpstr>
      <vt:lpstr>Hyperinflation?</vt:lpstr>
      <vt:lpstr>Hyperinflation!</vt:lpstr>
      <vt:lpstr>Objectives</vt:lpstr>
      <vt:lpstr>Theoretical background</vt:lpstr>
      <vt:lpstr>Theoretical background</vt:lpstr>
      <vt:lpstr>Theory</vt:lpstr>
      <vt:lpstr>Theory</vt:lpstr>
      <vt:lpstr>Theory…</vt:lpstr>
      <vt:lpstr>PowerPoint Presentation</vt:lpstr>
      <vt:lpstr>Implications</vt:lpstr>
      <vt:lpstr>PowerPoint Presentation</vt:lpstr>
      <vt:lpstr>Data</vt:lpstr>
      <vt:lpstr>Empirical issues</vt:lpstr>
      <vt:lpstr>PowerPoint Presentation</vt:lpstr>
      <vt:lpstr>Empirical issues</vt:lpstr>
      <vt:lpstr>Results</vt:lpstr>
      <vt:lpstr>PowerPoint Presentation</vt:lpstr>
      <vt:lpstr>PowerPoint Presentation</vt:lpstr>
      <vt:lpstr>Results</vt:lpstr>
      <vt:lpstr>Summary</vt:lpstr>
      <vt:lpstr>Questions?/Comments?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slides are designed for three lines and the fonts will resize</dc:title>
  <dc:creator>Cheng Zhen</dc:creator>
  <cp:lastModifiedBy>Alwang, Jeffrey</cp:lastModifiedBy>
  <cp:revision>240</cp:revision>
  <dcterms:created xsi:type="dcterms:W3CDTF">2018-10-05T13:32:29Z</dcterms:created>
  <dcterms:modified xsi:type="dcterms:W3CDTF">2018-12-18T07:41:23Z</dcterms:modified>
</cp:coreProperties>
</file>