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Raleway"/>
      <p:regular r:id="rId21"/>
      <p:bold r:id="rId22"/>
      <p:italic r:id="rId23"/>
      <p:boldItalic r:id="rId24"/>
    </p:embeddedFont>
    <p:embeddedFont>
      <p:font typeface="Lat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aleway-bold.fntdata"/><Relationship Id="rId21" Type="http://schemas.openxmlformats.org/officeDocument/2006/relationships/font" Target="fonts/Raleway-regular.fntdata"/><Relationship Id="rId24" Type="http://schemas.openxmlformats.org/officeDocument/2006/relationships/font" Target="fonts/Raleway-boldItalic.fntdata"/><Relationship Id="rId23" Type="http://schemas.openxmlformats.org/officeDocument/2006/relationships/font" Target="fonts/Raleway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Lato-bold.fntdata"/><Relationship Id="rId25" Type="http://schemas.openxmlformats.org/officeDocument/2006/relationships/font" Target="fonts/Lato-regular.fntdata"/><Relationship Id="rId28" Type="http://schemas.openxmlformats.org/officeDocument/2006/relationships/font" Target="fonts/Lato-boldItalic.fntdata"/><Relationship Id="rId27" Type="http://schemas.openxmlformats.org/officeDocument/2006/relationships/font" Target="fonts/Lato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13c436ed1_1_185:notes"/>
          <p:cNvSpPr/>
          <p:nvPr>
            <p:ph idx="2" type="sldImg"/>
          </p:nvPr>
        </p:nvSpPr>
        <p:spPr>
          <a:xfrm>
            <a:off x="38121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513c436ed1_1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513c436ed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513c436ed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513c436ed1_2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513c436ed1_2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513c436ed1_3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513c436ed1_3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4d06032068_1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4d06032068_1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25e10e17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525e10e17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54c05348a9_2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54c05348a9_2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13c436ed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13c436ed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13c436ed1_3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513c436ed1_3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13c436ed1_1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513c436ed1_1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5953eb2a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55953eb2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13c436ed1_2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513c436ed1_2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13c436ed1_2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13c436ed1_2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FEFE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rot="-5400000">
            <a:off x="1366812" y="1027739"/>
            <a:ext cx="45826" cy="372859"/>
          </a:xfrm>
          <a:prstGeom prst="rect">
            <a:avLst/>
          </a:prstGeom>
          <a:solidFill>
            <a:srgbClr val="2980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-5400000">
            <a:off x="995485" y="1026163"/>
            <a:ext cx="45826" cy="376012"/>
          </a:xfrm>
          <a:prstGeom prst="rect">
            <a:avLst/>
          </a:prstGeom>
          <a:solidFill>
            <a:srgbClr val="3431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2" name="Google Shape;72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4" name="Google Shape;74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575" lIns="91575" spcFirstLastPara="1" rIns="91575" wrap="square" tIns="9157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85" name="Google Shape;85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575" lIns="91575" spcFirstLastPara="1" rIns="91575" wrap="square" tIns="9157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6" name="Google Shape;8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575" lIns="91575" spcFirstLastPara="1" rIns="91575" wrap="square" tIns="9157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9" name="Google Shape;8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575" lIns="91575" spcFirstLastPara="1" rIns="91575" wrap="square" tIns="9157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575" lIns="91575" spcFirstLastPara="1" rIns="91575" wrap="square" tIns="9157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3" name="Google Shape;9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575" lIns="91575" spcFirstLastPara="1" rIns="91575" wrap="square" tIns="9157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575" lIns="91575" spcFirstLastPara="1" rIns="91575" wrap="square" tIns="9157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7" name="Google Shape;97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575" lIns="91575" spcFirstLastPara="1" rIns="91575" wrap="square" tIns="9157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8" name="Google Shape;98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575" lIns="91575" spcFirstLastPara="1" rIns="91575" wrap="square" tIns="9157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1" name="Google Shape;10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575" lIns="91575" spcFirstLastPara="1" rIns="91575" wrap="square" tIns="9157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4" name="Google Shape;104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575" lIns="91575" spcFirstLastPara="1" rIns="91575" wrap="square" tIns="9157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5" name="Google Shape;10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575" lIns="91575" spcFirstLastPara="1" rIns="91575" wrap="square" tIns="91575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08" name="Google Shape;10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575" lIns="91575" spcFirstLastPara="1" rIns="91575" wrap="square" tIns="9157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2" name="Google Shape;112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575" lIns="91575" spcFirstLastPara="1" rIns="91575" wrap="square" tIns="9157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13" name="Google Shape;113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575" lIns="91575" spcFirstLastPara="1" rIns="91575" wrap="square" tIns="9157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4" name="Google Shape;11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oogle Shape;17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8" name="Google Shape;18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" name="Google Shape;20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575" lIns="91575" spcFirstLastPara="1" rIns="91575" wrap="square" tIns="9157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17" name="Google Shape;11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575" lIns="91575" spcFirstLastPara="1" rIns="91575" wrap="square" tIns="9157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20" name="Google Shape;120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575" lIns="91575" spcFirstLastPara="1" rIns="91575" wrap="square" tIns="9157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1" name="Google Shape;12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/>
          <p:nvPr/>
        </p:nvSpPr>
        <p:spPr>
          <a:xfrm rot="-5400000">
            <a:off x="1366812" y="1027739"/>
            <a:ext cx="45826" cy="372859"/>
          </a:xfrm>
          <a:prstGeom prst="rect">
            <a:avLst/>
          </a:prstGeom>
          <a:solidFill>
            <a:srgbClr val="3431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"/>
          <p:cNvSpPr/>
          <p:nvPr/>
        </p:nvSpPr>
        <p:spPr>
          <a:xfrm rot="-5400000">
            <a:off x="995485" y="1026163"/>
            <a:ext cx="45826" cy="376012"/>
          </a:xfrm>
          <a:prstGeom prst="rect">
            <a:avLst/>
          </a:prstGeom>
          <a:solidFill>
            <a:srgbClr val="2980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"/>
          <p:cNvSpPr/>
          <p:nvPr/>
        </p:nvSpPr>
        <p:spPr>
          <a:xfrm rot="-5400000">
            <a:off x="1366812" y="1027739"/>
            <a:ext cx="45826" cy="372859"/>
          </a:xfrm>
          <a:prstGeom prst="rect">
            <a:avLst/>
          </a:prstGeom>
          <a:solidFill>
            <a:srgbClr val="3431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"/>
          <p:cNvSpPr/>
          <p:nvPr/>
        </p:nvSpPr>
        <p:spPr>
          <a:xfrm rot="-5400000">
            <a:off x="995485" y="1026163"/>
            <a:ext cx="45826" cy="376012"/>
          </a:xfrm>
          <a:prstGeom prst="rect">
            <a:avLst/>
          </a:prstGeom>
          <a:solidFill>
            <a:srgbClr val="2980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2" name="Google Shape;42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6" name="Google Shape;46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7" name="Google Shape;47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9" name="Google Shape;49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0" name="Google Shape;50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oogle Shape;53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4" name="Google Shape;54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" name="Google Shape;56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0" name="Google Shape;60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1" name="Google Shape;61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Google Shape;63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5" name="Google Shape;65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69" name="Google Shape;69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1" name="Google Shape;81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2" name="Google Shape;82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20" Type="http://schemas.openxmlformats.org/officeDocument/2006/relationships/image" Target="../media/image15.png"/><Relationship Id="rId22" Type="http://schemas.openxmlformats.org/officeDocument/2006/relationships/image" Target="../media/image26.png"/><Relationship Id="rId21" Type="http://schemas.openxmlformats.org/officeDocument/2006/relationships/image" Target="../media/image27.png"/><Relationship Id="rId24" Type="http://schemas.openxmlformats.org/officeDocument/2006/relationships/image" Target="../media/image29.png"/><Relationship Id="rId23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image" Target="../media/image6.png"/><Relationship Id="rId9" Type="http://schemas.openxmlformats.org/officeDocument/2006/relationships/image" Target="../media/image7.png"/><Relationship Id="rId25" Type="http://schemas.openxmlformats.org/officeDocument/2006/relationships/image" Target="../media/image20.png"/><Relationship Id="rId5" Type="http://schemas.openxmlformats.org/officeDocument/2006/relationships/image" Target="../media/image10.png"/><Relationship Id="rId6" Type="http://schemas.openxmlformats.org/officeDocument/2006/relationships/image" Target="../media/image3.png"/><Relationship Id="rId7" Type="http://schemas.openxmlformats.org/officeDocument/2006/relationships/image" Target="../media/image8.png"/><Relationship Id="rId8" Type="http://schemas.openxmlformats.org/officeDocument/2006/relationships/image" Target="../media/image4.png"/><Relationship Id="rId11" Type="http://schemas.openxmlformats.org/officeDocument/2006/relationships/image" Target="../media/image19.png"/><Relationship Id="rId10" Type="http://schemas.openxmlformats.org/officeDocument/2006/relationships/image" Target="../media/image1.png"/><Relationship Id="rId13" Type="http://schemas.openxmlformats.org/officeDocument/2006/relationships/image" Target="../media/image28.png"/><Relationship Id="rId12" Type="http://schemas.openxmlformats.org/officeDocument/2006/relationships/image" Target="../media/image17.png"/><Relationship Id="rId15" Type="http://schemas.openxmlformats.org/officeDocument/2006/relationships/image" Target="../media/image30.png"/><Relationship Id="rId14" Type="http://schemas.openxmlformats.org/officeDocument/2006/relationships/image" Target="../media/image14.png"/><Relationship Id="rId17" Type="http://schemas.openxmlformats.org/officeDocument/2006/relationships/image" Target="../media/image21.png"/><Relationship Id="rId16" Type="http://schemas.openxmlformats.org/officeDocument/2006/relationships/image" Target="../media/image11.png"/><Relationship Id="rId19" Type="http://schemas.openxmlformats.org/officeDocument/2006/relationships/image" Target="../media/image22.png"/><Relationship Id="rId18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machine-learning-course.readthedocs.io/en/latest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Python4ML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400"/>
              <a:t>An open-source course for everyone</a:t>
            </a:r>
            <a:endParaRPr/>
          </a:p>
        </p:txBody>
      </p:sp>
      <p:sp>
        <p:nvSpPr>
          <p:cNvPr id="129" name="Google Shape;129;p25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Team: James Hopkins | Brendan Sherman | Zachery Smith | Eric Wynn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Client: Amirsina Torfi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Instructor: Dr. Edward Fox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CS 4624: Multimedia, Hypertext, and Information Access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Virginia Tech, Blacksburg VA 24061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5/12/2019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/>
          <p:nvPr>
            <p:ph type="ctrTitle"/>
          </p:nvPr>
        </p:nvSpPr>
        <p:spPr>
          <a:xfrm>
            <a:off x="2725906" y="89520"/>
            <a:ext cx="3692100" cy="555000"/>
          </a:xfrm>
          <a:prstGeom prst="rect">
            <a:avLst/>
          </a:prstGeom>
        </p:spPr>
        <p:txBody>
          <a:bodyPr anchorCtr="0" anchor="b" bIns="91575" lIns="91575" spcFirstLastPara="1" rIns="91575" wrap="square" tIns="91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/>
              <a:t>Python4ML</a:t>
            </a:r>
            <a:endParaRPr sz="3800"/>
          </a:p>
        </p:txBody>
      </p:sp>
      <p:sp>
        <p:nvSpPr>
          <p:cNvPr id="194" name="Google Shape;194;p34"/>
          <p:cNvSpPr txBox="1"/>
          <p:nvPr>
            <p:ph idx="1" type="subTitle"/>
          </p:nvPr>
        </p:nvSpPr>
        <p:spPr>
          <a:xfrm>
            <a:off x="6888160" y="4320298"/>
            <a:ext cx="1632900" cy="823200"/>
          </a:xfrm>
          <a:prstGeom prst="rect">
            <a:avLst/>
          </a:prstGeom>
        </p:spPr>
        <p:txBody>
          <a:bodyPr anchorCtr="0" anchor="t" bIns="91575" lIns="91575" spcFirstLastPara="1" rIns="91575" wrap="square" tIns="91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/>
              <a:t>Team: James Hopkins, Brendan Sherman, Zachery Smith, and Eric Wynn</a:t>
            </a:r>
            <a:br>
              <a:rPr lang="en" sz="500"/>
            </a:br>
            <a:endParaRPr sz="5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/>
              <a:t>Client: Amirsina Torfi,</a:t>
            </a:r>
            <a:endParaRPr sz="5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/>
              <a:t>Head of Open Source for Science @ VT</a:t>
            </a:r>
            <a:endParaRPr sz="5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/>
              <a:t>4/30/2019</a:t>
            </a:r>
            <a:endParaRPr sz="5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/>
              <a:t>Instructor: Edward A. Fox</a:t>
            </a:r>
            <a:endParaRPr sz="500"/>
          </a:p>
        </p:txBody>
      </p:sp>
      <p:sp>
        <p:nvSpPr>
          <p:cNvPr id="195" name="Google Shape;195;p34"/>
          <p:cNvSpPr txBox="1"/>
          <p:nvPr/>
        </p:nvSpPr>
        <p:spPr>
          <a:xfrm>
            <a:off x="2757183" y="3241178"/>
            <a:ext cx="1396500" cy="2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Decision Trees</a:t>
            </a:r>
            <a:endParaRPr sz="700"/>
          </a:p>
        </p:txBody>
      </p:sp>
      <p:pic>
        <p:nvPicPr>
          <p:cNvPr id="196" name="Google Shape;19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2544" y="3472846"/>
            <a:ext cx="1005751" cy="514222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4"/>
          <p:cNvSpPr txBox="1"/>
          <p:nvPr/>
        </p:nvSpPr>
        <p:spPr>
          <a:xfrm>
            <a:off x="55355" y="2150957"/>
            <a:ext cx="1098600" cy="1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Linear Regression</a:t>
            </a:r>
            <a:endParaRPr sz="700"/>
          </a:p>
        </p:txBody>
      </p:sp>
      <p:sp>
        <p:nvSpPr>
          <p:cNvPr id="198" name="Google Shape;198;p34"/>
          <p:cNvSpPr txBox="1"/>
          <p:nvPr/>
        </p:nvSpPr>
        <p:spPr>
          <a:xfrm>
            <a:off x="6680425" y="311882"/>
            <a:ext cx="2344800" cy="4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Live Course Site</a:t>
            </a:r>
            <a:endParaRPr sz="1400"/>
          </a:p>
        </p:txBody>
      </p:sp>
      <p:sp>
        <p:nvSpPr>
          <p:cNvPr id="199" name="Google Shape;199;p34"/>
          <p:cNvSpPr txBox="1"/>
          <p:nvPr>
            <p:ph type="ctrTitle"/>
          </p:nvPr>
        </p:nvSpPr>
        <p:spPr>
          <a:xfrm>
            <a:off x="2529750" y="568598"/>
            <a:ext cx="4084500" cy="268200"/>
          </a:xfrm>
          <a:prstGeom prst="rect">
            <a:avLst/>
          </a:prstGeom>
        </p:spPr>
        <p:txBody>
          <a:bodyPr anchorCtr="0" anchor="b" bIns="91575" lIns="91575" spcFirstLastPara="1" rIns="91575" wrap="square" tIns="91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 Machine Learning Course for Everyone</a:t>
            </a:r>
            <a:endParaRPr sz="1400"/>
          </a:p>
        </p:txBody>
      </p:sp>
      <p:pic>
        <p:nvPicPr>
          <p:cNvPr id="200" name="Google Shape;200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1870" y="821531"/>
            <a:ext cx="2315099" cy="918492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4"/>
          <p:cNvSpPr txBox="1"/>
          <p:nvPr/>
        </p:nvSpPr>
        <p:spPr>
          <a:xfrm>
            <a:off x="277500" y="2869329"/>
            <a:ext cx="654300" cy="2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Regularization</a:t>
            </a:r>
            <a:endParaRPr sz="700"/>
          </a:p>
        </p:txBody>
      </p:sp>
      <p:pic>
        <p:nvPicPr>
          <p:cNvPr id="202" name="Google Shape;202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1489" y="680145"/>
            <a:ext cx="1302655" cy="1101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73158" y="4367106"/>
            <a:ext cx="1164550" cy="692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94218" y="4368621"/>
            <a:ext cx="1164551" cy="688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53693" y="3444840"/>
            <a:ext cx="955780" cy="770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332234" y="3447875"/>
            <a:ext cx="1088548" cy="66554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4"/>
          <p:cNvSpPr txBox="1"/>
          <p:nvPr/>
        </p:nvSpPr>
        <p:spPr>
          <a:xfrm>
            <a:off x="4493867" y="3294919"/>
            <a:ext cx="986400" cy="1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Logistic Regression</a:t>
            </a:r>
            <a:endParaRPr sz="700"/>
          </a:p>
        </p:txBody>
      </p:sp>
      <p:sp>
        <p:nvSpPr>
          <p:cNvPr id="208" name="Google Shape;208;p34"/>
          <p:cNvSpPr txBox="1"/>
          <p:nvPr/>
        </p:nvSpPr>
        <p:spPr>
          <a:xfrm>
            <a:off x="4402940" y="4227389"/>
            <a:ext cx="947100" cy="1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Naive Bayes</a:t>
            </a:r>
            <a:endParaRPr sz="700"/>
          </a:p>
        </p:txBody>
      </p:sp>
      <p:sp>
        <p:nvSpPr>
          <p:cNvPr id="209" name="Google Shape;209;p34"/>
          <p:cNvSpPr txBox="1"/>
          <p:nvPr/>
        </p:nvSpPr>
        <p:spPr>
          <a:xfrm>
            <a:off x="5561093" y="3304433"/>
            <a:ext cx="1341000" cy="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Support Vector Machines</a:t>
            </a:r>
            <a:endParaRPr sz="700"/>
          </a:p>
        </p:txBody>
      </p:sp>
      <p:sp>
        <p:nvSpPr>
          <p:cNvPr id="210" name="Google Shape;210;p34"/>
          <p:cNvSpPr txBox="1"/>
          <p:nvPr/>
        </p:nvSpPr>
        <p:spPr>
          <a:xfrm>
            <a:off x="7791963" y="4118854"/>
            <a:ext cx="1033800" cy="2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Learn More</a:t>
            </a:r>
            <a:endParaRPr sz="1100"/>
          </a:p>
        </p:txBody>
      </p:sp>
      <p:sp>
        <p:nvSpPr>
          <p:cNvPr id="211" name="Google Shape;211;p34"/>
          <p:cNvSpPr txBox="1"/>
          <p:nvPr/>
        </p:nvSpPr>
        <p:spPr>
          <a:xfrm>
            <a:off x="1002325" y="542497"/>
            <a:ext cx="674100" cy="2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Topics</a:t>
            </a:r>
            <a:endParaRPr sz="1100"/>
          </a:p>
        </p:txBody>
      </p:sp>
      <p:sp>
        <p:nvSpPr>
          <p:cNvPr id="212" name="Google Shape;212;p34"/>
          <p:cNvSpPr txBox="1"/>
          <p:nvPr/>
        </p:nvSpPr>
        <p:spPr>
          <a:xfrm>
            <a:off x="829621" y="1918066"/>
            <a:ext cx="947100" cy="2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Overview</a:t>
            </a:r>
            <a:endParaRPr sz="1100"/>
          </a:p>
        </p:txBody>
      </p:sp>
      <p:sp>
        <p:nvSpPr>
          <p:cNvPr id="213" name="Google Shape;213;p34"/>
          <p:cNvSpPr txBox="1"/>
          <p:nvPr/>
        </p:nvSpPr>
        <p:spPr>
          <a:xfrm>
            <a:off x="4083820" y="2984386"/>
            <a:ext cx="1737000" cy="2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Supervised Learning</a:t>
            </a:r>
            <a:endParaRPr sz="1100"/>
          </a:p>
        </p:txBody>
      </p:sp>
      <p:sp>
        <p:nvSpPr>
          <p:cNvPr id="214" name="Google Shape;214;p34"/>
          <p:cNvSpPr txBox="1"/>
          <p:nvPr/>
        </p:nvSpPr>
        <p:spPr>
          <a:xfrm>
            <a:off x="448619" y="3570361"/>
            <a:ext cx="1905900" cy="2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Unsupervised Learning</a:t>
            </a:r>
            <a:endParaRPr sz="1100"/>
          </a:p>
        </p:txBody>
      </p:sp>
      <p:pic>
        <p:nvPicPr>
          <p:cNvPr id="215" name="Google Shape;215;p3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50120" y="3005804"/>
            <a:ext cx="900751" cy="506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50120" y="2364304"/>
            <a:ext cx="900751" cy="505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131912" y="2388895"/>
            <a:ext cx="1351702" cy="29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4"/>
          <p:cNvSpPr txBox="1"/>
          <p:nvPr/>
        </p:nvSpPr>
        <p:spPr>
          <a:xfrm>
            <a:off x="1267052" y="2229340"/>
            <a:ext cx="1092300" cy="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Overfitting / Underfitting</a:t>
            </a:r>
            <a:endParaRPr sz="700"/>
          </a:p>
        </p:txBody>
      </p:sp>
      <p:sp>
        <p:nvSpPr>
          <p:cNvPr id="219" name="Google Shape;219;p34"/>
          <p:cNvSpPr txBox="1"/>
          <p:nvPr/>
        </p:nvSpPr>
        <p:spPr>
          <a:xfrm>
            <a:off x="1432719" y="2808063"/>
            <a:ext cx="844200" cy="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Cross Validation</a:t>
            </a:r>
            <a:endParaRPr sz="700"/>
          </a:p>
        </p:txBody>
      </p:sp>
      <p:pic>
        <p:nvPicPr>
          <p:cNvPr id="220" name="Google Shape;220;p3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174533" y="2944868"/>
            <a:ext cx="539165" cy="575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4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775003" y="3016336"/>
            <a:ext cx="990472" cy="301979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4"/>
          <p:cNvSpPr txBox="1"/>
          <p:nvPr/>
        </p:nvSpPr>
        <p:spPr>
          <a:xfrm>
            <a:off x="3030769" y="4227389"/>
            <a:ext cx="1005600" cy="1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K-Nearest Neighbors</a:t>
            </a:r>
            <a:endParaRPr sz="700"/>
          </a:p>
        </p:txBody>
      </p:sp>
      <p:sp>
        <p:nvSpPr>
          <p:cNvPr id="223" name="Google Shape;223;p34"/>
          <p:cNvSpPr txBox="1"/>
          <p:nvPr/>
        </p:nvSpPr>
        <p:spPr>
          <a:xfrm>
            <a:off x="331855" y="3877152"/>
            <a:ext cx="520500" cy="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Clustering</a:t>
            </a:r>
            <a:endParaRPr sz="700"/>
          </a:p>
        </p:txBody>
      </p:sp>
      <p:pic>
        <p:nvPicPr>
          <p:cNvPr id="224" name="Google Shape;224;p34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146611" y="4000964"/>
            <a:ext cx="891009" cy="457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4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145108" y="4502576"/>
            <a:ext cx="894014" cy="458624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4"/>
          <p:cNvSpPr txBox="1"/>
          <p:nvPr/>
        </p:nvSpPr>
        <p:spPr>
          <a:xfrm>
            <a:off x="1087645" y="4064121"/>
            <a:ext cx="1692000" cy="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Principal Component Analysis</a:t>
            </a:r>
            <a:endParaRPr sz="700"/>
          </a:p>
        </p:txBody>
      </p:sp>
      <p:pic>
        <p:nvPicPr>
          <p:cNvPr id="227" name="Google Shape;227;p34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1312885" y="4192325"/>
            <a:ext cx="1092323" cy="569344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4"/>
          <p:cNvSpPr txBox="1"/>
          <p:nvPr/>
        </p:nvSpPr>
        <p:spPr>
          <a:xfrm>
            <a:off x="2564063" y="860043"/>
            <a:ext cx="1905900" cy="14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WHAT?</a:t>
            </a:r>
            <a:r>
              <a:rPr lang="en" sz="900"/>
              <a:t> </a:t>
            </a:r>
            <a:endParaRPr sz="9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Python4ML is an open-source course for machine learning using the Python programming language.</a:t>
            </a:r>
            <a:endParaRPr sz="9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WHO?</a:t>
            </a:r>
            <a:r>
              <a:rPr lang="en" sz="900"/>
              <a:t> </a:t>
            </a:r>
            <a:endParaRPr sz="9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This course is being developed with Virginia Tech’s Open Source for Science organization, led by our client Amirsina Torfi.</a:t>
            </a:r>
            <a:endParaRPr sz="900"/>
          </a:p>
        </p:txBody>
      </p:sp>
      <p:sp>
        <p:nvSpPr>
          <p:cNvPr id="229" name="Google Shape;229;p34"/>
          <p:cNvSpPr txBox="1"/>
          <p:nvPr/>
        </p:nvSpPr>
        <p:spPr>
          <a:xfrm>
            <a:off x="4635250" y="858200"/>
            <a:ext cx="2136900" cy="16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HOW?</a:t>
            </a:r>
            <a:r>
              <a:rPr lang="en" sz="900"/>
              <a:t> 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The course is made up of reStructuredText documents and example programs written in Python, using libraries such as scikit learn.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WHERE?</a:t>
            </a:r>
            <a:r>
              <a:rPr lang="en" sz="900"/>
              <a:t> 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The course is available on GitHub.  The code and live course site can be found by scanning the QR code on this poster.</a:t>
            </a:r>
            <a:endParaRPr sz="700"/>
          </a:p>
        </p:txBody>
      </p:sp>
      <p:sp>
        <p:nvSpPr>
          <p:cNvPr id="230" name="Google Shape;230;p34"/>
          <p:cNvSpPr txBox="1"/>
          <p:nvPr/>
        </p:nvSpPr>
        <p:spPr>
          <a:xfrm>
            <a:off x="2642280" y="2385034"/>
            <a:ext cx="39162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</a:rPr>
              <a:t>WHY?</a:t>
            </a:r>
            <a:r>
              <a:rPr lang="en" sz="900">
                <a:solidFill>
                  <a:schemeClr val="dk1"/>
                </a:solidFill>
              </a:rPr>
              <a:t> 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The course is aimed at those with little knowledge of machine learning. We want to facilitate education in an open-source context, bringing important topics together in a high-level overview of ML.</a:t>
            </a:r>
            <a:endParaRPr sz="900"/>
          </a:p>
        </p:txBody>
      </p:sp>
      <p:sp>
        <p:nvSpPr>
          <p:cNvPr id="231" name="Google Shape;231;p34"/>
          <p:cNvSpPr txBox="1"/>
          <p:nvPr/>
        </p:nvSpPr>
        <p:spPr>
          <a:xfrm>
            <a:off x="6753560" y="1871602"/>
            <a:ext cx="2344800" cy="2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Technologies</a:t>
            </a:r>
            <a:endParaRPr sz="1400"/>
          </a:p>
        </p:txBody>
      </p:sp>
      <p:pic>
        <p:nvPicPr>
          <p:cNvPr id="232" name="Google Shape;232;p34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7299856" y="2367427"/>
            <a:ext cx="268078" cy="268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4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7804049" y="2339076"/>
            <a:ext cx="353210" cy="353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4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8183627" y="2941309"/>
            <a:ext cx="353211" cy="353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4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7442713" y="3502694"/>
            <a:ext cx="1013777" cy="243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4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2614781" y="177139"/>
            <a:ext cx="353210" cy="353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4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5993318" y="139879"/>
            <a:ext cx="390469" cy="390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4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8388726" y="2384691"/>
            <a:ext cx="353211" cy="247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4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7375535" y="2937031"/>
            <a:ext cx="597711" cy="370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34"/>
          <p:cNvPicPr preferRelativeResize="0"/>
          <p:nvPr/>
        </p:nvPicPr>
        <p:blipFill>
          <a:blip r:embed="rId25">
            <a:alphaModFix/>
          </a:blip>
          <a:stretch>
            <a:fillRect/>
          </a:stretch>
        </p:blipFill>
        <p:spPr>
          <a:xfrm>
            <a:off x="8489338" y="4380961"/>
            <a:ext cx="505641" cy="6573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Post-Semester Work</a:t>
            </a:r>
            <a:endParaRPr/>
          </a:p>
        </p:txBody>
      </p:sp>
      <p:pic>
        <p:nvPicPr>
          <p:cNvPr descr="Image result for docker" id="246" name="Google Shape;24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41600" y="2734400"/>
            <a:ext cx="2019300" cy="1724025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5"/>
          <p:cNvSpPr txBox="1"/>
          <p:nvPr>
            <p:ph idx="1" type="body"/>
          </p:nvPr>
        </p:nvSpPr>
        <p:spPr>
          <a:xfrm>
            <a:off x="729450" y="1926475"/>
            <a:ext cx="7688700" cy="27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This course can be expanded outside this capstone or in future semesters by: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Writing more example scripts and content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Integrating the project with Docker: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 containerized system, similar to virtual machines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Can pre-package dependencies together for </a:t>
            </a:r>
            <a:r>
              <a:rPr lang="en" sz="1600"/>
              <a:t>e</a:t>
            </a:r>
            <a:r>
              <a:rPr lang="en" sz="1600"/>
              <a:t>ach section</a:t>
            </a:r>
            <a:br>
              <a:rPr lang="en" sz="1600"/>
            </a:br>
            <a:r>
              <a:rPr lang="en" sz="1600"/>
              <a:t>and provide users with a single command to run scripts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Users won’t need </a:t>
            </a:r>
            <a:r>
              <a:rPr lang="en" sz="1600" u="sng"/>
              <a:t>python</a:t>
            </a:r>
            <a:r>
              <a:rPr lang="en" sz="1600"/>
              <a:t> </a:t>
            </a:r>
            <a:r>
              <a:rPr b="1" lang="en" sz="1600"/>
              <a:t>OR</a:t>
            </a:r>
            <a:r>
              <a:rPr lang="en" sz="1600"/>
              <a:t> </a:t>
            </a:r>
            <a:r>
              <a:rPr lang="en" sz="1600" u="sng"/>
              <a:t>dependencies</a:t>
            </a:r>
            <a:r>
              <a:rPr lang="en" sz="1600"/>
              <a:t> installed</a:t>
            </a:r>
            <a:endParaRPr sz="1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 / Takeaways</a:t>
            </a:r>
            <a:endParaRPr/>
          </a:p>
        </p:txBody>
      </p:sp>
      <p:sp>
        <p:nvSpPr>
          <p:cNvPr id="253" name="Google Shape;253;p3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Importance of high quality documentation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As important as or more important than actual code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Makes reviews faster and documents easier to understand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Teaching about a subject requires deep understanding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Had to know why specific decisions were made at every step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Required lots of research on the topics</a:t>
            </a:r>
            <a:endParaRPr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 / Takeaways</a:t>
            </a:r>
            <a:endParaRPr/>
          </a:p>
        </p:txBody>
      </p:sp>
      <p:sp>
        <p:nvSpPr>
          <p:cNvPr id="259" name="Google Shape;259;p3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Importance of finishing personal assignments in a timely manner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Several reviewing stages that required individual approval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Delayed when someone doesn't respond or approve changes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65" name="Google Shape;265;p38"/>
          <p:cNvSpPr txBox="1"/>
          <p:nvPr>
            <p:ph idx="1" type="body"/>
          </p:nvPr>
        </p:nvSpPr>
        <p:spPr>
          <a:xfrm>
            <a:off x="729450" y="2078875"/>
            <a:ext cx="7688700" cy="29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Client: Amirsina Torfi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PhD student in Computer Science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Focused on deep learning, neural networks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Scikit-Learn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Open-source Python Machine Learning library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35" name="Google Shape;135;p26"/>
          <p:cNvSpPr txBox="1"/>
          <p:nvPr>
            <p:ph idx="1" type="body"/>
          </p:nvPr>
        </p:nvSpPr>
        <p:spPr>
          <a:xfrm>
            <a:off x="729450" y="2078875"/>
            <a:ext cx="7688700" cy="261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Summary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Deliverables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Documentation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Testing Plans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Post-Semester Work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Lessons Learned</a:t>
            </a:r>
            <a:endParaRPr sz="1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651" y="2209650"/>
            <a:ext cx="7688699" cy="2859251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729450" y="1850275"/>
            <a:ext cx="7688700" cy="29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Creating an open-source guide to Machine Learning using Python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148" name="Google Shape;148;p28"/>
          <p:cNvSpPr txBox="1"/>
          <p:nvPr>
            <p:ph idx="1" type="body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Course website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Contains all module write-ups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Entire site can be downloaded as PDF or other formats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Links to code examples on GitHub</a:t>
            </a:r>
            <a:endParaRPr sz="1600"/>
          </a:p>
        </p:txBody>
      </p:sp>
      <p:pic>
        <p:nvPicPr>
          <p:cNvPr id="149" name="Google Shape;149;p28"/>
          <p:cNvPicPr preferRelativeResize="0"/>
          <p:nvPr/>
        </p:nvPicPr>
        <p:blipFill rotWithShape="1">
          <a:blip r:embed="rId3">
            <a:alphaModFix/>
          </a:blip>
          <a:srcRect b="0" l="119" r="119" t="0"/>
          <a:stretch/>
        </p:blipFill>
        <p:spPr>
          <a:xfrm>
            <a:off x="4876800" y="1635525"/>
            <a:ext cx="3993048" cy="29953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9"/>
          <p:cNvPicPr preferRelativeResize="0"/>
          <p:nvPr/>
        </p:nvPicPr>
        <p:blipFill rotWithShape="1">
          <a:blip r:embed="rId3">
            <a:alphaModFix/>
          </a:blip>
          <a:srcRect b="3331" l="0" r="0" t="3341"/>
          <a:stretch/>
        </p:blipFill>
        <p:spPr>
          <a:xfrm>
            <a:off x="4744650" y="1441125"/>
            <a:ext cx="4353802" cy="3266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156" name="Google Shape;156;p29"/>
          <p:cNvSpPr txBox="1"/>
          <p:nvPr>
            <p:ph idx="1" type="body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GitHub repository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All course content is open-source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Anyone can contribute and suggest changes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Highly structured system for files</a:t>
            </a:r>
            <a:endParaRPr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Documentation</a:t>
            </a:r>
            <a:endParaRPr/>
          </a:p>
        </p:txBody>
      </p:sp>
      <p:sp>
        <p:nvSpPr>
          <p:cNvPr id="162" name="Google Shape;162;p30"/>
          <p:cNvSpPr txBox="1"/>
          <p:nvPr>
            <p:ph idx="1" type="body"/>
          </p:nvPr>
        </p:nvSpPr>
        <p:spPr>
          <a:xfrm>
            <a:off x="729450" y="1884625"/>
            <a:ext cx="6428100" cy="94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Documentation</a:t>
            </a:r>
            <a:r>
              <a:rPr lang="en" sz="1600"/>
              <a:t> written in reStructuredText (rST), a form of markup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/>
              <a:t>Seamless integration with Sphinx</a:t>
            </a:r>
            <a:endParaRPr sz="1600"/>
          </a:p>
        </p:txBody>
      </p:sp>
      <p:pic>
        <p:nvPicPr>
          <p:cNvPr id="163" name="Google Shape;16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900" y="3114625"/>
            <a:ext cx="3863976" cy="99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20075" y="2571750"/>
            <a:ext cx="3885552" cy="61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57037" y="3840625"/>
            <a:ext cx="2411613" cy="53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0"/>
          <p:cNvSpPr txBox="1"/>
          <p:nvPr>
            <p:ph idx="1" type="body"/>
          </p:nvPr>
        </p:nvSpPr>
        <p:spPr>
          <a:xfrm>
            <a:off x="1792938" y="4108225"/>
            <a:ext cx="13779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Clean tables</a:t>
            </a:r>
            <a:endParaRPr sz="1600"/>
          </a:p>
        </p:txBody>
      </p:sp>
      <p:sp>
        <p:nvSpPr>
          <p:cNvPr id="167" name="Google Shape;167;p30"/>
          <p:cNvSpPr txBox="1"/>
          <p:nvPr>
            <p:ph idx="1" type="body"/>
          </p:nvPr>
        </p:nvSpPr>
        <p:spPr>
          <a:xfrm>
            <a:off x="5657009" y="3181825"/>
            <a:ext cx="24117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Annotated, linked figures</a:t>
            </a:r>
            <a:endParaRPr sz="1600"/>
          </a:p>
        </p:txBody>
      </p:sp>
      <p:sp>
        <p:nvSpPr>
          <p:cNvPr id="168" name="Google Shape;168;p30"/>
          <p:cNvSpPr txBox="1"/>
          <p:nvPr>
            <p:ph idx="1" type="body"/>
          </p:nvPr>
        </p:nvSpPr>
        <p:spPr>
          <a:xfrm>
            <a:off x="5982503" y="4375825"/>
            <a:ext cx="1760700" cy="4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Embeddable code</a:t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</a:t>
            </a:r>
            <a:endParaRPr/>
          </a:p>
        </p:txBody>
      </p:sp>
      <p:sp>
        <p:nvSpPr>
          <p:cNvPr id="174" name="Google Shape;174;p31"/>
          <p:cNvSpPr txBox="1"/>
          <p:nvPr/>
        </p:nvSpPr>
        <p:spPr>
          <a:xfrm>
            <a:off x="729450" y="1853850"/>
            <a:ext cx="68910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https://machine-learning-course.readthedocs.io/en/latest/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5" name="Google Shape;175;p31"/>
          <p:cNvSpPr txBox="1"/>
          <p:nvPr>
            <p:ph type="title"/>
          </p:nvPr>
        </p:nvSpPr>
        <p:spPr>
          <a:xfrm>
            <a:off x="729450" y="26140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Stats</a:t>
            </a:r>
            <a:endParaRPr/>
          </a:p>
        </p:txBody>
      </p:sp>
      <p:sp>
        <p:nvSpPr>
          <p:cNvPr id="176" name="Google Shape;176;p31"/>
          <p:cNvSpPr txBox="1"/>
          <p:nvPr/>
        </p:nvSpPr>
        <p:spPr>
          <a:xfrm>
            <a:off x="729450" y="3149250"/>
            <a:ext cx="6891000" cy="14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6500+ lines of content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100+ pages of course documentation (another 60+ in the final report)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70+ sources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25+ unique python examples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Plans</a:t>
            </a:r>
            <a:endParaRPr/>
          </a:p>
        </p:txBody>
      </p:sp>
      <p:sp>
        <p:nvSpPr>
          <p:cNvPr id="182" name="Google Shape;182;p3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We have been testing scripts as they are added, but the whole team will come together to re-test each one for the final deliverable.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Every navigation link in the site needs to be tested.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/>
              <a:t>We had sample users go through the modules and provide us with feedback.</a:t>
            </a:r>
            <a:endParaRPr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End of Semester Plans</a:t>
            </a:r>
            <a:endParaRPr/>
          </a:p>
        </p:txBody>
      </p:sp>
      <p:sp>
        <p:nvSpPr>
          <p:cNvPr id="188" name="Google Shape;188;p3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Complete the last two topics on Neural Networks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Build final site, test navigation, and test every script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Get feedback from user testing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