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28"/>
      <p:bold r:id="rId29"/>
      <p:italic r:id="rId30"/>
      <p:boldItalic r:id="rId31"/>
    </p:embeddedFont>
    <p:embeddedFont>
      <p:font typeface="Open Sans" panose="020B0606030504020204" pitchFamily="34" charset="0"/>
      <p:regular r:id="rId32"/>
      <p:bold r:id="rId33"/>
      <p:italic r:id="rId34"/>
      <p:boldItalic r:id="rId35"/>
    </p:embeddedFont>
    <p:embeddedFont>
      <p:font typeface="Roboto" panose="02000000000000000000" pitchFamily="2" charset="0"/>
      <p:regular r:id="rId36"/>
      <p:bold r:id="rId37"/>
      <p:italic r:id="rId38"/>
      <p:boldItalic r:id="rId3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206" d="100"/>
          <a:sy n="206" d="100"/>
        </p:scale>
        <p:origin x="500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12.fntdata"/><Relationship Id="rId21" Type="http://schemas.openxmlformats.org/officeDocument/2006/relationships/slide" Target="slides/slide20.xml"/><Relationship Id="rId34" Type="http://schemas.openxmlformats.org/officeDocument/2006/relationships/font" Target="fonts/font7.fntdata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2.fntdata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5.fntdata"/><Relationship Id="rId37" Type="http://schemas.openxmlformats.org/officeDocument/2006/relationships/font" Target="fonts/font10.fntdata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1.fntdata"/><Relationship Id="rId36" Type="http://schemas.openxmlformats.org/officeDocument/2006/relationships/font" Target="fonts/font9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font" Target="fonts/font3.fntdata"/><Relationship Id="rId35" Type="http://schemas.openxmlformats.org/officeDocument/2006/relationships/font" Target="fonts/font8.fntdata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6.fntdata"/><Relationship Id="rId38" Type="http://schemas.openxmlformats.org/officeDocument/2006/relationships/font" Target="fonts/font11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enti.com/x3kyyq9yq8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www.mentimeter.com/s/9336e2019c950e7e7372bf826338d316/ea99929b6911" TargetMode="Externa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e495bea0cd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e495bea0cd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e495bea0cd_0_3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e495bea0cd_0_3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e495bea0cd_0_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e495bea0cd_0_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e495bea0cd_0_3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Google Shape;137;ge495bea0cd_0_3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e495bea0cd_0_3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e495bea0cd_0_3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e495bea0cd_0_1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Google Shape;150;ge495bea0cd_0_10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e495bea0cd_0_2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e495bea0cd_0_2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e495bea0cd_0_1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8" name="Google Shape;178;ge495bea0cd_0_1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494949"/>
                </a:solidFill>
                <a:highlight>
                  <a:srgbClr val="FFFFFF"/>
                </a:highlight>
                <a:latin typeface="Open Sans"/>
                <a:ea typeface="Open Sans"/>
                <a:cs typeface="Open Sans"/>
                <a:sym typeface="Open Sans"/>
              </a:rPr>
              <a:t>Organized, authored, and edited over the course of five months by a class of eighteen Virginia Tech undergraduate students, Welcome to the Beatles represents their collective contribution to the larger scholarship on the most important band in rock history. </a:t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e495bea0cd_0_1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8" name="Google Shape;198;ge495bea0cd_0_1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ge495bea0cd_0_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7" name="Google Shape;207;ge495bea0cd_0_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e495bea0cd_0_1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8" name="Google Shape;218;ge495bea0cd_0_16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e495bea0cd_0_3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e495bea0cd_0_3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https://www.menti.com/x3kyyq9yq8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Live results:  </a:t>
            </a:r>
            <a:r>
              <a:rPr lang="en" u="sng">
                <a:solidFill>
                  <a:schemeClr val="hlink"/>
                </a:solidFill>
                <a:hlinkClick r:id="rId4"/>
              </a:rPr>
              <a:t>https://www.mentimeter.com/s/9336e2019c950e7e7372bf826338d316/ea99929b6911</a:t>
            </a:r>
            <a:r>
              <a:rPr lang="en"/>
              <a:t>  </a:t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ge495bea0cd_0_1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5" name="Google Shape;225;ge495bea0cd_0_1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ge495bea0cd_0_1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4" name="Google Shape;234;ge495bea0cd_0_18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ge495bea0cd_0_19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2" name="Google Shape;242;ge495bea0cd_0_19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ge495bea0cd_0_2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5" name="Google Shape;255;ge495bea0cd_0_2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ge495bea0cd_0_1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2" name="Google Shape;262;ge495bea0cd_0_1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ge495bea0cd_0_3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1" name="Google Shape;271;ge495bea0cd_0_3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e495bea0cd_0_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e495bea0cd_0_6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e495bea0cd_0_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e495bea0cd_0_6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e495bea0cd_0_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e495bea0cd_0_9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e495bea0cd_0_3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e495bea0cd_0_3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e495bea0cd_0_2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e495bea0cd_0_2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e495bea0cd_0_3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e495bea0cd_0_3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e495bea0cd_0_2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e495bea0cd_0_2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www.youtube.com/t/creative_commons" TargetMode="External"/><Relationship Id="rId4" Type="http://schemas.openxmlformats.org/officeDocument/2006/relationships/hyperlink" Target="https://youtu.be/SX0K0hb_xKE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press.rebus.community/openatthemargins/chapter/a-critical-take-on-oer-practices-interrogating-commercialization-colonialism-and-content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openedadvocates.pressbooks.com/chapter/definition-of-open-education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png"/><Relationship Id="rId5" Type="http://schemas.openxmlformats.org/officeDocument/2006/relationships/hyperlink" Target="https://pamplin.vt.edu/news/2020/10/pamplin-managementopen.html" TargetMode="External"/><Relationship Id="rId4" Type="http://schemas.openxmlformats.org/officeDocument/2006/relationships/hyperlink" Target="https://blogs.lt.vt.edu/openvt/2020/09/15/announcing-open-textbook-strategic-management" TargetMode="Externa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6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lib.vt.edu/research-teaching/vr-research-projects.html" TargetMode="External"/><Relationship Id="rId5" Type="http://schemas.openxmlformats.org/officeDocument/2006/relationships/hyperlink" Target="https://guides.lib.vt.edu/vetmed/vranatomy" TargetMode="External"/><Relationship Id="rId10" Type="http://schemas.openxmlformats.org/officeDocument/2006/relationships/image" Target="../media/image21.png"/><Relationship Id="rId4" Type="http://schemas.openxmlformats.org/officeDocument/2006/relationships/image" Target="../media/image17.png"/><Relationship Id="rId9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5.png"/><Relationship Id="rId11" Type="http://schemas.openxmlformats.org/officeDocument/2006/relationships/hyperlink" Target="https://publishing.vt.edu/site/books/series/virginia-tech-student-publications" TargetMode="External"/><Relationship Id="rId5" Type="http://schemas.openxmlformats.org/officeDocument/2006/relationships/image" Target="../media/image24.png"/><Relationship Id="rId10" Type="http://schemas.openxmlformats.org/officeDocument/2006/relationships/image" Target="../media/image28.png"/><Relationship Id="rId4" Type="http://schemas.openxmlformats.org/officeDocument/2006/relationships/image" Target="../media/image23.png"/><Relationship Id="rId9" Type="http://schemas.openxmlformats.org/officeDocument/2006/relationships/hyperlink" Target="https://vtx.vt.edu/articles/2020/02/univlib-power-politics-playboy.html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youtu.be/COp8QBZWTEQ" TargetMode="Externa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g"/><Relationship Id="rId3" Type="http://schemas.openxmlformats.org/officeDocument/2006/relationships/image" Target="../media/image32.png"/><Relationship Id="rId7" Type="http://schemas.openxmlformats.org/officeDocument/2006/relationships/hyperlink" Target="http://hdl.handle.net/10919/91377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5.png"/><Relationship Id="rId5" Type="http://schemas.openxmlformats.org/officeDocument/2006/relationships/image" Target="../media/image34.jpg"/><Relationship Id="rId4" Type="http://schemas.openxmlformats.org/officeDocument/2006/relationships/image" Target="../media/image3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vivalib.org/va/open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menti.com" TargetMode="External"/><Relationship Id="rId5" Type="http://schemas.openxmlformats.org/officeDocument/2006/relationships/hyperlink" Target="https://pixabay.com/p-220163/?no_redirect" TargetMode="Externa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8.png"/><Relationship Id="rId7" Type="http://schemas.openxmlformats.org/officeDocument/2006/relationships/image" Target="../media/image3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schev.edu/index/agency-info/additionalactivities/open-virginia-advisory-committee's-virtual-event-series" TargetMode="External"/><Relationship Id="rId5" Type="http://schemas.openxmlformats.org/officeDocument/2006/relationships/hyperlink" Target="https://www.schev.edu/index/agency-info/advisory-committees/open-virginia-advisory-committee" TargetMode="External"/><Relationship Id="rId4" Type="http://schemas.openxmlformats.org/officeDocument/2006/relationships/hyperlink" Target="https://www.schev.edu/index/agency-info/advisory-committees#eb61a750-bece-61ae-b256-ff000079de01" TargetMode="Externa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hyperlink" Target="https://bccampus.ca/wp-content/uploads/2016/04/DLS-Conference.pdf" TargetMode="External"/><Relationship Id="rId7" Type="http://schemas.openxmlformats.org/officeDocument/2006/relationships/hyperlink" Target="https://sites.google.com/isu.edu/open-ed-week-2021-id/home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masterplan.highered.colorado.gov/oer-week" TargetMode="External"/><Relationship Id="rId5" Type="http://schemas.openxmlformats.org/officeDocument/2006/relationships/hyperlink" Target="http://libraryasleader.org" TargetMode="External"/><Relationship Id="rId4" Type="http://schemas.openxmlformats.org/officeDocument/2006/relationships/hyperlink" Target="https://bccampus.ca/2014/10/30/four-ways-librarians-are-essential-to-the-future-of-open-textbooks-and-oer/" TargetMode="External"/><Relationship Id="rId9" Type="http://schemas.openxmlformats.org/officeDocument/2006/relationships/image" Target="../media/image42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://rbc.libwizard.com/loader.php?id=284e01b2230bf94ce4d68d3505ed364b" TargetMode="External"/><Relationship Id="rId13" Type="http://schemas.openxmlformats.org/officeDocument/2006/relationships/image" Target="../media/image45.png"/><Relationship Id="rId3" Type="http://schemas.openxmlformats.org/officeDocument/2006/relationships/image" Target="../media/image43.png"/><Relationship Id="rId7" Type="http://schemas.openxmlformats.org/officeDocument/2006/relationships/hyperlink" Target="https://libguides.tcc.edu/faculty/OER" TargetMode="External"/><Relationship Id="rId12" Type="http://schemas.openxmlformats.org/officeDocument/2006/relationships/hyperlink" Target="https://youtu.be/9ZpB1Q0ktcs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hdl.handle.net/10919/102634" TargetMode="External"/><Relationship Id="rId11" Type="http://schemas.openxmlformats.org/officeDocument/2006/relationships/hyperlink" Target="https://groups.google.com/d/msg/open-textbook-network/Rxz7XY0C-c4/qyU_UR09BgAJ" TargetMode="External"/><Relationship Id="rId5" Type="http://schemas.openxmlformats.org/officeDocument/2006/relationships/hyperlink" Target="https://iastate.pressbooks.pub/oerstarterkit" TargetMode="External"/><Relationship Id="rId10" Type="http://schemas.openxmlformats.org/officeDocument/2006/relationships/hyperlink" Target="https://docs.google.com/document/d/1r3TfE1MmsdNyPDsTKPqERuYVqQRpTPVSo24ugfCuKM0/edit?usp=sharing" TargetMode="External"/><Relationship Id="rId4" Type="http://schemas.openxmlformats.org/officeDocument/2006/relationships/image" Target="../media/image44.png"/><Relationship Id="rId9" Type="http://schemas.openxmlformats.org/officeDocument/2006/relationships/hyperlink" Target="https://docs.google.com/document/d/1pp6U8OnGvzNZOdFdXlV-sLNoO15Xmv2l6OO5YbmX5sI/edit?usp=sharing" TargetMode="External"/><Relationship Id="rId14" Type="http://schemas.openxmlformats.org/officeDocument/2006/relationships/image" Target="../media/image3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reb.org/topic-open-educational-resources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6.png"/><Relationship Id="rId5" Type="http://schemas.openxmlformats.org/officeDocument/2006/relationships/hyperlink" Target="https://sreb-org.zoom.us/webinar/register/WN_lEGOC59HTg-9zKI4fBQaRA" TargetMode="External"/><Relationship Id="rId4" Type="http://schemas.openxmlformats.org/officeDocument/2006/relationships/hyperlink" Target="https://www.mhec.org/policy-research/open-educational-resources" TargetMode="Externa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hyperlink" Target="https://opensocialwork.org" TargetMode="External"/><Relationship Id="rId7" Type="http://schemas.openxmlformats.org/officeDocument/2006/relationships/hyperlink" Target="https://www1.rebus.community/#/project/4ec7ecce-d2b3-4f20-973c-6b6502e7cbb2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www.rebus.community/c/open-textbooks-in-development/introduction-to-philosophy/214" TargetMode="External"/><Relationship Id="rId5" Type="http://schemas.openxmlformats.org/officeDocument/2006/relationships/hyperlink" Target="https://www.rebus.community/c/open-textbooks-in-development/10" TargetMode="External"/><Relationship Id="rId10" Type="http://schemas.openxmlformats.org/officeDocument/2006/relationships/image" Target="../media/image49.png"/><Relationship Id="rId4" Type="http://schemas.openxmlformats.org/officeDocument/2006/relationships/hyperlink" Target="https://groups.google.com/g/early-childhood-education-oer-collaboration" TargetMode="External"/><Relationship Id="rId9" Type="http://schemas.openxmlformats.org/officeDocument/2006/relationships/image" Target="../media/image4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hyperlink" Target="mailto:arwalz@vt.edu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enti.com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enti.com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cdn.pixabay.com/photo/2015/02/11/13/08/cactus-632405__340.jpg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tudentmonitor.com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png"/><Relationship Id="rId4" Type="http://schemas.openxmlformats.org/officeDocument/2006/relationships/hyperlink" Target="https://www.aei.org/carpe-diem/chart-of-the-day-or-century-3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gsa.vt.edu/advocacy/2020-2021-advocacy/2021-cost-of-living-survey-results.html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acu.org/aacu-news/newsletter/snowballing-summer-recent-data-accelerating-student-debt-crisis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480275" y="728875"/>
            <a:ext cx="5445000" cy="2664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>
                <a:solidFill>
                  <a:srgbClr val="FF9900"/>
                </a:solidFill>
                <a:highlight>
                  <a:schemeClr val="lt1"/>
                </a:highlight>
              </a:rPr>
              <a:t>Open Connections: Regional and Local Community Building for Equity and Sustainability</a:t>
            </a:r>
            <a:endParaRPr sz="4000">
              <a:solidFill>
                <a:srgbClr val="FF9900"/>
              </a:solidFill>
              <a:highlight>
                <a:schemeClr val="lt1"/>
              </a:highlight>
            </a:endParaRPr>
          </a:p>
        </p:txBody>
      </p:sp>
      <p:sp>
        <p:nvSpPr>
          <p:cNvPr id="55" name="Google Shape;55;p13"/>
          <p:cNvSpPr txBox="1"/>
          <p:nvPr/>
        </p:nvSpPr>
        <p:spPr>
          <a:xfrm>
            <a:off x="612125" y="4065425"/>
            <a:ext cx="7670100" cy="277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highlight>
                  <a:schemeClr val="lt1"/>
                </a:highlight>
              </a:rPr>
              <a:t>Anita Walz, Assistant Director of Open Education &amp; Scholarly Communication Librarian</a:t>
            </a:r>
            <a:endParaRPr>
              <a:highlight>
                <a:schemeClr val="lt1"/>
              </a:highlight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highlight>
                  <a:schemeClr val="lt1"/>
                </a:highlight>
              </a:rPr>
              <a:t>Open Education Southern Symposium - Keynote Presentation</a:t>
            </a:r>
            <a:endParaRPr>
              <a:highlight>
                <a:schemeClr val="lt1"/>
              </a:highlight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July 12, 2021</a:t>
            </a:r>
            <a:endParaRPr/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387789" y="4722739"/>
            <a:ext cx="591710" cy="20702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3074025" y="4722750"/>
            <a:ext cx="3269700" cy="252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 dirty="0"/>
              <a:t>With the exception of brand names, logos and unless otherwise noted, this presentation is released under a Creative Commons Attribution 4.0 license.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 dirty="0"/>
              <a:t>OESS logo by Rebekah McDaniel.</a:t>
            </a:r>
            <a:endParaRPr sz="600" dirty="0"/>
          </a:p>
        </p:txBody>
      </p:sp>
      <p:pic>
        <p:nvPicPr>
          <p:cNvPr id="58" name="Google Shape;58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686075" y="64725"/>
            <a:ext cx="3326250" cy="1330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" name="Google Shape;125;p2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126" name="Google Shape;126;p22" descr="oer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4000" y="278038"/>
            <a:ext cx="9321600" cy="4587425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22"/>
          <p:cNvSpPr txBox="1"/>
          <p:nvPr/>
        </p:nvSpPr>
        <p:spPr>
          <a:xfrm>
            <a:off x="-44150" y="4895550"/>
            <a:ext cx="9597900" cy="379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800">
                <a:solidFill>
                  <a:srgbClr val="000000"/>
                </a:solidFill>
              </a:rPr>
              <a:t>Screenshot from “</a:t>
            </a:r>
            <a:r>
              <a:rPr lang="en" sz="800">
                <a:solidFill>
                  <a:srgbClr val="000000"/>
                </a:solidFill>
                <a:highlight>
                  <a:srgbClr val="FFFFFF"/>
                </a:highlight>
              </a:rPr>
              <a:t>A Review of the Effectiveness &amp; Perceptions of Open Educational Resources As Compared to Textbooks”</a:t>
            </a:r>
            <a:r>
              <a:rPr lang="en" sz="1100">
                <a:solidFill>
                  <a:srgbClr val="000000"/>
                </a:solidFill>
              </a:rPr>
              <a:t> </a:t>
            </a:r>
            <a:r>
              <a:rPr lang="en" sz="800" u="sng">
                <a:solidFill>
                  <a:srgbClr val="0097A7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https://youtu.be/SX0K0hb_xKE</a:t>
            </a:r>
            <a:r>
              <a:rPr lang="en" sz="800">
                <a:solidFill>
                  <a:srgbClr val="000000"/>
                </a:solidFill>
              </a:rPr>
              <a:t> © Open Education Research Group. </a:t>
            </a:r>
            <a:r>
              <a:rPr lang="en" sz="800" u="sng">
                <a:solidFill>
                  <a:srgbClr val="0097A7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 4.0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Open Education is also about . . . </a:t>
            </a:r>
            <a:endParaRPr/>
          </a:p>
        </p:txBody>
      </p:sp>
      <p:sp>
        <p:nvSpPr>
          <p:cNvPr id="133" name="Google Shape;133;p2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85000" lnSpcReduction="20000"/>
          </a:bodyPr>
          <a:lstStyle/>
          <a:p>
            <a:pPr marL="457200" lvl="0" indent="-334327" algn="l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dirty="0"/>
              <a:t>Being outward facing</a:t>
            </a:r>
            <a:endParaRPr dirty="0"/>
          </a:p>
          <a:p>
            <a:pPr marL="457200" lvl="0" indent="-334327" algn="l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dirty="0"/>
              <a:t>Removing barriers</a:t>
            </a:r>
            <a:endParaRPr dirty="0"/>
          </a:p>
          <a:p>
            <a:pPr marL="457200" lvl="0" indent="-334327" algn="l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dirty="0"/>
              <a:t>Holding a posture of learning</a:t>
            </a:r>
            <a:endParaRPr dirty="0"/>
          </a:p>
          <a:p>
            <a:pPr marL="457200" lvl="0" indent="-334327" algn="l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dirty="0"/>
              <a:t>Implementing new ideas in teaching &amp; learning</a:t>
            </a:r>
            <a:endParaRPr dirty="0"/>
          </a:p>
          <a:p>
            <a:pPr marL="457200" lvl="0" indent="-334327" algn="l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dirty="0"/>
              <a:t>Respect and giving credit where due</a:t>
            </a:r>
            <a:endParaRPr dirty="0"/>
          </a:p>
          <a:p>
            <a:pPr marL="457200" lvl="0" indent="-334327" algn="l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dirty="0"/>
              <a:t>Leveraging technology in critical and ethical ways</a:t>
            </a:r>
            <a:endParaRPr dirty="0"/>
          </a:p>
          <a:p>
            <a:pPr marL="45720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dirty="0"/>
          </a:p>
          <a:p>
            <a:pPr marL="457200" lvl="0" indent="-334327" algn="l" rtl="0"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en" dirty="0"/>
              <a:t>Open education is </a:t>
            </a:r>
            <a:r>
              <a:rPr lang="en" b="1" dirty="0"/>
              <a:t>not </a:t>
            </a:r>
            <a:r>
              <a:rPr lang="en" dirty="0"/>
              <a:t>a replacement for adequately-funded institutions</a:t>
            </a:r>
            <a:endParaRPr dirty="0"/>
          </a:p>
          <a:p>
            <a:pPr marL="45720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2500" dirty="0"/>
              <a:t>     Most of all, open education is about </a:t>
            </a:r>
            <a:r>
              <a:rPr lang="en" sz="2500" b="1" dirty="0"/>
              <a:t>people</a:t>
            </a:r>
            <a:endParaRPr sz="2500" b="1" dirty="0"/>
          </a:p>
          <a:p>
            <a:pPr marL="45720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dirty="0"/>
              <a:t>But, Open education is </a:t>
            </a:r>
            <a:r>
              <a:rPr lang="en" b="1" dirty="0"/>
              <a:t>not </a:t>
            </a:r>
            <a:r>
              <a:rPr lang="en" dirty="0"/>
              <a:t>a solo venture</a:t>
            </a:r>
            <a:endParaRPr sz="2500" b="1" dirty="0"/>
          </a:p>
        </p:txBody>
      </p:sp>
      <p:sp>
        <p:nvSpPr>
          <p:cNvPr id="134" name="Google Shape;134;p23"/>
          <p:cNvSpPr txBox="1"/>
          <p:nvPr/>
        </p:nvSpPr>
        <p:spPr>
          <a:xfrm>
            <a:off x="625273" y="4348225"/>
            <a:ext cx="7794600" cy="44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>
              <a:lnSpc>
                <a:spcPct val="115000"/>
              </a:lnSpc>
              <a:buSzPts val="1100"/>
            </a:pPr>
            <a:r>
              <a:rPr lang="en" sz="1000" dirty="0">
                <a:latin typeface="Calibri"/>
                <a:ea typeface="Calibri"/>
                <a:cs typeface="Calibri"/>
                <a:sym typeface="Calibri"/>
              </a:rPr>
              <a:t>Hare, S. (2020) A Critical Take on OER Practices. </a:t>
            </a:r>
            <a:r>
              <a:rPr lang="en" sz="1000" i="1" dirty="0">
                <a:latin typeface="Calibri"/>
                <a:ea typeface="Calibri"/>
                <a:cs typeface="Calibri"/>
                <a:sym typeface="Calibri"/>
              </a:rPr>
              <a:t>Open at the Margins. </a:t>
            </a:r>
            <a:r>
              <a:rPr lang="en" sz="1000" dirty="0">
                <a:latin typeface="Calibri"/>
                <a:ea typeface="Calibri"/>
                <a:cs typeface="Calibri"/>
                <a:sym typeface="Calibri"/>
              </a:rPr>
              <a:t>Retrieved from </a:t>
            </a:r>
            <a:r>
              <a:rPr lang="en-US" sz="1000" dirty="0">
                <a:latin typeface="Calibri"/>
                <a:ea typeface="Calibri"/>
                <a:cs typeface="Calibri"/>
                <a:sym typeface="Calibri"/>
                <a:hlinkClick r:id="rId3"/>
              </a:rPr>
              <a:t>https://press.rebus.community/openatthemargins/chapter/a-critical-take-on-oer-practices-interrogating-commercialization-colonialism-and-content</a:t>
            </a:r>
            <a:r>
              <a:rPr lang="en-US" sz="1000" dirty="0">
                <a:latin typeface="Calibri"/>
                <a:ea typeface="Calibri"/>
                <a:cs typeface="Calibri"/>
                <a:sym typeface="Calibri"/>
              </a:rPr>
              <a:t> </a:t>
            </a:r>
            <a:endParaRPr lang="en" sz="1000"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0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McKernan, R., Skirko, T., &amp; West, Q. (2015) Librarians as open education advocates: Readings on being an open advocate. Retrieved from</a:t>
            </a:r>
            <a:r>
              <a:rPr lang="en" sz="1000" dirty="0">
                <a:solidFill>
                  <a:srgbClr val="000000"/>
                </a:solidFill>
                <a:uFill>
                  <a:noFill/>
                </a:uFill>
                <a:latin typeface="Calibri"/>
                <a:ea typeface="Calibri"/>
                <a:cs typeface="Calibri"/>
                <a:sym typeface="Calibri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" sz="1000" u="sng" dirty="0">
                <a:solidFill>
                  <a:srgbClr val="0097A7"/>
                </a:solidFill>
                <a:latin typeface="Calibri"/>
                <a:ea typeface="Calibri"/>
                <a:cs typeface="Calibri"/>
                <a:sym typeface="Calibri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https://openedadvocates.pressbooks.com/chapter/definition-of-open-education</a:t>
            </a:r>
            <a:endParaRPr lang="en" sz="1000" u="sng" dirty="0">
              <a:solidFill>
                <a:srgbClr val="0097A7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lang="en" sz="1200" u="sng" dirty="0">
              <a:solidFill>
                <a:srgbClr val="0097A7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200" u="sng" dirty="0">
              <a:solidFill>
                <a:srgbClr val="0097A7"/>
              </a:solidFill>
              <a:latin typeface="Calibri"/>
              <a:ea typeface="Calibri"/>
              <a:cs typeface="Calibri"/>
              <a:sym typeface="Calibri"/>
              <a:hlinkClick r:id="rId4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Keys to Community Building</a:t>
            </a:r>
            <a:endParaRPr/>
          </a:p>
        </p:txBody>
      </p:sp>
      <p:sp>
        <p:nvSpPr>
          <p:cNvPr id="140" name="Google Shape;140;p2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An endless welcome!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Many types of expertise on your team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Sharing, transparency and telling the truth regarding your limits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Transparency, trust, and willingness to raise difficult issues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Selflessness (It’s not about you!!) 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Acceptance of risk, likely conflict, and potential failure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Vulnerability and sincere apologies when you fail</a:t>
            </a:r>
            <a:endParaRPr/>
          </a:p>
        </p:txBody>
      </p:sp>
      <p:pic>
        <p:nvPicPr>
          <p:cNvPr id="141" name="Google Shape;141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65550" y="445025"/>
            <a:ext cx="2366751" cy="1331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Case Studies on Building Community (randomized order)</a:t>
            </a:r>
            <a:endParaRPr/>
          </a:p>
        </p:txBody>
      </p:sp>
      <p:sp>
        <p:nvSpPr>
          <p:cNvPr id="147" name="Google Shape;147;p2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highlight>
                  <a:schemeClr val="lt1"/>
                </a:highlight>
              </a:rPr>
              <a:t>Local Collaboration: Adapting </a:t>
            </a:r>
            <a:r>
              <a:rPr lang="en" i="1">
                <a:highlight>
                  <a:schemeClr val="lt1"/>
                </a:highlight>
              </a:rPr>
              <a:t>Strategic Management</a:t>
            </a:r>
            <a:endParaRPr>
              <a:highlight>
                <a:schemeClr val="lt1"/>
              </a:highlight>
            </a:endParaRPr>
          </a:p>
        </p:txBody>
      </p:sp>
      <p:pic>
        <p:nvPicPr>
          <p:cNvPr id="153" name="Google Shape;153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1" y="1275488"/>
            <a:ext cx="3384326" cy="1805101"/>
          </a:xfrm>
          <a:prstGeom prst="rect">
            <a:avLst/>
          </a:prstGeom>
          <a:noFill/>
          <a:ln>
            <a:noFill/>
          </a:ln>
        </p:spPr>
      </p:pic>
      <p:sp>
        <p:nvSpPr>
          <p:cNvPr id="154" name="Google Shape;154;p26"/>
          <p:cNvSpPr txBox="1"/>
          <p:nvPr/>
        </p:nvSpPr>
        <p:spPr>
          <a:xfrm>
            <a:off x="242550" y="4527900"/>
            <a:ext cx="83037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u="sng">
                <a:solidFill>
                  <a:schemeClr val="hlink"/>
                </a:solidFill>
                <a:hlinkClick r:id="rId4"/>
              </a:rPr>
              <a:t>https://blogs.lt.vt.edu/openvt/2020/09/15/announcing-open-textbook-strategic-management</a:t>
            </a:r>
            <a:r>
              <a:rPr lang="en" sz="1200"/>
              <a:t> </a:t>
            </a:r>
            <a:endParaRPr sz="12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u="sng">
                <a:solidFill>
                  <a:schemeClr val="hlink"/>
                </a:solidFill>
                <a:hlinkClick r:id="rId5"/>
              </a:rPr>
              <a:t>https://pamplin.vt.edu/news/2020/10/pamplin-managementopen.html</a:t>
            </a:r>
            <a:r>
              <a:rPr lang="en" sz="1200"/>
              <a:t> </a:t>
            </a:r>
            <a:endParaRPr sz="1200"/>
          </a:p>
        </p:txBody>
      </p:sp>
      <p:sp>
        <p:nvSpPr>
          <p:cNvPr id="155" name="Google Shape;155;p26"/>
          <p:cNvSpPr/>
          <p:nvPr/>
        </p:nvSpPr>
        <p:spPr>
          <a:xfrm>
            <a:off x="3682400" y="1055000"/>
            <a:ext cx="1622100" cy="1256100"/>
          </a:xfrm>
          <a:prstGeom prst="ellipse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6" name="Google Shape;156;p26"/>
          <p:cNvSpPr/>
          <p:nvPr/>
        </p:nvSpPr>
        <p:spPr>
          <a:xfrm>
            <a:off x="4819900" y="964325"/>
            <a:ext cx="1914000" cy="1256100"/>
          </a:xfrm>
          <a:prstGeom prst="ellipse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7" name="Google Shape;157;p26"/>
          <p:cNvSpPr txBox="1"/>
          <p:nvPr/>
        </p:nvSpPr>
        <p:spPr>
          <a:xfrm>
            <a:off x="3875150" y="1208475"/>
            <a:ext cx="1335300" cy="104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Subject matter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    Experts (includes a student)</a:t>
            </a:r>
            <a:endParaRPr/>
          </a:p>
        </p:txBody>
      </p:sp>
      <p:sp>
        <p:nvSpPr>
          <p:cNvPr id="158" name="Google Shape;158;p26"/>
          <p:cNvSpPr txBox="1"/>
          <p:nvPr/>
        </p:nvSpPr>
        <p:spPr>
          <a:xfrm>
            <a:off x="5271475" y="1208463"/>
            <a:ext cx="1335300" cy="8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Editorial team (includes students)</a:t>
            </a:r>
            <a:endParaRPr/>
          </a:p>
        </p:txBody>
      </p:sp>
      <p:pic>
        <p:nvPicPr>
          <p:cNvPr id="159" name="Google Shape;159;p2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924325" y="3176200"/>
            <a:ext cx="8219686" cy="1256100"/>
          </a:xfrm>
          <a:prstGeom prst="rect">
            <a:avLst/>
          </a:prstGeom>
          <a:noFill/>
          <a:ln>
            <a:noFill/>
          </a:ln>
        </p:spPr>
      </p:pic>
      <p:sp>
        <p:nvSpPr>
          <p:cNvPr id="160" name="Google Shape;160;p26"/>
          <p:cNvSpPr/>
          <p:nvPr/>
        </p:nvSpPr>
        <p:spPr>
          <a:xfrm>
            <a:off x="5210450" y="1997600"/>
            <a:ext cx="1523400" cy="929700"/>
          </a:xfrm>
          <a:prstGeom prst="ellipse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1" name="Google Shape;161;p26"/>
          <p:cNvSpPr txBox="1"/>
          <p:nvPr/>
        </p:nvSpPr>
        <p:spPr>
          <a:xfrm>
            <a:off x="5162375" y="2171550"/>
            <a:ext cx="16926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Production team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(includes students)</a:t>
            </a:r>
            <a:endParaRPr/>
          </a:p>
        </p:txBody>
      </p:sp>
      <p:pic>
        <p:nvPicPr>
          <p:cNvPr id="162" name="Google Shape;162;p26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137772" y="1075909"/>
            <a:ext cx="1607013" cy="20421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7B5D852-13CD-4C3E-9335-E7832D3ECF71}"/>
              </a:ext>
            </a:extLst>
          </p:cNvPr>
          <p:cNvSpPr txBox="1"/>
          <p:nvPr/>
        </p:nvSpPr>
        <p:spPr>
          <a:xfrm>
            <a:off x="-1" y="3176200"/>
            <a:ext cx="23972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Local Collaboration: Virtual Reality Animals</a:t>
            </a:r>
            <a:endParaRPr/>
          </a:p>
        </p:txBody>
      </p:sp>
      <p:sp>
        <p:nvSpPr>
          <p:cNvPr id="168" name="Google Shape;168;p2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 dirty="0"/>
          </a:p>
        </p:txBody>
      </p:sp>
      <p:pic>
        <p:nvPicPr>
          <p:cNvPr id="169" name="Google Shape;169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0422" y="1017722"/>
            <a:ext cx="3356150" cy="2234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0" name="Google Shape;170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71999" y="1585211"/>
            <a:ext cx="3882600" cy="2550925"/>
          </a:xfrm>
          <a:prstGeom prst="rect">
            <a:avLst/>
          </a:prstGeom>
          <a:noFill/>
          <a:ln>
            <a:noFill/>
          </a:ln>
        </p:spPr>
      </p:pic>
      <p:sp>
        <p:nvSpPr>
          <p:cNvPr id="171" name="Google Shape;171;p27"/>
          <p:cNvSpPr txBox="1"/>
          <p:nvPr/>
        </p:nvSpPr>
        <p:spPr>
          <a:xfrm>
            <a:off x="314175" y="3671375"/>
            <a:ext cx="3527700" cy="5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5"/>
              </a:rPr>
              <a:t>https://guides.lib.vt.edu/vetmed/vranatomy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u="sng">
                <a:solidFill>
                  <a:schemeClr val="hlink"/>
                </a:solidFill>
                <a:hlinkClick r:id="rId6"/>
              </a:rPr>
              <a:t>https://lib.vt.edu/research-teaching/vr-research-projects.html</a:t>
            </a:r>
            <a:r>
              <a:rPr lang="en" sz="900"/>
              <a:t> </a:t>
            </a:r>
            <a:endParaRPr/>
          </a:p>
        </p:txBody>
      </p:sp>
      <p:pic>
        <p:nvPicPr>
          <p:cNvPr id="172" name="Google Shape;172;p27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26775" y="4628875"/>
            <a:ext cx="1789372" cy="401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3" name="Google Shape;173;p27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1916145" y="4272650"/>
            <a:ext cx="2245000" cy="538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4" name="Google Shape;174;p27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4096250" y="4760963"/>
            <a:ext cx="2818197" cy="382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5" name="Google Shape;175;p27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5519500" y="4433408"/>
            <a:ext cx="3442625" cy="32757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2D911B2-5C85-431B-8181-B0553A0D30B0}"/>
              </a:ext>
            </a:extLst>
          </p:cNvPr>
          <p:cNvSpPr txBox="1"/>
          <p:nvPr/>
        </p:nvSpPr>
        <p:spPr>
          <a:xfrm>
            <a:off x="546282" y="3216578"/>
            <a:ext cx="235137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Images © Virginia Tech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28"/>
          <p:cNvSpPr txBox="1">
            <a:spLocks noGrp="1"/>
          </p:cNvSpPr>
          <p:nvPr>
            <p:ph type="title"/>
          </p:nvPr>
        </p:nvSpPr>
        <p:spPr>
          <a:xfrm>
            <a:off x="311700" y="2164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"/>
              <a:t>Local Collaborations: Student Book Projects</a:t>
            </a:r>
            <a:endParaRPr/>
          </a:p>
        </p:txBody>
      </p:sp>
      <p:sp>
        <p:nvSpPr>
          <p:cNvPr id="181" name="Google Shape;181;p2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</a:rPr>
              <a:t> </a:t>
            </a:r>
            <a:endParaRPr/>
          </a:p>
        </p:txBody>
      </p:sp>
      <p:pic>
        <p:nvPicPr>
          <p:cNvPr id="182" name="Google Shape;182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99100" y="241922"/>
            <a:ext cx="1633200" cy="2464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3" name="Google Shape;183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22643" y="961227"/>
            <a:ext cx="1354457" cy="2153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4" name="Google Shape;184;p2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464025" y="1954161"/>
            <a:ext cx="1181675" cy="1813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5" name="Google Shape;185;p2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30900" y="1130070"/>
            <a:ext cx="1404575" cy="2041356"/>
          </a:xfrm>
          <a:prstGeom prst="rect">
            <a:avLst/>
          </a:prstGeom>
          <a:noFill/>
          <a:ln>
            <a:noFill/>
          </a:ln>
        </p:spPr>
      </p:pic>
      <p:pic>
        <p:nvPicPr>
          <p:cNvPr id="186" name="Google Shape;186;p28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703800" y="1628285"/>
            <a:ext cx="1444084" cy="21389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87" name="Google Shape;187;p28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7077111" y="4116148"/>
            <a:ext cx="1877175" cy="713325"/>
          </a:xfrm>
          <a:prstGeom prst="rect">
            <a:avLst/>
          </a:prstGeom>
          <a:noFill/>
          <a:ln>
            <a:noFill/>
          </a:ln>
        </p:spPr>
      </p:pic>
      <p:sp>
        <p:nvSpPr>
          <p:cNvPr id="188" name="Google Shape;188;p28"/>
          <p:cNvSpPr txBox="1"/>
          <p:nvPr/>
        </p:nvSpPr>
        <p:spPr>
          <a:xfrm>
            <a:off x="1635475" y="1350500"/>
            <a:ext cx="19569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Welcome to the Beatles!</a:t>
            </a:r>
            <a:endParaRPr sz="1200"/>
          </a:p>
        </p:txBody>
      </p:sp>
      <p:pic>
        <p:nvPicPr>
          <p:cNvPr id="189" name="Google Shape;189;p28">
            <a:hlinkClick r:id="rId9"/>
          </p:cNvPr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152600" y="4093051"/>
            <a:ext cx="4445824" cy="668600"/>
          </a:xfrm>
          <a:prstGeom prst="rect">
            <a:avLst/>
          </a:prstGeom>
          <a:noFill/>
          <a:ln>
            <a:noFill/>
          </a:ln>
        </p:spPr>
      </p:pic>
      <p:sp>
        <p:nvSpPr>
          <p:cNvPr id="190" name="Google Shape;190;p28"/>
          <p:cNvSpPr txBox="1"/>
          <p:nvPr/>
        </p:nvSpPr>
        <p:spPr>
          <a:xfrm>
            <a:off x="152600" y="4749800"/>
            <a:ext cx="69657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11"/>
              </a:rPr>
              <a:t>https://publishing.vt.edu/site/books/series/virginia-tech-student-publications</a:t>
            </a:r>
            <a:r>
              <a:rPr lang="en"/>
              <a:t> </a:t>
            </a:r>
            <a:endParaRPr/>
          </a:p>
        </p:txBody>
      </p:sp>
      <p:sp>
        <p:nvSpPr>
          <p:cNvPr id="191" name="Google Shape;191;p28"/>
          <p:cNvSpPr txBox="1"/>
          <p:nvPr/>
        </p:nvSpPr>
        <p:spPr>
          <a:xfrm>
            <a:off x="7091275" y="2872450"/>
            <a:ext cx="2052600" cy="147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Book proposal / info form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Consultation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Agreements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Production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2" name="Google Shape;192;p28"/>
          <p:cNvSpPr/>
          <p:nvPr/>
        </p:nvSpPr>
        <p:spPr>
          <a:xfrm>
            <a:off x="3294350" y="736100"/>
            <a:ext cx="1482000" cy="8169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3" name="Google Shape;193;p28"/>
          <p:cNvSpPr txBox="1"/>
          <p:nvPr/>
        </p:nvSpPr>
        <p:spPr>
          <a:xfrm>
            <a:off x="3500825" y="836750"/>
            <a:ext cx="13545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Faculty + students</a:t>
            </a:r>
            <a:endParaRPr/>
          </a:p>
        </p:txBody>
      </p:sp>
      <p:sp>
        <p:nvSpPr>
          <p:cNvPr id="194" name="Google Shape;194;p28"/>
          <p:cNvSpPr/>
          <p:nvPr/>
        </p:nvSpPr>
        <p:spPr>
          <a:xfrm>
            <a:off x="4497200" y="1202850"/>
            <a:ext cx="825900" cy="5727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5" name="Google Shape;195;p28"/>
          <p:cNvSpPr txBox="1"/>
          <p:nvPr/>
        </p:nvSpPr>
        <p:spPr>
          <a:xfrm>
            <a:off x="4425375" y="1283625"/>
            <a:ext cx="11817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Production</a:t>
            </a: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AB1BFAE-BF89-48FB-8573-035DD9CDE0EC}"/>
              </a:ext>
            </a:extLst>
          </p:cNvPr>
          <p:cNvSpPr txBox="1"/>
          <p:nvPr/>
        </p:nvSpPr>
        <p:spPr>
          <a:xfrm>
            <a:off x="7166919" y="4901578"/>
            <a:ext cx="240338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Book cover images used under fair use.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2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Local Collaborations: Campus Advisory Groups, Linking to    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DEI initiatives &amp; Faculty Liaisons </a:t>
            </a:r>
            <a:endParaRPr/>
          </a:p>
          <a:p>
            <a:pPr marL="0" lvl="0" indent="4572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Outreach Liaisons </a:t>
            </a:r>
            <a:endParaRPr/>
          </a:p>
        </p:txBody>
      </p:sp>
      <p:pic>
        <p:nvPicPr>
          <p:cNvPr id="201" name="Google Shape;201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339667"/>
            <a:ext cx="4395074" cy="1853258"/>
          </a:xfrm>
          <a:prstGeom prst="rect">
            <a:avLst/>
          </a:prstGeom>
          <a:noFill/>
          <a:ln>
            <a:noFill/>
          </a:ln>
        </p:spPr>
      </p:pic>
      <p:pic>
        <p:nvPicPr>
          <p:cNvPr id="202" name="Google Shape;202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41100" y="1079350"/>
            <a:ext cx="3619050" cy="2633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3" name="Google Shape;203;p2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668775" y="2499950"/>
            <a:ext cx="3743099" cy="2190251"/>
          </a:xfrm>
          <a:prstGeom prst="rect">
            <a:avLst/>
          </a:prstGeom>
          <a:noFill/>
          <a:ln>
            <a:noFill/>
          </a:ln>
        </p:spPr>
      </p:pic>
      <p:sp>
        <p:nvSpPr>
          <p:cNvPr id="204" name="Google Shape;204;p29"/>
          <p:cNvSpPr txBox="1"/>
          <p:nvPr/>
        </p:nvSpPr>
        <p:spPr>
          <a:xfrm>
            <a:off x="83850" y="4627800"/>
            <a:ext cx="8976300" cy="51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000">
                <a:solidFill>
                  <a:schemeClr val="dk1"/>
                </a:solidFill>
                <a:highlight>
                  <a:srgbClr val="F9F9F9"/>
                </a:highlight>
                <a:latin typeface="Roboto"/>
                <a:ea typeface="Roboto"/>
                <a:cs typeface="Roboto"/>
                <a:sym typeface="Roboto"/>
              </a:rPr>
              <a:t>Video: Advancing Social Justice and DEI on Campus through OER</a:t>
            </a:r>
            <a:endParaRPr sz="1000">
              <a:solidFill>
                <a:schemeClr val="dk1"/>
              </a:solidFill>
              <a:highlight>
                <a:srgbClr val="F9F9F9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  <a:highlight>
                  <a:srgbClr val="F9F9F9"/>
                </a:highlight>
                <a:latin typeface="Roboto"/>
                <a:ea typeface="Roboto"/>
                <a:cs typeface="Roboto"/>
                <a:sym typeface="Roboto"/>
              </a:rPr>
              <a:t>Elaine Thornton &amp; Jacquelyn Mosely </a:t>
            </a:r>
            <a:r>
              <a:rPr lang="en" sz="1000" u="sng">
                <a:solidFill>
                  <a:schemeClr val="hlink"/>
                </a:solidFill>
                <a:hlinkClick r:id="rId6"/>
              </a:rPr>
              <a:t>https://youtu.be/COp8QBZWTEQ</a:t>
            </a:r>
            <a:r>
              <a:rPr lang="en" sz="1000"/>
              <a:t> </a:t>
            </a:r>
            <a:endParaRPr sz="10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" name="Google Shape;209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017725"/>
            <a:ext cx="7453274" cy="3614125"/>
          </a:xfrm>
          <a:prstGeom prst="rect">
            <a:avLst/>
          </a:prstGeom>
          <a:noFill/>
          <a:ln>
            <a:noFill/>
          </a:ln>
        </p:spPr>
      </p:pic>
      <p:sp>
        <p:nvSpPr>
          <p:cNvPr id="210" name="Google Shape;210;p30"/>
          <p:cNvSpPr txBox="1">
            <a:spLocks noGrp="1"/>
          </p:cNvSpPr>
          <p:nvPr>
            <p:ph type="title"/>
          </p:nvPr>
        </p:nvSpPr>
        <p:spPr>
          <a:xfrm>
            <a:off x="311700" y="17797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1820"/>
              <a:t>Regional Collaboration:  Testbank Sprint for </a:t>
            </a:r>
            <a:r>
              <a:rPr lang="en" sz="1820" i="1"/>
              <a:t>Fundamentals of Business</a:t>
            </a:r>
            <a:endParaRPr sz="1820" i="1"/>
          </a:p>
        </p:txBody>
      </p:sp>
      <p:pic>
        <p:nvPicPr>
          <p:cNvPr id="211" name="Google Shape;211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937200" y="583500"/>
            <a:ext cx="1260925" cy="1632275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pic>
        <p:nvPicPr>
          <p:cNvPr id="212" name="Google Shape;212;p3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726236" y="2281225"/>
            <a:ext cx="2358090" cy="1572078"/>
          </a:xfrm>
          <a:prstGeom prst="rect">
            <a:avLst/>
          </a:prstGeom>
          <a:noFill/>
          <a:ln>
            <a:noFill/>
          </a:ln>
        </p:spPr>
      </p:pic>
      <p:pic>
        <p:nvPicPr>
          <p:cNvPr id="213" name="Google Shape;213;p3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849025" y="2344726"/>
            <a:ext cx="1983276" cy="2587476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sp>
        <p:nvSpPr>
          <p:cNvPr id="214" name="Google Shape;214;p30"/>
          <p:cNvSpPr txBox="1"/>
          <p:nvPr/>
        </p:nvSpPr>
        <p:spPr>
          <a:xfrm>
            <a:off x="188200" y="4738600"/>
            <a:ext cx="4087200" cy="3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50">
                <a:solidFill>
                  <a:schemeClr val="dk1"/>
                </a:solidFill>
                <a:highlight>
                  <a:srgbClr val="FFFFFF"/>
                </a:highlight>
              </a:rPr>
              <a:t>More info on the sprint: </a:t>
            </a:r>
            <a:r>
              <a:rPr lang="en" sz="1050" u="sng">
                <a:solidFill>
                  <a:schemeClr val="hlink"/>
                </a:solidFill>
                <a:highlight>
                  <a:srgbClr val="FFFFFF"/>
                </a:highlight>
                <a:hlinkClick r:id="rId7"/>
              </a:rPr>
              <a:t>http://hdl.handle.net/10919/91377</a:t>
            </a:r>
            <a:r>
              <a:rPr lang="en" sz="1050">
                <a:solidFill>
                  <a:schemeClr val="dk1"/>
                </a:solidFill>
                <a:highlight>
                  <a:srgbClr val="FFFFFF"/>
                </a:highlight>
              </a:rPr>
              <a:t> 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215" name="Google Shape;215;p30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4275275" y="3235775"/>
            <a:ext cx="2358132" cy="15720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3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Regional Collaborations: Consortium-led</a:t>
            </a:r>
            <a:endParaRPr/>
          </a:p>
        </p:txBody>
      </p:sp>
      <p:sp>
        <p:nvSpPr>
          <p:cNvPr id="221" name="Google Shape;221;p31"/>
          <p:cNvSpPr txBox="1">
            <a:spLocks noGrp="1"/>
          </p:cNvSpPr>
          <p:nvPr>
            <p:ph type="body" idx="1"/>
          </p:nvPr>
        </p:nvSpPr>
        <p:spPr>
          <a:xfrm>
            <a:off x="204000" y="1125525"/>
            <a:ext cx="8520600" cy="390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85000" lnSpcReduction="2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45720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b="1"/>
              <a:t>Open and Affordable Course Content Committee + subcommittees and task forces</a:t>
            </a:r>
            <a:endParaRPr b="1"/>
          </a:p>
          <a:p>
            <a:pPr marL="457200" lvl="0" indent="-325755" algn="l" rtl="0">
              <a:spcBef>
                <a:spcPts val="1200"/>
              </a:spcBef>
              <a:spcAft>
                <a:spcPts val="0"/>
              </a:spcAft>
              <a:buSzPct val="100000"/>
              <a:buChar char="-"/>
            </a:pPr>
            <a:r>
              <a:rPr lang="en"/>
              <a:t>Open Education Network Coordinating Committee [community calls]</a:t>
            </a:r>
            <a:endParaRPr/>
          </a:p>
          <a:p>
            <a:pPr marL="457200" lvl="0" indent="-325755" algn="l" rtl="0"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en"/>
              <a:t>Course mapping project Task Force [collaboration with DOE + VCCS]</a:t>
            </a:r>
            <a:endParaRPr/>
          </a:p>
          <a:p>
            <a:pPr marL="457200" lvl="0" indent="-325755" algn="l" rtl="0"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en"/>
              <a:t>Virginia Course Materials Survey Task Force</a:t>
            </a:r>
            <a:endParaRPr/>
          </a:p>
          <a:p>
            <a:pPr marL="457200" lvl="0" indent="-325755" algn="l" rtl="0"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en"/>
              <a:t>Annual Forum Planning Committee</a:t>
            </a:r>
            <a:endParaRPr/>
          </a:p>
          <a:p>
            <a:pPr marL="457200" lvl="0" indent="-325755" algn="l" rtl="0"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endParaRPr/>
          </a:p>
          <a:p>
            <a:pPr marL="457200" lvl="0" indent="-325755" algn="l" rtl="0"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en"/>
              <a:t>VIVA Open Grants [emphasis on multi-institutional projects and DEI]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  					</a:t>
            </a:r>
            <a:endParaRPr/>
          </a:p>
          <a:p>
            <a:pPr marL="2743200" lvl="0" indent="45720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* Equal representation among institution-types! * </a:t>
            </a:r>
            <a:endParaRPr/>
          </a:p>
          <a:p>
            <a:pPr marL="182880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  <a:p>
            <a:pPr marL="457200" lvl="0" indent="45720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/>
              <a:t>Open and Affordable Initiatives </a:t>
            </a:r>
            <a:r>
              <a:rPr lang="en" u="sng">
                <a:solidFill>
                  <a:schemeClr val="accent5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https://vivalib.org/va/open</a:t>
            </a:r>
            <a:r>
              <a:rPr lang="en"/>
              <a:t> </a:t>
            </a:r>
            <a:endParaRPr/>
          </a:p>
        </p:txBody>
      </p:sp>
      <p:pic>
        <p:nvPicPr>
          <p:cNvPr id="222" name="Google Shape;222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141375" y="225275"/>
            <a:ext cx="2857500" cy="1371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9074" y="-1229825"/>
            <a:ext cx="9034925" cy="6671975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Google Shape;64;p14"/>
          <p:cNvSpPr txBox="1">
            <a:spLocks noGrp="1"/>
          </p:cNvSpPr>
          <p:nvPr>
            <p:ph type="title"/>
          </p:nvPr>
        </p:nvSpPr>
        <p:spPr>
          <a:xfrm>
            <a:off x="570150" y="30285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Getting to Know You</a:t>
            </a:r>
            <a:endParaRPr/>
          </a:p>
        </p:txBody>
      </p:sp>
      <p:sp>
        <p:nvSpPr>
          <p:cNvPr id="65" name="Google Shape;65;p14"/>
          <p:cNvSpPr txBox="1"/>
          <p:nvPr/>
        </p:nvSpPr>
        <p:spPr>
          <a:xfrm>
            <a:off x="6855325" y="4743300"/>
            <a:ext cx="21363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dk2"/>
                </a:solidFill>
                <a:highlight>
                  <a:schemeClr val="lt2"/>
                </a:highlight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Image</a:t>
            </a:r>
            <a:r>
              <a:rPr lang="en">
                <a:solidFill>
                  <a:schemeClr val="dk2"/>
                </a:solidFill>
                <a:highlight>
                  <a:schemeClr val="lt2"/>
                </a:highlight>
              </a:rPr>
              <a:t>: Public Domain </a:t>
            </a:r>
            <a:endParaRPr>
              <a:solidFill>
                <a:schemeClr val="dk2"/>
              </a:solidFill>
              <a:highlight>
                <a:schemeClr val="lt2"/>
              </a:highlight>
            </a:endParaRPr>
          </a:p>
        </p:txBody>
      </p:sp>
      <p:sp>
        <p:nvSpPr>
          <p:cNvPr id="66" name="Google Shape;66;p14"/>
          <p:cNvSpPr txBox="1"/>
          <p:nvPr/>
        </p:nvSpPr>
        <p:spPr>
          <a:xfrm>
            <a:off x="3614350" y="55575"/>
            <a:ext cx="5388900" cy="8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/>
              <a:t>Go to </a:t>
            </a:r>
            <a:r>
              <a:rPr lang="en" sz="1700" u="sng">
                <a:solidFill>
                  <a:schemeClr val="hlink"/>
                </a:solidFill>
                <a:hlinkClick r:id="rId6"/>
              </a:rPr>
              <a:t>www.menti.com</a:t>
            </a:r>
            <a:r>
              <a:rPr lang="en" sz="1700"/>
              <a:t> and use the code 1593 0745</a:t>
            </a:r>
            <a:endParaRPr sz="17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       or, use the QR code: </a:t>
            </a:r>
            <a:endParaRPr/>
          </a:p>
        </p:txBody>
      </p:sp>
      <p:pic>
        <p:nvPicPr>
          <p:cNvPr id="67" name="Google Shape;67;p1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967325" y="455774"/>
            <a:ext cx="1912299" cy="19122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3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8323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Regional Collaboration: </a:t>
            </a:r>
            <a:r>
              <a:rPr lang="en" sz="2355"/>
              <a:t>SCHEV Open Virginia Advisory Committee</a:t>
            </a:r>
            <a:endParaRPr sz="2355"/>
          </a:p>
        </p:txBody>
      </p:sp>
      <p:pic>
        <p:nvPicPr>
          <p:cNvPr id="228" name="Google Shape;228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9801" y="1094952"/>
            <a:ext cx="3677800" cy="4347948"/>
          </a:xfrm>
          <a:prstGeom prst="rect">
            <a:avLst/>
          </a:prstGeom>
          <a:noFill/>
          <a:ln>
            <a:noFill/>
          </a:ln>
        </p:spPr>
      </p:pic>
      <p:sp>
        <p:nvSpPr>
          <p:cNvPr id="229" name="Google Shape;229;p32"/>
          <p:cNvSpPr txBox="1"/>
          <p:nvPr/>
        </p:nvSpPr>
        <p:spPr>
          <a:xfrm>
            <a:off x="53875" y="4591350"/>
            <a:ext cx="8473800" cy="76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u="sng">
                <a:solidFill>
                  <a:schemeClr val="hlink"/>
                </a:solidFill>
                <a:highlight>
                  <a:schemeClr val="lt1"/>
                </a:highlight>
                <a:hlinkClick r:id="rId4"/>
              </a:rPr>
              <a:t>https://www.schev.edu/index/agency-info/advisory-committees#eb61a750-bece-61ae-b256-ff000079de01</a:t>
            </a:r>
            <a:r>
              <a:rPr lang="en" sz="800">
                <a:highlight>
                  <a:schemeClr val="lt1"/>
                </a:highlight>
              </a:rPr>
              <a:t> </a:t>
            </a:r>
            <a:endParaRPr sz="800">
              <a:highlight>
                <a:schemeClr val="lt1"/>
              </a:highlight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u="sng">
                <a:solidFill>
                  <a:schemeClr val="hlink"/>
                </a:solidFill>
                <a:highlight>
                  <a:schemeClr val="lt1"/>
                </a:highlight>
                <a:hlinkClick r:id="rId5"/>
              </a:rPr>
              <a:t>https://www.schev.edu/index/agency-info/advisory-committees/open-virginia-advisory-committee</a:t>
            </a:r>
            <a:endParaRPr sz="800">
              <a:highlight>
                <a:schemeClr val="lt1"/>
              </a:highlight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u="sng">
                <a:solidFill>
                  <a:schemeClr val="hlink"/>
                </a:solidFill>
                <a:highlight>
                  <a:schemeClr val="lt1"/>
                </a:highlight>
                <a:hlinkClick r:id="rId6"/>
              </a:rPr>
              <a:t>https://schev.edu/index/agency-info/additionalactivities/open-virginia-advisory-committee's-virtual-event-series</a:t>
            </a:r>
            <a:r>
              <a:rPr lang="en" sz="800">
                <a:highlight>
                  <a:schemeClr val="lt1"/>
                </a:highlight>
              </a:rPr>
              <a:t> </a:t>
            </a:r>
            <a:endParaRPr sz="800">
              <a:highlight>
                <a:schemeClr val="lt1"/>
              </a:highlight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highlight>
                <a:schemeClr val="lt1"/>
              </a:highlight>
            </a:endParaRPr>
          </a:p>
        </p:txBody>
      </p:sp>
      <p:pic>
        <p:nvPicPr>
          <p:cNvPr id="230" name="Google Shape;230;p32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227950" y="3370950"/>
            <a:ext cx="4759927" cy="982636"/>
          </a:xfrm>
          <a:prstGeom prst="rect">
            <a:avLst/>
          </a:prstGeom>
          <a:noFill/>
          <a:ln>
            <a:noFill/>
          </a:ln>
        </p:spPr>
      </p:pic>
      <p:pic>
        <p:nvPicPr>
          <p:cNvPr id="231" name="Google Shape;231;p32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5685075" y="1094952"/>
            <a:ext cx="3201951" cy="1713525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3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Regional Collaborations: Learning &amp; Outreach</a:t>
            </a:r>
            <a:endParaRPr/>
          </a:p>
        </p:txBody>
      </p:sp>
      <p:sp>
        <p:nvSpPr>
          <p:cNvPr id="237" name="Google Shape;237;p3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93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2500" lnSpcReduction="2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b="1"/>
              <a:t>Need-based  Learning Communities:</a:t>
            </a:r>
            <a:endParaRPr sz="1500" b="1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500"/>
              <a:t>BC OER Librarians Group </a:t>
            </a:r>
            <a:r>
              <a:rPr lang="en" sz="1500" u="sng">
                <a:solidFill>
                  <a:schemeClr val="hlink"/>
                </a:solidFill>
                <a:hlinkClick r:id="rId3"/>
              </a:rPr>
              <a:t>https://bccampus.ca/wp-content/uploads/2016/04/DLS-Conference.pdf</a:t>
            </a:r>
            <a:r>
              <a:rPr lang="en" sz="1500"/>
              <a:t> </a:t>
            </a:r>
            <a:r>
              <a:rPr lang="en" sz="1200" u="sng">
                <a:solidFill>
                  <a:schemeClr val="hlink"/>
                </a:solidFill>
                <a:hlinkClick r:id="rId4"/>
              </a:rPr>
              <a:t>https://bccampus.ca/2014/10/30/four-ways-librarians-are-essential-to-the-future-of-open-textbooks-and-oer/</a:t>
            </a:r>
            <a:r>
              <a:rPr lang="en" sz="1200"/>
              <a:t> </a:t>
            </a:r>
            <a:endParaRPr sz="12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500"/>
              <a:t>Washington - “Librarians as Open Education Leaders” (2014-2017) LSTA funded </a:t>
            </a:r>
            <a:r>
              <a:rPr lang="en" sz="1500" u="sng">
                <a:solidFill>
                  <a:schemeClr val="hlink"/>
                </a:solidFill>
                <a:hlinkClick r:id="rId5"/>
              </a:rPr>
              <a:t>http://libraryasleader.org</a:t>
            </a:r>
            <a:r>
              <a:rPr lang="en" sz="1500"/>
              <a:t> </a:t>
            </a:r>
            <a:endParaRPr sz="15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5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500" b="1"/>
              <a:t>State-level coordination of Open Education Week events</a:t>
            </a:r>
            <a:endParaRPr sz="1500" b="1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500"/>
              <a:t>Colorado: </a:t>
            </a:r>
            <a:r>
              <a:rPr lang="en" sz="1500" u="sng">
                <a:solidFill>
                  <a:schemeClr val="hlink"/>
                </a:solidFill>
                <a:hlinkClick r:id="rId6"/>
              </a:rPr>
              <a:t>https://masterplan.highered.colorado.gov/oer-week</a:t>
            </a:r>
            <a:r>
              <a:rPr lang="en" sz="1500"/>
              <a:t> </a:t>
            </a:r>
            <a:endParaRPr sz="15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500"/>
              <a:t>Idaho: </a:t>
            </a:r>
            <a:r>
              <a:rPr lang="en" sz="1500" u="sng">
                <a:solidFill>
                  <a:schemeClr val="hlink"/>
                </a:solidFill>
                <a:hlinkClick r:id="rId7"/>
              </a:rPr>
              <a:t>https://sites.google.com/isu.edu/open-ed-week-2021-id/home</a:t>
            </a:r>
            <a:r>
              <a:rPr lang="en" sz="1500"/>
              <a:t> </a:t>
            </a:r>
            <a:endParaRPr sz="15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500"/>
              <a:t>Many others . . </a:t>
            </a:r>
            <a:endParaRPr sz="1500"/>
          </a:p>
          <a:p>
            <a:pPr marL="45720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500"/>
          </a:p>
          <a:p>
            <a:pPr marL="457200" lvl="0" indent="-316706" algn="l" rtl="0">
              <a:spcBef>
                <a:spcPts val="1200"/>
              </a:spcBef>
              <a:spcAft>
                <a:spcPts val="0"/>
              </a:spcAft>
              <a:buSzPct val="100000"/>
              <a:buChar char="+"/>
            </a:pPr>
            <a:r>
              <a:rPr lang="en" sz="1500" b="1"/>
              <a:t>How Consortia are building around Open Education Network training</a:t>
            </a:r>
            <a:r>
              <a:rPr lang="en" sz="1500"/>
              <a:t> </a:t>
            </a:r>
            <a:endParaRPr sz="1500"/>
          </a:p>
        </p:txBody>
      </p:sp>
      <p:pic>
        <p:nvPicPr>
          <p:cNvPr id="238" name="Google Shape;238;p33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7403842" y="244976"/>
            <a:ext cx="1510675" cy="1341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39" name="Google Shape;239;p33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5160425" y="3258450"/>
            <a:ext cx="1433050" cy="895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3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Local/Regional Collaborations: Getting Started with OER</a:t>
            </a:r>
            <a:endParaRPr/>
          </a:p>
        </p:txBody>
      </p:sp>
      <p:sp>
        <p:nvSpPr>
          <p:cNvPr id="245" name="Google Shape;245;p34"/>
          <p:cNvSpPr txBox="1">
            <a:spLocks noGrp="1"/>
          </p:cNvSpPr>
          <p:nvPr>
            <p:ph type="body" idx="1"/>
          </p:nvPr>
        </p:nvSpPr>
        <p:spPr>
          <a:xfrm>
            <a:off x="4963975" y="1017725"/>
            <a:ext cx="3868200" cy="188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1456"/>
          </a:p>
        </p:txBody>
      </p:sp>
      <p:pic>
        <p:nvPicPr>
          <p:cNvPr id="246" name="Google Shape;246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04075" y="988000"/>
            <a:ext cx="2872326" cy="1349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47" name="Google Shape;247;p3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6275" y="1017725"/>
            <a:ext cx="3667698" cy="3579399"/>
          </a:xfrm>
          <a:prstGeom prst="rect">
            <a:avLst/>
          </a:prstGeom>
          <a:noFill/>
          <a:ln>
            <a:noFill/>
          </a:ln>
        </p:spPr>
      </p:pic>
      <p:sp>
        <p:nvSpPr>
          <p:cNvPr id="248" name="Google Shape;248;p34"/>
          <p:cNvSpPr txBox="1"/>
          <p:nvPr/>
        </p:nvSpPr>
        <p:spPr>
          <a:xfrm>
            <a:off x="7226025" y="946250"/>
            <a:ext cx="1917900" cy="196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56" u="sng">
                <a:solidFill>
                  <a:schemeClr val="accent5"/>
                </a:solidFill>
                <a:highlight>
                  <a:srgbClr val="FFFFFF"/>
                </a:highlight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https://iastate.pressbooks.pub/oerstarterkit</a:t>
            </a:r>
            <a:r>
              <a:rPr lang="en" sz="1156">
                <a:solidFill>
                  <a:schemeClr val="dk2"/>
                </a:solidFill>
                <a:highlight>
                  <a:srgbClr val="FFFFFF"/>
                </a:highlight>
              </a:rPr>
              <a:t> </a:t>
            </a:r>
            <a:endParaRPr sz="1156">
              <a:solidFill>
                <a:schemeClr val="dk2"/>
              </a:solidFill>
              <a:highlight>
                <a:srgbClr val="FFFFFF"/>
              </a:highlight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56"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56">
                <a:solidFill>
                  <a:schemeClr val="dk2"/>
                </a:solidFill>
              </a:rPr>
              <a:t>Webinar recording: Abbey Elder “Getting Started with Open Educational Resources”</a:t>
            </a:r>
            <a:endParaRPr sz="1156"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56" u="sng">
                <a:solidFill>
                  <a:schemeClr val="accent5"/>
                </a:solidFill>
                <a:highlight>
                  <a:srgbClr val="FFFFFF"/>
                </a:highlight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http://hdl.handle.net/10919/102634</a:t>
            </a:r>
            <a:r>
              <a:rPr lang="en" sz="1156">
                <a:solidFill>
                  <a:schemeClr val="dk2"/>
                </a:solidFill>
                <a:highlight>
                  <a:srgbClr val="FFFFFF"/>
                </a:highlight>
              </a:rPr>
              <a:t> </a:t>
            </a:r>
            <a:endParaRPr sz="1156">
              <a:solidFill>
                <a:schemeClr val="dk2"/>
              </a:solidFill>
              <a:highlight>
                <a:srgbClr val="FFFFFF"/>
              </a:highlight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56">
              <a:solidFill>
                <a:schemeClr val="dk2"/>
              </a:solidFill>
              <a:highlight>
                <a:srgbClr val="FFFFFF"/>
              </a:highlight>
            </a:endParaRPr>
          </a:p>
        </p:txBody>
      </p:sp>
      <p:sp>
        <p:nvSpPr>
          <p:cNvPr id="249" name="Google Shape;249;p34"/>
          <p:cNvSpPr txBox="1"/>
          <p:nvPr/>
        </p:nvSpPr>
        <p:spPr>
          <a:xfrm>
            <a:off x="80775" y="4597125"/>
            <a:ext cx="35721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7"/>
              </a:rPr>
              <a:t>https://libguides.tcc.edu/faculty/OER</a:t>
            </a:r>
            <a:r>
              <a:rPr lang="en"/>
              <a:t> </a:t>
            </a:r>
            <a:endParaRPr/>
          </a:p>
        </p:txBody>
      </p:sp>
      <p:sp>
        <p:nvSpPr>
          <p:cNvPr id="250" name="Google Shape;250;p34"/>
          <p:cNvSpPr txBox="1"/>
          <p:nvPr/>
        </p:nvSpPr>
        <p:spPr>
          <a:xfrm>
            <a:off x="4529925" y="2710825"/>
            <a:ext cx="4614000" cy="251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Collaborative VIVA/OEN Virtual Workshops</a:t>
            </a:r>
            <a:endParaRPr b="1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00">
                <a:solidFill>
                  <a:schemeClr val="dk1"/>
                </a:solidFill>
              </a:rPr>
              <a:t>Delivering a virtual, asynchronous open textbook workshop; Liz Thompson (James Madison University) and Kyle Binaxas (Richard Bland College)</a:t>
            </a:r>
            <a:endParaRPr sz="1100">
              <a:solidFill>
                <a:schemeClr val="dk1"/>
              </a:solidFill>
            </a:endParaRPr>
          </a:p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" sz="1100" u="sng">
                <a:solidFill>
                  <a:srgbClr val="1155CC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Workshop link</a:t>
            </a:r>
            <a:endParaRPr sz="1100">
              <a:solidFill>
                <a:schemeClr val="dk1"/>
              </a:solidFill>
            </a:endParaRPr>
          </a:p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" sz="1100" u="sng">
                <a:solidFill>
                  <a:srgbClr val="1155CC"/>
                </a:solidFill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Outline link</a:t>
            </a:r>
            <a:r>
              <a:rPr lang="en" sz="1100">
                <a:solidFill>
                  <a:schemeClr val="dk1"/>
                </a:solidFill>
              </a:rPr>
              <a:t> </a:t>
            </a:r>
            <a:endParaRPr sz="1100">
              <a:solidFill>
                <a:schemeClr val="dk1"/>
              </a:solidFill>
            </a:endParaRPr>
          </a:p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" sz="1100" u="sng">
                <a:solidFill>
                  <a:srgbClr val="1155CC"/>
                </a:solidFill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Lightning Talk Notes</a:t>
            </a:r>
            <a:endParaRPr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222222"/>
                </a:solidFill>
                <a:highlight>
                  <a:srgbClr val="FFFFFF"/>
                </a:highlight>
              </a:rPr>
              <a:t>Lessons learned from a synchronous multi-institution online OTN workshop; Heather Blicher (Northern Virginia Community College) and Anita Walz (Virginia Tech)</a:t>
            </a:r>
            <a:endParaRPr sz="1100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100"/>
              <a:buChar char="●"/>
            </a:pPr>
            <a:r>
              <a:rPr lang="en" sz="1100" u="sng">
                <a:solidFill>
                  <a:srgbClr val="1155CC"/>
                </a:solidFill>
                <a:highlight>
                  <a:srgbClr val="FFFFFF"/>
                </a:highlight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Summary of Lessons Learned link</a:t>
            </a:r>
            <a:endParaRPr sz="1100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100"/>
              <a:buChar char="●"/>
            </a:pPr>
            <a:r>
              <a:rPr lang="en" sz="1100" u="sng">
                <a:solidFill>
                  <a:srgbClr val="1155CC"/>
                </a:solidFill>
                <a:highlight>
                  <a:srgbClr val="FFFFFF"/>
                </a:highlight>
                <a:hlinkClick r:id="rId1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Workshop recording link</a:t>
            </a:r>
            <a:r>
              <a:rPr lang="en" sz="1100">
                <a:solidFill>
                  <a:srgbClr val="500050"/>
                </a:solidFill>
                <a:highlight>
                  <a:srgbClr val="FFFFFF"/>
                </a:highlight>
              </a:rPr>
              <a:t> </a:t>
            </a:r>
            <a:endParaRPr/>
          </a:p>
        </p:txBody>
      </p:sp>
      <p:pic>
        <p:nvPicPr>
          <p:cNvPr id="251" name="Google Shape;251;p34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6512276" y="3489975"/>
            <a:ext cx="1519128" cy="40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2" name="Google Shape;252;p34"/>
          <p:cNvPicPr preferRelativeResize="0"/>
          <p:nvPr/>
        </p:nvPicPr>
        <p:blipFill>
          <a:blip r:embed="rId14">
            <a:alphaModFix/>
          </a:blip>
          <a:stretch>
            <a:fillRect/>
          </a:stretch>
        </p:blipFill>
        <p:spPr>
          <a:xfrm>
            <a:off x="7861950" y="3489968"/>
            <a:ext cx="1084650" cy="5206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3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Regional Collaborations: NonProfits / HE Compacts</a:t>
            </a:r>
            <a:endParaRPr/>
          </a:p>
        </p:txBody>
      </p:sp>
      <p:sp>
        <p:nvSpPr>
          <p:cNvPr id="258" name="Google Shape;258;p35"/>
          <p:cNvSpPr txBox="1">
            <a:spLocks noGrp="1"/>
          </p:cNvSpPr>
          <p:nvPr>
            <p:ph type="body" idx="1"/>
          </p:nvPr>
        </p:nvSpPr>
        <p:spPr>
          <a:xfrm>
            <a:off x="311700" y="1080650"/>
            <a:ext cx="8520600" cy="400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2500" lnSpcReduction="2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b="1"/>
              <a:t>Higher Education Compacts: OER for Higher Education and PK12</a:t>
            </a:r>
            <a:endParaRPr sz="1300"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/>
              <a:t>SREB’s Open Educational Resources in Dual Enrollment webinar series.</a:t>
            </a:r>
            <a:endParaRPr sz="13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u="sng">
                <a:solidFill>
                  <a:schemeClr val="hlink"/>
                </a:solidFill>
                <a:hlinkClick r:id="rId3"/>
              </a:rPr>
              <a:t>https://www.sreb.org/topic-open-educational-resources</a:t>
            </a:r>
            <a:r>
              <a:rPr lang="en" sz="1300"/>
              <a:t> </a:t>
            </a:r>
            <a:endParaRPr sz="13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858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858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858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858"/>
              <a:t>For national collaboration see also: </a:t>
            </a:r>
            <a:r>
              <a:rPr lang="en" sz="858" u="sng">
                <a:solidFill>
                  <a:schemeClr val="hlink"/>
                </a:solidFill>
                <a:hlinkClick r:id="rId4"/>
              </a:rPr>
              <a:t>https://www.mhec.org/policy-research/open-educational-resources</a:t>
            </a:r>
            <a:r>
              <a:rPr lang="en" sz="858"/>
              <a:t> </a:t>
            </a:r>
            <a:endParaRPr sz="858"/>
          </a:p>
        </p:txBody>
      </p:sp>
      <p:pic>
        <p:nvPicPr>
          <p:cNvPr id="259" name="Google Shape;259;p35">
            <a:hlinkClick r:id="rId5"/>
          </p:cNvPr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158675" y="2008275"/>
            <a:ext cx="4350299" cy="25126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3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8893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National / International Collaborations: Discipline-Focused</a:t>
            </a:r>
            <a:endParaRPr/>
          </a:p>
        </p:txBody>
      </p:sp>
      <p:sp>
        <p:nvSpPr>
          <p:cNvPr id="265" name="Google Shape;265;p3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87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25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00">
                <a:solidFill>
                  <a:schemeClr val="dk1"/>
                </a:solidFill>
              </a:rPr>
              <a:t>Open Social Work Education: </a:t>
            </a:r>
            <a:r>
              <a:rPr lang="en" sz="1100" u="sng">
                <a:solidFill>
                  <a:srgbClr val="1155CC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https://opensocialwork.org</a:t>
            </a:r>
            <a:r>
              <a:rPr lang="en" sz="1100">
                <a:solidFill>
                  <a:schemeClr val="dk1"/>
                </a:solidFill>
              </a:rPr>
              <a:t> </a:t>
            </a:r>
            <a:endParaRPr sz="11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00">
                <a:solidFill>
                  <a:schemeClr val="dk1"/>
                </a:solidFill>
              </a:rPr>
              <a:t>Early Childhood Education  </a:t>
            </a:r>
            <a:r>
              <a:rPr lang="en" sz="1100" u="sng">
                <a:solidFill>
                  <a:srgbClr val="1155CC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https://groups.google.com/g/early-childhood-education-oer-collaboration</a:t>
            </a:r>
            <a:r>
              <a:rPr lang="en" sz="1100">
                <a:solidFill>
                  <a:schemeClr val="dk1"/>
                </a:solidFill>
              </a:rPr>
              <a:t> </a:t>
            </a:r>
            <a:endParaRPr sz="1100">
              <a:solidFill>
                <a:schemeClr val="dk1"/>
              </a:solidFill>
            </a:endParaRPr>
          </a:p>
          <a:p>
            <a:pPr marL="914400" lvl="1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-"/>
            </a:pPr>
            <a:r>
              <a:rPr lang="en" sz="1100" u="sng">
                <a:solidFill>
                  <a:srgbClr val="1155CC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https://www.rebus.community/c/open-textbooks-in-development/10</a:t>
            </a:r>
            <a:r>
              <a:rPr lang="en" sz="1100">
                <a:solidFill>
                  <a:schemeClr val="dk1"/>
                </a:solidFill>
              </a:rPr>
              <a:t> </a:t>
            </a:r>
            <a:endParaRPr sz="11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00">
                <a:solidFill>
                  <a:schemeClr val="dk1"/>
                </a:solidFill>
              </a:rPr>
              <a:t>Philosophy (series of 9 books!) </a:t>
            </a:r>
            <a:r>
              <a:rPr lang="en" sz="1100" u="sng">
                <a:solidFill>
                  <a:srgbClr val="1155CC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https://www.rebus.community/c/open-textbooks-in-development/introduction-to-philosophy/214</a:t>
            </a:r>
            <a:r>
              <a:rPr lang="en" sz="1100">
                <a:solidFill>
                  <a:schemeClr val="dk1"/>
                </a:solidFill>
              </a:rPr>
              <a:t> </a:t>
            </a:r>
            <a:endParaRPr sz="11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00" u="sng">
                <a:solidFill>
                  <a:srgbClr val="1155CC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https://www1.rebus.community/#/project/4ec7ecce-d2b3-4f20-973c-6b6502e7cbb2</a:t>
            </a:r>
            <a:endParaRPr/>
          </a:p>
        </p:txBody>
      </p:sp>
      <p:pic>
        <p:nvPicPr>
          <p:cNvPr id="266" name="Google Shape;266;p36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374550" y="2063500"/>
            <a:ext cx="1689950" cy="1499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7" name="Google Shape;267;p36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2381500" y="1152475"/>
            <a:ext cx="2857200" cy="2566049"/>
          </a:xfrm>
          <a:prstGeom prst="rect">
            <a:avLst/>
          </a:prstGeom>
          <a:noFill/>
          <a:ln>
            <a:noFill/>
          </a:ln>
        </p:spPr>
      </p:pic>
      <p:pic>
        <p:nvPicPr>
          <p:cNvPr id="268" name="Google Shape;268;p36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5831028" y="996488"/>
            <a:ext cx="3210024" cy="31505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37"/>
          <p:cNvSpPr txBox="1">
            <a:spLocks noGrp="1"/>
          </p:cNvSpPr>
          <p:nvPr>
            <p:ph type="ctrTitle"/>
          </p:nvPr>
        </p:nvSpPr>
        <p:spPr>
          <a:xfrm>
            <a:off x="2072225" y="-285925"/>
            <a:ext cx="5445000" cy="2664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>
                <a:solidFill>
                  <a:srgbClr val="FF9900"/>
                </a:solidFill>
                <a:highlight>
                  <a:schemeClr val="lt1"/>
                </a:highlight>
              </a:rPr>
              <a:t>Thank you!</a:t>
            </a:r>
            <a:endParaRPr sz="4000">
              <a:solidFill>
                <a:srgbClr val="FF9900"/>
              </a:solidFill>
              <a:highlight>
                <a:schemeClr val="lt1"/>
              </a:highlight>
            </a:endParaRPr>
          </a:p>
        </p:txBody>
      </p:sp>
      <p:sp>
        <p:nvSpPr>
          <p:cNvPr id="274" name="Google Shape;274;p37"/>
          <p:cNvSpPr txBox="1"/>
          <p:nvPr/>
        </p:nvSpPr>
        <p:spPr>
          <a:xfrm>
            <a:off x="612125" y="4065425"/>
            <a:ext cx="7670100" cy="277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highlight>
                  <a:schemeClr val="lt1"/>
                </a:highlight>
              </a:rPr>
              <a:t>Anita Walz, Assistant Director of Open Education &amp; Scholarly Communication Librarian</a:t>
            </a:r>
            <a:endParaRPr>
              <a:highlight>
                <a:schemeClr val="lt1"/>
              </a:highlight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ighlight>
                  <a:schemeClr val="lt1"/>
                </a:highlight>
                <a:hlinkClick r:id="rId4"/>
              </a:rPr>
              <a:t>arwalz@vt.edu</a:t>
            </a:r>
            <a:endParaRPr>
              <a:highlight>
                <a:schemeClr val="lt1"/>
              </a:highlight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highlight>
                  <a:schemeClr val="lt1"/>
                </a:highlight>
              </a:rPr>
              <a:t>@arwalz </a:t>
            </a:r>
            <a:endParaRPr>
              <a:highlight>
                <a:schemeClr val="lt1"/>
              </a:highlight>
            </a:endParaRPr>
          </a:p>
        </p:txBody>
      </p:sp>
      <p:pic>
        <p:nvPicPr>
          <p:cNvPr id="275" name="Google Shape;275;p3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387789" y="4722739"/>
            <a:ext cx="591710" cy="207025"/>
          </a:xfrm>
          <a:prstGeom prst="rect">
            <a:avLst/>
          </a:prstGeom>
          <a:noFill/>
          <a:ln>
            <a:noFill/>
          </a:ln>
        </p:spPr>
      </p:pic>
      <p:sp>
        <p:nvSpPr>
          <p:cNvPr id="276" name="Google Shape;276;p37"/>
          <p:cNvSpPr txBox="1"/>
          <p:nvPr/>
        </p:nvSpPr>
        <p:spPr>
          <a:xfrm>
            <a:off x="3074025" y="4722750"/>
            <a:ext cx="3269700" cy="252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/>
              <a:t>With the exception of brand names, logos and unless otherwise noted, this presentation is released under a Creative Commons Attribution 4.0 license.</a:t>
            </a:r>
            <a:endParaRPr sz="600"/>
          </a:p>
        </p:txBody>
      </p:sp>
      <p:pic>
        <p:nvPicPr>
          <p:cNvPr id="277" name="Google Shape;277;p3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686075" y="64725"/>
            <a:ext cx="3326250" cy="1330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" name="Google Shape;73;p1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2500" lnSpcReduction="10000"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dk1"/>
                </a:solidFill>
              </a:rPr>
              <a:t>➔I’m just learning about open education</a:t>
            </a:r>
            <a:endParaRPr sz="30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dk1"/>
                </a:solidFill>
              </a:rPr>
              <a:t>➔I have a strong understanding</a:t>
            </a:r>
            <a:endParaRPr sz="30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dk1"/>
                </a:solidFill>
              </a:rPr>
              <a:t>➔I feel strong philosophical alignment</a:t>
            </a:r>
            <a:endParaRPr sz="30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dk1"/>
                </a:solidFill>
              </a:rPr>
              <a:t>➔I’m pragmatic about its applications</a:t>
            </a:r>
            <a:endParaRPr sz="30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dk1"/>
                </a:solidFill>
              </a:rPr>
              <a:t>➔I’m skeptical but listening</a:t>
            </a:r>
            <a:endParaRPr sz="30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dk1"/>
                </a:solidFill>
              </a:rPr>
              <a:t>➔I’m not sure what to do next</a:t>
            </a:r>
            <a:endParaRPr sz="30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dk1"/>
                </a:solidFill>
              </a:rPr>
              <a:t>➔I have a vision and a plan</a:t>
            </a:r>
            <a:endParaRPr sz="30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sp>
        <p:nvSpPr>
          <p:cNvPr id="74" name="Google Shape;74;p15"/>
          <p:cNvSpPr txBox="1"/>
          <p:nvPr/>
        </p:nvSpPr>
        <p:spPr>
          <a:xfrm>
            <a:off x="4572000" y="55575"/>
            <a:ext cx="44313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Go to </a:t>
            </a:r>
            <a:r>
              <a:rPr lang="en" u="sng">
                <a:solidFill>
                  <a:schemeClr val="hlink"/>
                </a:solidFill>
                <a:hlinkClick r:id="rId3"/>
              </a:rPr>
              <a:t>www.menti.com</a:t>
            </a:r>
            <a:r>
              <a:rPr lang="en"/>
              <a:t> and use the code 1593 0745</a:t>
            </a:r>
            <a:endParaRPr/>
          </a:p>
        </p:txBody>
      </p:sp>
      <p:pic>
        <p:nvPicPr>
          <p:cNvPr id="75" name="Google Shape;75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967325" y="455774"/>
            <a:ext cx="1912299" cy="19122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About your role</a:t>
            </a:r>
            <a:endParaRPr/>
          </a:p>
        </p:txBody>
      </p:sp>
      <p:sp>
        <p:nvSpPr>
          <p:cNvPr id="81" name="Google Shape;81;p1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91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Faculty / Instructor</a:t>
            </a:r>
            <a:endParaRPr/>
          </a:p>
          <a:p>
            <a:pPr marL="45720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Instructional designer</a:t>
            </a:r>
            <a:endParaRPr/>
          </a:p>
          <a:p>
            <a:pPr marL="45720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Librarian</a:t>
            </a:r>
            <a:endParaRPr/>
          </a:p>
          <a:p>
            <a:pPr marL="45720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Publishing expert</a:t>
            </a:r>
            <a:endParaRPr/>
          </a:p>
          <a:p>
            <a:pPr marL="45720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Administrator</a:t>
            </a:r>
            <a:endParaRPr/>
          </a:p>
          <a:p>
            <a:pPr marL="45720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Student</a:t>
            </a:r>
            <a:endParaRPr/>
          </a:p>
          <a:p>
            <a:pPr marL="45720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Nonprofit or consortium manager</a:t>
            </a:r>
            <a:endParaRPr/>
          </a:p>
          <a:p>
            <a:pPr marL="45720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/>
              <a:t>Other</a:t>
            </a:r>
            <a:endParaRPr/>
          </a:p>
        </p:txBody>
      </p:sp>
      <p:sp>
        <p:nvSpPr>
          <p:cNvPr id="82" name="Google Shape;82;p16"/>
          <p:cNvSpPr txBox="1"/>
          <p:nvPr/>
        </p:nvSpPr>
        <p:spPr>
          <a:xfrm>
            <a:off x="4572000" y="55575"/>
            <a:ext cx="44313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Go to </a:t>
            </a:r>
            <a:r>
              <a:rPr lang="en" u="sng">
                <a:solidFill>
                  <a:schemeClr val="hlink"/>
                </a:solidFill>
                <a:hlinkClick r:id="rId3"/>
              </a:rPr>
              <a:t>www.menti.com</a:t>
            </a:r>
            <a:r>
              <a:rPr lang="en"/>
              <a:t> and use the code 1593 0745</a:t>
            </a:r>
            <a:endParaRPr/>
          </a:p>
        </p:txBody>
      </p:sp>
      <p:pic>
        <p:nvPicPr>
          <p:cNvPr id="83" name="Google Shape;83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967325" y="455774"/>
            <a:ext cx="1912299" cy="19122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 bit about my role . . . </a:t>
            </a:r>
            <a:endParaRPr/>
          </a:p>
        </p:txBody>
      </p:sp>
      <p:pic>
        <p:nvPicPr>
          <p:cNvPr id="89" name="Google Shape;89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14900" y="445025"/>
            <a:ext cx="3462075" cy="414147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C41EBA3-A590-46BB-ADC4-1EFFC5037451}"/>
              </a:ext>
            </a:extLst>
          </p:cNvPr>
          <p:cNvSpPr txBox="1"/>
          <p:nvPr/>
        </p:nvSpPr>
        <p:spPr>
          <a:xfrm>
            <a:off x="5114900" y="4574143"/>
            <a:ext cx="300269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Image: </a:t>
            </a:r>
            <a:r>
              <a:rPr lang="en-US" sz="800" dirty="0" err="1">
                <a:hlinkClick r:id="rId4"/>
              </a:rPr>
              <a:t>Pixabay</a:t>
            </a:r>
            <a:endParaRPr lang="en-US" sz="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On Cost: Student Spending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          on Course Materials</a:t>
            </a:r>
            <a:endParaRPr/>
          </a:p>
        </p:txBody>
      </p:sp>
      <p:sp>
        <p:nvSpPr>
          <p:cNvPr id="95" name="Google Shape;95;p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$481 / year in 2020-21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Down from $590 in 2010 but still far above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     the rate of inflation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/>
              <a:t>. . . equivalent to a month of rent?</a:t>
            </a:r>
            <a:endParaRPr/>
          </a:p>
        </p:txBody>
      </p:sp>
      <p:sp>
        <p:nvSpPr>
          <p:cNvPr id="96" name="Google Shape;96;p18"/>
          <p:cNvSpPr txBox="1"/>
          <p:nvPr/>
        </p:nvSpPr>
        <p:spPr>
          <a:xfrm>
            <a:off x="194625" y="4476225"/>
            <a:ext cx="81741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Student Monitor Lifestyle &amp; Media Reports: </a:t>
            </a:r>
            <a:r>
              <a:rPr lang="en" sz="1000" u="sng">
                <a:solidFill>
                  <a:schemeClr val="hlink"/>
                </a:solidFill>
                <a:hlinkClick r:id="rId3"/>
              </a:rPr>
              <a:t>https://www.studentmonitor.com</a:t>
            </a:r>
            <a:r>
              <a:rPr lang="en" sz="1000"/>
              <a:t> </a:t>
            </a:r>
            <a:endParaRPr sz="10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Mark Perry/AEI </a:t>
            </a:r>
            <a:r>
              <a:rPr lang="en" sz="1000" u="sng">
                <a:solidFill>
                  <a:schemeClr val="hlink"/>
                </a:solidFill>
                <a:hlinkClick r:id="rId4"/>
              </a:rPr>
              <a:t>https://www.aei.org/carpe-diem/chart-of-the-day-or-century-3/</a:t>
            </a:r>
            <a:r>
              <a:rPr lang="en" sz="1000"/>
              <a:t> </a:t>
            </a:r>
            <a:endParaRPr sz="10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                  (Used with permission)</a:t>
            </a:r>
            <a:endParaRPr sz="1000"/>
          </a:p>
        </p:txBody>
      </p:sp>
      <p:pic>
        <p:nvPicPr>
          <p:cNvPr id="97" name="Google Shape;97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684553" y="0"/>
            <a:ext cx="4459443" cy="51434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Course material costs are an issue</a:t>
            </a:r>
            <a:endParaRPr/>
          </a:p>
        </p:txBody>
      </p:sp>
      <p:sp>
        <p:nvSpPr>
          <p:cNvPr id="103" name="Google Shape;103;p19"/>
          <p:cNvSpPr txBox="1"/>
          <p:nvPr/>
        </p:nvSpPr>
        <p:spPr>
          <a:xfrm>
            <a:off x="283825" y="4869650"/>
            <a:ext cx="6015000" cy="29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/>
              <a:t>2020-21 Graduate Student Assembly Cost of Living Report </a:t>
            </a:r>
            <a:r>
              <a:rPr lang="en" sz="700" u="sng">
                <a:solidFill>
                  <a:schemeClr val="hlink"/>
                </a:solidFill>
                <a:hlinkClick r:id="rId3"/>
              </a:rPr>
              <a:t>https://gsa.vt.edu/advocacy/2020-2021-advocacy/2021-cost-of-living-survey-results.html</a:t>
            </a:r>
            <a:r>
              <a:rPr lang="en" sz="700"/>
              <a:t> </a:t>
            </a:r>
            <a:endParaRPr sz="700"/>
          </a:p>
        </p:txBody>
      </p:sp>
      <p:pic>
        <p:nvPicPr>
          <p:cNvPr id="104" name="Google Shape;104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1372175"/>
            <a:ext cx="8217626" cy="3345075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p19"/>
          <p:cNvSpPr txBox="1"/>
          <p:nvPr/>
        </p:nvSpPr>
        <p:spPr>
          <a:xfrm>
            <a:off x="1116000" y="1185050"/>
            <a:ext cx="77163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/>
              <a:t>Graduate student reported cost of living compared to average stipend (not including course materials)</a:t>
            </a:r>
            <a:endParaRPr sz="1200" b="1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0"/>
          <p:cNvSpPr txBox="1"/>
          <p:nvPr/>
        </p:nvSpPr>
        <p:spPr>
          <a:xfrm>
            <a:off x="311700" y="4758600"/>
            <a:ext cx="8730000" cy="3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u="sng">
                <a:solidFill>
                  <a:schemeClr val="hlink"/>
                </a:solidFill>
                <a:hlinkClick r:id="rId3"/>
              </a:rPr>
              <a:t>https://www.aacu.org/aacu-news/newsletter/snowballing-summer-recent-data-accelerating-student-debt-crisis</a:t>
            </a:r>
            <a:r>
              <a:rPr lang="en" sz="1300"/>
              <a:t> </a:t>
            </a:r>
            <a:endParaRPr sz="1300"/>
          </a:p>
        </p:txBody>
      </p:sp>
      <p:pic>
        <p:nvPicPr>
          <p:cNvPr id="111" name="Google Shape;111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672192" y="187475"/>
            <a:ext cx="4849582" cy="4571126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20"/>
          <p:cNvSpPr txBox="1"/>
          <p:nvPr/>
        </p:nvSpPr>
        <p:spPr>
          <a:xfrm>
            <a:off x="0" y="1094250"/>
            <a:ext cx="3699600" cy="124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b="1"/>
              <a:t>Total U.S. student debt by the end of 2020:</a:t>
            </a:r>
            <a:endParaRPr sz="1300"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$1.7 trillion</a:t>
            </a:r>
            <a:endParaRPr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100% increase in student debt since 2010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320"/>
              <a:t>On Equity -- and Sustainability: For OER and communities</a:t>
            </a:r>
            <a:endParaRPr sz="2320"/>
          </a:p>
        </p:txBody>
      </p:sp>
      <p:sp>
        <p:nvSpPr>
          <p:cNvPr id="118" name="Google Shape;118;p21"/>
          <p:cNvSpPr txBox="1">
            <a:spLocks noGrp="1"/>
          </p:cNvSpPr>
          <p:nvPr>
            <p:ph type="body" idx="1"/>
          </p:nvPr>
        </p:nvSpPr>
        <p:spPr>
          <a:xfrm>
            <a:off x="233375" y="1143500"/>
            <a:ext cx="2701800" cy="386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85000" lnSpcReduction="2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For whom</a:t>
            </a:r>
            <a:r>
              <a:rPr lang="en"/>
              <a:t> is it created?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b="1"/>
              <a:t>Are potential users involved</a:t>
            </a:r>
            <a:r>
              <a:rPr lang="en"/>
              <a:t> in its creation? Who else? 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Does it </a:t>
            </a:r>
            <a:r>
              <a:rPr lang="en" b="1"/>
              <a:t>work effectively</a:t>
            </a:r>
            <a:r>
              <a:rPr lang="en"/>
              <a:t> for all members of its intended audience? What would make it work better?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How long is it expected to be maintained? </a:t>
            </a:r>
            <a:r>
              <a:rPr lang="en" b="1"/>
              <a:t>What will it take to “keep it going?” </a:t>
            </a:r>
            <a:r>
              <a:rPr lang="en"/>
              <a:t>How will that work be done/shared? 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/>
              <a:t>Who or what is </a:t>
            </a:r>
            <a:r>
              <a:rPr lang="en" b="1"/>
              <a:t>missing </a:t>
            </a:r>
            <a:r>
              <a:rPr lang="en"/>
              <a:t>from our plan?</a:t>
            </a:r>
            <a:endParaRPr/>
          </a:p>
        </p:txBody>
      </p:sp>
      <p:pic>
        <p:nvPicPr>
          <p:cNvPr id="119" name="Google Shape;119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35175" y="1251225"/>
            <a:ext cx="6073600" cy="34164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69B7280-656F-4AF8-B7D8-B852FC989D3E}"/>
              </a:ext>
            </a:extLst>
          </p:cNvPr>
          <p:cNvSpPr txBox="1"/>
          <p:nvPr/>
        </p:nvSpPr>
        <p:spPr>
          <a:xfrm>
            <a:off x="2901194" y="4652719"/>
            <a:ext cx="390120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Photo by Anita Walz CC0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1500</Words>
  <Application>Microsoft Office PowerPoint</Application>
  <PresentationFormat>On-screen Show (16:9)</PresentationFormat>
  <Paragraphs>200</Paragraphs>
  <Slides>25</Slides>
  <Notes>25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0" baseType="lpstr">
      <vt:lpstr>Calibri</vt:lpstr>
      <vt:lpstr>Roboto</vt:lpstr>
      <vt:lpstr>Open Sans</vt:lpstr>
      <vt:lpstr>Arial</vt:lpstr>
      <vt:lpstr>Simple Light</vt:lpstr>
      <vt:lpstr>Open Connections: Regional and Local Community Building for Equity and Sustainability</vt:lpstr>
      <vt:lpstr>Getting to Know You</vt:lpstr>
      <vt:lpstr>PowerPoint Presentation</vt:lpstr>
      <vt:lpstr>About your role</vt:lpstr>
      <vt:lpstr>A bit about my role . . . </vt:lpstr>
      <vt:lpstr>On Cost: Student Spending                on Course Materials</vt:lpstr>
      <vt:lpstr>Course material costs are an issue</vt:lpstr>
      <vt:lpstr>PowerPoint Presentation</vt:lpstr>
      <vt:lpstr>On Equity -- and Sustainability: For OER and communities</vt:lpstr>
      <vt:lpstr>PowerPoint Presentation</vt:lpstr>
      <vt:lpstr>Open Education is also about . . . </vt:lpstr>
      <vt:lpstr>Keys to Community Building</vt:lpstr>
      <vt:lpstr>Case Studies on Building Community (randomized order)</vt:lpstr>
      <vt:lpstr>Local Collaboration: Adapting Strategic Management</vt:lpstr>
      <vt:lpstr>Local Collaboration: Virtual Reality Animals</vt:lpstr>
      <vt:lpstr>Local Collaborations: Student Book Projects</vt:lpstr>
      <vt:lpstr>Local Collaborations: Campus Advisory Groups, Linking to          DEI initiatives &amp; Faculty Liaisons  Outreach Liaisons </vt:lpstr>
      <vt:lpstr>Regional Collaboration:  Testbank Sprint for Fundamentals of Business</vt:lpstr>
      <vt:lpstr>Regional Collaborations: Consortium-led</vt:lpstr>
      <vt:lpstr>Regional Collaboration: SCHEV Open Virginia Advisory Committee</vt:lpstr>
      <vt:lpstr>Regional Collaborations: Learning &amp; Outreach</vt:lpstr>
      <vt:lpstr>Local/Regional Collaborations: Getting Started with OER</vt:lpstr>
      <vt:lpstr>Regional Collaborations: NonProfits / HE Compacts</vt:lpstr>
      <vt:lpstr>National / International Collaborations: Discipline-Focused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Open Connections: Regional and Local Community Building for Equity and Sustainability</dc:title>
  <cp:lastModifiedBy>Walz, Anita</cp:lastModifiedBy>
  <cp:revision>2</cp:revision>
  <dcterms:modified xsi:type="dcterms:W3CDTF">2021-07-12T17:56:04Z</dcterms:modified>
</cp:coreProperties>
</file>