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5.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7.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7.xml" ContentType="application/vnd.openxmlformats-officedocument.presentationml.notesSlide+xml"/>
  <Override PartName="/ppt/notesSlides/notesSlide19.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18.xml" ContentType="application/vnd.openxmlformats-officedocument.presentationml.notesSlide+xml"/>
  <Override PartName="/ppt/notesSlides/notesSlide3.xml" ContentType="application/vnd.openxmlformats-officedocument.presentationml.notesSlide+xml"/>
  <Override PartName="/ppt/notesSlides/notesSlide12.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19.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16.xml" Type="http://schemas.openxmlformats.org/officeDocument/2006/relationships/slide" Id="rId21"/><Relationship Target="presProps.xml" Type="http://schemas.openxmlformats.org/officeDocument/2006/relationships/presProps" Id="rId2"/><Relationship Target="slides/slide7.xml" Type="http://schemas.openxmlformats.org/officeDocument/2006/relationships/slide" Id="rId12"/><Relationship Target="slides/slide17.xml" Type="http://schemas.openxmlformats.org/officeDocument/2006/relationships/slide" Id="rId22"/><Relationship Target="slides/slide8.xml" Type="http://schemas.openxmlformats.org/officeDocument/2006/relationships/slide" Id="rId13"/><Relationship Target="theme/theme3.xml" Type="http://schemas.openxmlformats.org/officeDocument/2006/relationships/theme" Id="rId1"/><Relationship Target="slides/slide18.xml" Type="http://schemas.openxmlformats.org/officeDocument/2006/relationships/slide" Id="rId23"/><Relationship Target="slideMasters/slideMaster1.xml" Type="http://schemas.openxmlformats.org/officeDocument/2006/relationships/slideMaster" Id="rId4"/><Relationship Target="slides/slide5.xml" Type="http://schemas.openxmlformats.org/officeDocument/2006/relationships/slide" Id="rId10"/><Relationship Target="slides/slide19.xml" Type="http://schemas.openxmlformats.org/officeDocument/2006/relationships/slide" Id="rId24"/><Relationship Target="tableStyles.xml" Type="http://schemas.openxmlformats.org/officeDocument/2006/relationships/tableStyles" Id="rId3"/><Relationship Target="slides/slide6.xml" Type="http://schemas.openxmlformats.org/officeDocument/2006/relationships/slide" Id="rId11"/><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1" name="Shape 81"/>
        <p:cNvGrpSpPr/>
        <p:nvPr/>
      </p:nvGrpSpPr>
      <p:grpSpPr>
        <a:xfrm>
          <a:off y="0" x="0"/>
          <a:ext cy="0" cx="0"/>
          <a:chOff y="0" x="0"/>
          <a:chExt cy="0" cx="0"/>
        </a:xfrm>
      </p:grpSpPr>
      <p:sp>
        <p:nvSpPr>
          <p:cNvPr id="82" name="Shape 8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3" name="Shape 8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8" name="Shape 138"/>
        <p:cNvGrpSpPr/>
        <p:nvPr/>
      </p:nvGrpSpPr>
      <p:grpSpPr>
        <a:xfrm>
          <a:off y="0" x="0"/>
          <a:ext cy="0" cx="0"/>
          <a:chOff y="0" x="0"/>
          <a:chExt cy="0" cx="0"/>
        </a:xfrm>
      </p:grpSpPr>
      <p:sp>
        <p:nvSpPr>
          <p:cNvPr id="139" name="Shape 1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0" name="Shape 1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4" name="Shape 144"/>
        <p:cNvGrpSpPr/>
        <p:nvPr/>
      </p:nvGrpSpPr>
      <p:grpSpPr>
        <a:xfrm>
          <a:off y="0" x="0"/>
          <a:ext cy="0" cx="0"/>
          <a:chOff y="0" x="0"/>
          <a:chExt cy="0" cx="0"/>
        </a:xfrm>
      </p:grpSpPr>
      <p:sp>
        <p:nvSpPr>
          <p:cNvPr id="145" name="Shape 1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6" name="Shape 1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0" name="Shape 150"/>
        <p:cNvGrpSpPr/>
        <p:nvPr/>
      </p:nvGrpSpPr>
      <p:grpSpPr>
        <a:xfrm>
          <a:off y="0" x="0"/>
          <a:ext cy="0" cx="0"/>
          <a:chOff y="0" x="0"/>
          <a:chExt cy="0" cx="0"/>
        </a:xfrm>
      </p:grpSpPr>
      <p:sp>
        <p:nvSpPr>
          <p:cNvPr id="151" name="Shape 15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2" name="Shape 15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6" name="Shape 156"/>
        <p:cNvGrpSpPr/>
        <p:nvPr/>
      </p:nvGrpSpPr>
      <p:grpSpPr>
        <a:xfrm>
          <a:off y="0" x="0"/>
          <a:ext cy="0" cx="0"/>
          <a:chOff y="0" x="0"/>
          <a:chExt cy="0" cx="0"/>
        </a:xfrm>
      </p:grpSpPr>
      <p:sp>
        <p:nvSpPr>
          <p:cNvPr id="157" name="Shape 15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8" name="Shape 15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2" name="Shape 162"/>
        <p:cNvGrpSpPr/>
        <p:nvPr/>
      </p:nvGrpSpPr>
      <p:grpSpPr>
        <a:xfrm>
          <a:off y="0" x="0"/>
          <a:ext cy="0" cx="0"/>
          <a:chOff y="0" x="0"/>
          <a:chExt cy="0" cx="0"/>
        </a:xfrm>
      </p:grpSpPr>
      <p:sp>
        <p:nvSpPr>
          <p:cNvPr id="163" name="Shape 16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4" name="Shape 16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8" name="Shape 168"/>
        <p:cNvGrpSpPr/>
        <p:nvPr/>
      </p:nvGrpSpPr>
      <p:grpSpPr>
        <a:xfrm>
          <a:off y="0" x="0"/>
          <a:ext cy="0" cx="0"/>
          <a:chOff y="0" x="0"/>
          <a:chExt cy="0" cx="0"/>
        </a:xfrm>
      </p:grpSpPr>
      <p:sp>
        <p:nvSpPr>
          <p:cNvPr id="169" name="Shape 16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0" name="Shape 1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4" name="Shape 174"/>
        <p:cNvGrpSpPr/>
        <p:nvPr/>
      </p:nvGrpSpPr>
      <p:grpSpPr>
        <a:xfrm>
          <a:off y="0" x="0"/>
          <a:ext cy="0" cx="0"/>
          <a:chOff y="0" x="0"/>
          <a:chExt cy="0" cx="0"/>
        </a:xfrm>
      </p:grpSpPr>
      <p:sp>
        <p:nvSpPr>
          <p:cNvPr id="175" name="Shape 17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6" name="Shape 17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0" name="Shape 180"/>
        <p:cNvGrpSpPr/>
        <p:nvPr/>
      </p:nvGrpSpPr>
      <p:grpSpPr>
        <a:xfrm>
          <a:off y="0" x="0"/>
          <a:ext cy="0" cx="0"/>
          <a:chOff y="0" x="0"/>
          <a:chExt cy="0" cx="0"/>
        </a:xfrm>
      </p:grpSpPr>
      <p:sp>
        <p:nvSpPr>
          <p:cNvPr id="181" name="Shape 18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2" name="Shape 18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6" name="Shape 186"/>
        <p:cNvGrpSpPr/>
        <p:nvPr/>
      </p:nvGrpSpPr>
      <p:grpSpPr>
        <a:xfrm>
          <a:off y="0" x="0"/>
          <a:ext cy="0" cx="0"/>
          <a:chOff y="0" x="0"/>
          <a:chExt cy="0" cx="0"/>
        </a:xfrm>
      </p:grpSpPr>
      <p:sp>
        <p:nvSpPr>
          <p:cNvPr id="187" name="Shape 18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8" name="Shape 18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2" name="Shape 192"/>
        <p:cNvGrpSpPr/>
        <p:nvPr/>
      </p:nvGrpSpPr>
      <p:grpSpPr>
        <a:xfrm>
          <a:off y="0" x="0"/>
          <a:ext cy="0" cx="0"/>
          <a:chOff y="0" x="0"/>
          <a:chExt cy="0" cx="0"/>
        </a:xfrm>
      </p:grpSpPr>
      <p:sp>
        <p:nvSpPr>
          <p:cNvPr id="193" name="Shape 19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4" name="Shape 19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7" name="Shape 87"/>
        <p:cNvGrpSpPr/>
        <p:nvPr/>
      </p:nvGrpSpPr>
      <p:grpSpPr>
        <a:xfrm>
          <a:off y="0" x="0"/>
          <a:ext cy="0" cx="0"/>
          <a:chOff y="0" x="0"/>
          <a:chExt cy="0" cx="0"/>
        </a:xfrm>
      </p:grpSpPr>
      <p:sp>
        <p:nvSpPr>
          <p:cNvPr id="88" name="Shape 8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9" name="Shape 8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4" name="Shape 94"/>
        <p:cNvGrpSpPr/>
        <p:nvPr/>
      </p:nvGrpSpPr>
      <p:grpSpPr>
        <a:xfrm>
          <a:off y="0" x="0"/>
          <a:ext cy="0" cx="0"/>
          <a:chOff y="0" x="0"/>
          <a:chExt cy="0" cx="0"/>
        </a:xfrm>
      </p:grpSpPr>
      <p:sp>
        <p:nvSpPr>
          <p:cNvPr id="95" name="Shape 9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6" name="Shape 9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0" name="Shape 100"/>
        <p:cNvGrpSpPr/>
        <p:nvPr/>
      </p:nvGrpSpPr>
      <p:grpSpPr>
        <a:xfrm>
          <a:off y="0" x="0"/>
          <a:ext cy="0" cx="0"/>
          <a:chOff y="0" x="0"/>
          <a:chExt cy="0" cx="0"/>
        </a:xfrm>
      </p:grpSpPr>
      <p:sp>
        <p:nvSpPr>
          <p:cNvPr id="101" name="Shape 10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2" name="Shape 10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6" name="Shape 106"/>
        <p:cNvGrpSpPr/>
        <p:nvPr/>
      </p:nvGrpSpPr>
      <p:grpSpPr>
        <a:xfrm>
          <a:off y="0" x="0"/>
          <a:ext cy="0" cx="0"/>
          <a:chOff y="0" x="0"/>
          <a:chExt cy="0" cx="0"/>
        </a:xfrm>
      </p:grpSpPr>
      <p:sp>
        <p:nvSpPr>
          <p:cNvPr id="107" name="Shape 10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8" name="Shape 10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2" name="Shape 112"/>
        <p:cNvGrpSpPr/>
        <p:nvPr/>
      </p:nvGrpSpPr>
      <p:grpSpPr>
        <a:xfrm>
          <a:off y="0" x="0"/>
          <a:ext cy="0" cx="0"/>
          <a:chOff y="0" x="0"/>
          <a:chExt cy="0" cx="0"/>
        </a:xfrm>
      </p:grpSpPr>
      <p:sp>
        <p:nvSpPr>
          <p:cNvPr id="113" name="Shape 11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4" name="Shape 11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8" name="Shape 118"/>
        <p:cNvGrpSpPr/>
        <p:nvPr/>
      </p:nvGrpSpPr>
      <p:grpSpPr>
        <a:xfrm>
          <a:off y="0" x="0"/>
          <a:ext cy="0" cx="0"/>
          <a:chOff y="0" x="0"/>
          <a:chExt cy="0" cx="0"/>
        </a:xfrm>
      </p:grpSpPr>
      <p:sp>
        <p:nvSpPr>
          <p:cNvPr id="119" name="Shape 11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0" name="Shape 12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4" name="Shape 124"/>
        <p:cNvGrpSpPr/>
        <p:nvPr/>
      </p:nvGrpSpPr>
      <p:grpSpPr>
        <a:xfrm>
          <a:off y="0" x="0"/>
          <a:ext cy="0" cx="0"/>
          <a:chOff y="0" x="0"/>
          <a:chExt cy="0" cx="0"/>
        </a:xfrm>
      </p:grpSpPr>
      <p:sp>
        <p:nvSpPr>
          <p:cNvPr id="125" name="Shape 12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6" name="Shape 12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0" name="Shape 130"/>
        <p:cNvGrpSpPr/>
        <p:nvPr/>
      </p:nvGrpSpPr>
      <p:grpSpPr>
        <a:xfrm>
          <a:off y="0" x="0"/>
          <a:ext cy="0" cx="0"/>
          <a:chOff y="0" x="0"/>
          <a:chExt cy="0" cx="0"/>
        </a:xfrm>
      </p:grpSpPr>
      <p:sp>
        <p:nvSpPr>
          <p:cNvPr id="131" name="Shape 13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2" name="Shape 13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p:nvPr/>
        </p:nvSpPr>
        <p:spPr>
          <a:xfrm>
            <a:off y="1200150" x="0"/>
            <a:ext cy="2743199" cx="9144000"/>
          </a:xfrm>
          <a:prstGeom prst="rect">
            <a:avLst/>
          </a:prstGeom>
          <a:solidFill>
            <a:schemeClr val="dk1">
              <a:alpha val="20000"/>
            </a:schemeClr>
          </a:solidFill>
          <a:ln>
            <a:noFill/>
          </a:ln>
        </p:spPr>
        <p:txBody>
          <a:bodyPr bIns="45700" rIns="91425" lIns="91425" tIns="45700" anchor="ctr" anchorCtr="0">
            <a:noAutofit/>
          </a:bodyPr>
          <a:lstStyle/>
          <a:p>
            <a:pPr>
              <a:spcBef>
                <a:spcPts val="0"/>
              </a:spcBef>
              <a:buNone/>
            </a:pPr>
            <a:r>
              <a:t/>
            </a:r>
            <a:endParaRPr/>
          </a:p>
        </p:txBody>
      </p:sp>
      <p:grpSp>
        <p:nvGrpSpPr>
          <p:cNvPr id="10" name="Shape 10"/>
          <p:cNvGrpSpPr/>
          <p:nvPr/>
        </p:nvGrpSpPr>
        <p:grpSpPr>
          <a:xfrm>
            <a:off y="-1078" x="0"/>
            <a:ext cy="5144627" cx="1827407"/>
            <a:chOff y="-1438" x="0"/>
            <a:chExt cy="6859503" cx="798029"/>
          </a:xfrm>
        </p:grpSpPr>
        <p:sp>
          <p:nvSpPr>
            <p:cNvPr id="11" name="Shape 11"/>
            <p:cNvSpPr/>
            <p:nvPr/>
          </p:nvSpPr>
          <p:spPr>
            <a:xfrm>
              <a:off y="-1438" x="0"/>
              <a:ext cy="6858065" cx="798029"/>
            </a:xfrm>
            <a:custGeom>
              <a:pathLst>
                <a:path w="500332" extrusionOk="0" h="6875253">
                  <a:moveTo>
                    <a:pt y="0" x="0"/>
                  </a:moveTo>
                  <a:lnTo>
                    <a:pt y="0" x="500332"/>
                  </a:lnTo>
                  <a:lnTo>
                    <a:pt y="6875253" x="301925"/>
                  </a:lnTo>
                  <a:lnTo>
                    <a:pt y="6875253" x="0"/>
                  </a:lnTo>
                  <a:lnTo>
                    <a:pt y="0" x="0"/>
                  </a:lnTo>
                  <a:close/>
                </a:path>
              </a:pathLst>
            </a:custGeom>
            <a:solidFill>
              <a:schemeClr val="dk2">
                <a:alpha val="20000"/>
              </a:schemeClr>
            </a:solidFill>
            <a:ln>
              <a:noFill/>
            </a:ln>
          </p:spPr>
          <p:txBody>
            <a:bodyPr bIns="45700" rIns="91425" lIns="91425" tIns="45700" anchor="ctr" anchorCtr="0">
              <a:noAutofit/>
            </a:bodyPr>
            <a:lstStyle/>
            <a:p>
              <a:pPr>
                <a:spcBef>
                  <a:spcPts val="0"/>
                </a:spcBef>
                <a:buNone/>
              </a:pPr>
              <a:r>
                <a:t/>
              </a:r>
              <a:endParaRPr/>
            </a:p>
          </p:txBody>
        </p:sp>
        <p:sp>
          <p:nvSpPr>
            <p:cNvPr id="12" name="Shape 12"/>
            <p:cNvSpPr/>
            <p:nvPr/>
          </p:nvSpPr>
          <p:spPr>
            <a:xfrm>
              <a:off y="0" x="0"/>
              <a:ext cy="6858065" cx="399014"/>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grpSp>
        <p:nvGrpSpPr>
          <p:cNvPr id="13" name="Shape 13"/>
          <p:cNvGrpSpPr/>
          <p:nvPr/>
        </p:nvGrpSpPr>
        <p:grpSpPr>
          <a:xfrm flipH="1">
            <a:off y="0" x="7316591"/>
            <a:ext cy="5144627" cx="1827407"/>
            <a:chOff y="-1438" x="0"/>
            <a:chExt cy="6859503" cx="798029"/>
          </a:xfrm>
        </p:grpSpPr>
        <p:sp>
          <p:nvSpPr>
            <p:cNvPr id="14" name="Shape 14"/>
            <p:cNvSpPr/>
            <p:nvPr/>
          </p:nvSpPr>
          <p:spPr>
            <a:xfrm>
              <a:off y="-1438" x="0"/>
              <a:ext cy="6858065" cx="798029"/>
            </a:xfrm>
            <a:custGeom>
              <a:pathLst>
                <a:path w="500332" extrusionOk="0" h="6875253">
                  <a:moveTo>
                    <a:pt y="0" x="0"/>
                  </a:moveTo>
                  <a:lnTo>
                    <a:pt y="0" x="500332"/>
                  </a:lnTo>
                  <a:lnTo>
                    <a:pt y="6875253" x="301925"/>
                  </a:lnTo>
                  <a:lnTo>
                    <a:pt y="6875253" x="0"/>
                  </a:lnTo>
                  <a:lnTo>
                    <a:pt y="0" x="0"/>
                  </a:lnTo>
                  <a:close/>
                </a:path>
              </a:pathLst>
            </a:custGeom>
            <a:solidFill>
              <a:schemeClr val="dk2">
                <a:alpha val="20000"/>
              </a:schemeClr>
            </a:solidFill>
            <a:ln>
              <a:noFill/>
            </a:ln>
          </p:spPr>
          <p:txBody>
            <a:bodyPr bIns="45700" rIns="91425" lIns="91425" tIns="45700" anchor="ctr" anchorCtr="0">
              <a:noAutofit/>
            </a:bodyPr>
            <a:lstStyle/>
            <a:p>
              <a:pPr>
                <a:spcBef>
                  <a:spcPts val="0"/>
                </a:spcBef>
                <a:buNone/>
              </a:pPr>
              <a:r>
                <a:t/>
              </a:r>
              <a:endParaRPr/>
            </a:p>
          </p:txBody>
        </p:sp>
        <p:sp>
          <p:nvSpPr>
            <p:cNvPr id="15" name="Shape 15"/>
            <p:cNvSpPr/>
            <p:nvPr/>
          </p:nvSpPr>
          <p:spPr>
            <a:xfrm>
              <a:off y="0" x="0"/>
              <a:ext cy="6858065" cx="399014"/>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sp>
        <p:nvSpPr>
          <p:cNvPr id="16" name="Shape 16"/>
          <p:cNvSpPr txBox="1"/>
          <p:nvPr>
            <p:ph type="ctrTitle"/>
          </p:nvPr>
        </p:nvSpPr>
        <p:spPr>
          <a:xfrm>
            <a:off y="1568184" x="685800"/>
            <a:ext cy="1238099"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7" name="Shape 17"/>
          <p:cNvSpPr txBox="1"/>
          <p:nvPr>
            <p:ph idx="1" type="subTitle"/>
          </p:nvPr>
        </p:nvSpPr>
        <p:spPr>
          <a:xfrm>
            <a:off y="2914650" x="685800"/>
            <a:ext cy="658500" cx="7772400"/>
          </a:xfrm>
          <a:prstGeom prst="rect">
            <a:avLst/>
          </a:prstGeom>
        </p:spPr>
        <p:txBody>
          <a:bodyPr bIns="91425" rIns="91425" lIns="91425" tIns="91425" anchor="t" anchorCtr="0"/>
          <a:lstStyle>
            <a:lvl1pPr algn="ctr">
              <a:spcBef>
                <a:spcPts val="0"/>
              </a:spcBef>
              <a:buClr>
                <a:schemeClr val="lt2"/>
              </a:buClr>
              <a:buSzPct val="100000"/>
              <a:buNone/>
              <a:defRPr sz="2400">
                <a:solidFill>
                  <a:schemeClr val="lt2"/>
                </a:solidFill>
              </a:defRPr>
            </a:lvl1pPr>
            <a:lvl2pPr algn="ctr">
              <a:spcBef>
                <a:spcPts val="0"/>
              </a:spcBef>
              <a:buClr>
                <a:schemeClr val="lt2"/>
              </a:buClr>
              <a:buNone/>
              <a:defRPr>
                <a:solidFill>
                  <a:schemeClr val="lt2"/>
                </a:solidFill>
              </a:defRPr>
            </a:lvl2pPr>
            <a:lvl3pPr algn="ctr">
              <a:spcBef>
                <a:spcPts val="0"/>
              </a:spcBef>
              <a:buClr>
                <a:schemeClr val="lt2"/>
              </a:buClr>
              <a:buNone/>
              <a:defRPr>
                <a:solidFill>
                  <a:schemeClr val="lt2"/>
                </a:solidFill>
              </a:defRPr>
            </a:lvl3pPr>
            <a:lvl4pPr algn="ctr">
              <a:spcBef>
                <a:spcPts val="0"/>
              </a:spcBef>
              <a:buClr>
                <a:schemeClr val="lt2"/>
              </a:buClr>
              <a:buSzPct val="100000"/>
              <a:buNone/>
              <a:defRPr sz="2400">
                <a:solidFill>
                  <a:schemeClr val="lt2"/>
                </a:solidFill>
              </a:defRPr>
            </a:lvl4pPr>
            <a:lvl5pPr algn="ctr">
              <a:spcBef>
                <a:spcPts val="0"/>
              </a:spcBef>
              <a:buClr>
                <a:schemeClr val="lt2"/>
              </a:buClr>
              <a:buSzPct val="100000"/>
              <a:buNone/>
              <a:defRPr sz="2400">
                <a:solidFill>
                  <a:schemeClr val="lt2"/>
                </a:solidFill>
              </a:defRPr>
            </a:lvl5pPr>
            <a:lvl6pPr algn="ctr">
              <a:spcBef>
                <a:spcPts val="0"/>
              </a:spcBef>
              <a:buClr>
                <a:schemeClr val="lt2"/>
              </a:buClr>
              <a:buSzPct val="100000"/>
              <a:buNone/>
              <a:defRPr sz="2400">
                <a:solidFill>
                  <a:schemeClr val="lt2"/>
                </a:solidFill>
              </a:defRPr>
            </a:lvl6pPr>
            <a:lvl7pPr algn="ctr">
              <a:spcBef>
                <a:spcPts val="0"/>
              </a:spcBef>
              <a:buClr>
                <a:schemeClr val="lt2"/>
              </a:buClr>
              <a:buSzPct val="100000"/>
              <a:buNone/>
              <a:defRPr sz="2400">
                <a:solidFill>
                  <a:schemeClr val="lt2"/>
                </a:solidFill>
              </a:defRPr>
            </a:lvl7pPr>
            <a:lvl8pPr algn="ctr">
              <a:spcBef>
                <a:spcPts val="0"/>
              </a:spcBef>
              <a:buClr>
                <a:schemeClr val="lt2"/>
              </a:buClr>
              <a:buSzPct val="100000"/>
              <a:buNone/>
              <a:defRPr sz="2400">
                <a:solidFill>
                  <a:schemeClr val="lt2"/>
                </a:solidFill>
              </a:defRPr>
            </a:lvl8pPr>
            <a:lvl9pPr algn="ctr">
              <a:spcBef>
                <a:spcPts val="0"/>
              </a:spcBef>
              <a:buClr>
                <a:schemeClr val="lt2"/>
              </a:buClr>
              <a:buSzPct val="100000"/>
              <a:buNone/>
              <a:defRPr sz="2400">
                <a:solidFill>
                  <a:schemeClr val="lt2"/>
                </a:solidFill>
              </a:defRPr>
            </a:lvl9pPr>
          </a:lstStyle>
          <a:p/>
        </p:txBody>
      </p:sp>
      <p:sp>
        <p:nvSpPr>
          <p:cNvPr id="18" name="Shape 18"/>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9" name="Shape 19"/>
        <p:cNvGrpSpPr/>
        <p:nvPr/>
      </p:nvGrpSpPr>
      <p:grpSpPr>
        <a:xfrm>
          <a:off y="0" x="0"/>
          <a:ext cy="0" cx="0"/>
          <a:chOff y="0" x="0"/>
          <a:chExt cy="0" cx="0"/>
        </a:xfrm>
      </p:grpSpPr>
      <p:sp>
        <p:nvSpPr>
          <p:cNvPr id="20" name="Shape 20"/>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a:pPr>
              <a:spcBef>
                <a:spcPts val="0"/>
              </a:spcBef>
              <a:buNone/>
            </a:pPr>
            <a:r>
              <a:t/>
            </a:r>
            <a:endParaRPr/>
          </a:p>
        </p:txBody>
      </p:sp>
      <p:grpSp>
        <p:nvGrpSpPr>
          <p:cNvPr id="21" name="Shape 21"/>
          <p:cNvGrpSpPr/>
          <p:nvPr/>
        </p:nvGrpSpPr>
        <p:grpSpPr>
          <a:xfrm>
            <a:off y="-1078" x="0"/>
            <a:ext cy="5144627" cx="649180"/>
            <a:chOff y="-1438" x="0"/>
            <a:chExt cy="6859503" cx="649180"/>
          </a:xfrm>
        </p:grpSpPr>
        <p:sp>
          <p:nvSpPr>
            <p:cNvPr id="22" name="Shape 22"/>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rgbClr val="5A6378">
                <a:alpha val="9803"/>
              </a:srgbClr>
            </a:solidFill>
            <a:ln>
              <a:noFill/>
            </a:ln>
          </p:spPr>
          <p:txBody>
            <a:bodyPr bIns="45700" rIns="91425" lIns="91425" tIns="45700" anchor="ctr" anchorCtr="0">
              <a:noAutofit/>
            </a:bodyPr>
            <a:lstStyle/>
            <a:p>
              <a:pPr>
                <a:spcBef>
                  <a:spcPts val="0"/>
                </a:spcBef>
                <a:buNone/>
              </a:pPr>
              <a:r>
                <a:t/>
              </a:r>
              <a:endParaRPr/>
            </a:p>
          </p:txBody>
        </p:sp>
        <p:sp>
          <p:nvSpPr>
            <p:cNvPr id="23" name="Shape 23"/>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grpSp>
        <p:nvGrpSpPr>
          <p:cNvPr id="24" name="Shape 24"/>
          <p:cNvGrpSpPr/>
          <p:nvPr/>
        </p:nvGrpSpPr>
        <p:grpSpPr>
          <a:xfrm flipH="1">
            <a:off y="0" x="8494493"/>
            <a:ext cy="5144627" cx="649180"/>
            <a:chOff y="-1438" x="0"/>
            <a:chExt cy="6859503" cx="649180"/>
          </a:xfrm>
        </p:grpSpPr>
        <p:sp>
          <p:nvSpPr>
            <p:cNvPr id="25" name="Shape 25"/>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rgbClr val="5A6378">
                <a:alpha val="9803"/>
              </a:srgbClr>
            </a:solidFill>
            <a:ln>
              <a:noFill/>
            </a:ln>
          </p:spPr>
          <p:txBody>
            <a:bodyPr bIns="45700" rIns="91425" lIns="91425" tIns="45700" anchor="ctr" anchorCtr="0">
              <a:noAutofit/>
            </a:bodyPr>
            <a:lstStyle/>
            <a:p>
              <a:pPr>
                <a:spcBef>
                  <a:spcPts val="0"/>
                </a:spcBef>
                <a:buNone/>
              </a:pPr>
              <a:r>
                <a:t/>
              </a:r>
              <a:endParaRPr/>
            </a:p>
          </p:txBody>
        </p:sp>
        <p:sp>
          <p:nvSpPr>
            <p:cNvPr id="26" name="Shape 26"/>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sp>
        <p:nvSpPr>
          <p:cNvPr id="27" name="Shape 27"/>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a:pPr>
              <a:spcBef>
                <a:spcPts val="0"/>
              </a:spcBef>
              <a:buNone/>
            </a:pPr>
            <a:r>
              <a:t/>
            </a:r>
            <a:endParaRPr/>
          </a:p>
        </p:txBody>
      </p:sp>
      <p:sp>
        <p:nvSpPr>
          <p:cNvPr id="28" name="Shape 28"/>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9" name="Shape 29"/>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0" name="Shape 30"/>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31" name="Shape 31"/>
        <p:cNvGrpSpPr/>
        <p:nvPr/>
      </p:nvGrpSpPr>
      <p:grpSpPr>
        <a:xfrm>
          <a:off y="0" x="0"/>
          <a:ext cy="0" cx="0"/>
          <a:chOff y="0" x="0"/>
          <a:chExt cy="0" cx="0"/>
        </a:xfrm>
      </p:grpSpPr>
      <p:sp>
        <p:nvSpPr>
          <p:cNvPr id="32" name="Shape 32"/>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a:pPr>
              <a:spcBef>
                <a:spcPts val="0"/>
              </a:spcBef>
              <a:buNone/>
            </a:pPr>
            <a:r>
              <a:t/>
            </a:r>
            <a:endParaRPr/>
          </a:p>
        </p:txBody>
      </p:sp>
      <p:grpSp>
        <p:nvGrpSpPr>
          <p:cNvPr id="33" name="Shape 33"/>
          <p:cNvGrpSpPr/>
          <p:nvPr/>
        </p:nvGrpSpPr>
        <p:grpSpPr>
          <a:xfrm>
            <a:off y="-1078" x="0"/>
            <a:ext cy="5144627" cx="649180"/>
            <a:chOff y="-1438" x="0"/>
            <a:chExt cy="6859503" cx="649180"/>
          </a:xfrm>
        </p:grpSpPr>
        <p:sp>
          <p:nvSpPr>
            <p:cNvPr id="34" name="Shape 34"/>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sp>
          <p:nvSpPr>
            <p:cNvPr id="35" name="Shape 35"/>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grpSp>
        <p:nvGrpSpPr>
          <p:cNvPr id="36" name="Shape 36"/>
          <p:cNvGrpSpPr/>
          <p:nvPr/>
        </p:nvGrpSpPr>
        <p:grpSpPr>
          <a:xfrm flipH="1">
            <a:off y="0" x="8494493"/>
            <a:ext cy="5144627" cx="649180"/>
            <a:chOff y="-1438" x="0"/>
            <a:chExt cy="6859503" cx="649180"/>
          </a:xfrm>
        </p:grpSpPr>
        <p:sp>
          <p:nvSpPr>
            <p:cNvPr id="37" name="Shape 37"/>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rgbClr val="5A6378">
                <a:alpha val="9803"/>
              </a:srgbClr>
            </a:solidFill>
            <a:ln>
              <a:noFill/>
            </a:ln>
          </p:spPr>
          <p:txBody>
            <a:bodyPr bIns="45700" rIns="91425" lIns="91425" tIns="45700" anchor="ctr" anchorCtr="0">
              <a:noAutofit/>
            </a:bodyPr>
            <a:lstStyle/>
            <a:p>
              <a:pPr>
                <a:spcBef>
                  <a:spcPts val="0"/>
                </a:spcBef>
                <a:buNone/>
              </a:pPr>
              <a:r>
                <a:t/>
              </a:r>
              <a:endParaRPr/>
            </a:p>
          </p:txBody>
        </p:sp>
        <p:sp>
          <p:nvSpPr>
            <p:cNvPr id="38" name="Shape 38"/>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sp>
        <p:nvSpPr>
          <p:cNvPr id="39" name="Shape 39"/>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a:pPr>
              <a:spcBef>
                <a:spcPts val="0"/>
              </a:spcBef>
              <a:buNone/>
            </a:pPr>
            <a:r>
              <a:t/>
            </a:r>
            <a:endParaRPr/>
          </a:p>
        </p:txBody>
      </p:sp>
      <p:sp>
        <p:nvSpPr>
          <p:cNvPr id="40" name="Shape 40"/>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1" name="Shape 41"/>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2" name="Shape 42"/>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3" name="Shape 4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4" name="Shape 44"/>
        <p:cNvGrpSpPr/>
        <p:nvPr/>
      </p:nvGrpSpPr>
      <p:grpSpPr>
        <a:xfrm>
          <a:off y="0" x="0"/>
          <a:ext cy="0" cx="0"/>
          <a:chOff y="0" x="0"/>
          <a:chExt cy="0" cx="0"/>
        </a:xfrm>
      </p:grpSpPr>
      <p:sp>
        <p:nvSpPr>
          <p:cNvPr id="45" name="Shape 45"/>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a:pPr>
              <a:spcBef>
                <a:spcPts val="0"/>
              </a:spcBef>
              <a:buNone/>
            </a:pPr>
            <a:r>
              <a:t/>
            </a:r>
            <a:endParaRPr/>
          </a:p>
        </p:txBody>
      </p:sp>
      <p:grpSp>
        <p:nvGrpSpPr>
          <p:cNvPr id="46" name="Shape 46"/>
          <p:cNvGrpSpPr/>
          <p:nvPr/>
        </p:nvGrpSpPr>
        <p:grpSpPr>
          <a:xfrm>
            <a:off y="-1078" x="0"/>
            <a:ext cy="5144627" cx="649180"/>
            <a:chOff y="-1438" x="0"/>
            <a:chExt cy="6859503" cx="649180"/>
          </a:xfrm>
        </p:grpSpPr>
        <p:sp>
          <p:nvSpPr>
            <p:cNvPr id="47" name="Shape 47"/>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sp>
          <p:nvSpPr>
            <p:cNvPr id="48" name="Shape 48"/>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grpSp>
        <p:nvGrpSpPr>
          <p:cNvPr id="49" name="Shape 49"/>
          <p:cNvGrpSpPr/>
          <p:nvPr/>
        </p:nvGrpSpPr>
        <p:grpSpPr>
          <a:xfrm flipH="1">
            <a:off y="0" x="8494493"/>
            <a:ext cy="5144627" cx="649180"/>
            <a:chOff y="-1438" x="0"/>
            <a:chExt cy="6859503" cx="649180"/>
          </a:xfrm>
        </p:grpSpPr>
        <p:sp>
          <p:nvSpPr>
            <p:cNvPr id="50" name="Shape 50"/>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sp>
          <p:nvSpPr>
            <p:cNvPr id="51" name="Shape 51"/>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sp>
        <p:nvSpPr>
          <p:cNvPr id="52" name="Shape 52"/>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a:pPr>
              <a:spcBef>
                <a:spcPts val="0"/>
              </a:spcBef>
              <a:buNone/>
            </a:pPr>
            <a:r>
              <a:t/>
            </a:r>
            <a:endParaRPr/>
          </a:p>
        </p:txBody>
      </p:sp>
      <p:sp>
        <p:nvSpPr>
          <p:cNvPr id="53" name="Shape 53"/>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54" name="Shape 54"/>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5" name="Shape 55"/>
        <p:cNvGrpSpPr/>
        <p:nvPr/>
      </p:nvGrpSpPr>
      <p:grpSpPr>
        <a:xfrm>
          <a:off y="0" x="0"/>
          <a:ext cy="0" cx="0"/>
          <a:chOff y="0" x="0"/>
          <a:chExt cy="0" cx="0"/>
        </a:xfrm>
      </p:grpSpPr>
      <p:sp>
        <p:nvSpPr>
          <p:cNvPr id="56" name="Shape 56"/>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a:pPr>
              <a:spcBef>
                <a:spcPts val="0"/>
              </a:spcBef>
              <a:buNone/>
            </a:pPr>
            <a:r>
              <a:t/>
            </a:r>
            <a:endParaRPr/>
          </a:p>
        </p:txBody>
      </p:sp>
      <p:grpSp>
        <p:nvGrpSpPr>
          <p:cNvPr id="57" name="Shape 57"/>
          <p:cNvGrpSpPr/>
          <p:nvPr/>
        </p:nvGrpSpPr>
        <p:grpSpPr>
          <a:xfrm>
            <a:off y="-1078" x="0"/>
            <a:ext cy="5144627" cx="649180"/>
            <a:chOff y="-1438" x="0"/>
            <a:chExt cy="6859503" cx="649180"/>
          </a:xfrm>
        </p:grpSpPr>
        <p:sp>
          <p:nvSpPr>
            <p:cNvPr id="58" name="Shape 58"/>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sp>
          <p:nvSpPr>
            <p:cNvPr id="59" name="Shape 59"/>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grpSp>
        <p:nvGrpSpPr>
          <p:cNvPr id="60" name="Shape 60"/>
          <p:cNvGrpSpPr/>
          <p:nvPr/>
        </p:nvGrpSpPr>
        <p:grpSpPr>
          <a:xfrm flipH="1">
            <a:off y="0" x="8494493"/>
            <a:ext cy="5144627" cx="649180"/>
            <a:chOff y="-1438" x="0"/>
            <a:chExt cy="6859503" cx="649180"/>
          </a:xfrm>
        </p:grpSpPr>
        <p:sp>
          <p:nvSpPr>
            <p:cNvPr id="61" name="Shape 61"/>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sp>
          <p:nvSpPr>
            <p:cNvPr id="62" name="Shape 62"/>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sp>
        <p:nvSpPr>
          <p:cNvPr id="63" name="Shape 63"/>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a:pPr>
              <a:spcBef>
                <a:spcPts val="0"/>
              </a:spcBef>
              <a:buNone/>
            </a:pPr>
            <a:r>
              <a:t/>
            </a:r>
            <a:endParaRPr/>
          </a:p>
        </p:txBody>
      </p:sp>
      <p:sp>
        <p:nvSpPr>
          <p:cNvPr id="64" name="Shape 64"/>
          <p:cNvSpPr txBox="1"/>
          <p:nvPr>
            <p:ph idx="1" type="body"/>
          </p:nvPr>
        </p:nvSpPr>
        <p:spPr>
          <a:xfrm>
            <a:off y="4406309" x="457200"/>
            <a:ext cy="519599" cx="8229600"/>
          </a:xfrm>
          <a:prstGeom prst="rect">
            <a:avLst/>
          </a:prstGeom>
        </p:spPr>
        <p:txBody>
          <a:bodyPr bIns="91425" rIns="91425" lIns="91425" tIns="91425" anchor="t" anchorCtr="0"/>
          <a:lstStyle>
            <a:lvl1pPr algn="ctr">
              <a:spcBef>
                <a:spcPts val="0"/>
              </a:spcBef>
              <a:buClr>
                <a:schemeClr val="lt2"/>
              </a:buClr>
              <a:buSzPct val="100000"/>
              <a:buNone/>
              <a:defRPr sz="1800">
                <a:solidFill>
                  <a:schemeClr val="lt2"/>
                </a:solidFill>
              </a:defRPr>
            </a:lvl1pPr>
          </a:lstStyle>
          <a:p/>
        </p:txBody>
      </p:sp>
      <p:sp>
        <p:nvSpPr>
          <p:cNvPr id="65" name="Shape 65"/>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6" name="Shape 66"/>
        <p:cNvGrpSpPr/>
        <p:nvPr/>
      </p:nvGrpSpPr>
      <p:grpSpPr>
        <a:xfrm>
          <a:off y="0" x="0"/>
          <a:ext cy="0" cx="0"/>
          <a:chOff y="0" x="0"/>
          <a:chExt cy="0" cx="0"/>
        </a:xfrm>
      </p:grpSpPr>
      <p:sp>
        <p:nvSpPr>
          <p:cNvPr id="67" name="Shape 67"/>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a:pPr>
              <a:spcBef>
                <a:spcPts val="0"/>
              </a:spcBef>
              <a:buNone/>
            </a:pPr>
            <a:r>
              <a:t/>
            </a:r>
            <a:endParaRPr/>
          </a:p>
        </p:txBody>
      </p:sp>
      <p:grpSp>
        <p:nvGrpSpPr>
          <p:cNvPr id="68" name="Shape 68"/>
          <p:cNvGrpSpPr/>
          <p:nvPr/>
        </p:nvGrpSpPr>
        <p:grpSpPr>
          <a:xfrm>
            <a:off y="-1078" x="0"/>
            <a:ext cy="5144627" cx="649180"/>
            <a:chOff y="-1438" x="0"/>
            <a:chExt cy="6859503" cx="649180"/>
          </a:xfrm>
        </p:grpSpPr>
        <p:sp>
          <p:nvSpPr>
            <p:cNvPr id="69" name="Shape 69"/>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sp>
          <p:nvSpPr>
            <p:cNvPr id="70" name="Shape 70"/>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grpSp>
        <p:nvGrpSpPr>
          <p:cNvPr id="71" name="Shape 71"/>
          <p:cNvGrpSpPr/>
          <p:nvPr/>
        </p:nvGrpSpPr>
        <p:grpSpPr>
          <a:xfrm flipH="1">
            <a:off y="0" x="8494493"/>
            <a:ext cy="5144627" cx="649180"/>
            <a:chOff y="-1438" x="0"/>
            <a:chExt cy="6859503" cx="649180"/>
          </a:xfrm>
        </p:grpSpPr>
        <p:sp>
          <p:nvSpPr>
            <p:cNvPr id="72" name="Shape 72"/>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sp>
          <p:nvSpPr>
            <p:cNvPr id="73" name="Shape 73"/>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a:pPr>
                <a:spcBef>
                  <a:spcPts val="0"/>
                </a:spcBef>
                <a:buNone/>
              </a:pPr>
              <a:r>
                <a:t/>
              </a:r>
              <a:endParaRPr/>
            </a:p>
          </p:txBody>
        </p:sp>
      </p:grpSp>
      <p:sp>
        <p:nvSpPr>
          <p:cNvPr id="74" name="Shape 74"/>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a:pPr>
              <a:spcBef>
                <a:spcPts val="0"/>
              </a:spcBef>
              <a:buNone/>
            </a:pPr>
            <a:r>
              <a:t/>
            </a:r>
            <a:endParaRPr/>
          </a:p>
        </p:txBody>
      </p:sp>
      <p:sp>
        <p:nvSpPr>
          <p:cNvPr id="75" name="Shape 75"/>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b" anchorCtr="0"/>
          <a:lstStyle>
            <a:lvl1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1pPr>
            <a:lvl2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2pPr>
            <a:lvl3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3pPr>
            <a:lvl4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4pPr>
            <a:lvl5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5pPr>
            <a:lvl6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6pPr>
            <a:lvl7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7pPr>
            <a:lvl8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8pPr>
            <a:lvl9pPr>
              <a:spcBef>
                <a:spcPts val="0"/>
              </a:spcBef>
              <a:buClr>
                <a:schemeClr val="lt2"/>
              </a:buClr>
              <a:buSzPct val="100000"/>
              <a:buFont typeface="Trebuchet MS"/>
              <a:buNone/>
              <a:defRPr b="1" sz="3600">
                <a:solidFill>
                  <a:schemeClr val="lt2"/>
                </a:solidFill>
                <a:latin typeface="Trebuchet MS"/>
                <a:ea typeface="Trebuchet MS"/>
                <a:cs typeface="Trebuchet MS"/>
                <a:sym typeface="Trebuchet MS"/>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lt1"/>
                </a:solidFill>
                <a:latin typeface="Trebuchet MS"/>
                <a:ea typeface="Trebuchet MS"/>
                <a:cs typeface="Trebuchet MS"/>
                <a:sym typeface="Trebuchet MS"/>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00.jp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2.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2.xml" Type="http://schemas.openxmlformats.org/officeDocument/2006/relationships/slideLayout" Id="rId1"/></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2.xml" Type="http://schemas.openxmlformats.org/officeDocument/2006/relationships/slideLayout" Id="rId1"/></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2.xml" Type="http://schemas.openxmlformats.org/officeDocument/2006/relationships/slideLayout" Id="rId1"/></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2.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y="0" x="0"/>
          <a:ext cy="0" cx="0"/>
          <a:chOff y="0" x="0"/>
          <a:chExt cy="0" cx="0"/>
        </a:xfrm>
      </p:grpSpPr>
      <p:sp>
        <p:nvSpPr>
          <p:cNvPr id="77" name="Shape 77"/>
          <p:cNvSpPr txBox="1"/>
          <p:nvPr>
            <p:ph type="ctrTitle"/>
          </p:nvPr>
        </p:nvSpPr>
        <p:spPr>
          <a:xfrm>
            <a:off y="1568184" x="685800"/>
            <a:ext cy="1238099" cx="7772400"/>
          </a:xfrm>
          <a:prstGeom prst="rect">
            <a:avLst/>
          </a:prstGeom>
        </p:spPr>
        <p:txBody>
          <a:bodyPr bIns="91425" rIns="91425" lIns="91425" tIns="91425" anchor="b" anchorCtr="0">
            <a:noAutofit/>
          </a:bodyPr>
          <a:lstStyle/>
          <a:p>
            <a:pPr>
              <a:spcBef>
                <a:spcPts val="0"/>
              </a:spcBef>
              <a:buNone/>
            </a:pPr>
            <a:r>
              <a:rPr sz="6000" lang="en"/>
              <a:t>Community Events</a:t>
            </a:r>
          </a:p>
        </p:txBody>
      </p:sp>
      <p:sp>
        <p:nvSpPr>
          <p:cNvPr id="78" name="Shape 78"/>
          <p:cNvSpPr txBox="1"/>
          <p:nvPr>
            <p:ph idx="1" type="subTitle"/>
          </p:nvPr>
        </p:nvSpPr>
        <p:spPr>
          <a:xfrm>
            <a:off y="2939150" x="305725"/>
            <a:ext cy="1435799" cx="8638499"/>
          </a:xfrm>
          <a:prstGeom prst="rect">
            <a:avLst/>
          </a:prstGeom>
        </p:spPr>
        <p:txBody>
          <a:bodyPr bIns="91425" rIns="91425" lIns="91425" tIns="91425" anchor="t" anchorCtr="0">
            <a:noAutofit/>
          </a:bodyPr>
          <a:lstStyle/>
          <a:p>
            <a:pPr rtl="0">
              <a:spcBef>
                <a:spcPts val="0"/>
              </a:spcBef>
              <a:buNone/>
            </a:pPr>
            <a:r>
              <a:rPr lang="en"/>
              <a:t>Team C</a:t>
            </a:r>
          </a:p>
          <a:p>
            <a:pPr rtl="0">
              <a:spcBef>
                <a:spcPts val="0"/>
              </a:spcBef>
              <a:buNone/>
            </a:pPr>
            <a:r>
              <a:t/>
            </a:r>
            <a:endParaRPr/>
          </a:p>
          <a:p>
            <a:pPr>
              <a:spcBef>
                <a:spcPts val="0"/>
              </a:spcBef>
              <a:buNone/>
            </a:pPr>
            <a:r>
              <a:rPr lang="en"/>
              <a:t>Stanislaw Antol, Souleiman Ayoub, Carlos Folgar, Steve Smith</a:t>
            </a:r>
          </a:p>
        </p:txBody>
      </p:sp>
      <p:sp>
        <p:nvSpPr>
          <p:cNvPr id="79" name="Shape 79"/>
          <p:cNvSpPr txBox="1"/>
          <p:nvPr/>
        </p:nvSpPr>
        <p:spPr>
          <a:xfrm>
            <a:off y="4209375" x="685700"/>
            <a:ext cy="691499" cx="3329699"/>
          </a:xfrm>
          <a:prstGeom prst="rect">
            <a:avLst/>
          </a:prstGeom>
          <a:noFill/>
          <a:ln>
            <a:noFill/>
          </a:ln>
        </p:spPr>
        <p:txBody>
          <a:bodyPr bIns="91425" rIns="91425" lIns="91425" tIns="91425" anchor="t" anchorCtr="0">
            <a:noAutofit/>
          </a:bodyPr>
          <a:lstStyle/>
          <a:p>
            <a:pPr rtl="0">
              <a:spcBef>
                <a:spcPts val="0"/>
              </a:spcBef>
              <a:buNone/>
            </a:pPr>
            <a:r>
              <a:rPr lang="en">
                <a:solidFill>
                  <a:schemeClr val="lt2"/>
                </a:solidFill>
              </a:rPr>
              <a:t>CS 4984 - Computational Linguistics</a:t>
            </a:r>
          </a:p>
          <a:p>
            <a:pPr>
              <a:spcBef>
                <a:spcPts val="0"/>
              </a:spcBef>
              <a:buNone/>
            </a:pPr>
            <a:r>
              <a:rPr lang="en">
                <a:solidFill>
                  <a:schemeClr val="lt2"/>
                </a:solidFill>
              </a:rPr>
              <a:t>12/08/2014</a:t>
            </a:r>
          </a:p>
        </p:txBody>
      </p:sp>
      <p:sp>
        <p:nvSpPr>
          <p:cNvPr id="80" name="Shape 80"/>
          <p:cNvSpPr txBox="1"/>
          <p:nvPr/>
        </p:nvSpPr>
        <p:spPr>
          <a:xfrm>
            <a:off y="4209425" x="4088100"/>
            <a:ext cy="691499" cx="4370099"/>
          </a:xfrm>
          <a:prstGeom prst="rect">
            <a:avLst/>
          </a:prstGeom>
          <a:noFill/>
          <a:ln>
            <a:noFill/>
          </a:ln>
        </p:spPr>
        <p:txBody>
          <a:bodyPr bIns="91425" rIns="91425" lIns="91425" tIns="91425" anchor="t" anchorCtr="0">
            <a:noAutofit/>
          </a:bodyPr>
          <a:lstStyle/>
          <a:p>
            <a:pPr algn="r" rtl="0">
              <a:spcBef>
                <a:spcPts val="0"/>
              </a:spcBef>
              <a:buNone/>
            </a:pPr>
            <a:r>
              <a:rPr lang="en">
                <a:solidFill>
                  <a:schemeClr val="lt2"/>
                </a:solidFill>
              </a:rPr>
              <a:t>Virginia Polytechnic Institute and State University</a:t>
            </a:r>
          </a:p>
          <a:p>
            <a:pPr algn="r">
              <a:spcBef>
                <a:spcPts val="0"/>
              </a:spcBef>
              <a:buNone/>
            </a:pPr>
            <a:r>
              <a:rPr lang="en">
                <a:solidFill>
                  <a:schemeClr val="lt2"/>
                </a:solidFill>
              </a:rPr>
              <a:t>Blacksburg, VA</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y="0" x="0"/>
          <a:ext cy="0" cx="0"/>
          <a:chOff y="0" x="0"/>
          <a:chExt cy="0" cx="0"/>
        </a:xfrm>
      </p:grpSpPr>
      <p:sp>
        <p:nvSpPr>
          <p:cNvPr id="134" name="Shape 134"/>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Approach - Clustering</a:t>
            </a:r>
          </a:p>
        </p:txBody>
      </p:sp>
      <p:sp>
        <p:nvSpPr>
          <p:cNvPr id="135" name="Shape 135"/>
          <p:cNvSpPr txBox="1"/>
          <p:nvPr>
            <p:ph idx="1" type="body"/>
          </p:nvPr>
        </p:nvSpPr>
        <p:spPr>
          <a:xfrm>
            <a:off y="1200150" x="457200"/>
            <a:ext cy="3725699" cx="56187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Collection</a:t>
            </a:r>
          </a:p>
          <a:p>
            <a:pPr rtl="0" lvl="1" indent="-381000" marL="914400">
              <a:spcBef>
                <a:spcPts val="0"/>
              </a:spcBef>
              <a:buClr>
                <a:schemeClr val="lt1"/>
              </a:buClr>
              <a:buSzPct val="80000"/>
              <a:buFont typeface="Trebuchet MS"/>
              <a:buChar char="○"/>
            </a:pPr>
            <a:r>
              <a:rPr lang="en">
                <a:solidFill>
                  <a:srgbClr val="3D85C6"/>
                </a:solidFill>
              </a:rPr>
              <a:t>Major Cluster</a:t>
            </a:r>
            <a:r>
              <a:rPr lang="en"/>
              <a:t> (50 Total)</a:t>
            </a:r>
          </a:p>
          <a:p>
            <a:pPr rtl="0" lvl="2" indent="-381000" marL="1371600">
              <a:spcBef>
                <a:spcPts val="0"/>
              </a:spcBef>
              <a:buClr>
                <a:schemeClr val="lt1"/>
              </a:buClr>
              <a:buSzPct val="80000"/>
              <a:buFont typeface="Trebuchet MS"/>
              <a:buChar char="■"/>
            </a:pPr>
            <a:r>
              <a:rPr lang="en">
                <a:solidFill>
                  <a:srgbClr val="93C47D"/>
                </a:solidFill>
              </a:rPr>
              <a:t>Sub-cluster</a:t>
            </a:r>
            <a:r>
              <a:rPr lang="en"/>
              <a:t> (10 Per)</a:t>
            </a:r>
          </a:p>
          <a:p>
            <a:pPr rtl="0" lvl="3" indent="-342900" marL="1828800">
              <a:spcBef>
                <a:spcPts val="0"/>
              </a:spcBef>
              <a:buClr>
                <a:schemeClr val="lt1"/>
              </a:buClr>
              <a:buSzPct val="60000"/>
              <a:buFont typeface="Trebuchet MS"/>
              <a:buChar char="●"/>
            </a:pPr>
            <a:r>
              <a:rPr lang="en">
                <a:solidFill>
                  <a:schemeClr val="accent5"/>
                </a:solidFill>
              </a:rPr>
              <a:t>Sentence cluster</a:t>
            </a:r>
            <a:r>
              <a:rPr lang="en"/>
              <a:t> (10 Per)</a:t>
            </a:r>
          </a:p>
          <a:p>
            <a:pPr rtl="0" lvl="4" indent="-342900" marL="2286000">
              <a:spcBef>
                <a:spcPts val="0"/>
              </a:spcBef>
              <a:buClr>
                <a:schemeClr val="lt1"/>
              </a:buClr>
              <a:buSzPct val="60000"/>
              <a:buFont typeface="Trebuchet MS"/>
              <a:buChar char="○"/>
            </a:pPr>
            <a:r>
              <a:rPr lang="en"/>
              <a:t>One sentence chosen from each sentence cluster</a:t>
            </a:r>
          </a:p>
          <a:p>
            <a:pPr rtl="0" lvl="4" indent="-342900" marL="2286000">
              <a:spcBef>
                <a:spcPts val="0"/>
              </a:spcBef>
              <a:buClr>
                <a:schemeClr val="lt1"/>
              </a:buClr>
              <a:buSzPct val="60000"/>
              <a:buFont typeface="Trebuchet MS"/>
              <a:buChar char="○"/>
            </a:pPr>
            <a:r>
              <a:rPr lang="en"/>
              <a:t>Closest to cluster centroid</a:t>
            </a:r>
          </a:p>
        </p:txBody>
      </p:sp>
      <p:pic>
        <p:nvPicPr>
          <p:cNvPr id="136" name="Shape 136"/>
          <p:cNvPicPr preferRelativeResize="0"/>
          <p:nvPr/>
        </p:nvPicPr>
        <p:blipFill>
          <a:blip r:embed="rId3">
            <a:alphaModFix/>
          </a:blip>
          <a:stretch>
            <a:fillRect/>
          </a:stretch>
        </p:blipFill>
        <p:spPr>
          <a:xfrm>
            <a:off y="1252600" x="6075900"/>
            <a:ext cy="3091974" cx="2838324"/>
          </a:xfrm>
          <a:prstGeom prst="rect">
            <a:avLst/>
          </a:prstGeom>
          <a:noFill/>
          <a:ln>
            <a:noFill/>
          </a:ln>
        </p:spPr>
      </p:pic>
      <p:sp>
        <p:nvSpPr>
          <p:cNvPr id="137" name="Shape 137"/>
          <p:cNvSpPr txBox="1"/>
          <p:nvPr/>
        </p:nvSpPr>
        <p:spPr>
          <a:xfrm>
            <a:off y="4381400" x="6010525"/>
            <a:ext cy="632999" cx="2948700"/>
          </a:xfrm>
          <a:prstGeom prst="rect">
            <a:avLst/>
          </a:prstGeom>
          <a:noFill/>
          <a:ln>
            <a:noFill/>
          </a:ln>
        </p:spPr>
        <p:txBody>
          <a:bodyPr bIns="91425" rIns="91425" lIns="91425" tIns="91425" anchor="t" anchorCtr="0">
            <a:noAutofit/>
          </a:bodyPr>
          <a:lstStyle/>
          <a:p>
            <a:pPr>
              <a:spcBef>
                <a:spcPts val="0"/>
              </a:spcBef>
              <a:buNone/>
            </a:pPr>
            <a:r>
              <a:rPr sz="1100" lang="en">
                <a:solidFill>
                  <a:schemeClr val="lt1"/>
                </a:solidFill>
              </a:rPr>
              <a:t>Image Credit: http://nar.oxfordjournals.org/content/early/2011/05/19/nar.gkr349/F1.large.jpg</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136"/>
                                        </p:tgtEl>
                                        <p:attrNameLst>
                                          <p:attrName>style.visibility</p:attrName>
                                        </p:attrNameLst>
                                      </p:cBhvr>
                                      <p:to>
                                        <p:strVal val="visible"/>
                                      </p:to>
                                    </p:set>
                                    <p:animEffect transition="in" filter="fade">
                                      <p:cBhvr>
                                        <p:cTn dur="1000"/>
                                        <p:tgtEl>
                                          <p:spTgt spid="136"/>
                                        </p:tgtEl>
                                      </p:cBhvr>
                                    </p:animEffect>
                                  </p:childTnLst>
                                </p:cTn>
                              </p:par>
                              <p:par>
                                <p:cTn presetID="10" fill="hold" presetSubtype="0" presetClass="entr" nodeType="withEffect">
                                  <p:stCondLst>
                                    <p:cond delay="0"/>
                                  </p:stCondLst>
                                  <p:childTnLst>
                                    <p:set>
                                      <p:cBhvr>
                                        <p:cTn dur="1" fill="hold">
                                          <p:stCondLst>
                                            <p:cond delay="0"/>
                                          </p:stCondLst>
                                        </p:cTn>
                                        <p:tgtEl>
                                          <p:spTgt spid="137"/>
                                        </p:tgtEl>
                                        <p:attrNameLst>
                                          <p:attrName>style.visibility</p:attrName>
                                        </p:attrNameLst>
                                      </p:cBhvr>
                                      <p:to>
                                        <p:strVal val="visible"/>
                                      </p:to>
                                    </p:set>
                                    <p:animEffect transition="in" filter="fade">
                                      <p:cBhvr>
                                        <p:cTn dur="1000"/>
                                        <p:tgtEl>
                                          <p:spTgt spid="137"/>
                                        </p:tgtEl>
                                      </p:cBhvr>
                                    </p:animEffect>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35">
                                            <p:txEl>
                                              <p:pRg st="0" end="0"/>
                                            </p:txEl>
                                          </p:spTgt>
                                        </p:tgtEl>
                                        <p:attrNameLst>
                                          <p:attrName>style.visibility</p:attrName>
                                        </p:attrNameLst>
                                      </p:cBhvr>
                                      <p:to>
                                        <p:strVal val="visible"/>
                                      </p:to>
                                    </p:set>
                                    <p:anim calcmode="lin" valueType="num">
                                      <p:cBhvr additive="base">
                                        <p:cTn dur="1000"/>
                                        <p:tgtEl>
                                          <p:spTgt spid="135">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35">
                                            <p:txEl>
                                              <p:pRg st="1" end="1"/>
                                            </p:txEl>
                                          </p:spTgt>
                                        </p:tgtEl>
                                        <p:attrNameLst>
                                          <p:attrName>style.visibility</p:attrName>
                                        </p:attrNameLst>
                                      </p:cBhvr>
                                      <p:to>
                                        <p:strVal val="visible"/>
                                      </p:to>
                                    </p:set>
                                    <p:anim calcmode="lin" valueType="num">
                                      <p:cBhvr additive="base">
                                        <p:cTn dur="1000"/>
                                        <p:tgtEl>
                                          <p:spTgt spid="135">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35">
                                            <p:txEl>
                                              <p:pRg st="2" end="2"/>
                                            </p:txEl>
                                          </p:spTgt>
                                        </p:tgtEl>
                                        <p:attrNameLst>
                                          <p:attrName>style.visibility</p:attrName>
                                        </p:attrNameLst>
                                      </p:cBhvr>
                                      <p:to>
                                        <p:strVal val="visible"/>
                                      </p:to>
                                    </p:set>
                                    <p:anim calcmode="lin" valueType="num">
                                      <p:cBhvr additive="base">
                                        <p:cTn dur="1000"/>
                                        <p:tgtEl>
                                          <p:spTgt spid="135">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35">
                                            <p:txEl>
                                              <p:pRg st="3" end="3"/>
                                            </p:txEl>
                                          </p:spTgt>
                                        </p:tgtEl>
                                        <p:attrNameLst>
                                          <p:attrName>style.visibility</p:attrName>
                                        </p:attrNameLst>
                                      </p:cBhvr>
                                      <p:to>
                                        <p:strVal val="visible"/>
                                      </p:to>
                                    </p:set>
                                    <p:anim calcmode="lin" valueType="num">
                                      <p:cBhvr additive="base">
                                        <p:cTn dur="1000"/>
                                        <p:tgtEl>
                                          <p:spTgt spid="135">
                                            <p:txEl>
                                              <p:pRg st="3" end="3"/>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35">
                                            <p:txEl>
                                              <p:pRg st="4" end="4"/>
                                            </p:txEl>
                                          </p:spTgt>
                                        </p:tgtEl>
                                        <p:attrNameLst>
                                          <p:attrName>style.visibility</p:attrName>
                                        </p:attrNameLst>
                                      </p:cBhvr>
                                      <p:to>
                                        <p:strVal val="visible"/>
                                      </p:to>
                                    </p:set>
                                    <p:anim calcmode="lin" valueType="num">
                                      <p:cBhvr additive="base">
                                        <p:cTn dur="1000"/>
                                        <p:tgtEl>
                                          <p:spTgt spid="135">
                                            <p:txEl>
                                              <p:pRg st="4" end="4"/>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35">
                                            <p:txEl>
                                              <p:pRg st="5" end="5"/>
                                            </p:txEl>
                                          </p:spTgt>
                                        </p:tgtEl>
                                        <p:attrNameLst>
                                          <p:attrName>style.visibility</p:attrName>
                                        </p:attrNameLst>
                                      </p:cBhvr>
                                      <p:to>
                                        <p:strVal val="visible"/>
                                      </p:to>
                                    </p:set>
                                    <p:anim calcmode="lin" valueType="num">
                                      <p:cBhvr additive="base">
                                        <p:cTn dur="1000"/>
                                        <p:tgtEl>
                                          <p:spTgt spid="135">
                                            <p:txEl>
                                              <p:pRg st="5" end="5"/>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y="0" x="0"/>
          <a:ext cy="0" cx="0"/>
          <a:chOff y="0" x="0"/>
          <a:chExt cy="0" cx="0"/>
        </a:xfrm>
      </p:grpSpPr>
      <p:sp>
        <p:nvSpPr>
          <p:cNvPr id="142" name="Shape 14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Approach - Clustering</a:t>
            </a:r>
          </a:p>
        </p:txBody>
      </p:sp>
      <p:sp>
        <p:nvSpPr>
          <p:cNvPr id="143" name="Shape 143"/>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lang="en"/>
              <a:t>Settled on four major clusters based on observation. </a:t>
            </a:r>
          </a:p>
          <a:p>
            <a:pPr rtl="0" lvl="0" indent="-419100" marL="457200">
              <a:spcBef>
                <a:spcPts val="0"/>
              </a:spcBef>
              <a:buClr>
                <a:schemeClr val="lt1"/>
              </a:buClr>
              <a:buSzPct val="100000"/>
              <a:buFont typeface="Trebuchet MS"/>
              <a:buChar char="●"/>
            </a:pPr>
            <a:r>
              <a:rPr lang="en"/>
              <a:t>Local festivals, </a:t>
            </a:r>
            <a:r>
              <a:rPr lang="en" i="1"/>
              <a:t>etc.</a:t>
            </a:r>
          </a:p>
          <a:p>
            <a:pPr rtl="0" lvl="0" indent="-419100" marL="457200">
              <a:spcBef>
                <a:spcPts val="0"/>
              </a:spcBef>
              <a:buClr>
                <a:schemeClr val="lt1"/>
              </a:buClr>
              <a:buSzPct val="100000"/>
              <a:buFont typeface="Trebuchet MS"/>
              <a:buChar char="●"/>
            </a:pPr>
            <a:r>
              <a:rPr lang="en"/>
              <a:t>Crime/Police</a:t>
            </a:r>
          </a:p>
          <a:p>
            <a:pPr rtl="0" lvl="0" indent="-419100" marL="457200">
              <a:spcBef>
                <a:spcPts val="0"/>
              </a:spcBef>
              <a:buClr>
                <a:schemeClr val="lt1"/>
              </a:buClr>
              <a:buSzPct val="100000"/>
              <a:buFont typeface="Trebuchet MS"/>
              <a:buChar char="●"/>
            </a:pPr>
            <a:r>
              <a:rPr lang="en"/>
              <a:t>Weather</a:t>
            </a:r>
          </a:p>
          <a:p>
            <a:pPr lvl="0" indent="-419100" marL="457200">
              <a:spcBef>
                <a:spcPts val="0"/>
              </a:spcBef>
              <a:buClr>
                <a:schemeClr val="lt1"/>
              </a:buClr>
              <a:buSzPct val="100000"/>
              <a:buFont typeface="Trebuchet MS"/>
              <a:buChar char="●"/>
            </a:pPr>
            <a:r>
              <a:rPr lang="en"/>
              <a:t>Virginia Tech events</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43">
                                            <p:txEl>
                                              <p:pRg st="0" end="0"/>
                                            </p:txEl>
                                          </p:spTgt>
                                        </p:tgtEl>
                                        <p:attrNameLst>
                                          <p:attrName>style.visibility</p:attrName>
                                        </p:attrNameLst>
                                      </p:cBhvr>
                                      <p:to>
                                        <p:strVal val="visible"/>
                                      </p:to>
                                    </p:set>
                                    <p:anim calcmode="lin" valueType="num">
                                      <p:cBhvr additive="base">
                                        <p:cTn dur="1000"/>
                                        <p:tgtEl>
                                          <p:spTgt spid="143">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43">
                                            <p:txEl>
                                              <p:pRg st="1" end="1"/>
                                            </p:txEl>
                                          </p:spTgt>
                                        </p:tgtEl>
                                        <p:attrNameLst>
                                          <p:attrName>style.visibility</p:attrName>
                                        </p:attrNameLst>
                                      </p:cBhvr>
                                      <p:to>
                                        <p:strVal val="visible"/>
                                      </p:to>
                                    </p:set>
                                    <p:anim calcmode="lin" valueType="num">
                                      <p:cBhvr additive="base">
                                        <p:cTn dur="1000"/>
                                        <p:tgtEl>
                                          <p:spTgt spid="143">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43">
                                            <p:txEl>
                                              <p:pRg st="2" end="2"/>
                                            </p:txEl>
                                          </p:spTgt>
                                        </p:tgtEl>
                                        <p:attrNameLst>
                                          <p:attrName>style.visibility</p:attrName>
                                        </p:attrNameLst>
                                      </p:cBhvr>
                                      <p:to>
                                        <p:strVal val="visible"/>
                                      </p:to>
                                    </p:set>
                                    <p:anim calcmode="lin" valueType="num">
                                      <p:cBhvr additive="base">
                                        <p:cTn dur="1000"/>
                                        <p:tgtEl>
                                          <p:spTgt spid="143">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43">
                                            <p:txEl>
                                              <p:pRg st="3" end="3"/>
                                            </p:txEl>
                                          </p:spTgt>
                                        </p:tgtEl>
                                        <p:attrNameLst>
                                          <p:attrName>style.visibility</p:attrName>
                                        </p:attrNameLst>
                                      </p:cBhvr>
                                      <p:to>
                                        <p:strVal val="visible"/>
                                      </p:to>
                                    </p:set>
                                    <p:anim calcmode="lin" valueType="num">
                                      <p:cBhvr additive="base">
                                        <p:cTn dur="1000"/>
                                        <p:tgtEl>
                                          <p:spTgt spid="143">
                                            <p:txEl>
                                              <p:pRg st="3" end="3"/>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43">
                                            <p:txEl>
                                              <p:pRg st="4" end="4"/>
                                            </p:txEl>
                                          </p:spTgt>
                                        </p:tgtEl>
                                        <p:attrNameLst>
                                          <p:attrName>style.visibility</p:attrName>
                                        </p:attrNameLst>
                                      </p:cBhvr>
                                      <p:to>
                                        <p:strVal val="visible"/>
                                      </p:to>
                                    </p:set>
                                    <p:anim calcmode="lin" valueType="num">
                                      <p:cBhvr additive="base">
                                        <p:cTn dur="1000"/>
                                        <p:tgtEl>
                                          <p:spTgt spid="143">
                                            <p:txEl>
                                              <p:pRg st="4" end="4"/>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y="0" x="0"/>
          <a:ext cy="0" cx="0"/>
          <a:chOff y="0" x="0"/>
          <a:chExt cy="0" cx="0"/>
        </a:xfrm>
      </p:grpSpPr>
      <p:sp>
        <p:nvSpPr>
          <p:cNvPr id="148" name="Shape 148"/>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Results</a:t>
            </a:r>
          </a:p>
        </p:txBody>
      </p:sp>
      <p:sp>
        <p:nvSpPr>
          <p:cNvPr id="149" name="Shape 149"/>
          <p:cNvSpPr txBox="1"/>
          <p:nvPr>
            <p:ph idx="1" type="body"/>
          </p:nvPr>
        </p:nvSpPr>
        <p:spPr>
          <a:xfrm>
            <a:off y="1200150" x="457200"/>
            <a:ext cy="3725699" cx="8229600"/>
          </a:xfrm>
          <a:prstGeom prst="rect">
            <a:avLst/>
          </a:prstGeom>
        </p:spPr>
        <p:txBody>
          <a:bodyPr bIns="91425" rIns="91425" lIns="91425" tIns="91425" anchor="t" anchorCtr="0">
            <a:noAutofit/>
          </a:bodyPr>
          <a:lstStyle/>
          <a:p>
            <a:pPr>
              <a:spcBef>
                <a:spcPts val="0"/>
              </a:spcBef>
              <a:buNone/>
            </a:pPr>
            <a:r>
              <a:rPr lang="en"/>
              <a:t>The following slides showcase some examples of the results we achieved by picking sentences close to the centroid of the deepest sub-clusters of each major cluster. With further refinement we feel confident we could extract a unique and distinct sentence that would summarize the event with clarity.</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y="0" x="0"/>
          <a:ext cy="0" cx="0"/>
          <a:chOff y="0" x="0"/>
          <a:chExt cy="0" cx="0"/>
        </a:xfrm>
      </p:grpSpPr>
      <p:sp>
        <p:nvSpPr>
          <p:cNvPr id="154" name="Shape 154"/>
          <p:cNvSpPr txBox="1"/>
          <p:nvPr>
            <p:ph type="title"/>
          </p:nvPr>
        </p:nvSpPr>
        <p:spPr>
          <a:xfrm>
            <a:off y="205978" x="457200"/>
            <a:ext cy="857400" cx="8229600"/>
          </a:xfrm>
          <a:prstGeom prst="rect">
            <a:avLst/>
          </a:prstGeom>
        </p:spPr>
        <p:txBody>
          <a:bodyPr bIns="91425" rIns="91425" lIns="91425" tIns="91425" anchor="b" anchorCtr="0">
            <a:noAutofit/>
          </a:bodyPr>
          <a:lstStyle/>
          <a:p>
            <a:pPr rtl="0" lvl="0">
              <a:spcBef>
                <a:spcPts val="0"/>
              </a:spcBef>
              <a:buNone/>
            </a:pPr>
            <a:r>
              <a:rPr lang="en"/>
              <a:t>Results for Local/Festival Cluster</a:t>
            </a:r>
          </a:p>
        </p:txBody>
      </p:sp>
      <p:sp>
        <p:nvSpPr>
          <p:cNvPr id="155" name="Shape 155"/>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342900" marL="457200">
              <a:spcBef>
                <a:spcPts val="0"/>
              </a:spcBef>
              <a:buClr>
                <a:schemeClr val="lt1"/>
              </a:buClr>
              <a:buSzPct val="100000"/>
              <a:buFont typeface="Trebuchet MS"/>
              <a:buChar char="●"/>
            </a:pPr>
            <a:r>
              <a:rPr sz="1800" lang="en"/>
              <a:t>Kick off the Spring Season and your Easter Holiday with fun craft activities as Main Street Radford hosts the annual Bunny Trail in East Downtown on Saturday March 31 2012 from 10:30 a.m. to 1:00 p.m.</a:t>
            </a:r>
          </a:p>
          <a:p>
            <a:pPr rtl="0" lvl="0">
              <a:spcBef>
                <a:spcPts val="0"/>
              </a:spcBef>
              <a:buNone/>
            </a:pPr>
            <a:r>
              <a:t/>
            </a:r>
            <a:endParaRPr sz="1800"/>
          </a:p>
          <a:p>
            <a:pPr rtl="0" lvl="0" indent="-342900" marL="457200">
              <a:spcBef>
                <a:spcPts val="0"/>
              </a:spcBef>
              <a:buClr>
                <a:schemeClr val="lt1"/>
              </a:buClr>
              <a:buSzPct val="100000"/>
              <a:buFont typeface="Trebuchet MS"/>
              <a:buChar char="●"/>
            </a:pPr>
            <a:r>
              <a:rPr sz="1800" lang="en"/>
              <a:t>The Montgomery County Educational Foundation will presents its First Annual Benefit Concert at the Blacksburg Presbyterian Church on Saturday Feb 2 at 3pm.</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55">
                                            <p:txEl>
                                              <p:pRg st="0" end="0"/>
                                            </p:txEl>
                                          </p:spTgt>
                                        </p:tgtEl>
                                        <p:attrNameLst>
                                          <p:attrName>style.visibility</p:attrName>
                                        </p:attrNameLst>
                                      </p:cBhvr>
                                      <p:to>
                                        <p:strVal val="visible"/>
                                      </p:to>
                                    </p:set>
                                    <p:anim calcmode="lin" valueType="num">
                                      <p:cBhvr additive="base">
                                        <p:cTn dur="1000"/>
                                        <p:tgtEl>
                                          <p:spTgt spid="155">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55">
                                            <p:txEl>
                                              <p:pRg st="1" end="1"/>
                                            </p:txEl>
                                          </p:spTgt>
                                        </p:tgtEl>
                                        <p:attrNameLst>
                                          <p:attrName>style.visibility</p:attrName>
                                        </p:attrNameLst>
                                      </p:cBhvr>
                                      <p:to>
                                        <p:strVal val="visible"/>
                                      </p:to>
                                    </p:set>
                                    <p:anim calcmode="lin" valueType="num">
                                      <p:cBhvr additive="base">
                                        <p:cTn dur="1000"/>
                                        <p:tgtEl>
                                          <p:spTgt spid="155">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55">
                                            <p:txEl>
                                              <p:pRg st="2" end="2"/>
                                            </p:txEl>
                                          </p:spTgt>
                                        </p:tgtEl>
                                        <p:attrNameLst>
                                          <p:attrName>style.visibility</p:attrName>
                                        </p:attrNameLst>
                                      </p:cBhvr>
                                      <p:to>
                                        <p:strVal val="visible"/>
                                      </p:to>
                                    </p:set>
                                    <p:anim calcmode="lin" valueType="num">
                                      <p:cBhvr additive="base">
                                        <p:cTn dur="1000"/>
                                        <p:tgtEl>
                                          <p:spTgt spid="155">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y="0" x="0"/>
          <a:ext cy="0" cx="0"/>
          <a:chOff y="0" x="0"/>
          <a:chExt cy="0" cx="0"/>
        </a:xfrm>
      </p:grpSpPr>
      <p:sp>
        <p:nvSpPr>
          <p:cNvPr id="160" name="Shape 160"/>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Results for Crime/Police Cluster</a:t>
            </a:r>
          </a:p>
        </p:txBody>
      </p:sp>
      <p:sp>
        <p:nvSpPr>
          <p:cNvPr id="161" name="Shape 161"/>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342900" marL="457200">
              <a:spcBef>
                <a:spcPts val="0"/>
              </a:spcBef>
              <a:buClr>
                <a:schemeClr val="lt1"/>
              </a:buClr>
              <a:buSzPct val="100000"/>
              <a:buFont typeface="Trebuchet MS"/>
              <a:buChar char="●"/>
            </a:pPr>
            <a:r>
              <a:rPr sz="1800" lang="en"/>
              <a:t>Police had investigated 16 reports of peeping and spying.Christiansburg police charged Walrond with three felonies -- breaking and entering grand larceny and the unlawful video recording of a child younger than 14 -- and one misdemeanor count of peeping into an occupied dwelling.</a:t>
            </a:r>
          </a:p>
          <a:p>
            <a:pPr rtl="0">
              <a:spcBef>
                <a:spcPts val="0"/>
              </a:spcBef>
              <a:buNone/>
            </a:pPr>
            <a:r>
              <a:t/>
            </a:r>
            <a:endParaRPr sz="1800"/>
          </a:p>
          <a:p>
            <a:pPr lvl="0" indent="-342900" marL="457200">
              <a:spcBef>
                <a:spcPts val="0"/>
              </a:spcBef>
              <a:buClr>
                <a:schemeClr val="lt1"/>
              </a:buClr>
              <a:buSzPct val="100000"/>
              <a:buFont typeface="Trebuchet MS"/>
              <a:buChar char="●"/>
            </a:pPr>
            <a:r>
              <a:rPr sz="1800" lang="en"/>
              <a:t>A Pulaski County man will serve 15 years for his role in a drug-related hammer assault Radford Commonwealth Attorney Chris Rehak said in a release.Lorne Rivens 42 of Dublin was charged with armed burglary attempted robbery and malicious wounding stemming from an April 19 2011 incident according to the release.Rehak said Rivens went to Radford to settle a drug debt but got the address wrong.</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61">
                                            <p:txEl>
                                              <p:pRg st="0" end="0"/>
                                            </p:txEl>
                                          </p:spTgt>
                                        </p:tgtEl>
                                        <p:attrNameLst>
                                          <p:attrName>style.visibility</p:attrName>
                                        </p:attrNameLst>
                                      </p:cBhvr>
                                      <p:to>
                                        <p:strVal val="visible"/>
                                      </p:to>
                                    </p:set>
                                    <p:anim calcmode="lin" valueType="num">
                                      <p:cBhvr additive="base">
                                        <p:cTn dur="1000"/>
                                        <p:tgtEl>
                                          <p:spTgt spid="161">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61">
                                            <p:txEl>
                                              <p:pRg st="1" end="1"/>
                                            </p:txEl>
                                          </p:spTgt>
                                        </p:tgtEl>
                                        <p:attrNameLst>
                                          <p:attrName>style.visibility</p:attrName>
                                        </p:attrNameLst>
                                      </p:cBhvr>
                                      <p:to>
                                        <p:strVal val="visible"/>
                                      </p:to>
                                    </p:set>
                                    <p:anim calcmode="lin" valueType="num">
                                      <p:cBhvr additive="base">
                                        <p:cTn dur="1000"/>
                                        <p:tgtEl>
                                          <p:spTgt spid="161">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61">
                                            <p:txEl>
                                              <p:pRg st="2" end="2"/>
                                            </p:txEl>
                                          </p:spTgt>
                                        </p:tgtEl>
                                        <p:attrNameLst>
                                          <p:attrName>style.visibility</p:attrName>
                                        </p:attrNameLst>
                                      </p:cBhvr>
                                      <p:to>
                                        <p:strVal val="visible"/>
                                      </p:to>
                                    </p:set>
                                    <p:anim calcmode="lin" valueType="num">
                                      <p:cBhvr additive="base">
                                        <p:cTn dur="1000"/>
                                        <p:tgtEl>
                                          <p:spTgt spid="161">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y="0" x="0"/>
          <a:ext cy="0" cx="0"/>
          <a:chOff y="0" x="0"/>
          <a:chExt cy="0" cx="0"/>
        </a:xfrm>
      </p:grpSpPr>
      <p:sp>
        <p:nvSpPr>
          <p:cNvPr id="166" name="Shape 16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Results for Weather Cluster</a:t>
            </a:r>
          </a:p>
        </p:txBody>
      </p:sp>
      <p:sp>
        <p:nvSpPr>
          <p:cNvPr id="167" name="Shape 167"/>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342900" marL="457200">
              <a:spcBef>
                <a:spcPts val="0"/>
              </a:spcBef>
              <a:buClr>
                <a:schemeClr val="lt1"/>
              </a:buClr>
              <a:buSzPct val="100000"/>
              <a:buFont typeface="Trebuchet MS"/>
              <a:buChar char="●"/>
            </a:pPr>
            <a:r>
              <a:rPr sz="1800" lang="en"/>
              <a:t>Winter storm warnings above 3000 feet for Alleghany and Bath counties and west of Interstate 77 Cold air circulating around the storm as it moves inland combined with thick moisture wrapping around it will lead to heavy snow in higher elevations near the Virginia-West Virginia line.</a:t>
            </a:r>
          </a:p>
          <a:p>
            <a:pPr rtl="0" lvl="0">
              <a:spcBef>
                <a:spcPts val="0"/>
              </a:spcBef>
              <a:buNone/>
            </a:pPr>
            <a:r>
              <a:t/>
            </a:r>
            <a:endParaRPr sz="1800"/>
          </a:p>
          <a:p>
            <a:pPr rtl="0" lvl="0" indent="-342900" marL="457200">
              <a:spcBef>
                <a:spcPts val="0"/>
              </a:spcBef>
              <a:buClr>
                <a:schemeClr val="lt1"/>
              </a:buClr>
              <a:buSzPct val="100000"/>
              <a:buFont typeface="Trebuchet MS"/>
              <a:buChar char="●"/>
            </a:pPr>
            <a:r>
              <a:rPr sz="1800" lang="en"/>
              <a:t>Power outages swept the area over the weekend leaving hundreds in Franklin Henry and Montgomery counties without power at times.</a:t>
            </a:r>
          </a:p>
          <a:p>
            <a:pPr rtl="0" lvl="0">
              <a:spcBef>
                <a:spcPts val="0"/>
              </a:spcBef>
              <a:buNone/>
            </a:pPr>
            <a:r>
              <a:t/>
            </a:r>
            <a:endParaRPr sz="1800"/>
          </a:p>
          <a:p>
            <a:pPr rtl="0" lvl="0" indent="-342900" marL="457200">
              <a:spcBef>
                <a:spcPts val="0"/>
              </a:spcBef>
              <a:buClr>
                <a:schemeClr val="lt1"/>
              </a:buClr>
              <a:buSzPct val="100000"/>
              <a:buFont typeface="Trebuchet MS"/>
              <a:buChar char="●"/>
            </a:pPr>
            <a:r>
              <a:rPr sz="1800" lang="en"/>
              <a:t>Appalachian did not return calls Sunday to say when power may be restored or if the outages were related to high winds in the area.</a:t>
            </a:r>
          </a:p>
          <a:p>
            <a:pPr>
              <a:spcBef>
                <a:spcPts val="0"/>
              </a:spcBef>
              <a:buNone/>
            </a:pPr>
            <a:r>
              <a:t/>
            </a:r>
            <a:endParaRPr sz="1200"/>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67">
                                            <p:txEl>
                                              <p:pRg st="0" end="0"/>
                                            </p:txEl>
                                          </p:spTgt>
                                        </p:tgtEl>
                                        <p:attrNameLst>
                                          <p:attrName>style.visibility</p:attrName>
                                        </p:attrNameLst>
                                      </p:cBhvr>
                                      <p:to>
                                        <p:strVal val="visible"/>
                                      </p:to>
                                    </p:set>
                                    <p:anim calcmode="lin" valueType="num">
                                      <p:cBhvr additive="base">
                                        <p:cTn dur="1000"/>
                                        <p:tgtEl>
                                          <p:spTgt spid="167">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67">
                                            <p:txEl>
                                              <p:pRg st="1" end="1"/>
                                            </p:txEl>
                                          </p:spTgt>
                                        </p:tgtEl>
                                        <p:attrNameLst>
                                          <p:attrName>style.visibility</p:attrName>
                                        </p:attrNameLst>
                                      </p:cBhvr>
                                      <p:to>
                                        <p:strVal val="visible"/>
                                      </p:to>
                                    </p:set>
                                    <p:anim calcmode="lin" valueType="num">
                                      <p:cBhvr additive="base">
                                        <p:cTn dur="1000"/>
                                        <p:tgtEl>
                                          <p:spTgt spid="167">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67">
                                            <p:txEl>
                                              <p:pRg st="2" end="2"/>
                                            </p:txEl>
                                          </p:spTgt>
                                        </p:tgtEl>
                                        <p:attrNameLst>
                                          <p:attrName>style.visibility</p:attrName>
                                        </p:attrNameLst>
                                      </p:cBhvr>
                                      <p:to>
                                        <p:strVal val="visible"/>
                                      </p:to>
                                    </p:set>
                                    <p:anim calcmode="lin" valueType="num">
                                      <p:cBhvr additive="base">
                                        <p:cTn dur="1000"/>
                                        <p:tgtEl>
                                          <p:spTgt spid="167">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67">
                                            <p:txEl>
                                              <p:pRg st="3" end="3"/>
                                            </p:txEl>
                                          </p:spTgt>
                                        </p:tgtEl>
                                        <p:attrNameLst>
                                          <p:attrName>style.visibility</p:attrName>
                                        </p:attrNameLst>
                                      </p:cBhvr>
                                      <p:to>
                                        <p:strVal val="visible"/>
                                      </p:to>
                                    </p:set>
                                    <p:anim calcmode="lin" valueType="num">
                                      <p:cBhvr additive="base">
                                        <p:cTn dur="1000"/>
                                        <p:tgtEl>
                                          <p:spTgt spid="167">
                                            <p:txEl>
                                              <p:pRg st="3" end="3"/>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67">
                                            <p:txEl>
                                              <p:pRg st="4" end="4"/>
                                            </p:txEl>
                                          </p:spTgt>
                                        </p:tgtEl>
                                        <p:attrNameLst>
                                          <p:attrName>style.visibility</p:attrName>
                                        </p:attrNameLst>
                                      </p:cBhvr>
                                      <p:to>
                                        <p:strVal val="visible"/>
                                      </p:to>
                                    </p:set>
                                    <p:anim calcmode="lin" valueType="num">
                                      <p:cBhvr additive="base">
                                        <p:cTn dur="1000"/>
                                        <p:tgtEl>
                                          <p:spTgt spid="167">
                                            <p:txEl>
                                              <p:pRg st="4" end="4"/>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67">
                                            <p:txEl>
                                              <p:pRg st="5" end="5"/>
                                            </p:txEl>
                                          </p:spTgt>
                                        </p:tgtEl>
                                        <p:attrNameLst>
                                          <p:attrName>style.visibility</p:attrName>
                                        </p:attrNameLst>
                                      </p:cBhvr>
                                      <p:to>
                                        <p:strVal val="visible"/>
                                      </p:to>
                                    </p:set>
                                    <p:anim calcmode="lin" valueType="num">
                                      <p:cBhvr additive="base">
                                        <p:cTn dur="1000"/>
                                        <p:tgtEl>
                                          <p:spTgt spid="167">
                                            <p:txEl>
                                              <p:pRg st="5" end="5"/>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y="0" x="0"/>
          <a:ext cy="0" cx="0"/>
          <a:chOff y="0" x="0"/>
          <a:chExt cy="0" cx="0"/>
        </a:xfrm>
      </p:grpSpPr>
      <p:sp>
        <p:nvSpPr>
          <p:cNvPr id="172" name="Shape 17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Results for VT cluster</a:t>
            </a:r>
          </a:p>
        </p:txBody>
      </p:sp>
      <p:sp>
        <p:nvSpPr>
          <p:cNvPr id="173" name="Shape 173"/>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342900" marL="457200">
              <a:spcBef>
                <a:spcPts val="0"/>
              </a:spcBef>
              <a:buClr>
                <a:schemeClr val="lt1"/>
              </a:buClr>
              <a:buSzPct val="100000"/>
              <a:buFont typeface="Trebuchet MS"/>
              <a:buChar char="●"/>
            </a:pPr>
            <a:r>
              <a:rPr sz="1800" lang="en"/>
              <a:t> Five-member team made up of faculty members from three different colleges has received the 2012 XCaliber Award for excellence as a group involved with technology-assisted teaching.</a:t>
            </a:r>
          </a:p>
          <a:p>
            <a:pPr rtl="0">
              <a:spcBef>
                <a:spcPts val="0"/>
              </a:spcBef>
              <a:buNone/>
            </a:pPr>
            <a:r>
              <a:t/>
            </a:r>
            <a:endParaRPr sz="1800"/>
          </a:p>
          <a:p>
            <a:pPr rtl="0" lvl="0" indent="-342900" marL="457200">
              <a:spcBef>
                <a:spcPts val="0"/>
              </a:spcBef>
              <a:buClr>
                <a:schemeClr val="lt1"/>
              </a:buClr>
              <a:buSzPct val="100000"/>
              <a:buFont typeface="Trebuchet MS"/>
              <a:buChar char="●"/>
            </a:pPr>
            <a:r>
              <a:rPr sz="1800" lang="en"/>
              <a:t>Members of the Virginia Tech Rescue Squad placed first in the Advanced Life Support Skills competition at the National Collegiate Emergency Medical Services Foundation Conference in Baltimore on Feb 25-26.</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73">
                                            <p:txEl>
                                              <p:pRg st="0" end="0"/>
                                            </p:txEl>
                                          </p:spTgt>
                                        </p:tgtEl>
                                        <p:attrNameLst>
                                          <p:attrName>style.visibility</p:attrName>
                                        </p:attrNameLst>
                                      </p:cBhvr>
                                      <p:to>
                                        <p:strVal val="visible"/>
                                      </p:to>
                                    </p:set>
                                    <p:anim calcmode="lin" valueType="num">
                                      <p:cBhvr additive="base">
                                        <p:cTn dur="1000"/>
                                        <p:tgtEl>
                                          <p:spTgt spid="173">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73">
                                            <p:txEl>
                                              <p:pRg st="1" end="1"/>
                                            </p:txEl>
                                          </p:spTgt>
                                        </p:tgtEl>
                                        <p:attrNameLst>
                                          <p:attrName>style.visibility</p:attrName>
                                        </p:attrNameLst>
                                      </p:cBhvr>
                                      <p:to>
                                        <p:strVal val="visible"/>
                                      </p:to>
                                    </p:set>
                                    <p:anim calcmode="lin" valueType="num">
                                      <p:cBhvr additive="base">
                                        <p:cTn dur="1000"/>
                                        <p:tgtEl>
                                          <p:spTgt spid="173">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73">
                                            <p:txEl>
                                              <p:pRg st="2" end="2"/>
                                            </p:txEl>
                                          </p:spTgt>
                                        </p:tgtEl>
                                        <p:attrNameLst>
                                          <p:attrName>style.visibility</p:attrName>
                                        </p:attrNameLst>
                                      </p:cBhvr>
                                      <p:to>
                                        <p:strVal val="visible"/>
                                      </p:to>
                                    </p:set>
                                    <p:anim calcmode="lin" valueType="num">
                                      <p:cBhvr additive="base">
                                        <p:cTn dur="1000"/>
                                        <p:tgtEl>
                                          <p:spTgt spid="173">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y="0" x="0"/>
          <a:ext cy="0" cx="0"/>
          <a:chOff y="0" x="0"/>
          <a:chExt cy="0" cx="0"/>
        </a:xfrm>
      </p:grpSpPr>
      <p:sp>
        <p:nvSpPr>
          <p:cNvPr id="178" name="Shape 178"/>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Interesting Findings</a:t>
            </a:r>
          </a:p>
        </p:txBody>
      </p:sp>
      <p:sp>
        <p:nvSpPr>
          <p:cNvPr id="179" name="Shape 179"/>
          <p:cNvSpPr txBox="1"/>
          <p:nvPr>
            <p:ph idx="1" type="body"/>
          </p:nvPr>
        </p:nvSpPr>
        <p:spPr>
          <a:xfrm>
            <a:off y="1200150" x="533400"/>
            <a:ext cy="3725699" cx="82296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Used cosine distance measure</a:t>
            </a:r>
          </a:p>
          <a:p>
            <a:pPr rtl="0" lvl="1" indent="-381000" marL="914400">
              <a:spcBef>
                <a:spcPts val="0"/>
              </a:spcBef>
              <a:buClr>
                <a:schemeClr val="lt1"/>
              </a:buClr>
              <a:buSzPct val="80000"/>
              <a:buFont typeface="Trebuchet MS"/>
              <a:buChar char="○"/>
            </a:pPr>
            <a:r>
              <a:rPr lang="en"/>
              <a:t>Originally used Euclidian distance (c = √(a</a:t>
            </a:r>
            <a:r>
              <a:rPr baseline="30000" lang="en"/>
              <a:t>2</a:t>
            </a:r>
            <a:r>
              <a:rPr lang="en"/>
              <a:t>+b</a:t>
            </a:r>
            <a:r>
              <a:rPr baseline="30000" lang="en"/>
              <a:t>2</a:t>
            </a:r>
            <a:r>
              <a:rPr lang="en"/>
              <a:t>))</a:t>
            </a:r>
          </a:p>
          <a:p>
            <a:pPr rtl="0" lvl="1" indent="-381000" marL="914400">
              <a:spcBef>
                <a:spcPts val="0"/>
              </a:spcBef>
              <a:buClr>
                <a:schemeClr val="lt1"/>
              </a:buClr>
              <a:buSzPct val="80000"/>
              <a:buFont typeface="Trebuchet MS"/>
              <a:buChar char="○"/>
            </a:pPr>
            <a:r>
              <a:rPr lang="en"/>
              <a:t>Found better results using cosine difference as a distance metric</a:t>
            </a:r>
          </a:p>
          <a:p>
            <a:pPr rtl="0" lvl="0" indent="-419100" marL="457200">
              <a:spcBef>
                <a:spcPts val="0"/>
              </a:spcBef>
              <a:buClr>
                <a:schemeClr val="lt1"/>
              </a:buClr>
              <a:buSzPct val="100000"/>
              <a:buFont typeface="Trebuchet MS"/>
              <a:buChar char="●"/>
            </a:pPr>
            <a:r>
              <a:rPr lang="en"/>
              <a:t>The sentences found were often one of the earlier sentences in a document</a:t>
            </a:r>
          </a:p>
          <a:p>
            <a:pPr lvl="1" indent="-381000" marL="914400">
              <a:spcBef>
                <a:spcPts val="0"/>
              </a:spcBef>
              <a:buClr>
                <a:schemeClr val="lt1"/>
              </a:buClr>
              <a:buSzPct val="80000"/>
              <a:buFont typeface="Trebuchet MS"/>
              <a:buChar char="○"/>
            </a:pPr>
            <a:r>
              <a:rPr lang="en"/>
              <a:t>It makes sense to put important information about an event close to the beginning of documents about said event so that readers don’t have to search.</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79">
                                            <p:txEl>
                                              <p:pRg st="0" end="0"/>
                                            </p:txEl>
                                          </p:spTgt>
                                        </p:tgtEl>
                                        <p:attrNameLst>
                                          <p:attrName>style.visibility</p:attrName>
                                        </p:attrNameLst>
                                      </p:cBhvr>
                                      <p:to>
                                        <p:strVal val="visible"/>
                                      </p:to>
                                    </p:set>
                                    <p:anim calcmode="lin" valueType="num">
                                      <p:cBhvr additive="base">
                                        <p:cTn dur="1000"/>
                                        <p:tgtEl>
                                          <p:spTgt spid="179">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79">
                                            <p:txEl>
                                              <p:pRg st="1" end="1"/>
                                            </p:txEl>
                                          </p:spTgt>
                                        </p:tgtEl>
                                        <p:attrNameLst>
                                          <p:attrName>style.visibility</p:attrName>
                                        </p:attrNameLst>
                                      </p:cBhvr>
                                      <p:to>
                                        <p:strVal val="visible"/>
                                      </p:to>
                                    </p:set>
                                    <p:anim calcmode="lin" valueType="num">
                                      <p:cBhvr additive="base">
                                        <p:cTn dur="1000"/>
                                        <p:tgtEl>
                                          <p:spTgt spid="179">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79">
                                            <p:txEl>
                                              <p:pRg st="2" end="2"/>
                                            </p:txEl>
                                          </p:spTgt>
                                        </p:tgtEl>
                                        <p:attrNameLst>
                                          <p:attrName>style.visibility</p:attrName>
                                        </p:attrNameLst>
                                      </p:cBhvr>
                                      <p:to>
                                        <p:strVal val="visible"/>
                                      </p:to>
                                    </p:set>
                                    <p:anim calcmode="lin" valueType="num">
                                      <p:cBhvr additive="base">
                                        <p:cTn dur="1000"/>
                                        <p:tgtEl>
                                          <p:spTgt spid="179">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79">
                                            <p:txEl>
                                              <p:pRg st="3" end="3"/>
                                            </p:txEl>
                                          </p:spTgt>
                                        </p:tgtEl>
                                        <p:attrNameLst>
                                          <p:attrName>style.visibility</p:attrName>
                                        </p:attrNameLst>
                                      </p:cBhvr>
                                      <p:to>
                                        <p:strVal val="visible"/>
                                      </p:to>
                                    </p:set>
                                    <p:anim calcmode="lin" valueType="num">
                                      <p:cBhvr additive="base">
                                        <p:cTn dur="1000"/>
                                        <p:tgtEl>
                                          <p:spTgt spid="179">
                                            <p:txEl>
                                              <p:pRg st="3" end="3"/>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79">
                                            <p:txEl>
                                              <p:pRg st="4" end="4"/>
                                            </p:txEl>
                                          </p:spTgt>
                                        </p:tgtEl>
                                        <p:attrNameLst>
                                          <p:attrName>style.visibility</p:attrName>
                                        </p:attrNameLst>
                                      </p:cBhvr>
                                      <p:to>
                                        <p:strVal val="visible"/>
                                      </p:to>
                                    </p:set>
                                    <p:anim calcmode="lin" valueType="num">
                                      <p:cBhvr additive="base">
                                        <p:cTn dur="1000"/>
                                        <p:tgtEl>
                                          <p:spTgt spid="179">
                                            <p:txEl>
                                              <p:pRg st="4" end="4"/>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3" name="Shape 183"/>
        <p:cNvGrpSpPr/>
        <p:nvPr/>
      </p:nvGrpSpPr>
      <p:grpSpPr>
        <a:xfrm>
          <a:off y="0" x="0"/>
          <a:ext cy="0" cx="0"/>
          <a:chOff y="0" x="0"/>
          <a:chExt cy="0" cx="0"/>
        </a:xfrm>
      </p:grpSpPr>
      <p:sp>
        <p:nvSpPr>
          <p:cNvPr id="184" name="Shape 184"/>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Lessons Learned / Summary</a:t>
            </a:r>
          </a:p>
        </p:txBody>
      </p:sp>
      <p:sp>
        <p:nvSpPr>
          <p:cNvPr id="185" name="Shape 185"/>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Make sure data is clean</a:t>
            </a:r>
          </a:p>
          <a:p>
            <a:pPr rtl="0" lvl="0" indent="-419100" marL="457200">
              <a:spcBef>
                <a:spcPts val="0"/>
              </a:spcBef>
              <a:buClr>
                <a:schemeClr val="lt1"/>
              </a:buClr>
              <a:buSzPct val="100000"/>
              <a:buFont typeface="Trebuchet MS"/>
              <a:buChar char="●"/>
            </a:pPr>
            <a:r>
              <a:rPr lang="en"/>
              <a:t>Our topic was significantly different than other groups and therefore required a significantly different approach</a:t>
            </a:r>
          </a:p>
          <a:p>
            <a:pPr rtl="0" lvl="0" indent="-419100" marL="457200">
              <a:spcBef>
                <a:spcPts val="0"/>
              </a:spcBef>
              <a:buClr>
                <a:schemeClr val="lt1"/>
              </a:buClr>
              <a:buSzPct val="100000"/>
              <a:buFont typeface="Trebuchet MS"/>
              <a:buChar char="●"/>
            </a:pPr>
            <a:r>
              <a:rPr lang="en"/>
              <a:t>Multiple cluster levels yielded best results</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85">
                                            <p:txEl>
                                              <p:pRg st="0" end="0"/>
                                            </p:txEl>
                                          </p:spTgt>
                                        </p:tgtEl>
                                        <p:attrNameLst>
                                          <p:attrName>style.visibility</p:attrName>
                                        </p:attrNameLst>
                                      </p:cBhvr>
                                      <p:to>
                                        <p:strVal val="visible"/>
                                      </p:to>
                                    </p:set>
                                    <p:anim calcmode="lin" valueType="num">
                                      <p:cBhvr additive="base">
                                        <p:cTn dur="1000"/>
                                        <p:tgtEl>
                                          <p:spTgt spid="185">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85">
                                            <p:txEl>
                                              <p:pRg st="1" end="1"/>
                                            </p:txEl>
                                          </p:spTgt>
                                        </p:tgtEl>
                                        <p:attrNameLst>
                                          <p:attrName>style.visibility</p:attrName>
                                        </p:attrNameLst>
                                      </p:cBhvr>
                                      <p:to>
                                        <p:strVal val="visible"/>
                                      </p:to>
                                    </p:set>
                                    <p:anim calcmode="lin" valueType="num">
                                      <p:cBhvr additive="base">
                                        <p:cTn dur="1000"/>
                                        <p:tgtEl>
                                          <p:spTgt spid="185">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85">
                                            <p:txEl>
                                              <p:pRg st="2" end="2"/>
                                            </p:txEl>
                                          </p:spTgt>
                                        </p:tgtEl>
                                        <p:attrNameLst>
                                          <p:attrName>style.visibility</p:attrName>
                                        </p:attrNameLst>
                                      </p:cBhvr>
                                      <p:to>
                                        <p:strVal val="visible"/>
                                      </p:to>
                                    </p:set>
                                    <p:anim calcmode="lin" valueType="num">
                                      <p:cBhvr additive="base">
                                        <p:cTn dur="1000"/>
                                        <p:tgtEl>
                                          <p:spTgt spid="185">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9" name="Shape 189"/>
        <p:cNvGrpSpPr/>
        <p:nvPr/>
      </p:nvGrpSpPr>
      <p:grpSpPr>
        <a:xfrm>
          <a:off y="0" x="0"/>
          <a:ext cy="0" cx="0"/>
          <a:chOff y="0" x="0"/>
          <a:chExt cy="0" cx="0"/>
        </a:xfrm>
      </p:grpSpPr>
      <p:sp>
        <p:nvSpPr>
          <p:cNvPr id="190" name="Shape 190"/>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Acknowledgments</a:t>
            </a:r>
          </a:p>
        </p:txBody>
      </p:sp>
      <p:sp>
        <p:nvSpPr>
          <p:cNvPr id="191" name="Shape 191"/>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lang="en"/>
              <a:t>Special thanks to:</a:t>
            </a:r>
          </a:p>
          <a:p>
            <a:pPr rtl="0" lvl="0" indent="-419100" marL="457200">
              <a:spcBef>
                <a:spcPts val="0"/>
              </a:spcBef>
              <a:buClr>
                <a:schemeClr val="lt1"/>
              </a:buClr>
              <a:buSzPct val="100000"/>
              <a:buFont typeface="Trebuchet MS"/>
              <a:buChar char="●"/>
            </a:pPr>
            <a:r>
              <a:rPr lang="en"/>
              <a:t>Dr. Fox for providing this opportunity</a:t>
            </a:r>
          </a:p>
          <a:p>
            <a:pPr rtl="0" lvl="0" indent="-419100" marL="457200">
              <a:spcBef>
                <a:spcPts val="0"/>
              </a:spcBef>
              <a:buClr>
                <a:schemeClr val="lt1"/>
              </a:buClr>
              <a:buSzPct val="100000"/>
              <a:buFont typeface="Trebuchet MS"/>
              <a:buChar char="●"/>
            </a:pPr>
            <a:r>
              <a:rPr lang="en"/>
              <a:t>Our TAs for their assistance throughout the semester</a:t>
            </a:r>
          </a:p>
          <a:p>
            <a:pPr rtl="0" lvl="0" indent="-419100" marL="457200">
              <a:spcBef>
                <a:spcPts val="0"/>
              </a:spcBef>
              <a:buClr>
                <a:schemeClr val="lt1"/>
              </a:buClr>
              <a:buSzPct val="100000"/>
              <a:buFont typeface="Trebuchet MS"/>
              <a:buChar char="●"/>
            </a:pPr>
            <a:r>
              <a:rPr lang="en"/>
              <a:t>The National Science Foundation for their grant (</a:t>
            </a:r>
            <a:r>
              <a:rPr lang="en">
                <a:latin typeface="Arial"/>
                <a:ea typeface="Arial"/>
                <a:cs typeface="Arial"/>
                <a:sym typeface="Arial"/>
              </a:rPr>
              <a:t>NSF DUE-1141209</a:t>
            </a:r>
            <a:r>
              <a:rPr lang="en"/>
              <a:t>) which enabled this course to be offered</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91">
                                            <p:txEl>
                                              <p:pRg st="0" end="0"/>
                                            </p:txEl>
                                          </p:spTgt>
                                        </p:tgtEl>
                                        <p:attrNameLst>
                                          <p:attrName>style.visibility</p:attrName>
                                        </p:attrNameLst>
                                      </p:cBhvr>
                                      <p:to>
                                        <p:strVal val="visible"/>
                                      </p:to>
                                    </p:set>
                                    <p:anim calcmode="lin" valueType="num">
                                      <p:cBhvr additive="base">
                                        <p:cTn dur="1000"/>
                                        <p:tgtEl>
                                          <p:spTgt spid="191">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91">
                                            <p:txEl>
                                              <p:pRg st="1" end="1"/>
                                            </p:txEl>
                                          </p:spTgt>
                                        </p:tgtEl>
                                        <p:attrNameLst>
                                          <p:attrName>style.visibility</p:attrName>
                                        </p:attrNameLst>
                                      </p:cBhvr>
                                      <p:to>
                                        <p:strVal val="visible"/>
                                      </p:to>
                                    </p:set>
                                    <p:anim calcmode="lin" valueType="num">
                                      <p:cBhvr additive="base">
                                        <p:cTn dur="1000"/>
                                        <p:tgtEl>
                                          <p:spTgt spid="191">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91">
                                            <p:txEl>
                                              <p:pRg st="2" end="2"/>
                                            </p:txEl>
                                          </p:spTgt>
                                        </p:tgtEl>
                                        <p:attrNameLst>
                                          <p:attrName>style.visibility</p:attrName>
                                        </p:attrNameLst>
                                      </p:cBhvr>
                                      <p:to>
                                        <p:strVal val="visible"/>
                                      </p:to>
                                    </p:set>
                                    <p:anim calcmode="lin" valueType="num">
                                      <p:cBhvr additive="base">
                                        <p:cTn dur="1000"/>
                                        <p:tgtEl>
                                          <p:spTgt spid="191">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91">
                                            <p:txEl>
                                              <p:pRg st="3" end="3"/>
                                            </p:txEl>
                                          </p:spTgt>
                                        </p:tgtEl>
                                        <p:attrNameLst>
                                          <p:attrName>style.visibility</p:attrName>
                                        </p:attrNameLst>
                                      </p:cBhvr>
                                      <p:to>
                                        <p:strVal val="visible"/>
                                      </p:to>
                                    </p:set>
                                    <p:anim calcmode="lin" valueType="num">
                                      <p:cBhvr additive="base">
                                        <p:cTn dur="1000"/>
                                        <p:tgtEl>
                                          <p:spTgt spid="191">
                                            <p:txEl>
                                              <p:pRg st="3" end="3"/>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y="0" x="0"/>
          <a:ext cy="0" cx="0"/>
          <a:chOff y="0" x="0"/>
          <a:chExt cy="0" cx="0"/>
        </a:xfrm>
      </p:grpSpPr>
      <p:sp>
        <p:nvSpPr>
          <p:cNvPr id="85" name="Shape 85"/>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Outline</a:t>
            </a:r>
          </a:p>
        </p:txBody>
      </p:sp>
      <p:sp>
        <p:nvSpPr>
          <p:cNvPr id="86" name="Shape 86"/>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Problem Statement</a:t>
            </a:r>
          </a:p>
          <a:p>
            <a:pPr rtl="0" lvl="0" indent="-419100" marL="457200">
              <a:spcBef>
                <a:spcPts val="0"/>
              </a:spcBef>
              <a:buClr>
                <a:schemeClr val="lt1"/>
              </a:buClr>
              <a:buSzPct val="100000"/>
              <a:buFont typeface="Trebuchet MS"/>
              <a:buChar char="●"/>
            </a:pPr>
            <a:r>
              <a:rPr lang="en"/>
              <a:t>Complications</a:t>
            </a:r>
          </a:p>
          <a:p>
            <a:pPr rtl="0" lvl="0" indent="-419100" marL="457200">
              <a:spcBef>
                <a:spcPts val="0"/>
              </a:spcBef>
              <a:buClr>
                <a:schemeClr val="lt1"/>
              </a:buClr>
              <a:buSzPct val="100000"/>
              <a:buFont typeface="Trebuchet MS"/>
              <a:buChar char="●"/>
            </a:pPr>
            <a:r>
              <a:rPr lang="en"/>
              <a:t>Approach</a:t>
            </a:r>
          </a:p>
          <a:p>
            <a:pPr rtl="0" lvl="0" indent="-419100" marL="457200">
              <a:spcBef>
                <a:spcPts val="0"/>
              </a:spcBef>
              <a:buClr>
                <a:schemeClr val="lt1"/>
              </a:buClr>
              <a:buSzPct val="100000"/>
              <a:buFont typeface="Trebuchet MS"/>
              <a:buChar char="●"/>
            </a:pPr>
            <a:r>
              <a:rPr lang="en"/>
              <a:t>Results</a:t>
            </a:r>
          </a:p>
          <a:p>
            <a:pPr rtl="0" lvl="0" indent="-419100" marL="457200">
              <a:spcBef>
                <a:spcPts val="0"/>
              </a:spcBef>
              <a:buClr>
                <a:schemeClr val="lt1"/>
              </a:buClr>
              <a:buSzPct val="100000"/>
              <a:buFont typeface="Trebuchet MS"/>
              <a:buChar char="●"/>
            </a:pPr>
            <a:r>
              <a:rPr lang="en"/>
              <a:t>Interesting Findings</a:t>
            </a:r>
          </a:p>
          <a:p>
            <a:pPr rtl="0" lvl="0" indent="-419100" marL="457200">
              <a:spcBef>
                <a:spcPts val="0"/>
              </a:spcBef>
              <a:buClr>
                <a:schemeClr val="lt1"/>
              </a:buClr>
              <a:buSzPct val="100000"/>
              <a:buFont typeface="Trebuchet MS"/>
              <a:buChar char="●"/>
            </a:pPr>
            <a:r>
              <a:rPr lang="en"/>
              <a:t>Lessons Learned</a:t>
            </a:r>
          </a:p>
          <a:p>
            <a:pPr lvl="0" indent="-419100" marL="457200">
              <a:spcBef>
                <a:spcPts val="0"/>
              </a:spcBef>
              <a:buClr>
                <a:schemeClr val="lt1"/>
              </a:buClr>
              <a:buSzPct val="100000"/>
              <a:buFont typeface="Trebuchet MS"/>
              <a:buChar char="●"/>
            </a:pPr>
            <a:r>
              <a:rPr lang="en"/>
              <a:t>Summary</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86">
                                            <p:txEl>
                                              <p:pRg st="0" end="0"/>
                                            </p:txEl>
                                          </p:spTgt>
                                        </p:tgtEl>
                                        <p:attrNameLst>
                                          <p:attrName>style.visibility</p:attrName>
                                        </p:attrNameLst>
                                      </p:cBhvr>
                                      <p:to>
                                        <p:strVal val="visible"/>
                                      </p:to>
                                    </p:set>
                                    <p:anim calcmode="lin" valueType="num">
                                      <p:cBhvr additive="base">
                                        <p:cTn dur="1000"/>
                                        <p:tgtEl>
                                          <p:spTgt spid="86">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86">
                                            <p:txEl>
                                              <p:pRg st="1" end="1"/>
                                            </p:txEl>
                                          </p:spTgt>
                                        </p:tgtEl>
                                        <p:attrNameLst>
                                          <p:attrName>style.visibility</p:attrName>
                                        </p:attrNameLst>
                                      </p:cBhvr>
                                      <p:to>
                                        <p:strVal val="visible"/>
                                      </p:to>
                                    </p:set>
                                    <p:anim calcmode="lin" valueType="num">
                                      <p:cBhvr additive="base">
                                        <p:cTn dur="1000"/>
                                        <p:tgtEl>
                                          <p:spTgt spid="86">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86">
                                            <p:txEl>
                                              <p:pRg st="2" end="2"/>
                                            </p:txEl>
                                          </p:spTgt>
                                        </p:tgtEl>
                                        <p:attrNameLst>
                                          <p:attrName>style.visibility</p:attrName>
                                        </p:attrNameLst>
                                      </p:cBhvr>
                                      <p:to>
                                        <p:strVal val="visible"/>
                                      </p:to>
                                    </p:set>
                                    <p:anim calcmode="lin" valueType="num">
                                      <p:cBhvr additive="base">
                                        <p:cTn dur="1000"/>
                                        <p:tgtEl>
                                          <p:spTgt spid="86">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86">
                                            <p:txEl>
                                              <p:pRg st="3" end="3"/>
                                            </p:txEl>
                                          </p:spTgt>
                                        </p:tgtEl>
                                        <p:attrNameLst>
                                          <p:attrName>style.visibility</p:attrName>
                                        </p:attrNameLst>
                                      </p:cBhvr>
                                      <p:to>
                                        <p:strVal val="visible"/>
                                      </p:to>
                                    </p:set>
                                    <p:anim calcmode="lin" valueType="num">
                                      <p:cBhvr additive="base">
                                        <p:cTn dur="1000"/>
                                        <p:tgtEl>
                                          <p:spTgt spid="86">
                                            <p:txEl>
                                              <p:pRg st="3" end="3"/>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86">
                                            <p:txEl>
                                              <p:pRg st="4" end="4"/>
                                            </p:txEl>
                                          </p:spTgt>
                                        </p:tgtEl>
                                        <p:attrNameLst>
                                          <p:attrName>style.visibility</p:attrName>
                                        </p:attrNameLst>
                                      </p:cBhvr>
                                      <p:to>
                                        <p:strVal val="visible"/>
                                      </p:to>
                                    </p:set>
                                    <p:anim calcmode="lin" valueType="num">
                                      <p:cBhvr additive="base">
                                        <p:cTn dur="1000"/>
                                        <p:tgtEl>
                                          <p:spTgt spid="86">
                                            <p:txEl>
                                              <p:pRg st="4" end="4"/>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86">
                                            <p:txEl>
                                              <p:pRg st="5" end="5"/>
                                            </p:txEl>
                                          </p:spTgt>
                                        </p:tgtEl>
                                        <p:attrNameLst>
                                          <p:attrName>style.visibility</p:attrName>
                                        </p:attrNameLst>
                                      </p:cBhvr>
                                      <p:to>
                                        <p:strVal val="visible"/>
                                      </p:to>
                                    </p:set>
                                    <p:anim calcmode="lin" valueType="num">
                                      <p:cBhvr additive="base">
                                        <p:cTn dur="1000"/>
                                        <p:tgtEl>
                                          <p:spTgt spid="86">
                                            <p:txEl>
                                              <p:pRg st="5" end="5"/>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86">
                                            <p:txEl>
                                              <p:pRg st="6" end="6"/>
                                            </p:txEl>
                                          </p:spTgt>
                                        </p:tgtEl>
                                        <p:attrNameLst>
                                          <p:attrName>style.visibility</p:attrName>
                                        </p:attrNameLst>
                                      </p:cBhvr>
                                      <p:to>
                                        <p:strVal val="visible"/>
                                      </p:to>
                                    </p:set>
                                    <p:anim calcmode="lin" valueType="num">
                                      <p:cBhvr additive="base">
                                        <p:cTn dur="1000"/>
                                        <p:tgtEl>
                                          <p:spTgt spid="86">
                                            <p:txEl>
                                              <p:pRg st="6" end="6"/>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y="0" x="0"/>
          <a:ext cy="0" cx="0"/>
          <a:chOff y="0" x="0"/>
          <a:chExt cy="0" cx="0"/>
        </a:xfrm>
      </p:grpSpPr>
      <p:sp>
        <p:nvSpPr>
          <p:cNvPr id="91" name="Shape 91"/>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Problem Statement</a:t>
            </a:r>
          </a:p>
        </p:txBody>
      </p:sp>
      <p:sp>
        <p:nvSpPr>
          <p:cNvPr id="92" name="Shape 92"/>
          <p:cNvSpPr txBox="1"/>
          <p:nvPr>
            <p:ph idx="1" type="body"/>
          </p:nvPr>
        </p:nvSpPr>
        <p:spPr>
          <a:xfrm>
            <a:off y="1200150" x="457200"/>
            <a:ext cy="1280099" cx="82296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Generate a summary of events within Blacksburg</a:t>
            </a:r>
          </a:p>
        </p:txBody>
      </p:sp>
      <p:sp>
        <p:nvSpPr>
          <p:cNvPr id="93" name="Shape 93"/>
          <p:cNvSpPr txBox="1"/>
          <p:nvPr/>
        </p:nvSpPr>
        <p:spPr>
          <a:xfrm>
            <a:off y="2630475" x="457100"/>
            <a:ext cy="2162699" cx="8229600"/>
          </a:xfrm>
          <a:prstGeom prst="rect">
            <a:avLst/>
          </a:prstGeom>
          <a:noFill/>
          <a:ln>
            <a:noFill/>
          </a:ln>
        </p:spPr>
        <p:txBody>
          <a:bodyPr bIns="91425" rIns="91425" lIns="91425" tIns="91425" anchor="t" anchorCtr="0">
            <a:noAutofit/>
          </a:bodyPr>
          <a:lstStyle/>
          <a:p>
            <a:pPr>
              <a:spcBef>
                <a:spcPts val="0"/>
              </a:spcBef>
              <a:buNone/>
            </a:pPr>
            <a:r>
              <a:rPr sz="3000" lang="en">
                <a:solidFill>
                  <a:schemeClr val="lt1"/>
                </a:solidFill>
                <a:latin typeface="Trebuchet MS"/>
                <a:ea typeface="Trebuchet MS"/>
                <a:cs typeface="Trebuchet MS"/>
                <a:sym typeface="Trebuchet MS"/>
              </a:rPr>
              <a:t>This primarily requires being able to identify who, what, where, and when. This proved to be rather difficult.</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92"/>
                                        </p:tgtEl>
                                        <p:attrNameLst>
                                          <p:attrName>style.visibility</p:attrName>
                                        </p:attrNameLst>
                                      </p:cBhvr>
                                      <p:to>
                                        <p:strVal val="visible"/>
                                      </p:to>
                                    </p:set>
                                    <p:anim calcmode="lin" valueType="num">
                                      <p:cBhvr additive="base">
                                        <p:cTn dur="1000"/>
                                        <p:tgtEl>
                                          <p:spTgt spid="92"/>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93"/>
                                        </p:tgtEl>
                                        <p:attrNameLst>
                                          <p:attrName>style.visibility</p:attrName>
                                        </p:attrNameLst>
                                      </p:cBhvr>
                                      <p:to>
                                        <p:strVal val="visible"/>
                                      </p:to>
                                    </p:set>
                                    <p:animEffect transition="in" filter="fade">
                                      <p:cBhvr>
                                        <p:cTn dur="1000"/>
                                        <p:tgtEl>
                                          <p:spTgt spid="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y="0" x="0"/>
          <a:ext cy="0" cx="0"/>
          <a:chOff y="0" x="0"/>
          <a:chExt cy="0" cx="0"/>
        </a:xfrm>
      </p:grpSpPr>
      <p:sp>
        <p:nvSpPr>
          <p:cNvPr id="98" name="Shape 98"/>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Complications</a:t>
            </a:r>
          </a:p>
        </p:txBody>
      </p:sp>
      <p:sp>
        <p:nvSpPr>
          <p:cNvPr id="99" name="Shape 99"/>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The number of event types are non-fixed and unknowable in their entirety ahead of time.</a:t>
            </a:r>
          </a:p>
          <a:p>
            <a:pPr rtl="0" lvl="0" indent="-419100" marL="457200">
              <a:spcBef>
                <a:spcPts val="0"/>
              </a:spcBef>
              <a:buClr>
                <a:schemeClr val="lt1"/>
              </a:buClr>
              <a:buSzPct val="100000"/>
              <a:buFont typeface="Trebuchet MS"/>
              <a:buChar char="●"/>
            </a:pPr>
            <a:r>
              <a:rPr lang="en"/>
              <a:t>Equivalent in some ways to handling multiple disasters of unknown type and quantity</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99">
                                            <p:txEl>
                                              <p:pRg st="0" end="0"/>
                                            </p:txEl>
                                          </p:spTgt>
                                        </p:tgtEl>
                                        <p:attrNameLst>
                                          <p:attrName>style.visibility</p:attrName>
                                        </p:attrNameLst>
                                      </p:cBhvr>
                                      <p:to>
                                        <p:strVal val="visible"/>
                                      </p:to>
                                    </p:set>
                                    <p:anim calcmode="lin" valueType="num">
                                      <p:cBhvr additive="base">
                                        <p:cTn dur="1000"/>
                                        <p:tgtEl>
                                          <p:spTgt spid="99">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99">
                                            <p:txEl>
                                              <p:pRg st="1" end="1"/>
                                            </p:txEl>
                                          </p:spTgt>
                                        </p:tgtEl>
                                        <p:attrNameLst>
                                          <p:attrName>style.visibility</p:attrName>
                                        </p:attrNameLst>
                                      </p:cBhvr>
                                      <p:to>
                                        <p:strVal val="visible"/>
                                      </p:to>
                                    </p:set>
                                    <p:anim calcmode="lin" valueType="num">
                                      <p:cBhvr additive="base">
                                        <p:cTn dur="1000"/>
                                        <p:tgtEl>
                                          <p:spTgt spid="99">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y="0" x="0"/>
          <a:ext cy="0" cx="0"/>
          <a:chOff y="0" x="0"/>
          <a:chExt cy="0" cx="0"/>
        </a:xfrm>
      </p:grpSpPr>
      <p:sp>
        <p:nvSpPr>
          <p:cNvPr id="104" name="Shape 104"/>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Complications</a:t>
            </a:r>
          </a:p>
        </p:txBody>
      </p:sp>
      <p:sp>
        <p:nvSpPr>
          <p:cNvPr id="105" name="Shape 105"/>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Time management issues</a:t>
            </a:r>
          </a:p>
          <a:p>
            <a:pPr rtl="0" lvl="0" indent="-419100" marL="457200">
              <a:spcBef>
                <a:spcPts val="0"/>
              </a:spcBef>
              <a:buClr>
                <a:schemeClr val="lt1"/>
              </a:buClr>
              <a:buSzPct val="100000"/>
              <a:buFont typeface="Trebuchet MS"/>
              <a:buChar char="●"/>
            </a:pPr>
            <a:r>
              <a:rPr lang="en"/>
              <a:t>Scheduling conflicts</a:t>
            </a:r>
          </a:p>
          <a:p>
            <a:pPr rtl="0" lvl="0" indent="-419100" marL="457200">
              <a:spcBef>
                <a:spcPts val="0"/>
              </a:spcBef>
              <a:buClr>
                <a:schemeClr val="lt1"/>
              </a:buClr>
              <a:buSzPct val="100000"/>
              <a:buFont typeface="Trebuchet MS"/>
              <a:buChar char="●"/>
            </a:pPr>
            <a:r>
              <a:rPr lang="en"/>
              <a:t>Differences in type and kind of data necessitating differences in approach - we were unable to apply the techniques most other groups were finding successful.</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05">
                                            <p:txEl>
                                              <p:pRg st="0" end="0"/>
                                            </p:txEl>
                                          </p:spTgt>
                                        </p:tgtEl>
                                        <p:attrNameLst>
                                          <p:attrName>style.visibility</p:attrName>
                                        </p:attrNameLst>
                                      </p:cBhvr>
                                      <p:to>
                                        <p:strVal val="visible"/>
                                      </p:to>
                                    </p:set>
                                    <p:anim calcmode="lin" valueType="num">
                                      <p:cBhvr additive="base">
                                        <p:cTn dur="1000"/>
                                        <p:tgtEl>
                                          <p:spTgt spid="105">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05">
                                            <p:txEl>
                                              <p:pRg st="1" end="1"/>
                                            </p:txEl>
                                          </p:spTgt>
                                        </p:tgtEl>
                                        <p:attrNameLst>
                                          <p:attrName>style.visibility</p:attrName>
                                        </p:attrNameLst>
                                      </p:cBhvr>
                                      <p:to>
                                        <p:strVal val="visible"/>
                                      </p:to>
                                    </p:set>
                                    <p:anim calcmode="lin" valueType="num">
                                      <p:cBhvr additive="base">
                                        <p:cTn dur="1000"/>
                                        <p:tgtEl>
                                          <p:spTgt spid="105">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05">
                                            <p:txEl>
                                              <p:pRg st="2" end="2"/>
                                            </p:txEl>
                                          </p:spTgt>
                                        </p:tgtEl>
                                        <p:attrNameLst>
                                          <p:attrName>style.visibility</p:attrName>
                                        </p:attrNameLst>
                                      </p:cBhvr>
                                      <p:to>
                                        <p:strVal val="visible"/>
                                      </p:to>
                                    </p:set>
                                    <p:anim calcmode="lin" valueType="num">
                                      <p:cBhvr additive="base">
                                        <p:cTn dur="1000"/>
                                        <p:tgtEl>
                                          <p:spTgt spid="105">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y="0" x="0"/>
          <a:ext cy="0" cx="0"/>
          <a:chOff y="0" x="0"/>
          <a:chExt cy="0" cx="0"/>
        </a:xfrm>
      </p:grpSpPr>
      <p:sp>
        <p:nvSpPr>
          <p:cNvPr id="110" name="Shape 110"/>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Complications</a:t>
            </a:r>
          </a:p>
        </p:txBody>
      </p:sp>
      <p:sp>
        <p:nvSpPr>
          <p:cNvPr id="111" name="Shape 111"/>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Early errors lead to compounding issues later in the project</a:t>
            </a:r>
          </a:p>
          <a:p>
            <a:pPr rtl="0" lvl="1" indent="-381000" marL="914400">
              <a:spcBef>
                <a:spcPts val="0"/>
              </a:spcBef>
              <a:buClr>
                <a:schemeClr val="lt1"/>
              </a:buClr>
              <a:buSzPct val="80000"/>
              <a:buFont typeface="Trebuchet MS"/>
              <a:buChar char="○"/>
            </a:pPr>
            <a:r>
              <a:rPr lang="en"/>
              <a:t>Proper data cleaning is a notable example - insufficiently cleaning the data early lead to nearly unusable results later on.</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11">
                                            <p:txEl>
                                              <p:pRg st="0" end="0"/>
                                            </p:txEl>
                                          </p:spTgt>
                                        </p:tgtEl>
                                        <p:attrNameLst>
                                          <p:attrName>style.visibility</p:attrName>
                                        </p:attrNameLst>
                                      </p:cBhvr>
                                      <p:to>
                                        <p:strVal val="visible"/>
                                      </p:to>
                                    </p:set>
                                    <p:anim calcmode="lin" valueType="num">
                                      <p:cBhvr additive="base">
                                        <p:cTn dur="1000"/>
                                        <p:tgtEl>
                                          <p:spTgt spid="111">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11">
                                            <p:txEl>
                                              <p:pRg st="1" end="1"/>
                                            </p:txEl>
                                          </p:spTgt>
                                        </p:tgtEl>
                                        <p:attrNameLst>
                                          <p:attrName>style.visibility</p:attrName>
                                        </p:attrNameLst>
                                      </p:cBhvr>
                                      <p:to>
                                        <p:strVal val="visible"/>
                                      </p:to>
                                    </p:set>
                                    <p:anim calcmode="lin" valueType="num">
                                      <p:cBhvr additive="base">
                                        <p:cTn dur="1000"/>
                                        <p:tgtEl>
                                          <p:spTgt spid="111">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y="0" x="0"/>
          <a:ext cy="0" cx="0"/>
          <a:chOff y="0" x="0"/>
          <a:chExt cy="0" cx="0"/>
        </a:xfrm>
      </p:grpSpPr>
      <p:sp>
        <p:nvSpPr>
          <p:cNvPr id="116" name="Shape 11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Approach</a:t>
            </a:r>
          </a:p>
        </p:txBody>
      </p:sp>
      <p:sp>
        <p:nvSpPr>
          <p:cNvPr id="117" name="Shape 117"/>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Attempted a variety of filtering options</a:t>
            </a:r>
          </a:p>
          <a:p>
            <a:pPr rtl="0" lvl="1" indent="-381000" marL="914400">
              <a:spcBef>
                <a:spcPts val="0"/>
              </a:spcBef>
              <a:buClr>
                <a:schemeClr val="lt1"/>
              </a:buClr>
              <a:buSzPct val="80000"/>
              <a:buFont typeface="Trebuchet MS"/>
              <a:buChar char="○"/>
            </a:pPr>
            <a:r>
              <a:rPr lang="en"/>
              <a:t>RegEx parsing</a:t>
            </a:r>
          </a:p>
          <a:p>
            <a:pPr rtl="0" lvl="1" indent="-381000" marL="914400">
              <a:spcBef>
                <a:spcPts val="0"/>
              </a:spcBef>
              <a:buClr>
                <a:schemeClr val="lt1"/>
              </a:buClr>
              <a:buSzPct val="80000"/>
              <a:buFont typeface="Trebuchet MS"/>
              <a:buChar char="○"/>
            </a:pPr>
            <a:r>
              <a:rPr lang="en"/>
              <a:t>Classification</a:t>
            </a:r>
          </a:p>
          <a:p>
            <a:pPr rtl="0" lvl="1" indent="-381000" marL="914400">
              <a:spcBef>
                <a:spcPts val="0"/>
              </a:spcBef>
              <a:buClr>
                <a:schemeClr val="lt1"/>
              </a:buClr>
              <a:buSzPct val="80000"/>
              <a:buFont typeface="Trebuchet MS"/>
              <a:buChar char="○"/>
            </a:pPr>
            <a:r>
              <a:rPr lang="en"/>
              <a:t>POS Tagging + CFG</a:t>
            </a:r>
          </a:p>
          <a:p>
            <a:pPr rtl="0" lvl="1" indent="-381000" marL="914400">
              <a:spcBef>
                <a:spcPts val="0"/>
              </a:spcBef>
              <a:buClr>
                <a:schemeClr val="lt1"/>
              </a:buClr>
              <a:buSzPct val="80000"/>
              <a:buFont typeface="Trebuchet MS"/>
              <a:buChar char="○"/>
            </a:pPr>
            <a:r>
              <a:rPr lang="en"/>
              <a:t>Clustering</a:t>
            </a:r>
          </a:p>
          <a:p>
            <a:pPr rtl="0" lvl="1" indent="-381000" marL="914400">
              <a:spcBef>
                <a:spcPts val="0"/>
              </a:spcBef>
              <a:buClr>
                <a:schemeClr val="lt1"/>
              </a:buClr>
              <a:buSzPct val="80000"/>
              <a:buFont typeface="Trebuchet MS"/>
              <a:buChar char="○"/>
            </a:pPr>
            <a:r>
              <a:rPr lang="en"/>
              <a:t>NER Tagging</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17">
                                            <p:txEl>
                                              <p:pRg st="0" end="0"/>
                                            </p:txEl>
                                          </p:spTgt>
                                        </p:tgtEl>
                                        <p:attrNameLst>
                                          <p:attrName>style.visibility</p:attrName>
                                        </p:attrNameLst>
                                      </p:cBhvr>
                                      <p:to>
                                        <p:strVal val="visible"/>
                                      </p:to>
                                    </p:set>
                                    <p:anim calcmode="lin" valueType="num">
                                      <p:cBhvr additive="base">
                                        <p:cTn dur="1000"/>
                                        <p:tgtEl>
                                          <p:spTgt spid="117">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17">
                                            <p:txEl>
                                              <p:pRg st="1" end="1"/>
                                            </p:txEl>
                                          </p:spTgt>
                                        </p:tgtEl>
                                        <p:attrNameLst>
                                          <p:attrName>style.visibility</p:attrName>
                                        </p:attrNameLst>
                                      </p:cBhvr>
                                      <p:to>
                                        <p:strVal val="visible"/>
                                      </p:to>
                                    </p:set>
                                    <p:anim calcmode="lin" valueType="num">
                                      <p:cBhvr additive="base">
                                        <p:cTn dur="1000"/>
                                        <p:tgtEl>
                                          <p:spTgt spid="117">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17">
                                            <p:txEl>
                                              <p:pRg st="2" end="2"/>
                                            </p:txEl>
                                          </p:spTgt>
                                        </p:tgtEl>
                                        <p:attrNameLst>
                                          <p:attrName>style.visibility</p:attrName>
                                        </p:attrNameLst>
                                      </p:cBhvr>
                                      <p:to>
                                        <p:strVal val="visible"/>
                                      </p:to>
                                    </p:set>
                                    <p:anim calcmode="lin" valueType="num">
                                      <p:cBhvr additive="base">
                                        <p:cTn dur="1000"/>
                                        <p:tgtEl>
                                          <p:spTgt spid="117">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17">
                                            <p:txEl>
                                              <p:pRg st="3" end="3"/>
                                            </p:txEl>
                                          </p:spTgt>
                                        </p:tgtEl>
                                        <p:attrNameLst>
                                          <p:attrName>style.visibility</p:attrName>
                                        </p:attrNameLst>
                                      </p:cBhvr>
                                      <p:to>
                                        <p:strVal val="visible"/>
                                      </p:to>
                                    </p:set>
                                    <p:anim calcmode="lin" valueType="num">
                                      <p:cBhvr additive="base">
                                        <p:cTn dur="1000"/>
                                        <p:tgtEl>
                                          <p:spTgt spid="117">
                                            <p:txEl>
                                              <p:pRg st="3" end="3"/>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17">
                                            <p:txEl>
                                              <p:pRg st="4" end="4"/>
                                            </p:txEl>
                                          </p:spTgt>
                                        </p:tgtEl>
                                        <p:attrNameLst>
                                          <p:attrName>style.visibility</p:attrName>
                                        </p:attrNameLst>
                                      </p:cBhvr>
                                      <p:to>
                                        <p:strVal val="visible"/>
                                      </p:to>
                                    </p:set>
                                    <p:anim calcmode="lin" valueType="num">
                                      <p:cBhvr additive="base">
                                        <p:cTn dur="1000"/>
                                        <p:tgtEl>
                                          <p:spTgt spid="117">
                                            <p:txEl>
                                              <p:pRg st="4" end="4"/>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17">
                                            <p:txEl>
                                              <p:pRg st="5" end="5"/>
                                            </p:txEl>
                                          </p:spTgt>
                                        </p:tgtEl>
                                        <p:attrNameLst>
                                          <p:attrName>style.visibility</p:attrName>
                                        </p:attrNameLst>
                                      </p:cBhvr>
                                      <p:to>
                                        <p:strVal val="visible"/>
                                      </p:to>
                                    </p:set>
                                    <p:anim calcmode="lin" valueType="num">
                                      <p:cBhvr additive="base">
                                        <p:cTn dur="1000"/>
                                        <p:tgtEl>
                                          <p:spTgt spid="117">
                                            <p:txEl>
                                              <p:pRg st="5" end="5"/>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y="0" x="0"/>
          <a:ext cy="0" cx="0"/>
          <a:chOff y="0" x="0"/>
          <a:chExt cy="0" cx="0"/>
        </a:xfrm>
      </p:grpSpPr>
      <p:sp>
        <p:nvSpPr>
          <p:cNvPr id="122" name="Shape 12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Approach - Alternatives</a:t>
            </a:r>
          </a:p>
        </p:txBody>
      </p:sp>
      <p:sp>
        <p:nvSpPr>
          <p:cNvPr id="123" name="Shape 123"/>
          <p:cNvSpPr txBox="1"/>
          <p:nvPr>
            <p:ph idx="1" type="body"/>
          </p:nvPr>
        </p:nvSpPr>
        <p:spPr>
          <a:xfrm>
            <a:off y="1200150" x="457200"/>
            <a:ext cy="3725699" cx="8229600"/>
          </a:xfrm>
          <a:prstGeom prst="rect">
            <a:avLst/>
          </a:prstGeom>
        </p:spPr>
        <p:txBody>
          <a:bodyPr bIns="91425" rIns="91425" lIns="91425" tIns="91425" anchor="t" anchorCtr="0">
            <a:noAutofit/>
          </a:bodyPr>
          <a:lstStyle/>
          <a:p>
            <a:pPr algn="l" rtl="0" lvl="0" marR="0" indent="-419100" marL="457200">
              <a:lnSpc>
                <a:spcPct val="100000"/>
              </a:lnSpc>
              <a:spcBef>
                <a:spcPts val="600"/>
              </a:spcBef>
              <a:spcAft>
                <a:spcPts val="0"/>
              </a:spcAft>
              <a:buClr>
                <a:schemeClr val="lt1"/>
              </a:buClr>
              <a:buSzPct val="100000"/>
              <a:buFont typeface="Trebuchet MS"/>
              <a:buChar char="●"/>
            </a:pPr>
            <a:r>
              <a:rPr lang="en"/>
              <a:t>RegEx Parsing</a:t>
            </a:r>
          </a:p>
          <a:p>
            <a:pPr algn="l" rtl="0" lvl="1" marR="0" indent="-381000" marL="914400">
              <a:lnSpc>
                <a:spcPct val="100000"/>
              </a:lnSpc>
              <a:spcBef>
                <a:spcPts val="600"/>
              </a:spcBef>
              <a:spcAft>
                <a:spcPts val="0"/>
              </a:spcAft>
              <a:buClr>
                <a:schemeClr val="lt1"/>
              </a:buClr>
              <a:buSzPct val="80000"/>
              <a:buFont typeface="Trebuchet MS"/>
              <a:buChar char="○"/>
            </a:pPr>
            <a:r>
              <a:rPr lang="en"/>
              <a:t>Useful for templates, but we did not use templates</a:t>
            </a:r>
          </a:p>
          <a:p>
            <a:pPr algn="l" rtl="0" lvl="1" marR="0" indent="-381000" marL="914400">
              <a:lnSpc>
                <a:spcPct val="100000"/>
              </a:lnSpc>
              <a:spcBef>
                <a:spcPts val="600"/>
              </a:spcBef>
              <a:spcAft>
                <a:spcPts val="0"/>
              </a:spcAft>
              <a:buClr>
                <a:schemeClr val="lt1"/>
              </a:buClr>
              <a:buSzPct val="80000"/>
              <a:buFont typeface="Trebuchet MS"/>
              <a:buChar char="○"/>
            </a:pPr>
            <a:r>
              <a:rPr lang="en"/>
              <a:t>Used to help with NER tagging</a:t>
            </a:r>
          </a:p>
          <a:p>
            <a:pPr algn="l" rtl="0" lvl="0" marR="0" indent="-419100" marL="457200">
              <a:lnSpc>
                <a:spcPct val="100000"/>
              </a:lnSpc>
              <a:spcBef>
                <a:spcPts val="600"/>
              </a:spcBef>
              <a:spcAft>
                <a:spcPts val="0"/>
              </a:spcAft>
              <a:buClr>
                <a:schemeClr val="lt1"/>
              </a:buClr>
              <a:buSzPct val="100000"/>
              <a:buFont typeface="Trebuchet MS"/>
              <a:buChar char="●"/>
            </a:pPr>
            <a:r>
              <a:rPr lang="en"/>
              <a:t>Classification</a:t>
            </a:r>
          </a:p>
          <a:p>
            <a:pPr algn="l" rtl="0" lvl="1" marR="0" indent="-381000" marL="914400">
              <a:lnSpc>
                <a:spcPct val="100000"/>
              </a:lnSpc>
              <a:spcBef>
                <a:spcPts val="600"/>
              </a:spcBef>
              <a:spcAft>
                <a:spcPts val="0"/>
              </a:spcAft>
              <a:buClr>
                <a:schemeClr val="lt1"/>
              </a:buClr>
              <a:buSzPct val="80000"/>
              <a:buFont typeface="Trebuchet MS"/>
              <a:buChar char="○"/>
            </a:pPr>
            <a:r>
              <a:rPr lang="en"/>
              <a:t>Previous work was unsatisfactory</a:t>
            </a:r>
          </a:p>
          <a:p>
            <a:pPr algn="l" rtl="0" lvl="1" marR="0" indent="-381000" marL="914400">
              <a:lnSpc>
                <a:spcPct val="100000"/>
              </a:lnSpc>
              <a:spcBef>
                <a:spcPts val="600"/>
              </a:spcBef>
              <a:spcAft>
                <a:spcPts val="0"/>
              </a:spcAft>
              <a:buClr>
                <a:schemeClr val="lt1"/>
              </a:buClr>
              <a:buSzPct val="80000"/>
              <a:buFont typeface="Trebuchet MS"/>
              <a:buChar char="○"/>
            </a:pPr>
            <a:r>
              <a:rPr lang="en"/>
              <a:t>Could be useful with more classifiers</a:t>
            </a:r>
          </a:p>
          <a:p>
            <a:pPr algn="l" rtl="0" lvl="0" marR="0" indent="-419100" marL="457200">
              <a:lnSpc>
                <a:spcPct val="100000"/>
              </a:lnSpc>
              <a:spcBef>
                <a:spcPts val="600"/>
              </a:spcBef>
              <a:spcAft>
                <a:spcPts val="0"/>
              </a:spcAft>
              <a:buClr>
                <a:schemeClr val="lt1"/>
              </a:buClr>
              <a:buSzPct val="100000"/>
              <a:buFont typeface="Trebuchet MS"/>
              <a:buChar char="●"/>
            </a:pPr>
            <a:r>
              <a:rPr lang="en"/>
              <a:t>POS Tagging + CFG</a:t>
            </a:r>
          </a:p>
          <a:p>
            <a:pPr algn="l" rtl="0" lvl="1" marR="0" indent="-381000" marL="914400">
              <a:lnSpc>
                <a:spcPct val="100000"/>
              </a:lnSpc>
              <a:spcBef>
                <a:spcPts val="600"/>
              </a:spcBef>
              <a:spcAft>
                <a:spcPts val="0"/>
              </a:spcAft>
              <a:buClr>
                <a:schemeClr val="lt1"/>
              </a:buClr>
              <a:buSzPct val="80000"/>
              <a:buFont typeface="Trebuchet MS"/>
              <a:buChar char="○"/>
            </a:pPr>
            <a:r>
              <a:rPr lang="en"/>
              <a:t>Novel idea, but would take too long to implement</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3">
                                            <p:txEl>
                                              <p:pRg st="0" end="0"/>
                                            </p:txEl>
                                          </p:spTgt>
                                        </p:tgtEl>
                                        <p:attrNameLst>
                                          <p:attrName>style.visibility</p:attrName>
                                        </p:attrNameLst>
                                      </p:cBhvr>
                                      <p:to>
                                        <p:strVal val="visible"/>
                                      </p:to>
                                    </p:set>
                                    <p:anim calcmode="lin" valueType="num">
                                      <p:cBhvr additive="base">
                                        <p:cTn dur="1000"/>
                                        <p:tgtEl>
                                          <p:spTgt spid="123">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3">
                                            <p:txEl>
                                              <p:pRg st="1" end="1"/>
                                            </p:txEl>
                                          </p:spTgt>
                                        </p:tgtEl>
                                        <p:attrNameLst>
                                          <p:attrName>style.visibility</p:attrName>
                                        </p:attrNameLst>
                                      </p:cBhvr>
                                      <p:to>
                                        <p:strVal val="visible"/>
                                      </p:to>
                                    </p:set>
                                    <p:anim calcmode="lin" valueType="num">
                                      <p:cBhvr additive="base">
                                        <p:cTn dur="1000"/>
                                        <p:tgtEl>
                                          <p:spTgt spid="123">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3">
                                            <p:txEl>
                                              <p:pRg st="2" end="2"/>
                                            </p:txEl>
                                          </p:spTgt>
                                        </p:tgtEl>
                                        <p:attrNameLst>
                                          <p:attrName>style.visibility</p:attrName>
                                        </p:attrNameLst>
                                      </p:cBhvr>
                                      <p:to>
                                        <p:strVal val="visible"/>
                                      </p:to>
                                    </p:set>
                                    <p:anim calcmode="lin" valueType="num">
                                      <p:cBhvr additive="base">
                                        <p:cTn dur="1000"/>
                                        <p:tgtEl>
                                          <p:spTgt spid="123">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3">
                                            <p:txEl>
                                              <p:pRg st="3" end="3"/>
                                            </p:txEl>
                                          </p:spTgt>
                                        </p:tgtEl>
                                        <p:attrNameLst>
                                          <p:attrName>style.visibility</p:attrName>
                                        </p:attrNameLst>
                                      </p:cBhvr>
                                      <p:to>
                                        <p:strVal val="visible"/>
                                      </p:to>
                                    </p:set>
                                    <p:anim calcmode="lin" valueType="num">
                                      <p:cBhvr additive="base">
                                        <p:cTn dur="1000"/>
                                        <p:tgtEl>
                                          <p:spTgt spid="123">
                                            <p:txEl>
                                              <p:pRg st="3" end="3"/>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3">
                                            <p:txEl>
                                              <p:pRg st="4" end="4"/>
                                            </p:txEl>
                                          </p:spTgt>
                                        </p:tgtEl>
                                        <p:attrNameLst>
                                          <p:attrName>style.visibility</p:attrName>
                                        </p:attrNameLst>
                                      </p:cBhvr>
                                      <p:to>
                                        <p:strVal val="visible"/>
                                      </p:to>
                                    </p:set>
                                    <p:anim calcmode="lin" valueType="num">
                                      <p:cBhvr additive="base">
                                        <p:cTn dur="1000"/>
                                        <p:tgtEl>
                                          <p:spTgt spid="123">
                                            <p:txEl>
                                              <p:pRg st="4" end="4"/>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3">
                                            <p:txEl>
                                              <p:pRg st="5" end="5"/>
                                            </p:txEl>
                                          </p:spTgt>
                                        </p:tgtEl>
                                        <p:attrNameLst>
                                          <p:attrName>style.visibility</p:attrName>
                                        </p:attrNameLst>
                                      </p:cBhvr>
                                      <p:to>
                                        <p:strVal val="visible"/>
                                      </p:to>
                                    </p:set>
                                    <p:anim calcmode="lin" valueType="num">
                                      <p:cBhvr additive="base">
                                        <p:cTn dur="1000"/>
                                        <p:tgtEl>
                                          <p:spTgt spid="123">
                                            <p:txEl>
                                              <p:pRg st="5" end="5"/>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3">
                                            <p:txEl>
                                              <p:pRg st="6" end="6"/>
                                            </p:txEl>
                                          </p:spTgt>
                                        </p:tgtEl>
                                        <p:attrNameLst>
                                          <p:attrName>style.visibility</p:attrName>
                                        </p:attrNameLst>
                                      </p:cBhvr>
                                      <p:to>
                                        <p:strVal val="visible"/>
                                      </p:to>
                                    </p:set>
                                    <p:anim calcmode="lin" valueType="num">
                                      <p:cBhvr additive="base">
                                        <p:cTn dur="1000"/>
                                        <p:tgtEl>
                                          <p:spTgt spid="123">
                                            <p:txEl>
                                              <p:pRg st="6" end="6"/>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3">
                                            <p:txEl>
                                              <p:pRg st="7" end="7"/>
                                            </p:txEl>
                                          </p:spTgt>
                                        </p:tgtEl>
                                        <p:attrNameLst>
                                          <p:attrName>style.visibility</p:attrName>
                                        </p:attrNameLst>
                                      </p:cBhvr>
                                      <p:to>
                                        <p:strVal val="visible"/>
                                      </p:to>
                                    </p:set>
                                    <p:anim calcmode="lin" valueType="num">
                                      <p:cBhvr additive="base">
                                        <p:cTn dur="1000"/>
                                        <p:tgtEl>
                                          <p:spTgt spid="123">
                                            <p:txEl>
                                              <p:pRg st="7" end="7"/>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y="0" x="0"/>
          <a:ext cy="0" cx="0"/>
          <a:chOff y="0" x="0"/>
          <a:chExt cy="0" cx="0"/>
        </a:xfrm>
      </p:grpSpPr>
      <p:sp>
        <p:nvSpPr>
          <p:cNvPr id="128" name="Shape 128"/>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Approach - NER Tagging</a:t>
            </a:r>
          </a:p>
        </p:txBody>
      </p:sp>
      <p:sp>
        <p:nvSpPr>
          <p:cNvPr id="129" name="Shape 129"/>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indent="-419100" marL="457200">
              <a:spcBef>
                <a:spcPts val="0"/>
              </a:spcBef>
              <a:buClr>
                <a:schemeClr val="lt1"/>
              </a:buClr>
              <a:buSzPct val="100000"/>
              <a:buFont typeface="Trebuchet MS"/>
              <a:buChar char="●"/>
            </a:pPr>
            <a:r>
              <a:rPr lang="en"/>
              <a:t>Determine if a sentence is “good”</a:t>
            </a:r>
          </a:p>
          <a:p>
            <a:pPr rtl="0" lvl="1" indent="-381000" marL="914400">
              <a:spcBef>
                <a:spcPts val="0"/>
              </a:spcBef>
              <a:buClr>
                <a:schemeClr val="lt1"/>
              </a:buClr>
              <a:buSzPct val="80000"/>
              <a:buFont typeface="Trebuchet MS"/>
              <a:buChar char="○"/>
            </a:pPr>
            <a:r>
              <a:rPr lang="en"/>
              <a:t>Location</a:t>
            </a:r>
          </a:p>
          <a:p>
            <a:pPr rtl="0" lvl="1" indent="-381000" marL="914400">
              <a:spcBef>
                <a:spcPts val="0"/>
              </a:spcBef>
              <a:buClr>
                <a:schemeClr val="lt1"/>
              </a:buClr>
              <a:buSzPct val="80000"/>
              <a:buFont typeface="Trebuchet MS"/>
              <a:buChar char="○"/>
            </a:pPr>
            <a:r>
              <a:rPr lang="en"/>
              <a:t>Date/Time - Using RegExp</a:t>
            </a:r>
          </a:p>
          <a:p>
            <a:pPr rtl="0" lvl="1" indent="-381000" marL="914400">
              <a:spcBef>
                <a:spcPts val="0"/>
              </a:spcBef>
              <a:buClr>
                <a:schemeClr val="lt1"/>
              </a:buClr>
              <a:buSzPct val="80000"/>
              <a:buFont typeface="Trebuchet MS"/>
              <a:buChar char="○"/>
            </a:pPr>
            <a:r>
              <a:rPr lang="en"/>
              <a:t>Person/Organization</a:t>
            </a:r>
          </a:p>
          <a:p>
            <a:pPr rtl="0" lvl="0" indent="-419100" marL="457200">
              <a:spcBef>
                <a:spcPts val="0"/>
              </a:spcBef>
              <a:buClr>
                <a:schemeClr val="lt1"/>
              </a:buClr>
              <a:buSzPct val="100000"/>
              <a:buFont typeface="Trebuchet MS"/>
              <a:buChar char="●"/>
            </a:pPr>
            <a:r>
              <a:rPr lang="en"/>
              <a:t>Use with Clustering</a:t>
            </a:r>
          </a:p>
          <a:p>
            <a:pPr lvl="1" indent="-381000" marL="914400">
              <a:spcBef>
                <a:spcPts val="0"/>
              </a:spcBef>
              <a:buClr>
                <a:schemeClr val="lt1"/>
              </a:buClr>
              <a:buSzPct val="80000"/>
              <a:buFont typeface="Trebuchet MS"/>
              <a:buChar char="○"/>
            </a:pPr>
            <a:r>
              <a:rPr lang="en"/>
              <a:t>Future refinement will make use of NER in conjunction with sub-clusters to find the best sentence based both on nearness to the centroid and existence of key named entity types.</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9">
                                            <p:txEl>
                                              <p:pRg st="0" end="0"/>
                                            </p:txEl>
                                          </p:spTgt>
                                        </p:tgtEl>
                                        <p:attrNameLst>
                                          <p:attrName>style.visibility</p:attrName>
                                        </p:attrNameLst>
                                      </p:cBhvr>
                                      <p:to>
                                        <p:strVal val="visible"/>
                                      </p:to>
                                    </p:set>
                                    <p:anim calcmode="lin" valueType="num">
                                      <p:cBhvr additive="base">
                                        <p:cTn dur="1000"/>
                                        <p:tgtEl>
                                          <p:spTgt spid="129">
                                            <p:txEl>
                                              <p:pRg st="0" end="0"/>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9">
                                            <p:txEl>
                                              <p:pRg st="1" end="1"/>
                                            </p:txEl>
                                          </p:spTgt>
                                        </p:tgtEl>
                                        <p:attrNameLst>
                                          <p:attrName>style.visibility</p:attrName>
                                        </p:attrNameLst>
                                      </p:cBhvr>
                                      <p:to>
                                        <p:strVal val="visible"/>
                                      </p:to>
                                    </p:set>
                                    <p:anim calcmode="lin" valueType="num">
                                      <p:cBhvr additive="base">
                                        <p:cTn dur="1000"/>
                                        <p:tgtEl>
                                          <p:spTgt spid="129">
                                            <p:txEl>
                                              <p:pRg st="1" end="1"/>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9">
                                            <p:txEl>
                                              <p:pRg st="2" end="2"/>
                                            </p:txEl>
                                          </p:spTgt>
                                        </p:tgtEl>
                                        <p:attrNameLst>
                                          <p:attrName>style.visibility</p:attrName>
                                        </p:attrNameLst>
                                      </p:cBhvr>
                                      <p:to>
                                        <p:strVal val="visible"/>
                                      </p:to>
                                    </p:set>
                                    <p:anim calcmode="lin" valueType="num">
                                      <p:cBhvr additive="base">
                                        <p:cTn dur="1000"/>
                                        <p:tgtEl>
                                          <p:spTgt spid="129">
                                            <p:txEl>
                                              <p:pRg st="2" end="2"/>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9">
                                            <p:txEl>
                                              <p:pRg st="3" end="3"/>
                                            </p:txEl>
                                          </p:spTgt>
                                        </p:tgtEl>
                                        <p:attrNameLst>
                                          <p:attrName>style.visibility</p:attrName>
                                        </p:attrNameLst>
                                      </p:cBhvr>
                                      <p:to>
                                        <p:strVal val="visible"/>
                                      </p:to>
                                    </p:set>
                                    <p:anim calcmode="lin" valueType="num">
                                      <p:cBhvr additive="base">
                                        <p:cTn dur="1000"/>
                                        <p:tgtEl>
                                          <p:spTgt spid="129">
                                            <p:txEl>
                                              <p:pRg st="3" end="3"/>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9">
                                            <p:txEl>
                                              <p:pRg st="4" end="4"/>
                                            </p:txEl>
                                          </p:spTgt>
                                        </p:tgtEl>
                                        <p:attrNameLst>
                                          <p:attrName>style.visibility</p:attrName>
                                        </p:attrNameLst>
                                      </p:cBhvr>
                                      <p:to>
                                        <p:strVal val="visible"/>
                                      </p:to>
                                    </p:set>
                                    <p:anim calcmode="lin" valueType="num">
                                      <p:cBhvr additive="base">
                                        <p:cTn dur="1000"/>
                                        <p:tgtEl>
                                          <p:spTgt spid="129">
                                            <p:txEl>
                                              <p:pRg st="4" end="4"/>
                                            </p:txEl>
                                          </p:spTgt>
                                        </p:tgtEl>
                                        <p:attrNameLst>
                                          <p:attrName>ppt_x</p:attrName>
                                        </p:attrNameLst>
                                      </p:cBhvr>
                                      <p:tavLst>
                                        <p:tav tm="0" fmla="">
                                          <p:val>
                                            <p:strVal val="#ppt_x-1"/>
                                          </p:val>
                                        </p:tav>
                                        <p:tav tm="100000" fmla="">
                                          <p:val>
                                            <p:strVal val="#ppt_x"/>
                                          </p:val>
                                        </p:tav>
                                      </p:tavLst>
                                    </p:anim>
                                  </p:childTnLst>
                                </p:cTn>
                              </p:par>
                            </p:childTnLst>
                          </p:cTn>
                        </p:par>
                      </p:childTnLst>
                    </p:cTn>
                  </p:par>
                  <p:par>
                    <p:cTn fill="hold">
                      <p:stCondLst>
                        <p:cond delay="indefinite"/>
                      </p:stCondLst>
                      <p:childTnLst>
                        <p:par>
                          <p:cTn fill="hold">
                            <p:stCondLst>
                              <p:cond delay="0"/>
                            </p:stCondLst>
                            <p:childTnLst>
                              <p:par>
                                <p:cTn presetID="2" fill="hold" presetSubtype="8" presetClass="entr" nodeType="clickEffect">
                                  <p:stCondLst>
                                    <p:cond delay="0"/>
                                  </p:stCondLst>
                                  <p:childTnLst>
                                    <p:set>
                                      <p:cBhvr>
                                        <p:cTn dur="1" fill="hold">
                                          <p:stCondLst>
                                            <p:cond delay="0"/>
                                          </p:stCondLst>
                                        </p:cTn>
                                        <p:tgtEl>
                                          <p:spTgt spid="129">
                                            <p:txEl>
                                              <p:pRg st="5" end="5"/>
                                            </p:txEl>
                                          </p:spTgt>
                                        </p:tgtEl>
                                        <p:attrNameLst>
                                          <p:attrName>style.visibility</p:attrName>
                                        </p:attrNameLst>
                                      </p:cBhvr>
                                      <p:to>
                                        <p:strVal val="visible"/>
                                      </p:to>
                                    </p:set>
                                    <p:anim calcmode="lin" valueType="num">
                                      <p:cBhvr additive="base">
                                        <p:cTn dur="1000"/>
                                        <p:tgtEl>
                                          <p:spTgt spid="129">
                                            <p:txEl>
                                              <p:pRg st="5" end="5"/>
                                            </p:txEl>
                                          </p:spTgt>
                                        </p:tgtEl>
                                        <p:attrNameLst>
                                          <p:attrName>ppt_x</p:attrName>
                                        </p:attrNameLst>
                                      </p:cBhvr>
                                      <p:tavLst>
                                        <p:tav tm="0" fmla="">
                                          <p:val>
                                            <p:strVal val="#ppt_x-1"/>
                                          </p:val>
                                        </p:tav>
                                        <p:tav tm="100000" fmla="">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