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DBD7-0F3F-4BC6-95C4-B3F2F0A1EE0B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7A9C9-AFD6-462F-885A-0CACD46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614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DBD7-0F3F-4BC6-95C4-B3F2F0A1EE0B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7A9C9-AFD6-462F-885A-0CACD46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4471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DBD7-0F3F-4BC6-95C4-B3F2F0A1EE0B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7A9C9-AFD6-462F-885A-0CACD46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864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DBD7-0F3F-4BC6-95C4-B3F2F0A1EE0B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7A9C9-AFD6-462F-885A-0CACD46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811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DBD7-0F3F-4BC6-95C4-B3F2F0A1EE0B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7A9C9-AFD6-462F-885A-0CACD46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10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DBD7-0F3F-4BC6-95C4-B3F2F0A1EE0B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7A9C9-AFD6-462F-885A-0CACD46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38942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DBD7-0F3F-4BC6-95C4-B3F2F0A1EE0B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7A9C9-AFD6-462F-885A-0CACD46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980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DBD7-0F3F-4BC6-95C4-B3F2F0A1EE0B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7A9C9-AFD6-462F-885A-0CACD46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418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DBD7-0F3F-4BC6-95C4-B3F2F0A1EE0B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7A9C9-AFD6-462F-885A-0CACD46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1440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DBD7-0F3F-4BC6-95C4-B3F2F0A1EE0B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7A9C9-AFD6-462F-885A-0CACD46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143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C8DBD7-0F3F-4BC6-95C4-B3F2F0A1EE0B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7A9C9-AFD6-462F-885A-0CACD46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0410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C8DBD7-0F3F-4BC6-95C4-B3F2F0A1EE0B}" type="datetimeFigureOut">
              <a:rPr lang="en-US" smtClean="0"/>
              <a:t>6/6/2016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97A9C9-AFD6-462F-885A-0CACD46EAB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805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92382" y="1422256"/>
            <a:ext cx="9407236" cy="2387600"/>
          </a:xfrm>
        </p:spPr>
        <p:txBody>
          <a:bodyPr>
            <a:normAutofit fontScale="90000"/>
          </a:bodyPr>
          <a:lstStyle/>
          <a:p>
            <a:r>
              <a:rPr lang="en-US" sz="5300" b="1" dirty="0" smtClean="0"/>
              <a:t/>
            </a:r>
            <a:br>
              <a:rPr lang="en-US" sz="5300" b="1" dirty="0" smtClean="0"/>
            </a:br>
            <a:r>
              <a:rPr lang="en-US" sz="5300" b="1" dirty="0" smtClean="0"/>
              <a:t>Powdery Mildews vs. Downy Mildews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01296"/>
            <a:ext cx="9144000" cy="165576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Shawn Appling</a:t>
            </a:r>
          </a:p>
          <a:p>
            <a:r>
              <a:rPr lang="en-US" dirty="0" smtClean="0"/>
              <a:t>Associate Extension Agent, ANR, Horticulture</a:t>
            </a:r>
          </a:p>
          <a:p>
            <a:r>
              <a:rPr lang="en-US" dirty="0" smtClean="0"/>
              <a:t>Virginia Cooperative Extension</a:t>
            </a:r>
          </a:p>
          <a:p>
            <a:r>
              <a:rPr lang="en-US" dirty="0" smtClean="0"/>
              <a:t>Serving Culpeper, Madison, and Orange Counties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042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Powdery Mildew Identification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Common Hosts: azalea, crabapple, crape myrtle, dogwood, phlox, euonymus, lilac, rose, snapdragon, dahlia</a:t>
            </a:r>
            <a:r>
              <a:rPr lang="en-US" dirty="0" smtClean="0"/>
              <a:t>, vegetables, </a:t>
            </a:r>
            <a:r>
              <a:rPr lang="en-US" dirty="0" smtClean="0"/>
              <a:t>zinnia </a:t>
            </a:r>
          </a:p>
          <a:p>
            <a:r>
              <a:rPr lang="en-US" dirty="0"/>
              <a:t>Identification: </a:t>
            </a:r>
            <a:endParaRPr lang="en-US" dirty="0" smtClean="0"/>
          </a:p>
          <a:p>
            <a:pPr lvl="1"/>
            <a:r>
              <a:rPr lang="en-US" dirty="0" smtClean="0"/>
              <a:t>talcum </a:t>
            </a:r>
            <a:r>
              <a:rPr lang="en-US" dirty="0"/>
              <a:t>powder-like appearance on upper surface of </a:t>
            </a:r>
            <a:r>
              <a:rPr lang="en-US" dirty="0" smtClean="0"/>
              <a:t>leaves</a:t>
            </a:r>
          </a:p>
          <a:p>
            <a:pPr lvl="1"/>
            <a:r>
              <a:rPr lang="en-US" dirty="0" smtClean="0"/>
              <a:t>New growth may be dwarfed; shoots curled</a:t>
            </a:r>
            <a:endParaRPr lang="en-US" dirty="0"/>
          </a:p>
          <a:p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825625"/>
            <a:ext cx="4831759" cy="32035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65704" y="5105144"/>
            <a:ext cx="47382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Symptoms on crape myrtle</a:t>
            </a:r>
          </a:p>
          <a:p>
            <a:r>
              <a:rPr lang="en-US" dirty="0" smtClean="0"/>
              <a:t>Photo </a:t>
            </a:r>
            <a:r>
              <a:rPr lang="en-US" dirty="0"/>
              <a:t>by R. C. </a:t>
            </a:r>
            <a:r>
              <a:rPr lang="en-US" dirty="0" err="1" smtClean="0"/>
              <a:t>Lambe</a:t>
            </a:r>
            <a:r>
              <a:rPr lang="en-US" dirty="0" smtClean="0"/>
              <a:t>, VCE Publication: 450-603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202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Powdery Mildew Biology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Warm dry days followed by cool nights can lead to infection</a:t>
            </a:r>
          </a:p>
          <a:p>
            <a:pPr lvl="1"/>
            <a:r>
              <a:rPr lang="en-US" dirty="0" smtClean="0"/>
              <a:t>As the air cools at night the humidity rises which allows the spores to germinate and infect tissue</a:t>
            </a:r>
          </a:p>
          <a:p>
            <a:r>
              <a:rPr lang="en-US" dirty="0" smtClean="0"/>
              <a:t>Spores can be spread by wind or splashing water</a:t>
            </a:r>
          </a:p>
          <a:p>
            <a:pPr lvl="1"/>
            <a:r>
              <a:rPr lang="en-US" dirty="0" smtClean="0"/>
              <a:t>Overhead irrigation can contribute to spread of disease</a:t>
            </a:r>
          </a:p>
          <a:p>
            <a:r>
              <a:rPr lang="en-US" dirty="0" smtClean="0"/>
              <a:t>Spores can infect new plant tissue in 3 – 5 days under favorable conditions</a:t>
            </a:r>
          </a:p>
          <a:p>
            <a:r>
              <a:rPr lang="en-US" dirty="0" smtClean="0"/>
              <a:t>Can overwinter in plant debris</a:t>
            </a: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0754" y="1825625"/>
            <a:ext cx="4783046" cy="2758223"/>
          </a:xfrm>
        </p:spPr>
      </p:pic>
      <p:sp>
        <p:nvSpPr>
          <p:cNvPr id="8" name="TextBox 7"/>
          <p:cNvSpPr txBox="1"/>
          <p:nvPr/>
        </p:nvSpPr>
        <p:spPr>
          <a:xfrm>
            <a:off x="6615545" y="4718785"/>
            <a:ext cx="4738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Symptoms on rose</a:t>
            </a:r>
          </a:p>
          <a:p>
            <a:pPr algn="ctr"/>
            <a:r>
              <a:rPr lang="en-US" dirty="0" smtClean="0"/>
              <a:t>Photo by Jody </a:t>
            </a:r>
            <a:r>
              <a:rPr lang="en-US" dirty="0" err="1"/>
              <a:t>Fetzer</a:t>
            </a:r>
            <a:r>
              <a:rPr lang="en-US" dirty="0"/>
              <a:t>, New York Botanical Garden, </a:t>
            </a:r>
            <a:br>
              <a:rPr lang="en-US" dirty="0"/>
            </a:br>
            <a:r>
              <a:rPr lang="en-US" dirty="0"/>
              <a:t>www.forestryimages.org</a:t>
            </a:r>
          </a:p>
        </p:txBody>
      </p:sp>
    </p:spTree>
    <p:extLst>
      <p:ext uri="{BB962C8B-B14F-4D97-AF65-F5344CB8AC3E}">
        <p14:creationId xmlns:p14="http://schemas.microsoft.com/office/powerpoint/2010/main" val="391876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Powdery Mildew Cultural Control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Reduce humidity: pruning to increase air flow, avoid watering late in the day</a:t>
            </a:r>
          </a:p>
          <a:p>
            <a:r>
              <a:rPr lang="en-US" dirty="0" smtClean="0"/>
              <a:t>Remove old plant debris</a:t>
            </a:r>
          </a:p>
          <a:p>
            <a:r>
              <a:rPr lang="en-US" dirty="0" smtClean="0"/>
              <a:t>Avoid overhead watering if possible</a:t>
            </a:r>
          </a:p>
          <a:p>
            <a:r>
              <a:rPr lang="en-US" dirty="0" smtClean="0"/>
              <a:t>For resistant cultivars consult </a:t>
            </a:r>
            <a:r>
              <a:rPr lang="en-US" dirty="0"/>
              <a:t>VCE Publication 450-616, Powdery Mildew-Resistant Woody Ornamentals 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82444" y="1690688"/>
            <a:ext cx="3439982" cy="3439982"/>
          </a:xfrm>
        </p:spPr>
      </p:pic>
      <p:sp>
        <p:nvSpPr>
          <p:cNvPr id="12" name="TextBox 11"/>
          <p:cNvSpPr txBox="1"/>
          <p:nvPr/>
        </p:nvSpPr>
        <p:spPr>
          <a:xfrm>
            <a:off x="6433307" y="5317302"/>
            <a:ext cx="47382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Symptoms on rose buds and flowers</a:t>
            </a:r>
          </a:p>
          <a:p>
            <a:pPr algn="ctr"/>
            <a:r>
              <a:rPr lang="en-US" dirty="0"/>
              <a:t>Clemson University - USDA Cooperative Extension Slide Series, </a:t>
            </a:r>
            <a:br>
              <a:rPr lang="en-US" dirty="0"/>
            </a:br>
            <a:r>
              <a:rPr lang="en-US" dirty="0"/>
              <a:t>www.forestryimages.org</a:t>
            </a:r>
          </a:p>
        </p:txBody>
      </p:sp>
    </p:spTree>
    <p:extLst>
      <p:ext uri="{BB962C8B-B14F-4D97-AF65-F5344CB8AC3E}">
        <p14:creationId xmlns:p14="http://schemas.microsoft.com/office/powerpoint/2010/main" val="423846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Powdery Mildew Chemical Control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Fungicide active ingredients: </a:t>
            </a:r>
          </a:p>
          <a:p>
            <a:pPr lvl="1"/>
            <a:r>
              <a:rPr lang="en-US" dirty="0"/>
              <a:t>azoxystrobin, trifloxystrobin, </a:t>
            </a:r>
            <a:r>
              <a:rPr lang="en-US" dirty="0" smtClean="0"/>
              <a:t>pyraclostrobin, copper-based fungicides, dodemorph, propiconazole,</a:t>
            </a:r>
            <a:r>
              <a:rPr lang="en-US" dirty="0"/>
              <a:t> mancozeb, </a:t>
            </a:r>
            <a:r>
              <a:rPr lang="en-US" dirty="0" smtClean="0"/>
              <a:t>myclobutanil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/>
              <a:t>thiophanate </a:t>
            </a:r>
            <a:r>
              <a:rPr lang="en-US" dirty="0" smtClean="0"/>
              <a:t>methyl, triadimefon</a:t>
            </a:r>
            <a:r>
              <a:rPr lang="en-US" dirty="0"/>
              <a:t>, triforine, </a:t>
            </a:r>
            <a:r>
              <a:rPr lang="en-US" dirty="0" smtClean="0"/>
              <a:t>triflumizole, potassium </a:t>
            </a:r>
            <a:r>
              <a:rPr lang="en-US" dirty="0"/>
              <a:t>bicarbonate </a:t>
            </a:r>
            <a:r>
              <a:rPr lang="en-US" dirty="0" smtClean="0"/>
              <a:t>  </a:t>
            </a:r>
          </a:p>
          <a:p>
            <a:r>
              <a:rPr lang="en-US" dirty="0" smtClean="0"/>
              <a:t>Always read and follow label before applying</a:t>
            </a:r>
          </a:p>
          <a:p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80018" y="1825625"/>
            <a:ext cx="4560234" cy="3034559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5612135" y="4995121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dirty="0"/>
              <a:t>Symptoms on </a:t>
            </a:r>
            <a:r>
              <a:rPr lang="en-US" dirty="0" smtClean="0"/>
              <a:t>cantaloupe</a:t>
            </a:r>
            <a:endParaRPr lang="en-US" dirty="0"/>
          </a:p>
          <a:p>
            <a:pPr algn="ctr"/>
            <a:r>
              <a:rPr lang="en-US" dirty="0" smtClean="0"/>
              <a:t>Photo by Mary Olsen, 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Arizona Cooperative Extension: AZ1033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75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Downy Mildew Identification</a:t>
            </a:r>
            <a:endParaRPr lang="en-U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Hosts can either be wide spread or in a very narrow range</a:t>
            </a:r>
          </a:p>
          <a:p>
            <a:pPr lvl="1"/>
            <a:r>
              <a:rPr lang="en-US" dirty="0" smtClean="0"/>
              <a:t>Ex. </a:t>
            </a:r>
            <a:r>
              <a:rPr lang="en-US" dirty="0"/>
              <a:t>m</a:t>
            </a:r>
            <a:r>
              <a:rPr lang="en-US" dirty="0" smtClean="0"/>
              <a:t>embers of the mint family or single genus like roses or impatiens</a:t>
            </a:r>
            <a:endParaRPr lang="en-US" dirty="0"/>
          </a:p>
          <a:p>
            <a:pPr lvl="1"/>
            <a:r>
              <a:rPr lang="en-US" dirty="0" smtClean="0"/>
              <a:t>Symptoms can vary by species and even by cultivar in roses</a:t>
            </a:r>
          </a:p>
          <a:p>
            <a:pPr lvl="1"/>
            <a:r>
              <a:rPr lang="en-US" dirty="0" smtClean="0"/>
              <a:t>General symptoms include brown or black lesions on leaf surfaces</a:t>
            </a:r>
          </a:p>
          <a:p>
            <a:pPr lvl="1"/>
            <a:r>
              <a:rPr lang="en-US" dirty="0" smtClean="0"/>
              <a:t>For roses and impatiens, whitish to gray spores on underside of leaves</a:t>
            </a:r>
          </a:p>
          <a:p>
            <a:pPr lvl="1"/>
            <a:r>
              <a:rPr lang="en-US" dirty="0" smtClean="0"/>
              <a:t>For impatiens also: downward leaf curling, leaf yellowing, defoliation and flower drop, stem rot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34792" y="5396090"/>
            <a:ext cx="5219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Symptoms on roses</a:t>
            </a:r>
          </a:p>
          <a:p>
            <a:pPr algn="ctr"/>
            <a:r>
              <a:rPr lang="en-US" dirty="0" smtClean="0"/>
              <a:t>Photo by Janna </a:t>
            </a:r>
            <a:r>
              <a:rPr lang="en-US" dirty="0"/>
              <a:t>Beckerman</a:t>
            </a:r>
            <a:r>
              <a:rPr lang="en-US" dirty="0" smtClean="0"/>
              <a:t>, </a:t>
            </a:r>
          </a:p>
          <a:p>
            <a:pPr algn="ctr"/>
            <a:r>
              <a:rPr lang="en-US" dirty="0" smtClean="0"/>
              <a:t>Purdue Extension Publication: BP-68-W 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654152" y="1403797"/>
            <a:ext cx="3961201" cy="3992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7558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Downy Mildew Biology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66661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Warm, humid days can lead to infection</a:t>
            </a:r>
          </a:p>
          <a:p>
            <a:r>
              <a:rPr lang="en-US" dirty="0" smtClean="0"/>
              <a:t>Wet plant material enable spores to spread plant to plant</a:t>
            </a:r>
          </a:p>
          <a:p>
            <a:r>
              <a:rPr lang="en-US" dirty="0" smtClean="0"/>
              <a:t>Spores can be spread by splashing water</a:t>
            </a:r>
          </a:p>
          <a:p>
            <a:pPr lvl="1"/>
            <a:r>
              <a:rPr lang="en-US" dirty="0" smtClean="0"/>
              <a:t>Overhead irrigation can contribute to spread of disease</a:t>
            </a:r>
          </a:p>
          <a:p>
            <a:r>
              <a:rPr lang="en-US" dirty="0" smtClean="0"/>
              <a:t>Spores can infect new plant tissue in 3 – 7 days under favorable conditions</a:t>
            </a:r>
          </a:p>
          <a:p>
            <a:r>
              <a:rPr lang="en-US" dirty="0" smtClean="0"/>
              <a:t>Can overwinter in plant debris</a:t>
            </a:r>
          </a:p>
          <a:p>
            <a:r>
              <a:rPr lang="en-US" dirty="0" smtClean="0"/>
              <a:t>Be brought in on transplanted cuttings</a:t>
            </a:r>
          </a:p>
          <a:p>
            <a:r>
              <a:rPr lang="en-US" dirty="0" smtClean="0"/>
              <a:t>Some species can survive in soil for 8 – 10 years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421714" y="5497283"/>
            <a:ext cx="5130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Symptoms on </a:t>
            </a:r>
            <a:r>
              <a:rPr lang="en-US" i="1" dirty="0" smtClean="0"/>
              <a:t>Impatiens </a:t>
            </a:r>
            <a:r>
              <a:rPr lang="en-US" i="1" dirty="0" err="1" smtClean="0"/>
              <a:t>walleriana</a:t>
            </a:r>
            <a:r>
              <a:rPr lang="en-US" i="1" dirty="0" smtClean="0"/>
              <a:t> </a:t>
            </a:r>
            <a:r>
              <a:rPr lang="en-US" dirty="0" smtClean="0"/>
              <a:t>,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Photo by M. A. </a:t>
            </a:r>
            <a:r>
              <a:rPr lang="en-US" dirty="0" smtClean="0"/>
              <a:t>Hansen, VCE Publication </a:t>
            </a:r>
            <a:r>
              <a:rPr lang="en-US" dirty="0"/>
              <a:t>PPWS-19NP 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092953" y="95247"/>
            <a:ext cx="3792286" cy="284561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8529" y="3088428"/>
            <a:ext cx="3796710" cy="2408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49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Downy Mildew Cultural Control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Reduce humidity: pruning to increase air flow, avoid watering late in the day</a:t>
            </a:r>
          </a:p>
          <a:p>
            <a:r>
              <a:rPr lang="en-US" dirty="0" smtClean="0"/>
              <a:t>Remove old plant debris</a:t>
            </a:r>
          </a:p>
          <a:p>
            <a:r>
              <a:rPr lang="en-US" dirty="0" smtClean="0"/>
              <a:t>Remove impatiens from area</a:t>
            </a:r>
          </a:p>
          <a:p>
            <a:r>
              <a:rPr lang="en-US" dirty="0" smtClean="0"/>
              <a:t>Do not compost infected material</a:t>
            </a:r>
          </a:p>
          <a:p>
            <a:r>
              <a:rPr lang="en-US" dirty="0" smtClean="0"/>
              <a:t>Avoid overhead watering if possible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172200" y="1825625"/>
            <a:ext cx="5181600" cy="38881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197830" y="5713737"/>
            <a:ext cx="51303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Downward leaf curling on </a:t>
            </a:r>
            <a:r>
              <a:rPr lang="en-US" i="1" dirty="0" smtClean="0"/>
              <a:t>Impatiens </a:t>
            </a:r>
            <a:r>
              <a:rPr lang="en-US" i="1" dirty="0" err="1" smtClean="0"/>
              <a:t>walleriana</a:t>
            </a:r>
            <a:r>
              <a:rPr lang="en-US" i="1" dirty="0" smtClean="0"/>
              <a:t> </a:t>
            </a:r>
            <a:r>
              <a:rPr lang="en-US" dirty="0" smtClean="0"/>
              <a:t>, 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Photo by M. A. </a:t>
            </a:r>
            <a:r>
              <a:rPr lang="en-US" dirty="0" smtClean="0"/>
              <a:t>Hansen, VCE Publication </a:t>
            </a:r>
            <a:r>
              <a:rPr lang="en-US" dirty="0"/>
              <a:t>PPWS-19NP </a:t>
            </a:r>
          </a:p>
        </p:txBody>
      </p:sp>
    </p:spTree>
    <p:extLst>
      <p:ext uri="{BB962C8B-B14F-4D97-AF65-F5344CB8AC3E}">
        <p14:creationId xmlns:p14="http://schemas.microsoft.com/office/powerpoint/2010/main" val="84333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/>
              <a:t>Downy Mildew Chemical Control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Fungicide active ingredients: azoxystrobin, trifloxystrobin, pyraclostrobin, cyazofamid, fenamidone, dimethomorph, mancozeb, copper</a:t>
            </a:r>
          </a:p>
          <a:p>
            <a:r>
              <a:rPr lang="en-US" dirty="0" smtClean="0"/>
              <a:t>Always read and follow label before applying</a:t>
            </a:r>
          </a:p>
          <a:p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579674" y="1825625"/>
            <a:ext cx="4366651" cy="33274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153495" y="5287962"/>
            <a:ext cx="52190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Symptoms on </a:t>
            </a:r>
            <a:r>
              <a:rPr lang="en-US" dirty="0" err="1" smtClean="0"/>
              <a:t>rudbeckia</a:t>
            </a:r>
            <a:endParaRPr lang="en-US" dirty="0" smtClean="0"/>
          </a:p>
          <a:p>
            <a:pPr algn="ctr"/>
            <a:r>
              <a:rPr lang="en-US" dirty="0" smtClean="0"/>
              <a:t>Photo by Janna </a:t>
            </a:r>
            <a:r>
              <a:rPr lang="en-US" dirty="0"/>
              <a:t>Beckerman</a:t>
            </a:r>
            <a:r>
              <a:rPr lang="en-US" dirty="0" smtClean="0"/>
              <a:t>, </a:t>
            </a:r>
          </a:p>
          <a:p>
            <a:pPr algn="ctr"/>
            <a:r>
              <a:rPr lang="en-US" dirty="0" smtClean="0"/>
              <a:t>Purdue Extension Publication: BP-68-W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8240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288</TotalTime>
  <Words>529</Words>
  <Application>Microsoft Office PowerPoint</Application>
  <PresentationFormat>Widescreen</PresentationFormat>
  <Paragraphs>67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 Powdery Mildews vs. Downy Mildews </vt:lpstr>
      <vt:lpstr>Powdery Mildew Identification</vt:lpstr>
      <vt:lpstr>Powdery Mildew Biology</vt:lpstr>
      <vt:lpstr>Powdery Mildew Cultural Control</vt:lpstr>
      <vt:lpstr>Powdery Mildew Chemical Control</vt:lpstr>
      <vt:lpstr>Downy Mildew Identification</vt:lpstr>
      <vt:lpstr>Downy Mildew Biology</vt:lpstr>
      <vt:lpstr>Downy Mildew Cultural Control</vt:lpstr>
      <vt:lpstr>Downy Mildew Chemical Control</vt:lpstr>
    </vt:vector>
  </TitlesOfParts>
  <Company>College of Ag and Life Sciences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Pest Talks:  Management and their Control Powdery Mildews vs. Downy Mildews</dc:title>
  <dc:creator>Appling, Shawn</dc:creator>
  <cp:lastModifiedBy>Appling, Shawn</cp:lastModifiedBy>
  <cp:revision>28</cp:revision>
  <dcterms:created xsi:type="dcterms:W3CDTF">2016-06-06T13:14:47Z</dcterms:created>
  <dcterms:modified xsi:type="dcterms:W3CDTF">2016-06-06T18:11:59Z</dcterms:modified>
</cp:coreProperties>
</file>