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63" r:id="rId2"/>
    <p:sldId id="259" r:id="rId3"/>
    <p:sldId id="265" r:id="rId4"/>
    <p:sldId id="266" r:id="rId5"/>
    <p:sldId id="267" r:id="rId6"/>
    <p:sldId id="284" r:id="rId7"/>
    <p:sldId id="285" r:id="rId8"/>
    <p:sldId id="286" r:id="rId9"/>
    <p:sldId id="287" r:id="rId10"/>
    <p:sldId id="273" r:id="rId11"/>
    <p:sldId id="275" r:id="rId12"/>
    <p:sldId id="276" r:id="rId13"/>
    <p:sldId id="278" r:id="rId14"/>
    <p:sldId id="281" r:id="rId15"/>
    <p:sldId id="282" r:id="rId16"/>
    <p:sldId id="279" r:id="rId17"/>
    <p:sldId id="283" r:id="rId18"/>
    <p:sldId id="28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9E4642A9-4084-E748-B320-936A8B0A6296}">
          <p14:sldIdLst>
            <p14:sldId id="263"/>
            <p14:sldId id="259"/>
            <p14:sldId id="265"/>
            <p14:sldId id="266"/>
            <p14:sldId id="267"/>
            <p14:sldId id="284"/>
            <p14:sldId id="285"/>
            <p14:sldId id="286"/>
            <p14:sldId id="287"/>
            <p14:sldId id="273"/>
            <p14:sldId id="275"/>
            <p14:sldId id="276"/>
            <p14:sldId id="278"/>
            <p14:sldId id="281"/>
            <p14:sldId id="282"/>
            <p14:sldId id="279"/>
            <p14:sldId id="283"/>
            <p14:sldId id="28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9E9"/>
    <a:srgbClr val="FF6600"/>
    <a:srgbClr val="F7901E"/>
    <a:srgbClr val="8B1E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439" autoAdjust="0"/>
    <p:restoredTop sz="66871"/>
  </p:normalViewPr>
  <p:slideViewPr>
    <p:cSldViewPr snapToGrid="0" snapToObjects="1">
      <p:cViewPr varScale="1">
        <p:scale>
          <a:sx n="79" d="100"/>
          <a:sy n="79" d="100"/>
        </p:scale>
        <p:origin x="304" y="184"/>
      </p:cViewPr>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p:cViewPr>
        <p:scale>
          <a:sx n="124" d="100"/>
          <a:sy n="124" d="100"/>
        </p:scale>
        <p:origin x="3728" y="-6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1DB6698-9F7C-3646-A26D-95E454953FB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2CCC1AF-BE92-9C4D-B80F-42521DC7095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B4C2BE1-7593-874D-A54B-2DAF88AB4460}" type="datetimeFigureOut">
              <a:rPr lang="en-US" smtClean="0"/>
              <a:t>2/21/19</a:t>
            </a:fld>
            <a:endParaRPr lang="en-US"/>
          </a:p>
        </p:txBody>
      </p:sp>
      <p:sp>
        <p:nvSpPr>
          <p:cNvPr id="4" name="Footer Placeholder 3">
            <a:extLst>
              <a:ext uri="{FF2B5EF4-FFF2-40B4-BE49-F238E27FC236}">
                <a16:creationId xmlns:a16="http://schemas.microsoft.com/office/drawing/2014/main" id="{05B89AE0-B5B4-A840-8B32-F59C1FA1F10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C16377F-BE6A-DE44-88D8-0DBDD13263E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7111589-3224-1047-8D9B-D54F751FA731}" type="slidenum">
              <a:rPr lang="en-US" smtClean="0"/>
              <a:t>‹#›</a:t>
            </a:fld>
            <a:endParaRPr lang="en-US"/>
          </a:p>
        </p:txBody>
      </p:sp>
    </p:spTree>
    <p:extLst>
      <p:ext uri="{BB962C8B-B14F-4D97-AF65-F5344CB8AC3E}">
        <p14:creationId xmlns:p14="http://schemas.microsoft.com/office/powerpoint/2010/main" val="22915923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D444C4-D241-AB44-A8B2-A67FC57DD99A}" type="datetimeFigureOut">
              <a:rPr lang="en-US" smtClean="0"/>
              <a:t>2/21/19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4AC6CA-3C20-4146-82D0-CD1C76E775AB}" type="slidenum">
              <a:rPr lang="en-US" smtClean="0"/>
              <a:t>‹#›</a:t>
            </a:fld>
            <a:endParaRPr lang="en-US"/>
          </a:p>
        </p:txBody>
      </p:sp>
    </p:spTree>
    <p:extLst>
      <p:ext uri="{BB962C8B-B14F-4D97-AF65-F5344CB8AC3E}">
        <p14:creationId xmlns:p14="http://schemas.microsoft.com/office/powerpoint/2010/main" val="1051870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vtechworks.lib.vt.edu/handle/10919/71752"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dirty="0">
                <a:latin typeface="Helvetica Neue" panose="02000503000000020004" pitchFamily="2" charset="0"/>
                <a:ea typeface="Helvetica Neue" panose="02000503000000020004" pitchFamily="2" charset="0"/>
                <a:cs typeface="Helvetica Neue" panose="02000503000000020004" pitchFamily="2" charset="0"/>
              </a:rPr>
              <a:t>Thank you for coming. As you may know from the conf. abstract, I’m interested in discovering if we can determine </a:t>
            </a:r>
            <a:r>
              <a:rPr lang="en-US" sz="1050" b="1" dirty="0">
                <a:latin typeface="Helvetica Neue" panose="02000503000000020004" pitchFamily="2" charset="0"/>
                <a:ea typeface="Helvetica Neue" panose="02000503000000020004" pitchFamily="2" charset="0"/>
                <a:cs typeface="Helvetica Neue" panose="02000503000000020004" pitchFamily="2" charset="0"/>
              </a:rPr>
              <a:t>if the resources in an IR reflect the work being done at the institution.</a:t>
            </a:r>
          </a:p>
          <a:p>
            <a:endParaRPr lang="en-US" sz="1050" b="1" dirty="0">
              <a:latin typeface="Helvetica Neue" panose="02000503000000020004" pitchFamily="2" charset="0"/>
              <a:ea typeface="Helvetica Neue" panose="02000503000000020004" pitchFamily="2" charset="0"/>
              <a:cs typeface="Helvetica Neue" panose="02000503000000020004" pitchFamily="2" charset="0"/>
            </a:endParaRPr>
          </a:p>
          <a:p>
            <a:r>
              <a:rPr lang="en-US" sz="1050" dirty="0">
                <a:latin typeface="Helvetica Neue" panose="02000503000000020004" pitchFamily="2" charset="0"/>
                <a:ea typeface="Helvetica Neue" panose="02000503000000020004" pitchFamily="2" charset="0"/>
                <a:cs typeface="Helvetica Neue" panose="02000503000000020004" pitchFamily="2" charset="0"/>
              </a:rPr>
              <a:t>The type of IR I’m referring to manages and preserves institutional community assets, gray lit as well as peer-reviewed publications. It is a digital library and showcase. </a:t>
            </a:r>
            <a:endParaRPr lang="en-US" sz="1050" dirty="0">
              <a:solidFill>
                <a:schemeClr val="tx1">
                  <a:lumMod val="50000"/>
                  <a:lumOff val="50000"/>
                </a:schemeClr>
              </a:solidFill>
              <a:latin typeface="Helvetica Neue" panose="02000503000000020004" pitchFamily="2" charset="0"/>
              <a:ea typeface="Helvetica Neue" panose="02000503000000020004" pitchFamily="2" charset="0"/>
              <a:cs typeface="Helvetica Neue" panose="02000503000000020004" pitchFamily="2" charset="0"/>
            </a:endParaRPr>
          </a:p>
          <a:p>
            <a:r>
              <a:rPr lang="en-US" sz="1050" b="1" dirty="0">
                <a:latin typeface="Helvetica Neue" panose="02000503000000020004" pitchFamily="2" charset="0"/>
                <a:ea typeface="Helvetica Neue" panose="02000503000000020004" pitchFamily="2" charset="0"/>
                <a:cs typeface="Helvetica Neue" panose="02000503000000020004" pitchFamily="2" charset="0"/>
              </a:rPr>
              <a:t> </a:t>
            </a:r>
          </a:p>
          <a:p>
            <a:r>
              <a:rPr lang="en-US" sz="1050" dirty="0">
                <a:latin typeface="Helvetica Neue" panose="02000503000000020004" pitchFamily="2" charset="0"/>
                <a:ea typeface="Helvetica Neue" panose="02000503000000020004" pitchFamily="2" charset="0"/>
                <a:cs typeface="Helvetica Neue" panose="02000503000000020004" pitchFamily="2" charset="0"/>
              </a:rPr>
              <a:t>I’m wondering if examining a microcosm of the IR can indicate how successful it is in representing the activities and work of its primary population and have we avoided unconscious bias? My report is not about a strict scientific study but a foray into one aspect of how we assess our institutional repositories.. </a:t>
            </a:r>
          </a:p>
          <a:p>
            <a:r>
              <a:rPr lang="en-US" sz="1050" dirty="0">
                <a:latin typeface="Helvetica Neue" panose="02000503000000020004" pitchFamily="2" charset="0"/>
                <a:ea typeface="Helvetica Neue" panose="02000503000000020004" pitchFamily="2" charset="0"/>
                <a:cs typeface="Helvetica Neue" panose="02000503000000020004" pitchFamily="2" charset="0"/>
              </a:rPr>
              <a:t> </a:t>
            </a:r>
          </a:p>
          <a:p>
            <a:r>
              <a:rPr lang="en-US" sz="1050" dirty="0">
                <a:latin typeface="Helvetica Neue" panose="02000503000000020004" pitchFamily="2" charset="0"/>
                <a:ea typeface="Helvetica Neue" panose="02000503000000020004" pitchFamily="2" charset="0"/>
                <a:cs typeface="Helvetica Neue" panose="02000503000000020004" pitchFamily="2" charset="0"/>
              </a:rPr>
              <a:t>After I present the findings from a study of VTechWorks, Virginia Tech’s digital repository, I’m hoping for your input, such as suggestions for research methodologies that might prove more revealing and possible collaborators who would like to compare and contrast across institutions.</a:t>
            </a: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1</a:t>
            </a:fld>
            <a:endParaRPr lang="en-US" dirty="0"/>
          </a:p>
        </p:txBody>
      </p:sp>
    </p:spTree>
    <p:extLst>
      <p:ext uri="{BB962C8B-B14F-4D97-AF65-F5344CB8AC3E}">
        <p14:creationId xmlns:p14="http://schemas.microsoft.com/office/powerpoint/2010/main" val="9903036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But I was still struggling with what this data meant in terms of the work being done at the university. The only comparison I’ve come up with was to search the 96 terms on the university website. We use a local Google search engine, and I used an algorithm to eliminate VTechWorks from the </a:t>
            </a:r>
            <a:r>
              <a:rPr lang="en-US" b="0" dirty="0" err="1"/>
              <a:t>vt.edu</a:t>
            </a:r>
            <a:r>
              <a:rPr lang="en-US" b="0" dirty="0"/>
              <a:t> search strategy.</a:t>
            </a:r>
          </a:p>
          <a:p>
            <a:r>
              <a:rPr lang="en-US" b="1" dirty="0"/>
              <a:t> </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https://</a:t>
            </a:r>
            <a:r>
              <a:rPr lang="en-US" sz="1200" kern="1200" dirty="0" err="1">
                <a:solidFill>
                  <a:schemeClr val="tx1"/>
                </a:solidFill>
                <a:effectLst/>
                <a:latin typeface="+mn-lt"/>
                <a:ea typeface="+mn-ea"/>
                <a:cs typeface="+mn-cs"/>
              </a:rPr>
              <a:t>www.google.com</a:t>
            </a:r>
            <a:r>
              <a:rPr lang="en-US" sz="1200" kern="1200" dirty="0">
                <a:solidFill>
                  <a:schemeClr val="tx1"/>
                </a:solidFill>
                <a:effectLst/>
                <a:latin typeface="+mn-lt"/>
                <a:ea typeface="+mn-ea"/>
                <a:cs typeface="+mn-cs"/>
              </a:rPr>
              <a:t>/search… [term] </a:t>
            </a:r>
            <a:r>
              <a:rPr lang="en-US" sz="1200" kern="1200" dirty="0" err="1">
                <a:solidFill>
                  <a:schemeClr val="tx1"/>
                </a:solidFill>
                <a:effectLst/>
                <a:latin typeface="+mn-lt"/>
                <a:ea typeface="+mn-ea"/>
                <a:cs typeface="+mn-cs"/>
              </a:rPr>
              <a:t>site:vt.edu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site:vtechworks.lib.vt.edu</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Using VT-VTW (VT minus VTW) as the measure of LGBTQ work being done at the university, I speculated that a comparison of the percentage of hits in </a:t>
            </a:r>
            <a:r>
              <a:rPr lang="en-US" sz="1200" b="1" kern="1200" dirty="0" err="1">
                <a:solidFill>
                  <a:schemeClr val="tx1"/>
                </a:solidFill>
                <a:effectLst/>
                <a:latin typeface="+mn-lt"/>
                <a:ea typeface="+mn-ea"/>
                <a:cs typeface="+mn-cs"/>
              </a:rPr>
              <a:t>VTechWorks</a:t>
            </a:r>
            <a:r>
              <a:rPr lang="en-US" sz="1200" b="1" kern="1200" dirty="0">
                <a:solidFill>
                  <a:schemeClr val="tx1"/>
                </a:solidFill>
                <a:effectLst/>
                <a:latin typeface="+mn-lt"/>
                <a:ea typeface="+mn-ea"/>
                <a:cs typeface="+mn-cs"/>
              </a:rPr>
              <a:t> to the percentage of hits at VT may provide some evidence as to whether VTechWorks is representative of the university community’s work in this area. [I’m really looking forward to your thought on this.]</a:t>
            </a:r>
          </a:p>
          <a:p>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5"/>
          </p:nvPr>
        </p:nvSpPr>
        <p:spPr/>
        <p:txBody>
          <a:bodyPr/>
          <a:lstStyle/>
          <a:p>
            <a:fld id="{0F4AC6CA-3C20-4146-82D0-CD1C76E775AB}" type="slidenum">
              <a:rPr lang="en-US" smtClean="0"/>
              <a:t>10</a:t>
            </a:fld>
            <a:endParaRPr lang="en-US"/>
          </a:p>
        </p:txBody>
      </p:sp>
    </p:spTree>
    <p:extLst>
      <p:ext uri="{BB962C8B-B14F-4D97-AF65-F5344CB8AC3E}">
        <p14:creationId xmlns:p14="http://schemas.microsoft.com/office/powerpoint/2010/main" val="2940660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90 terms got hits in VT website.</a:t>
            </a:r>
            <a:r>
              <a:rPr lang="en-US" dirty="0">
                <a:effectLst/>
              </a:rPr>
              <a:t> </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You can see there were some wide discrepancies. For example, gay power got 11% of the hits in VT but only 0.01% in VTechWorks. Similarly, sexually fluid got 8% of the hits in VT but only 0.02% in VTW. While sexual orientation got the most hits in both sources, in VTechWorks it got 38.7% of the hits but a much smaller percentage in VT, 18%.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dirty="0"/>
              <a:t>BUT 3 OF THE TOP 4 TERMS &gt;&gt;&gt;&gt;</a:t>
            </a:r>
          </a:p>
        </p:txBody>
      </p:sp>
      <p:sp>
        <p:nvSpPr>
          <p:cNvPr id="4" name="Slide Number Placeholder 3"/>
          <p:cNvSpPr>
            <a:spLocks noGrp="1"/>
          </p:cNvSpPr>
          <p:nvPr>
            <p:ph type="sldNum" sz="quarter" idx="5"/>
          </p:nvPr>
        </p:nvSpPr>
        <p:spPr/>
        <p:txBody>
          <a:bodyPr/>
          <a:lstStyle/>
          <a:p>
            <a:fld id="{0F4AC6CA-3C20-4146-82D0-CD1C76E775AB}" type="slidenum">
              <a:rPr lang="en-US" smtClean="0"/>
              <a:t>11</a:t>
            </a:fld>
            <a:endParaRPr lang="en-US"/>
          </a:p>
        </p:txBody>
      </p:sp>
    </p:spTree>
    <p:extLst>
      <p:ext uri="{BB962C8B-B14F-4D97-AF65-F5344CB8AC3E}">
        <p14:creationId xmlns:p14="http://schemas.microsoft.com/office/powerpoint/2010/main" val="10046005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APPEAR WIDELY IN DISCRIMINATION DISCLAIMERS.</a:t>
            </a:r>
          </a:p>
          <a:p>
            <a:r>
              <a:rPr lang="en-US" dirty="0"/>
              <a:t>	sexual orientation appears in the non-discrimination statement in 31% of the </a:t>
            </a:r>
            <a:r>
              <a:rPr lang="en-US" b="1" dirty="0"/>
              <a:t>Virginia Water Resources Research Center </a:t>
            </a:r>
            <a:r>
              <a:rPr lang="en-US" dirty="0"/>
              <a:t>publications beginning in 1986</a:t>
            </a:r>
          </a:p>
          <a:p>
            <a:endParaRPr lang="en-US" dirty="0"/>
          </a:p>
          <a:p>
            <a:r>
              <a:rPr lang="en-US" dirty="0"/>
              <a:t>The </a:t>
            </a:r>
            <a:r>
              <a:rPr lang="en-US" b="1" dirty="0"/>
              <a:t>Virginia Cooperative Extension (VCE) </a:t>
            </a:r>
            <a:r>
              <a:rPr lang="en-US" dirty="0"/>
              <a:t>disclaimer includes sexual orientation in 50% of its publications beginning in 1990s.</a:t>
            </a:r>
          </a:p>
          <a:p>
            <a:endParaRPr lang="en-US" dirty="0"/>
          </a:p>
          <a:p>
            <a:endParaRPr lang="en-US" dirty="0"/>
          </a:p>
          <a:p>
            <a:r>
              <a:rPr lang="en-US" dirty="0"/>
              <a:t>The </a:t>
            </a:r>
            <a:r>
              <a:rPr lang="en-US" b="1" dirty="0"/>
              <a:t>VCE</a:t>
            </a:r>
            <a:r>
              <a:rPr lang="en-US" dirty="0"/>
              <a:t> disclaimer was broadened in about 2015 to include gender identity and gender expression</a:t>
            </a:r>
          </a:p>
          <a:p>
            <a:endParaRPr lang="en-US" dirty="0"/>
          </a:p>
          <a:p>
            <a:r>
              <a:rPr lang="en-US" b="1" i="1" dirty="0"/>
              <a:t>Virginia Tech Magazine</a:t>
            </a:r>
            <a:r>
              <a:rPr lang="en-US" b="1" dirty="0"/>
              <a:t>, a publication for alumni</a:t>
            </a:r>
            <a:r>
              <a:rPr lang="en-US" dirty="0"/>
              <a:t>, has a similar statement. SO appears in 79% beginning in 2007. GI and GE were added in 2014 and appears in 27% of the pubs in VTW.</a:t>
            </a:r>
          </a:p>
          <a:p>
            <a:endParaRPr lang="en-US" dirty="0"/>
          </a:p>
          <a:p>
            <a:r>
              <a:rPr lang="en-US" dirty="0"/>
              <a:t>So I thought about excluding these phrases from my results. Especially since </a:t>
            </a:r>
          </a:p>
          <a:p>
            <a:endParaRPr lang="en-US" dirty="0"/>
          </a:p>
          <a:p>
            <a:endParaRPr lang="en-US" dirty="0"/>
          </a:p>
        </p:txBody>
      </p:sp>
      <p:sp>
        <p:nvSpPr>
          <p:cNvPr id="4" name="Slide Number Placeholder 3"/>
          <p:cNvSpPr>
            <a:spLocks noGrp="1"/>
          </p:cNvSpPr>
          <p:nvPr>
            <p:ph type="sldNum" sz="quarter" idx="5"/>
          </p:nvPr>
        </p:nvSpPr>
        <p:spPr/>
        <p:txBody>
          <a:bodyPr/>
          <a:lstStyle/>
          <a:p>
            <a:fld id="{0F4AC6CA-3C20-4146-82D0-CD1C76E775AB}" type="slidenum">
              <a:rPr lang="en-US" smtClean="0"/>
              <a:t>12</a:t>
            </a:fld>
            <a:endParaRPr lang="en-US"/>
          </a:p>
        </p:txBody>
      </p:sp>
    </p:spTree>
    <p:extLst>
      <p:ext uri="{BB962C8B-B14F-4D97-AF65-F5344CB8AC3E}">
        <p14:creationId xmlns:p14="http://schemas.microsoft.com/office/powerpoint/2010/main" val="20156127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phrases also appear very infrequently in ETDs. </a:t>
            </a:r>
          </a:p>
          <a:p>
            <a:endParaRPr lang="en-US" dirty="0"/>
          </a:p>
          <a:p>
            <a:r>
              <a:rPr lang="en-US" dirty="0"/>
              <a:t>BUT, we can see from the % of hits on these phrases in the Faculty Research Collection, it was a topic USED IN faculty PUBLICATIONS, THOUGH not among the graduate students. </a:t>
            </a:r>
          </a:p>
          <a:p>
            <a:endParaRPr lang="en-US" dirty="0"/>
          </a:p>
          <a:p>
            <a:r>
              <a:rPr lang="en-US" dirty="0"/>
              <a:t>[These phrases make up 61% of the hits in VTechWorks (and 38% in </a:t>
            </a:r>
            <a:r>
              <a:rPr lang="en-US" dirty="0" err="1"/>
              <a:t>vt.edu</a:t>
            </a:r>
            <a:r>
              <a:rPr lang="en-US" dirty="0"/>
              <a:t>)] </a:t>
            </a:r>
          </a:p>
          <a:p>
            <a:endParaRPr lang="en-US" dirty="0"/>
          </a:p>
          <a:p>
            <a:r>
              <a:rPr lang="en-US" dirty="0"/>
              <a:t>I chose not to exclude (i.e., include) these phrases. </a:t>
            </a:r>
          </a:p>
        </p:txBody>
      </p:sp>
      <p:sp>
        <p:nvSpPr>
          <p:cNvPr id="4" name="Slide Number Placeholder 3"/>
          <p:cNvSpPr>
            <a:spLocks noGrp="1"/>
          </p:cNvSpPr>
          <p:nvPr>
            <p:ph type="sldNum" sz="quarter" idx="5"/>
          </p:nvPr>
        </p:nvSpPr>
        <p:spPr/>
        <p:txBody>
          <a:bodyPr/>
          <a:lstStyle/>
          <a:p>
            <a:fld id="{0F4AC6CA-3C20-4146-82D0-CD1C76E775AB}" type="slidenum">
              <a:rPr lang="en-US" smtClean="0"/>
              <a:t>13</a:t>
            </a:fld>
            <a:endParaRPr lang="en-US"/>
          </a:p>
        </p:txBody>
      </p:sp>
    </p:spTree>
    <p:extLst>
      <p:ext uri="{BB962C8B-B14F-4D97-AF65-F5344CB8AC3E}">
        <p14:creationId xmlns:p14="http://schemas.microsoft.com/office/powerpoint/2010/main" val="7896796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sample comparisons. These terms are more widely used in VTW than at Vt.</a:t>
            </a:r>
          </a:p>
        </p:txBody>
      </p:sp>
      <p:sp>
        <p:nvSpPr>
          <p:cNvPr id="4" name="Slide Number Placeholder 3"/>
          <p:cNvSpPr>
            <a:spLocks noGrp="1"/>
          </p:cNvSpPr>
          <p:nvPr>
            <p:ph type="sldNum" sz="quarter" idx="5"/>
          </p:nvPr>
        </p:nvSpPr>
        <p:spPr/>
        <p:txBody>
          <a:bodyPr/>
          <a:lstStyle/>
          <a:p>
            <a:fld id="{0F4AC6CA-3C20-4146-82D0-CD1C76E775AB}" type="slidenum">
              <a:rPr lang="en-US" smtClean="0"/>
              <a:t>14</a:t>
            </a:fld>
            <a:endParaRPr lang="en-US"/>
          </a:p>
        </p:txBody>
      </p:sp>
    </p:spTree>
    <p:extLst>
      <p:ext uri="{BB962C8B-B14F-4D97-AF65-F5344CB8AC3E}">
        <p14:creationId xmlns:p14="http://schemas.microsoft.com/office/powerpoint/2010/main" val="37066149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see that graduate students have written about trans-terms about the same as others being published on the VT web site. However, faculty and the colleges much less frequently use trans-terms in their publications.</a:t>
            </a:r>
          </a:p>
        </p:txBody>
      </p:sp>
      <p:sp>
        <p:nvSpPr>
          <p:cNvPr id="4" name="Slide Number Placeholder 3"/>
          <p:cNvSpPr>
            <a:spLocks noGrp="1"/>
          </p:cNvSpPr>
          <p:nvPr>
            <p:ph type="sldNum" sz="quarter" idx="5"/>
          </p:nvPr>
        </p:nvSpPr>
        <p:spPr/>
        <p:txBody>
          <a:bodyPr/>
          <a:lstStyle/>
          <a:p>
            <a:fld id="{0F4AC6CA-3C20-4146-82D0-CD1C76E775AB}" type="slidenum">
              <a:rPr lang="en-US" smtClean="0"/>
              <a:t>15</a:t>
            </a:fld>
            <a:endParaRPr lang="en-US"/>
          </a:p>
        </p:txBody>
      </p:sp>
    </p:spTree>
    <p:extLst>
      <p:ext uri="{BB962C8B-B14F-4D97-AF65-F5344CB8AC3E}">
        <p14:creationId xmlns:p14="http://schemas.microsoft.com/office/powerpoint/2010/main" val="39696170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don’t know what this data says;&gt;(</a:t>
            </a:r>
          </a:p>
        </p:txBody>
      </p:sp>
      <p:sp>
        <p:nvSpPr>
          <p:cNvPr id="4" name="Slide Number Placeholder 3"/>
          <p:cNvSpPr>
            <a:spLocks noGrp="1"/>
          </p:cNvSpPr>
          <p:nvPr>
            <p:ph type="sldNum" sz="quarter" idx="5"/>
          </p:nvPr>
        </p:nvSpPr>
        <p:spPr/>
        <p:txBody>
          <a:bodyPr/>
          <a:lstStyle/>
          <a:p>
            <a:fld id="{0F4AC6CA-3C20-4146-82D0-CD1C76E775AB}" type="slidenum">
              <a:rPr lang="en-US" smtClean="0"/>
              <a:t>16</a:t>
            </a:fld>
            <a:endParaRPr lang="en-US"/>
          </a:p>
        </p:txBody>
      </p:sp>
    </p:spTree>
    <p:extLst>
      <p:ext uri="{BB962C8B-B14F-4D97-AF65-F5344CB8AC3E}">
        <p14:creationId xmlns:p14="http://schemas.microsoft.com/office/powerpoint/2010/main" val="7616722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4AC6CA-3C20-4146-82D0-CD1C76E775AB}" type="slidenum">
              <a:rPr lang="en-US" smtClean="0"/>
              <a:t>17</a:t>
            </a:fld>
            <a:endParaRPr lang="en-US"/>
          </a:p>
        </p:txBody>
      </p:sp>
    </p:spTree>
    <p:extLst>
      <p:ext uri="{BB962C8B-B14F-4D97-AF65-F5344CB8AC3E}">
        <p14:creationId xmlns:p14="http://schemas.microsoft.com/office/powerpoint/2010/main" val="14677296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 this a valid method to begin to determine if an IR adequately reflects the work and activities of its university community?</a:t>
            </a:r>
          </a:p>
          <a:p>
            <a:endParaRPr lang="en-US"/>
          </a:p>
          <a:p>
            <a:r>
              <a:rPr lang="en-US"/>
              <a:t>Should </a:t>
            </a:r>
            <a:r>
              <a:rPr lang="en-US" dirty="0"/>
              <a:t>we assess IRs based on different criteria?</a:t>
            </a:r>
          </a:p>
          <a:p>
            <a:endParaRPr lang="en-US" dirty="0"/>
          </a:p>
          <a:p>
            <a:r>
              <a:rPr lang="en-US" dirty="0"/>
              <a:t>Are any of you interested in looking at your IRs and sharing the results?</a:t>
            </a:r>
          </a:p>
          <a:p>
            <a:endParaRPr lang="en-US" dirty="0"/>
          </a:p>
          <a:p>
            <a:r>
              <a:rPr lang="en-US" dirty="0"/>
              <a:t>What are your thoughts on comparing the IR with the institutional website?</a:t>
            </a:r>
          </a:p>
        </p:txBody>
      </p:sp>
      <p:sp>
        <p:nvSpPr>
          <p:cNvPr id="4" name="Slide Number Placeholder 3"/>
          <p:cNvSpPr>
            <a:spLocks noGrp="1"/>
          </p:cNvSpPr>
          <p:nvPr>
            <p:ph type="sldNum" sz="quarter" idx="5"/>
          </p:nvPr>
        </p:nvSpPr>
        <p:spPr/>
        <p:txBody>
          <a:bodyPr/>
          <a:lstStyle/>
          <a:p>
            <a:fld id="{0F4AC6CA-3C20-4146-82D0-CD1C76E775AB}" type="slidenum">
              <a:rPr lang="en-US" smtClean="0"/>
              <a:t>18</a:t>
            </a:fld>
            <a:endParaRPr lang="en-US"/>
          </a:p>
        </p:txBody>
      </p:sp>
    </p:spTree>
    <p:extLst>
      <p:ext uri="{BB962C8B-B14F-4D97-AF65-F5344CB8AC3E}">
        <p14:creationId xmlns:p14="http://schemas.microsoft.com/office/powerpoint/2010/main" val="1876851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presentations and articles triggered my inquiry, particularly R’s. Her report struck me as well aimed but incomplete because she only looked at what we think of as the “library collection” (i.e., purchased books, serials, multimedia, etc.), and she didn’t mention the IR.  She determined that her library was not meeting the needs of its users because it was out-of-date and incomplete. Her article made me ask, “how would I know if that was also the case for my IR?” </a:t>
            </a:r>
          </a:p>
          <a:p>
            <a:endParaRPr lang="en-US" dirty="0"/>
          </a:p>
          <a:p>
            <a:r>
              <a:rPr lang="en-US" dirty="0"/>
              <a:t>Collection development policies and procedures are well established for libraries’ traditional collections, and are largely assessed by the number </a:t>
            </a:r>
            <a:r>
              <a:rPr lang="en-US" dirty="0" err="1"/>
              <a:t>itscontents</a:t>
            </a:r>
            <a:r>
              <a:rPr lang="en-US" dirty="0"/>
              <a:t>. </a:t>
            </a:r>
          </a:p>
          <a:p>
            <a:endParaRPr lang="en-US" dirty="0"/>
          </a:p>
          <a:p>
            <a:r>
              <a:rPr lang="en-US" dirty="0"/>
              <a:t>Therefore, I thought an appropriate assessment Q would be to ask, “Does my IR represent the activities and work being done at my university?” and not how many items does it have and many times were they downloaded. That data is already available.</a:t>
            </a: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2</a:t>
            </a:fld>
            <a:endParaRPr lang="en-US" dirty="0"/>
          </a:p>
        </p:txBody>
      </p:sp>
    </p:spTree>
    <p:extLst>
      <p:ext uri="{BB962C8B-B14F-4D97-AF65-F5344CB8AC3E}">
        <p14:creationId xmlns:p14="http://schemas.microsoft.com/office/powerpoint/2010/main" val="1558739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My IR includes works related to the education, research, service, extension activities, or works of historical value to the Virginia Tech community, and were produced, submitted, or sponsored by its faculty, staff, administrators, alumni, or students.</a:t>
            </a:r>
          </a:p>
          <a:p>
            <a:pPr marL="0" indent="0">
              <a:buFont typeface="Arial" panose="020B0604020202020204" pitchFamily="34" charset="0"/>
              <a:buNone/>
            </a:pPr>
            <a:endParaRPr lang="en-US" sz="1200" kern="1200" dirty="0">
              <a:solidFill>
                <a:schemeClr val="tx1"/>
              </a:solidFill>
              <a:effectLst/>
              <a:latin typeface="+mn-lt"/>
              <a:ea typeface="+mn-ea"/>
              <a:cs typeface="+mn-cs"/>
            </a:endParaRPr>
          </a:p>
          <a:p>
            <a:pPr marL="0" indent="0">
              <a:buFont typeface="Arial" panose="020B0604020202020204" pitchFamily="34" charset="0"/>
              <a:buNone/>
            </a:pPr>
            <a:r>
              <a:rPr lang="en-US" sz="1200" kern="1200" dirty="0" err="1">
                <a:solidFill>
                  <a:schemeClr val="tx1"/>
                </a:solidFill>
                <a:effectLst/>
                <a:latin typeface="+mn-lt"/>
                <a:ea typeface="+mn-ea"/>
                <a:cs typeface="+mn-cs"/>
              </a:rPr>
              <a:t>VTechWorks</a:t>
            </a:r>
            <a:r>
              <a:rPr lang="en-US" sz="1200" kern="1200" dirty="0">
                <a:solidFill>
                  <a:schemeClr val="tx1"/>
                </a:solidFill>
                <a:effectLst/>
                <a:latin typeface="+mn-lt"/>
                <a:ea typeface="+mn-ea"/>
                <a:cs typeface="+mn-cs"/>
              </a:rPr>
              <a:t> is a locally hosted 7 year old DSpace repository. Format agnostic: </a:t>
            </a:r>
            <a:r>
              <a:rPr lang="en-US" sz="1200" b="1" kern="1200" dirty="0">
                <a:solidFill>
                  <a:schemeClr val="tx1"/>
                </a:solidFill>
                <a:effectLst/>
                <a:latin typeface="+mn-lt"/>
                <a:ea typeface="+mn-ea"/>
                <a:cs typeface="+mn-cs"/>
              </a:rPr>
              <a:t>full text i.e., word searchable and indexed by Google</a:t>
            </a:r>
          </a:p>
          <a:p>
            <a:pPr marL="171450" indent="-171450">
              <a:buFont typeface="Arial" panose="020B0604020202020204" pitchFamily="34" charset="0"/>
              <a:buChar char="•"/>
            </a:pPr>
            <a:r>
              <a:rPr lang="en-US" sz="1200" kern="1200" dirty="0">
                <a:solidFill>
                  <a:schemeClr val="tx1">
                    <a:lumMod val="50000"/>
                    <a:lumOff val="50000"/>
                  </a:schemeClr>
                </a:solidFill>
                <a:effectLst/>
                <a:latin typeface="+mn-lt"/>
                <a:ea typeface="+mn-ea"/>
                <a:cs typeface="+mn-cs"/>
              </a:rPr>
              <a:t>images 14% (~9600</a:t>
            </a:r>
          </a:p>
          <a:p>
            <a:pPr marL="171450" indent="-171450">
              <a:buFont typeface="Arial" panose="020B0604020202020204" pitchFamily="34" charset="0"/>
              <a:buChar char="•"/>
            </a:pPr>
            <a:r>
              <a:rPr lang="en-US" sz="1200" kern="1200" dirty="0">
                <a:solidFill>
                  <a:schemeClr val="tx1">
                    <a:lumMod val="50000"/>
                    <a:lumOff val="50000"/>
                  </a:schemeClr>
                </a:solidFill>
                <a:effectLst/>
                <a:latin typeface="+mn-lt"/>
                <a:ea typeface="+mn-ea"/>
                <a:cs typeface="+mn-cs"/>
              </a:rPr>
              <a:t>audio (38, &gt;.1%</a:t>
            </a:r>
          </a:p>
          <a:p>
            <a:pPr marL="171450" indent="-171450">
              <a:buFont typeface="Arial" panose="020B0604020202020204" pitchFamily="34" charset="0"/>
              <a:buChar char="•"/>
            </a:pPr>
            <a:r>
              <a:rPr lang="en-US" sz="1200" kern="1200" dirty="0">
                <a:solidFill>
                  <a:schemeClr val="tx1">
                    <a:lumMod val="50000"/>
                    <a:lumOff val="50000"/>
                  </a:schemeClr>
                </a:solidFill>
                <a:effectLst/>
                <a:latin typeface="+mn-lt"/>
                <a:ea typeface="+mn-ea"/>
                <a:cs typeface="+mn-cs"/>
              </a:rPr>
              <a:t>video (328, &gt;.5%)</a:t>
            </a:r>
          </a:p>
          <a:p>
            <a:pPr marL="171450" indent="-171450">
              <a:buFont typeface="Arial" panose="020B0604020202020204" pitchFamily="34" charset="0"/>
              <a:buChar char="•"/>
            </a:pPr>
            <a:r>
              <a:rPr lang="en-US" sz="1200" kern="1200" dirty="0">
                <a:solidFill>
                  <a:schemeClr val="tx1">
                    <a:lumMod val="50000"/>
                    <a:lumOff val="50000"/>
                  </a:schemeClr>
                </a:solidFill>
                <a:effectLst/>
                <a:latin typeface="+mn-lt"/>
                <a:ea typeface="+mn-ea"/>
                <a:cs typeface="+mn-cs"/>
              </a:rPr>
              <a:t>datasets (84, ~.1%)]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ACQUISITIONS:  IRs generally do not have librarians with subject specialists, are not dependent on budgets to purchase publications, but on people with the time to find and deposit appropriate items</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Faculty deposit (voluntary), directly into IR or through integrated systems (e.g., Elements)</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Graduate students are mandated to submit ETDs through our Graduate School system</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IR staff select and deposit sometimes randomly (e.g., reading the daily VT News) and systematically (e.g., OASF, SWORD)	</a:t>
            </a:r>
          </a:p>
          <a:p>
            <a:pPr marL="171450" indent="-171450">
              <a:buFont typeface="Arial" panose="020B0604020202020204" pitchFamily="34" charset="0"/>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F4AC6CA-3C20-4146-82D0-CD1C76E775AB}" type="slidenum">
              <a:rPr lang="en-US" smtClean="0"/>
              <a:t>3</a:t>
            </a:fld>
            <a:endParaRPr lang="en-US"/>
          </a:p>
        </p:txBody>
      </p:sp>
    </p:spTree>
    <p:extLst>
      <p:ext uri="{BB962C8B-B14F-4D97-AF65-F5344CB8AC3E}">
        <p14:creationId xmlns:p14="http://schemas.microsoft.com/office/powerpoint/2010/main" val="131137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After reading Rebekah Scoggins article, I chose to address the question of whether </a:t>
            </a:r>
            <a:r>
              <a:rPr lang="en-US" b="0" dirty="0"/>
              <a:t>the collections in our IR are representative of the work being done in the university community, by examining a microcosm, works about LGBTQ. I built a vocabulary of search terms and phrases from these sources.</a:t>
            </a:r>
            <a:endParaRPr lang="en-US" sz="1200" b="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HANDOUT</a:t>
            </a:r>
          </a:p>
        </p:txBody>
      </p:sp>
      <p:sp>
        <p:nvSpPr>
          <p:cNvPr id="4" name="Slide Number Placeholder 3"/>
          <p:cNvSpPr>
            <a:spLocks noGrp="1"/>
          </p:cNvSpPr>
          <p:nvPr>
            <p:ph type="sldNum" sz="quarter" idx="5"/>
          </p:nvPr>
        </p:nvSpPr>
        <p:spPr/>
        <p:txBody>
          <a:bodyPr/>
          <a:lstStyle/>
          <a:p>
            <a:fld id="{0F4AC6CA-3C20-4146-82D0-CD1C76E775AB}" type="slidenum">
              <a:rPr lang="en-US" smtClean="0"/>
              <a:t>4</a:t>
            </a:fld>
            <a:endParaRPr lang="en-US"/>
          </a:p>
        </p:txBody>
      </p:sp>
    </p:spTree>
    <p:extLst>
      <p:ext uri="{BB962C8B-B14F-4D97-AF65-F5344CB8AC3E}">
        <p14:creationId xmlns:p14="http://schemas.microsoft.com/office/powerpoint/2010/main" val="1954528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 eliminated some search terms because DSpace, which uses the </a:t>
            </a:r>
            <a:r>
              <a:rPr lang="en-US" sz="1200" kern="1200" dirty="0" err="1">
                <a:solidFill>
                  <a:schemeClr val="tx1"/>
                </a:solidFill>
                <a:effectLst/>
                <a:latin typeface="+mn-lt"/>
                <a:ea typeface="+mn-ea"/>
                <a:cs typeface="+mn-cs"/>
              </a:rPr>
              <a:t>Solr</a:t>
            </a:r>
            <a:r>
              <a:rPr lang="en-US" sz="1200" kern="1200" dirty="0">
                <a:solidFill>
                  <a:schemeClr val="tx1"/>
                </a:solidFill>
                <a:effectLst/>
                <a:latin typeface="+mn-lt"/>
                <a:ea typeface="+mn-ea"/>
                <a:cs typeface="+mn-cs"/>
              </a:rPr>
              <a:t> </a:t>
            </a:r>
            <a:r>
              <a:rPr lang="en-US" dirty="0"/>
              <a:t>search platform, </a:t>
            </a:r>
            <a:r>
              <a:rPr lang="en-US" sz="1200" kern="1200" dirty="0">
                <a:solidFill>
                  <a:schemeClr val="tx1"/>
                </a:solidFill>
                <a:effectLst/>
                <a:latin typeface="+mn-lt"/>
                <a:ea typeface="+mn-ea"/>
                <a:cs typeface="+mn-cs"/>
              </a:rPr>
              <a:t>uses “fuzzy” logic and stemming.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a:solidFill>
                <a:schemeClr val="tx1">
                  <a:lumMod val="50000"/>
                  <a:lumOff val="50000"/>
                </a:schemeClr>
              </a:solidFill>
              <a:effectLst/>
              <a:latin typeface="+mn-lt"/>
              <a:ea typeface="+mn-ea"/>
              <a:cs typeface="+mn-cs"/>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Some of the terms were unusable because they have very different meanings inside and outside the LGBTQ frame or have changed over time, such as gay and queer.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Similarly, some terms had to be eliminated because they were too broad, such as underrepresented groups, discrimination, and unconscious bias.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Of course, some additional terms and phrases didn’t present themselves in time to be considered, e.g., same sex couples (Jan. 24, 2019)</a:t>
            </a:r>
            <a:r>
              <a:rPr lang="en-US" sz="1200" kern="1200" dirty="0">
                <a:solidFill>
                  <a:schemeClr val="tx1">
                    <a:lumMod val="50000"/>
                    <a:lumOff val="50000"/>
                  </a:schemeClr>
                </a:solidFill>
                <a:effectLst/>
                <a:latin typeface="+mn-lt"/>
                <a:ea typeface="+mn-ea"/>
                <a:cs typeface="+mn-cs"/>
              </a:rPr>
              <a:t>. But, from the combined vocabularies </a:t>
            </a:r>
            <a:r>
              <a:rPr lang="en-US" dirty="0"/>
              <a:t>I ended up with 159 terms, which I searched in VTechWorks and got hits on 96 of them. </a:t>
            </a:r>
          </a:p>
        </p:txBody>
      </p:sp>
      <p:sp>
        <p:nvSpPr>
          <p:cNvPr id="4" name="Slide Number Placeholder 3"/>
          <p:cNvSpPr>
            <a:spLocks noGrp="1"/>
          </p:cNvSpPr>
          <p:nvPr>
            <p:ph type="sldNum" sz="quarter" idx="5"/>
          </p:nvPr>
        </p:nvSpPr>
        <p:spPr/>
        <p:txBody>
          <a:bodyPr/>
          <a:lstStyle/>
          <a:p>
            <a:fld id="{0F4AC6CA-3C20-4146-82D0-CD1C76E775AB}" type="slidenum">
              <a:rPr lang="en-US" smtClean="0"/>
              <a:t>5</a:t>
            </a:fld>
            <a:endParaRPr lang="en-US"/>
          </a:p>
        </p:txBody>
      </p:sp>
    </p:spTree>
    <p:extLst>
      <p:ext uri="{BB962C8B-B14F-4D97-AF65-F5344CB8AC3E}">
        <p14:creationId xmlns:p14="http://schemas.microsoft.com/office/powerpoint/2010/main" val="2816832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 created lots and lots of spreadsheets. In VTechWorks I got 9, 654 hits on the 96 terms that appeared in 69,466 works. These are the 18 terms and phrases with the highest number of hits. But what did this data mean?. </a:t>
            </a:r>
          </a:p>
          <a:p>
            <a:endParaRPr lang="en-US" dirty="0"/>
          </a:p>
          <a:p>
            <a:r>
              <a:rPr lang="en-US" dirty="0"/>
              <a:t>I decided to see if groups of authors or publications in VTechWorks would help to give some context to the data. </a:t>
            </a:r>
          </a:p>
        </p:txBody>
      </p:sp>
      <p:sp>
        <p:nvSpPr>
          <p:cNvPr id="4" name="Slide Number Placeholder 3"/>
          <p:cNvSpPr>
            <a:spLocks noGrp="1"/>
          </p:cNvSpPr>
          <p:nvPr>
            <p:ph type="sldNum" sz="quarter" idx="5"/>
          </p:nvPr>
        </p:nvSpPr>
        <p:spPr/>
        <p:txBody>
          <a:bodyPr/>
          <a:lstStyle/>
          <a:p>
            <a:fld id="{0F4AC6CA-3C20-4146-82D0-CD1C76E775AB}" type="slidenum">
              <a:rPr lang="en-US" smtClean="0"/>
              <a:t>6</a:t>
            </a:fld>
            <a:endParaRPr lang="en-US"/>
          </a:p>
        </p:txBody>
      </p:sp>
    </p:spTree>
    <p:extLst>
      <p:ext uri="{BB962C8B-B14F-4D97-AF65-F5344CB8AC3E}">
        <p14:creationId xmlns:p14="http://schemas.microsoft.com/office/powerpoint/2010/main" val="7808945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ETDs are an established collection. VT was the first university to require its grad studs to deposit their theses and dissertations electronically. Our collection of 31,808 ETDs got 3,059 hits on 89 of the 96 terms in VTW.</a:t>
            </a:r>
          </a:p>
          <a:p>
            <a:endParaRPr lang="en-US" dirty="0"/>
          </a:p>
          <a:p>
            <a:r>
              <a:rPr lang="en-US" dirty="0"/>
              <a:t>These 17 terms got nearly 80% of the hits (78.5%)</a:t>
            </a:r>
          </a:p>
        </p:txBody>
      </p:sp>
      <p:sp>
        <p:nvSpPr>
          <p:cNvPr id="4" name="Slide Number Placeholder 3"/>
          <p:cNvSpPr>
            <a:spLocks noGrp="1"/>
          </p:cNvSpPr>
          <p:nvPr>
            <p:ph type="sldNum" sz="quarter" idx="5"/>
          </p:nvPr>
        </p:nvSpPr>
        <p:spPr/>
        <p:txBody>
          <a:bodyPr/>
          <a:lstStyle/>
          <a:p>
            <a:fld id="{0F4AC6CA-3C20-4146-82D0-CD1C76E775AB}" type="slidenum">
              <a:rPr lang="en-US" smtClean="0"/>
              <a:t>7</a:t>
            </a:fld>
            <a:endParaRPr lang="en-US"/>
          </a:p>
        </p:txBody>
      </p:sp>
    </p:spTree>
    <p:extLst>
      <p:ext uri="{BB962C8B-B14F-4D97-AF65-F5344CB8AC3E}">
        <p14:creationId xmlns:p14="http://schemas.microsoft.com/office/powerpoint/2010/main" val="14993659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I decided to see if the faculty were using these terms in their research and writing. But I didn’t have a straightforward way to gather their publications together because they are scattered throughout the IR in a variety of collections. So I created a virtual collection by combining </a:t>
            </a:r>
          </a:p>
          <a:p>
            <a:endParaRPr lang="en-US" dirty="0"/>
          </a:p>
          <a:p>
            <a:pPr lvl="0"/>
            <a:r>
              <a:rPr lang="en-US" sz="1200" kern="1200" dirty="0">
                <a:solidFill>
                  <a:schemeClr val="tx1"/>
                </a:solidFill>
                <a:effectLst/>
                <a:latin typeface="+mn-lt"/>
                <a:ea typeface="+mn-ea"/>
                <a:cs typeface="+mn-cs"/>
              </a:rPr>
              <a:t>The 1689 publications from Elements, our Electronic Faculty Activity Reporting System (EFARS)</a:t>
            </a:r>
          </a:p>
          <a:p>
            <a:pPr lvl="0"/>
            <a:r>
              <a:rPr lang="en-US" sz="1200" u="sng" kern="1200" dirty="0">
                <a:solidFill>
                  <a:schemeClr val="tx1"/>
                </a:solidFill>
                <a:effectLst/>
                <a:latin typeface="+mn-lt"/>
                <a:ea typeface="+mn-ea"/>
                <a:cs typeface="+mn-cs"/>
                <a:hlinkClick r:id="rId3"/>
              </a:rPr>
              <a:t>330 journal articles supported by our Open Access Subvention Fund</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962 Journal</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articles harvested by the SWORD protocol from</a:t>
            </a:r>
          </a:p>
          <a:p>
            <a:pPr lvl="1"/>
            <a:r>
              <a:rPr lang="en-US" sz="1200" kern="1200" dirty="0">
                <a:solidFill>
                  <a:schemeClr val="tx1"/>
                </a:solidFill>
                <a:effectLst/>
                <a:latin typeface="+mn-lt"/>
                <a:ea typeface="+mn-ea"/>
                <a:cs typeface="+mn-cs"/>
              </a:rPr>
              <a:t>BioMed Central and </a:t>
            </a:r>
            <a:r>
              <a:rPr lang="en-US" sz="1200" kern="1200" dirty="0" err="1">
                <a:solidFill>
                  <a:schemeClr val="tx1"/>
                </a:solidFill>
                <a:effectLst/>
                <a:latin typeface="+mn-lt"/>
                <a:ea typeface="+mn-ea"/>
                <a:cs typeface="+mn-cs"/>
              </a:rPr>
              <a:t>SpringerOpen</a:t>
            </a:r>
            <a:r>
              <a:rPr lang="en-US" sz="1200" kern="1200" dirty="0">
                <a:solidFill>
                  <a:schemeClr val="tx1"/>
                </a:solidFill>
                <a:effectLst/>
                <a:latin typeface="+mn-lt"/>
                <a:ea typeface="+mn-ea"/>
                <a:cs typeface="+mn-cs"/>
              </a:rPr>
              <a:t> [404]</a:t>
            </a:r>
          </a:p>
          <a:p>
            <a:pPr lvl="1"/>
            <a:r>
              <a:rPr lang="en-US" sz="1200" kern="1200" dirty="0" err="1">
                <a:solidFill>
                  <a:schemeClr val="tx1"/>
                </a:solidFill>
                <a:effectLst/>
                <a:latin typeface="+mn-lt"/>
                <a:ea typeface="+mn-ea"/>
                <a:cs typeface="+mn-cs"/>
              </a:rPr>
              <a:t>Hindawi</a:t>
            </a:r>
            <a:r>
              <a:rPr lang="en-US" sz="1200" kern="1200" dirty="0">
                <a:solidFill>
                  <a:schemeClr val="tx1"/>
                </a:solidFill>
                <a:effectLst/>
                <a:latin typeface="+mn-lt"/>
                <a:ea typeface="+mn-ea"/>
                <a:cs typeface="+mn-cs"/>
              </a:rPr>
              <a:t> Press [227] </a:t>
            </a:r>
          </a:p>
          <a:p>
            <a:pPr lvl="1"/>
            <a:r>
              <a:rPr lang="en-US" sz="1200" kern="1200" dirty="0">
                <a:solidFill>
                  <a:schemeClr val="tx1"/>
                </a:solidFill>
                <a:effectLst/>
                <a:latin typeface="+mn-lt"/>
                <a:ea typeface="+mn-ea"/>
                <a:cs typeface="+mn-cs"/>
              </a:rPr>
              <a:t>Multidisciplinary Digital Publishing Institute (MDPI) [331]</a:t>
            </a:r>
          </a:p>
          <a:p>
            <a:pPr lvl="0"/>
            <a:r>
              <a:rPr lang="en-US" sz="1200" kern="1200" dirty="0">
                <a:solidFill>
                  <a:schemeClr val="tx1"/>
                </a:solidFill>
                <a:effectLst/>
                <a:latin typeface="+mn-lt"/>
                <a:ea typeface="+mn-ea"/>
                <a:cs typeface="+mn-cs"/>
              </a:rPr>
              <a:t>And, 1072 works in the Destination Areas (DAs) and Strategic Growth Areas (SGAs) collection, which represents a high-profile </a:t>
            </a:r>
            <a:r>
              <a:rPr lang="en-US" sz="1200" kern="1200" dirty="0" err="1">
                <a:solidFill>
                  <a:schemeClr val="tx1"/>
                </a:solidFill>
                <a:effectLst/>
                <a:latin typeface="+mn-lt"/>
                <a:ea typeface="+mn-ea"/>
                <a:cs typeface="+mn-cs"/>
              </a:rPr>
              <a:t>VTinitiative</a:t>
            </a:r>
            <a:r>
              <a:rPr lang="en-US" sz="1200" kern="1200" dirty="0">
                <a:solidFill>
                  <a:schemeClr val="tx1"/>
                </a:solidFill>
                <a:effectLst/>
                <a:latin typeface="+mn-lt"/>
                <a:ea typeface="+mn-ea"/>
                <a:cs typeface="+mn-cs"/>
              </a:rPr>
              <a:t> called Beyond Boundaries begun in September 2017.</a:t>
            </a:r>
          </a:p>
          <a:p>
            <a:endParaRPr lang="en-US" dirty="0"/>
          </a:p>
          <a:p>
            <a:r>
              <a:rPr lang="en-US" dirty="0"/>
              <a:t>34 of the 96 terms got 387 hits in the Faculty Research Collection of 4,141 works. These 18 terms got 93% of the hits.</a:t>
            </a:r>
          </a:p>
        </p:txBody>
      </p:sp>
      <p:sp>
        <p:nvSpPr>
          <p:cNvPr id="4" name="Slide Number Placeholder 3"/>
          <p:cNvSpPr>
            <a:spLocks noGrp="1"/>
          </p:cNvSpPr>
          <p:nvPr>
            <p:ph type="sldNum" sz="quarter" idx="5"/>
          </p:nvPr>
        </p:nvSpPr>
        <p:spPr/>
        <p:txBody>
          <a:bodyPr/>
          <a:lstStyle/>
          <a:p>
            <a:fld id="{0F4AC6CA-3C20-4146-82D0-CD1C76E775AB}" type="slidenum">
              <a:rPr lang="en-US" smtClean="0"/>
              <a:t>8</a:t>
            </a:fld>
            <a:endParaRPr lang="en-US"/>
          </a:p>
        </p:txBody>
      </p:sp>
    </p:spTree>
    <p:extLst>
      <p:ext uri="{BB962C8B-B14F-4D97-AF65-F5344CB8AC3E}">
        <p14:creationId xmlns:p14="http://schemas.microsoft.com/office/powerpoint/2010/main" val="1707417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decided to create another virtual collection to add yet another perspective, made up of VT’s 9 colleges, which include all academic units and the library.</a:t>
            </a:r>
          </a:p>
          <a:p>
            <a:endParaRPr lang="en-US" dirty="0"/>
          </a:p>
          <a:p>
            <a:r>
              <a:rPr lang="en-US" dirty="0"/>
              <a:t>44 of the 96 terms got 1191 hits in 13,537 works in the Colleges collection. These 17 terms make up 95% of the hits in this collection.</a:t>
            </a:r>
          </a:p>
          <a:p>
            <a:r>
              <a:rPr lang="en-US"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College of Agriculture and Life Sciences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College of Architecture and Urban Studies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College of Engineering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College of Liberal Arts and Human Sciences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College of Natural Resources and Environment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College of Science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Pamplin College of Business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Virginia-Maryland Regional College of Veterinary Medicine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Virginia Tech Carilion School of Medicine and Research Institute </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0F4AC6CA-3C20-4146-82D0-CD1C76E775AB}" type="slidenum">
              <a:rPr lang="en-US" smtClean="0"/>
              <a:t>9</a:t>
            </a:fld>
            <a:endParaRPr lang="en-US"/>
          </a:p>
        </p:txBody>
      </p:sp>
    </p:spTree>
    <p:extLst>
      <p:ext uri="{BB962C8B-B14F-4D97-AF65-F5344CB8AC3E}">
        <p14:creationId xmlns:p14="http://schemas.microsoft.com/office/powerpoint/2010/main" val="19945965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1" name="Rectangle 20"/>
          <p:cNvSpPr/>
          <p:nvPr userDrawn="1"/>
        </p:nvSpPr>
        <p:spPr>
          <a:xfrm>
            <a:off x="900540" y="0"/>
            <a:ext cx="9981863" cy="18491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endParaRPr lang="en-US"/>
          </a:p>
        </p:txBody>
      </p:sp>
      <p:sp>
        <p:nvSpPr>
          <p:cNvPr id="14" name="Rectangle 13"/>
          <p:cNvSpPr/>
          <p:nvPr userDrawn="1"/>
        </p:nvSpPr>
        <p:spPr>
          <a:xfrm>
            <a:off x="843432" y="2113280"/>
            <a:ext cx="10170008" cy="4744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tlCol="0" anchor="ctr"/>
          <a:lstStyle/>
          <a:p>
            <a:pPr algn="l">
              <a:lnSpc>
                <a:spcPct val="150000"/>
              </a:lnSpc>
            </a:pPr>
            <a:endParaRPr lang="en-US"/>
          </a:p>
        </p:txBody>
      </p:sp>
      <p:pic>
        <p:nvPicPr>
          <p:cNvPr id="22" name="Picture 21"/>
          <p:cNvPicPr>
            <a:picLocks noChangeAspect="1"/>
          </p:cNvPicPr>
          <p:nvPr userDrawn="1"/>
        </p:nvPicPr>
        <p:blipFill rotWithShape="1">
          <a:blip r:embed="rId2">
            <a:alphaModFix amt="37000"/>
          </a:blip>
          <a:srcRect l="48729" t="-2" r="-46172" b="32720"/>
          <a:stretch/>
        </p:blipFill>
        <p:spPr>
          <a:xfrm flipH="1">
            <a:off x="6406887" y="2823827"/>
            <a:ext cx="5858111" cy="4044719"/>
          </a:xfrm>
          <a:prstGeom prst="rect">
            <a:avLst/>
          </a:prstGeom>
        </p:spPr>
      </p:pic>
      <p:sp>
        <p:nvSpPr>
          <p:cNvPr id="8" name="Rectangle 7"/>
          <p:cNvSpPr/>
          <p:nvPr userDrawn="1"/>
        </p:nvSpPr>
        <p:spPr>
          <a:xfrm>
            <a:off x="853440" y="2194560"/>
            <a:ext cx="10005060" cy="46634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867335" y="2191871"/>
            <a:ext cx="9991165" cy="4680697"/>
          </a:xfrm>
          <a:noFill/>
          <a:ln w="12700">
            <a:noFill/>
          </a:ln>
        </p:spPr>
        <p:txBody>
          <a:bodyPr wrap="square" lIns="457200" tIns="182880" rIns="365760" bIns="182880">
            <a:noAutofit/>
          </a:bodyPr>
          <a:lstStyle>
            <a:lvl1pPr marL="0" indent="0" algn="l">
              <a:lnSpc>
                <a:spcPct val="150000"/>
              </a:lnSpc>
              <a:spcAft>
                <a:spcPts val="0"/>
              </a:spcAft>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 name="Title 1"/>
          <p:cNvSpPr>
            <a:spLocks noGrp="1"/>
          </p:cNvSpPr>
          <p:nvPr>
            <p:ph type="ctrTitle"/>
          </p:nvPr>
        </p:nvSpPr>
        <p:spPr>
          <a:xfrm>
            <a:off x="0" y="513756"/>
            <a:ext cx="10986247" cy="1080296"/>
          </a:xfrm>
          <a:noFill/>
          <a:ln w="15875">
            <a:noFill/>
          </a:ln>
        </p:spPr>
        <p:txBody>
          <a:bodyPr wrap="square" lIns="1280160" rIns="365760" anchor="ctr" anchorCtr="0">
            <a:normAutofit/>
          </a:bodyPr>
          <a:lstStyle>
            <a:lvl1pPr algn="l">
              <a:defRPr sz="3800" baseline="0"/>
            </a:lvl1pPr>
          </a:lstStyle>
          <a:p>
            <a:r>
              <a:rPr lang="en-US"/>
              <a:t>Click to edit Master title style</a:t>
            </a:r>
            <a:endParaRPr lang="en-US" dirty="0"/>
          </a:p>
        </p:txBody>
      </p:sp>
      <p:pic>
        <p:nvPicPr>
          <p:cNvPr id="9" name="Picture 8"/>
          <p:cNvPicPr>
            <a:picLocks noChangeAspect="1"/>
          </p:cNvPicPr>
          <p:nvPr userDrawn="1"/>
        </p:nvPicPr>
        <p:blipFill rotWithShape="1">
          <a:blip r:embed="rId2">
            <a:alphaModFix amt="28000"/>
          </a:blip>
          <a:srcRect l="48730" t="-2" r="-48730" b="54889"/>
          <a:stretch/>
        </p:blipFill>
        <p:spPr>
          <a:xfrm>
            <a:off x="0" y="5149188"/>
            <a:ext cx="3820160" cy="1723380"/>
          </a:xfrm>
          <a:prstGeom prst="rect">
            <a:avLst/>
          </a:prstGeom>
        </p:spPr>
      </p:pic>
      <p:sp>
        <p:nvSpPr>
          <p:cNvPr id="6" name="Slide Number Placeholder 5"/>
          <p:cNvSpPr>
            <a:spLocks noGrp="1"/>
          </p:cNvSpPr>
          <p:nvPr>
            <p:ph type="sldNum" sz="quarter" idx="12"/>
          </p:nvPr>
        </p:nvSpPr>
        <p:spPr/>
        <p:txBody>
          <a:bodyPr/>
          <a:lstStyle/>
          <a:p>
            <a:fld id="{F13255C3-EC6F-3E44-8738-BCB40BBB5A07}" type="slidenum">
              <a:rPr lang="en-US" smtClean="0"/>
              <a:t>‹#›</a:t>
            </a:fld>
            <a:endParaRPr lang="en-US"/>
          </a:p>
        </p:txBody>
      </p:sp>
      <p:sp>
        <p:nvSpPr>
          <p:cNvPr id="20" name="L-Shape 19"/>
          <p:cNvSpPr/>
          <p:nvPr userDrawn="1"/>
        </p:nvSpPr>
        <p:spPr>
          <a:xfrm rot="5400000">
            <a:off x="639706" y="287451"/>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p:nvPr userDrawn="1"/>
        </p:nvCxnSpPr>
        <p:spPr>
          <a:xfrm>
            <a:off x="0" y="6342682"/>
            <a:ext cx="1201269"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8DB5FC2-DA8A-584C-8A2B-861F00E092F6}"/>
              </a:ext>
            </a:extLst>
          </p:cNvPr>
          <p:cNvCxnSpPr/>
          <p:nvPr userDrawn="1"/>
        </p:nvCxnSpPr>
        <p:spPr>
          <a:xfrm flipH="1">
            <a:off x="10071179" y="6276977"/>
            <a:ext cx="297332" cy="405168"/>
          </a:xfrm>
          <a:prstGeom prst="line">
            <a:avLst/>
          </a:prstGeom>
          <a:ln>
            <a:solidFill>
              <a:srgbClr val="FF6600"/>
            </a:solidFill>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F6B132AE-BA29-3747-9E6A-B8DFF60AEAC2}"/>
              </a:ext>
            </a:extLst>
          </p:cNvPr>
          <p:cNvPicPr>
            <a:picLocks noChangeAspect="1"/>
          </p:cNvPicPr>
          <p:nvPr userDrawn="1"/>
        </p:nvPicPr>
        <p:blipFill>
          <a:blip r:embed="rId3"/>
          <a:stretch>
            <a:fillRect/>
          </a:stretch>
        </p:blipFill>
        <p:spPr>
          <a:xfrm>
            <a:off x="10386242" y="6332522"/>
            <a:ext cx="1560791" cy="325165"/>
          </a:xfrm>
          <a:prstGeom prst="rect">
            <a:avLst/>
          </a:prstGeom>
        </p:spPr>
      </p:pic>
      <p:sp>
        <p:nvSpPr>
          <p:cNvPr id="16" name="Rectangle 15">
            <a:extLst>
              <a:ext uri="{FF2B5EF4-FFF2-40B4-BE49-F238E27FC236}">
                <a16:creationId xmlns:a16="http://schemas.microsoft.com/office/drawing/2014/main" id="{0B151E0F-97A4-F042-9DF1-7F3AD59B42A0}"/>
              </a:ext>
            </a:extLst>
          </p:cNvPr>
          <p:cNvSpPr/>
          <p:nvPr userDrawn="1"/>
        </p:nvSpPr>
        <p:spPr>
          <a:xfrm>
            <a:off x="0" y="0"/>
            <a:ext cx="539827" cy="6869016"/>
          </a:xfrm>
          <a:prstGeom prst="rect">
            <a:avLst/>
          </a:prstGeom>
          <a:blipFill dpi="0" rotWithShape="1">
            <a:blip r:embed="rId4">
              <a:extLst>
                <a:ext uri="{28A0092B-C50C-407E-A947-70E740481C1C}">
                  <a14:useLocalDpi xmlns:a14="http://schemas.microsoft.com/office/drawing/2010/main" val="0"/>
                </a:ext>
              </a:extLst>
            </a:blip>
            <a:srcRect/>
            <a:stretch>
              <a:fillRect l="-72618" r="-726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62903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solidFill>
            <a:schemeClr val="bg1"/>
          </a:solidFill>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rot="5400000">
            <a:off x="-86212" y="5972177"/>
            <a:ext cx="992841" cy="365125"/>
          </a:xfrm>
        </p:spPr>
        <p:txBody>
          <a:bodyPr/>
          <a:lstStyle/>
          <a:p>
            <a:fld id="{F13255C3-EC6F-3E44-8738-BCB40BBB5A07}" type="slidenum">
              <a:rPr lang="en-US" smtClean="0"/>
              <a:t>‹#›</a:t>
            </a:fld>
            <a:endParaRPr lang="en-US"/>
          </a:p>
        </p:txBody>
      </p:sp>
      <p:pic>
        <p:nvPicPr>
          <p:cNvPr id="8" name="Picture 7">
            <a:extLst>
              <a:ext uri="{FF2B5EF4-FFF2-40B4-BE49-F238E27FC236}">
                <a16:creationId xmlns:a16="http://schemas.microsoft.com/office/drawing/2014/main" id="{F64B9D2B-0802-5A45-AF31-0B5D0FBC14A4}"/>
              </a:ext>
            </a:extLst>
          </p:cNvPr>
          <p:cNvPicPr>
            <a:picLocks noChangeAspect="1"/>
          </p:cNvPicPr>
          <p:nvPr userDrawn="1"/>
        </p:nvPicPr>
        <p:blipFill>
          <a:blip r:embed="rId2"/>
          <a:stretch>
            <a:fillRect/>
          </a:stretch>
        </p:blipFill>
        <p:spPr>
          <a:xfrm rot="5400000">
            <a:off x="-370188" y="2443438"/>
            <a:ext cx="1560791" cy="325165"/>
          </a:xfrm>
          <a:prstGeom prst="rect">
            <a:avLst/>
          </a:prstGeom>
        </p:spPr>
      </p:pic>
    </p:spTree>
    <p:extLst>
      <p:ext uri="{BB962C8B-B14F-4D97-AF65-F5344CB8AC3E}">
        <p14:creationId xmlns:p14="http://schemas.microsoft.com/office/powerpoint/2010/main" val="1149293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userDrawn="1"/>
        </p:nvSpPr>
        <p:spPr>
          <a:xfrm>
            <a:off x="0" y="501543"/>
            <a:ext cx="4772025" cy="14403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endParaRPr lang="en-US"/>
          </a:p>
        </p:txBody>
      </p:sp>
      <p:sp>
        <p:nvSpPr>
          <p:cNvPr id="2" name="Title 1"/>
          <p:cNvSpPr>
            <a:spLocks noGrp="1"/>
          </p:cNvSpPr>
          <p:nvPr>
            <p:ph type="title"/>
          </p:nvPr>
        </p:nvSpPr>
        <p:spPr>
          <a:xfrm>
            <a:off x="-264160" y="501543"/>
            <a:ext cx="5036185" cy="1440394"/>
          </a:xfrm>
          <a:noFill/>
        </p:spPr>
        <p:txBody>
          <a:bodyPr rIns="640080" anchor="ctr" anchorCtr="0"/>
          <a:lstStyle>
            <a:lvl1pPr algn="r">
              <a:defRPr sz="3200"/>
            </a:lvl1pPr>
          </a:lstStyle>
          <a:p>
            <a:r>
              <a:rPr lang="en-US"/>
              <a:t>Click to edit Master title style</a:t>
            </a:r>
          </a:p>
        </p:txBody>
      </p:sp>
      <p:sp>
        <p:nvSpPr>
          <p:cNvPr id="3" name="Content Placeholder 2"/>
          <p:cNvSpPr>
            <a:spLocks noGrp="1"/>
          </p:cNvSpPr>
          <p:nvPr>
            <p:ph idx="1"/>
          </p:nvPr>
        </p:nvSpPr>
        <p:spPr>
          <a:xfrm>
            <a:off x="5183188" y="501543"/>
            <a:ext cx="6172200" cy="5359507"/>
          </a:xfrm>
          <a:solidFill>
            <a:schemeClr val="bg1"/>
          </a:solidFill>
        </p:spPr>
        <p:txBody>
          <a:bodyPr tIns="36576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326340"/>
            <a:ext cx="3932237" cy="3542648"/>
          </a:xfrm>
          <a:solidFill>
            <a:schemeClr val="bg1"/>
          </a:solidFill>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7" name="Slide Number Placeholder 6"/>
          <p:cNvSpPr>
            <a:spLocks noGrp="1"/>
          </p:cNvSpPr>
          <p:nvPr>
            <p:ph type="sldNum" sz="quarter" idx="12"/>
          </p:nvPr>
        </p:nvSpPr>
        <p:spPr/>
        <p:txBody>
          <a:bodyPr/>
          <a:lstStyle/>
          <a:p>
            <a:fld id="{F13255C3-EC6F-3E44-8738-BCB40BBB5A07}" type="slidenum">
              <a:rPr lang="en-US" smtClean="0"/>
              <a:t>‹#›</a:t>
            </a:fld>
            <a:endParaRPr lang="en-US"/>
          </a:p>
        </p:txBody>
      </p:sp>
      <p:sp>
        <p:nvSpPr>
          <p:cNvPr id="8" name="L-Shape 7"/>
          <p:cNvSpPr/>
          <p:nvPr userDrawn="1"/>
        </p:nvSpPr>
        <p:spPr>
          <a:xfrm rot="5400000" flipH="1" flipV="1">
            <a:off x="4035909" y="1710858"/>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3931920" y="-1087120"/>
            <a:ext cx="184731" cy="369332"/>
          </a:xfrm>
          <a:prstGeom prst="rect">
            <a:avLst/>
          </a:prstGeom>
          <a:noFill/>
        </p:spPr>
        <p:txBody>
          <a:bodyPr wrap="none" rtlCol="0">
            <a:spAutoFit/>
          </a:bodyPr>
          <a:lstStyle/>
          <a:p>
            <a:endParaRPr lang="en-US"/>
          </a:p>
        </p:txBody>
      </p:sp>
      <p:cxnSp>
        <p:nvCxnSpPr>
          <p:cNvPr id="11" name="Straight Connector 10"/>
          <p:cNvCxnSpPr/>
          <p:nvPr userDrawn="1"/>
        </p:nvCxnSpPr>
        <p:spPr>
          <a:xfrm>
            <a:off x="4958080" y="426720"/>
            <a:ext cx="0" cy="5601637"/>
          </a:xfrm>
          <a:prstGeom prst="line">
            <a:avLst/>
          </a:prstGeom>
          <a:ln w="12700">
            <a:solidFill>
              <a:srgbClr val="FF66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5372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309E3AA3-43BD-CC44-A1F6-A466B05F859C}"/>
              </a:ext>
            </a:extLst>
          </p:cNvPr>
          <p:cNvPicPr>
            <a:picLocks noChangeAspect="1"/>
          </p:cNvPicPr>
          <p:nvPr userDrawn="1"/>
        </p:nvPicPr>
        <p:blipFill>
          <a:blip r:embed="rId2"/>
          <a:stretch>
            <a:fillRect/>
          </a:stretch>
        </p:blipFill>
        <p:spPr>
          <a:xfrm rot="5400000" flipH="1">
            <a:off x="9403741" y="-381118"/>
            <a:ext cx="2452312" cy="3166737"/>
          </a:xfrm>
          <a:prstGeom prst="rect">
            <a:avLst/>
          </a:prstGeom>
        </p:spPr>
      </p:pic>
      <p:sp>
        <p:nvSpPr>
          <p:cNvPr id="9" name="Rectangle 8"/>
          <p:cNvSpPr/>
          <p:nvPr userDrawn="1"/>
        </p:nvSpPr>
        <p:spPr>
          <a:xfrm>
            <a:off x="1201269" y="1969995"/>
            <a:ext cx="9869280" cy="43726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 y="439252"/>
            <a:ext cx="10993119" cy="1107996"/>
          </a:xfrm>
          <a:ln w="12700"/>
          <a:effectLst/>
        </p:spPr>
        <p:txBody>
          <a:bodyPr rIns="274320" anchor="ctr" anchorCtr="0"/>
          <a:lstStyle>
            <a:lvl1pPr>
              <a:defRPr sz="4000" baseline="0"/>
            </a:lvl1pPr>
          </a:lstStyle>
          <a:p>
            <a:r>
              <a:rPr lang="en-US"/>
              <a:t>Click to edit Master title style</a:t>
            </a:r>
            <a:endParaRPr lang="en-US" dirty="0"/>
          </a:p>
        </p:txBody>
      </p:sp>
      <p:sp>
        <p:nvSpPr>
          <p:cNvPr id="12" name="Slide Number Placeholder 5"/>
          <p:cNvSpPr>
            <a:spLocks noGrp="1"/>
          </p:cNvSpPr>
          <p:nvPr>
            <p:ph type="sldNum" sz="quarter" idx="12"/>
          </p:nvPr>
        </p:nvSpPr>
        <p:spPr>
          <a:xfrm>
            <a:off x="208428" y="6297297"/>
            <a:ext cx="992841" cy="365125"/>
          </a:xfrm>
        </p:spPr>
        <p:txBody>
          <a:bodyPr/>
          <a:lstStyle/>
          <a:p>
            <a:fld id="{F13255C3-EC6F-3E44-8738-BCB40BBB5A07}" type="slidenum">
              <a:rPr lang="en-US" smtClean="0"/>
              <a:t>‹#›</a:t>
            </a:fld>
            <a:endParaRPr lang="en-US"/>
          </a:p>
        </p:txBody>
      </p:sp>
      <p:sp>
        <p:nvSpPr>
          <p:cNvPr id="3" name="Content Placeholder 2"/>
          <p:cNvSpPr>
            <a:spLocks noGrp="1"/>
          </p:cNvSpPr>
          <p:nvPr>
            <p:ph idx="1"/>
          </p:nvPr>
        </p:nvSpPr>
        <p:spPr>
          <a:xfrm>
            <a:off x="1203515" y="1969995"/>
            <a:ext cx="9664993" cy="4372687"/>
          </a:xfrm>
          <a:ln w="12700">
            <a:noFill/>
          </a:ln>
        </p:spPr>
        <p:txBody>
          <a:bodyPr rIns="365760"/>
          <a:lstStyle>
            <a:lvl5pPr marL="2057400" indent="-452438">
              <a:tabLst>
                <a:tab pos="1828800" algn="l"/>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9" name="Straight Connector 18"/>
          <p:cNvCxnSpPr/>
          <p:nvPr userDrawn="1"/>
        </p:nvCxnSpPr>
        <p:spPr>
          <a:xfrm>
            <a:off x="0" y="6342682"/>
            <a:ext cx="1201269"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5" name="L-Shape 14"/>
          <p:cNvSpPr/>
          <p:nvPr userDrawn="1"/>
        </p:nvSpPr>
        <p:spPr>
          <a:xfrm rot="5400000">
            <a:off x="639706" y="287451"/>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72A8EE7-8280-C541-A9C3-A69175CAF9C1}"/>
              </a:ext>
            </a:extLst>
          </p:cNvPr>
          <p:cNvSpPr/>
          <p:nvPr userDrawn="1"/>
        </p:nvSpPr>
        <p:spPr>
          <a:xfrm>
            <a:off x="0" y="-1707"/>
            <a:ext cx="539827" cy="6869016"/>
          </a:xfrm>
          <a:prstGeom prst="rect">
            <a:avLst/>
          </a:prstGeom>
          <a:blipFill dpi="0" rotWithShape="1">
            <a:blip r:embed="rId3">
              <a:extLst>
                <a:ext uri="{28A0092B-C50C-407E-A947-70E740481C1C}">
                  <a14:useLocalDpi xmlns:a14="http://schemas.microsoft.com/office/drawing/2010/main" val="0"/>
                </a:ext>
              </a:extLst>
            </a:blip>
            <a:srcRect/>
            <a:stretch>
              <a:fillRect l="-72618" r="-726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45B95579-5D57-EF43-8331-ED1CB76C1F40}"/>
              </a:ext>
            </a:extLst>
          </p:cNvPr>
          <p:cNvCxnSpPr/>
          <p:nvPr userDrawn="1"/>
        </p:nvCxnSpPr>
        <p:spPr>
          <a:xfrm flipH="1">
            <a:off x="10071179" y="6276977"/>
            <a:ext cx="297332" cy="405168"/>
          </a:xfrm>
          <a:prstGeom prst="line">
            <a:avLst/>
          </a:prstGeom>
          <a:ln>
            <a:solidFill>
              <a:srgbClr val="FF6600"/>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443E7989-CAEA-0D45-9D21-4CDEF01F6C1B}"/>
              </a:ext>
            </a:extLst>
          </p:cNvPr>
          <p:cNvPicPr>
            <a:picLocks noChangeAspect="1"/>
          </p:cNvPicPr>
          <p:nvPr userDrawn="1"/>
        </p:nvPicPr>
        <p:blipFill>
          <a:blip r:embed="rId4"/>
          <a:stretch>
            <a:fillRect/>
          </a:stretch>
        </p:blipFill>
        <p:spPr>
          <a:xfrm>
            <a:off x="10386242" y="6332522"/>
            <a:ext cx="1560791" cy="325165"/>
          </a:xfrm>
          <a:prstGeom prst="rect">
            <a:avLst/>
          </a:prstGeom>
        </p:spPr>
      </p:pic>
    </p:spTree>
    <p:extLst>
      <p:ext uri="{BB962C8B-B14F-4D97-AF65-F5344CB8AC3E}">
        <p14:creationId xmlns:p14="http://schemas.microsoft.com/office/powerpoint/2010/main" val="1139668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074072E-3F34-0F46-B991-E68B2FABC089}"/>
              </a:ext>
            </a:extLst>
          </p:cNvPr>
          <p:cNvPicPr>
            <a:picLocks noChangeAspect="1"/>
          </p:cNvPicPr>
          <p:nvPr userDrawn="1"/>
        </p:nvPicPr>
        <p:blipFill>
          <a:blip r:embed="rId2"/>
          <a:stretch>
            <a:fillRect/>
          </a:stretch>
        </p:blipFill>
        <p:spPr>
          <a:xfrm>
            <a:off x="1" y="3814011"/>
            <a:ext cx="7804412" cy="3056022"/>
          </a:xfrm>
          <a:prstGeom prst="rect">
            <a:avLst/>
          </a:prstGeom>
        </p:spPr>
      </p:pic>
      <p:sp>
        <p:nvSpPr>
          <p:cNvPr id="2" name="Title 1"/>
          <p:cNvSpPr>
            <a:spLocks noGrp="1"/>
          </p:cNvSpPr>
          <p:nvPr>
            <p:ph type="title"/>
          </p:nvPr>
        </p:nvSpPr>
        <p:spPr>
          <a:xfrm>
            <a:off x="1414921" y="1704996"/>
            <a:ext cx="6389491" cy="2614157"/>
          </a:xfrm>
          <a:solidFill>
            <a:schemeClr val="bg1"/>
          </a:solidFill>
          <a:ln>
            <a:noFill/>
          </a:ln>
        </p:spPr>
        <p:txBody>
          <a:bodyPr lIns="457200" tIns="457200" rIns="822960" bIns="457200" anchor="ctr" anchorCtr="0">
            <a:normAutofit/>
          </a:bodyPr>
          <a:lstStyle>
            <a:lvl1pPr>
              <a:defRPr sz="5000" baseline="0">
                <a:solidFill>
                  <a:srgbClr val="FF6600"/>
                </a:solidFill>
              </a:defRPr>
            </a:lvl1pPr>
          </a:lstStyle>
          <a:p>
            <a:r>
              <a:rPr lang="en-US"/>
              <a:t>Click to edit Master title style</a:t>
            </a:r>
          </a:p>
        </p:txBody>
      </p:sp>
      <p:sp>
        <p:nvSpPr>
          <p:cNvPr id="3" name="Text Placeholder 2"/>
          <p:cNvSpPr>
            <a:spLocks noGrp="1"/>
          </p:cNvSpPr>
          <p:nvPr>
            <p:ph type="body" idx="1"/>
          </p:nvPr>
        </p:nvSpPr>
        <p:spPr>
          <a:xfrm>
            <a:off x="1" y="4903740"/>
            <a:ext cx="7804412" cy="794064"/>
          </a:xfrm>
          <a:solidFill>
            <a:schemeClr val="bg1"/>
          </a:solidFill>
        </p:spPr>
        <p:txBody>
          <a:bodyPr wrap="square" rIns="365760" bIns="182880">
            <a:spAutoFit/>
          </a:bodyPr>
          <a:lstStyle>
            <a:lvl1pPr marL="0" indent="0" algn="r">
              <a:buNone/>
              <a:defRPr sz="2400" b="1" i="0" cap="all" baseline="0">
                <a:solidFill>
                  <a:schemeClr val="tx1">
                    <a:tint val="75000"/>
                  </a:schemeClr>
                </a:solidFill>
                <a:latin typeface="Arial" charset="0"/>
                <a:ea typeface="Arial" charset="0"/>
                <a:cs typeface="Arial"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L-Shape 6"/>
          <p:cNvSpPr/>
          <p:nvPr userDrawn="1"/>
        </p:nvSpPr>
        <p:spPr>
          <a:xfrm rot="5400000">
            <a:off x="1045669" y="1301072"/>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L-Shape 7"/>
          <p:cNvSpPr/>
          <p:nvPr userDrawn="1"/>
        </p:nvSpPr>
        <p:spPr>
          <a:xfrm rot="16200000">
            <a:off x="7563906" y="4078648"/>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83B07353-8CD3-7445-AFAF-8A3DB5FFE9E8}"/>
              </a:ext>
            </a:extLst>
          </p:cNvPr>
          <p:cNvPicPr>
            <a:picLocks noChangeAspect="1"/>
          </p:cNvPicPr>
          <p:nvPr userDrawn="1"/>
        </p:nvPicPr>
        <p:blipFill>
          <a:blip r:embed="rId3"/>
          <a:stretch>
            <a:fillRect/>
          </a:stretch>
        </p:blipFill>
        <p:spPr>
          <a:xfrm>
            <a:off x="8341482" y="5906530"/>
            <a:ext cx="3605551" cy="751157"/>
          </a:xfrm>
          <a:prstGeom prst="rect">
            <a:avLst/>
          </a:prstGeom>
        </p:spPr>
      </p:pic>
      <p:pic>
        <p:nvPicPr>
          <p:cNvPr id="5" name="Picture 4">
            <a:extLst>
              <a:ext uri="{FF2B5EF4-FFF2-40B4-BE49-F238E27FC236}">
                <a16:creationId xmlns:a16="http://schemas.microsoft.com/office/drawing/2014/main" id="{EDBC5402-6648-2D44-8CCF-AD95376C382C}"/>
              </a:ext>
            </a:extLst>
          </p:cNvPr>
          <p:cNvPicPr>
            <a:picLocks noChangeAspect="1"/>
          </p:cNvPicPr>
          <p:nvPr userDrawn="1"/>
        </p:nvPicPr>
        <p:blipFill>
          <a:blip r:embed="rId4"/>
          <a:stretch>
            <a:fillRect/>
          </a:stretch>
        </p:blipFill>
        <p:spPr>
          <a:xfrm>
            <a:off x="8355596" y="-23751"/>
            <a:ext cx="3866283" cy="3091803"/>
          </a:xfrm>
          <a:prstGeom prst="rect">
            <a:avLst/>
          </a:prstGeom>
        </p:spPr>
      </p:pic>
    </p:spTree>
    <p:extLst>
      <p:ext uri="{BB962C8B-B14F-4D97-AF65-F5344CB8AC3E}">
        <p14:creationId xmlns:p14="http://schemas.microsoft.com/office/powerpoint/2010/main" val="999478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2" name="Rectangle 11"/>
          <p:cNvSpPr/>
          <p:nvPr userDrawn="1"/>
        </p:nvSpPr>
        <p:spPr>
          <a:xfrm>
            <a:off x="838200" y="302211"/>
            <a:ext cx="9981863" cy="1717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endParaRPr lang="en-US"/>
          </a:p>
        </p:txBody>
      </p:sp>
      <p:sp>
        <p:nvSpPr>
          <p:cNvPr id="3" name="Content Placeholder 2"/>
          <p:cNvSpPr>
            <a:spLocks noGrp="1"/>
          </p:cNvSpPr>
          <p:nvPr>
            <p:ph sz="half" idx="1"/>
          </p:nvPr>
        </p:nvSpPr>
        <p:spPr>
          <a:xfrm>
            <a:off x="838200" y="1825625"/>
            <a:ext cx="5181600" cy="4351338"/>
          </a:xfrm>
          <a:solidFill>
            <a:schemeClr val="bg1"/>
          </a:solidFill>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a:solidFill>
            <a:schemeClr val="bg1"/>
          </a:solidFill>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F13255C3-EC6F-3E44-8738-BCB40BBB5A07}" type="slidenum">
              <a:rPr lang="en-US" smtClean="0"/>
              <a:t>‹#›</a:t>
            </a:fld>
            <a:endParaRPr lang="en-US"/>
          </a:p>
        </p:txBody>
      </p:sp>
      <p:sp>
        <p:nvSpPr>
          <p:cNvPr id="9" name="L-Shape 8"/>
          <p:cNvSpPr/>
          <p:nvPr userDrawn="1"/>
        </p:nvSpPr>
        <p:spPr>
          <a:xfrm>
            <a:off x="704848" y="1161018"/>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F9AC1B02-DE1F-CB46-AFE3-24B9290429EF}"/>
              </a:ext>
            </a:extLst>
          </p:cNvPr>
          <p:cNvSpPr>
            <a:spLocks noGrp="1"/>
          </p:cNvSpPr>
          <p:nvPr>
            <p:ph type="title"/>
          </p:nvPr>
        </p:nvSpPr>
        <p:spPr>
          <a:xfrm>
            <a:off x="838200" y="446209"/>
            <a:ext cx="10517188" cy="1163395"/>
          </a:xfrm>
          <a:noFill/>
          <a:ln w="12700"/>
        </p:spPr>
        <p:txBody>
          <a:bodyPr rIns="548640" anchor="ctr" anchorCtr="0"/>
          <a:lstStyle>
            <a:lvl1pPr algn="r">
              <a:defRPr/>
            </a:lvl1pPr>
          </a:lstStyle>
          <a:p>
            <a:r>
              <a:rPr lang="en-US"/>
              <a:t>Click to edit Master title style</a:t>
            </a:r>
          </a:p>
        </p:txBody>
      </p:sp>
      <p:sp>
        <p:nvSpPr>
          <p:cNvPr id="11" name="L-Shape 10">
            <a:extLst>
              <a:ext uri="{FF2B5EF4-FFF2-40B4-BE49-F238E27FC236}">
                <a16:creationId xmlns:a16="http://schemas.microsoft.com/office/drawing/2014/main" id="{94EB2624-C49C-454B-A5E6-BABD7B931664}"/>
              </a:ext>
            </a:extLst>
          </p:cNvPr>
          <p:cNvSpPr/>
          <p:nvPr userDrawn="1"/>
        </p:nvSpPr>
        <p:spPr>
          <a:xfrm rot="10800000">
            <a:off x="11012706" y="302211"/>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5239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446209"/>
            <a:ext cx="11355388" cy="1163395"/>
          </a:xfrm>
          <a:noFill/>
          <a:ln w="12700"/>
        </p:spPr>
        <p:txBody>
          <a:bodyPr rIns="548640" anchor="ctr" anchorCtr="0"/>
          <a:lstStyle>
            <a:lvl1pPr algn="r">
              <a:defRPr/>
            </a:lvl1pPr>
          </a:lstStyle>
          <a:p>
            <a:r>
              <a:rPr lang="en-US"/>
              <a:t>Click to edit Master title style</a:t>
            </a:r>
          </a:p>
        </p:txBody>
      </p:sp>
      <p:sp>
        <p:nvSpPr>
          <p:cNvPr id="3" name="Text Placeholder 2"/>
          <p:cNvSpPr>
            <a:spLocks noGrp="1"/>
          </p:cNvSpPr>
          <p:nvPr>
            <p:ph type="body" idx="1"/>
          </p:nvPr>
        </p:nvSpPr>
        <p:spPr>
          <a:xfrm>
            <a:off x="839788" y="1681163"/>
            <a:ext cx="5157787" cy="823912"/>
          </a:xfrm>
          <a:solidFill>
            <a:schemeClr val="bg1"/>
          </a:solidFill>
        </p:spPr>
        <p:txBody>
          <a:bodyPr anchor="ctr"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a:solidFill>
            <a:schemeClr val="bg1"/>
          </a:solidFill>
        </p:spPr>
        <p:txBody>
          <a:bodyPr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a:solidFill>
            <a:schemeClr val="bg1"/>
          </a:solidFill>
        </p:spPr>
        <p:txBody>
          <a:bodyPr anchor="ctr"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a:solidFill>
            <a:schemeClr val="bg1"/>
          </a:solidFill>
        </p:spPr>
        <p:txBody>
          <a:bodyPr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F13255C3-EC6F-3E44-8738-BCB40BBB5A07}" type="slidenum">
              <a:rPr lang="en-US" smtClean="0"/>
              <a:t>‹#›</a:t>
            </a:fld>
            <a:endParaRPr lang="en-US"/>
          </a:p>
        </p:txBody>
      </p:sp>
      <p:sp>
        <p:nvSpPr>
          <p:cNvPr id="10" name="L-Shape 9"/>
          <p:cNvSpPr/>
          <p:nvPr userDrawn="1"/>
        </p:nvSpPr>
        <p:spPr>
          <a:xfrm rot="10800000">
            <a:off x="11012706" y="302211"/>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CCB8E679-2D82-8B4A-B654-02E32ACE14CC}"/>
              </a:ext>
            </a:extLst>
          </p:cNvPr>
          <p:cNvPicPr>
            <a:picLocks noChangeAspect="1"/>
          </p:cNvPicPr>
          <p:nvPr userDrawn="1"/>
        </p:nvPicPr>
        <p:blipFill>
          <a:blip r:embed="rId2"/>
          <a:stretch>
            <a:fillRect/>
          </a:stretch>
        </p:blipFill>
        <p:spPr>
          <a:xfrm flipV="1">
            <a:off x="-29308" y="-23446"/>
            <a:ext cx="3263900" cy="885581"/>
          </a:xfrm>
          <a:prstGeom prst="rect">
            <a:avLst/>
          </a:prstGeom>
        </p:spPr>
      </p:pic>
    </p:spTree>
    <p:extLst>
      <p:ext uri="{BB962C8B-B14F-4D97-AF65-F5344CB8AC3E}">
        <p14:creationId xmlns:p14="http://schemas.microsoft.com/office/powerpoint/2010/main" val="758674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4746203-B7A3-FE4D-B1DC-E89FE7886F39}"/>
              </a:ext>
            </a:extLst>
          </p:cNvPr>
          <p:cNvPicPr>
            <a:picLocks noChangeAspect="1"/>
          </p:cNvPicPr>
          <p:nvPr userDrawn="1"/>
        </p:nvPicPr>
        <p:blipFill>
          <a:blip r:embed="rId2"/>
          <a:stretch>
            <a:fillRect/>
          </a:stretch>
        </p:blipFill>
        <p:spPr>
          <a:xfrm flipH="1">
            <a:off x="6424860" y="4283241"/>
            <a:ext cx="6304550" cy="2586791"/>
          </a:xfrm>
          <a:prstGeom prst="rect">
            <a:avLst/>
          </a:prstGeom>
        </p:spPr>
      </p:pic>
      <p:pic>
        <p:nvPicPr>
          <p:cNvPr id="13" name="Picture 12">
            <a:extLst>
              <a:ext uri="{FF2B5EF4-FFF2-40B4-BE49-F238E27FC236}">
                <a16:creationId xmlns:a16="http://schemas.microsoft.com/office/drawing/2014/main" id="{59EE62F5-731A-3A4F-A4CF-9F099B0B0E2A}"/>
              </a:ext>
            </a:extLst>
          </p:cNvPr>
          <p:cNvPicPr>
            <a:picLocks noChangeAspect="1"/>
          </p:cNvPicPr>
          <p:nvPr userDrawn="1"/>
        </p:nvPicPr>
        <p:blipFill>
          <a:blip r:embed="rId3"/>
          <a:stretch>
            <a:fillRect/>
          </a:stretch>
        </p:blipFill>
        <p:spPr>
          <a:xfrm flipH="1">
            <a:off x="-36095" y="-36235"/>
            <a:ext cx="2905291" cy="3091803"/>
          </a:xfrm>
          <a:prstGeom prst="rect">
            <a:avLst/>
          </a:prstGeom>
        </p:spPr>
      </p:pic>
      <p:sp>
        <p:nvSpPr>
          <p:cNvPr id="11" name="Rectangle 10"/>
          <p:cNvSpPr/>
          <p:nvPr userDrawn="1"/>
        </p:nvSpPr>
        <p:spPr>
          <a:xfrm>
            <a:off x="-274319" y="436517"/>
            <a:ext cx="9794240" cy="109721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endParaRPr lang="en-US"/>
          </a:p>
        </p:txBody>
      </p:sp>
      <p:sp>
        <p:nvSpPr>
          <p:cNvPr id="8" name="Rectangle 7"/>
          <p:cNvSpPr/>
          <p:nvPr userDrawn="1"/>
        </p:nvSpPr>
        <p:spPr>
          <a:xfrm>
            <a:off x="1046480" y="2092960"/>
            <a:ext cx="9005196" cy="4765040"/>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F13255C3-EC6F-3E44-8738-BCB40BBB5A07}" type="slidenum">
              <a:rPr lang="en-US" smtClean="0"/>
              <a:t>‹#›</a:t>
            </a:fld>
            <a:endParaRPr lang="en-US"/>
          </a:p>
        </p:txBody>
      </p:sp>
      <p:sp>
        <p:nvSpPr>
          <p:cNvPr id="9" name="Title 1">
            <a:extLst>
              <a:ext uri="{FF2B5EF4-FFF2-40B4-BE49-F238E27FC236}">
                <a16:creationId xmlns:a16="http://schemas.microsoft.com/office/drawing/2014/main" id="{D97D0191-D0E1-1740-AA5E-7AEA1BBB09F8}"/>
              </a:ext>
            </a:extLst>
          </p:cNvPr>
          <p:cNvSpPr>
            <a:spLocks noGrp="1"/>
          </p:cNvSpPr>
          <p:nvPr>
            <p:ph type="title"/>
          </p:nvPr>
        </p:nvSpPr>
        <p:spPr>
          <a:xfrm>
            <a:off x="0" y="446209"/>
            <a:ext cx="11355388" cy="1163395"/>
          </a:xfrm>
          <a:noFill/>
          <a:ln w="12700"/>
        </p:spPr>
        <p:txBody>
          <a:bodyPr rIns="548640" anchor="ctr" anchorCtr="0"/>
          <a:lstStyle>
            <a:lvl1pPr algn="r">
              <a:defRPr/>
            </a:lvl1pPr>
          </a:lstStyle>
          <a:p>
            <a:r>
              <a:rPr lang="en-US"/>
              <a:t>Click to edit Master title style</a:t>
            </a:r>
          </a:p>
        </p:txBody>
      </p:sp>
      <p:sp>
        <p:nvSpPr>
          <p:cNvPr id="10" name="L-Shape 9">
            <a:extLst>
              <a:ext uri="{FF2B5EF4-FFF2-40B4-BE49-F238E27FC236}">
                <a16:creationId xmlns:a16="http://schemas.microsoft.com/office/drawing/2014/main" id="{D284051D-08C5-4747-A618-B973C9978C76}"/>
              </a:ext>
            </a:extLst>
          </p:cNvPr>
          <p:cNvSpPr/>
          <p:nvPr userDrawn="1"/>
        </p:nvSpPr>
        <p:spPr>
          <a:xfrm rot="10800000">
            <a:off x="11012706" y="302211"/>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3741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userDrawn="1"/>
        </p:nvSpPr>
        <p:spPr>
          <a:xfrm>
            <a:off x="838200" y="0"/>
            <a:ext cx="10515600" cy="64539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2"/>
          </p:nvPr>
        </p:nvSpPr>
        <p:spPr>
          <a:xfrm rot="5400000">
            <a:off x="-86212" y="5497980"/>
            <a:ext cx="992841" cy="365125"/>
          </a:xfrm>
        </p:spPr>
        <p:txBody>
          <a:bodyPr/>
          <a:lstStyle>
            <a:lvl1pPr algn="r">
              <a:defRPr/>
            </a:lvl1pPr>
          </a:lstStyle>
          <a:p>
            <a:fld id="{F13255C3-EC6F-3E44-8738-BCB40BBB5A07}" type="slidenum">
              <a:rPr lang="en-US" smtClean="0"/>
              <a:pPr/>
              <a:t>‹#›</a:t>
            </a:fld>
            <a:endParaRPr lang="en-US"/>
          </a:p>
        </p:txBody>
      </p:sp>
      <p:pic>
        <p:nvPicPr>
          <p:cNvPr id="11" name="Picture 10">
            <a:extLst>
              <a:ext uri="{FF2B5EF4-FFF2-40B4-BE49-F238E27FC236}">
                <a16:creationId xmlns:a16="http://schemas.microsoft.com/office/drawing/2014/main" id="{FA3C7253-CE32-784E-BA3C-28D45BAADD5E}"/>
              </a:ext>
            </a:extLst>
          </p:cNvPr>
          <p:cNvPicPr>
            <a:picLocks noChangeAspect="1"/>
          </p:cNvPicPr>
          <p:nvPr userDrawn="1"/>
        </p:nvPicPr>
        <p:blipFill>
          <a:blip r:embed="rId2"/>
          <a:stretch>
            <a:fillRect/>
          </a:stretch>
        </p:blipFill>
        <p:spPr>
          <a:xfrm rot="5400000">
            <a:off x="-370188" y="982938"/>
            <a:ext cx="1560791" cy="325165"/>
          </a:xfrm>
          <a:prstGeom prst="rect">
            <a:avLst/>
          </a:prstGeom>
        </p:spPr>
      </p:pic>
    </p:spTree>
    <p:extLst>
      <p:ext uri="{BB962C8B-B14F-4D97-AF65-F5344CB8AC3E}">
        <p14:creationId xmlns:p14="http://schemas.microsoft.com/office/powerpoint/2010/main" val="170447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208428" y="6297297"/>
            <a:ext cx="992841" cy="304165"/>
          </a:xfrm>
        </p:spPr>
        <p:txBody>
          <a:bodyPr/>
          <a:lstStyle/>
          <a:p>
            <a:fld id="{F13255C3-EC6F-3E44-8738-BCB40BBB5A07}" type="slidenum">
              <a:rPr lang="en-US" smtClean="0"/>
              <a:t>‹#›</a:t>
            </a:fld>
            <a:endParaRPr lang="en-US"/>
          </a:p>
        </p:txBody>
      </p:sp>
      <p:sp>
        <p:nvSpPr>
          <p:cNvPr id="5" name="Rectangle 4"/>
          <p:cNvSpPr/>
          <p:nvPr userDrawn="1"/>
        </p:nvSpPr>
        <p:spPr>
          <a:xfrm>
            <a:off x="314960" y="356237"/>
            <a:ext cx="11602720" cy="56761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L-Shape 5"/>
          <p:cNvSpPr/>
          <p:nvPr userDrawn="1"/>
        </p:nvSpPr>
        <p:spPr>
          <a:xfrm rot="16200000" flipV="1">
            <a:off x="464342" y="5683807"/>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Shape 6"/>
          <p:cNvSpPr/>
          <p:nvPr userDrawn="1"/>
        </p:nvSpPr>
        <p:spPr>
          <a:xfrm rot="5400000" flipV="1">
            <a:off x="11270774" y="223759"/>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53183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426719"/>
            <a:ext cx="4772025" cy="1605781"/>
          </a:xfrm>
          <a:noFill/>
        </p:spPr>
        <p:txBody>
          <a:bodyPr rIns="640080" anchor="b"/>
          <a:lstStyle>
            <a:lvl1pPr algn="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426721"/>
            <a:ext cx="6172200" cy="5434330"/>
          </a:xfrm>
          <a:solidFill>
            <a:schemeClr val="bg1"/>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460810"/>
            <a:ext cx="3932237" cy="3408178"/>
          </a:xfrm>
          <a:solidFill>
            <a:schemeClr val="bg1"/>
          </a:solidFill>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7" name="Slide Number Placeholder 6"/>
          <p:cNvSpPr>
            <a:spLocks noGrp="1"/>
          </p:cNvSpPr>
          <p:nvPr>
            <p:ph type="sldNum" sz="quarter" idx="12"/>
          </p:nvPr>
        </p:nvSpPr>
        <p:spPr/>
        <p:txBody>
          <a:bodyPr/>
          <a:lstStyle/>
          <a:p>
            <a:fld id="{F13255C3-EC6F-3E44-8738-BCB40BBB5A07}" type="slidenum">
              <a:rPr lang="en-US" smtClean="0"/>
              <a:t>‹#›</a:t>
            </a:fld>
            <a:endParaRPr lang="en-US"/>
          </a:p>
        </p:txBody>
      </p:sp>
      <p:sp>
        <p:nvSpPr>
          <p:cNvPr id="8" name="L-Shape 7"/>
          <p:cNvSpPr/>
          <p:nvPr userDrawn="1"/>
        </p:nvSpPr>
        <p:spPr>
          <a:xfrm rot="5400000" flipH="1" flipV="1">
            <a:off x="4035909" y="1710858"/>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4958080" y="426720"/>
            <a:ext cx="0" cy="5601637"/>
          </a:xfrm>
          <a:prstGeom prst="line">
            <a:avLst/>
          </a:prstGeom>
          <a:ln w="12700">
            <a:solidFill>
              <a:srgbClr val="FF66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5654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199" y="1825625"/>
            <a:ext cx="9213477" cy="5032375"/>
          </a:xfrm>
          <a:prstGeom prst="rect">
            <a:avLst/>
          </a:prstGeom>
          <a:noFill/>
        </p:spPr>
        <p:txBody>
          <a:bodyPr vert="horz" lIns="274320" tIns="2743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1"/>
          <p:cNvSpPr>
            <a:spLocks noGrp="1"/>
          </p:cNvSpPr>
          <p:nvPr>
            <p:ph type="title"/>
          </p:nvPr>
        </p:nvSpPr>
        <p:spPr>
          <a:xfrm>
            <a:off x="1" y="393222"/>
            <a:ext cx="10051675" cy="958058"/>
          </a:xfrm>
          <a:prstGeom prst="rect">
            <a:avLst/>
          </a:prstGeom>
          <a:noFill/>
          <a:ln>
            <a:noFill/>
          </a:ln>
        </p:spPr>
        <p:txBody>
          <a:bodyPr vert="horz" wrap="square" lIns="1188720" tIns="274320" rIns="91440" bIns="274320" rtlCol="0" anchor="ctr">
            <a:normAutofit/>
          </a:bodyPr>
          <a:lstStyle/>
          <a:p>
            <a:r>
              <a:rPr lang="en-US"/>
              <a:t>Click to edit Master title style</a:t>
            </a:r>
            <a:endParaRPr lang="en-US" dirty="0"/>
          </a:p>
        </p:txBody>
      </p:sp>
      <p:sp>
        <p:nvSpPr>
          <p:cNvPr id="6" name="Slide Number Placeholder 5"/>
          <p:cNvSpPr>
            <a:spLocks noGrp="1"/>
          </p:cNvSpPr>
          <p:nvPr>
            <p:ph type="sldNum" sz="quarter" idx="4"/>
          </p:nvPr>
        </p:nvSpPr>
        <p:spPr>
          <a:xfrm>
            <a:off x="208428" y="6297297"/>
            <a:ext cx="992841" cy="365125"/>
          </a:xfrm>
          <a:prstGeom prst="rect">
            <a:avLst/>
          </a:prstGeom>
        </p:spPr>
        <p:txBody>
          <a:bodyPr vert="horz" lIns="91440" tIns="45720" rIns="91440" bIns="45720" rtlCol="0" anchor="ctr"/>
          <a:lstStyle>
            <a:lvl1pPr algn="l">
              <a:defRPr sz="800" baseline="0">
                <a:solidFill>
                  <a:schemeClr val="bg1">
                    <a:lumMod val="50000"/>
                  </a:schemeClr>
                </a:solidFill>
                <a:latin typeface="Acherus Grotesque Bold" charset="0"/>
              </a:defRPr>
            </a:lvl1pPr>
          </a:lstStyle>
          <a:p>
            <a:fld id="{F13255C3-EC6F-3E44-8738-BCB40BBB5A07}" type="slidenum">
              <a:rPr lang="en-US" smtClean="0"/>
              <a:pPr/>
              <a:t>‹#›</a:t>
            </a:fld>
            <a:endParaRPr lang="en-US"/>
          </a:p>
        </p:txBody>
      </p:sp>
      <p:cxnSp>
        <p:nvCxnSpPr>
          <p:cNvPr id="11" name="Straight Connector 10"/>
          <p:cNvCxnSpPr/>
          <p:nvPr userDrawn="1"/>
        </p:nvCxnSpPr>
        <p:spPr>
          <a:xfrm flipH="1">
            <a:off x="10071179" y="6276977"/>
            <a:ext cx="297332" cy="405168"/>
          </a:xfrm>
          <a:prstGeom prst="line">
            <a:avLst/>
          </a:prstGeom>
          <a:ln>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0" y="6342682"/>
            <a:ext cx="1201269"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6ADCB5B7-1EB1-AC4B-B781-3ABF8D059D66}"/>
              </a:ext>
            </a:extLst>
          </p:cNvPr>
          <p:cNvPicPr>
            <a:picLocks noChangeAspect="1"/>
          </p:cNvPicPr>
          <p:nvPr userDrawn="1"/>
        </p:nvPicPr>
        <p:blipFill>
          <a:blip r:embed="rId13"/>
          <a:stretch>
            <a:fillRect/>
          </a:stretch>
        </p:blipFill>
        <p:spPr>
          <a:xfrm>
            <a:off x="10386242" y="6332522"/>
            <a:ext cx="1560791" cy="325165"/>
          </a:xfrm>
          <a:prstGeom prst="rect">
            <a:avLst/>
          </a:prstGeom>
        </p:spPr>
      </p:pic>
      <p:sp>
        <p:nvSpPr>
          <p:cNvPr id="4" name="Rectangle 3">
            <a:extLst>
              <a:ext uri="{FF2B5EF4-FFF2-40B4-BE49-F238E27FC236}">
                <a16:creationId xmlns:a16="http://schemas.microsoft.com/office/drawing/2014/main" id="{D04B8DA2-FE9B-7143-8DC5-88A550C2864D}"/>
              </a:ext>
            </a:extLst>
          </p:cNvPr>
          <p:cNvSpPr/>
          <p:nvPr userDrawn="1"/>
        </p:nvSpPr>
        <p:spPr>
          <a:xfrm>
            <a:off x="0" y="0"/>
            <a:ext cx="539827" cy="6869016"/>
          </a:xfrm>
          <a:prstGeom prst="rect">
            <a:avLst/>
          </a:prstGeom>
          <a:blipFill dpi="0" rotWithShape="1">
            <a:blip r:embed="rId14">
              <a:extLst>
                <a:ext uri="{28A0092B-C50C-407E-A947-70E740481C1C}">
                  <a14:useLocalDpi xmlns:a14="http://schemas.microsoft.com/office/drawing/2010/main" val="0"/>
                </a:ext>
              </a:extLst>
            </a:blip>
            <a:srcRect/>
            <a:stretch>
              <a:fillRect l="-72618" r="-726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557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9" r:id="rId7"/>
    <p:sldLayoutId id="2147483655" r:id="rId8"/>
    <p:sldLayoutId id="2147483657" r:id="rId9"/>
    <p:sldLayoutId id="2147483658" r:id="rId10"/>
    <p:sldLayoutId id="2147483656" r:id="rId11"/>
  </p:sldLayoutIdLst>
  <p:hf hdr="0"/>
  <p:txStyles>
    <p:titleStyle>
      <a:lvl1pPr algn="l" defTabSz="914400" rtl="0" eaLnBrk="1" latinLnBrk="0" hangingPunct="1">
        <a:lnSpc>
          <a:spcPct val="90000"/>
        </a:lnSpc>
        <a:spcBef>
          <a:spcPct val="0"/>
        </a:spcBef>
        <a:buNone/>
        <a:defRPr sz="4000" b="0" i="1" kern="1200" baseline="0">
          <a:solidFill>
            <a:schemeClr val="tx1"/>
          </a:solidFill>
          <a:latin typeface="Trebuchet MS" panose="020B0603020202020204" pitchFamily="34" charset="0"/>
          <a:ea typeface="+mj-ea"/>
          <a:cs typeface="+mj-cs"/>
        </a:defRPr>
      </a:lvl1pPr>
    </p:titleStyle>
    <p:bodyStyle>
      <a:lvl1pPr marL="344488" indent="-344488" algn="l" defTabSz="914400" rtl="0" eaLnBrk="1" latinLnBrk="0" hangingPunct="1">
        <a:lnSpc>
          <a:spcPct val="90000"/>
        </a:lnSpc>
        <a:spcBef>
          <a:spcPts val="1000"/>
        </a:spcBef>
        <a:spcAft>
          <a:spcPts val="600"/>
        </a:spcAft>
        <a:buClr>
          <a:srgbClr val="FF6600"/>
        </a:buClr>
        <a:buFont typeface="Wingdings" charset="2"/>
        <a:buChar char="§"/>
        <a:tabLst/>
        <a:defRPr sz="2800" kern="1200" baseline="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spcAft>
          <a:spcPts val="600"/>
        </a:spcAft>
        <a:buClr>
          <a:srgbClr val="FF6600"/>
        </a:buClr>
        <a:buFont typeface="Wingdings" charset="2"/>
        <a:buChar char="§"/>
        <a:defRPr sz="2400" kern="1200" baseline="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spcAft>
          <a:spcPts val="600"/>
        </a:spcAft>
        <a:buClr>
          <a:srgbClr val="FF6600"/>
        </a:buClr>
        <a:buFont typeface="Wingdings" charset="2"/>
        <a:buChar char="§"/>
        <a:defRPr sz="2000" kern="1200" baseline="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spcAft>
          <a:spcPts val="600"/>
        </a:spcAft>
        <a:buClr>
          <a:srgbClr val="FF6600"/>
        </a:buClr>
        <a:buFont typeface="Wingdings" charset="2"/>
        <a:buChar char="§"/>
        <a:defRPr sz="1800" kern="1200" baseline="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spcAft>
          <a:spcPts val="600"/>
        </a:spcAft>
        <a:buClr>
          <a:srgbClr val="FF6600"/>
        </a:buClr>
        <a:buFont typeface="Wingdings" charset="2"/>
        <a:buChar char="§"/>
        <a:defRPr sz="1800" kern="1200" baseline="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2.emf"/><Relationship Id="rId4" Type="http://schemas.openxmlformats.org/officeDocument/2006/relationships/package" Target="../embeddings/Microsoft_Excel_Worksheet.xlsx"/></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gailmac@vt.edu"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automating%20content%20harvest%20and%20mediated%20deposi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crln.acrl.org/index.php/crlnews/article/view/16897/18547" TargetMode="External"/><Relationship Id="rId7" Type="http://schemas.openxmlformats.org/officeDocument/2006/relationships/hyperlink" Target="https://www.sumofus.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lgbtq.smcgov.org/lgbtq-glossary" TargetMode="External"/><Relationship Id="rId5" Type="http://schemas.openxmlformats.org/officeDocument/2006/relationships/hyperlink" Target="https://www.umass.edu/stonewall/" TargetMode="External"/><Relationship Id="rId4" Type="http://schemas.openxmlformats.org/officeDocument/2006/relationships/hyperlink" Target="https://ccc.vt.edu/awareness/safe_zone.htm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529" y="1954260"/>
            <a:ext cx="9576930" cy="1724004"/>
          </a:xfrm>
        </p:spPr>
        <p:txBody>
          <a:bodyPr>
            <a:normAutofit/>
          </a:bodyPr>
          <a:lstStyle/>
          <a:p>
            <a:r>
              <a:rPr lang="en-US" sz="4400" dirty="0"/>
              <a:t>What’s in your repository?</a:t>
            </a:r>
          </a:p>
        </p:txBody>
      </p:sp>
      <p:sp>
        <p:nvSpPr>
          <p:cNvPr id="3" name="Text Placeholder 2"/>
          <p:cNvSpPr>
            <a:spLocks noGrp="1"/>
          </p:cNvSpPr>
          <p:nvPr>
            <p:ph type="body" idx="1"/>
          </p:nvPr>
        </p:nvSpPr>
        <p:spPr>
          <a:xfrm>
            <a:off x="1" y="4903740"/>
            <a:ext cx="7804412" cy="1331647"/>
          </a:xfrm>
        </p:spPr>
        <p:txBody>
          <a:bodyPr/>
          <a:lstStyle/>
          <a:p>
            <a:r>
              <a:rPr lang="en-US" dirty="0"/>
              <a:t>Gail McMillan</a:t>
            </a:r>
          </a:p>
          <a:p>
            <a:r>
              <a:rPr lang="en-US" dirty="0"/>
              <a:t>Director of scholarly communication</a:t>
            </a:r>
          </a:p>
        </p:txBody>
      </p:sp>
    </p:spTree>
    <p:extLst>
      <p:ext uri="{BB962C8B-B14F-4D97-AF65-F5344CB8AC3E}">
        <p14:creationId xmlns:p14="http://schemas.microsoft.com/office/powerpoint/2010/main" val="3415004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8CCE5-4606-4049-862A-740BA4EC00C2}"/>
              </a:ext>
            </a:extLst>
          </p:cNvPr>
          <p:cNvSpPr>
            <a:spLocks noGrp="1"/>
          </p:cNvSpPr>
          <p:nvPr>
            <p:ph type="title"/>
          </p:nvPr>
        </p:nvSpPr>
        <p:spPr>
          <a:xfrm>
            <a:off x="1" y="439252"/>
            <a:ext cx="10993119" cy="1107996"/>
          </a:xfrm>
        </p:spPr>
        <p:txBody>
          <a:bodyPr/>
          <a:lstStyle/>
          <a:p>
            <a:r>
              <a:rPr lang="en-US"/>
              <a:t>But what does all this data mean?</a:t>
            </a:r>
          </a:p>
        </p:txBody>
      </p:sp>
      <p:sp>
        <p:nvSpPr>
          <p:cNvPr id="3" name="Slide Number Placeholder 2">
            <a:extLst>
              <a:ext uri="{FF2B5EF4-FFF2-40B4-BE49-F238E27FC236}">
                <a16:creationId xmlns:a16="http://schemas.microsoft.com/office/drawing/2014/main" id="{71115C65-C04C-054F-AA40-4E9501F054B9}"/>
              </a:ext>
            </a:extLst>
          </p:cNvPr>
          <p:cNvSpPr>
            <a:spLocks noGrp="1"/>
          </p:cNvSpPr>
          <p:nvPr>
            <p:ph type="sldNum" sz="quarter" idx="12"/>
          </p:nvPr>
        </p:nvSpPr>
        <p:spPr>
          <a:xfrm>
            <a:off x="208428" y="6297297"/>
            <a:ext cx="992841" cy="365125"/>
          </a:xfrm>
        </p:spPr>
        <p:txBody>
          <a:bodyPr/>
          <a:lstStyle/>
          <a:p>
            <a:fld id="{F13255C3-EC6F-3E44-8738-BCB40BBB5A07}" type="slidenum">
              <a:rPr lang="en-US" smtClean="0"/>
              <a:t>10</a:t>
            </a:fld>
            <a:endParaRPr lang="en-US"/>
          </a:p>
        </p:txBody>
      </p:sp>
      <p:sp>
        <p:nvSpPr>
          <p:cNvPr id="4" name="Content Placeholder 3">
            <a:extLst>
              <a:ext uri="{FF2B5EF4-FFF2-40B4-BE49-F238E27FC236}">
                <a16:creationId xmlns:a16="http://schemas.microsoft.com/office/drawing/2014/main" id="{145C06C6-B67C-4B4C-8AC1-6FC317F37FF8}"/>
              </a:ext>
            </a:extLst>
          </p:cNvPr>
          <p:cNvSpPr>
            <a:spLocks noGrp="1"/>
          </p:cNvSpPr>
          <p:nvPr>
            <p:ph idx="1"/>
          </p:nvPr>
        </p:nvSpPr>
        <p:spPr>
          <a:xfrm>
            <a:off x="1198880" y="1547248"/>
            <a:ext cx="9664993" cy="4372687"/>
          </a:xfrm>
        </p:spPr>
        <p:txBody>
          <a:bodyPr>
            <a:normAutofit lnSpcReduction="10000"/>
          </a:bodyPr>
          <a:lstStyle/>
          <a:p>
            <a:r>
              <a:rPr lang="en-US" dirty="0"/>
              <a:t>Compare collections? NO</a:t>
            </a:r>
          </a:p>
          <a:p>
            <a:pPr lvl="1"/>
            <a:r>
              <a:rPr lang="en-US" dirty="0"/>
              <a:t>31,000 – 4000 items</a:t>
            </a:r>
          </a:p>
          <a:p>
            <a:pPr lvl="1"/>
            <a:r>
              <a:rPr lang="en-US" dirty="0"/>
              <a:t>Oldest items: 1940 – 2016</a:t>
            </a:r>
          </a:p>
          <a:p>
            <a:r>
              <a:rPr lang="en-US" dirty="0"/>
              <a:t>Compare collections? YES</a:t>
            </a:r>
          </a:p>
          <a:p>
            <a:pPr lvl="1"/>
            <a:r>
              <a:rPr lang="en-US" dirty="0"/>
              <a:t>Percentages </a:t>
            </a:r>
            <a:r>
              <a:rPr lang="en-US" i="1" dirty="0"/>
              <a:t>within</a:t>
            </a:r>
            <a:r>
              <a:rPr lang="en-US" dirty="0"/>
              <a:t> each collection</a:t>
            </a:r>
          </a:p>
          <a:p>
            <a:pPr lvl="1"/>
            <a:r>
              <a:rPr lang="en-US" dirty="0"/>
              <a:t>Percentages </a:t>
            </a:r>
            <a:r>
              <a:rPr lang="en-US" i="1" dirty="0"/>
              <a:t>across</a:t>
            </a:r>
            <a:r>
              <a:rPr lang="en-US" dirty="0"/>
              <a:t> collections</a:t>
            </a:r>
          </a:p>
          <a:p>
            <a:r>
              <a:rPr lang="en-US" dirty="0"/>
              <a:t>VTechWorks in the context of Virginia Tech</a:t>
            </a:r>
          </a:p>
          <a:p>
            <a:pPr lvl="1"/>
            <a:r>
              <a:rPr lang="en-US" dirty="0"/>
              <a:t>VT website (</a:t>
            </a:r>
            <a:r>
              <a:rPr lang="en-US" dirty="0" err="1"/>
              <a:t>vt.edu</a:t>
            </a:r>
            <a:r>
              <a:rPr lang="en-US" dirty="0"/>
              <a:t>) as an indicator of university community’s activities and ‘publications’</a:t>
            </a:r>
          </a:p>
          <a:p>
            <a:pPr lvl="1"/>
            <a:endParaRPr lang="en-US" dirty="0"/>
          </a:p>
          <a:p>
            <a:pPr lvl="1"/>
            <a:endParaRPr lang="en-US" dirty="0"/>
          </a:p>
        </p:txBody>
      </p:sp>
    </p:spTree>
    <p:extLst>
      <p:ext uri="{BB962C8B-B14F-4D97-AF65-F5344CB8AC3E}">
        <p14:creationId xmlns:p14="http://schemas.microsoft.com/office/powerpoint/2010/main" val="3445056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DF431-27F7-0247-9FE5-525A6CBDDD92}"/>
              </a:ext>
            </a:extLst>
          </p:cNvPr>
          <p:cNvSpPr>
            <a:spLocks noGrp="1"/>
          </p:cNvSpPr>
          <p:nvPr>
            <p:ph type="title"/>
          </p:nvPr>
        </p:nvSpPr>
        <p:spPr/>
        <p:txBody>
          <a:bodyPr>
            <a:normAutofit fontScale="90000"/>
          </a:bodyPr>
          <a:lstStyle/>
          <a:p>
            <a:r>
              <a:rPr lang="en-US"/>
              <a:t>What are they researching and writing about?</a:t>
            </a:r>
          </a:p>
        </p:txBody>
      </p:sp>
      <p:sp>
        <p:nvSpPr>
          <p:cNvPr id="3" name="Slide Number Placeholder 2">
            <a:extLst>
              <a:ext uri="{FF2B5EF4-FFF2-40B4-BE49-F238E27FC236}">
                <a16:creationId xmlns:a16="http://schemas.microsoft.com/office/drawing/2014/main" id="{2DE9C1E8-9AB6-094A-9374-1F8B26A3C66B}"/>
              </a:ext>
            </a:extLst>
          </p:cNvPr>
          <p:cNvSpPr>
            <a:spLocks noGrp="1"/>
          </p:cNvSpPr>
          <p:nvPr>
            <p:ph type="sldNum" sz="quarter" idx="12"/>
          </p:nvPr>
        </p:nvSpPr>
        <p:spPr/>
        <p:txBody>
          <a:bodyPr/>
          <a:lstStyle/>
          <a:p>
            <a:fld id="{F13255C3-EC6F-3E44-8738-BCB40BBB5A07}" type="slidenum">
              <a:rPr lang="en-US" smtClean="0"/>
              <a:t>11</a:t>
            </a:fld>
            <a:endParaRPr lang="en-US"/>
          </a:p>
        </p:txBody>
      </p:sp>
      <p:pic>
        <p:nvPicPr>
          <p:cNvPr id="15" name="Content Placeholder 14" descr="A picture containing building&#13;&#10;&#13;&#10;Description automatically generated">
            <a:extLst>
              <a:ext uri="{FF2B5EF4-FFF2-40B4-BE49-F238E27FC236}">
                <a16:creationId xmlns:a16="http://schemas.microsoft.com/office/drawing/2014/main" id="{9D6F7E3B-20DD-6A44-8D95-FC4C02718767}"/>
              </a:ext>
            </a:extLst>
          </p:cNvPr>
          <p:cNvPicPr>
            <a:picLocks noGrp="1" noChangeAspect="1"/>
          </p:cNvPicPr>
          <p:nvPr>
            <p:ph idx="1"/>
          </p:nvPr>
        </p:nvPicPr>
        <p:blipFill>
          <a:blip r:embed="rId3"/>
          <a:stretch>
            <a:fillRect/>
          </a:stretch>
        </p:blipFill>
        <p:spPr>
          <a:xfrm>
            <a:off x="1992085" y="1561697"/>
            <a:ext cx="7194971" cy="4735600"/>
          </a:xfrm>
        </p:spPr>
      </p:pic>
    </p:spTree>
    <p:extLst>
      <p:ext uri="{BB962C8B-B14F-4D97-AF65-F5344CB8AC3E}">
        <p14:creationId xmlns:p14="http://schemas.microsoft.com/office/powerpoint/2010/main" val="3781544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1861A-4B56-A84D-A1AA-B9F17D381182}"/>
              </a:ext>
            </a:extLst>
          </p:cNvPr>
          <p:cNvSpPr>
            <a:spLocks noGrp="1"/>
          </p:cNvSpPr>
          <p:nvPr>
            <p:ph type="title"/>
          </p:nvPr>
        </p:nvSpPr>
        <p:spPr>
          <a:xfrm>
            <a:off x="1" y="439251"/>
            <a:ext cx="10993119" cy="1530743"/>
          </a:xfrm>
        </p:spPr>
        <p:txBody>
          <a:bodyPr>
            <a:normAutofit fontScale="90000"/>
          </a:bodyPr>
          <a:lstStyle/>
          <a:p>
            <a:r>
              <a:rPr lang="en-US"/>
              <a:t>SEXUAL ORIENTATION</a:t>
            </a:r>
            <a:br>
              <a:rPr lang="en-US"/>
            </a:br>
            <a:r>
              <a:rPr lang="en-US"/>
              <a:t>GENDER IDENTITY</a:t>
            </a:r>
            <a:br>
              <a:rPr lang="en-US"/>
            </a:br>
            <a:r>
              <a:rPr lang="en-US"/>
              <a:t>GENDER EXPRESSION</a:t>
            </a:r>
          </a:p>
        </p:txBody>
      </p:sp>
      <p:sp>
        <p:nvSpPr>
          <p:cNvPr id="3" name="Slide Number Placeholder 2">
            <a:extLst>
              <a:ext uri="{FF2B5EF4-FFF2-40B4-BE49-F238E27FC236}">
                <a16:creationId xmlns:a16="http://schemas.microsoft.com/office/drawing/2014/main" id="{14C8A741-324D-4649-AFF6-6A511CBE16D1}"/>
              </a:ext>
            </a:extLst>
          </p:cNvPr>
          <p:cNvSpPr>
            <a:spLocks noGrp="1"/>
          </p:cNvSpPr>
          <p:nvPr>
            <p:ph type="sldNum" sz="quarter" idx="12"/>
          </p:nvPr>
        </p:nvSpPr>
        <p:spPr/>
        <p:txBody>
          <a:bodyPr/>
          <a:lstStyle/>
          <a:p>
            <a:fld id="{F13255C3-EC6F-3E44-8738-BCB40BBB5A07}" type="slidenum">
              <a:rPr lang="en-US" smtClean="0"/>
              <a:t>12</a:t>
            </a:fld>
            <a:endParaRPr lang="en-US"/>
          </a:p>
        </p:txBody>
      </p:sp>
      <p:sp>
        <p:nvSpPr>
          <p:cNvPr id="4" name="Content Placeholder 3">
            <a:extLst>
              <a:ext uri="{FF2B5EF4-FFF2-40B4-BE49-F238E27FC236}">
                <a16:creationId xmlns:a16="http://schemas.microsoft.com/office/drawing/2014/main" id="{E89A70D0-ED59-524C-9C97-3E6F85A34C30}"/>
              </a:ext>
            </a:extLst>
          </p:cNvPr>
          <p:cNvSpPr>
            <a:spLocks noGrp="1"/>
          </p:cNvSpPr>
          <p:nvPr>
            <p:ph idx="1"/>
          </p:nvPr>
        </p:nvSpPr>
        <p:spPr>
          <a:xfrm>
            <a:off x="1203515" y="2311685"/>
            <a:ext cx="9664993" cy="4030997"/>
          </a:xfrm>
        </p:spPr>
        <p:txBody>
          <a:bodyPr/>
          <a:lstStyle/>
          <a:p>
            <a:pPr marL="0" indent="0">
              <a:buNone/>
            </a:pPr>
            <a:r>
              <a:rPr lang="en-US">
                <a:latin typeface="Trebuchet MS" panose="020B0703020202090204" pitchFamily="34" charset="0"/>
              </a:rPr>
              <a:t>Virginia Tech does not discriminate against employees, students, or applicants on the basis of age, color, disability, gender, </a:t>
            </a:r>
            <a:r>
              <a:rPr lang="en-US">
                <a:highlight>
                  <a:srgbClr val="FFFF00"/>
                </a:highlight>
                <a:latin typeface="Trebuchet MS" panose="020B0703020202090204" pitchFamily="34" charset="0"/>
              </a:rPr>
              <a:t>gender identity</a:t>
            </a:r>
            <a:r>
              <a:rPr lang="en-US">
                <a:latin typeface="Trebuchet MS" panose="020B0703020202090204" pitchFamily="34" charset="0"/>
              </a:rPr>
              <a:t>, </a:t>
            </a:r>
            <a:r>
              <a:rPr lang="en-US">
                <a:highlight>
                  <a:srgbClr val="FFFF00"/>
                </a:highlight>
                <a:latin typeface="Trebuchet MS" panose="020B0703020202090204" pitchFamily="34" charset="0"/>
              </a:rPr>
              <a:t>gender expression</a:t>
            </a:r>
            <a:r>
              <a:rPr lang="en-US">
                <a:latin typeface="Trebuchet MS" panose="020B0703020202090204" pitchFamily="34" charset="0"/>
              </a:rPr>
              <a:t>, national origin, political affiliation, race, religion, </a:t>
            </a:r>
            <a:r>
              <a:rPr lang="en-US">
                <a:highlight>
                  <a:srgbClr val="FFFF00"/>
                </a:highlight>
                <a:latin typeface="Trebuchet MS" panose="020B0703020202090204" pitchFamily="34" charset="0"/>
              </a:rPr>
              <a:t>sexual orientation</a:t>
            </a:r>
            <a:r>
              <a:rPr lang="en-US">
                <a:latin typeface="Trebuchet MS" panose="020B0703020202090204" pitchFamily="34" charset="0"/>
              </a:rPr>
              <a:t>, genetic information, or veteran status … or any other basis protected by law.</a:t>
            </a:r>
          </a:p>
          <a:p>
            <a:pPr marL="0" indent="0">
              <a:buNone/>
            </a:pPr>
            <a:endParaRPr lang="en-US"/>
          </a:p>
        </p:txBody>
      </p:sp>
    </p:spTree>
    <p:extLst>
      <p:ext uri="{BB962C8B-B14F-4D97-AF65-F5344CB8AC3E}">
        <p14:creationId xmlns:p14="http://schemas.microsoft.com/office/powerpoint/2010/main" val="3248065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93B8D-8D1B-6048-9B15-2C12EF5EC9EA}"/>
              </a:ext>
            </a:extLst>
          </p:cNvPr>
          <p:cNvSpPr>
            <a:spLocks noGrp="1"/>
          </p:cNvSpPr>
          <p:nvPr>
            <p:ph type="title"/>
          </p:nvPr>
        </p:nvSpPr>
        <p:spPr>
          <a:xfrm>
            <a:off x="1023259" y="1240846"/>
            <a:ext cx="11398075" cy="1861873"/>
          </a:xfrm>
        </p:spPr>
        <p:txBody>
          <a:bodyPr/>
          <a:lstStyle/>
          <a:p>
            <a:endParaRPr lang="en-US"/>
          </a:p>
        </p:txBody>
      </p:sp>
      <p:sp>
        <p:nvSpPr>
          <p:cNvPr id="3" name="Slide Number Placeholder 2">
            <a:extLst>
              <a:ext uri="{FF2B5EF4-FFF2-40B4-BE49-F238E27FC236}">
                <a16:creationId xmlns:a16="http://schemas.microsoft.com/office/drawing/2014/main" id="{9E28ECA5-4D07-424B-AD31-3C5476C4F061}"/>
              </a:ext>
            </a:extLst>
          </p:cNvPr>
          <p:cNvSpPr>
            <a:spLocks noGrp="1"/>
          </p:cNvSpPr>
          <p:nvPr>
            <p:ph type="sldNum" sz="quarter" idx="12"/>
          </p:nvPr>
        </p:nvSpPr>
        <p:spPr/>
        <p:txBody>
          <a:bodyPr/>
          <a:lstStyle/>
          <a:p>
            <a:fld id="{F13255C3-EC6F-3E44-8738-BCB40BBB5A07}" type="slidenum">
              <a:rPr lang="en-US" smtClean="0"/>
              <a:t>13</a:t>
            </a:fld>
            <a:endParaRPr lang="en-US"/>
          </a:p>
        </p:txBody>
      </p:sp>
      <p:sp>
        <p:nvSpPr>
          <p:cNvPr id="4" name="Content Placeholder 3">
            <a:extLst>
              <a:ext uri="{FF2B5EF4-FFF2-40B4-BE49-F238E27FC236}">
                <a16:creationId xmlns:a16="http://schemas.microsoft.com/office/drawing/2014/main" id="{221A6CD5-8B1C-4341-8394-726EFE532103}"/>
              </a:ext>
            </a:extLst>
          </p:cNvPr>
          <p:cNvSpPr>
            <a:spLocks noGrp="1"/>
          </p:cNvSpPr>
          <p:nvPr>
            <p:ph idx="1"/>
          </p:nvPr>
        </p:nvSpPr>
        <p:spPr/>
        <p:txBody>
          <a:bodyPr/>
          <a:lstStyle/>
          <a:p>
            <a:endParaRPr lang="en-US"/>
          </a:p>
        </p:txBody>
      </p:sp>
      <p:sp>
        <p:nvSpPr>
          <p:cNvPr id="5" name="Rectangle 2">
            <a:extLst>
              <a:ext uri="{FF2B5EF4-FFF2-40B4-BE49-F238E27FC236}">
                <a16:creationId xmlns:a16="http://schemas.microsoft.com/office/drawing/2014/main" id="{0790FE4F-B4B0-8B49-B14A-ABDF04487D3D}"/>
              </a:ext>
            </a:extLst>
          </p:cNvPr>
          <p:cNvSpPr>
            <a:spLocks noChangeArrowheads="1"/>
          </p:cNvSpPr>
          <p:nvPr/>
        </p:nvSpPr>
        <p:spPr bwMode="auto">
          <a:xfrm>
            <a:off x="1023257" y="501289"/>
            <a:ext cx="1264111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3600">
                <a:latin typeface="Trebuchet MS" panose="020B0703020202090204" pitchFamily="34" charset="0"/>
              </a:rPr>
              <a:t>Disclaimer or research topic?</a:t>
            </a:r>
          </a:p>
        </p:txBody>
      </p:sp>
      <p:graphicFrame>
        <p:nvGraphicFramePr>
          <p:cNvPr id="6" name="Object 5">
            <a:extLst>
              <a:ext uri="{FF2B5EF4-FFF2-40B4-BE49-F238E27FC236}">
                <a16:creationId xmlns:a16="http://schemas.microsoft.com/office/drawing/2014/main" id="{D47DA378-0E73-7A4A-B653-4379DE13184D}"/>
              </a:ext>
            </a:extLst>
          </p:cNvPr>
          <p:cNvGraphicFramePr>
            <a:graphicFrameLocks noChangeAspect="1"/>
          </p:cNvGraphicFramePr>
          <p:nvPr>
            <p:extLst>
              <p:ext uri="{D42A27DB-BD31-4B8C-83A1-F6EECF244321}">
                <p14:modId xmlns:p14="http://schemas.microsoft.com/office/powerpoint/2010/main" val="2138995438"/>
              </p:ext>
            </p:extLst>
          </p:nvPr>
        </p:nvGraphicFramePr>
        <p:xfrm>
          <a:off x="989063" y="2280901"/>
          <a:ext cx="10179678" cy="1963376"/>
        </p:xfrm>
        <a:graphic>
          <a:graphicData uri="http://schemas.openxmlformats.org/presentationml/2006/ole">
            <mc:AlternateContent xmlns:mc="http://schemas.openxmlformats.org/markup-compatibility/2006">
              <mc:Choice xmlns:v="urn:schemas-microsoft-com:vml" Requires="v">
                <p:oleObj spid="_x0000_s4153" name="Worksheet" r:id="rId4" imgW="6070600" imgH="1270000" progId="Excel.Sheet.12">
                  <p:embed/>
                </p:oleObj>
              </mc:Choice>
              <mc:Fallback>
                <p:oleObj name="Worksheet" r:id="rId4" imgW="6070600" imgH="1270000" progId="Excel.Sheet.12">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9063" y="2280901"/>
                        <a:ext cx="10179678" cy="1963376"/>
                      </a:xfrm>
                      <a:prstGeom prst="rect">
                        <a:avLst/>
                      </a:prstGeom>
                      <a:noFill/>
                    </p:spPr>
                  </p:pic>
                </p:oleObj>
              </mc:Fallback>
            </mc:AlternateContent>
          </a:graphicData>
        </a:graphic>
      </p:graphicFrame>
    </p:spTree>
    <p:extLst>
      <p:ext uri="{BB962C8B-B14F-4D97-AF65-F5344CB8AC3E}">
        <p14:creationId xmlns:p14="http://schemas.microsoft.com/office/powerpoint/2010/main" val="31801774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33B0B6-73B7-F445-A1E1-48A9A854DFB2}"/>
              </a:ext>
            </a:extLst>
          </p:cNvPr>
          <p:cNvSpPr>
            <a:spLocks noGrp="1"/>
          </p:cNvSpPr>
          <p:nvPr>
            <p:ph type="title"/>
          </p:nvPr>
        </p:nvSpPr>
        <p:spPr/>
        <p:txBody>
          <a:bodyPr/>
          <a:lstStyle/>
          <a:p>
            <a:r>
              <a:rPr lang="en-US"/>
              <a:t>Selected terms for comparisons</a:t>
            </a:r>
          </a:p>
        </p:txBody>
      </p:sp>
      <p:sp>
        <p:nvSpPr>
          <p:cNvPr id="3" name="Slide Number Placeholder 2">
            <a:extLst>
              <a:ext uri="{FF2B5EF4-FFF2-40B4-BE49-F238E27FC236}">
                <a16:creationId xmlns:a16="http://schemas.microsoft.com/office/drawing/2014/main" id="{7DEFC196-7ADE-B54C-8512-0C0A342BB025}"/>
              </a:ext>
            </a:extLst>
          </p:cNvPr>
          <p:cNvSpPr>
            <a:spLocks noGrp="1"/>
          </p:cNvSpPr>
          <p:nvPr>
            <p:ph type="sldNum" sz="quarter" idx="12"/>
          </p:nvPr>
        </p:nvSpPr>
        <p:spPr/>
        <p:txBody>
          <a:bodyPr/>
          <a:lstStyle/>
          <a:p>
            <a:fld id="{F13255C3-EC6F-3E44-8738-BCB40BBB5A07}" type="slidenum">
              <a:rPr lang="en-US" smtClean="0"/>
              <a:t>14</a:t>
            </a:fld>
            <a:endParaRPr lang="en-US"/>
          </a:p>
        </p:txBody>
      </p:sp>
      <p:pic>
        <p:nvPicPr>
          <p:cNvPr id="8" name="Content Placeholder 7" descr="Text from a spreadsheet&#10;">
            <a:extLst>
              <a:ext uri="{FF2B5EF4-FFF2-40B4-BE49-F238E27FC236}">
                <a16:creationId xmlns:a16="http://schemas.microsoft.com/office/drawing/2014/main" id="{CA186A06-668E-0E41-B522-B57701AF9E48}"/>
              </a:ext>
            </a:extLst>
          </p:cNvPr>
          <p:cNvPicPr>
            <a:picLocks noGrp="1" noChangeAspect="1"/>
          </p:cNvPicPr>
          <p:nvPr>
            <p:ph idx="1"/>
          </p:nvPr>
        </p:nvPicPr>
        <p:blipFill>
          <a:blip r:embed="rId3"/>
          <a:stretch>
            <a:fillRect/>
          </a:stretch>
        </p:blipFill>
        <p:spPr>
          <a:xfrm>
            <a:off x="1201268" y="2017394"/>
            <a:ext cx="9683139" cy="2318299"/>
          </a:xfrm>
        </p:spPr>
      </p:pic>
    </p:spTree>
    <p:extLst>
      <p:ext uri="{BB962C8B-B14F-4D97-AF65-F5344CB8AC3E}">
        <p14:creationId xmlns:p14="http://schemas.microsoft.com/office/powerpoint/2010/main" val="1034192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5FADF-B896-2F41-ABED-E6FED233201F}"/>
              </a:ext>
            </a:extLst>
          </p:cNvPr>
          <p:cNvSpPr>
            <a:spLocks noGrp="1"/>
          </p:cNvSpPr>
          <p:nvPr>
            <p:ph type="title"/>
          </p:nvPr>
        </p:nvSpPr>
        <p:spPr/>
        <p:txBody>
          <a:bodyPr/>
          <a:lstStyle/>
          <a:p>
            <a:r>
              <a:rPr lang="en-US"/>
              <a:t>Selected terms for comparisons</a:t>
            </a:r>
          </a:p>
        </p:txBody>
      </p:sp>
      <p:sp>
        <p:nvSpPr>
          <p:cNvPr id="3" name="Slide Number Placeholder 2">
            <a:extLst>
              <a:ext uri="{FF2B5EF4-FFF2-40B4-BE49-F238E27FC236}">
                <a16:creationId xmlns:a16="http://schemas.microsoft.com/office/drawing/2014/main" id="{E7494F05-F989-9348-8CD1-0BA1F8E97EF1}"/>
              </a:ext>
            </a:extLst>
          </p:cNvPr>
          <p:cNvSpPr>
            <a:spLocks noGrp="1"/>
          </p:cNvSpPr>
          <p:nvPr>
            <p:ph type="sldNum" sz="quarter" idx="12"/>
          </p:nvPr>
        </p:nvSpPr>
        <p:spPr/>
        <p:txBody>
          <a:bodyPr/>
          <a:lstStyle/>
          <a:p>
            <a:fld id="{F13255C3-EC6F-3E44-8738-BCB40BBB5A07}" type="slidenum">
              <a:rPr lang="en-US" smtClean="0"/>
              <a:t>15</a:t>
            </a:fld>
            <a:endParaRPr lang="en-US"/>
          </a:p>
        </p:txBody>
      </p:sp>
      <p:pic>
        <p:nvPicPr>
          <p:cNvPr id="14" name="Content Placeholder 13" descr="A screenshot of a cell phone&#13;&#10;&#13;&#10;Description automatically generated">
            <a:extLst>
              <a:ext uri="{FF2B5EF4-FFF2-40B4-BE49-F238E27FC236}">
                <a16:creationId xmlns:a16="http://schemas.microsoft.com/office/drawing/2014/main" id="{CF1046D8-AFA2-4543-9137-ECBDC94CCAE4}"/>
              </a:ext>
            </a:extLst>
          </p:cNvPr>
          <p:cNvPicPr>
            <a:picLocks noGrp="1" noChangeAspect="1"/>
          </p:cNvPicPr>
          <p:nvPr>
            <p:ph idx="1"/>
          </p:nvPr>
        </p:nvPicPr>
        <p:blipFill>
          <a:blip r:embed="rId3"/>
          <a:stretch>
            <a:fillRect/>
          </a:stretch>
        </p:blipFill>
        <p:spPr>
          <a:xfrm>
            <a:off x="2653656" y="1547248"/>
            <a:ext cx="6215879" cy="4794815"/>
          </a:xfrm>
        </p:spPr>
      </p:pic>
    </p:spTree>
    <p:extLst>
      <p:ext uri="{BB962C8B-B14F-4D97-AF65-F5344CB8AC3E}">
        <p14:creationId xmlns:p14="http://schemas.microsoft.com/office/powerpoint/2010/main" val="35538714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B1F9A-3AD1-B04A-A68C-AE19329A388F}"/>
              </a:ext>
            </a:extLst>
          </p:cNvPr>
          <p:cNvSpPr>
            <a:spLocks noGrp="1"/>
          </p:cNvSpPr>
          <p:nvPr>
            <p:ph type="title"/>
          </p:nvPr>
        </p:nvSpPr>
        <p:spPr>
          <a:xfrm>
            <a:off x="1" y="439252"/>
            <a:ext cx="11266713" cy="1107996"/>
          </a:xfrm>
        </p:spPr>
        <p:txBody>
          <a:bodyPr>
            <a:normAutofit/>
          </a:bodyPr>
          <a:lstStyle/>
          <a:p>
            <a:r>
              <a:rPr lang="en-US" sz="3400"/>
              <a:t>What aren’t they researching and writing about?</a:t>
            </a:r>
          </a:p>
        </p:txBody>
      </p:sp>
      <p:sp>
        <p:nvSpPr>
          <p:cNvPr id="3" name="Slide Number Placeholder 2">
            <a:extLst>
              <a:ext uri="{FF2B5EF4-FFF2-40B4-BE49-F238E27FC236}">
                <a16:creationId xmlns:a16="http://schemas.microsoft.com/office/drawing/2014/main" id="{914D1399-FE09-5F4C-9B53-403A2DA3B4BA}"/>
              </a:ext>
            </a:extLst>
          </p:cNvPr>
          <p:cNvSpPr>
            <a:spLocks noGrp="1"/>
          </p:cNvSpPr>
          <p:nvPr>
            <p:ph type="sldNum" sz="quarter" idx="12"/>
          </p:nvPr>
        </p:nvSpPr>
        <p:spPr/>
        <p:txBody>
          <a:bodyPr/>
          <a:lstStyle/>
          <a:p>
            <a:fld id="{F13255C3-EC6F-3E44-8738-BCB40BBB5A07}" type="slidenum">
              <a:rPr lang="en-US" smtClean="0"/>
              <a:t>16</a:t>
            </a:fld>
            <a:endParaRPr lang="en-US"/>
          </a:p>
        </p:txBody>
      </p:sp>
      <p:pic>
        <p:nvPicPr>
          <p:cNvPr id="10" name="Content Placeholder 9" descr="A screenshot of a cell phone&#13;&#10;&#13;&#10;Description automatically generated">
            <a:extLst>
              <a:ext uri="{FF2B5EF4-FFF2-40B4-BE49-F238E27FC236}">
                <a16:creationId xmlns:a16="http://schemas.microsoft.com/office/drawing/2014/main" id="{F74BC534-09AD-9140-B61B-6AEE134C147F}"/>
              </a:ext>
            </a:extLst>
          </p:cNvPr>
          <p:cNvPicPr>
            <a:picLocks noGrp="1" noChangeAspect="1"/>
          </p:cNvPicPr>
          <p:nvPr>
            <p:ph idx="1"/>
          </p:nvPr>
        </p:nvPicPr>
        <p:blipFill>
          <a:blip r:embed="rId3"/>
          <a:stretch>
            <a:fillRect/>
          </a:stretch>
        </p:blipFill>
        <p:spPr>
          <a:xfrm>
            <a:off x="1542695" y="1547248"/>
            <a:ext cx="8389806" cy="4871500"/>
          </a:xfrm>
        </p:spPr>
      </p:pic>
    </p:spTree>
    <p:extLst>
      <p:ext uri="{BB962C8B-B14F-4D97-AF65-F5344CB8AC3E}">
        <p14:creationId xmlns:p14="http://schemas.microsoft.com/office/powerpoint/2010/main" val="41524664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CA939-8BEE-654E-992A-70F26A8F560E}"/>
              </a:ext>
            </a:extLst>
          </p:cNvPr>
          <p:cNvSpPr>
            <a:spLocks noGrp="1"/>
          </p:cNvSpPr>
          <p:nvPr>
            <p:ph type="title"/>
          </p:nvPr>
        </p:nvSpPr>
        <p:spPr/>
        <p:txBody>
          <a:bodyPr>
            <a:noAutofit/>
          </a:bodyPr>
          <a:lstStyle/>
          <a:p>
            <a:endParaRPr lang="en-US" sz="3200"/>
          </a:p>
        </p:txBody>
      </p:sp>
      <p:sp>
        <p:nvSpPr>
          <p:cNvPr id="3" name="Slide Number Placeholder 2">
            <a:extLst>
              <a:ext uri="{FF2B5EF4-FFF2-40B4-BE49-F238E27FC236}">
                <a16:creationId xmlns:a16="http://schemas.microsoft.com/office/drawing/2014/main" id="{4CFCB810-42F5-524A-B0A7-BC34879B8DA2}"/>
              </a:ext>
            </a:extLst>
          </p:cNvPr>
          <p:cNvSpPr>
            <a:spLocks noGrp="1"/>
          </p:cNvSpPr>
          <p:nvPr>
            <p:ph type="sldNum" sz="quarter" idx="12"/>
          </p:nvPr>
        </p:nvSpPr>
        <p:spPr/>
        <p:txBody>
          <a:bodyPr/>
          <a:lstStyle/>
          <a:p>
            <a:fld id="{F13255C3-EC6F-3E44-8738-BCB40BBB5A07}" type="slidenum">
              <a:rPr lang="en-US" smtClean="0"/>
              <a:t>17</a:t>
            </a:fld>
            <a:endParaRPr lang="en-US"/>
          </a:p>
        </p:txBody>
      </p:sp>
      <p:sp>
        <p:nvSpPr>
          <p:cNvPr id="4" name="Content Placeholder 3">
            <a:extLst>
              <a:ext uri="{FF2B5EF4-FFF2-40B4-BE49-F238E27FC236}">
                <a16:creationId xmlns:a16="http://schemas.microsoft.com/office/drawing/2014/main" id="{941BF1C4-7DE0-AF45-B374-74A413630CBA}"/>
              </a:ext>
            </a:extLst>
          </p:cNvPr>
          <p:cNvSpPr>
            <a:spLocks noGrp="1"/>
          </p:cNvSpPr>
          <p:nvPr>
            <p:ph idx="1"/>
          </p:nvPr>
        </p:nvSpPr>
        <p:spPr>
          <a:xfrm>
            <a:off x="1063896" y="1240971"/>
            <a:ext cx="9664993" cy="4867645"/>
          </a:xfrm>
        </p:spPr>
        <p:txBody>
          <a:bodyPr>
            <a:normAutofit fontScale="92500" lnSpcReduction="10000"/>
          </a:bodyPr>
          <a:lstStyle/>
          <a:p>
            <a:r>
              <a:rPr lang="en-US" dirty="0"/>
              <a:t>94% terms in </a:t>
            </a:r>
            <a:r>
              <a:rPr lang="en-US" dirty="0" err="1"/>
              <a:t>VT.edu</a:t>
            </a:r>
            <a:r>
              <a:rPr lang="en-US" dirty="0"/>
              <a:t> are in VTechWorks</a:t>
            </a:r>
          </a:p>
          <a:p>
            <a:r>
              <a:rPr lang="en-US" dirty="0"/>
              <a:t>94% of LGBTQ terms (90) in VTechWorks have &lt;2% difference in the percentage hits from the LGBTQ terms’ hits in </a:t>
            </a:r>
            <a:r>
              <a:rPr lang="en-US" dirty="0" err="1"/>
              <a:t>VT.edu</a:t>
            </a:r>
            <a:endParaRPr lang="en-US" dirty="0"/>
          </a:p>
          <a:p>
            <a:pPr marL="914400" lvl="2" indent="0">
              <a:buNone/>
            </a:pPr>
            <a:endParaRPr lang="en-US" dirty="0"/>
          </a:p>
          <a:p>
            <a:pPr marL="115888" indent="0">
              <a:buNone/>
            </a:pPr>
            <a:r>
              <a:rPr lang="en-US" dirty="0"/>
              <a:t>Therefore, I concluded that the LGBTQ microcosm in VTechWorks is representative of the work being published on the VT website. </a:t>
            </a:r>
          </a:p>
          <a:p>
            <a:pPr marL="115888" indent="0">
              <a:buNone/>
            </a:pPr>
            <a:endParaRPr lang="en-US" dirty="0"/>
          </a:p>
          <a:p>
            <a:pPr marL="115888" indent="0">
              <a:buNone/>
            </a:pPr>
            <a:r>
              <a:rPr lang="en-US" dirty="0"/>
              <a:t>But, is this microcosm in VTechWorks representative of the work being done at Virginia Tech?</a:t>
            </a:r>
          </a:p>
          <a:p>
            <a:pPr marL="457200" lvl="1" indent="0">
              <a:buNone/>
            </a:pPr>
            <a:endParaRPr lang="en-US" dirty="0"/>
          </a:p>
        </p:txBody>
      </p:sp>
    </p:spTree>
    <p:extLst>
      <p:ext uri="{BB962C8B-B14F-4D97-AF65-F5344CB8AC3E}">
        <p14:creationId xmlns:p14="http://schemas.microsoft.com/office/powerpoint/2010/main" val="34120327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9410C-758F-C84E-9FD0-173BC3CCF808}"/>
              </a:ext>
            </a:extLst>
          </p:cNvPr>
          <p:cNvSpPr>
            <a:spLocks noGrp="1"/>
          </p:cNvSpPr>
          <p:nvPr>
            <p:ph type="title"/>
          </p:nvPr>
        </p:nvSpPr>
        <p:spPr/>
        <p:txBody>
          <a:bodyPr/>
          <a:lstStyle/>
          <a:p>
            <a:r>
              <a:rPr lang="en-US"/>
              <a:t>Where to go from here?</a:t>
            </a:r>
          </a:p>
        </p:txBody>
      </p:sp>
      <p:sp>
        <p:nvSpPr>
          <p:cNvPr id="3" name="Slide Number Placeholder 2">
            <a:extLst>
              <a:ext uri="{FF2B5EF4-FFF2-40B4-BE49-F238E27FC236}">
                <a16:creationId xmlns:a16="http://schemas.microsoft.com/office/drawing/2014/main" id="{B791A73D-BEB6-BB41-983A-34DDF122B59C}"/>
              </a:ext>
            </a:extLst>
          </p:cNvPr>
          <p:cNvSpPr>
            <a:spLocks noGrp="1"/>
          </p:cNvSpPr>
          <p:nvPr>
            <p:ph type="sldNum" sz="quarter" idx="12"/>
          </p:nvPr>
        </p:nvSpPr>
        <p:spPr/>
        <p:txBody>
          <a:bodyPr/>
          <a:lstStyle/>
          <a:p>
            <a:fld id="{F13255C3-EC6F-3E44-8738-BCB40BBB5A07}" type="slidenum">
              <a:rPr lang="en-US" smtClean="0"/>
              <a:t>18</a:t>
            </a:fld>
            <a:endParaRPr lang="en-US"/>
          </a:p>
        </p:txBody>
      </p:sp>
      <p:sp>
        <p:nvSpPr>
          <p:cNvPr id="4" name="Content Placeholder 3">
            <a:extLst>
              <a:ext uri="{FF2B5EF4-FFF2-40B4-BE49-F238E27FC236}">
                <a16:creationId xmlns:a16="http://schemas.microsoft.com/office/drawing/2014/main" id="{74A1E1FE-7088-3F4D-90F8-7CDEAECB10E8}"/>
              </a:ext>
            </a:extLst>
          </p:cNvPr>
          <p:cNvSpPr>
            <a:spLocks noGrp="1"/>
          </p:cNvSpPr>
          <p:nvPr>
            <p:ph idx="1"/>
          </p:nvPr>
        </p:nvSpPr>
        <p:spPr>
          <a:xfrm>
            <a:off x="1201269" y="1547248"/>
            <a:ext cx="9664993" cy="4372687"/>
          </a:xfrm>
        </p:spPr>
        <p:txBody>
          <a:bodyPr>
            <a:normAutofit fontScale="92500" lnSpcReduction="10000"/>
          </a:bodyPr>
          <a:lstStyle/>
          <a:p>
            <a:r>
              <a:rPr lang="en-US" dirty="0"/>
              <a:t>Is this a valid method to begin to determine if an IR adequately reflects the work and activities of its university community?</a:t>
            </a:r>
          </a:p>
          <a:p>
            <a:r>
              <a:rPr lang="en-US" dirty="0"/>
              <a:t>Should we assess IRs based on different criteria?</a:t>
            </a:r>
          </a:p>
          <a:p>
            <a:r>
              <a:rPr lang="en-US" dirty="0"/>
              <a:t>Are any of you interested in looking at your IRs and sharing the results?</a:t>
            </a:r>
          </a:p>
          <a:p>
            <a:endParaRPr lang="en-US" dirty="0"/>
          </a:p>
          <a:p>
            <a:pPr marL="0" indent="0" algn="ctr">
              <a:buNone/>
            </a:pPr>
            <a:r>
              <a:rPr lang="en-US" sz="3200" dirty="0"/>
              <a:t>Thank you, Gail McMillan</a:t>
            </a:r>
          </a:p>
          <a:p>
            <a:pPr marL="0" indent="0" algn="ctr">
              <a:buNone/>
            </a:pPr>
            <a:r>
              <a:rPr lang="en-US" sz="3200" dirty="0">
                <a:hlinkClick r:id="rId3"/>
              </a:rPr>
              <a:t>gailmac@vt.edu</a:t>
            </a:r>
            <a:endParaRPr lang="en-US" sz="3200" dirty="0"/>
          </a:p>
        </p:txBody>
      </p:sp>
    </p:spTree>
    <p:extLst>
      <p:ext uri="{BB962C8B-B14F-4D97-AF65-F5344CB8AC3E}">
        <p14:creationId xmlns:p14="http://schemas.microsoft.com/office/powerpoint/2010/main" val="459026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342900" indent="-342900">
              <a:lnSpc>
                <a:spcPct val="100000"/>
              </a:lnSpc>
              <a:spcBef>
                <a:spcPts val="600"/>
              </a:spcBef>
              <a:buFont typeface="Arial" panose="020B0604020202020204" pitchFamily="34" charset="0"/>
              <a:buChar char="•"/>
            </a:pPr>
            <a:r>
              <a:rPr lang="en-US" dirty="0"/>
              <a:t>Amanda Rust, “Design for Diversity.” IMLS grant report to CNI, Dec. 2017</a:t>
            </a:r>
          </a:p>
          <a:p>
            <a:pPr marL="342900" indent="-342900">
              <a:lnSpc>
                <a:spcPct val="100000"/>
              </a:lnSpc>
              <a:spcBef>
                <a:spcPts val="600"/>
              </a:spcBef>
              <a:buFont typeface="Arial" panose="020B0604020202020204" pitchFamily="34" charset="0"/>
              <a:buChar char="•"/>
            </a:pPr>
            <a:r>
              <a:rPr lang="en-US" dirty="0"/>
              <a:t>Rebekah Scoggins, “Broadening Your Library’s Collection: Implementing a LGBTQIA Collection Development Project.” </a:t>
            </a:r>
            <a:r>
              <a:rPr lang="en-US" i="1" dirty="0"/>
              <a:t>C&amp;RL News, </a:t>
            </a:r>
            <a:r>
              <a:rPr lang="en-US" dirty="0"/>
              <a:t>March 2018</a:t>
            </a:r>
          </a:p>
          <a:p>
            <a:pPr marL="342900" indent="-342900">
              <a:lnSpc>
                <a:spcPct val="100000"/>
              </a:lnSpc>
              <a:spcBef>
                <a:spcPts val="600"/>
              </a:spcBef>
              <a:buFont typeface="Arial" panose="020B0604020202020204" pitchFamily="34" charset="0"/>
              <a:buChar char="•"/>
            </a:pPr>
            <a:r>
              <a:rPr lang="en-US" dirty="0"/>
              <a:t>Sam Winn, “The Hubris of Neutrality in Archives.” </a:t>
            </a:r>
            <a:r>
              <a:rPr lang="en-US" i="1" dirty="0"/>
              <a:t>On </a:t>
            </a:r>
            <a:r>
              <a:rPr lang="en-US" i="1" dirty="0" err="1"/>
              <a:t>Archivy</a:t>
            </a:r>
            <a:r>
              <a:rPr lang="en-US" i="1" dirty="0"/>
              <a:t>, </a:t>
            </a:r>
            <a:r>
              <a:rPr lang="en-US" dirty="0"/>
              <a:t>April 2017</a:t>
            </a:r>
          </a:p>
        </p:txBody>
      </p:sp>
      <p:sp>
        <p:nvSpPr>
          <p:cNvPr id="3" name="Title 2"/>
          <p:cNvSpPr>
            <a:spLocks noGrp="1"/>
          </p:cNvSpPr>
          <p:nvPr>
            <p:ph type="ctrTitle"/>
          </p:nvPr>
        </p:nvSpPr>
        <p:spPr/>
        <p:txBody>
          <a:bodyPr>
            <a:normAutofit fontScale="90000"/>
          </a:bodyPr>
          <a:lstStyle/>
          <a:p>
            <a:r>
              <a:rPr lang="en-US" b="1" dirty="0"/>
              <a:t>How do we determine if the collections in our IR are representative of the work being done in the university community?</a:t>
            </a:r>
            <a:r>
              <a:rPr lang="en-US" dirty="0"/>
              <a:t> </a:t>
            </a:r>
          </a:p>
        </p:txBody>
      </p:sp>
    </p:spTree>
    <p:extLst>
      <p:ext uri="{BB962C8B-B14F-4D97-AF65-F5344CB8AC3E}">
        <p14:creationId xmlns:p14="http://schemas.microsoft.com/office/powerpoint/2010/main" val="1451340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A04B5-EFAF-DA46-A5E4-29165C921846}"/>
              </a:ext>
            </a:extLst>
          </p:cNvPr>
          <p:cNvSpPr>
            <a:spLocks noGrp="1"/>
          </p:cNvSpPr>
          <p:nvPr>
            <p:ph type="title"/>
          </p:nvPr>
        </p:nvSpPr>
        <p:spPr/>
        <p:txBody>
          <a:bodyPr/>
          <a:lstStyle/>
          <a:p>
            <a:r>
              <a:rPr lang="en-US" dirty="0"/>
              <a:t>What’s in my IR, VTechWorks? </a:t>
            </a:r>
          </a:p>
        </p:txBody>
      </p:sp>
      <p:sp>
        <p:nvSpPr>
          <p:cNvPr id="3" name="Slide Number Placeholder 2">
            <a:extLst>
              <a:ext uri="{FF2B5EF4-FFF2-40B4-BE49-F238E27FC236}">
                <a16:creationId xmlns:a16="http://schemas.microsoft.com/office/drawing/2014/main" id="{D18230D5-42F9-354C-BB66-D7FBCB989A31}"/>
              </a:ext>
            </a:extLst>
          </p:cNvPr>
          <p:cNvSpPr>
            <a:spLocks noGrp="1"/>
          </p:cNvSpPr>
          <p:nvPr>
            <p:ph type="sldNum" sz="quarter" idx="12"/>
          </p:nvPr>
        </p:nvSpPr>
        <p:spPr/>
        <p:txBody>
          <a:bodyPr/>
          <a:lstStyle/>
          <a:p>
            <a:fld id="{F13255C3-EC6F-3E44-8738-BCB40BBB5A07}" type="slidenum">
              <a:rPr lang="en-US" smtClean="0"/>
              <a:t>3</a:t>
            </a:fld>
            <a:endParaRPr lang="en-US" dirty="0"/>
          </a:p>
        </p:txBody>
      </p:sp>
      <p:sp>
        <p:nvSpPr>
          <p:cNvPr id="4" name="Content Placeholder 3">
            <a:extLst>
              <a:ext uri="{FF2B5EF4-FFF2-40B4-BE49-F238E27FC236}">
                <a16:creationId xmlns:a16="http://schemas.microsoft.com/office/drawing/2014/main" id="{A3B4F0D2-9C3F-9345-8B5E-326F6E003B6B}"/>
              </a:ext>
            </a:extLst>
          </p:cNvPr>
          <p:cNvSpPr>
            <a:spLocks noGrp="1"/>
          </p:cNvSpPr>
          <p:nvPr>
            <p:ph idx="1"/>
          </p:nvPr>
        </p:nvSpPr>
        <p:spPr>
          <a:xfrm>
            <a:off x="1198880" y="1547248"/>
            <a:ext cx="9664993" cy="4372687"/>
          </a:xfrm>
        </p:spPr>
        <p:txBody>
          <a:bodyPr>
            <a:normAutofit fontScale="85000" lnSpcReduction="20000"/>
          </a:bodyPr>
          <a:lstStyle/>
          <a:p>
            <a:r>
              <a:rPr lang="en-US" dirty="0"/>
              <a:t>DSpace repository software</a:t>
            </a:r>
          </a:p>
          <a:p>
            <a:r>
              <a:rPr lang="en-US" dirty="0"/>
              <a:t>70,000 items</a:t>
            </a:r>
          </a:p>
          <a:p>
            <a:pPr lvl="1"/>
            <a:r>
              <a:rPr lang="en-US" dirty="0"/>
              <a:t>VT research and scholarship, unit pubs, historical docs</a:t>
            </a:r>
          </a:p>
          <a:p>
            <a:pPr lvl="1"/>
            <a:r>
              <a:rPr lang="en-US" dirty="0"/>
              <a:t>Born digital and scanned/</a:t>
            </a:r>
            <a:r>
              <a:rPr lang="en-US" dirty="0" err="1"/>
              <a:t>OCR’d</a:t>
            </a:r>
            <a:endParaRPr lang="en-US" dirty="0"/>
          </a:p>
          <a:p>
            <a:pPr lvl="1"/>
            <a:r>
              <a:rPr lang="en-US" dirty="0"/>
              <a:t>85% text</a:t>
            </a:r>
          </a:p>
          <a:p>
            <a:r>
              <a:rPr lang="en-US" dirty="0"/>
              <a:t>Acquisitions</a:t>
            </a:r>
          </a:p>
          <a:p>
            <a:pPr lvl="1"/>
            <a:r>
              <a:rPr lang="en-US" dirty="0"/>
              <a:t>Creators ‘donate’ by choice or edict—course work, ETDs</a:t>
            </a:r>
          </a:p>
          <a:p>
            <a:pPr lvl="1"/>
            <a:r>
              <a:rPr lang="en-US" dirty="0"/>
              <a:t>Staff discover, scan/OCR, deposit</a:t>
            </a:r>
          </a:p>
          <a:p>
            <a:pPr lvl="1"/>
            <a:r>
              <a:rPr lang="en-US" dirty="0"/>
              <a:t>Automating harvest, mediated deposit: </a:t>
            </a:r>
            <a:r>
              <a:rPr lang="en-US" dirty="0">
                <a:hlinkClick r:id="rId3"/>
              </a:rPr>
              <a:t>SWORD</a:t>
            </a:r>
            <a:r>
              <a:rPr lang="en-US" dirty="0"/>
              <a:t>; </a:t>
            </a:r>
            <a:r>
              <a:rPr lang="en-US" dirty="0" err="1"/>
              <a:t>Symplectic</a:t>
            </a:r>
            <a:r>
              <a:rPr lang="en-US" dirty="0"/>
              <a:t> Elements</a:t>
            </a:r>
          </a:p>
          <a:p>
            <a:r>
              <a:rPr lang="en-US" dirty="0"/>
              <a:t>96% publicly accessible</a:t>
            </a:r>
          </a:p>
        </p:txBody>
      </p:sp>
    </p:spTree>
    <p:extLst>
      <p:ext uri="{BB962C8B-B14F-4D97-AF65-F5344CB8AC3E}">
        <p14:creationId xmlns:p14="http://schemas.microsoft.com/office/powerpoint/2010/main" val="1034062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335FE-3319-CB4D-92EE-A3054EF8EE2F}"/>
              </a:ext>
            </a:extLst>
          </p:cNvPr>
          <p:cNvSpPr>
            <a:spLocks noGrp="1"/>
          </p:cNvSpPr>
          <p:nvPr>
            <p:ph type="title"/>
          </p:nvPr>
        </p:nvSpPr>
        <p:spPr/>
        <p:txBody>
          <a:bodyPr/>
          <a:lstStyle/>
          <a:p>
            <a:r>
              <a:rPr lang="en-US"/>
              <a:t>Vocabularies (handout)</a:t>
            </a:r>
          </a:p>
        </p:txBody>
      </p:sp>
      <p:sp>
        <p:nvSpPr>
          <p:cNvPr id="3" name="Slide Number Placeholder 2">
            <a:extLst>
              <a:ext uri="{FF2B5EF4-FFF2-40B4-BE49-F238E27FC236}">
                <a16:creationId xmlns:a16="http://schemas.microsoft.com/office/drawing/2014/main" id="{BE042517-541D-A64D-A62B-8D18F7D5D2CF}"/>
              </a:ext>
            </a:extLst>
          </p:cNvPr>
          <p:cNvSpPr>
            <a:spLocks noGrp="1"/>
          </p:cNvSpPr>
          <p:nvPr>
            <p:ph type="sldNum" sz="quarter" idx="12"/>
          </p:nvPr>
        </p:nvSpPr>
        <p:spPr/>
        <p:txBody>
          <a:bodyPr/>
          <a:lstStyle/>
          <a:p>
            <a:fld id="{F13255C3-EC6F-3E44-8738-BCB40BBB5A07}" type="slidenum">
              <a:rPr lang="en-US" smtClean="0"/>
              <a:t>4</a:t>
            </a:fld>
            <a:endParaRPr lang="en-US"/>
          </a:p>
        </p:txBody>
      </p:sp>
      <p:sp>
        <p:nvSpPr>
          <p:cNvPr id="4" name="Content Placeholder 3">
            <a:extLst>
              <a:ext uri="{FF2B5EF4-FFF2-40B4-BE49-F238E27FC236}">
                <a16:creationId xmlns:a16="http://schemas.microsoft.com/office/drawing/2014/main" id="{CDCA59FF-216F-B741-B495-D49E22837868}"/>
              </a:ext>
            </a:extLst>
          </p:cNvPr>
          <p:cNvSpPr>
            <a:spLocks noGrp="1"/>
          </p:cNvSpPr>
          <p:nvPr>
            <p:ph idx="1"/>
          </p:nvPr>
        </p:nvSpPr>
        <p:spPr>
          <a:xfrm>
            <a:off x="1201269" y="1650399"/>
            <a:ext cx="10242871" cy="4372687"/>
          </a:xfrm>
        </p:spPr>
        <p:txBody>
          <a:bodyPr/>
          <a:lstStyle/>
          <a:p>
            <a:r>
              <a:rPr lang="en-US" dirty="0"/>
              <a:t>Scoggins’ </a:t>
            </a:r>
            <a:r>
              <a:rPr lang="en-US" dirty="0">
                <a:hlinkClick r:id="rId3"/>
              </a:rPr>
              <a:t>article</a:t>
            </a:r>
            <a:r>
              <a:rPr lang="en-US" dirty="0"/>
              <a:t> in </a:t>
            </a:r>
            <a:r>
              <a:rPr lang="en-US" i="1" dirty="0" err="1"/>
              <a:t>C&amp;RLNews</a:t>
            </a:r>
            <a:endParaRPr lang="en-US" dirty="0"/>
          </a:p>
          <a:p>
            <a:r>
              <a:rPr lang="en-US" dirty="0"/>
              <a:t>Virginia Tech’s </a:t>
            </a:r>
            <a:r>
              <a:rPr lang="en-US" dirty="0">
                <a:hlinkClick r:id="rId4"/>
              </a:rPr>
              <a:t>Safe Zone </a:t>
            </a:r>
            <a:r>
              <a:rPr lang="en-US" dirty="0"/>
              <a:t>training</a:t>
            </a:r>
          </a:p>
          <a:p>
            <a:r>
              <a:rPr lang="en-US" dirty="0"/>
              <a:t>University of Massachusetts, Amherst, </a:t>
            </a:r>
            <a:r>
              <a:rPr lang="en-US" dirty="0">
                <a:hlinkClick r:id="rId5"/>
              </a:rPr>
              <a:t>Stonewall Center</a:t>
            </a:r>
            <a:endParaRPr lang="en-US" dirty="0"/>
          </a:p>
          <a:p>
            <a:r>
              <a:rPr lang="en-US" dirty="0"/>
              <a:t>County of San Mateo [CA]: </a:t>
            </a:r>
            <a:r>
              <a:rPr lang="en-US" dirty="0">
                <a:hlinkClick r:id="rId6"/>
              </a:rPr>
              <a:t>LGBTQ Commission</a:t>
            </a:r>
            <a:endParaRPr lang="en-US" dirty="0"/>
          </a:p>
          <a:p>
            <a:r>
              <a:rPr lang="en-US" dirty="0"/>
              <a:t>Progressive’s Style Guide from </a:t>
            </a:r>
            <a:r>
              <a:rPr lang="en-US" dirty="0">
                <a:hlinkClick r:id="rId7"/>
              </a:rPr>
              <a:t>SumOfUs</a:t>
            </a:r>
            <a:endParaRPr lang="en-US" dirty="0"/>
          </a:p>
        </p:txBody>
      </p:sp>
    </p:spTree>
    <p:extLst>
      <p:ext uri="{BB962C8B-B14F-4D97-AF65-F5344CB8AC3E}">
        <p14:creationId xmlns:p14="http://schemas.microsoft.com/office/powerpoint/2010/main" val="2257146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590F9-7287-974B-BDAA-9CE2691E7982}"/>
              </a:ext>
            </a:extLst>
          </p:cNvPr>
          <p:cNvSpPr>
            <a:spLocks noGrp="1"/>
          </p:cNvSpPr>
          <p:nvPr>
            <p:ph type="title"/>
          </p:nvPr>
        </p:nvSpPr>
        <p:spPr>
          <a:xfrm>
            <a:off x="1" y="439252"/>
            <a:ext cx="11250201" cy="1107996"/>
          </a:xfrm>
        </p:spPr>
        <p:txBody>
          <a:bodyPr/>
          <a:lstStyle/>
          <a:p>
            <a:r>
              <a:rPr lang="en-US" dirty="0"/>
              <a:t>Terms and phrases: searching VTechWorks</a:t>
            </a:r>
          </a:p>
        </p:txBody>
      </p:sp>
      <p:sp>
        <p:nvSpPr>
          <p:cNvPr id="3" name="Slide Number Placeholder 2">
            <a:extLst>
              <a:ext uri="{FF2B5EF4-FFF2-40B4-BE49-F238E27FC236}">
                <a16:creationId xmlns:a16="http://schemas.microsoft.com/office/drawing/2014/main" id="{AF1F3B79-2279-A64F-A029-B38F7477CD7B}"/>
              </a:ext>
            </a:extLst>
          </p:cNvPr>
          <p:cNvSpPr>
            <a:spLocks noGrp="1"/>
          </p:cNvSpPr>
          <p:nvPr>
            <p:ph type="sldNum" sz="quarter" idx="12"/>
          </p:nvPr>
        </p:nvSpPr>
        <p:spPr/>
        <p:txBody>
          <a:bodyPr/>
          <a:lstStyle/>
          <a:p>
            <a:fld id="{F13255C3-EC6F-3E44-8738-BCB40BBB5A07}" type="slidenum">
              <a:rPr lang="en-US" smtClean="0"/>
              <a:t>5</a:t>
            </a:fld>
            <a:endParaRPr lang="en-US"/>
          </a:p>
        </p:txBody>
      </p:sp>
      <p:sp>
        <p:nvSpPr>
          <p:cNvPr id="4" name="Content Placeholder 3">
            <a:extLst>
              <a:ext uri="{FF2B5EF4-FFF2-40B4-BE49-F238E27FC236}">
                <a16:creationId xmlns:a16="http://schemas.microsoft.com/office/drawing/2014/main" id="{B600D7FD-1BF0-6F4C-A3BE-F2043000D22D}"/>
              </a:ext>
            </a:extLst>
          </p:cNvPr>
          <p:cNvSpPr>
            <a:spLocks noGrp="1"/>
          </p:cNvSpPr>
          <p:nvPr>
            <p:ph idx="1"/>
          </p:nvPr>
        </p:nvSpPr>
        <p:spPr>
          <a:xfrm>
            <a:off x="1201269" y="1547248"/>
            <a:ext cx="9882301" cy="4372687"/>
          </a:xfrm>
        </p:spPr>
        <p:txBody>
          <a:bodyPr>
            <a:normAutofit/>
          </a:bodyPr>
          <a:lstStyle/>
          <a:p>
            <a:r>
              <a:rPr lang="en-US" dirty="0"/>
              <a:t>Fuzzy (e.g., close matches: generate/generational)</a:t>
            </a:r>
          </a:p>
          <a:p>
            <a:r>
              <a:rPr lang="en-US" dirty="0"/>
              <a:t>Stemming</a:t>
            </a:r>
            <a:r>
              <a:rPr lang="en-US" dirty="0">
                <a:sym typeface="Wingdings" pitchFamily="2" charset="2"/>
              </a:rPr>
              <a:t> (e.g., </a:t>
            </a:r>
            <a:r>
              <a:rPr lang="en-US" dirty="0"/>
              <a:t>sexuality/sexual, </a:t>
            </a:r>
            <a:r>
              <a:rPr lang="en-US" dirty="0">
                <a:sym typeface="Wingdings" pitchFamily="2" charset="2"/>
              </a:rPr>
              <a:t>biases/bias)</a:t>
            </a:r>
            <a:endParaRPr lang="en-US" dirty="0"/>
          </a:p>
          <a:p>
            <a:r>
              <a:rPr lang="en-US" dirty="0"/>
              <a:t>Quotes “around phrases”</a:t>
            </a:r>
          </a:p>
          <a:p>
            <a:r>
              <a:rPr lang="en-US" dirty="0"/>
              <a:t>Too broad or generic (e.g., unconscious bias) eliminated</a:t>
            </a:r>
          </a:p>
          <a:p>
            <a:r>
              <a:rPr lang="en-US" dirty="0"/>
              <a:t>Biological terms kept</a:t>
            </a:r>
          </a:p>
          <a:p>
            <a:r>
              <a:rPr lang="en-US" dirty="0"/>
              <a:t>Results: 159 terms</a:t>
            </a:r>
          </a:p>
          <a:p>
            <a:pPr lvl="1"/>
            <a:r>
              <a:rPr lang="en-US" dirty="0"/>
              <a:t>96 terms in VTechWorks, 1940-2019</a:t>
            </a:r>
          </a:p>
        </p:txBody>
      </p:sp>
    </p:spTree>
    <p:extLst>
      <p:ext uri="{BB962C8B-B14F-4D97-AF65-F5344CB8AC3E}">
        <p14:creationId xmlns:p14="http://schemas.microsoft.com/office/powerpoint/2010/main" val="630206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E4141-8D9D-A149-BC56-50D0C4A2B972}"/>
              </a:ext>
            </a:extLst>
          </p:cNvPr>
          <p:cNvSpPr>
            <a:spLocks noGrp="1"/>
          </p:cNvSpPr>
          <p:nvPr>
            <p:ph type="title"/>
          </p:nvPr>
        </p:nvSpPr>
        <p:spPr>
          <a:xfrm>
            <a:off x="750012" y="439251"/>
            <a:ext cx="4212406" cy="3536847"/>
          </a:xfrm>
        </p:spPr>
        <p:txBody>
          <a:bodyPr>
            <a:normAutofit/>
          </a:bodyPr>
          <a:lstStyle/>
          <a:p>
            <a:pPr marL="9525"/>
            <a:r>
              <a:rPr lang="en-US" dirty="0"/>
              <a:t>VTechWorks</a:t>
            </a:r>
            <a:br>
              <a:rPr lang="en-US" sz="1800" dirty="0"/>
            </a:br>
            <a:r>
              <a:rPr lang="en-US" sz="1400" dirty="0"/>
              <a:t>https://</a:t>
            </a:r>
            <a:r>
              <a:rPr lang="en-US" sz="1400" dirty="0" err="1"/>
              <a:t>vtechworks.lib.vt.edu</a:t>
            </a:r>
            <a:endParaRPr lang="en-US" sz="1400" dirty="0"/>
          </a:p>
        </p:txBody>
      </p:sp>
      <p:sp>
        <p:nvSpPr>
          <p:cNvPr id="3" name="Slide Number Placeholder 2">
            <a:extLst>
              <a:ext uri="{FF2B5EF4-FFF2-40B4-BE49-F238E27FC236}">
                <a16:creationId xmlns:a16="http://schemas.microsoft.com/office/drawing/2014/main" id="{CD5DE6EE-9BC5-2540-AAC3-AB05C535AF96}"/>
              </a:ext>
            </a:extLst>
          </p:cNvPr>
          <p:cNvSpPr>
            <a:spLocks noGrp="1"/>
          </p:cNvSpPr>
          <p:nvPr>
            <p:ph type="sldNum" sz="quarter" idx="12"/>
          </p:nvPr>
        </p:nvSpPr>
        <p:spPr/>
        <p:txBody>
          <a:bodyPr/>
          <a:lstStyle/>
          <a:p>
            <a:fld id="{F13255C3-EC6F-3E44-8738-BCB40BBB5A07}" type="slidenum">
              <a:rPr lang="en-US" smtClean="0"/>
              <a:t>6</a:t>
            </a:fld>
            <a:endParaRPr lang="en-US"/>
          </a:p>
        </p:txBody>
      </p:sp>
      <p:pic>
        <p:nvPicPr>
          <p:cNvPr id="7" name="Content Placeholder 6" descr="screenshot of a spreadsheet">
            <a:extLst>
              <a:ext uri="{FF2B5EF4-FFF2-40B4-BE49-F238E27FC236}">
                <a16:creationId xmlns:a16="http://schemas.microsoft.com/office/drawing/2014/main" id="{6597D686-557E-1047-8878-B9DEA55CE226}"/>
              </a:ext>
            </a:extLst>
          </p:cNvPr>
          <p:cNvPicPr>
            <a:picLocks noGrp="1" noChangeAspect="1"/>
          </p:cNvPicPr>
          <p:nvPr>
            <p:ph idx="1"/>
          </p:nvPr>
        </p:nvPicPr>
        <p:blipFill>
          <a:blip r:embed="rId3"/>
          <a:stretch>
            <a:fillRect/>
          </a:stretch>
        </p:blipFill>
        <p:spPr>
          <a:xfrm>
            <a:off x="5425073" y="526234"/>
            <a:ext cx="4763956" cy="5771064"/>
          </a:xfrm>
        </p:spPr>
      </p:pic>
    </p:spTree>
    <p:extLst>
      <p:ext uri="{BB962C8B-B14F-4D97-AF65-F5344CB8AC3E}">
        <p14:creationId xmlns:p14="http://schemas.microsoft.com/office/powerpoint/2010/main" val="2671331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E4141-8D9D-A149-BC56-50D0C4A2B972}"/>
              </a:ext>
            </a:extLst>
          </p:cNvPr>
          <p:cNvSpPr>
            <a:spLocks noGrp="1"/>
          </p:cNvSpPr>
          <p:nvPr>
            <p:ph type="title"/>
          </p:nvPr>
        </p:nvSpPr>
        <p:spPr>
          <a:xfrm>
            <a:off x="750012" y="439251"/>
            <a:ext cx="4212406" cy="3536847"/>
          </a:xfrm>
        </p:spPr>
        <p:txBody>
          <a:bodyPr>
            <a:normAutofit/>
          </a:bodyPr>
          <a:lstStyle/>
          <a:p>
            <a:pPr marL="9525" algn="r"/>
            <a:r>
              <a:rPr lang="en-US" sz="4800"/>
              <a:t>ETDs</a:t>
            </a:r>
          </a:p>
        </p:txBody>
      </p:sp>
      <p:sp>
        <p:nvSpPr>
          <p:cNvPr id="3" name="Slide Number Placeholder 2">
            <a:extLst>
              <a:ext uri="{FF2B5EF4-FFF2-40B4-BE49-F238E27FC236}">
                <a16:creationId xmlns:a16="http://schemas.microsoft.com/office/drawing/2014/main" id="{CD5DE6EE-9BC5-2540-AAC3-AB05C535AF96}"/>
              </a:ext>
            </a:extLst>
          </p:cNvPr>
          <p:cNvSpPr>
            <a:spLocks noGrp="1"/>
          </p:cNvSpPr>
          <p:nvPr>
            <p:ph type="sldNum" sz="quarter" idx="12"/>
          </p:nvPr>
        </p:nvSpPr>
        <p:spPr/>
        <p:txBody>
          <a:bodyPr/>
          <a:lstStyle/>
          <a:p>
            <a:fld id="{F13255C3-EC6F-3E44-8738-BCB40BBB5A07}" type="slidenum">
              <a:rPr lang="en-US" smtClean="0"/>
              <a:t>7</a:t>
            </a:fld>
            <a:endParaRPr lang="en-US"/>
          </a:p>
        </p:txBody>
      </p:sp>
      <p:pic>
        <p:nvPicPr>
          <p:cNvPr id="7" name="Content Placeholder 6" descr="A screenshot of a spreadsheet">
            <a:extLst>
              <a:ext uri="{FF2B5EF4-FFF2-40B4-BE49-F238E27FC236}">
                <a16:creationId xmlns:a16="http://schemas.microsoft.com/office/drawing/2014/main" id="{791B53B0-9452-3A44-B421-44B167F8694E}"/>
              </a:ext>
            </a:extLst>
          </p:cNvPr>
          <p:cNvPicPr>
            <a:picLocks noGrp="1" noChangeAspect="1"/>
          </p:cNvPicPr>
          <p:nvPr>
            <p:ph idx="1"/>
          </p:nvPr>
        </p:nvPicPr>
        <p:blipFill>
          <a:blip r:embed="rId3"/>
          <a:stretch>
            <a:fillRect/>
          </a:stretch>
        </p:blipFill>
        <p:spPr>
          <a:xfrm>
            <a:off x="5355880" y="531432"/>
            <a:ext cx="4759179" cy="5552376"/>
          </a:xfrm>
        </p:spPr>
      </p:pic>
    </p:spTree>
    <p:extLst>
      <p:ext uri="{BB962C8B-B14F-4D97-AF65-F5344CB8AC3E}">
        <p14:creationId xmlns:p14="http://schemas.microsoft.com/office/powerpoint/2010/main" val="2707436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E4141-8D9D-A149-BC56-50D0C4A2B972}"/>
              </a:ext>
            </a:extLst>
          </p:cNvPr>
          <p:cNvSpPr>
            <a:spLocks noGrp="1"/>
          </p:cNvSpPr>
          <p:nvPr>
            <p:ph type="title"/>
          </p:nvPr>
        </p:nvSpPr>
        <p:spPr>
          <a:xfrm>
            <a:off x="750012" y="439251"/>
            <a:ext cx="4212406" cy="2725189"/>
          </a:xfrm>
        </p:spPr>
        <p:txBody>
          <a:bodyPr>
            <a:normAutofit/>
          </a:bodyPr>
          <a:lstStyle/>
          <a:p>
            <a:pPr marL="9525"/>
            <a:r>
              <a:rPr lang="en-US" sz="4800">
                <a:latin typeface="Trebuchet MS" panose="020B0703020202090204" pitchFamily="34" charset="0"/>
              </a:rPr>
              <a:t>Faculty Research</a:t>
            </a:r>
            <a:endParaRPr lang="en-US" sz="4800"/>
          </a:p>
        </p:txBody>
      </p:sp>
      <p:sp>
        <p:nvSpPr>
          <p:cNvPr id="3" name="Slide Number Placeholder 2">
            <a:extLst>
              <a:ext uri="{FF2B5EF4-FFF2-40B4-BE49-F238E27FC236}">
                <a16:creationId xmlns:a16="http://schemas.microsoft.com/office/drawing/2014/main" id="{CD5DE6EE-9BC5-2540-AAC3-AB05C535AF96}"/>
              </a:ext>
            </a:extLst>
          </p:cNvPr>
          <p:cNvSpPr>
            <a:spLocks noGrp="1"/>
          </p:cNvSpPr>
          <p:nvPr>
            <p:ph type="sldNum" sz="quarter" idx="12"/>
          </p:nvPr>
        </p:nvSpPr>
        <p:spPr/>
        <p:txBody>
          <a:bodyPr/>
          <a:lstStyle/>
          <a:p>
            <a:fld id="{F13255C3-EC6F-3E44-8738-BCB40BBB5A07}" type="slidenum">
              <a:rPr lang="en-US" smtClean="0"/>
              <a:t>8</a:t>
            </a:fld>
            <a:endParaRPr lang="en-US"/>
          </a:p>
        </p:txBody>
      </p:sp>
      <p:pic>
        <p:nvPicPr>
          <p:cNvPr id="8" name="Content Placeholder 7" descr="A screenshot of a spreadsheet">
            <a:extLst>
              <a:ext uri="{FF2B5EF4-FFF2-40B4-BE49-F238E27FC236}">
                <a16:creationId xmlns:a16="http://schemas.microsoft.com/office/drawing/2014/main" id="{4EC3BD7C-092D-BB46-B745-3D04B5BA56B1}"/>
              </a:ext>
            </a:extLst>
          </p:cNvPr>
          <p:cNvPicPr>
            <a:picLocks noGrp="1" noChangeAspect="1"/>
          </p:cNvPicPr>
          <p:nvPr>
            <p:ph idx="1"/>
          </p:nvPr>
        </p:nvPicPr>
        <p:blipFill>
          <a:blip r:embed="rId3"/>
          <a:stretch>
            <a:fillRect/>
          </a:stretch>
        </p:blipFill>
        <p:spPr>
          <a:xfrm>
            <a:off x="4913924" y="356906"/>
            <a:ext cx="4754058" cy="5968600"/>
          </a:xfrm>
        </p:spPr>
      </p:pic>
    </p:spTree>
    <p:extLst>
      <p:ext uri="{BB962C8B-B14F-4D97-AF65-F5344CB8AC3E}">
        <p14:creationId xmlns:p14="http://schemas.microsoft.com/office/powerpoint/2010/main" val="40424019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E4141-8D9D-A149-BC56-50D0C4A2B972}"/>
              </a:ext>
            </a:extLst>
          </p:cNvPr>
          <p:cNvSpPr>
            <a:spLocks noGrp="1"/>
          </p:cNvSpPr>
          <p:nvPr>
            <p:ph type="title"/>
          </p:nvPr>
        </p:nvSpPr>
        <p:spPr>
          <a:xfrm>
            <a:off x="750012" y="439251"/>
            <a:ext cx="4212406" cy="2725189"/>
          </a:xfrm>
        </p:spPr>
        <p:txBody>
          <a:bodyPr>
            <a:normAutofit/>
          </a:bodyPr>
          <a:lstStyle/>
          <a:p>
            <a:pPr marL="9525"/>
            <a:r>
              <a:rPr lang="en-US" sz="4800" dirty="0">
                <a:latin typeface="Trebuchet MS" panose="020B0703020202090204" pitchFamily="34" charset="0"/>
              </a:rPr>
              <a:t>VT’s 9 Colleges</a:t>
            </a:r>
            <a:endParaRPr lang="en-US" sz="4800" dirty="0"/>
          </a:p>
        </p:txBody>
      </p:sp>
      <p:sp>
        <p:nvSpPr>
          <p:cNvPr id="3" name="Slide Number Placeholder 2">
            <a:extLst>
              <a:ext uri="{FF2B5EF4-FFF2-40B4-BE49-F238E27FC236}">
                <a16:creationId xmlns:a16="http://schemas.microsoft.com/office/drawing/2014/main" id="{CD5DE6EE-9BC5-2540-AAC3-AB05C535AF96}"/>
              </a:ext>
            </a:extLst>
          </p:cNvPr>
          <p:cNvSpPr>
            <a:spLocks noGrp="1"/>
          </p:cNvSpPr>
          <p:nvPr>
            <p:ph type="sldNum" sz="quarter" idx="12"/>
          </p:nvPr>
        </p:nvSpPr>
        <p:spPr/>
        <p:txBody>
          <a:bodyPr/>
          <a:lstStyle/>
          <a:p>
            <a:fld id="{F13255C3-EC6F-3E44-8738-BCB40BBB5A07}" type="slidenum">
              <a:rPr lang="en-US" smtClean="0"/>
              <a:t>9</a:t>
            </a:fld>
            <a:endParaRPr lang="en-US"/>
          </a:p>
        </p:txBody>
      </p:sp>
      <p:pic>
        <p:nvPicPr>
          <p:cNvPr id="7" name="Content Placeholder 6" descr="A screenshot of a spreadsheet&#10;">
            <a:extLst>
              <a:ext uri="{FF2B5EF4-FFF2-40B4-BE49-F238E27FC236}">
                <a16:creationId xmlns:a16="http://schemas.microsoft.com/office/drawing/2014/main" id="{9E3F5960-53F9-1645-8E51-C0CD1834C225}"/>
              </a:ext>
            </a:extLst>
          </p:cNvPr>
          <p:cNvPicPr>
            <a:picLocks noGrp="1" noChangeAspect="1"/>
          </p:cNvPicPr>
          <p:nvPr>
            <p:ph idx="1"/>
          </p:nvPr>
        </p:nvPicPr>
        <p:blipFill>
          <a:blip r:embed="rId3"/>
          <a:stretch>
            <a:fillRect/>
          </a:stretch>
        </p:blipFill>
        <p:spPr>
          <a:xfrm>
            <a:off x="4739131" y="580200"/>
            <a:ext cx="5335957" cy="5717097"/>
          </a:xfrm>
        </p:spPr>
      </p:pic>
    </p:spTree>
    <p:extLst>
      <p:ext uri="{BB962C8B-B14F-4D97-AF65-F5344CB8AC3E}">
        <p14:creationId xmlns:p14="http://schemas.microsoft.com/office/powerpoint/2010/main" val="1234399681"/>
      </p:ext>
    </p:extLst>
  </p:cSld>
  <p:clrMapOvr>
    <a:masterClrMapping/>
  </p:clrMapOvr>
</p:sld>
</file>

<file path=ppt/theme/theme1.xml><?xml version="1.0" encoding="utf-8"?>
<a:theme xmlns:a="http://schemas.openxmlformats.org/drawingml/2006/main" name="Office Theme">
  <a:themeElements>
    <a:clrScheme name="Virginia Tech Colors Fall 2018">
      <a:dk1>
        <a:srgbClr val="000000"/>
      </a:dk1>
      <a:lt1>
        <a:srgbClr val="FFFFFF"/>
      </a:lt1>
      <a:dk2>
        <a:srgbClr val="E5E1E6"/>
      </a:dk2>
      <a:lt2>
        <a:srgbClr val="D7D2CB"/>
      </a:lt2>
      <a:accent1>
        <a:srgbClr val="8B1F41"/>
      </a:accent1>
      <a:accent2>
        <a:srgbClr val="E87722"/>
      </a:accent2>
      <a:accent3>
        <a:srgbClr val="75787B"/>
      </a:accent3>
      <a:accent4>
        <a:srgbClr val="CE0058"/>
      </a:accent4>
      <a:accent5>
        <a:srgbClr val="2CD5C3"/>
      </a:accent5>
      <a:accent6>
        <a:srgbClr val="508590"/>
      </a:accent6>
      <a:hlink>
        <a:srgbClr val="508590"/>
      </a:hlink>
      <a:folHlink>
        <a:srgbClr val="2CD5C3"/>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88916EC7-7FEC-AF43-BDB0-3DE6AE6A861F}" vid="{2559EE01-5818-5544-9433-FD3C9859E56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3320</TotalTime>
  <Words>1978</Words>
  <Application>Microsoft Macintosh PowerPoint</Application>
  <PresentationFormat>Widescreen</PresentationFormat>
  <Paragraphs>205</Paragraphs>
  <Slides>18</Slides>
  <Notes>18</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6" baseType="lpstr">
      <vt:lpstr>Acherus Grotesque Bold</vt:lpstr>
      <vt:lpstr>Arial</vt:lpstr>
      <vt:lpstr>Calibri</vt:lpstr>
      <vt:lpstr>Helvetica Neue</vt:lpstr>
      <vt:lpstr>Trebuchet MS</vt:lpstr>
      <vt:lpstr>Wingdings</vt:lpstr>
      <vt:lpstr>Office Theme</vt:lpstr>
      <vt:lpstr>Worksheet</vt:lpstr>
      <vt:lpstr>What’s in your repository?</vt:lpstr>
      <vt:lpstr>How do we determine if the collections in our IR are representative of the work being done in the university community? </vt:lpstr>
      <vt:lpstr>What’s in my IR, VTechWorks? </vt:lpstr>
      <vt:lpstr>Vocabularies (handout)</vt:lpstr>
      <vt:lpstr>Terms and phrases: searching VTechWorks</vt:lpstr>
      <vt:lpstr>VTechWorks https://vtechworks.lib.vt.edu</vt:lpstr>
      <vt:lpstr>ETDs</vt:lpstr>
      <vt:lpstr>Faculty Research</vt:lpstr>
      <vt:lpstr>VT’s 9 Colleges</vt:lpstr>
      <vt:lpstr>But what does all this data mean?</vt:lpstr>
      <vt:lpstr>What are they researching and writing about?</vt:lpstr>
      <vt:lpstr>SEXUAL ORIENTATION GENDER IDENTITY GENDER EXPRESSION</vt:lpstr>
      <vt:lpstr>PowerPoint Presentation</vt:lpstr>
      <vt:lpstr>Selected terms for comparisons</vt:lpstr>
      <vt:lpstr>Selected terms for comparisons</vt:lpstr>
      <vt:lpstr>What aren’t they researching and writing about?</vt:lpstr>
      <vt:lpstr>PowerPoint Presentation</vt:lpstr>
      <vt:lpstr>Where to go from here?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slides are designed for three lines and the fonts will resize</dc:title>
  <dc:subject/>
  <dc:creator>Microsoft Office User</dc:creator>
  <cp:keywords/>
  <dc:description/>
  <cp:lastModifiedBy>McMillan, Gail</cp:lastModifiedBy>
  <cp:revision>101</cp:revision>
  <cp:lastPrinted>2019-02-06T17:21:11Z</cp:lastPrinted>
  <dcterms:created xsi:type="dcterms:W3CDTF">2018-05-01T14:09:38Z</dcterms:created>
  <dcterms:modified xsi:type="dcterms:W3CDTF">2019-02-21T15:36:56Z</dcterms:modified>
  <cp:category/>
</cp:coreProperties>
</file>