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32918400" cy="5120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pitchFamily="2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pitchFamily="2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pitchFamily="2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pitchFamily="2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pitchFamily="2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Helvetica" pitchFamily="2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Helvetica" pitchFamily="2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Helvetica" pitchFamily="2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Helvetica" pitchFamily="2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7" userDrawn="1">
          <p15:clr>
            <a:srgbClr val="A4A3A4"/>
          </p15:clr>
        </p15:guide>
        <p15:guide id="2" orient="horz" pos="19632" userDrawn="1">
          <p15:clr>
            <a:srgbClr val="A4A3A4"/>
          </p15:clr>
        </p15:guide>
        <p15:guide id="3" orient="horz" pos="3729" userDrawn="1">
          <p15:clr>
            <a:srgbClr val="A4A3A4"/>
          </p15:clr>
        </p15:guide>
        <p15:guide id="4" orient="horz" pos="2129" userDrawn="1">
          <p15:clr>
            <a:srgbClr val="A4A3A4"/>
          </p15:clr>
        </p15:guide>
        <p15:guide id="5" pos="6376" userDrawn="1">
          <p15:clr>
            <a:srgbClr val="A4A3A4"/>
          </p15:clr>
        </p15:guide>
        <p15:guide id="6" pos="7210" userDrawn="1">
          <p15:clr>
            <a:srgbClr val="A4A3A4"/>
          </p15:clr>
        </p15:guide>
        <p15:guide id="7" pos="13124" userDrawn="1">
          <p15:clr>
            <a:srgbClr val="A4A3A4"/>
          </p15:clr>
        </p15:guide>
        <p15:guide id="8" pos="21030" userDrawn="1">
          <p15:clr>
            <a:srgbClr val="A4A3A4"/>
          </p15:clr>
        </p15:guide>
        <p15:guide id="9" pos="986" userDrawn="1">
          <p15:clr>
            <a:srgbClr val="A4A3A4"/>
          </p15:clr>
        </p15:guide>
        <p15:guide id="10" pos="13997" userDrawn="1">
          <p15:clr>
            <a:srgbClr val="A4A3A4"/>
          </p15:clr>
        </p15:guide>
        <p15:guide id="11" pos="20197" userDrawn="1">
          <p15:clr>
            <a:srgbClr val="A4A3A4"/>
          </p15:clr>
        </p15:guide>
        <p15:guide id="12" pos="264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A400"/>
    <a:srgbClr val="FFCC66"/>
    <a:srgbClr val="3399FF"/>
    <a:srgbClr val="3333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8"/>
    <p:restoredTop sz="94351"/>
  </p:normalViewPr>
  <p:slideViewPr>
    <p:cSldViewPr snapToGrid="0">
      <p:cViewPr>
        <p:scale>
          <a:sx n="50" d="100"/>
          <a:sy n="50" d="100"/>
        </p:scale>
        <p:origin x="-6932" y="-7624"/>
      </p:cViewPr>
      <p:guideLst>
        <p:guide orient="horz" pos="717"/>
        <p:guide orient="horz" pos="19632"/>
        <p:guide orient="horz" pos="3729"/>
        <p:guide orient="horz" pos="2129"/>
        <p:guide pos="6376"/>
        <p:guide pos="7210"/>
        <p:guide pos="13124"/>
        <p:guide pos="21030"/>
        <p:guide pos="986"/>
        <p:guide pos="13997"/>
        <p:guide pos="20197"/>
        <p:guide pos="264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89557640008926"/>
          <c:y val="6.2386497007639798E-2"/>
          <c:w val="0.81695808323433805"/>
          <c:h val="0.83066071494698845"/>
        </c:manualLayout>
      </c:layout>
      <c:barChart>
        <c:barDir val="col"/>
        <c:grouping val="clustered"/>
        <c:varyColors val="0"/>
        <c:ser>
          <c:idx val="0"/>
          <c:order val="0"/>
          <c:tx>
            <c:v>Comparison to Control</c:v>
          </c:tx>
          <c:spPr>
            <a:solidFill>
              <a:srgbClr val="FFCC00"/>
            </a:solidFill>
            <a:ln>
              <a:noFill/>
            </a:ln>
            <a:effectLst/>
          </c:spPr>
          <c:invertIfNegative val="0"/>
          <c:cat>
            <c:strRef>
              <c:f>'All Data'!$B$4:$G$4</c:f>
              <c:strCache>
                <c:ptCount val="6"/>
                <c:pt idx="0">
                  <c:v>Red</c:v>
                </c:pt>
                <c:pt idx="1">
                  <c:v>Yellow</c:v>
                </c:pt>
                <c:pt idx="2">
                  <c:v>Green</c:v>
                </c:pt>
                <c:pt idx="3">
                  <c:v>Blue</c:v>
                </c:pt>
                <c:pt idx="4">
                  <c:v>UV</c:v>
                </c:pt>
                <c:pt idx="5">
                  <c:v>Control</c:v>
                </c:pt>
              </c:strCache>
            </c:strRef>
          </c:cat>
          <c:val>
            <c:numRef>
              <c:f>'All Data'!$B$5:$G$5</c:f>
              <c:numCache>
                <c:formatCode>0.00</c:formatCode>
                <c:ptCount val="6"/>
                <c:pt idx="0">
                  <c:v>4.3076923076923075</c:v>
                </c:pt>
                <c:pt idx="1">
                  <c:v>3.4615384615384617</c:v>
                </c:pt>
                <c:pt idx="2">
                  <c:v>3.7692307692307692</c:v>
                </c:pt>
                <c:pt idx="3">
                  <c:v>5.0769230769230766</c:v>
                </c:pt>
                <c:pt idx="4">
                  <c:v>6.6923076923076925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08-4559-A4F9-469C7085B574}"/>
            </c:ext>
          </c:extLst>
        </c:ser>
        <c:ser>
          <c:idx val="1"/>
          <c:order val="1"/>
          <c:tx>
            <c:v>Preference Ranking</c:v>
          </c:tx>
          <c:spPr>
            <a:solidFill>
              <a:srgbClr val="F6A400"/>
            </a:solidFill>
            <a:ln>
              <a:noFill/>
            </a:ln>
            <a:effectLst/>
          </c:spPr>
          <c:invertIfNegative val="0"/>
          <c:cat>
            <c:strRef>
              <c:f>'All Data'!$B$4:$G$4</c:f>
              <c:strCache>
                <c:ptCount val="6"/>
                <c:pt idx="0">
                  <c:v>Red</c:v>
                </c:pt>
                <c:pt idx="1">
                  <c:v>Yellow</c:v>
                </c:pt>
                <c:pt idx="2">
                  <c:v>Green</c:v>
                </c:pt>
                <c:pt idx="3">
                  <c:v>Blue</c:v>
                </c:pt>
                <c:pt idx="4">
                  <c:v>UV</c:v>
                </c:pt>
                <c:pt idx="5">
                  <c:v>Control</c:v>
                </c:pt>
              </c:strCache>
            </c:strRef>
          </c:cat>
          <c:val>
            <c:numRef>
              <c:f>'All Data'!$B$6:$G$6</c:f>
              <c:numCache>
                <c:formatCode>0.00</c:formatCode>
                <c:ptCount val="6"/>
                <c:pt idx="0">
                  <c:v>3.7307692307692308</c:v>
                </c:pt>
                <c:pt idx="1">
                  <c:v>4.3461538461538458</c:v>
                </c:pt>
                <c:pt idx="2">
                  <c:v>3.6538461538461537</c:v>
                </c:pt>
                <c:pt idx="3">
                  <c:v>2.6538461538461537</c:v>
                </c:pt>
                <c:pt idx="4">
                  <c:v>1.8846153846153846</c:v>
                </c:pt>
                <c:pt idx="5">
                  <c:v>4.7307692307692308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08-4559-A4F9-469C7085B5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14522728"/>
        <c:axId val="514521088"/>
      </c:barChart>
      <c:catAx>
        <c:axId val="514522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4521088"/>
        <c:crosses val="autoZero"/>
        <c:auto val="1"/>
        <c:lblAlgn val="ctr"/>
        <c:lblOffset val="100"/>
        <c:noMultiLvlLbl val="0"/>
      </c:catAx>
      <c:valAx>
        <c:axId val="514521088"/>
        <c:scaling>
          <c:orientation val="minMax"/>
          <c:max val="8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51452272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anose="020B0604020202020204" pitchFamily="34" charset="0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F36FBF3-B1FC-49FE-881B-49D9C4D4D2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14265275" cy="2560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812D1C-F26A-473A-B720-FFABE8A492B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18646775" y="0"/>
            <a:ext cx="14263688" cy="2560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4595D39-DBB6-674D-8E36-92D4414A53DD}" type="datetime1">
              <a:rPr lang="en-US" altLang="en-US"/>
              <a:pPr>
                <a:defRPr/>
              </a:pPr>
              <a:t>4/25/2019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397AF85-D4FE-4E9F-B6F5-A2383450B7E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657600" y="3840163"/>
            <a:ext cx="25603200" cy="19202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DEBDC0C-F010-4E79-972C-671F2A87FE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292475" y="24323675"/>
            <a:ext cx="26333450" cy="230425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8023A4-0E6D-45E4-987D-3F12613CF89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48637825"/>
            <a:ext cx="14265275" cy="25590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CE0D5E-3C06-4443-923B-AB08F464F1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18646775" y="48637825"/>
            <a:ext cx="14263688" cy="25590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4BAFAE-C918-A643-AFAA-482B2BDFD1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pitchFamily="-111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>
            <a:extLst>
              <a:ext uri="{FF2B5EF4-FFF2-40B4-BE49-F238E27FC236}">
                <a16:creationId xmlns:a16="http://schemas.microsoft.com/office/drawing/2014/main" id="{83995266-431E-D84B-9149-3B83FB1DDE5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657600" y="3840163"/>
            <a:ext cx="25603200" cy="19202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>
            <a:extLst>
              <a:ext uri="{FF2B5EF4-FFF2-40B4-BE49-F238E27FC236}">
                <a16:creationId xmlns:a16="http://schemas.microsoft.com/office/drawing/2014/main" id="{E42DEB79-9CD4-4C4F-89E6-4AAD65199D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z="9600" dirty="0">
                <a:solidFill>
                  <a:srgbClr val="000000"/>
                </a:solidFill>
              </a:rPr>
              <a:t>Copyright Colin </a:t>
            </a:r>
            <a:r>
              <a:rPr lang="en-US" altLang="en-US" sz="9600" dirty="0" err="1">
                <a:solidFill>
                  <a:srgbClr val="000000"/>
                </a:solidFill>
              </a:rPr>
              <a:t>Purrington</a:t>
            </a:r>
            <a:r>
              <a:rPr lang="en-US" altLang="en-US" sz="9600" dirty="0">
                <a:solidFill>
                  <a:srgbClr val="000000"/>
                </a:solidFill>
              </a:rPr>
              <a:t> (</a:t>
            </a:r>
            <a:r>
              <a:rPr lang="en-US" altLang="en-US" sz="9600" dirty="0">
                <a:solidFill>
                  <a:srgbClr val="0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http://colinpurrington.com/tips/academic/posterdesign).</a:t>
            </a:r>
            <a:endParaRPr lang="en-US" altLang="en-US" sz="9600" dirty="0">
              <a:solidFill>
                <a:srgbClr val="000000"/>
              </a:solidFill>
            </a:endParaRPr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DA84F436-C2AA-A645-A27B-2F40C78438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F7E4106-BE7A-6349-8C47-C25FB30C5B6D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570" y="10226675"/>
            <a:ext cx="37308064" cy="7054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136" y="18653126"/>
            <a:ext cx="30724929" cy="8413750"/>
          </a:xfrm>
        </p:spPr>
        <p:txBody>
          <a:bodyPr/>
          <a:lstStyle>
            <a:lvl1pPr marL="0" indent="0" algn="ctr">
              <a:buNone/>
              <a:defRPr/>
            </a:lvl1pPr>
            <a:lvl2pPr marL="391866" indent="0" algn="ctr">
              <a:buNone/>
              <a:defRPr/>
            </a:lvl2pPr>
            <a:lvl3pPr marL="783732" indent="0" algn="ctr">
              <a:buNone/>
              <a:defRPr/>
            </a:lvl3pPr>
            <a:lvl4pPr marL="1175598" indent="0" algn="ctr">
              <a:buNone/>
              <a:defRPr/>
            </a:lvl4pPr>
            <a:lvl5pPr marL="1567464" indent="0" algn="ctr">
              <a:buNone/>
              <a:defRPr/>
            </a:lvl5pPr>
            <a:lvl6pPr marL="1959331" indent="0" algn="ctr">
              <a:buNone/>
              <a:defRPr/>
            </a:lvl6pPr>
            <a:lvl7pPr marL="2351197" indent="0" algn="ctr">
              <a:buNone/>
              <a:defRPr/>
            </a:lvl7pPr>
            <a:lvl8pPr marL="2743063" indent="0" algn="ctr">
              <a:buNone/>
              <a:defRPr/>
            </a:lvl8pPr>
            <a:lvl9pPr marL="313492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D827D14-D8ED-5F42-ACCE-007E2CEDF3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631A371-0F90-3A4A-90E1-11149A68A92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CEB54F9-D0C6-9342-A554-E3136C527E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76236-F454-4D4A-AA9B-8E7D626C9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0940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0CE3AD7-C4CD-A840-ABE5-B4F4650996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FADB7A6-3325-0B42-9570-E001583E24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D540523-D883-6E4A-BD37-6E150237E7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7114A-A20F-374D-A7E0-C5BA58DBB2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9945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273298" y="2925763"/>
            <a:ext cx="9326336" cy="263350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91568" y="2925763"/>
            <a:ext cx="27851100" cy="263350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D8EA56D-2B16-B446-9CAF-65856B9538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5F56D38-DE2B-2C4A-9AD4-BB18E678B9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3E9AA32-D684-4446-B028-172D06C0C8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87FC6-5351-0145-8088-EFD155CD6E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404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C918DD0-38E6-8E4A-BF4E-937B5CF1D9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7FC3616-38C7-FE4D-BDA9-43E24DC44A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043EE39-5D46-8E42-90EE-C03D52A109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5F4BC-A5B3-9B4E-A2C5-810EF5B47F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626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1" y="21153439"/>
            <a:ext cx="37308064" cy="6537325"/>
          </a:xfrm>
        </p:spPr>
        <p:txBody>
          <a:bodyPr anchor="t"/>
          <a:lstStyle>
            <a:lvl1pPr algn="l">
              <a:defRPr sz="342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1" y="13952539"/>
            <a:ext cx="37308064" cy="7200900"/>
          </a:xfrm>
        </p:spPr>
        <p:txBody>
          <a:bodyPr anchor="b"/>
          <a:lstStyle>
            <a:lvl1pPr marL="0" indent="0">
              <a:buNone/>
              <a:defRPr sz="1714"/>
            </a:lvl1pPr>
            <a:lvl2pPr marL="391866" indent="0">
              <a:buNone/>
              <a:defRPr sz="1543"/>
            </a:lvl2pPr>
            <a:lvl3pPr marL="783732" indent="0">
              <a:buNone/>
              <a:defRPr sz="1371"/>
            </a:lvl3pPr>
            <a:lvl4pPr marL="1175598" indent="0">
              <a:buNone/>
              <a:defRPr sz="1200"/>
            </a:lvl4pPr>
            <a:lvl5pPr marL="1567464" indent="0">
              <a:buNone/>
              <a:defRPr sz="1200"/>
            </a:lvl5pPr>
            <a:lvl6pPr marL="1959331" indent="0">
              <a:buNone/>
              <a:defRPr sz="1200"/>
            </a:lvl6pPr>
            <a:lvl7pPr marL="2351197" indent="0">
              <a:buNone/>
              <a:defRPr sz="1200"/>
            </a:lvl7pPr>
            <a:lvl8pPr marL="2743063" indent="0">
              <a:buNone/>
              <a:defRPr sz="1200"/>
            </a:lvl8pPr>
            <a:lvl9pPr marL="31349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E08FD96-84FF-6F41-9FF8-BB1FF92E98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CC10B04-3237-A947-A885-933D080E02A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49F79A9-A9D1-FF40-B062-10E2C922D7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2C671-51CF-2E4E-9776-B0DA8EBE08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22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91570" y="9510714"/>
            <a:ext cx="18588717" cy="19750087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10914" y="9510714"/>
            <a:ext cx="18588718" cy="19750087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B1B31E-9C26-E044-A1D6-AD1F738939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D703F9-887E-EE45-A09C-B5CDAE8C37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49311D-B96F-EE4E-ABD1-BC6C09AB1DD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F1F7B-5C99-3A43-8B71-B4C078DE4C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594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834" y="1317625"/>
            <a:ext cx="39501536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833" y="7369176"/>
            <a:ext cx="19392900" cy="3070225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833" y="10439401"/>
            <a:ext cx="19392900" cy="18965863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664" y="7369176"/>
            <a:ext cx="19399704" cy="3070225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664" y="10439401"/>
            <a:ext cx="19399704" cy="18965863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AC385A0-E0F7-F543-898C-C8AF51EF85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D017D63-ACE8-8E4D-9181-1584EAF2A63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19A2884-80C8-C741-BE34-2A8E69B542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91C1E-173E-ED4F-B513-AC3369A961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85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5F0BBE4-00CC-F644-8FDB-8AE7F46B15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07B1A33-7057-AA45-905F-A84503D8FA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6CF3285-A8BC-D84A-AA79-A8E7030F55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5C852-01BB-2C47-B772-5AAED0935E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302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7CF93A6-2A2D-0C45-BB4F-6C4BA4B297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4E0CA83-CE69-4A41-A468-5572589D64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5D4087E-BF27-CE4F-930B-6239561BB1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1375A-9171-F448-ACFE-956F0AEA3B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676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833" y="1311275"/>
            <a:ext cx="14439900" cy="5576888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9968" y="1311276"/>
            <a:ext cx="24536400" cy="28093988"/>
          </a:xfrm>
        </p:spPr>
        <p:txBody>
          <a:bodyPr/>
          <a:lstStyle>
            <a:lvl1pPr>
              <a:defRPr sz="2743"/>
            </a:lvl1pPr>
            <a:lvl2pPr>
              <a:defRPr sz="2400"/>
            </a:lvl2pPr>
            <a:lvl3pPr>
              <a:defRPr sz="2057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833" y="6888163"/>
            <a:ext cx="14439900" cy="22517100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4D8F57-DF34-3F4F-B2ED-EE96285AF3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FEB191-CC70-484B-B698-F9901F8054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3A7E14-5615-F243-A9FE-6FE5A8B5A0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3DBB2-B5BC-E149-A8C6-4762C7E334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9698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437" y="23042563"/>
            <a:ext cx="26335264" cy="2720975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437" y="2941639"/>
            <a:ext cx="26335264" cy="19750087"/>
          </a:xfrm>
        </p:spPr>
        <p:txBody>
          <a:bodyPr/>
          <a:lstStyle>
            <a:lvl1pPr marL="0" indent="0">
              <a:buNone/>
              <a:defRPr sz="2743"/>
            </a:lvl1pPr>
            <a:lvl2pPr marL="391866" indent="0">
              <a:buNone/>
              <a:defRPr sz="2400"/>
            </a:lvl2pPr>
            <a:lvl3pPr marL="783732" indent="0">
              <a:buNone/>
              <a:defRPr sz="2057"/>
            </a:lvl3pPr>
            <a:lvl4pPr marL="1175598" indent="0">
              <a:buNone/>
              <a:defRPr sz="1714"/>
            </a:lvl4pPr>
            <a:lvl5pPr marL="1567464" indent="0">
              <a:buNone/>
              <a:defRPr sz="1714"/>
            </a:lvl5pPr>
            <a:lvl6pPr marL="1959331" indent="0">
              <a:buNone/>
              <a:defRPr sz="1714"/>
            </a:lvl6pPr>
            <a:lvl7pPr marL="2351197" indent="0">
              <a:buNone/>
              <a:defRPr sz="1714"/>
            </a:lvl7pPr>
            <a:lvl8pPr marL="2743063" indent="0">
              <a:buNone/>
              <a:defRPr sz="1714"/>
            </a:lvl8pPr>
            <a:lvl9pPr marL="3134929" indent="0">
              <a:buNone/>
              <a:defRPr sz="1714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437" y="25763539"/>
            <a:ext cx="26335264" cy="3862387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0F3875-E1CC-1448-B5E8-EF6C63FAF9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7112E2-71C5-194A-9E32-F60A499643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7AD686-9CBC-1A4B-9B39-4BBCEB7E1E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FD2AC-9E21-BC45-B262-75D852BA1A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7382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33C0BAF-5C6D-B741-84E6-EFB6FF7803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291569" y="2926080"/>
            <a:ext cx="37308064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07557" tIns="203779" rIns="407557" bIns="2037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16C5338-AFF1-CE4F-B0A9-2659CB06A3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291569" y="9511393"/>
            <a:ext cx="37308064" cy="19749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07557" tIns="203779" rIns="407557" bIns="203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2F20BEF-6CA6-45AF-AE88-EC57B79D984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91568" y="29992320"/>
            <a:ext cx="914400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07557" tIns="203779" rIns="407557" bIns="20377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5314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7F2E61B5-224C-4ADA-BAFB-290173BC395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6433" y="29992320"/>
            <a:ext cx="13898336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07557" tIns="203779" rIns="407557" bIns="203779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5314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1D6164E-74C7-41D7-A2E1-6DD14105590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5633" y="29992320"/>
            <a:ext cx="914400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07557" tIns="203779" rIns="407557" bIns="20377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5314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65268A0-CC40-9B45-B22C-F186F659E3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92779" rtl="0" eaLnBrk="0" fontAlgn="base" hangingPunct="0">
        <a:spcBef>
          <a:spcPct val="0"/>
        </a:spcBef>
        <a:spcAft>
          <a:spcPct val="0"/>
        </a:spcAft>
        <a:defRPr sz="16799">
          <a:solidFill>
            <a:schemeClr val="tx2"/>
          </a:solidFill>
          <a:latin typeface="+mj-lt"/>
          <a:ea typeface="MS PGothic" panose="020B0600070205080204" pitchFamily="34" charset="-128"/>
          <a:cs typeface="ＭＳ Ｐゴシック" pitchFamily="-65" charset="-128"/>
        </a:defRPr>
      </a:lvl1pPr>
      <a:lvl2pPr algn="ctr" defTabSz="3492779" rtl="0" eaLnBrk="0" fontAlgn="base" hangingPunct="0">
        <a:spcBef>
          <a:spcPct val="0"/>
        </a:spcBef>
        <a:spcAft>
          <a:spcPct val="0"/>
        </a:spcAft>
        <a:defRPr sz="16799">
          <a:solidFill>
            <a:schemeClr val="tx2"/>
          </a:solidFill>
          <a:latin typeface="Times New Roman" pitchFamily="-65" charset="0"/>
          <a:ea typeface="MS PGothic" panose="020B0600070205080204" pitchFamily="34" charset="-128"/>
          <a:cs typeface="ＭＳ Ｐゴシック" pitchFamily="-65" charset="-128"/>
        </a:defRPr>
      </a:lvl2pPr>
      <a:lvl3pPr algn="ctr" defTabSz="3492779" rtl="0" eaLnBrk="0" fontAlgn="base" hangingPunct="0">
        <a:spcBef>
          <a:spcPct val="0"/>
        </a:spcBef>
        <a:spcAft>
          <a:spcPct val="0"/>
        </a:spcAft>
        <a:defRPr sz="16799">
          <a:solidFill>
            <a:schemeClr val="tx2"/>
          </a:solidFill>
          <a:latin typeface="Times New Roman" pitchFamily="-65" charset="0"/>
          <a:ea typeface="MS PGothic" panose="020B0600070205080204" pitchFamily="34" charset="-128"/>
          <a:cs typeface="ＭＳ Ｐゴシック" pitchFamily="-65" charset="-128"/>
        </a:defRPr>
      </a:lvl3pPr>
      <a:lvl4pPr algn="ctr" defTabSz="3492779" rtl="0" eaLnBrk="0" fontAlgn="base" hangingPunct="0">
        <a:spcBef>
          <a:spcPct val="0"/>
        </a:spcBef>
        <a:spcAft>
          <a:spcPct val="0"/>
        </a:spcAft>
        <a:defRPr sz="16799">
          <a:solidFill>
            <a:schemeClr val="tx2"/>
          </a:solidFill>
          <a:latin typeface="Times New Roman" pitchFamily="-65" charset="0"/>
          <a:ea typeface="MS PGothic" panose="020B0600070205080204" pitchFamily="34" charset="-128"/>
          <a:cs typeface="ＭＳ Ｐゴシック" pitchFamily="-65" charset="-128"/>
        </a:defRPr>
      </a:lvl4pPr>
      <a:lvl5pPr algn="ctr" defTabSz="3492779" rtl="0" eaLnBrk="0" fontAlgn="base" hangingPunct="0">
        <a:spcBef>
          <a:spcPct val="0"/>
        </a:spcBef>
        <a:spcAft>
          <a:spcPct val="0"/>
        </a:spcAft>
        <a:defRPr sz="16799">
          <a:solidFill>
            <a:schemeClr val="tx2"/>
          </a:solidFill>
          <a:latin typeface="Times New Roman" pitchFamily="-65" charset="0"/>
          <a:ea typeface="MS PGothic" panose="020B0600070205080204" pitchFamily="34" charset="-128"/>
          <a:cs typeface="ＭＳ Ｐゴシック" pitchFamily="-65" charset="-128"/>
        </a:defRPr>
      </a:lvl5pPr>
      <a:lvl6pPr marL="391866" algn="ctr" defTabSz="3492779" rtl="0" fontAlgn="base">
        <a:spcBef>
          <a:spcPct val="0"/>
        </a:spcBef>
        <a:spcAft>
          <a:spcPct val="0"/>
        </a:spcAft>
        <a:defRPr sz="16799">
          <a:solidFill>
            <a:schemeClr val="tx2"/>
          </a:solidFill>
          <a:latin typeface="Times New Roman" pitchFamily="-65" charset="0"/>
        </a:defRPr>
      </a:lvl6pPr>
      <a:lvl7pPr marL="783732" algn="ctr" defTabSz="3492779" rtl="0" fontAlgn="base">
        <a:spcBef>
          <a:spcPct val="0"/>
        </a:spcBef>
        <a:spcAft>
          <a:spcPct val="0"/>
        </a:spcAft>
        <a:defRPr sz="16799">
          <a:solidFill>
            <a:schemeClr val="tx2"/>
          </a:solidFill>
          <a:latin typeface="Times New Roman" pitchFamily="-65" charset="0"/>
        </a:defRPr>
      </a:lvl7pPr>
      <a:lvl8pPr marL="1175598" algn="ctr" defTabSz="3492779" rtl="0" fontAlgn="base">
        <a:spcBef>
          <a:spcPct val="0"/>
        </a:spcBef>
        <a:spcAft>
          <a:spcPct val="0"/>
        </a:spcAft>
        <a:defRPr sz="16799">
          <a:solidFill>
            <a:schemeClr val="tx2"/>
          </a:solidFill>
          <a:latin typeface="Times New Roman" pitchFamily="-65" charset="0"/>
        </a:defRPr>
      </a:lvl8pPr>
      <a:lvl9pPr marL="1567464" algn="ctr" defTabSz="3492779" rtl="0" fontAlgn="base">
        <a:spcBef>
          <a:spcPct val="0"/>
        </a:spcBef>
        <a:spcAft>
          <a:spcPct val="0"/>
        </a:spcAft>
        <a:defRPr sz="16799">
          <a:solidFill>
            <a:schemeClr val="tx2"/>
          </a:solidFill>
          <a:latin typeface="Times New Roman" pitchFamily="-65" charset="0"/>
        </a:defRPr>
      </a:lvl9pPr>
    </p:titleStyle>
    <p:bodyStyle>
      <a:lvl1pPr marL="1310303" indent="-1310303" algn="l" defTabSz="3492779" rtl="0" eaLnBrk="0" fontAlgn="base" hangingPunct="0">
        <a:spcBef>
          <a:spcPct val="20000"/>
        </a:spcBef>
        <a:spcAft>
          <a:spcPct val="0"/>
        </a:spcAft>
        <a:buChar char="•"/>
        <a:defRPr sz="12257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pitchFamily="-65" charset="-128"/>
        </a:defRPr>
      </a:lvl1pPr>
      <a:lvl2pPr marL="2838308" indent="-1091238" algn="l" defTabSz="3492779" rtl="0" eaLnBrk="0" fontAlgn="base" hangingPunct="0">
        <a:spcBef>
          <a:spcPct val="20000"/>
        </a:spcBef>
        <a:spcAft>
          <a:spcPct val="0"/>
        </a:spcAft>
        <a:buChar char="–"/>
        <a:defRPr sz="10714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4366314" indent="-873535" algn="l" defTabSz="3492779" rtl="0" eaLnBrk="0" fontAlgn="base" hangingPunct="0">
        <a:spcBef>
          <a:spcPct val="20000"/>
        </a:spcBef>
        <a:spcAft>
          <a:spcPct val="0"/>
        </a:spcAft>
        <a:buChar char="•"/>
        <a:defRPr sz="9171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6113384" indent="-873535" algn="l" defTabSz="3492779" rtl="0" eaLnBrk="0" fontAlgn="base" hangingPunct="0">
        <a:spcBef>
          <a:spcPct val="20000"/>
        </a:spcBef>
        <a:spcAft>
          <a:spcPct val="0"/>
        </a:spcAft>
        <a:buChar char="–"/>
        <a:defRPr sz="7628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7859093" indent="-872175" algn="l" defTabSz="3492779" rtl="0" eaLnBrk="0" fontAlgn="base" hangingPunct="0">
        <a:spcBef>
          <a:spcPct val="20000"/>
        </a:spcBef>
        <a:spcAft>
          <a:spcPct val="0"/>
        </a:spcAft>
        <a:buChar char="»"/>
        <a:defRPr sz="7628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8250959" indent="-872175" algn="l" defTabSz="3492779" rtl="0" fontAlgn="base">
        <a:spcBef>
          <a:spcPct val="20000"/>
        </a:spcBef>
        <a:spcAft>
          <a:spcPct val="0"/>
        </a:spcAft>
        <a:buChar char="»"/>
        <a:defRPr sz="7628">
          <a:solidFill>
            <a:schemeClr val="tx1"/>
          </a:solidFill>
          <a:latin typeface="+mn-lt"/>
          <a:ea typeface="ＭＳ Ｐゴシック" pitchFamily="-65" charset="-128"/>
        </a:defRPr>
      </a:lvl6pPr>
      <a:lvl7pPr marL="8642825" indent="-872175" algn="l" defTabSz="3492779" rtl="0" fontAlgn="base">
        <a:spcBef>
          <a:spcPct val="20000"/>
        </a:spcBef>
        <a:spcAft>
          <a:spcPct val="0"/>
        </a:spcAft>
        <a:buChar char="»"/>
        <a:defRPr sz="7628">
          <a:solidFill>
            <a:schemeClr val="tx1"/>
          </a:solidFill>
          <a:latin typeface="+mn-lt"/>
          <a:ea typeface="ＭＳ Ｐゴシック" pitchFamily="-65" charset="-128"/>
        </a:defRPr>
      </a:lvl7pPr>
      <a:lvl8pPr marL="9034691" indent="-872175" algn="l" defTabSz="3492779" rtl="0" fontAlgn="base">
        <a:spcBef>
          <a:spcPct val="20000"/>
        </a:spcBef>
        <a:spcAft>
          <a:spcPct val="0"/>
        </a:spcAft>
        <a:buChar char="»"/>
        <a:defRPr sz="7628">
          <a:solidFill>
            <a:schemeClr val="tx1"/>
          </a:solidFill>
          <a:latin typeface="+mn-lt"/>
          <a:ea typeface="ＭＳ Ｐゴシック" pitchFamily="-65" charset="-128"/>
        </a:defRPr>
      </a:lvl8pPr>
      <a:lvl9pPr marL="9426557" indent="-872175" algn="l" defTabSz="3492779" rtl="0" fontAlgn="base">
        <a:spcBef>
          <a:spcPct val="20000"/>
        </a:spcBef>
        <a:spcAft>
          <a:spcPct val="0"/>
        </a:spcAft>
        <a:buChar char="»"/>
        <a:defRPr sz="7628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391866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91866" algn="l" defTabSz="391866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2pPr>
      <a:lvl3pPr marL="783732" algn="l" defTabSz="391866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3pPr>
      <a:lvl4pPr marL="1175598" algn="l" defTabSz="391866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4pPr>
      <a:lvl5pPr marL="1567464" algn="l" defTabSz="391866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5pPr>
      <a:lvl6pPr marL="1959331" algn="l" defTabSz="391866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6pPr>
      <a:lvl7pPr marL="2351197" algn="l" defTabSz="391866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7pPr>
      <a:lvl8pPr marL="2743063" algn="l" defTabSz="391866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8pPr>
      <a:lvl9pPr marL="3134929" algn="l" defTabSz="391866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13" Type="http://schemas.openxmlformats.org/officeDocument/2006/relationships/hyperlink" Target="https://virginiacider.org/explore-cideries/" TargetMode="Externa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12" Type="http://schemas.openxmlformats.org/officeDocument/2006/relationships/hyperlink" Target="https://www.virginia.org/cider/" TargetMode="Externa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.jpg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jpeg"/><Relationship Id="rId11" Type="http://schemas.openxmlformats.org/officeDocument/2006/relationships/image" Target="../media/image7.jpg"/><Relationship Id="rId5" Type="http://schemas.openxmlformats.org/officeDocument/2006/relationships/image" Target="../media/image2.jpeg"/><Relationship Id="rId15" Type="http://schemas.openxmlformats.org/officeDocument/2006/relationships/image" Target="../media/image8.jpg"/><Relationship Id="rId10" Type="http://schemas.openxmlformats.org/officeDocument/2006/relationships/image" Target="../media/image6.jpeg"/><Relationship Id="rId4" Type="http://schemas.openxmlformats.org/officeDocument/2006/relationships/image" Target="../media/image1.png"/><Relationship Id="rId9" Type="http://schemas.openxmlformats.org/officeDocument/2006/relationships/image" Target="../media/image5.jpg"/><Relationship Id="rId14" Type="http://schemas.openxmlformats.org/officeDocument/2006/relationships/hyperlink" Target="https://www.ttb.gov/wine/wine-stats.s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180">
            <a:extLst>
              <a:ext uri="{FF2B5EF4-FFF2-40B4-BE49-F238E27FC236}">
                <a16:creationId xmlns:a16="http://schemas.microsoft.com/office/drawing/2014/main" id="{071A5F45-A2E6-1842-82B3-6CC6E5528B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700" y="1629645"/>
            <a:ext cx="43038351" cy="3477875"/>
          </a:xfrm>
          <a:prstGeom prst="rect">
            <a:avLst/>
          </a:prstGeom>
          <a:solidFill>
            <a:srgbClr val="F6A400"/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US" altLang="en-US" sz="55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 eaLnBrk="1" hangingPunct="1"/>
            <a:endParaRPr lang="en-US" altLang="en-US" sz="55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 eaLnBrk="1" hangingPunct="1"/>
            <a:endParaRPr lang="en-US" altLang="en-US" sz="55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 eaLnBrk="1" hangingPunct="1"/>
            <a:endParaRPr lang="en-US" altLang="en-US" sz="55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4341" name="TextBox 3">
            <a:extLst>
              <a:ext uri="{FF2B5EF4-FFF2-40B4-BE49-F238E27FC236}">
                <a16:creationId xmlns:a16="http://schemas.microsoft.com/office/drawing/2014/main" id="{1E1E9C1A-FF37-3B48-9CC9-02367C948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365" y="8120798"/>
            <a:ext cx="12025559" cy="777240"/>
          </a:xfrm>
          <a:prstGeom prst="rect">
            <a:avLst/>
          </a:prstGeom>
          <a:solidFill>
            <a:srgbClr val="F6A4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4400" b="1" dirty="0" smtClean="0"/>
              <a:t>Relevance</a:t>
            </a:r>
            <a:endParaRPr lang="en-US" altLang="en-US" sz="4400" b="1" dirty="0"/>
          </a:p>
        </p:txBody>
      </p:sp>
      <p:sp>
        <p:nvSpPr>
          <p:cNvPr id="14342" name="TextBox 7">
            <a:extLst>
              <a:ext uri="{FF2B5EF4-FFF2-40B4-BE49-F238E27FC236}">
                <a16:creationId xmlns:a16="http://schemas.microsoft.com/office/drawing/2014/main" id="{F0742D02-D81D-554F-932C-A6FB2F3BC6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42493" y="5319468"/>
            <a:ext cx="17953386" cy="769441"/>
          </a:xfrm>
          <a:prstGeom prst="rect">
            <a:avLst/>
          </a:prstGeom>
          <a:solidFill>
            <a:srgbClr val="F6A4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4400" b="1" dirty="0" smtClean="0"/>
              <a:t>Fermentation Materials and Methods</a:t>
            </a:r>
            <a:endParaRPr lang="en-US" altLang="en-US" sz="4400" b="1" dirty="0"/>
          </a:p>
        </p:txBody>
      </p:sp>
      <p:sp>
        <p:nvSpPr>
          <p:cNvPr id="14346" name="TextBox 9">
            <a:extLst>
              <a:ext uri="{FF2B5EF4-FFF2-40B4-BE49-F238E27FC236}">
                <a16:creationId xmlns:a16="http://schemas.microsoft.com/office/drawing/2014/main" id="{3BEB1C52-C468-E24E-9C80-9CB394A15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13641" y="19959204"/>
            <a:ext cx="12219650" cy="769441"/>
          </a:xfrm>
          <a:prstGeom prst="rect">
            <a:avLst/>
          </a:prstGeom>
          <a:solidFill>
            <a:srgbClr val="F6A400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4400" b="1" dirty="0"/>
              <a:t>Future Work</a:t>
            </a:r>
          </a:p>
        </p:txBody>
      </p:sp>
      <p:sp>
        <p:nvSpPr>
          <p:cNvPr id="14348" name="TextBox 12">
            <a:extLst>
              <a:ext uri="{FF2B5EF4-FFF2-40B4-BE49-F238E27FC236}">
                <a16:creationId xmlns:a16="http://schemas.microsoft.com/office/drawing/2014/main" id="{1F0635F8-242A-E845-B763-04B75776E79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1213641" y="16086001"/>
            <a:ext cx="12255409" cy="769441"/>
          </a:xfrm>
          <a:prstGeom prst="rect">
            <a:avLst/>
          </a:prstGeom>
          <a:solidFill>
            <a:srgbClr val="F6A400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4400" b="1" dirty="0"/>
              <a:t>Conclusion</a:t>
            </a:r>
          </a:p>
        </p:txBody>
      </p:sp>
      <p:sp>
        <p:nvSpPr>
          <p:cNvPr id="14351" name="TextBox 1">
            <a:extLst>
              <a:ext uri="{FF2B5EF4-FFF2-40B4-BE49-F238E27FC236}">
                <a16:creationId xmlns:a16="http://schemas.microsoft.com/office/drawing/2014/main" id="{57A777E8-D5CE-564A-9E35-318B3E28F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82398" y="17348724"/>
            <a:ext cx="783771" cy="51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9pPr>
          </a:lstStyle>
          <a:p>
            <a:endParaRPr lang="en-US" altLang="en-US" sz="2743"/>
          </a:p>
        </p:txBody>
      </p:sp>
      <p:sp>
        <p:nvSpPr>
          <p:cNvPr id="14369" name="TextBox 3">
            <a:extLst>
              <a:ext uri="{FF2B5EF4-FFF2-40B4-BE49-F238E27FC236}">
                <a16:creationId xmlns:a16="http://schemas.microsoft.com/office/drawing/2014/main" id="{1F31C4C1-C3C3-F74C-953E-E76E96173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365" y="5311669"/>
            <a:ext cx="12079224" cy="777240"/>
          </a:xfrm>
          <a:prstGeom prst="rect">
            <a:avLst/>
          </a:prstGeom>
          <a:solidFill>
            <a:srgbClr val="F6A400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4400" b="1" dirty="0"/>
              <a:t>Objective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97652BD-C53B-FD48-B78D-C8EC93C80827}"/>
              </a:ext>
            </a:extLst>
          </p:cNvPr>
          <p:cNvSpPr/>
          <p:nvPr/>
        </p:nvSpPr>
        <p:spPr>
          <a:xfrm>
            <a:off x="480147" y="6248638"/>
            <a:ext cx="12029777" cy="167072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tIns="235131" bIns="391886" anchor="ctr"/>
          <a:lstStyle/>
          <a:p>
            <a:pPr>
              <a:defRPr/>
            </a:pPr>
            <a:endParaRPr lang="en-US" sz="3771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6E5211-F9A2-416B-96AB-7FEF015CB141}"/>
              </a:ext>
            </a:extLst>
          </p:cNvPr>
          <p:cNvSpPr txBox="1"/>
          <p:nvPr/>
        </p:nvSpPr>
        <p:spPr>
          <a:xfrm>
            <a:off x="12942493" y="26917124"/>
            <a:ext cx="17953386" cy="769441"/>
          </a:xfrm>
          <a:prstGeom prst="rect">
            <a:avLst/>
          </a:prstGeom>
          <a:solidFill>
            <a:srgbClr val="F6A4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References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6BE1522-C697-C447-BCF3-C5E1C47CD2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659689"/>
            <a:ext cx="12635486" cy="291653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680A83-AA88-D44B-A594-A4214E799FDE}"/>
              </a:ext>
            </a:extLst>
          </p:cNvPr>
          <p:cNvSpPr/>
          <p:nvPr/>
        </p:nvSpPr>
        <p:spPr>
          <a:xfrm>
            <a:off x="430700" y="1852733"/>
            <a:ext cx="42994809" cy="2939266"/>
          </a:xfrm>
          <a:prstGeom prst="rect">
            <a:avLst/>
          </a:prstGeom>
          <a:solidFill>
            <a:srgbClr val="F6A400"/>
          </a:solidFill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7000" b="1" dirty="0" smtClean="0">
                <a:latin typeface="Calibri" panose="020F0502020204030204" pitchFamily="34" charset="0"/>
              </a:rPr>
              <a:t>Enhanced Apple Cider Fermentation by Selective Light Exposure</a:t>
            </a:r>
            <a:endParaRPr lang="en-US" altLang="en-US" sz="7000" b="1" dirty="0">
              <a:latin typeface="Calibri" panose="020F0502020204030204" pitchFamily="34" charset="0"/>
            </a:endParaRPr>
          </a:p>
          <a:p>
            <a:pPr algn="ctr" eaLnBrk="1" hangingPunct="1"/>
            <a:r>
              <a:rPr lang="en-US" altLang="en-US" sz="6000" b="1" dirty="0" smtClean="0">
                <a:latin typeface="Calibri" panose="020F0502020204030204" pitchFamily="34" charset="0"/>
              </a:rPr>
              <a:t>M.S. Wright</a:t>
            </a:r>
            <a:r>
              <a:rPr lang="en-US" altLang="en-US" sz="6000" dirty="0" smtClean="0">
                <a:latin typeface="Calibri" panose="020F0502020204030204" pitchFamily="34" charset="0"/>
              </a:rPr>
              <a:t>, E.K. Hurley, R.C. Williams, J.D. Eifert, J. Lahne</a:t>
            </a:r>
            <a:endParaRPr lang="en-US" altLang="en-US" sz="6000" dirty="0">
              <a:latin typeface="Calibri" panose="020F0502020204030204" pitchFamily="34" charset="0"/>
            </a:endParaRPr>
          </a:p>
          <a:p>
            <a:pPr algn="ctr" eaLnBrk="1" hangingPunct="1"/>
            <a:r>
              <a:rPr lang="en-US" altLang="en-US" sz="5500" dirty="0">
                <a:latin typeface="Calibri" panose="020F0502020204030204" pitchFamily="34" charset="0"/>
              </a:rPr>
              <a:t>Department of Food Science &amp; Technology, Virginia Tech, Blacksburg, VA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8574" y="6347894"/>
            <a:ext cx="11795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objective was to </a:t>
            </a:r>
            <a:r>
              <a:rPr lang="en-US" dirty="0"/>
              <a:t>determine if measurable </a:t>
            </a:r>
            <a:r>
              <a:rPr lang="en-US" dirty="0" smtClean="0"/>
              <a:t>sensory impacts </a:t>
            </a:r>
            <a:r>
              <a:rPr lang="en-US" dirty="0"/>
              <a:t>would occur in fermenting apple juice exposed to multiple colors and intensities </a:t>
            </a:r>
            <a:r>
              <a:rPr lang="en-US"/>
              <a:t>of </a:t>
            </a:r>
            <a:r>
              <a:rPr lang="en-US" smtClean="0"/>
              <a:t>light.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9560" y="9099473"/>
            <a:ext cx="7170364" cy="74789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Agriculture is the largest sector of Virginia’s economy, with approximately $70 billion generated and 334,300 jobs statewide (</a:t>
            </a:r>
            <a:r>
              <a:rPr lang="en-US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Raphann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2017).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Virginia is 6</a:t>
            </a:r>
            <a:r>
              <a:rPr lang="en-US" baseline="30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in the amount of acreage devoted to apple production in the United States (Virginia Tourism Corporation, 2019).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According to the Virginia Association of </a:t>
            </a:r>
            <a:r>
              <a:rPr lang="en-US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Cidermakers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(2019), there are at least 19 cideries in the state, with ten having been started since 2006.</a:t>
            </a:r>
          </a:p>
        </p:txBody>
      </p:sp>
      <p:sp>
        <p:nvSpPr>
          <p:cNvPr id="45" name="TextBox 3">
            <a:extLst>
              <a:ext uri="{FF2B5EF4-FFF2-40B4-BE49-F238E27FC236}">
                <a16:creationId xmlns:a16="http://schemas.microsoft.com/office/drawing/2014/main" id="{1E1E9C1A-FF37-3B48-9CC9-02367C948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700" y="23122861"/>
            <a:ext cx="12079224" cy="777240"/>
          </a:xfrm>
          <a:prstGeom prst="rect">
            <a:avLst/>
          </a:prstGeom>
          <a:solidFill>
            <a:srgbClr val="F6A4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4400" b="1" dirty="0" smtClean="0"/>
              <a:t>History</a:t>
            </a:r>
            <a:endParaRPr lang="en-US" altLang="en-US" sz="4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430701" y="24150489"/>
            <a:ext cx="12079223" cy="55092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relationship between ultraviolet (UV) light and living cells has been widely researched and the general conclusion is that exposure can and usually does result in damage to the cells.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Unlike plants, yeasts do not have photoreceptors. This leads to the assumption that these organisms would exhibit no measurable response to light inputs.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Some research has found that exposure of yeast to wavelengths of light in the blue-green range can significantly impact the metabolism (Robertson, 2013), which presumably would effect the yeast’s normal waste outputs, including aromatic esters.</a:t>
            </a: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2942493" y="6262633"/>
            <a:ext cx="17953386" cy="994118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Juice was purchased, commercially packaged WhiteHouse brand Fresh Pressed 100% All Natural Apple Juice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Majority of the apples used in Winchester production facility are from                             Virginia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Not from concentrate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No added sugar or artificial ingredients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Yeast culture was Lavlin W15</a:t>
            </a:r>
            <a:r>
              <a:rPr lang="en-US" baseline="30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TM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(</a:t>
            </a:r>
            <a:r>
              <a:rPr lang="en-US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Saccharomyces cerevisiae cerevisiae)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Moderate fermentation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speed and 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short lag phase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Low potential for creation of sulfide off-aromas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Additional Nitrogen sources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Fermaid</a:t>
            </a:r>
            <a:r>
              <a:rPr lang="en-US" baseline="30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®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O added at a rate of 40 g/</a:t>
            </a:r>
            <a:r>
              <a:rPr lang="en-US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hL</a:t>
            </a:r>
            <a:endParaRPr lang="en-US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Diammonium phosphate added at a rate of 30 g/</a:t>
            </a:r>
            <a:r>
              <a:rPr lang="en-US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hL</a:t>
            </a:r>
            <a:endParaRPr lang="en-US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Custom 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made tubular vessels were used to house two-liter fermentation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batches.                 Each vessel is jacketed for temperature control and can be fitted with a condenser.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Fermentation vessels were suspended in a wooden box designed to keep all other                 light sources from reaching the fermenting cider.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Vessels were wrapped in 5-meter LED light strips with 60 lights per meter.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Fermentation was allowed to continue for 187 ± 3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hours at 18°C.</a:t>
            </a:r>
            <a:endParaRPr lang="en-US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Ciders were centrifuged and collected in 1 liter amber glass bottles for sensory                  analysis and polypropylene tubes for all other analysis.</a:t>
            </a: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50" name="Picture 49" descr="C:\Users\mswright\Desktop\Work Items\Research Projects\VAC Proposal-Grant 2018 - 2019 (Rob &amp; Ken)\Pictures\IMG_8003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81" b="11765"/>
          <a:stretch/>
        </p:blipFill>
        <p:spPr bwMode="auto">
          <a:xfrm>
            <a:off x="26431643" y="6849149"/>
            <a:ext cx="3984857" cy="21368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3" name="Picture 5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4071" y="9883303"/>
            <a:ext cx="1739900" cy="5676900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54" name="Picture 5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2299" y="9726169"/>
            <a:ext cx="4059221" cy="2427731"/>
          </a:xfrm>
          <a:prstGeom prst="rect">
            <a:avLst/>
          </a:prstGeom>
          <a:effectLst>
            <a:softEdge rad="50800"/>
          </a:effectLst>
        </p:spPr>
      </p:pic>
      <p:sp>
        <p:nvSpPr>
          <p:cNvPr id="57" name="TextBox 7">
            <a:extLst>
              <a:ext uri="{FF2B5EF4-FFF2-40B4-BE49-F238E27FC236}">
                <a16:creationId xmlns:a16="http://schemas.microsoft.com/office/drawing/2014/main" id="{F0742D02-D81D-554F-932C-A6FB2F3BC6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42493" y="16377540"/>
            <a:ext cx="17953386" cy="769441"/>
          </a:xfrm>
          <a:prstGeom prst="rect">
            <a:avLst/>
          </a:prstGeom>
          <a:solidFill>
            <a:srgbClr val="F6A4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4400" b="1" dirty="0" smtClean="0"/>
              <a:t>Sensory Methods and Results</a:t>
            </a:r>
            <a:endParaRPr lang="en-US" altLang="en-US" sz="4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12942493" y="17373142"/>
            <a:ext cx="17953386" cy="10772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Volunteer panelists were asked to rank blind samples from color trials on two different scorecards with scales as shown below (n = 13).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8556547" y="18702386"/>
            <a:ext cx="12339332" cy="786485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940625" y="24997579"/>
            <a:ext cx="5254607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Figure 1</a:t>
            </a:r>
            <a:r>
              <a:rPr lang="en-US" altLang="en-US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 Chart showing mean values of color-exposed cider</a:t>
            </a:r>
          </a:p>
        </p:txBody>
      </p:sp>
      <p:graphicFrame>
        <p:nvGraphicFramePr>
          <p:cNvPr id="64" name="Chart 6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5058514"/>
              </p:ext>
            </p:extLst>
          </p:nvPr>
        </p:nvGraphicFramePr>
        <p:xfrm>
          <a:off x="18556547" y="18794415"/>
          <a:ext cx="12277015" cy="7560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65" name="diana-macesanu-488919-unsplash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74" y="9050371"/>
            <a:ext cx="4591546" cy="673124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extBox 16"/>
          <p:cNvSpPr txBox="1"/>
          <p:nvPr/>
        </p:nvSpPr>
        <p:spPr>
          <a:xfrm>
            <a:off x="490455" y="15942766"/>
            <a:ext cx="12019470" cy="30469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Between 2013 and 2017, gallons of cider bottled increased 144% nationally, but 428% in Virginia (TTB 2014 – 2018).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If there are indeed positive measurable impacts present in the hard cider, selective light exposure could be used by Virginia cider producers to create optimized products that may have a potential advantage over traditionally fermented products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8574" y="15307607"/>
            <a:ext cx="2296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FF00"/>
                </a:solidFill>
              </a:rPr>
              <a:t>Photo credit: </a:t>
            </a:r>
            <a:r>
              <a:rPr lang="en-US" sz="1000" dirty="0">
                <a:solidFill>
                  <a:srgbClr val="FFFF00"/>
                </a:solidFill>
              </a:rPr>
              <a:t>https://virginiacider.org/</a:t>
            </a:r>
            <a:endParaRPr lang="en-US" sz="1000" dirty="0">
              <a:solidFill>
                <a:srgbClr val="FFFF00"/>
              </a:solidFill>
              <a:sym typeface="Calibri"/>
            </a:endParaRPr>
          </a:p>
          <a:p>
            <a:endParaRPr lang="en-US" sz="800" dirty="0">
              <a:solidFill>
                <a:srgbClr val="FFFF00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2940626" y="18690730"/>
            <a:ext cx="5254608" cy="557691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en-US" sz="324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Test 1: Rank samples in order of preference, with 1 being “liked most of all” and 6 being “liked least of all”</a:t>
            </a:r>
          </a:p>
          <a:p>
            <a:pPr algn="ctr"/>
            <a:endParaRPr lang="en-US" altLang="en-US" sz="324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en-US" altLang="en-US" sz="324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Test 2: Evaluate five samples against a known control, with 10 being “very different from control and 1 being “not different from control”</a:t>
            </a:r>
          </a:p>
        </p:txBody>
      </p:sp>
      <p:sp>
        <p:nvSpPr>
          <p:cNvPr id="71" name="TextBox 3">
            <a:extLst>
              <a:ext uri="{FF2B5EF4-FFF2-40B4-BE49-F238E27FC236}">
                <a16:creationId xmlns:a16="http://schemas.microsoft.com/office/drawing/2014/main" id="{1F31C4C1-C3C3-F74C-953E-E76E96173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23974" y="5330608"/>
            <a:ext cx="12248125" cy="769441"/>
          </a:xfrm>
          <a:prstGeom prst="rect">
            <a:avLst/>
          </a:prstGeom>
          <a:solidFill>
            <a:srgbClr val="F6A400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4400" b="1" dirty="0" smtClean="0"/>
              <a:t>Appearance Methods and Results </a:t>
            </a:r>
            <a:endParaRPr lang="en-US" altLang="en-US" sz="4400" b="1" dirty="0"/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4290" y="6335617"/>
            <a:ext cx="6754761" cy="357108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3" name="Rectangle 72"/>
          <p:cNvSpPr/>
          <p:nvPr/>
        </p:nvSpPr>
        <p:spPr>
          <a:xfrm>
            <a:off x="31213643" y="10755577"/>
            <a:ext cx="5217496" cy="501675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Variations in color to the naked eye led to analysis of L*a*b* values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Variation was observed in values for </a:t>
            </a:r>
            <a:r>
              <a:rPr lang="el-GR" alt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Δ</a:t>
            </a:r>
            <a:r>
              <a:rPr lang="en-US" alt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b*, which ranges from negative (blue) to positive (yellow), and a*, which ranges from negative (green) to positive (red)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432937"/>
              </p:ext>
            </p:extLst>
          </p:nvPr>
        </p:nvGraphicFramePr>
        <p:xfrm>
          <a:off x="36714290" y="12056353"/>
          <a:ext cx="6754761" cy="3715983"/>
        </p:xfrm>
        <a:graphic>
          <a:graphicData uri="http://schemas.openxmlformats.org/drawingml/2006/table">
            <a:tbl>
              <a:tblPr/>
              <a:tblGrid>
                <a:gridCol w="1491311">
                  <a:extLst>
                    <a:ext uri="{9D8B030D-6E8A-4147-A177-3AD203B41FA5}">
                      <a16:colId xmlns:a16="http://schemas.microsoft.com/office/drawing/2014/main" val="2930660163"/>
                    </a:ext>
                  </a:extLst>
                </a:gridCol>
                <a:gridCol w="1052690">
                  <a:extLst>
                    <a:ext uri="{9D8B030D-6E8A-4147-A177-3AD203B41FA5}">
                      <a16:colId xmlns:a16="http://schemas.microsoft.com/office/drawing/2014/main" val="859364284"/>
                    </a:ext>
                  </a:extLst>
                </a:gridCol>
                <a:gridCol w="1052690">
                  <a:extLst>
                    <a:ext uri="{9D8B030D-6E8A-4147-A177-3AD203B41FA5}">
                      <a16:colId xmlns:a16="http://schemas.microsoft.com/office/drawing/2014/main" val="578991797"/>
                    </a:ext>
                  </a:extLst>
                </a:gridCol>
                <a:gridCol w="1052690">
                  <a:extLst>
                    <a:ext uri="{9D8B030D-6E8A-4147-A177-3AD203B41FA5}">
                      <a16:colId xmlns:a16="http://schemas.microsoft.com/office/drawing/2014/main" val="3238398225"/>
                    </a:ext>
                  </a:extLst>
                </a:gridCol>
                <a:gridCol w="1052690">
                  <a:extLst>
                    <a:ext uri="{9D8B030D-6E8A-4147-A177-3AD203B41FA5}">
                      <a16:colId xmlns:a16="http://schemas.microsoft.com/office/drawing/2014/main" val="1958584146"/>
                    </a:ext>
                  </a:extLst>
                </a:gridCol>
                <a:gridCol w="1052690">
                  <a:extLst>
                    <a:ext uri="{9D8B030D-6E8A-4147-A177-3AD203B41FA5}">
                      <a16:colId xmlns:a16="http://schemas.microsoft.com/office/drawing/2014/main" val="3456636608"/>
                    </a:ext>
                  </a:extLst>
                </a:gridCol>
              </a:tblGrid>
              <a:tr h="436485"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Red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Yellow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Green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Blue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UV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4808268"/>
                  </a:ext>
                </a:extLst>
              </a:tr>
              <a:tr h="16397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Δb</a:t>
                      </a:r>
                      <a:r>
                        <a:rPr lang="en-US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* </a:t>
                      </a:r>
                      <a:r>
                        <a:rPr lang="en-US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(as compared to control)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baseline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0.62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baseline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0.14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baseline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0.50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baseline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1.36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1.63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5379167"/>
                  </a:ext>
                </a:extLst>
              </a:tr>
              <a:tr h="16397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a</a:t>
                      </a:r>
                      <a:r>
                        <a:rPr lang="en-US" sz="2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*</a:t>
                      </a:r>
                      <a:endParaRPr lang="en-US" sz="2400" b="1" i="0" u="none" strike="noStrike" baseline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0.52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baseline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0.27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baseline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0.39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0.01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</a:rPr>
                        <a:t>-0.51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3541089"/>
                  </a:ext>
                </a:extLst>
              </a:tr>
            </a:tbl>
          </a:graphicData>
        </a:graphic>
      </p:graphicFrame>
      <p:sp>
        <p:nvSpPr>
          <p:cNvPr id="76" name="TextBox 75"/>
          <p:cNvSpPr txBox="1"/>
          <p:nvPr/>
        </p:nvSpPr>
        <p:spPr>
          <a:xfrm>
            <a:off x="23547646" y="11755758"/>
            <a:ext cx="2296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FF00"/>
                </a:solidFill>
              </a:rPr>
              <a:t>Photo credit: Melissa S. Wright</a:t>
            </a:r>
            <a:endParaRPr lang="en-US" sz="1000" dirty="0">
              <a:solidFill>
                <a:srgbClr val="FFFF00"/>
              </a:solidFill>
              <a:sym typeface="Calibri"/>
            </a:endParaRPr>
          </a:p>
          <a:p>
            <a:endParaRPr lang="en-US" sz="800" dirty="0">
              <a:solidFill>
                <a:srgbClr val="FFFF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8424071" y="15280554"/>
            <a:ext cx="229622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Photo credit: Melissa S. Wright</a:t>
            </a:r>
            <a:endParaRPr lang="en-US" sz="900" dirty="0">
              <a:solidFill>
                <a:srgbClr val="FFFF00"/>
              </a:solidFill>
              <a:sym typeface="Calibri"/>
            </a:endParaRPr>
          </a:p>
          <a:p>
            <a:endParaRPr lang="en-US" sz="800" dirty="0">
              <a:solidFill>
                <a:srgbClr val="FFFF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6559363" y="8599625"/>
            <a:ext cx="229622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Photo credit: Melissa S. Wright</a:t>
            </a:r>
            <a:endParaRPr lang="en-US" sz="900" dirty="0">
              <a:solidFill>
                <a:srgbClr val="FFFF00"/>
              </a:solidFill>
              <a:sym typeface="Calibri"/>
            </a:endParaRPr>
          </a:p>
          <a:p>
            <a:endParaRPr lang="en-US" sz="800" dirty="0">
              <a:solidFill>
                <a:srgbClr val="FFFF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6921706" y="9579271"/>
            <a:ext cx="2296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FF00"/>
                </a:solidFill>
              </a:rPr>
              <a:t>Photo credit: Melissa S. Wright</a:t>
            </a:r>
            <a:endParaRPr lang="en-US" sz="1000" dirty="0">
              <a:solidFill>
                <a:srgbClr val="FFFF00"/>
              </a:solidFill>
              <a:sym typeface="Calibri"/>
            </a:endParaRPr>
          </a:p>
          <a:p>
            <a:endParaRPr lang="en-US" sz="800" dirty="0">
              <a:solidFill>
                <a:srgbClr val="FFFF00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36714290" y="10022238"/>
            <a:ext cx="6754761" cy="18158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en-US" sz="2800" b="1" dirty="0">
                <a:latin typeface="Helvetica" panose="020B0604020202020204" pitchFamily="34" charset="0"/>
                <a:cs typeface="Helvetica" panose="020B0604020202020204" pitchFamily="34" charset="0"/>
              </a:rPr>
              <a:t>Figure </a:t>
            </a:r>
            <a:r>
              <a:rPr lang="en-US" altLang="en-US" sz="2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2. </a:t>
            </a:r>
            <a:r>
              <a:rPr lang="en-US" sz="2800" b="1" dirty="0">
                <a:latin typeface="Helvetica" panose="020B0604020202020204" pitchFamily="34" charset="0"/>
                <a:cs typeface="Helvetica" panose="020B0604020202020204" pitchFamily="34" charset="0"/>
              </a:rPr>
              <a:t>Color trial replicate 1 samples (left to right): dark control, red light, yellow light, green light, blue light, UV light</a:t>
            </a:r>
            <a:endParaRPr lang="en-US" altLang="en-US" sz="2800" b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8999" y="6262633"/>
            <a:ext cx="5172171" cy="4269856"/>
          </a:xfrm>
          <a:prstGeom prst="rect">
            <a:avLst/>
          </a:prstGeom>
        </p:spPr>
      </p:pic>
      <p:sp>
        <p:nvSpPr>
          <p:cNvPr id="84" name="TextBox 83"/>
          <p:cNvSpPr txBox="1"/>
          <p:nvPr/>
        </p:nvSpPr>
        <p:spPr>
          <a:xfrm>
            <a:off x="31317880" y="10247825"/>
            <a:ext cx="3524668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sz="1100" dirty="0"/>
              <a:t>Photo credit: </a:t>
            </a:r>
            <a:r>
              <a:rPr lang="en-US" sz="1100" dirty="0" smtClean="0"/>
              <a:t>http://pce-instruments.com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sym typeface="Calibri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1213640" y="17107851"/>
            <a:ext cx="12255409" cy="255454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Exposure of fermenting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juice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to different colors of light 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ffects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appearance and flavor characteristics of the hard cider finished product as well as consumer preference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Fermenting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juice exposed to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UV light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was preferred over hard cider produced using traditional dark fermentation.</a:t>
            </a: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1213640" y="20937649"/>
            <a:ext cx="12211869" cy="403187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Manipulation of light exposure cycles (2-hour and 12-hour)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Further sensory panel testing of all remaining batches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Characterization of volatile compounds present using SPME and GC-MS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Quantification of alcohol content, malic acid and sugars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Manipulation of color exposure and measurement of consumer perception to the resulting color differences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Identification of reasons for resulting color differences</a:t>
            </a:r>
          </a:p>
        </p:txBody>
      </p:sp>
      <p:sp>
        <p:nvSpPr>
          <p:cNvPr id="88" name="TextBox 3">
            <a:extLst>
              <a:ext uri="{FF2B5EF4-FFF2-40B4-BE49-F238E27FC236}">
                <a16:creationId xmlns:a16="http://schemas.microsoft.com/office/drawing/2014/main" id="{1E1E9C1A-FF37-3B48-9CC9-02367C948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454" y="19252502"/>
            <a:ext cx="12019470" cy="777240"/>
          </a:xfrm>
          <a:prstGeom prst="rect">
            <a:avLst/>
          </a:prstGeom>
          <a:solidFill>
            <a:srgbClr val="F6A4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4400" b="1" dirty="0" smtClean="0"/>
              <a:t>Potential Applications</a:t>
            </a:r>
            <a:endParaRPr lang="en-US" altLang="en-US" sz="44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480147" y="20317928"/>
            <a:ext cx="12029777" cy="255454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potential exists for interest in scaling up this model to fit large production environments and producing a completely optimized product unlike any other on the market. This growth potential could be outstanding for Virginia apple growers, cideries and consumers alike.</a:t>
            </a: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1" name="TextBox 9">
            <a:extLst>
              <a:ext uri="{FF2B5EF4-FFF2-40B4-BE49-F238E27FC236}">
                <a16:creationId xmlns:a16="http://schemas.microsoft.com/office/drawing/2014/main" id="{3BEB1C52-C468-E24E-9C80-9CB394A15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13640" y="25133971"/>
            <a:ext cx="12219651" cy="769441"/>
          </a:xfrm>
          <a:prstGeom prst="rect">
            <a:avLst/>
          </a:prstGeom>
          <a:solidFill>
            <a:srgbClr val="F6A400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itchFamily="2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4400" b="1" dirty="0" smtClean="0"/>
              <a:t>Acknowledgements</a:t>
            </a:r>
            <a:endParaRPr lang="en-US" altLang="en-US" sz="44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31213640" y="26240444"/>
            <a:ext cx="8004292" cy="206210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This research was conducted with funding from the Virginia Agricultural Council. Additional support was provided by the Virginia Agricultural Experiment Station. 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2942493" y="28025919"/>
            <a:ext cx="17953386" cy="44935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Cider in Virginia. Richmond, VA: Virginia Tourism Corporation; 2019 [accessed 19 January 2019]. </a:t>
            </a:r>
            <a:r>
              <a:rPr lang="en-US" sz="2200" u="sng" dirty="0">
                <a:latin typeface="Helvetica" panose="020B0604020202020204" pitchFamily="34" charset="0"/>
                <a:cs typeface="Helvetica" panose="020B0604020202020204" pitchFamily="34" charset="0"/>
                <a:hlinkClick r:id="rId12"/>
              </a:rPr>
              <a:t>https://www.virginia.org/cider/</a:t>
            </a:r>
            <a:endParaRPr lang="en-US" sz="2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z="22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Explore </a:t>
            </a:r>
            <a:r>
              <a:rPr 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Cider: Virginia Cideries. Virginia: Virginia Association of </a:t>
            </a:r>
            <a:r>
              <a:rPr lang="en-US" sz="2200" dirty="0" err="1">
                <a:latin typeface="Helvetica" panose="020B0604020202020204" pitchFamily="34" charset="0"/>
                <a:cs typeface="Helvetica" panose="020B0604020202020204" pitchFamily="34" charset="0"/>
              </a:rPr>
              <a:t>Cidermakers</a:t>
            </a:r>
            <a:r>
              <a:rPr 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; 2019 [accessed 19 January 2019]. </a:t>
            </a:r>
            <a:r>
              <a:rPr lang="en-US" sz="2200" u="sng" dirty="0">
                <a:latin typeface="Helvetica" panose="020B0604020202020204" pitchFamily="34" charset="0"/>
                <a:cs typeface="Helvetica" panose="020B0604020202020204" pitchFamily="34" charset="0"/>
                <a:hlinkClick r:id="rId13"/>
              </a:rPr>
              <a:t>https://virginiacider.org/explore-cideries/</a:t>
            </a:r>
            <a:endParaRPr lang="en-US" sz="2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2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Rephann</a:t>
            </a:r>
            <a:r>
              <a:rPr 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, Terrance J.: The Economic Impact of Virginia’s Agriculture and Forest Industries. Weldon Cooper Center for Public Service – University of Virginia; May 2017.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2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Robertson </a:t>
            </a:r>
            <a:r>
              <a:rPr 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JB, Davis CR, Johnson CH. Visible light alters yeast metabolic rhythms by inhibiting respiration. </a:t>
            </a:r>
            <a:r>
              <a:rPr lang="en-US" sz="220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Proc</a:t>
            </a:r>
            <a:r>
              <a:rPr lang="en-US" sz="2200" i="1" dirty="0">
                <a:latin typeface="Helvetica" panose="020B0604020202020204" pitchFamily="34" charset="0"/>
                <a:cs typeface="Helvetica" panose="020B0604020202020204" pitchFamily="34" charset="0"/>
              </a:rPr>
              <a:t> Natl </a:t>
            </a:r>
            <a:r>
              <a:rPr lang="en-US" sz="220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Acad</a:t>
            </a:r>
            <a:r>
              <a:rPr lang="en-US" sz="2200" i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20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Sci</a:t>
            </a:r>
            <a:r>
              <a:rPr lang="en-US" sz="2200" i="1" dirty="0">
                <a:latin typeface="Helvetica" panose="020B0604020202020204" pitchFamily="34" charset="0"/>
                <a:cs typeface="Helvetica" panose="020B0604020202020204" pitchFamily="34" charset="0"/>
              </a:rPr>
              <a:t> U S A</a:t>
            </a:r>
            <a:r>
              <a:rPr 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. 2013; 110(52): 21130-5.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2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TTB</a:t>
            </a:r>
            <a:r>
              <a:rPr 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: Wine Statistics. Cincinnati, OH: Alcohol and Tobacco Tax and Trade Bureau; 7 April 2014 </a:t>
            </a:r>
            <a:r>
              <a:rPr lang="en-US" sz="2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– 27 April 2018 [accessed </a:t>
            </a:r>
            <a:r>
              <a:rPr 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11 February 2019]. </a:t>
            </a:r>
            <a:r>
              <a:rPr lang="en-US" sz="2200" u="sng" dirty="0">
                <a:latin typeface="Helvetica" panose="020B0604020202020204" pitchFamily="34" charset="0"/>
                <a:cs typeface="Helvetica" panose="020B0604020202020204" pitchFamily="34" charset="0"/>
                <a:hlinkClick r:id="rId14"/>
              </a:rPr>
              <a:t>https://</a:t>
            </a:r>
            <a:r>
              <a:rPr lang="en-US" sz="2200" u="sng" dirty="0" smtClean="0">
                <a:latin typeface="Helvetica" panose="020B0604020202020204" pitchFamily="34" charset="0"/>
                <a:cs typeface="Helvetica" panose="020B0604020202020204" pitchFamily="34" charset="0"/>
                <a:hlinkClick r:id="rId14"/>
              </a:rPr>
              <a:t>www.ttb.gov/wine/wine-stats.shtml</a:t>
            </a:r>
            <a:endParaRPr lang="en-US" sz="2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8540" y="26206293"/>
            <a:ext cx="4031243" cy="655666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4760" y="28559785"/>
            <a:ext cx="7963172" cy="4204455"/>
          </a:xfrm>
          <a:prstGeom prst="rect">
            <a:avLst/>
          </a:prstGeom>
        </p:spPr>
      </p:pic>
      <p:sp>
        <p:nvSpPr>
          <p:cNvPr id="97" name="TextBox 96"/>
          <p:cNvSpPr txBox="1"/>
          <p:nvPr/>
        </p:nvSpPr>
        <p:spPr>
          <a:xfrm>
            <a:off x="39555567" y="32409014"/>
            <a:ext cx="229622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Photo credit: Melissa S. Wright</a:t>
            </a:r>
            <a:endParaRPr lang="en-US" sz="900" dirty="0">
              <a:solidFill>
                <a:srgbClr val="FFFF00"/>
              </a:solidFill>
              <a:sym typeface="Calibri"/>
            </a:endParaRPr>
          </a:p>
          <a:p>
            <a:endParaRPr lang="en-US" sz="800" dirty="0">
              <a:solidFill>
                <a:srgbClr val="FFFF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6209902" y="32342486"/>
            <a:ext cx="229622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Photo credit: https://www.virginiacider.org</a:t>
            </a:r>
            <a:endParaRPr lang="en-US" sz="900" dirty="0">
              <a:solidFill>
                <a:srgbClr val="FFFF00"/>
              </a:solidFill>
              <a:sym typeface="Calibri"/>
            </a:endParaRPr>
          </a:p>
          <a:p>
            <a:endParaRPr lang="en-US" sz="800" dirty="0">
              <a:solidFill>
                <a:srgbClr val="FFFF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fault Design 3">
    <a:dk1>
      <a:srgbClr val="000000"/>
    </a:dk1>
    <a:lt1>
      <a:srgbClr val="FFFFFF"/>
    </a:lt1>
    <a:dk2>
      <a:srgbClr val="000000"/>
    </a:dk2>
    <a:lt2>
      <a:srgbClr val="333333"/>
    </a:lt2>
    <a:accent1>
      <a:srgbClr val="DDDDDD"/>
    </a:accent1>
    <a:accent2>
      <a:srgbClr val="808080"/>
    </a:accent2>
    <a:accent3>
      <a:srgbClr val="FFFFFF"/>
    </a:accent3>
    <a:accent4>
      <a:srgbClr val="000000"/>
    </a:accent4>
    <a:accent5>
      <a:srgbClr val="EBEBEB"/>
    </a:accent5>
    <a:accent6>
      <a:srgbClr val="737373"/>
    </a:accent6>
    <a:hlink>
      <a:srgbClr val="4D4D4D"/>
    </a:hlink>
    <a:folHlink>
      <a:srgbClr val="EAEAE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8144</TotalTime>
  <Words>1073</Words>
  <Application>Microsoft Office PowerPoint</Application>
  <PresentationFormat>Custom</PresentationFormat>
  <Paragraphs>93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Helvetica</vt:lpstr>
      <vt:lpstr>Times New Roman</vt:lpstr>
      <vt:lpstr>Default Design</vt:lpstr>
      <vt:lpstr>PowerPoint Presentation</vt:lpstr>
    </vt:vector>
  </TitlesOfParts>
  <Manager/>
  <Company/>
  <LinksUpToDate>false</LinksUpToDate>
  <SharedDoc>false</SharedDoc>
  <HyperlinkBase>http://colinpurrington.com/tips/academic/posterdesign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Poster template</dc:title>
  <dc:subject>conference poster</dc:subject>
  <dc:creator>Colin Purrington</dc:creator>
  <cp:keywords>poster, conference, session, meeting, symposium, research, presentation</cp:keywords>
  <dc:description>This template is free for you to use to create your poster.  Do not host this file on your own server, even in adapted form. If you need to post a template, please steal somebody else's or just make your own (it's easy).  Thanks!</dc:description>
  <cp:lastModifiedBy>Wright, Melissa</cp:lastModifiedBy>
  <cp:revision>732</cp:revision>
  <cp:lastPrinted>2019-04-19T17:15:52Z</cp:lastPrinted>
  <dcterms:created xsi:type="dcterms:W3CDTF">2012-06-12T14:08:55Z</dcterms:created>
  <dcterms:modified xsi:type="dcterms:W3CDTF">2019-04-25T18:00:27Z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Colin Purrington</vt:lpwstr>
  </property>
</Properties>
</file>