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5" name="Shape 1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shew@vt.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0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www.autistichoya.com/p/ableist-words-and-terms-to-avoid.html" TargetMode="External"/><Relationship Id="rId4" Type="http://schemas.openxmlformats.org/officeDocument/2006/relationships/hyperlink" Target="http://badcripple.blogspo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Up-Standing Norms, </a:t>
            </a:r>
          </a:p>
          <a:p>
            <a:pPr lvl="0">
              <a:spcBef>
                <a:spcPts val="0"/>
              </a:spcBef>
              <a:buNone/>
            </a:pPr>
            <a:r>
              <a:rPr lang="en"/>
              <a:t>Technology, and Disability</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Ashley Shew, Assistant Professor, Virginia Tech</a:t>
            </a:r>
          </a:p>
          <a:p>
            <a:pPr lvl="0">
              <a:spcBef>
                <a:spcPts val="0"/>
              </a:spcBef>
              <a:buNone/>
            </a:pPr>
            <a:r>
              <a:rPr lang="en" u="sng">
                <a:solidFill>
                  <a:schemeClr val="hlink"/>
                </a:solidFill>
                <a:hlinkClick r:id="rId3"/>
              </a:rPr>
              <a:t>shew@vt.edu</a:t>
            </a:r>
          </a:p>
          <a:p>
            <a:pPr lvl="0">
              <a:spcBef>
                <a:spcPts val="0"/>
              </a:spcBef>
              <a:buNone/>
            </a:pPr>
            <a:r>
              <a:rPr lang="en"/>
              <a:t>techanddisability.com</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Harriet McBryde Johnson</a:t>
            </a:r>
          </a:p>
        </p:txBody>
      </p:sp>
      <p:sp>
        <p:nvSpPr>
          <p:cNvPr id="109" name="Shape 10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Up-Standing Norms</a:t>
            </a:r>
          </a:p>
        </p:txBody>
      </p:sp>
      <p:sp>
        <p:nvSpPr>
          <p:cNvPr id="115" name="Shape 115"/>
          <p:cNvSpPr txBox="1"/>
          <p:nvPr>
            <p:ph idx="1" type="body"/>
          </p:nvPr>
        </p:nvSpPr>
        <p:spPr>
          <a:xfrm>
            <a:off x="311700" y="1152475"/>
            <a:ext cx="8520600" cy="3917400"/>
          </a:xfrm>
          <a:prstGeom prst="rect">
            <a:avLst/>
          </a:prstGeom>
        </p:spPr>
        <p:txBody>
          <a:bodyPr anchorCtr="0" anchor="t" bIns="91425" lIns="91425" rIns="91425" tIns="91425">
            <a:noAutofit/>
          </a:bodyPr>
          <a:lstStyle/>
          <a:p>
            <a:pPr lvl="0">
              <a:spcBef>
                <a:spcPts val="0"/>
              </a:spcBef>
              <a:buNone/>
            </a:pPr>
            <a:r>
              <a:rPr lang="en"/>
              <a:t>Are biases ingrained in our social institutions and design.</a:t>
            </a:r>
          </a:p>
          <a:p>
            <a:pPr lvl="0">
              <a:spcBef>
                <a:spcPts val="0"/>
              </a:spcBef>
              <a:buNone/>
            </a:pPr>
            <a:r>
              <a:rPr lang="en"/>
              <a:t>Suggest we </a:t>
            </a:r>
            <a:r>
              <a:rPr i="1" lang="en"/>
              <a:t>develop technological fixes </a:t>
            </a:r>
            <a:r>
              <a:rPr lang="en"/>
              <a:t>to social ignorance and poor/thoughtless environmental designs.</a:t>
            </a:r>
          </a:p>
          <a:p>
            <a:pPr lvl="0">
              <a:spcBef>
                <a:spcPts val="0"/>
              </a:spcBef>
              <a:buNone/>
            </a:pPr>
            <a:r>
              <a:rPr lang="en"/>
              <a:t>See </a:t>
            </a:r>
            <a:r>
              <a:rPr i="1" lang="en"/>
              <a:t>bodies as projects </a:t>
            </a:r>
            <a:r>
              <a:rPr lang="en"/>
              <a:t>to be fixed as the route to solving larger problems of infrastructure.</a:t>
            </a:r>
          </a:p>
          <a:p>
            <a:pPr lvl="0">
              <a:spcBef>
                <a:spcPts val="0"/>
              </a:spcBef>
              <a:buNone/>
            </a:pPr>
            <a:r>
              <a:rPr lang="en"/>
              <a:t>Reinforce the </a:t>
            </a:r>
            <a:r>
              <a:rPr i="1" lang="en"/>
              <a:t>medical model</a:t>
            </a:r>
            <a:r>
              <a:rPr lang="en"/>
              <a:t> of disability, rather than the social model of disability.</a:t>
            </a:r>
          </a:p>
          <a:p>
            <a:pPr lvl="0">
              <a:spcBef>
                <a:spcPts val="0"/>
              </a:spcBef>
              <a:buNone/>
            </a:pPr>
            <a:r>
              <a:rPr lang="en"/>
              <a:t>Allow us to continue building homes and environments that may easily become inaccessible to us as we age, keep disabled people from integrating into public life, and reinforce stigmas and differences.</a:t>
            </a:r>
          </a:p>
          <a:p>
            <a:pPr lvl="0">
              <a:spcBef>
                <a:spcPts val="0"/>
              </a:spcBef>
              <a:buNone/>
            </a:pPr>
            <a:r>
              <a:t/>
            </a:r>
            <a:endParaRPr/>
          </a:p>
          <a:p>
            <a:pPr lvl="0">
              <a:spcBef>
                <a:spcPts val="0"/>
              </a:spcBef>
              <a:buNone/>
            </a:pPr>
            <a:r>
              <a:t/>
            </a:r>
            <a:endParaRPr/>
          </a:p>
          <a:p>
            <a:pPr lvl="0">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Questions?</a:t>
            </a:r>
          </a:p>
        </p:txBody>
      </p:sp>
      <p:sp>
        <p:nvSpPr>
          <p:cNvPr id="121" name="Shape 121"/>
          <p:cNvSpPr txBox="1"/>
          <p:nvPr>
            <p:ph idx="1" type="body"/>
          </p:nvPr>
        </p:nvSpPr>
        <p:spPr>
          <a:xfrm>
            <a:off x="311700" y="1152475"/>
            <a:ext cx="3419100" cy="34164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rPr lang="en"/>
              <a:t>shew@vt.edu</a:t>
            </a:r>
          </a:p>
        </p:txBody>
      </p:sp>
      <p:pic>
        <p:nvPicPr>
          <p:cNvPr id="122" name="Shape 122"/>
          <p:cNvPicPr preferRelativeResize="0"/>
          <p:nvPr/>
        </p:nvPicPr>
        <p:blipFill>
          <a:blip r:embed="rId3">
            <a:alphaModFix/>
          </a:blip>
          <a:stretch>
            <a:fillRect/>
          </a:stretch>
        </p:blipFill>
        <p:spPr>
          <a:xfrm rot="-5400000">
            <a:off x="4126175" y="218688"/>
            <a:ext cx="4706124" cy="470612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x="0" y="0"/>
          <a:ext cx="0" cy="0"/>
          <a:chOff x="0" y="0"/>
          <a:chExt cx="0" cy="0"/>
        </a:xfrm>
      </p:grpSpPr>
      <p:sp>
        <p:nvSpPr>
          <p:cNvPr id="127" name="Shape 12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For further interest --</a:t>
            </a:r>
          </a:p>
        </p:txBody>
      </p:sp>
      <p:sp>
        <p:nvSpPr>
          <p:cNvPr id="128" name="Shape 12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If you are interested in language and disability, the Autistic Hoya provides a great reference on ableist words and language preferences in the context of disability: </a:t>
            </a:r>
            <a:r>
              <a:rPr lang="en" u="sng">
                <a:solidFill>
                  <a:schemeClr val="hlink"/>
                </a:solidFill>
                <a:hlinkClick r:id="rId3"/>
              </a:rPr>
              <a:t>http://www.autistichoya.com/p/ableist-words-and-terms-to-avoid.html</a:t>
            </a:r>
          </a:p>
          <a:p>
            <a:pPr lvl="0">
              <a:spcBef>
                <a:spcPts val="0"/>
              </a:spcBef>
              <a:buNone/>
            </a:pPr>
            <a:r>
              <a:rPr lang="en"/>
              <a:t>Bill Peace blogs at </a:t>
            </a:r>
            <a:r>
              <a:rPr lang="en" u="sng">
                <a:solidFill>
                  <a:schemeClr val="hlink"/>
                </a:solidFill>
                <a:hlinkClick r:id="rId4"/>
              </a:rPr>
              <a:t>http://badcripple.blogspot.com/</a:t>
            </a:r>
          </a:p>
          <a:p>
            <a:pPr lvl="0">
              <a:spcBef>
                <a:spcPts val="0"/>
              </a:spcBef>
              <a:buNone/>
            </a:pPr>
            <a:r>
              <a:rPr lang="en"/>
              <a:t>Harriet McBryde Johnson’s memoir </a:t>
            </a:r>
            <a:r>
              <a:rPr i="1" lang="en"/>
              <a:t>Too Late To Die Young</a:t>
            </a:r>
            <a:r>
              <a:rPr lang="en"/>
              <a:t> is fantastic, as is her fictional book </a:t>
            </a:r>
            <a:r>
              <a:rPr i="1" lang="en"/>
              <a:t>Accidents of Nature</a:t>
            </a:r>
            <a:r>
              <a:rPr lang="en"/>
              <a:t>. You should definitely read them.</a:t>
            </a:r>
          </a:p>
          <a:p>
            <a:pPr lvl="0">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This talk is about standing and not standing --</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To be an</a:t>
            </a:r>
            <a:r>
              <a:rPr i="1" lang="en"/>
              <a:t> upstanding </a:t>
            </a:r>
            <a:r>
              <a:rPr lang="en"/>
              <a:t>or </a:t>
            </a:r>
            <a:r>
              <a:rPr i="1" lang="en"/>
              <a:t>upright </a:t>
            </a:r>
            <a:r>
              <a:rPr lang="en"/>
              <a:t>citizen, as a substitute for good or model,</a:t>
            </a:r>
          </a:p>
          <a:p>
            <a:pPr lvl="0">
              <a:spcBef>
                <a:spcPts val="0"/>
              </a:spcBef>
              <a:buNone/>
            </a:pPr>
            <a:r>
              <a:rPr lang="en"/>
              <a:t>To </a:t>
            </a:r>
            <a:r>
              <a:rPr i="1" lang="en"/>
              <a:t>stand tall,</a:t>
            </a:r>
            <a:r>
              <a:rPr lang="en"/>
              <a:t> as in having dignity,</a:t>
            </a:r>
          </a:p>
          <a:p>
            <a:pPr lvl="0">
              <a:spcBef>
                <a:spcPts val="0"/>
              </a:spcBef>
              <a:buNone/>
            </a:pPr>
            <a:r>
              <a:rPr i="1" lang="en"/>
              <a:t>Lameness, </a:t>
            </a:r>
            <a:r>
              <a:rPr lang="en"/>
              <a:t>used as a substitution for awful or bad,</a:t>
            </a:r>
          </a:p>
          <a:p>
            <a:pPr lvl="0">
              <a:spcBef>
                <a:spcPts val="0"/>
              </a:spcBef>
              <a:buNone/>
            </a:pPr>
            <a:r>
              <a:rPr i="1" lang="en"/>
              <a:t>Crippled,</a:t>
            </a:r>
            <a:r>
              <a:rPr lang="en"/>
              <a:t> as a substitution for held back or substantially hurt by,</a:t>
            </a:r>
          </a:p>
          <a:p>
            <a:pPr lvl="0">
              <a:spcBef>
                <a:spcPts val="0"/>
              </a:spcBef>
              <a:buNone/>
            </a:pPr>
            <a:r>
              <a:rPr lang="en"/>
              <a:t>And </a:t>
            </a:r>
            <a:r>
              <a:rPr i="1" lang="en"/>
              <a:t>invalid </a:t>
            </a:r>
            <a:r>
              <a:rPr lang="en"/>
              <a:t>looks a lot like invalid. </a:t>
            </a:r>
          </a:p>
          <a:p>
            <a:pPr lvl="0">
              <a:spcBef>
                <a:spcPts val="0"/>
              </a:spcBef>
              <a:buNone/>
            </a:pPr>
            <a:r>
              <a:rPr lang="en"/>
              <a:t>[Many words that were once about disabilities are actually used as language to indicate negative things and put other people down.]</a:t>
            </a: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Wheelchairs with Lifts</a:t>
            </a:r>
          </a:p>
        </p:txBody>
      </p:sp>
      <p:sp>
        <p:nvSpPr>
          <p:cNvPr id="67" name="Shape 6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Why would wheelchairs need lifts?</a:t>
            </a:r>
          </a:p>
        </p:txBody>
      </p:sp>
      <p:sp>
        <p:nvSpPr>
          <p:cNvPr id="73" name="Shape 7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Stair Climbing Wheelchairs</a:t>
            </a:r>
          </a:p>
        </p:txBody>
      </p:sp>
      <p:sp>
        <p:nvSpPr>
          <p:cNvPr id="79" name="Shape 7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Why would wheelchairs need to climb stairs?</a:t>
            </a:r>
          </a:p>
        </p:txBody>
      </p:sp>
      <p:sp>
        <p:nvSpPr>
          <p:cNvPr id="85" name="Shape 8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Exoskeletons</a:t>
            </a:r>
          </a:p>
        </p:txBody>
      </p:sp>
      <p:sp>
        <p:nvSpPr>
          <p:cNvPr id="91" name="Shape 9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Why are exoskeletons being developed?</a:t>
            </a:r>
          </a:p>
        </p:txBody>
      </p:sp>
      <p:sp>
        <p:nvSpPr>
          <p:cNvPr id="97" name="Shape 9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Bill Peace:</a:t>
            </a:r>
          </a:p>
        </p:txBody>
      </p:sp>
      <p:sp>
        <p:nvSpPr>
          <p:cNvPr id="103" name="Shape 10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