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80" r:id="rId2"/>
    <p:sldId id="381" r:id="rId3"/>
    <p:sldId id="385" r:id="rId4"/>
    <p:sldId id="386" r:id="rId5"/>
    <p:sldId id="272" r:id="rId6"/>
    <p:sldId id="367" r:id="rId7"/>
    <p:sldId id="365" r:id="rId8"/>
    <p:sldId id="384" r:id="rId9"/>
    <p:sldId id="382" r:id="rId10"/>
    <p:sldId id="257" r:id="rId11"/>
    <p:sldId id="360" r:id="rId12"/>
    <p:sldId id="295" r:id="rId13"/>
    <p:sldId id="322" r:id="rId14"/>
    <p:sldId id="361" r:id="rId15"/>
    <p:sldId id="358" r:id="rId16"/>
    <p:sldId id="353" r:id="rId17"/>
    <p:sldId id="377" r:id="rId18"/>
    <p:sldId id="378" r:id="rId19"/>
    <p:sldId id="379" r:id="rId20"/>
    <p:sldId id="359" r:id="rId21"/>
    <p:sldId id="387" r:id="rId22"/>
    <p:sldId id="392" r:id="rId23"/>
    <p:sldId id="393" r:id="rId24"/>
    <p:sldId id="366" r:id="rId25"/>
    <p:sldId id="388" r:id="rId26"/>
    <p:sldId id="364" r:id="rId27"/>
    <p:sldId id="389" r:id="rId28"/>
    <p:sldId id="390" r:id="rId29"/>
    <p:sldId id="39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3200"/>
              <a:t>VQA Feeder Calves Sold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'Price Trend'!$B$102</c:f>
              <c:strCache>
                <c:ptCount val="1"/>
                <c:pt idx="0">
                  <c:v>Head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'Price Trend'!$A$103:$A$108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'Price Trend'!$B$103:$B$108</c:f>
              <c:numCache>
                <c:formatCode>General</c:formatCode>
                <c:ptCount val="6"/>
                <c:pt idx="0">
                  <c:v>1280</c:v>
                </c:pt>
                <c:pt idx="1">
                  <c:v>1417</c:v>
                </c:pt>
                <c:pt idx="2">
                  <c:v>2210</c:v>
                </c:pt>
                <c:pt idx="3">
                  <c:v>4627</c:v>
                </c:pt>
                <c:pt idx="4">
                  <c:v>8363</c:v>
                </c:pt>
                <c:pt idx="5">
                  <c:v>9020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433280"/>
        <c:axId val="32434816"/>
      </c:lineChart>
      <c:catAx>
        <c:axId val="32433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2434816"/>
        <c:crosses val="autoZero"/>
        <c:auto val="1"/>
        <c:lblAlgn val="ctr"/>
        <c:lblOffset val="100"/>
        <c:noMultiLvlLbl val="0"/>
      </c:catAx>
      <c:valAx>
        <c:axId val="32434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2433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'Price Trend'!$I$117</c:f>
              <c:strCache>
                <c:ptCount val="1"/>
                <c:pt idx="0">
                  <c:v>Loads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'Price Trend'!$H$118:$H$125</c:f>
              <c:numCache>
                <c:formatCode>General</c:formatCode>
                <c:ptCount val="8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</c:numCache>
            </c:numRef>
          </c:cat>
          <c:val>
            <c:numRef>
              <c:f>'Price Trend'!$I$118:$I$125</c:f>
              <c:numCache>
                <c:formatCode>General</c:formatCode>
                <c:ptCount val="8"/>
                <c:pt idx="0">
                  <c:v>21</c:v>
                </c:pt>
                <c:pt idx="1">
                  <c:v>22</c:v>
                </c:pt>
                <c:pt idx="2">
                  <c:v>20</c:v>
                </c:pt>
                <c:pt idx="3">
                  <c:v>23</c:v>
                </c:pt>
                <c:pt idx="4">
                  <c:v>36</c:v>
                </c:pt>
                <c:pt idx="5">
                  <c:v>62</c:v>
                </c:pt>
                <c:pt idx="6">
                  <c:v>108.5</c:v>
                </c:pt>
                <c:pt idx="7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492608"/>
        <c:axId val="35494144"/>
        <c:axId val="0"/>
      </c:bar3DChart>
      <c:catAx>
        <c:axId val="3549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5494144"/>
        <c:crosses val="autoZero"/>
        <c:auto val="1"/>
        <c:lblAlgn val="ctr"/>
        <c:lblOffset val="100"/>
        <c:noMultiLvlLbl val="0"/>
      </c:catAx>
      <c:valAx>
        <c:axId val="35494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54926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48840769903761"/>
          <c:y val="7.4548702245552628E-2"/>
          <c:w val="0.8573304899387576"/>
          <c:h val="0.8326195683872849"/>
        </c:manualLayout>
      </c:layout>
      <c:lineChart>
        <c:grouping val="standard"/>
        <c:varyColors val="0"/>
        <c:ser>
          <c:idx val="0"/>
          <c:order val="0"/>
          <c:cat>
            <c:numRef>
              <c:f>'Price Trend'!$B$51:$B$58</c:f>
              <c:numCache>
                <c:formatCode>General</c:formatCode>
                <c:ptCount val="8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</c:numCache>
            </c:numRef>
          </c:cat>
          <c:val>
            <c:numRef>
              <c:f>'Price Trend'!$C$51:$C$58</c:f>
              <c:numCache>
                <c:formatCode>"$"#,##0.00</c:formatCode>
                <c:ptCount val="8"/>
                <c:pt idx="0">
                  <c:v>44.201179554390563</c:v>
                </c:pt>
                <c:pt idx="1">
                  <c:v>40.178592204770219</c:v>
                </c:pt>
                <c:pt idx="2">
                  <c:v>49.962281250000004</c:v>
                </c:pt>
                <c:pt idx="3">
                  <c:v>65.937057163020469</c:v>
                </c:pt>
                <c:pt idx="4">
                  <c:v>64.198921945701358</c:v>
                </c:pt>
                <c:pt idx="5">
                  <c:v>78.267045926086013</c:v>
                </c:pt>
                <c:pt idx="6">
                  <c:v>109.52</c:v>
                </c:pt>
                <c:pt idx="7">
                  <c:v>102.12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924800"/>
        <c:axId val="34926592"/>
      </c:lineChart>
      <c:catAx>
        <c:axId val="34924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4926592"/>
        <c:crosses val="autoZero"/>
        <c:auto val="1"/>
        <c:lblAlgn val="ctr"/>
        <c:lblOffset val="100"/>
        <c:noMultiLvlLbl val="0"/>
      </c:catAx>
      <c:valAx>
        <c:axId val="34926592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4924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7B2FF-B024-4CA2-8306-5D5A04CC27CC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C2AAF-AEE1-4B31-8FE5-2A29CCBA4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6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C2AAF-AEE1-4B31-8FE5-2A29CCBA41A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00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C2AAF-AEE1-4B31-8FE5-2A29CCBA41A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16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5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defTabSz="91755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755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755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755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755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755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755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755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F5F162D-8567-4F4D-B606-43F2B3446B28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"You know, out of all the Lower 9th homes we built, all are producing more energy than they are consuming. They're all pollution-free. This is an amazing story to 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30D5-F682-404A-9CFB-FF23AAF3118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A3726-4B6C-4EAB-B67B-1C674503B72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8770-CE2E-4EAE-96FE-D3EDA069594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8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1C6E5-113A-4C82-A3B9-701E14E82BE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78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09537-1DA7-43D6-8C42-D6C1B3E503B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386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C07F7-3A68-428B-A081-13BDE86FA5C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0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5726B-EC75-450E-BC45-BA7D7D72EA3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3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EEC8A-0FF6-459B-A132-87A15823D6A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73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493A8-A716-4464-AEA0-B17E38FC8D8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6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C612-8A4E-4FEA-A5A5-E8FCC59E4E8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1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166B8-BDF5-498E-9B0D-62ECD03A382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87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D0418-3303-49DE-8FA9-02071F09C7E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15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4A6ED-358F-4BB0-8461-DE7DDA89EFE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F56D1-1939-4338-917C-63535561496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406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/>
                </a:solidFill>
              </a:rPr>
              <a:t>1/16/2014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036570-51AE-4CCA-A2CB-0E1B4EA015AC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62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wmf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068" y="0"/>
            <a:ext cx="10987872" cy="68510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2838450"/>
          </a:xfrm>
        </p:spPr>
        <p:txBody>
          <a:bodyPr/>
          <a:lstStyle/>
          <a:p>
            <a:r>
              <a:rPr lang="en-US" sz="4800" dirty="0" smtClean="0">
                <a:solidFill>
                  <a:srgbClr val="C00000"/>
                </a:solidFill>
              </a:rPr>
              <a:t>Agriculture in Smyth County</a:t>
            </a:r>
            <a:br>
              <a:rPr lang="en-US" sz="4800" dirty="0" smtClean="0">
                <a:solidFill>
                  <a:srgbClr val="C00000"/>
                </a:solidFill>
              </a:rPr>
            </a:br>
            <a:r>
              <a:rPr lang="en-US" sz="4800" dirty="0" smtClean="0">
                <a:solidFill>
                  <a:srgbClr val="C00000"/>
                </a:solidFill>
              </a:rPr>
              <a:t>Growing the Future</a:t>
            </a:r>
            <a:endParaRPr lang="en-US" sz="4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Dr. Andy Overbay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Senior Extension Agent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Agriculture and Natural Resources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Smyth County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9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Abingdon Feeder Cattle </a:t>
            </a:r>
            <a:r>
              <a:rPr lang="en-US" altLang="en-US" sz="4000" b="1" u="sng" dirty="0" smtClean="0"/>
              <a:t>Association’s VQA Sales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Program began in October 2005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Sold total of 35,347 preconditioned calves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Increased sales revenues by 				    </a:t>
            </a:r>
            <a:r>
              <a:rPr lang="en-US" sz="5400" b="1" u="sng" dirty="0" smtClean="0"/>
              <a:t>$3,028,875.72</a:t>
            </a:r>
          </a:p>
          <a:p>
            <a:pPr eaLnBrk="1" hangingPunct="1">
              <a:defRPr/>
            </a:pPr>
            <a:endParaRPr lang="en-US" dirty="0" smtClean="0"/>
          </a:p>
          <a:p>
            <a:pPr marL="0" indent="0" algn="ctr" eaLnBrk="1" hangingPunct="1">
              <a:buFontTx/>
              <a:buNone/>
              <a:defRPr/>
            </a:pPr>
            <a:endParaRPr lang="en-US" sz="1800" dirty="0"/>
          </a:p>
          <a:p>
            <a:pPr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5394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How it works?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24000"/>
            <a:ext cx="8458200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Calves are weaned 45 days, vaccinated, </a:t>
            </a:r>
            <a:endParaRPr lang="en-US" sz="2800" dirty="0" smtClean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/>
              <a:t>	</a:t>
            </a:r>
            <a:r>
              <a:rPr lang="en-US" sz="2800" dirty="0" smtClean="0"/>
              <a:t>and </a:t>
            </a:r>
            <a:r>
              <a:rPr lang="en-US" sz="2800" dirty="0"/>
              <a:t>fed at home.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Cattle are graded on the farm by the Virginia Department of Agriculture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Calves are grouped according to weight and size into load lots (47,000 - 50,000)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Sale is conducted on the VA Tel-0-Auction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Take-Up Day is announced and held at Tri-State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Weigh, sort, sort, and sort some more!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u="sng" dirty="0" smtClean="0"/>
              <a:t>Market handles the transaction and writes checks</a:t>
            </a:r>
          </a:p>
        </p:txBody>
      </p:sp>
    </p:spTree>
    <p:extLst>
      <p:ext uri="{BB962C8B-B14F-4D97-AF65-F5344CB8AC3E}">
        <p14:creationId xmlns:p14="http://schemas.microsoft.com/office/powerpoint/2010/main" val="382212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u="sng" dirty="0" smtClean="0"/>
              <a:t>2015 Statistics</a:t>
            </a:r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990600"/>
            <a:ext cx="5105400" cy="4953000"/>
          </a:xfrm>
        </p:spPr>
        <p:txBody>
          <a:bodyPr/>
          <a:lstStyle/>
          <a:p>
            <a:pPr eaLnBrk="1" hangingPunct="1"/>
            <a:endParaRPr lang="en-US" altLang="en-US" sz="2800" dirty="0" smtClean="0"/>
          </a:p>
          <a:p>
            <a:pPr eaLnBrk="1" hangingPunct="1"/>
            <a:r>
              <a:rPr lang="en-US" altLang="en-US" dirty="0" smtClean="0"/>
              <a:t>Sold</a:t>
            </a:r>
            <a:r>
              <a:rPr lang="en-US" altLang="en-US" sz="2800" dirty="0" smtClean="0"/>
              <a:t> </a:t>
            </a:r>
            <a:r>
              <a:rPr lang="en-US" altLang="en-US" b="1" dirty="0" smtClean="0"/>
              <a:t>9,020</a:t>
            </a:r>
          </a:p>
          <a:p>
            <a:pPr eaLnBrk="1" hangingPunct="1"/>
            <a:endParaRPr lang="en-US" altLang="en-US" sz="2800" dirty="0" smtClean="0"/>
          </a:p>
          <a:p>
            <a:pPr eaLnBrk="1" hangingPunct="1"/>
            <a:r>
              <a:rPr lang="en-US" altLang="en-US" sz="2800" dirty="0" smtClean="0"/>
              <a:t>Added </a:t>
            </a:r>
            <a:r>
              <a:rPr lang="en-US" altLang="en-US" sz="3600" b="1" dirty="0" smtClean="0"/>
              <a:t>$863,910.41</a:t>
            </a:r>
            <a:r>
              <a:rPr lang="en-US" altLang="en-US" sz="2800" dirty="0" smtClean="0"/>
              <a:t> to sales revenues</a:t>
            </a:r>
          </a:p>
          <a:p>
            <a:pPr eaLnBrk="1" hangingPunct="1"/>
            <a:endParaRPr lang="en-US" altLang="en-US" sz="3600" b="1" dirty="0" smtClean="0"/>
          </a:p>
          <a:p>
            <a:pPr eaLnBrk="1" hangingPunct="1"/>
            <a:r>
              <a:rPr lang="en-US" altLang="en-US" sz="3600" b="1" dirty="0" smtClean="0"/>
              <a:t>+$95.78 </a:t>
            </a:r>
            <a:r>
              <a:rPr lang="en-US" altLang="en-US" sz="2800" dirty="0" smtClean="0"/>
              <a:t> premium/calf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555507"/>
            <a:ext cx="3730293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8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402746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554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Tractor-trailer loads of VQA calves shipped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43149"/>
              </p:ext>
            </p:extLst>
          </p:nvPr>
        </p:nvGraphicFramePr>
        <p:xfrm>
          <a:off x="0" y="14478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79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558662"/>
              </p:ext>
            </p:extLst>
          </p:nvPr>
        </p:nvGraphicFramePr>
        <p:xfrm>
          <a:off x="304800" y="1295400"/>
          <a:ext cx="85344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VQA Premium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4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VQA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r>
              <a:rPr lang="en-US" dirty="0" smtClean="0"/>
              <a:t>Blacks, BWF, </a:t>
            </a:r>
            <a:r>
              <a:rPr lang="en-US" dirty="0" err="1" smtClean="0"/>
              <a:t>Charolais</a:t>
            </a:r>
            <a:r>
              <a:rPr lang="en-US" dirty="0" smtClean="0"/>
              <a:t>-X </a:t>
            </a:r>
            <a:r>
              <a:rPr lang="en-US" sz="2000" dirty="0" smtClean="0"/>
              <a:t>(No “Pink noses”)</a:t>
            </a:r>
          </a:p>
          <a:p>
            <a:r>
              <a:rPr lang="en-US" sz="2400" dirty="0" smtClean="0"/>
              <a:t>#1 and upper end of the #2 Cattle</a:t>
            </a:r>
            <a:endParaRPr lang="en-US" sz="3600" dirty="0" smtClean="0"/>
          </a:p>
          <a:p>
            <a:r>
              <a:rPr lang="en-US" dirty="0" smtClean="0"/>
              <a:t>Discounts: (-$5.00 / Cwt)</a:t>
            </a:r>
          </a:p>
          <a:p>
            <a:pPr lvl="1"/>
            <a:r>
              <a:rPr lang="en-US" dirty="0" smtClean="0"/>
              <a:t>Reds</a:t>
            </a:r>
          </a:p>
          <a:p>
            <a:pPr lvl="1"/>
            <a:r>
              <a:rPr lang="en-US" dirty="0" smtClean="0"/>
              <a:t>Off-colors</a:t>
            </a:r>
          </a:p>
          <a:p>
            <a:pPr lvl="2"/>
            <a:r>
              <a:rPr lang="en-US" dirty="0" smtClean="0"/>
              <a:t>White tails</a:t>
            </a:r>
          </a:p>
          <a:p>
            <a:pPr lvl="2"/>
            <a:r>
              <a:rPr lang="en-US" dirty="0" smtClean="0"/>
              <a:t>Excessive white on legs &amp; belly</a:t>
            </a:r>
          </a:p>
          <a:p>
            <a:r>
              <a:rPr lang="en-US" u="sng" dirty="0" smtClean="0"/>
              <a:t>Reject:</a:t>
            </a:r>
          </a:p>
          <a:p>
            <a:pPr lvl="1"/>
            <a:r>
              <a:rPr lang="en-US" dirty="0" smtClean="0"/>
              <a:t>Roan, Brindle</a:t>
            </a:r>
          </a:p>
          <a:p>
            <a:pPr lvl="1"/>
            <a:r>
              <a:rPr lang="en-US" dirty="0" smtClean="0"/>
              <a:t>Small Frames, Lower end of #2 cattle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58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March 2016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1,147 head  </a:t>
            </a:r>
          </a:p>
          <a:p>
            <a:endParaRPr lang="en-US" b="1" u="sng" dirty="0" smtClean="0"/>
          </a:p>
          <a:p>
            <a:r>
              <a:rPr lang="en-US" b="1" dirty="0" smtClean="0"/>
              <a:t>16.5 Loads</a:t>
            </a:r>
          </a:p>
          <a:p>
            <a:endParaRPr lang="en-US" b="1" dirty="0" smtClean="0"/>
          </a:p>
          <a:p>
            <a:r>
              <a:rPr lang="en-US" b="1" dirty="0" smtClean="0"/>
              <a:t>Added Value = $139,188.92</a:t>
            </a:r>
            <a:endParaRPr lang="en-US" b="1" dirty="0"/>
          </a:p>
          <a:p>
            <a:pPr lvl="1"/>
            <a:r>
              <a:rPr lang="en-US" dirty="0" smtClean="0"/>
              <a:t>+$121 / head</a:t>
            </a:r>
          </a:p>
          <a:p>
            <a:pPr lvl="1"/>
            <a:r>
              <a:rPr lang="en-US" dirty="0" smtClean="0"/>
              <a:t>Increased Sale Gross by 12.2%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155" y="4029074"/>
            <a:ext cx="256984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4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March 2016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Steers</a:t>
            </a:r>
          </a:p>
          <a:p>
            <a:pPr lvl="1"/>
            <a:r>
              <a:rPr lang="en-US" sz="3200" dirty="0" smtClean="0"/>
              <a:t>Premium over VA Sales = </a:t>
            </a:r>
            <a:r>
              <a:rPr lang="en-US" sz="3200" b="1" dirty="0" smtClean="0"/>
              <a:t>+$18.68 / Cwt</a:t>
            </a:r>
          </a:p>
          <a:p>
            <a:endParaRPr lang="en-US" sz="3600" dirty="0" smtClean="0"/>
          </a:p>
          <a:p>
            <a:r>
              <a:rPr lang="en-US" sz="3600" b="1" dirty="0" smtClean="0"/>
              <a:t>Heifers</a:t>
            </a:r>
            <a:endParaRPr lang="en-US" sz="3600" b="1" dirty="0"/>
          </a:p>
          <a:p>
            <a:pPr lvl="1"/>
            <a:r>
              <a:rPr lang="en-US" sz="3200" dirty="0"/>
              <a:t>Premium over VA Sales = </a:t>
            </a:r>
            <a:r>
              <a:rPr lang="en-US" sz="3200" b="1" dirty="0" smtClean="0"/>
              <a:t>+$17.91 </a:t>
            </a:r>
            <a:r>
              <a:rPr lang="en-US" sz="3200" b="1" dirty="0"/>
              <a:t>/ Cwt</a:t>
            </a:r>
          </a:p>
          <a:p>
            <a:pPr lvl="1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65396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296234"/>
              </p:ext>
            </p:extLst>
          </p:nvPr>
        </p:nvGraphicFramePr>
        <p:xfrm>
          <a:off x="533400" y="320040"/>
          <a:ext cx="8077201" cy="6156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1347"/>
                <a:gridCol w="1839991"/>
                <a:gridCol w="162560"/>
                <a:gridCol w="1447941"/>
                <a:gridCol w="1482681"/>
                <a:gridCol w="1482681"/>
              </a:tblGrid>
              <a:tr h="31495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VQA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Week of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Week of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89858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Data Source: USDA-AMS Market News + Tri-State Market – Abingdon, VA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3/28/16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4/1/2016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4/10/2015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1495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$/cwt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80626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5-Area Fed Steer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 grades, live weight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$133.83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$164.34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806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 grades, dressed weight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$214.83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$261.56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80626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Boxed Beef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Choice Price, </a:t>
                      </a:r>
                      <a:r>
                        <a:rPr lang="en-US" sz="1600" dirty="0" smtClean="0">
                          <a:effectLst/>
                        </a:rPr>
                        <a:t>    600-900 </a:t>
                      </a:r>
                      <a:r>
                        <a:rPr lang="en-US" sz="1600" dirty="0">
                          <a:effectLst/>
                        </a:rPr>
                        <a:t>lb.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$222.46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$257.50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806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Choice-Select Spread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$9.55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$6.26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14956">
                <a:tc row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700-800# Feeder Steers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Montana 3-market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$158.05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$223.13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14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Nebraska 7-market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$165.07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$165.54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$225.62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90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Oklahoma 8-market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$159.12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$219.87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14956">
                <a:tc row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500-600# Feeder Steers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Montana 3-market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$189.72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$276.12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14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Nebraska 7-market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$194.60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$205.70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$287.66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60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Oklahoma 8-market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$192.42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$283.05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80626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Feed Grains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Corn, Omaha, NE, $/bu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$3.35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$3.73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806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DDGS, Nebraska, $/ton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$131.00 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$177.25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33400" y="251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" y="35052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3400" y="4495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33400" y="54864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14400" y="5486400"/>
            <a:ext cx="4572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3400" y="54864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81000" y="3429000"/>
            <a:ext cx="8458200" cy="205740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Facts about Smyth County Farms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dirty="0"/>
              <a:t>792 </a:t>
            </a: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166,656</a:t>
            </a:r>
            <a:endParaRPr lang="en-US" sz="4400" dirty="0"/>
          </a:p>
          <a:p>
            <a:pPr marL="0" indent="0">
              <a:buNone/>
            </a:pPr>
            <a:r>
              <a:rPr lang="en-US" sz="4400" dirty="0"/>
              <a:t>210 </a:t>
            </a:r>
          </a:p>
          <a:p>
            <a:pPr marL="0" indent="0">
              <a:buNone/>
            </a:pPr>
            <a:r>
              <a:rPr lang="en-US" sz="4400" dirty="0"/>
              <a:t>50</a:t>
            </a:r>
          </a:p>
          <a:p>
            <a:pPr marL="0" indent="0">
              <a:buNone/>
            </a:pPr>
            <a:r>
              <a:rPr lang="en-US" sz="4400" dirty="0"/>
              <a:t>46 </a:t>
            </a:r>
          </a:p>
          <a:p>
            <a:pPr marL="0" indent="0">
              <a:buNone/>
            </a:pPr>
            <a:r>
              <a:rPr lang="en-US" sz="4400" dirty="0"/>
              <a:t>10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590800" y="1600200"/>
            <a:ext cx="6096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Farms in County</a:t>
            </a:r>
          </a:p>
          <a:p>
            <a:pPr marL="0" indent="0">
              <a:buNone/>
            </a:pPr>
            <a:r>
              <a:rPr lang="en-US" sz="4400" dirty="0" smtClean="0"/>
              <a:t>Acres of Farmland</a:t>
            </a:r>
          </a:p>
          <a:p>
            <a:pPr marL="0" indent="0">
              <a:buNone/>
            </a:pPr>
            <a:r>
              <a:rPr lang="en-US" sz="4400" dirty="0" smtClean="0"/>
              <a:t>Average acres/farm</a:t>
            </a:r>
          </a:p>
          <a:p>
            <a:pPr marL="0" indent="0">
              <a:buNone/>
            </a:pPr>
            <a:r>
              <a:rPr lang="en-US" sz="4400" dirty="0" smtClean="0"/>
              <a:t>% of farms 50-500 A</a:t>
            </a:r>
          </a:p>
          <a:p>
            <a:pPr marL="0" indent="0">
              <a:buNone/>
            </a:pPr>
            <a:r>
              <a:rPr lang="en-US" sz="4400" dirty="0"/>
              <a:t> </a:t>
            </a:r>
            <a:r>
              <a:rPr lang="en-US" sz="4400" dirty="0" smtClean="0"/>
              <a:t>Farms over 1000 A</a:t>
            </a:r>
          </a:p>
          <a:p>
            <a:pPr marL="0" indent="0">
              <a:buNone/>
            </a:pPr>
            <a:r>
              <a:rPr lang="en-US" sz="4400" dirty="0" smtClean="0"/>
              <a:t>% farms female owned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8196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25513" y="2674938"/>
            <a:ext cx="1905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VIRGINIA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CATTLEMEN’S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ASSOCIATION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582988" y="838200"/>
            <a:ext cx="1905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</a:rPr>
              <a:t>COOPERATIVE EXTENSION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7000" y="2674938"/>
            <a:ext cx="1905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VDACS</a:t>
            </a:r>
          </a:p>
        </p:txBody>
      </p:sp>
      <p:sp>
        <p:nvSpPr>
          <p:cNvPr id="9" name="Rectangle 8"/>
          <p:cNvSpPr/>
          <p:nvPr/>
        </p:nvSpPr>
        <p:spPr>
          <a:xfrm>
            <a:off x="1839913" y="4724400"/>
            <a:ext cx="1905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LIVESTOCK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MARKETS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57800" y="4724400"/>
            <a:ext cx="1905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BUYERS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29000" y="2819400"/>
            <a:ext cx="2514600" cy="11509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PRODUCERS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30513" y="2133600"/>
            <a:ext cx="752475" cy="54133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792413" y="3970338"/>
            <a:ext cx="952500" cy="75406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87988" y="2133600"/>
            <a:ext cx="989012" cy="54133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257800" y="3970338"/>
            <a:ext cx="1219200" cy="75406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744913" y="4724400"/>
            <a:ext cx="1512887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Maximum value per calf</a:t>
            </a:r>
            <a:endParaRPr lang="en-US" dirty="0"/>
          </a:p>
        </p:txBody>
      </p:sp>
      <p:cxnSp>
        <p:nvCxnSpPr>
          <p:cNvPr id="4" name="Straight Connector 3"/>
          <p:cNvCxnSpPr>
            <a:stCxn id="11" idx="1"/>
          </p:cNvCxnSpPr>
          <p:nvPr/>
        </p:nvCxnSpPr>
        <p:spPr>
          <a:xfrm flipH="1">
            <a:off x="2830513" y="3394869"/>
            <a:ext cx="598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1" idx="3"/>
          </p:cNvCxnSpPr>
          <p:nvPr/>
        </p:nvCxnSpPr>
        <p:spPr>
          <a:xfrm>
            <a:off x="5943600" y="3394869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1" idx="0"/>
          </p:cNvCxnSpPr>
          <p:nvPr/>
        </p:nvCxnSpPr>
        <p:spPr>
          <a:xfrm flipV="1">
            <a:off x="4686300" y="2133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744913" y="3970338"/>
            <a:ext cx="522287" cy="754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953000" y="3970338"/>
            <a:ext cx="381000" cy="754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91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Challenge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18" y="1752600"/>
            <a:ext cx="802080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46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These People</a:t>
            </a:r>
            <a:endParaRPr lang="en-US" dirty="0"/>
          </a:p>
        </p:txBody>
      </p:sp>
      <p:pic>
        <p:nvPicPr>
          <p:cNvPr id="4" name="Content Placeholder 3" descr="norman-borlaug-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4419600"/>
            <a:ext cx="3810000" cy="2286000"/>
          </a:xfrm>
        </p:spPr>
      </p:pic>
      <p:pic>
        <p:nvPicPr>
          <p:cNvPr id="6" name="Picture 5" descr="brada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143000"/>
            <a:ext cx="3861511" cy="3124200"/>
          </a:xfrm>
          <a:prstGeom prst="rect">
            <a:avLst/>
          </a:prstGeom>
        </p:spPr>
      </p:pic>
      <p:pic>
        <p:nvPicPr>
          <p:cNvPr id="7" name="Picture 6" descr="Fo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1219200"/>
            <a:ext cx="20383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1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Actor Defeats Newton’s</a:t>
            </a:r>
            <a:br>
              <a:rPr lang="en-US" dirty="0" smtClean="0"/>
            </a:br>
            <a:r>
              <a:rPr lang="en-US" dirty="0" smtClean="0"/>
              <a:t>Third Law of Thermodynamics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/>
              <a:t>"You know, out of all the Lower 9th homes we built, all are producing more energy than they are consuming. They're all pollution-free. This is an amazing story to me. “</a:t>
            </a:r>
          </a:p>
          <a:p>
            <a:pPr>
              <a:defRPr/>
            </a:pPr>
            <a:endParaRPr lang="en-US" sz="3200" dirty="0"/>
          </a:p>
          <a:p>
            <a:pPr>
              <a:defRPr/>
            </a:pPr>
            <a:r>
              <a:rPr lang="en-US" sz="3200" dirty="0" smtClean="0"/>
              <a:t>					Brad Pitt</a:t>
            </a:r>
          </a:p>
        </p:txBody>
      </p:sp>
    </p:spTree>
    <p:extLst>
      <p:ext uri="{BB962C8B-B14F-4D97-AF65-F5344CB8AC3E}">
        <p14:creationId xmlns:p14="http://schemas.microsoft.com/office/powerpoint/2010/main" val="364941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947 tractors and mules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41749"/>
            <a:ext cx="8229600" cy="6459737"/>
          </a:xfr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2106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15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09600"/>
            <a:ext cx="5715000" cy="5715000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943600" y="1600200"/>
            <a:ext cx="304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Grand Champion </a:t>
            </a:r>
            <a:r>
              <a:rPr lang="en-US" sz="2800" dirty="0" smtClean="0"/>
              <a:t>of the 1959 Missouri State Fair appearing on </a:t>
            </a:r>
            <a:r>
              <a:rPr lang="en-US" sz="2800" b="1" dirty="0" smtClean="0"/>
              <a:t>Rawhide</a:t>
            </a:r>
            <a:r>
              <a:rPr lang="en-US" sz="2800" dirty="0" smtClean="0"/>
              <a:t> set with Clint Eastwood – in his first television role.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020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4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7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6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Facts about Smyth County Farms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 smtClean="0"/>
              <a:t>258 </a:t>
            </a:r>
          </a:p>
          <a:p>
            <a:pPr marL="0" indent="0">
              <a:buNone/>
            </a:pPr>
            <a:r>
              <a:rPr lang="en-US" sz="4000" dirty="0" smtClean="0"/>
              <a:t>109</a:t>
            </a:r>
            <a:endParaRPr lang="en-US" sz="4000" dirty="0"/>
          </a:p>
          <a:p>
            <a:pPr marL="0" indent="0">
              <a:buNone/>
            </a:pPr>
            <a:r>
              <a:rPr lang="en-US" sz="4000" dirty="0"/>
              <a:t>326</a:t>
            </a:r>
          </a:p>
          <a:p>
            <a:pPr marL="0" indent="0">
              <a:buNone/>
            </a:pPr>
            <a:r>
              <a:rPr lang="en-US" sz="4000" dirty="0" smtClean="0"/>
              <a:t>66</a:t>
            </a:r>
          </a:p>
          <a:p>
            <a:pPr marL="0" indent="0">
              <a:buNone/>
            </a:pPr>
            <a:r>
              <a:rPr lang="en-US" sz="4000" dirty="0" smtClean="0"/>
              <a:t>57.9</a:t>
            </a: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54.1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752600" y="1600200"/>
            <a:ext cx="7239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/>
              <a:t>Farms  w/ sales under $2,500</a:t>
            </a:r>
          </a:p>
          <a:p>
            <a:pPr marL="0" indent="0">
              <a:buNone/>
            </a:pPr>
            <a:r>
              <a:rPr lang="en-US" sz="4000" dirty="0" smtClean="0"/>
              <a:t>Farms w/ sales over $100,000</a:t>
            </a:r>
          </a:p>
          <a:p>
            <a:pPr marL="0" indent="0">
              <a:buNone/>
            </a:pPr>
            <a:r>
              <a:rPr lang="en-US" sz="4000" dirty="0"/>
              <a:t>Total of full-time operations</a:t>
            </a:r>
          </a:p>
          <a:p>
            <a:pPr marL="0" indent="0">
              <a:buNone/>
            </a:pPr>
            <a:r>
              <a:rPr lang="en-US" sz="4000" dirty="0" smtClean="0"/>
              <a:t>Average farm expense in 1000</a:t>
            </a:r>
          </a:p>
          <a:p>
            <a:pPr marL="0" indent="0">
              <a:buNone/>
            </a:pPr>
            <a:r>
              <a:rPr lang="en-US" sz="4000" dirty="0" smtClean="0"/>
              <a:t>Total Ag Sales in Million</a:t>
            </a:r>
          </a:p>
          <a:p>
            <a:pPr marL="0" indent="0">
              <a:buNone/>
            </a:pPr>
            <a:r>
              <a:rPr lang="en-US" sz="4000" dirty="0" smtClean="0"/>
              <a:t>Total from Cattle in Million</a:t>
            </a:r>
          </a:p>
        </p:txBody>
      </p:sp>
    </p:spTree>
    <p:extLst>
      <p:ext uri="{BB962C8B-B14F-4D97-AF65-F5344CB8AC3E}">
        <p14:creationId xmlns:p14="http://schemas.microsoft.com/office/powerpoint/2010/main" val="49870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Facts about Smyth County Farms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2860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/>
              <a:t>31,652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65,365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50,272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514600" y="1600200"/>
            <a:ext cx="6477000" cy="25146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P</a:t>
            </a:r>
            <a:r>
              <a:rPr lang="en-US" sz="4000" dirty="0" smtClean="0"/>
              <a:t>eople in County</a:t>
            </a:r>
          </a:p>
          <a:p>
            <a:pPr marL="0" indent="0">
              <a:buNone/>
            </a:pPr>
            <a:r>
              <a:rPr lang="en-US" sz="4000" dirty="0" smtClean="0"/>
              <a:t> </a:t>
            </a:r>
          </a:p>
          <a:p>
            <a:pPr marL="0" indent="0">
              <a:buNone/>
            </a:pPr>
            <a:r>
              <a:rPr lang="en-US" sz="4000" dirty="0" smtClean="0"/>
              <a:t>Cattle in County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Cattle and calves sold/year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398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181600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Virginia Quality Assured </a:t>
            </a:r>
            <a:r>
              <a:rPr lang="en-US" b="1" dirty="0" smtClean="0">
                <a:solidFill>
                  <a:srgbClr val="7030A0"/>
                </a:solidFill>
              </a:rPr>
              <a:t> Feeder Calf Sales</a:t>
            </a: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0"/>
            <a:ext cx="9163050" cy="4733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2286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Abingdon Feeder Cattle Association’s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749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bovishield g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953000"/>
            <a:ext cx="23622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6" descr="MP900438546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0800" cy="172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Line 17"/>
          <p:cNvSpPr>
            <a:spLocks noChangeShapeType="1"/>
          </p:cNvSpPr>
          <p:nvPr/>
        </p:nvSpPr>
        <p:spPr bwMode="auto">
          <a:xfrm>
            <a:off x="7848600" y="2438400"/>
            <a:ext cx="228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18"/>
          <p:cNvSpPr>
            <a:spLocks noChangeShapeType="1"/>
          </p:cNvSpPr>
          <p:nvPr/>
        </p:nvSpPr>
        <p:spPr bwMode="auto">
          <a:xfrm>
            <a:off x="5029200" y="4038600"/>
            <a:ext cx="13716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19"/>
          <p:cNvSpPr>
            <a:spLocks noChangeShapeType="1"/>
          </p:cNvSpPr>
          <p:nvPr/>
        </p:nvSpPr>
        <p:spPr bwMode="auto">
          <a:xfrm flipH="1">
            <a:off x="4038600" y="1143000"/>
            <a:ext cx="60960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21"/>
          <p:cNvSpPr>
            <a:spLocks noChangeShapeType="1"/>
          </p:cNvSpPr>
          <p:nvPr/>
        </p:nvSpPr>
        <p:spPr bwMode="auto">
          <a:xfrm flipV="1">
            <a:off x="5334000" y="1828800"/>
            <a:ext cx="12954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4" name="Picture 22" descr="fence b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0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Line 23"/>
          <p:cNvSpPr>
            <a:spLocks noChangeShapeType="1"/>
          </p:cNvSpPr>
          <p:nvPr/>
        </p:nvSpPr>
        <p:spPr bwMode="auto">
          <a:xfrm>
            <a:off x="1905000" y="1447800"/>
            <a:ext cx="16764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Line 20"/>
          <p:cNvSpPr>
            <a:spLocks noChangeShapeType="1"/>
          </p:cNvSpPr>
          <p:nvPr/>
        </p:nvSpPr>
        <p:spPr bwMode="auto">
          <a:xfrm>
            <a:off x="1905000" y="36576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7" name="Picture 18" descr="calv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43200"/>
            <a:ext cx="34099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20" descr="select sires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28600"/>
            <a:ext cx="2743200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Line 18"/>
          <p:cNvSpPr>
            <a:spLocks noChangeShapeType="1"/>
          </p:cNvSpPr>
          <p:nvPr/>
        </p:nvSpPr>
        <p:spPr bwMode="auto">
          <a:xfrm flipH="1">
            <a:off x="2057400" y="4038600"/>
            <a:ext cx="1219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0" name="Picture 22" descr="Redboo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4576763"/>
            <a:ext cx="1446212" cy="2168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Line 23"/>
          <p:cNvSpPr>
            <a:spLocks noChangeShapeType="1"/>
          </p:cNvSpPr>
          <p:nvPr/>
        </p:nvSpPr>
        <p:spPr bwMode="auto">
          <a:xfrm flipH="1">
            <a:off x="6019800" y="2438400"/>
            <a:ext cx="1828800" cy="381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2" name="Picture 24" descr="Angus bu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15240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25" descr="patriot_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95800"/>
            <a:ext cx="156051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Line 18"/>
          <p:cNvSpPr>
            <a:spLocks noChangeShapeType="1"/>
          </p:cNvSpPr>
          <p:nvPr/>
        </p:nvSpPr>
        <p:spPr bwMode="auto">
          <a:xfrm flipH="1">
            <a:off x="4191000" y="3886200"/>
            <a:ext cx="2286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5" name="Picture 27" descr="nuflor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"/>
            <a:ext cx="12001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6" descr="MC900215243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332752">
            <a:off x="7315200" y="0"/>
            <a:ext cx="127476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39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Reasons to use the </a:t>
            </a:r>
            <a:br>
              <a:rPr lang="en-US" dirty="0" smtClean="0"/>
            </a:br>
            <a:r>
              <a:rPr lang="en-US" dirty="0" smtClean="0"/>
              <a:t>Tel-O-Auction System to </a:t>
            </a:r>
            <a:br>
              <a:rPr lang="en-US" dirty="0" smtClean="0"/>
            </a:br>
            <a:r>
              <a:rPr lang="en-US" dirty="0" smtClean="0"/>
              <a:t>market feeder cattle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03437"/>
            <a:ext cx="88392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/>
              <a:t>Differentiate “high-quality calves” from everyday cattle in the marketplace </a:t>
            </a:r>
          </a:p>
          <a:p>
            <a:r>
              <a:rPr lang="en-US" dirty="0"/>
              <a:t>To have access to more buyers</a:t>
            </a:r>
          </a:p>
          <a:p>
            <a:r>
              <a:rPr lang="en-US" dirty="0" smtClean="0"/>
              <a:t>To get what they are worth and hopefully get a PREMIUM!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57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Hard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038600" cy="1828800"/>
          </a:xfrm>
        </p:spPr>
        <p:txBody>
          <a:bodyPr/>
          <a:lstStyle/>
          <a:p>
            <a:r>
              <a:rPr lang="en-US" dirty="0" smtClean="0"/>
              <a:t>Buyers want at least a trailer load of “like” cattle…..50,000 pounds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447800"/>
            <a:ext cx="2362200" cy="141792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080" y="3048000"/>
            <a:ext cx="45339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85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0" y="0"/>
            <a:ext cx="9271000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45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588</Words>
  <Application>Microsoft Office PowerPoint</Application>
  <PresentationFormat>On-screen Show (4:3)</PresentationFormat>
  <Paragraphs>194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Agriculture in Smyth County Growing the Future</vt:lpstr>
      <vt:lpstr>Quick Facts about Smyth County Farms</vt:lpstr>
      <vt:lpstr>Quick Facts about Smyth County Farms</vt:lpstr>
      <vt:lpstr>Quick Facts about Smyth County Farms</vt:lpstr>
      <vt:lpstr>Virginia Quality Assured  Feeder Calf Sales </vt:lpstr>
      <vt:lpstr>PowerPoint Presentation</vt:lpstr>
      <vt:lpstr>Reasons to use the  Tel-O-Auction System to  market feeder cattle</vt:lpstr>
      <vt:lpstr>The Hard Fact</vt:lpstr>
      <vt:lpstr>PowerPoint Presentation</vt:lpstr>
      <vt:lpstr>Abingdon Feeder Cattle Association’s VQA Sales</vt:lpstr>
      <vt:lpstr>How it works?</vt:lpstr>
      <vt:lpstr>2015 Statistics</vt:lpstr>
      <vt:lpstr>PowerPoint Presentation</vt:lpstr>
      <vt:lpstr>Tractor-trailer loads of VQA calves shipped</vt:lpstr>
      <vt:lpstr>VQA Premium History</vt:lpstr>
      <vt:lpstr>VQA Standards</vt:lpstr>
      <vt:lpstr>March 2016</vt:lpstr>
      <vt:lpstr>March 2016</vt:lpstr>
      <vt:lpstr>PowerPoint Presentation</vt:lpstr>
      <vt:lpstr>Maximum value per calf</vt:lpstr>
      <vt:lpstr>Our Challenge</vt:lpstr>
      <vt:lpstr>Identify These People</vt:lpstr>
      <vt:lpstr>Actor Defeats Newton’s Third Law of Thermodynamics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 Quality Assured  Feeder Calf Sales</dc:title>
  <dc:creator>Jessee, Scott</dc:creator>
  <cp:lastModifiedBy>aghelp</cp:lastModifiedBy>
  <cp:revision>92</cp:revision>
  <dcterms:modified xsi:type="dcterms:W3CDTF">2016-05-23T18:32:37Z</dcterms:modified>
</cp:coreProperties>
</file>