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65" r:id="rId3"/>
    <p:sldId id="269" r:id="rId4"/>
    <p:sldId id="270" r:id="rId5"/>
    <p:sldId id="271" r:id="rId6"/>
    <p:sldId id="273" r:id="rId7"/>
    <p:sldId id="277" r:id="rId8"/>
    <p:sldId id="276" r:id="rId9"/>
    <p:sldId id="278" r:id="rId10"/>
    <p:sldId id="279" r:id="rId11"/>
    <p:sldId id="282" r:id="rId12"/>
    <p:sldId id="280" r:id="rId13"/>
    <p:sldId id="281" r:id="rId14"/>
    <p:sldId id="283" r:id="rId15"/>
    <p:sldId id="284" r:id="rId16"/>
    <p:sldId id="286" r:id="rId17"/>
    <p:sldId id="305" r:id="rId18"/>
    <p:sldId id="285" r:id="rId19"/>
    <p:sldId id="287" r:id="rId20"/>
    <p:sldId id="288" r:id="rId21"/>
    <p:sldId id="289" r:id="rId22"/>
    <p:sldId id="290" r:id="rId23"/>
    <p:sldId id="291" r:id="rId24"/>
    <p:sldId id="298" r:id="rId25"/>
    <p:sldId id="299" r:id="rId26"/>
    <p:sldId id="300" r:id="rId27"/>
    <p:sldId id="301" r:id="rId28"/>
    <p:sldId id="304" r:id="rId29"/>
    <p:sldId id="292" r:id="rId30"/>
    <p:sldId id="302" r:id="rId31"/>
    <p:sldId id="293" r:id="rId32"/>
    <p:sldId id="303" r:id="rId33"/>
    <p:sldId id="262" r:id="rId34"/>
    <p:sldId id="26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1F41"/>
    <a:srgbClr val="E77721"/>
    <a:srgbClr val="D6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10" autoAdjust="0"/>
    <p:restoredTop sz="83693" autoAdjust="0"/>
  </p:normalViewPr>
  <p:slideViewPr>
    <p:cSldViewPr snapToGrid="0">
      <p:cViewPr varScale="1">
        <p:scale>
          <a:sx n="81" d="100"/>
          <a:sy n="81" d="100"/>
        </p:scale>
        <p:origin x="254" y="58"/>
      </p:cViewPr>
      <p:guideLst/>
    </p:cSldViewPr>
  </p:slideViewPr>
  <p:outlineViewPr>
    <p:cViewPr>
      <p:scale>
        <a:sx n="33" d="100"/>
        <a:sy n="33" d="100"/>
      </p:scale>
      <p:origin x="0" y="-14070"/>
    </p:cViewPr>
  </p:outlineViewPr>
  <p:notesTextViewPr>
    <p:cViewPr>
      <p:scale>
        <a:sx n="1" d="1"/>
        <a:sy n="1" d="1"/>
      </p:scale>
      <p:origin x="0" y="0"/>
    </p:cViewPr>
  </p:notesTextViewPr>
  <p:sorterViewPr>
    <p:cViewPr>
      <p:scale>
        <a:sx n="100" d="100"/>
        <a:sy n="100" d="100"/>
      </p:scale>
      <p:origin x="0" y="-2106"/>
    </p:cViewPr>
  </p:sorterViewPr>
  <p:notesViewPr>
    <p:cSldViewPr snapToGrid="0">
      <p:cViewPr>
        <p:scale>
          <a:sx n="83" d="100"/>
          <a:sy n="83" d="100"/>
        </p:scale>
        <p:origin x="3930" y="15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8722E-644B-48A8-9522-1D752ED820AB}" type="datetimeFigureOut">
              <a:rPr lang="en-US" smtClean="0"/>
              <a:t>4/29/2025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A2FF3F-D5A8-4F7D-8A39-AA81A1D4F3D9}" type="slidenum">
              <a:rPr lang="en-US" smtClean="0"/>
              <a:t>‹#›</a:t>
            </a:fld>
            <a:endParaRPr lang="en-US"/>
          </a:p>
        </p:txBody>
      </p:sp>
    </p:spTree>
    <p:extLst>
      <p:ext uri="{BB962C8B-B14F-4D97-AF65-F5344CB8AC3E}">
        <p14:creationId xmlns:p14="http://schemas.microsoft.com/office/powerpoint/2010/main" val="3999376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NOID = Nice Opaque Identifier – non-human readable persistent, unique identifier. Not-human readable </a:t>
            </a:r>
          </a:p>
          <a:p>
            <a:r>
              <a:rPr lang="en-US" dirty="0"/>
              <a:t>No local copies on prem (premise) </a:t>
            </a:r>
          </a:p>
          <a:p>
            <a:r>
              <a:rPr lang="en-US" dirty="0"/>
              <a:t>Things built in to double check AWS – fixity service – checking the integrity of the service against us and against AWS</a:t>
            </a:r>
          </a:p>
          <a:p>
            <a:r>
              <a:rPr lang="en-US" dirty="0"/>
              <a:t>	use SHAW 256 for fixity because we have a lot of large complex object (like the maps) MD5 is not suitable for ongoing integrity checks for large, complex objects</a:t>
            </a:r>
          </a:p>
          <a:p>
            <a:r>
              <a:rPr lang="en-US" dirty="0"/>
              <a:t>Up and coming audit service to be able to track what is happening to each file over the course of it’s lifespan like the initial fixity check and ongoing fixity checks, ingest, migration, deletion, and restoration</a:t>
            </a:r>
          </a:p>
          <a:p>
            <a:r>
              <a:rPr lang="en-US" dirty="0"/>
              <a:t>	This is tracked with a dashboard designed using a modified version of PREMIS – preservation metadata </a:t>
            </a:r>
          </a:p>
          <a:p>
            <a:r>
              <a:rPr lang="en-US" dirty="0"/>
              <a:t>Number of copies</a:t>
            </a:r>
          </a:p>
          <a:p>
            <a:r>
              <a:rPr lang="en-US" dirty="0"/>
              <a:t>	We have one hot (S3) and one cold (Glacier) hopefully one in </a:t>
            </a:r>
            <a:r>
              <a:rPr lang="en-US" dirty="0" err="1"/>
              <a:t>APTrust</a:t>
            </a:r>
            <a:r>
              <a:rPr lang="en-US" dirty="0"/>
              <a:t> in the future</a:t>
            </a:r>
          </a:p>
          <a:p>
            <a:r>
              <a:rPr lang="en-US" dirty="0"/>
              <a:t>Preserve the </a:t>
            </a:r>
            <a:r>
              <a:rPr lang="en-US" dirty="0" err="1"/>
              <a:t>tif</a:t>
            </a:r>
            <a:r>
              <a:rPr lang="en-US" dirty="0"/>
              <a:t> they are tiled prior to deposit and that’s what people can see on the website the jpgs are derivatives</a:t>
            </a:r>
          </a:p>
          <a:p>
            <a:r>
              <a:rPr lang="en-US" dirty="0"/>
              <a:t>AWS calls these microservices – we are building in and around these features  </a:t>
            </a:r>
          </a:p>
        </p:txBody>
      </p:sp>
      <p:sp>
        <p:nvSpPr>
          <p:cNvPr id="4" name="Slide Number Placeholder 3"/>
          <p:cNvSpPr>
            <a:spLocks noGrp="1"/>
          </p:cNvSpPr>
          <p:nvPr>
            <p:ph type="sldNum" sz="quarter" idx="5"/>
          </p:nvPr>
        </p:nvSpPr>
        <p:spPr/>
        <p:txBody>
          <a:bodyPr/>
          <a:lstStyle/>
          <a:p>
            <a:fld id="{B2A2FF3F-D5A8-4F7D-8A39-AA81A1D4F3D9}" type="slidenum">
              <a:rPr lang="en-US" smtClean="0"/>
              <a:t>16</a:t>
            </a:fld>
            <a:endParaRPr lang="en-US"/>
          </a:p>
        </p:txBody>
      </p:sp>
    </p:spTree>
    <p:extLst>
      <p:ext uri="{BB962C8B-B14F-4D97-AF65-F5344CB8AC3E}">
        <p14:creationId xmlns:p14="http://schemas.microsoft.com/office/powerpoint/2010/main" val="693802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2FF3F-D5A8-4F7D-8A39-AA81A1D4F3D9}" type="slidenum">
              <a:rPr lang="en-US" smtClean="0"/>
              <a:t>17</a:t>
            </a:fld>
            <a:endParaRPr lang="en-US"/>
          </a:p>
        </p:txBody>
      </p:sp>
    </p:spTree>
    <p:extLst>
      <p:ext uri="{BB962C8B-B14F-4D97-AF65-F5344CB8AC3E}">
        <p14:creationId xmlns:p14="http://schemas.microsoft.com/office/powerpoint/2010/main" val="3671287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18</a:t>
            </a:fld>
            <a:endParaRPr lang="en-US"/>
          </a:p>
        </p:txBody>
      </p:sp>
    </p:spTree>
    <p:extLst>
      <p:ext uri="{BB962C8B-B14F-4D97-AF65-F5344CB8AC3E}">
        <p14:creationId xmlns:p14="http://schemas.microsoft.com/office/powerpoint/2010/main" val="2873627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19</a:t>
            </a:fld>
            <a:endParaRPr lang="en-US"/>
          </a:p>
        </p:txBody>
      </p:sp>
    </p:spTree>
    <p:extLst>
      <p:ext uri="{BB962C8B-B14F-4D97-AF65-F5344CB8AC3E}">
        <p14:creationId xmlns:p14="http://schemas.microsoft.com/office/powerpoint/2010/main" val="1632763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20</a:t>
            </a:fld>
            <a:endParaRPr lang="en-US"/>
          </a:p>
        </p:txBody>
      </p:sp>
    </p:spTree>
    <p:extLst>
      <p:ext uri="{BB962C8B-B14F-4D97-AF65-F5344CB8AC3E}">
        <p14:creationId xmlns:p14="http://schemas.microsoft.com/office/powerpoint/2010/main" val="2843350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21</a:t>
            </a:fld>
            <a:endParaRPr lang="en-US"/>
          </a:p>
        </p:txBody>
      </p:sp>
    </p:spTree>
    <p:extLst>
      <p:ext uri="{BB962C8B-B14F-4D97-AF65-F5344CB8AC3E}">
        <p14:creationId xmlns:p14="http://schemas.microsoft.com/office/powerpoint/2010/main" val="1894982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22</a:t>
            </a:fld>
            <a:endParaRPr lang="en-US"/>
          </a:p>
        </p:txBody>
      </p:sp>
    </p:spTree>
    <p:extLst>
      <p:ext uri="{BB962C8B-B14F-4D97-AF65-F5344CB8AC3E}">
        <p14:creationId xmlns:p14="http://schemas.microsoft.com/office/powerpoint/2010/main" val="2633818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2FF3F-D5A8-4F7D-8A39-AA81A1D4F3D9}" type="slidenum">
              <a:rPr lang="en-US" smtClean="0"/>
              <a:t>23</a:t>
            </a:fld>
            <a:endParaRPr lang="en-US"/>
          </a:p>
        </p:txBody>
      </p:sp>
    </p:spTree>
    <p:extLst>
      <p:ext uri="{BB962C8B-B14F-4D97-AF65-F5344CB8AC3E}">
        <p14:creationId xmlns:p14="http://schemas.microsoft.com/office/powerpoint/2010/main" val="2223176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A2FF3F-D5A8-4F7D-8A39-AA81A1D4F3D9}" type="slidenum">
              <a:rPr lang="en-US" smtClean="0"/>
              <a:t>24</a:t>
            </a:fld>
            <a:endParaRPr lang="en-US"/>
          </a:p>
        </p:txBody>
      </p:sp>
    </p:spTree>
    <p:extLst>
      <p:ext uri="{BB962C8B-B14F-4D97-AF65-F5344CB8AC3E}">
        <p14:creationId xmlns:p14="http://schemas.microsoft.com/office/powerpoint/2010/main" val="3347038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DCE64-494E-A084-5A65-4F3C080D11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F22181-BF31-1EDA-22F8-A52E03D84A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70E9A4-D7E0-E071-623C-987CF935D208}"/>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D32901A1-B38E-1617-D097-C09E41C89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290E4-DDD0-B3E4-CC5A-1645763744DE}"/>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2582316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74D56-75C7-0DF9-637E-C081D75765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F76D34-43C0-9910-0F9C-18C1867335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8533B-2F9C-230F-D608-A5099B91BB1B}"/>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EB85A0D7-A79B-B46A-9443-1655B08062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D514D-D99B-24B4-5FEA-621E6CD7DD63}"/>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245339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89443C-6859-6DE0-B3E0-10AC879A73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48D5D1-FAEF-0651-E6BC-49D92D6E69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189155-983F-5AC9-FCDD-A8528742CE06}"/>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5813B72A-1675-E472-AD68-536160EDF3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DFEA13-7AE2-0A5F-BD86-DC0A315C620A}"/>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1838952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F2E15-1D93-C072-20E5-6A349727DF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15AEE-E7CB-A980-8DA6-A65B6372CC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28D0B5-EC44-D69C-0B08-E4D2A3D49C79}"/>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3F8E260F-83C8-B8EB-3594-B172D882AA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53CF60-9A5F-A7D1-051A-9E9846D623AF}"/>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10795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1604A-4807-A4C7-11BA-F0E1A94540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07C49C8-E60A-6153-4115-7664A4D0B3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C76BD6-BDD1-AD3E-F30E-5A327598669F}"/>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AFC92987-6A0E-54E0-2416-62EF1927F3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B1204-DE5F-859D-D874-A074AEF742A8}"/>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3557060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A37F4-48CD-CBDA-7A4A-0C896DAAE9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9E9E96-850C-6201-9A33-52B1742195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1B62CE-F1AD-2663-2997-3D9A530FEF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047644-4D89-A937-447B-C1875A0D1B00}"/>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6" name="Footer Placeholder 5">
            <a:extLst>
              <a:ext uri="{FF2B5EF4-FFF2-40B4-BE49-F238E27FC236}">
                <a16:creationId xmlns:a16="http://schemas.microsoft.com/office/drawing/2014/main" id="{1B1F05F9-9790-F148-ADDA-67668BFC26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5BD282-6E71-DC79-72F7-B88E22998DD2}"/>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2719917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66F67-3232-90AD-680E-E298925E03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0FC733-AE9D-7D71-77AB-C8070D3DC0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F806C3-4862-0A60-C30F-CCDDF610A5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2FB7D8-8577-0773-197F-3FFD2E95AE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84B9DE-92C2-E854-44F9-60D32D5101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A9C40D-DCE4-710A-97CE-B1B9F7D051DB}"/>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8" name="Footer Placeholder 7">
            <a:extLst>
              <a:ext uri="{FF2B5EF4-FFF2-40B4-BE49-F238E27FC236}">
                <a16:creationId xmlns:a16="http://schemas.microsoft.com/office/drawing/2014/main" id="{F6B5FF22-425C-7D0B-143A-FA07C2364B1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3A0F9D-21DC-2C39-D835-4BE0C2D5955D}"/>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221387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4787D-4F8B-572D-4B2A-60FE9D123B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E6CBBD-0DFD-CC7F-9148-19518C55524C}"/>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4" name="Footer Placeholder 3">
            <a:extLst>
              <a:ext uri="{FF2B5EF4-FFF2-40B4-BE49-F238E27FC236}">
                <a16:creationId xmlns:a16="http://schemas.microsoft.com/office/drawing/2014/main" id="{5D2BF778-782B-7985-633F-49DF88C19D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955FD5-223E-158A-AE36-FC306F5B8554}"/>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1668012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D043CD-A2E7-FD56-C202-A29047AA1450}"/>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3" name="Footer Placeholder 2">
            <a:extLst>
              <a:ext uri="{FF2B5EF4-FFF2-40B4-BE49-F238E27FC236}">
                <a16:creationId xmlns:a16="http://schemas.microsoft.com/office/drawing/2014/main" id="{A411FBEE-0288-CDFB-F2C6-BC8CF50586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35CF1F-910C-1E8D-9BAB-937D3E13CFD8}"/>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633064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2061D-482E-A9FF-BBF8-2DADF59E4F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F22FD8-8113-602C-816B-B07CC8F790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C2BF69-185E-E924-127F-991E42D09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AC2ACF-A905-F65B-67E1-F5DD790AE1C6}"/>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6" name="Footer Placeholder 5">
            <a:extLst>
              <a:ext uri="{FF2B5EF4-FFF2-40B4-BE49-F238E27FC236}">
                <a16:creationId xmlns:a16="http://schemas.microsoft.com/office/drawing/2014/main" id="{95709A3B-2C24-CA6D-741A-952289614E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F70A65-B907-821E-EB62-6D6BFFDE49CD}"/>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42491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43CD1-35FC-4D8D-7797-E49F166C96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D1977BF-0182-087E-2DFD-3F400301EB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20E5263-A30B-8854-6CA0-8D2C95AB16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FB171C-ECC6-DA8A-79CC-17BDFD5E18CC}"/>
              </a:ext>
            </a:extLst>
          </p:cNvPr>
          <p:cNvSpPr>
            <a:spLocks noGrp="1"/>
          </p:cNvSpPr>
          <p:nvPr>
            <p:ph type="dt" sz="half" idx="10"/>
          </p:nvPr>
        </p:nvSpPr>
        <p:spPr/>
        <p:txBody>
          <a:bodyPr/>
          <a:lstStyle/>
          <a:p>
            <a:fld id="{718665C5-401E-D249-AF2B-3FBE19E61DC7}" type="datetimeFigureOut">
              <a:rPr lang="en-US" smtClean="0"/>
              <a:t>4/29/2025</a:t>
            </a:fld>
            <a:endParaRPr lang="en-US"/>
          </a:p>
        </p:txBody>
      </p:sp>
      <p:sp>
        <p:nvSpPr>
          <p:cNvPr id="6" name="Footer Placeholder 5">
            <a:extLst>
              <a:ext uri="{FF2B5EF4-FFF2-40B4-BE49-F238E27FC236}">
                <a16:creationId xmlns:a16="http://schemas.microsoft.com/office/drawing/2014/main" id="{8B68443F-F215-BA93-0A88-F2B5E923E0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BB175C-4530-F3A7-5BDB-C992B4166EDC}"/>
              </a:ext>
            </a:extLst>
          </p:cNvPr>
          <p:cNvSpPr>
            <a:spLocks noGrp="1"/>
          </p:cNvSpPr>
          <p:nvPr>
            <p:ph type="sldNum" sz="quarter" idx="12"/>
          </p:nvPr>
        </p:nvSpPr>
        <p:spPr/>
        <p:txBody>
          <a:bodyPr/>
          <a:lstStyle/>
          <a:p>
            <a:fld id="{993ECB00-5F4A-3D48-B4BF-B183B7C4D995}" type="slidenum">
              <a:rPr lang="en-US" smtClean="0"/>
              <a:t>‹#›</a:t>
            </a:fld>
            <a:endParaRPr lang="en-US"/>
          </a:p>
        </p:txBody>
      </p:sp>
    </p:spTree>
    <p:extLst>
      <p:ext uri="{BB962C8B-B14F-4D97-AF65-F5344CB8AC3E}">
        <p14:creationId xmlns:p14="http://schemas.microsoft.com/office/powerpoint/2010/main" val="3972529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6EC8E-3141-1479-E17E-3674260BA1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9EDD6B5-7C62-111E-2815-CDA0507947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F86732-84B9-4921-5359-4F2CB3AC40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8665C5-401E-D249-AF2B-3FBE19E61DC7}" type="datetimeFigureOut">
              <a:rPr lang="en-US" smtClean="0"/>
              <a:t>4/29/2025</a:t>
            </a:fld>
            <a:endParaRPr lang="en-US"/>
          </a:p>
        </p:txBody>
      </p:sp>
      <p:sp>
        <p:nvSpPr>
          <p:cNvPr id="5" name="Footer Placeholder 4">
            <a:extLst>
              <a:ext uri="{FF2B5EF4-FFF2-40B4-BE49-F238E27FC236}">
                <a16:creationId xmlns:a16="http://schemas.microsoft.com/office/drawing/2014/main" id="{00C8ED1E-58C4-5E68-FF50-499C3CA438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F89E6E-44BB-6688-7F4A-0631CEA506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3ECB00-5F4A-3D48-B4BF-B183B7C4D995}" type="slidenum">
              <a:rPr lang="en-US" smtClean="0"/>
              <a:t>‹#›</a:t>
            </a:fld>
            <a:endParaRPr lang="en-US"/>
          </a:p>
        </p:txBody>
      </p:sp>
    </p:spTree>
    <p:extLst>
      <p:ext uri="{BB962C8B-B14F-4D97-AF65-F5344CB8AC3E}">
        <p14:creationId xmlns:p14="http://schemas.microsoft.com/office/powerpoint/2010/main" val="2285542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8.jp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hyperlink" Target="digital.lib.vt.edu" TargetMode="Externa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png"/><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2A6E2-5402-3393-AC61-693014775CC6}"/>
              </a:ext>
              <a:ext uri="{C183D7F6-B498-43B3-948B-1728B52AA6E4}">
                <adec:decorative xmlns:adec="http://schemas.microsoft.com/office/drawing/2017/decorative" val="1"/>
              </a:ext>
            </a:extLst>
          </p:cNvPr>
          <p:cNvPicPr>
            <a:picLocks noChangeAspect="1"/>
          </p:cNvPicPr>
          <p:nvPr/>
        </p:nvPicPr>
        <p:blipFill rotWithShape="1">
          <a:blip r:embed="rId2"/>
          <a:srcRect l="7178"/>
          <a:stretch/>
        </p:blipFill>
        <p:spPr>
          <a:xfrm>
            <a:off x="-1" y="1"/>
            <a:ext cx="12192001" cy="6857999"/>
          </a:xfrm>
          <a:prstGeom prst="rect">
            <a:avLst/>
          </a:prstGeom>
        </p:spPr>
      </p:pic>
      <p:sp>
        <p:nvSpPr>
          <p:cNvPr id="2" name="Title 1">
            <a:extLst>
              <a:ext uri="{FF2B5EF4-FFF2-40B4-BE49-F238E27FC236}">
                <a16:creationId xmlns:a16="http://schemas.microsoft.com/office/drawing/2014/main" id="{EE5C6943-C6F9-8A70-FD2D-9BF17BD4E17C}"/>
              </a:ext>
            </a:extLst>
          </p:cNvPr>
          <p:cNvSpPr>
            <a:spLocks noGrp="1"/>
          </p:cNvSpPr>
          <p:nvPr>
            <p:ph type="ctrTitle"/>
          </p:nvPr>
        </p:nvSpPr>
        <p:spPr>
          <a:xfrm>
            <a:off x="591670" y="1041400"/>
            <a:ext cx="11008658" cy="2858246"/>
          </a:xfrm>
        </p:spPr>
        <p:txBody>
          <a:bodyPr>
            <a:noAutofit/>
          </a:bodyPr>
          <a:lstStyle/>
          <a:p>
            <a:r>
              <a:rPr lang="en-US" sz="8800" b="1" dirty="0">
                <a:solidFill>
                  <a:srgbClr val="E77721"/>
                </a:solidFill>
                <a:latin typeface="Gineso Cond Black" panose="02000506040000020004" pitchFamily="2" charset="77"/>
              </a:rPr>
              <a:t>Where are we now?</a:t>
            </a:r>
            <a:br>
              <a:rPr lang="en-US" sz="8800" b="1" u="none" strike="noStrike" dirty="0">
                <a:solidFill>
                  <a:schemeClr val="bg1"/>
                </a:solidFill>
                <a:effectLst/>
                <a:latin typeface="Gineso Cond Black" panose="02000506040000020004" pitchFamily="2" charset="77"/>
              </a:rPr>
            </a:br>
            <a:r>
              <a:rPr lang="en-US" sz="4000" b="1" u="none" strike="noStrike" dirty="0">
                <a:solidFill>
                  <a:schemeClr val="bg1"/>
                </a:solidFill>
                <a:effectLst/>
                <a:latin typeface="Gineso Cond" panose="02000506040000020004" pitchFamily="2" charset="77"/>
              </a:rPr>
              <a:t>Digitizing the Onsite Map Collection at Virginia Tech</a:t>
            </a:r>
            <a:r>
              <a:rPr lang="en-US" sz="4000" b="1" dirty="0">
                <a:solidFill>
                  <a:schemeClr val="bg1"/>
                </a:solidFill>
                <a:latin typeface="Gineso Cond" panose="02000506040000020004" pitchFamily="2" charset="77"/>
              </a:rPr>
              <a:t>’s Newman Library</a:t>
            </a:r>
          </a:p>
        </p:txBody>
      </p:sp>
      <p:sp>
        <p:nvSpPr>
          <p:cNvPr id="3" name="Subtitle 2">
            <a:extLst>
              <a:ext uri="{FF2B5EF4-FFF2-40B4-BE49-F238E27FC236}">
                <a16:creationId xmlns:a16="http://schemas.microsoft.com/office/drawing/2014/main" id="{E0CE5E92-2A13-85AD-0C73-EEF33D6A35EF}"/>
              </a:ext>
            </a:extLst>
          </p:cNvPr>
          <p:cNvSpPr>
            <a:spLocks noGrp="1"/>
          </p:cNvSpPr>
          <p:nvPr>
            <p:ph type="subTitle" idx="1"/>
          </p:nvPr>
        </p:nvSpPr>
        <p:spPr>
          <a:xfrm>
            <a:off x="1523999" y="3899646"/>
            <a:ext cx="9144000" cy="1185115"/>
          </a:xfrm>
        </p:spPr>
        <p:txBody>
          <a:bodyPr>
            <a:normAutofit fontScale="92500" lnSpcReduction="10000"/>
          </a:bodyPr>
          <a:lstStyle/>
          <a:p>
            <a:endParaRPr lang="en-US" b="1" dirty="0">
              <a:solidFill>
                <a:srgbClr val="D6D1CB"/>
              </a:solidFill>
              <a:latin typeface="Arial" panose="020B0604020202020204" pitchFamily="34" charset="0"/>
              <a:cs typeface="Arial" panose="020B0604020202020204" pitchFamily="34" charset="0"/>
            </a:endParaRPr>
          </a:p>
          <a:p>
            <a:r>
              <a:rPr lang="en-US" b="1" dirty="0">
                <a:solidFill>
                  <a:srgbClr val="D6D1CB"/>
                </a:solidFill>
                <a:latin typeface="Arial" panose="020B0604020202020204" pitchFamily="34" charset="0"/>
                <a:cs typeface="Arial" panose="020B0604020202020204" pitchFamily="34" charset="0"/>
              </a:rPr>
              <a:t>Julia Westblade </a:t>
            </a:r>
          </a:p>
          <a:p>
            <a:r>
              <a:rPr lang="en-US" b="1" dirty="0">
                <a:solidFill>
                  <a:srgbClr val="D6D1CB"/>
                </a:solidFill>
                <a:latin typeface="Arial" panose="020B0604020202020204" pitchFamily="34" charset="0"/>
                <a:cs typeface="Arial" panose="020B0604020202020204" pitchFamily="34" charset="0"/>
              </a:rPr>
              <a:t>Digital Imaging Coordinator</a:t>
            </a:r>
          </a:p>
        </p:txBody>
      </p:sp>
      <p:pic>
        <p:nvPicPr>
          <p:cNvPr id="9" name="Picture 8">
            <a:extLst>
              <a:ext uri="{FF2B5EF4-FFF2-40B4-BE49-F238E27FC236}">
                <a16:creationId xmlns:a16="http://schemas.microsoft.com/office/drawing/2014/main" id="{0A67DAD8-EBB8-B68A-92BD-AE732745ED1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42604" y="5384923"/>
            <a:ext cx="3189762" cy="542588"/>
          </a:xfrm>
          <a:prstGeom prst="rect">
            <a:avLst/>
          </a:prstGeom>
        </p:spPr>
      </p:pic>
    </p:spTree>
    <p:extLst>
      <p:ext uri="{BB962C8B-B14F-4D97-AF65-F5344CB8AC3E}">
        <p14:creationId xmlns:p14="http://schemas.microsoft.com/office/powerpoint/2010/main" val="2110359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D4B90-6F3C-90E2-1E45-8FBC8442D62F}"/>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1633E75F-4C9D-8060-7D15-C0081003DF0C}"/>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D1A76089-9C38-B09E-C0E9-57B0517D9B45}"/>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Scanning Process</a:t>
            </a:r>
          </a:p>
        </p:txBody>
      </p:sp>
      <p:sp>
        <p:nvSpPr>
          <p:cNvPr id="4" name="Content Placeholder 3">
            <a:extLst>
              <a:ext uri="{FF2B5EF4-FFF2-40B4-BE49-F238E27FC236}">
                <a16:creationId xmlns:a16="http://schemas.microsoft.com/office/drawing/2014/main" id="{1F51EB15-B59C-CEDA-934D-7EF3A7FC2EB9}"/>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Maps scanned on the i2s Quartz Map scanner</a:t>
            </a:r>
          </a:p>
          <a:p>
            <a:r>
              <a:rPr lang="en-US" sz="2200" dirty="0">
                <a:solidFill>
                  <a:srgbClr val="851F41"/>
                </a:solidFill>
                <a:latin typeface="Arial" panose="020B0604020202020204" pitchFamily="34" charset="0"/>
                <a:cs typeface="Arial" panose="020B0604020202020204" pitchFamily="34" charset="0"/>
              </a:rPr>
              <a:t>Scanned as a </a:t>
            </a:r>
            <a:r>
              <a:rPr lang="en-US" sz="2200" dirty="0" err="1">
                <a:solidFill>
                  <a:srgbClr val="851F41"/>
                </a:solidFill>
                <a:latin typeface="Arial" panose="020B0604020202020204" pitchFamily="34" charset="0"/>
                <a:cs typeface="Arial" panose="020B0604020202020204" pitchFamily="34" charset="0"/>
              </a:rPr>
              <a:t>tif</a:t>
            </a:r>
            <a:r>
              <a:rPr lang="en-US" sz="2200" dirty="0">
                <a:solidFill>
                  <a:srgbClr val="851F41"/>
                </a:solidFill>
                <a:latin typeface="Arial" panose="020B0604020202020204" pitchFamily="34" charset="0"/>
                <a:cs typeface="Arial" panose="020B0604020202020204" pitchFamily="34" charset="0"/>
              </a:rPr>
              <a:t> – 400ppi</a:t>
            </a:r>
          </a:p>
          <a:p>
            <a:r>
              <a:rPr lang="en-US" sz="2200" dirty="0">
                <a:solidFill>
                  <a:srgbClr val="851F41"/>
                </a:solidFill>
                <a:latin typeface="Arial" panose="020B0604020202020204" pitchFamily="34" charset="0"/>
                <a:cs typeface="Arial" panose="020B0604020202020204" pitchFamily="34" charset="0"/>
              </a:rPr>
              <a:t>Most of the maps were scanned in a single image</a:t>
            </a:r>
          </a:p>
          <a:p>
            <a:pPr lvl="1"/>
            <a:r>
              <a:rPr lang="en-US" sz="1800" dirty="0">
                <a:solidFill>
                  <a:srgbClr val="851F41"/>
                </a:solidFill>
                <a:latin typeface="Arial" panose="020B0604020202020204" pitchFamily="34" charset="0"/>
                <a:cs typeface="Arial" panose="020B0604020202020204" pitchFamily="34" charset="0"/>
              </a:rPr>
              <a:t>About 20% (1667 of 7905) maps were large enough that they had to be scanned in sections</a:t>
            </a:r>
          </a:p>
          <a:p>
            <a:r>
              <a:rPr lang="en-US" sz="2200" dirty="0">
                <a:solidFill>
                  <a:srgbClr val="851F41"/>
                </a:solidFill>
                <a:latin typeface="Arial" panose="020B0604020202020204" pitchFamily="34" charset="0"/>
                <a:cs typeface="Arial" panose="020B0604020202020204" pitchFamily="34" charset="0"/>
              </a:rPr>
              <a:t>Check the backs of each map</a:t>
            </a:r>
          </a:p>
          <a:p>
            <a:pPr lvl="1"/>
            <a:r>
              <a:rPr lang="en-US" sz="1800" dirty="0">
                <a:solidFill>
                  <a:srgbClr val="851F41"/>
                </a:solidFill>
                <a:latin typeface="Arial" panose="020B0604020202020204" pitchFamily="34" charset="0"/>
                <a:cs typeface="Arial" panose="020B0604020202020204" pitchFamily="34" charset="0"/>
              </a:rPr>
              <a:t>If the library had written a note or call number on the back we skipped that</a:t>
            </a:r>
          </a:p>
          <a:p>
            <a:pPr lvl="1"/>
            <a:r>
              <a:rPr lang="en-US" sz="1800" dirty="0">
                <a:solidFill>
                  <a:srgbClr val="851F41"/>
                </a:solidFill>
                <a:latin typeface="Arial" panose="020B0604020202020204" pitchFamily="34" charset="0"/>
                <a:cs typeface="Arial" panose="020B0604020202020204" pitchFamily="34" charset="0"/>
              </a:rPr>
              <a:t>Any published content was scanned</a:t>
            </a:r>
          </a:p>
          <a:p>
            <a:endParaRPr lang="en-US" sz="2200" dirty="0">
              <a:solidFill>
                <a:srgbClr val="851F41"/>
              </a:solidFill>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B5CDE0FD-439B-3CD6-1DEF-E6C5024A8FA0}"/>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1026" name="Picture 2" descr="Map of Pennsylvania with many colors to show geologic regions in the state">
            <a:extLst>
              <a:ext uri="{FF2B5EF4-FFF2-40B4-BE49-F238E27FC236}">
                <a16:creationId xmlns:a16="http://schemas.microsoft.com/office/drawing/2014/main" id="{99268FB7-BB8A-567C-D8E3-F9B47F13343E}"/>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6113" r="6290"/>
          <a:stretch/>
        </p:blipFill>
        <p:spPr bwMode="auto">
          <a:xfrm>
            <a:off x="6282794" y="1825625"/>
            <a:ext cx="5296195" cy="39428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8D4FE1B-2F73-2B6A-EEF6-AE41B106C850}"/>
              </a:ext>
            </a:extLst>
          </p:cNvPr>
          <p:cNvSpPr txBox="1"/>
          <p:nvPr/>
        </p:nvSpPr>
        <p:spPr>
          <a:xfrm>
            <a:off x="7736541" y="5886639"/>
            <a:ext cx="3812262" cy="246221"/>
          </a:xfrm>
          <a:prstGeom prst="rect">
            <a:avLst/>
          </a:prstGeom>
          <a:noFill/>
        </p:spPr>
        <p:txBody>
          <a:bodyPr wrap="none" rtlCol="0">
            <a:spAutoFit/>
          </a:bodyPr>
          <a:lstStyle/>
          <a:p>
            <a:r>
              <a:rPr lang="en-US" sz="1000" dirty="0"/>
              <a:t>2003 Geologic Shaded-Relief Map of Pennsylvania – nmcst017165001</a:t>
            </a:r>
          </a:p>
        </p:txBody>
      </p:sp>
    </p:spTree>
    <p:extLst>
      <p:ext uri="{BB962C8B-B14F-4D97-AF65-F5344CB8AC3E}">
        <p14:creationId xmlns:p14="http://schemas.microsoft.com/office/powerpoint/2010/main" val="2058178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63412-6786-CEFE-7DA9-3BF9C36179B9}"/>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1F7CC53D-EBE0-E70C-9E6B-760722A6CAE5}"/>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5743158C-7A64-654A-8E1E-27AC6CE81A0F}"/>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Scanning Process</a:t>
            </a:r>
          </a:p>
        </p:txBody>
      </p:sp>
      <p:pic>
        <p:nvPicPr>
          <p:cNvPr id="24" name="Picture 23">
            <a:extLst>
              <a:ext uri="{FF2B5EF4-FFF2-40B4-BE49-F238E27FC236}">
                <a16:creationId xmlns:a16="http://schemas.microsoft.com/office/drawing/2014/main" id="{ADCC869F-C3EB-15D9-E508-0554672F3166}"/>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7634D11A-AA4B-E659-D41F-356C4FC5DC22}"/>
              </a:ext>
            </a:extLst>
          </p:cNvPr>
          <p:cNvSpPr>
            <a:spLocks noGrp="1"/>
          </p:cNvSpPr>
          <p:nvPr>
            <p:ph sz="half" idx="2"/>
          </p:nvPr>
        </p:nvSpPr>
        <p:spPr>
          <a:xfrm>
            <a:off x="5513269" y="1825625"/>
            <a:ext cx="5840531" cy="4351338"/>
          </a:xfrm>
        </p:spPr>
        <p:txBody>
          <a:bodyPr>
            <a:normAutofit/>
          </a:bodyPr>
          <a:lstStyle/>
          <a:p>
            <a:r>
              <a:rPr lang="en-US" sz="2400" dirty="0">
                <a:solidFill>
                  <a:srgbClr val="851F41"/>
                </a:solidFill>
                <a:latin typeface="Arial" panose="020B0604020202020204" pitchFamily="34" charset="0"/>
                <a:cs typeface="Arial" panose="020B0604020202020204" pitchFamily="34" charset="0"/>
              </a:rPr>
              <a:t>Inventory began in Fall of 2021</a:t>
            </a:r>
          </a:p>
          <a:p>
            <a:r>
              <a:rPr lang="en-US" sz="2400" dirty="0">
                <a:solidFill>
                  <a:srgbClr val="851F41"/>
                </a:solidFill>
                <a:latin typeface="Arial" panose="020B0604020202020204" pitchFamily="34" charset="0"/>
                <a:cs typeface="Arial" panose="020B0604020202020204" pitchFamily="34" charset="0"/>
              </a:rPr>
              <a:t>Scanning took place from November 2021 through August 2024</a:t>
            </a:r>
          </a:p>
          <a:p>
            <a:r>
              <a:rPr lang="en-US" sz="2400" dirty="0">
                <a:solidFill>
                  <a:srgbClr val="851F41"/>
                </a:solidFill>
                <a:latin typeface="Arial" panose="020B0604020202020204" pitchFamily="34" charset="0"/>
                <a:cs typeface="Arial" panose="020B0604020202020204" pitchFamily="34" charset="0"/>
              </a:rPr>
              <a:t>875+ hours of work</a:t>
            </a:r>
          </a:p>
          <a:p>
            <a:r>
              <a:rPr lang="en-US" sz="2400" dirty="0">
                <a:solidFill>
                  <a:srgbClr val="851F41"/>
                </a:solidFill>
                <a:latin typeface="Arial" panose="020B0604020202020204" pitchFamily="34" charset="0"/>
                <a:cs typeface="Arial" panose="020B0604020202020204" pitchFamily="34" charset="0"/>
              </a:rPr>
              <a:t>7905 maps and 10,944 images </a:t>
            </a:r>
          </a:p>
          <a:p>
            <a:r>
              <a:rPr lang="en-US" sz="2400" dirty="0">
                <a:solidFill>
                  <a:srgbClr val="851F41"/>
                </a:solidFill>
                <a:latin typeface="Arial" panose="020B0604020202020204" pitchFamily="34" charset="0"/>
                <a:cs typeface="Arial" panose="020B0604020202020204" pitchFamily="34" charset="0"/>
              </a:rPr>
              <a:t>During production, all files are stored on a local server with access limited only to people who have a part in the workflow</a:t>
            </a:r>
            <a:endParaRPr lang="en-US" sz="2400" dirty="0"/>
          </a:p>
        </p:txBody>
      </p:sp>
      <p:pic>
        <p:nvPicPr>
          <p:cNvPr id="10" name="Content Placeholder 9" descr="Large map being scanned on a overhead scanner. The map is large and half of it is handing down the side of the scanner. ">
            <a:extLst>
              <a:ext uri="{FF2B5EF4-FFF2-40B4-BE49-F238E27FC236}">
                <a16:creationId xmlns:a16="http://schemas.microsoft.com/office/drawing/2014/main" id="{F9F2E93B-1E1F-87A4-66D2-2C770CB147D1}"/>
              </a:ext>
            </a:extLst>
          </p:cNvPr>
          <p:cNvPicPr>
            <a:picLocks noGrp="1" noChangeAspect="1"/>
          </p:cNvPicPr>
          <p:nvPr>
            <p:ph sz="half" idx="1"/>
          </p:nvPr>
        </p:nvPicPr>
        <p:blipFill>
          <a:blip r:embed="rId4"/>
          <a:stretch>
            <a:fillRect/>
          </a:stretch>
        </p:blipFill>
        <p:spPr>
          <a:xfrm rot="5400000">
            <a:off x="959461" y="2369741"/>
            <a:ext cx="4352925" cy="3264693"/>
          </a:xfrm>
        </p:spPr>
      </p:pic>
    </p:spTree>
    <p:extLst>
      <p:ext uri="{BB962C8B-B14F-4D97-AF65-F5344CB8AC3E}">
        <p14:creationId xmlns:p14="http://schemas.microsoft.com/office/powerpoint/2010/main" val="870570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D0873-7ECD-055A-47E8-8EF4726C1AFB}"/>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B071EEAA-4FC6-6E50-DE68-989E5A2A41EC}"/>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3B60D6C5-B707-5601-7058-D724A501B091}"/>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Quality Control</a:t>
            </a:r>
          </a:p>
        </p:txBody>
      </p:sp>
      <p:sp>
        <p:nvSpPr>
          <p:cNvPr id="4" name="Content Placeholder 3">
            <a:extLst>
              <a:ext uri="{FF2B5EF4-FFF2-40B4-BE49-F238E27FC236}">
                <a16:creationId xmlns:a16="http://schemas.microsoft.com/office/drawing/2014/main" id="{736E3923-7BD2-6DBD-EB7E-DB9B491E758A}"/>
              </a:ext>
            </a:extLst>
          </p:cNvPr>
          <p:cNvSpPr>
            <a:spLocks noGrp="1"/>
          </p:cNvSpPr>
          <p:nvPr>
            <p:ph sz="half" idx="1"/>
          </p:nvPr>
        </p:nvSpPr>
        <p:spPr/>
        <p:txBody>
          <a:bodyPr>
            <a:normAutofit lnSpcReduction="10000"/>
          </a:bodyPr>
          <a:lstStyle/>
          <a:p>
            <a:r>
              <a:rPr lang="en-US" sz="2200" dirty="0">
                <a:solidFill>
                  <a:srgbClr val="851F41"/>
                </a:solidFill>
                <a:latin typeface="Arial" panose="020B0604020202020204" pitchFamily="34" charset="0"/>
                <a:cs typeface="Arial" panose="020B0604020202020204" pitchFamily="34" charset="0"/>
              </a:rPr>
              <a:t>Images are straightened and cropped in Photoshop leaving a border around the edge of the item</a:t>
            </a:r>
          </a:p>
          <a:p>
            <a:r>
              <a:rPr lang="en-US" sz="2200" dirty="0">
                <a:solidFill>
                  <a:srgbClr val="851F41"/>
                </a:solidFill>
                <a:latin typeface="Arial" panose="020B0604020202020204" pitchFamily="34" charset="0"/>
                <a:cs typeface="Arial" panose="020B0604020202020204" pitchFamily="34" charset="0"/>
              </a:rPr>
              <a:t>Check the image for any focus issues</a:t>
            </a:r>
            <a:endParaRPr lang="en-US" sz="1800" dirty="0">
              <a:solidFill>
                <a:srgbClr val="851F41"/>
              </a:solidFill>
              <a:latin typeface="Arial" panose="020B0604020202020204" pitchFamily="34" charset="0"/>
              <a:cs typeface="Arial" panose="020B0604020202020204" pitchFamily="34" charset="0"/>
            </a:endParaRPr>
          </a:p>
          <a:p>
            <a:pPr lvl="1"/>
            <a:r>
              <a:rPr lang="en-US" sz="1800" dirty="0">
                <a:solidFill>
                  <a:srgbClr val="851F41"/>
                </a:solidFill>
                <a:latin typeface="Arial" panose="020B0604020202020204" pitchFamily="34" charset="0"/>
                <a:cs typeface="Arial" panose="020B0604020202020204" pitchFamily="34" charset="0"/>
              </a:rPr>
              <a:t>Does the title on the digitization guide match the image?</a:t>
            </a:r>
          </a:p>
          <a:p>
            <a:pPr lvl="1"/>
            <a:r>
              <a:rPr lang="en-US" sz="1800" dirty="0">
                <a:solidFill>
                  <a:srgbClr val="851F41"/>
                </a:solidFill>
                <a:latin typeface="Arial" panose="020B0604020202020204" pitchFamily="34" charset="0"/>
                <a:cs typeface="Arial" panose="020B0604020202020204" pitchFamily="34" charset="0"/>
              </a:rPr>
              <a:t>Does the number of images match what’s listed?</a:t>
            </a:r>
          </a:p>
          <a:p>
            <a:r>
              <a:rPr lang="en-US" sz="2200" dirty="0">
                <a:solidFill>
                  <a:srgbClr val="851F41"/>
                </a:solidFill>
                <a:latin typeface="Arial" panose="020B0604020202020204" pitchFamily="34" charset="0"/>
                <a:cs typeface="Arial" panose="020B0604020202020204" pitchFamily="34" charset="0"/>
              </a:rPr>
              <a:t>Digitization guide lists who did each step of the process so we can monitor patterns </a:t>
            </a:r>
          </a:p>
          <a:p>
            <a:r>
              <a:rPr lang="en-US" sz="2200" dirty="0">
                <a:solidFill>
                  <a:srgbClr val="851F41"/>
                </a:solidFill>
                <a:latin typeface="Arial" panose="020B0604020202020204" pitchFamily="34" charset="0"/>
                <a:cs typeface="Arial" panose="020B0604020202020204" pitchFamily="34" charset="0"/>
              </a:rPr>
              <a:t>Once </a:t>
            </a:r>
            <a:r>
              <a:rPr lang="en-US" sz="2200" dirty="0" err="1">
                <a:solidFill>
                  <a:srgbClr val="851F41"/>
                </a:solidFill>
                <a:latin typeface="Arial" panose="020B0604020202020204" pitchFamily="34" charset="0"/>
                <a:cs typeface="Arial" panose="020B0604020202020204" pitchFamily="34" charset="0"/>
              </a:rPr>
              <a:t>tifs</a:t>
            </a:r>
            <a:r>
              <a:rPr lang="en-US" sz="2200" dirty="0">
                <a:solidFill>
                  <a:srgbClr val="851F41"/>
                </a:solidFill>
                <a:latin typeface="Arial" panose="020B0604020202020204" pitchFamily="34" charset="0"/>
                <a:cs typeface="Arial" panose="020B0604020202020204" pitchFamily="34" charset="0"/>
              </a:rPr>
              <a:t> are </a:t>
            </a:r>
            <a:r>
              <a:rPr lang="en-US" sz="2200" dirty="0" err="1">
                <a:solidFill>
                  <a:srgbClr val="851F41"/>
                </a:solidFill>
                <a:latin typeface="Arial" panose="020B0604020202020204" pitchFamily="34" charset="0"/>
                <a:cs typeface="Arial" panose="020B0604020202020204" pitchFamily="34" charset="0"/>
              </a:rPr>
              <a:t>QCd</a:t>
            </a:r>
            <a:r>
              <a:rPr lang="en-US" sz="2200" dirty="0">
                <a:solidFill>
                  <a:srgbClr val="851F41"/>
                </a:solidFill>
                <a:latin typeface="Arial" panose="020B0604020202020204" pitchFamily="34" charset="0"/>
                <a:cs typeface="Arial" panose="020B0604020202020204" pitchFamily="34" charset="0"/>
              </a:rPr>
              <a:t>, we built a Photoshop script to batch process jpg derivates</a:t>
            </a:r>
          </a:p>
        </p:txBody>
      </p:sp>
      <p:pic>
        <p:nvPicPr>
          <p:cNvPr id="24" name="Picture 23">
            <a:extLst>
              <a:ext uri="{FF2B5EF4-FFF2-40B4-BE49-F238E27FC236}">
                <a16:creationId xmlns:a16="http://schemas.microsoft.com/office/drawing/2014/main" id="{697689CA-EE7A-D475-657B-AFDB1533342D}"/>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3074" name="Picture 2" descr="Reproduction of a 1683 map of Philadelphia, Pennsylvania">
            <a:extLst>
              <a:ext uri="{FF2B5EF4-FFF2-40B4-BE49-F238E27FC236}">
                <a16:creationId xmlns:a16="http://schemas.microsoft.com/office/drawing/2014/main" id="{6BC090A2-6931-C2EF-A8B2-22E8AA4E5ACD}"/>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25183" r="24816"/>
          <a:stretch/>
        </p:blipFill>
        <p:spPr bwMode="auto">
          <a:xfrm>
            <a:off x="6815348" y="1825624"/>
            <a:ext cx="4231088" cy="43513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4E2ABC6-0161-2C14-1E99-B6E004CC8F13}"/>
              </a:ext>
            </a:extLst>
          </p:cNvPr>
          <p:cNvSpPr txBox="1"/>
          <p:nvPr/>
        </p:nvSpPr>
        <p:spPr>
          <a:xfrm>
            <a:off x="6892322" y="6205376"/>
            <a:ext cx="446147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Plan de la Ville de </a:t>
            </a:r>
            <a:r>
              <a:rPr lang="en-US" sz="1000" dirty="0" err="1">
                <a:latin typeface="Arial" panose="020B0604020202020204" pitchFamily="34" charset="0"/>
                <a:cs typeface="Arial" panose="020B0604020202020204" pitchFamily="34" charset="0"/>
              </a:rPr>
              <a:t>Philadelphie</a:t>
            </a:r>
            <a:r>
              <a:rPr lang="en-US" sz="1000" dirty="0">
                <a:latin typeface="Arial" panose="020B0604020202020204" pitchFamily="34" charset="0"/>
                <a:cs typeface="Arial" panose="020B0604020202020204" pitchFamily="34" charset="0"/>
              </a:rPr>
              <a:t> determine </a:t>
            </a:r>
            <a:r>
              <a:rPr lang="en-US" sz="1000" dirty="0" err="1">
                <a:latin typeface="Arial" panose="020B0604020202020204" pitchFamily="34" charset="0"/>
                <a:cs typeface="Arial" panose="020B0604020202020204" pitchFamily="34" charset="0"/>
              </a:rPr>
              <a:t>en</a:t>
            </a:r>
            <a:r>
              <a:rPr lang="en-US" sz="1000" dirty="0">
                <a:latin typeface="Arial" panose="020B0604020202020204" pitchFamily="34" charset="0"/>
                <a:cs typeface="Arial" panose="020B0604020202020204" pitchFamily="34" charset="0"/>
              </a:rPr>
              <a:t> 1683 Par Guill – nmcst017121</a:t>
            </a:r>
          </a:p>
        </p:txBody>
      </p:sp>
    </p:spTree>
    <p:extLst>
      <p:ext uri="{BB962C8B-B14F-4D97-AF65-F5344CB8AC3E}">
        <p14:creationId xmlns:p14="http://schemas.microsoft.com/office/powerpoint/2010/main" val="958460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E45C0-29E3-B7FD-A392-A6FAEE15DD9F}"/>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E28A7935-A50F-22CD-443B-1709667547A9}"/>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20EDC98F-FAD0-0FF1-A4C7-D44CC3926E20}"/>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Stitching</a:t>
            </a:r>
          </a:p>
        </p:txBody>
      </p:sp>
      <p:pic>
        <p:nvPicPr>
          <p:cNvPr id="24" name="Picture 23">
            <a:extLst>
              <a:ext uri="{FF2B5EF4-FFF2-40B4-BE49-F238E27FC236}">
                <a16:creationId xmlns:a16="http://schemas.microsoft.com/office/drawing/2014/main" id="{B3622DDD-6E8C-61D6-265C-56F81825EA63}"/>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11" name="TextBox 10">
            <a:extLst>
              <a:ext uri="{FF2B5EF4-FFF2-40B4-BE49-F238E27FC236}">
                <a16:creationId xmlns:a16="http://schemas.microsoft.com/office/drawing/2014/main" id="{CD410997-0892-ADB8-87C2-296480618C42}"/>
              </a:ext>
            </a:extLst>
          </p:cNvPr>
          <p:cNvSpPr txBox="1"/>
          <p:nvPr/>
        </p:nvSpPr>
        <p:spPr>
          <a:xfrm>
            <a:off x="895450" y="5815812"/>
            <a:ext cx="4065537" cy="246221"/>
          </a:xfrm>
          <a:prstGeom prst="rect">
            <a:avLst/>
          </a:prstGeom>
          <a:noFill/>
        </p:spPr>
        <p:txBody>
          <a:bodyPr wrap="none" rtlCol="0">
            <a:spAutoFit/>
          </a:bodyPr>
          <a:lstStyle/>
          <a:p>
            <a:r>
              <a:rPr lang="en-US" sz="1000" i="0" dirty="0">
                <a:effectLst/>
                <a:latin typeface="Arial" panose="020B0604020202020204" pitchFamily="34" charset="0"/>
                <a:cs typeface="Arial" panose="020B0604020202020204" pitchFamily="34" charset="0"/>
              </a:rPr>
              <a:t>1987 County and City Corporate Limits – nmcst001157001 and parts</a:t>
            </a:r>
          </a:p>
        </p:txBody>
      </p:sp>
      <p:pic>
        <p:nvPicPr>
          <p:cNvPr id="17" name="Google Shape;146;p23" descr="Left/ Western portion of the map of county and city corporate limits of Virginia">
            <a:extLst>
              <a:ext uri="{FF2B5EF4-FFF2-40B4-BE49-F238E27FC236}">
                <a16:creationId xmlns:a16="http://schemas.microsoft.com/office/drawing/2014/main" id="{A33A06BD-191A-6B9B-133B-D5F1AFFBF616}"/>
              </a:ext>
            </a:extLst>
          </p:cNvPr>
          <p:cNvPicPr preferRelativeResize="0"/>
          <p:nvPr/>
        </p:nvPicPr>
        <p:blipFill>
          <a:blip r:embed="rId4">
            <a:alphaModFix/>
          </a:blip>
          <a:stretch>
            <a:fillRect/>
          </a:stretch>
        </p:blipFill>
        <p:spPr>
          <a:xfrm>
            <a:off x="1078850" y="2041915"/>
            <a:ext cx="2270028" cy="2853908"/>
          </a:xfrm>
          <a:prstGeom prst="rect">
            <a:avLst/>
          </a:prstGeom>
          <a:noFill/>
          <a:ln>
            <a:noFill/>
          </a:ln>
        </p:spPr>
      </p:pic>
      <p:pic>
        <p:nvPicPr>
          <p:cNvPr id="18" name="Google Shape;144;p23" descr="Middle/ Central portion of the map of county and city corporate limits of Virginia">
            <a:extLst>
              <a:ext uri="{FF2B5EF4-FFF2-40B4-BE49-F238E27FC236}">
                <a16:creationId xmlns:a16="http://schemas.microsoft.com/office/drawing/2014/main" id="{71CAE548-9BFC-F37B-3981-E9BF8389A9BF}"/>
              </a:ext>
            </a:extLst>
          </p:cNvPr>
          <p:cNvPicPr preferRelativeResize="0"/>
          <p:nvPr/>
        </p:nvPicPr>
        <p:blipFill>
          <a:blip r:embed="rId5">
            <a:alphaModFix/>
          </a:blip>
          <a:stretch>
            <a:fillRect/>
          </a:stretch>
        </p:blipFill>
        <p:spPr>
          <a:xfrm>
            <a:off x="4960987" y="2079971"/>
            <a:ext cx="2270026" cy="2815852"/>
          </a:xfrm>
          <a:prstGeom prst="rect">
            <a:avLst/>
          </a:prstGeom>
          <a:noFill/>
          <a:ln>
            <a:noFill/>
          </a:ln>
        </p:spPr>
      </p:pic>
      <p:pic>
        <p:nvPicPr>
          <p:cNvPr id="19" name="Google Shape;145;p23" descr="Right/ Eastern portion of the map of county and city corporate limits of Virginia">
            <a:extLst>
              <a:ext uri="{FF2B5EF4-FFF2-40B4-BE49-F238E27FC236}">
                <a16:creationId xmlns:a16="http://schemas.microsoft.com/office/drawing/2014/main" id="{2D284D2E-A407-9712-F0D9-C0FEDE5A45A7}"/>
              </a:ext>
            </a:extLst>
          </p:cNvPr>
          <p:cNvPicPr preferRelativeResize="0"/>
          <p:nvPr/>
        </p:nvPicPr>
        <p:blipFill>
          <a:blip r:embed="rId6">
            <a:alphaModFix/>
          </a:blip>
          <a:stretch>
            <a:fillRect/>
          </a:stretch>
        </p:blipFill>
        <p:spPr>
          <a:xfrm>
            <a:off x="8843122" y="2041925"/>
            <a:ext cx="2253326" cy="2853898"/>
          </a:xfrm>
          <a:prstGeom prst="rect">
            <a:avLst/>
          </a:prstGeom>
          <a:noFill/>
          <a:ln>
            <a:noFill/>
          </a:ln>
        </p:spPr>
      </p:pic>
      <p:sp>
        <p:nvSpPr>
          <p:cNvPr id="20" name="Google Shape;147;p23">
            <a:extLst>
              <a:ext uri="{FF2B5EF4-FFF2-40B4-BE49-F238E27FC236}">
                <a16:creationId xmlns:a16="http://schemas.microsoft.com/office/drawing/2014/main" id="{2471A25E-9E4B-BF2C-7BFD-3073FE90BAEE}"/>
              </a:ext>
              <a:ext uri="{C183D7F6-B498-43B3-948B-1728B52AA6E4}">
                <adec:decorative xmlns:adec="http://schemas.microsoft.com/office/drawing/2017/decorative" val="1"/>
              </a:ext>
            </a:extLst>
          </p:cNvPr>
          <p:cNvSpPr/>
          <p:nvPr/>
        </p:nvSpPr>
        <p:spPr>
          <a:xfrm>
            <a:off x="3886882" y="3429000"/>
            <a:ext cx="536100" cy="260700"/>
          </a:xfrm>
          <a:prstGeom prst="rightArrow">
            <a:avLst>
              <a:gd name="adj1" fmla="val 50000"/>
              <a:gd name="adj2" fmla="val 50000"/>
            </a:avLst>
          </a:prstGeom>
          <a:solidFill>
            <a:schemeClr val="accent2"/>
          </a:solidFill>
          <a:ln w="9525" cap="flat" cmpd="sng">
            <a:solidFill>
              <a:srgbClr val="851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1" name="Google Shape;148;p23">
            <a:extLst>
              <a:ext uri="{FF2B5EF4-FFF2-40B4-BE49-F238E27FC236}">
                <a16:creationId xmlns:a16="http://schemas.microsoft.com/office/drawing/2014/main" id="{2567651B-5568-A4BC-8ED9-ABB65C444A6F}"/>
              </a:ext>
              <a:ext uri="{C183D7F6-B498-43B3-948B-1728B52AA6E4}">
                <adec:decorative xmlns:adec="http://schemas.microsoft.com/office/drawing/2017/decorative" val="1"/>
              </a:ext>
            </a:extLst>
          </p:cNvPr>
          <p:cNvSpPr/>
          <p:nvPr/>
        </p:nvSpPr>
        <p:spPr>
          <a:xfrm rot="10800000">
            <a:off x="7763284" y="3468869"/>
            <a:ext cx="536100" cy="260700"/>
          </a:xfrm>
          <a:prstGeom prst="rightArrow">
            <a:avLst>
              <a:gd name="adj1" fmla="val 50000"/>
              <a:gd name="adj2" fmla="val 50000"/>
            </a:avLst>
          </a:prstGeom>
          <a:solidFill>
            <a:schemeClr val="accent2"/>
          </a:solidFill>
          <a:ln w="9525" cap="flat" cmpd="sng">
            <a:solidFill>
              <a:srgbClr val="851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22" name="Google Shape;149;p23" descr="Map of the county and city corporate limit of the state of Virginia">
            <a:extLst>
              <a:ext uri="{FF2B5EF4-FFF2-40B4-BE49-F238E27FC236}">
                <a16:creationId xmlns:a16="http://schemas.microsoft.com/office/drawing/2014/main" id="{FADDBE12-76BA-68C8-D83A-05C1F655BD08}"/>
              </a:ext>
            </a:extLst>
          </p:cNvPr>
          <p:cNvPicPr preferRelativeResize="0">
            <a:picLocks noChangeAspect="1"/>
          </p:cNvPicPr>
          <p:nvPr/>
        </p:nvPicPr>
        <p:blipFill>
          <a:blip r:embed="rId7">
            <a:alphaModFix/>
          </a:blip>
          <a:stretch>
            <a:fillRect/>
          </a:stretch>
        </p:blipFill>
        <p:spPr>
          <a:xfrm>
            <a:off x="2011371" y="1603499"/>
            <a:ext cx="8169258" cy="4172401"/>
          </a:xfrm>
          <a:prstGeom prst="rect">
            <a:avLst/>
          </a:prstGeom>
          <a:noFill/>
          <a:ln>
            <a:noFill/>
          </a:ln>
        </p:spPr>
      </p:pic>
    </p:spTree>
    <p:extLst>
      <p:ext uri="{BB962C8B-B14F-4D97-AF65-F5344CB8AC3E}">
        <p14:creationId xmlns:p14="http://schemas.microsoft.com/office/powerpoint/2010/main" val="408353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78F2E-2C38-25DC-4B35-5421D804B2F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C042E0F3-B362-E742-1B44-3EA5FF42E92A}"/>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A7114778-95F6-CFC5-B8B5-1086869D6E8D}"/>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Metadata</a:t>
            </a:r>
          </a:p>
        </p:txBody>
      </p:sp>
      <p:sp>
        <p:nvSpPr>
          <p:cNvPr id="4" name="Content Placeholder 3">
            <a:extLst>
              <a:ext uri="{FF2B5EF4-FFF2-40B4-BE49-F238E27FC236}">
                <a16:creationId xmlns:a16="http://schemas.microsoft.com/office/drawing/2014/main" id="{AC294943-5790-492D-1847-FDAF8674261E}"/>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Images went back to Ed and Jon for metadata creation</a:t>
            </a:r>
          </a:p>
          <a:p>
            <a:r>
              <a:rPr lang="en-US" sz="2200" dirty="0">
                <a:solidFill>
                  <a:srgbClr val="851F41"/>
                </a:solidFill>
                <a:latin typeface="Arial" panose="020B0604020202020204" pitchFamily="34" charset="0"/>
                <a:cs typeface="Arial" panose="020B0604020202020204" pitchFamily="34" charset="0"/>
              </a:rPr>
              <a:t>Original list was just a simple inventory, so this was the time to go back and fill out more data</a:t>
            </a:r>
          </a:p>
          <a:p>
            <a:r>
              <a:rPr lang="en-US" sz="2200" dirty="0">
                <a:solidFill>
                  <a:srgbClr val="851F41"/>
                </a:solidFill>
                <a:latin typeface="Arial" panose="020B0604020202020204" pitchFamily="34" charset="0"/>
                <a:cs typeface="Arial" panose="020B0604020202020204" pitchFamily="34" charset="0"/>
              </a:rPr>
              <a:t>Colleagues who work with metadata offered support and correction to make sure it met the standards </a:t>
            </a:r>
          </a:p>
          <a:p>
            <a:r>
              <a:rPr lang="en-US" sz="2200" dirty="0">
                <a:solidFill>
                  <a:srgbClr val="851F41"/>
                </a:solidFill>
                <a:latin typeface="Arial" panose="020B0604020202020204" pitchFamily="34" charset="0"/>
                <a:cs typeface="Arial" panose="020B0604020202020204" pitchFamily="34" charset="0"/>
              </a:rPr>
              <a:t>Challenge with Excel changing things like dates and formatting can cause issues further down the line</a:t>
            </a:r>
          </a:p>
        </p:txBody>
      </p:sp>
      <p:pic>
        <p:nvPicPr>
          <p:cNvPr id="24" name="Picture 23">
            <a:extLst>
              <a:ext uri="{FF2B5EF4-FFF2-40B4-BE49-F238E27FC236}">
                <a16:creationId xmlns:a16="http://schemas.microsoft.com/office/drawing/2014/main" id="{219E1F1D-27B5-2E37-5F7B-C8816159940C}"/>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10244" name="Picture 4" descr="Image of the Moon on a USAF Lunar Reference Mosaic">
            <a:extLst>
              <a:ext uri="{FF2B5EF4-FFF2-40B4-BE49-F238E27FC236}">
                <a16:creationId xmlns:a16="http://schemas.microsoft.com/office/drawing/2014/main" id="{B0DF6487-4E89-F216-2B89-9F1B05EBA1B6}"/>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9608" r="19363"/>
          <a:stretch/>
        </p:blipFill>
        <p:spPr bwMode="auto">
          <a:xfrm>
            <a:off x="6347877" y="1690688"/>
            <a:ext cx="5166030" cy="43513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D2B4FDB-76FF-E83F-4E86-821A051C2A23}"/>
              </a:ext>
            </a:extLst>
          </p:cNvPr>
          <p:cNvSpPr txBox="1"/>
          <p:nvPr/>
        </p:nvSpPr>
        <p:spPr>
          <a:xfrm>
            <a:off x="7967937" y="6090409"/>
            <a:ext cx="338586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1967 USAF Lunar Reference Mosaic – nmcst019023001</a:t>
            </a:r>
          </a:p>
        </p:txBody>
      </p:sp>
    </p:spTree>
    <p:extLst>
      <p:ext uri="{BB962C8B-B14F-4D97-AF65-F5344CB8AC3E}">
        <p14:creationId xmlns:p14="http://schemas.microsoft.com/office/powerpoint/2010/main" val="143665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54C26-35F2-74BE-8EE8-1107C4D5872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8F2E8602-18B3-E5B1-C7A9-F1EABD8FC75B}"/>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1598663A-2566-5A20-860F-A7C7C12633BE}"/>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Digital Library Platform</a:t>
            </a:r>
          </a:p>
        </p:txBody>
      </p:sp>
      <p:sp>
        <p:nvSpPr>
          <p:cNvPr id="4" name="Content Placeholder 3">
            <a:extLst>
              <a:ext uri="{FF2B5EF4-FFF2-40B4-BE49-F238E27FC236}">
                <a16:creationId xmlns:a16="http://schemas.microsoft.com/office/drawing/2014/main" id="{1C5D79A7-8BD8-2EC2-A07A-67054CAEDBDD}"/>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Early stages launched in 2019</a:t>
            </a:r>
          </a:p>
          <a:p>
            <a:r>
              <a:rPr lang="en-US" sz="2200" dirty="0">
                <a:solidFill>
                  <a:srgbClr val="851F41"/>
                </a:solidFill>
                <a:latin typeface="Arial" panose="020B0604020202020204" pitchFamily="34" charset="0"/>
                <a:cs typeface="Arial" panose="020B0604020202020204" pitchFamily="34" charset="0"/>
              </a:rPr>
              <a:t>New platform introduced in 2024</a:t>
            </a:r>
          </a:p>
        </p:txBody>
      </p:sp>
      <p:pic>
        <p:nvPicPr>
          <p:cNvPr id="24" name="Picture 23">
            <a:extLst>
              <a:ext uri="{FF2B5EF4-FFF2-40B4-BE49-F238E27FC236}">
                <a16:creationId xmlns:a16="http://schemas.microsoft.com/office/drawing/2014/main" id="{F9CC21DA-F099-0A8F-20E9-8D377C59872E}"/>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8" name="Content Placeholder 7" descr="Screenshot of the Newman Map Collection page on the Virginia Tech Digital Library Platform">
            <a:extLst>
              <a:ext uri="{FF2B5EF4-FFF2-40B4-BE49-F238E27FC236}">
                <a16:creationId xmlns:a16="http://schemas.microsoft.com/office/drawing/2014/main" id="{17D755ED-BBF8-D2E8-0CA1-574D403E4E12}"/>
              </a:ext>
            </a:extLst>
          </p:cNvPr>
          <p:cNvPicPr>
            <a:picLocks noGrp="1" noChangeAspect="1"/>
          </p:cNvPicPr>
          <p:nvPr>
            <p:ph sz="half" idx="2"/>
          </p:nvPr>
        </p:nvPicPr>
        <p:blipFill>
          <a:blip r:embed="rId4"/>
          <a:stretch>
            <a:fillRect/>
          </a:stretch>
        </p:blipFill>
        <p:spPr>
          <a:xfrm>
            <a:off x="1950596" y="2639138"/>
            <a:ext cx="8290808" cy="4023351"/>
          </a:xfrm>
        </p:spPr>
      </p:pic>
      <p:sp>
        <p:nvSpPr>
          <p:cNvPr id="10" name="TextBox 9">
            <a:extLst>
              <a:ext uri="{FF2B5EF4-FFF2-40B4-BE49-F238E27FC236}">
                <a16:creationId xmlns:a16="http://schemas.microsoft.com/office/drawing/2014/main" id="{7A296BA5-5064-5E98-3883-1D9D69FC85C6}"/>
              </a:ext>
            </a:extLst>
          </p:cNvPr>
          <p:cNvSpPr txBox="1"/>
          <p:nvPr/>
        </p:nvSpPr>
        <p:spPr>
          <a:xfrm>
            <a:off x="10183368" y="6447372"/>
            <a:ext cx="117043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digital.lib.vt.edu</a:t>
            </a:r>
          </a:p>
        </p:txBody>
      </p:sp>
      <p:sp>
        <p:nvSpPr>
          <p:cNvPr id="11" name="TextBox 10">
            <a:extLst>
              <a:ext uri="{FF2B5EF4-FFF2-40B4-BE49-F238E27FC236}">
                <a16:creationId xmlns:a16="http://schemas.microsoft.com/office/drawing/2014/main" id="{D8CD1E34-7008-0C1D-980E-8B76A1A729A1}"/>
              </a:ext>
            </a:extLst>
          </p:cNvPr>
          <p:cNvSpPr txBox="1"/>
          <p:nvPr/>
        </p:nvSpPr>
        <p:spPr>
          <a:xfrm>
            <a:off x="6019800" y="1795581"/>
            <a:ext cx="5181599" cy="769441"/>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rgbClr val="851F41"/>
                </a:solidFill>
                <a:latin typeface="Arial" panose="020B0604020202020204" pitchFamily="34" charset="0"/>
                <a:cs typeface="Arial" panose="020B0604020202020204" pitchFamily="34" charset="0"/>
              </a:rPr>
              <a:t>There are currently 16 collections live on the site and more coming soon</a:t>
            </a:r>
          </a:p>
        </p:txBody>
      </p:sp>
    </p:spTree>
    <p:extLst>
      <p:ext uri="{BB962C8B-B14F-4D97-AF65-F5344CB8AC3E}">
        <p14:creationId xmlns:p14="http://schemas.microsoft.com/office/powerpoint/2010/main" val="44499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39A3B-8DE8-291C-D81E-2A421E97F265}"/>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9ED2384E-E0FB-AC04-CF7E-AB6FBBB401DE}"/>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18D787F7-7768-A0C2-9440-981B7047E21D}"/>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Digital Library Platform</a:t>
            </a:r>
          </a:p>
        </p:txBody>
      </p:sp>
      <p:sp>
        <p:nvSpPr>
          <p:cNvPr id="4" name="Content Placeholder 3">
            <a:extLst>
              <a:ext uri="{FF2B5EF4-FFF2-40B4-BE49-F238E27FC236}">
                <a16:creationId xmlns:a16="http://schemas.microsoft.com/office/drawing/2014/main" id="{ABE6FCD5-331D-F805-026F-0DFE8866AB1D}"/>
              </a:ext>
            </a:extLst>
          </p:cNvPr>
          <p:cNvSpPr>
            <a:spLocks noGrp="1"/>
          </p:cNvSpPr>
          <p:nvPr>
            <p:ph sz="half" idx="1"/>
          </p:nvPr>
        </p:nvSpPr>
        <p:spPr>
          <a:xfrm>
            <a:off x="838200" y="1825625"/>
            <a:ext cx="5181600" cy="2513110"/>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Cloud-Native and serverless</a:t>
            </a:r>
          </a:p>
          <a:p>
            <a:pPr lvl="1"/>
            <a:r>
              <a:rPr lang="en-US" sz="1800" dirty="0">
                <a:solidFill>
                  <a:srgbClr val="851F41"/>
                </a:solidFill>
                <a:latin typeface="Arial" panose="020B0604020202020204" pitchFamily="34" charset="0"/>
                <a:cs typeface="Arial" panose="020B0604020202020204" pitchFamily="34" charset="0"/>
              </a:rPr>
              <a:t>Over 45 TB of data stored in AWS S3</a:t>
            </a:r>
          </a:p>
          <a:p>
            <a:pPr lvl="1"/>
            <a:r>
              <a:rPr lang="en-US" sz="1800" dirty="0">
                <a:solidFill>
                  <a:srgbClr val="851F41"/>
                </a:solidFill>
                <a:latin typeface="Arial" panose="020B0604020202020204" pitchFamily="34" charset="0"/>
                <a:cs typeface="Arial" panose="020B0604020202020204" pitchFamily="34" charset="0"/>
              </a:rPr>
              <a:t>Minted NOIDs for digital asset management</a:t>
            </a:r>
          </a:p>
          <a:p>
            <a:pPr lvl="1"/>
            <a:r>
              <a:rPr lang="en-US" sz="1800" dirty="0">
                <a:solidFill>
                  <a:srgbClr val="851F41"/>
                </a:solidFill>
                <a:latin typeface="Arial" panose="020B0604020202020204" pitchFamily="34" charset="0"/>
                <a:cs typeface="Arial" panose="020B0604020202020204" pitchFamily="34" charset="0"/>
              </a:rPr>
              <a:t>Focused on long-term preservation</a:t>
            </a:r>
          </a:p>
          <a:p>
            <a:r>
              <a:rPr lang="en-US" sz="2200" dirty="0">
                <a:solidFill>
                  <a:srgbClr val="851F41"/>
                </a:solidFill>
                <a:latin typeface="Arial" panose="020B0604020202020204" pitchFamily="34" charset="0"/>
                <a:cs typeface="Arial" panose="020B0604020202020204" pitchFamily="34" charset="0"/>
              </a:rPr>
              <a:t>Two-dimensional and three-dimensional objects</a:t>
            </a:r>
          </a:p>
        </p:txBody>
      </p:sp>
      <p:pic>
        <p:nvPicPr>
          <p:cNvPr id="24" name="Picture 23">
            <a:extLst>
              <a:ext uri="{FF2B5EF4-FFF2-40B4-BE49-F238E27FC236}">
                <a16:creationId xmlns:a16="http://schemas.microsoft.com/office/drawing/2014/main" id="{CC40018F-6ED9-2F06-794E-75CA78B74611}"/>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sp>
        <p:nvSpPr>
          <p:cNvPr id="6" name="TextBox 5">
            <a:extLst>
              <a:ext uri="{FF2B5EF4-FFF2-40B4-BE49-F238E27FC236}">
                <a16:creationId xmlns:a16="http://schemas.microsoft.com/office/drawing/2014/main" id="{46D233AD-5360-B012-8604-4D1BC2063C70}"/>
              </a:ext>
            </a:extLst>
          </p:cNvPr>
          <p:cNvSpPr txBox="1"/>
          <p:nvPr/>
        </p:nvSpPr>
        <p:spPr>
          <a:xfrm>
            <a:off x="838200" y="658574"/>
            <a:ext cx="9537192" cy="369332"/>
          </a:xfrm>
          <a:prstGeom prst="rect">
            <a:avLst/>
          </a:prstGeom>
          <a:noFill/>
        </p:spPr>
        <p:txBody>
          <a:bodyPr wrap="square" rtlCol="0">
            <a:spAutoFit/>
          </a:bodyPr>
          <a:lstStyle/>
          <a:p>
            <a:r>
              <a:rPr lang="en-US" dirty="0"/>
              <a:t>Note: I am not a developer and can only speak in generalities about the DLP</a:t>
            </a:r>
          </a:p>
        </p:txBody>
      </p:sp>
      <p:sp>
        <p:nvSpPr>
          <p:cNvPr id="5" name="Content Placeholder 4">
            <a:extLst>
              <a:ext uri="{FF2B5EF4-FFF2-40B4-BE49-F238E27FC236}">
                <a16:creationId xmlns:a16="http://schemas.microsoft.com/office/drawing/2014/main" id="{0A0B5509-01F2-633C-D598-A3402FF29FD5}"/>
              </a:ext>
            </a:extLst>
          </p:cNvPr>
          <p:cNvSpPr>
            <a:spLocks noGrp="1"/>
          </p:cNvSpPr>
          <p:nvPr>
            <p:ph sz="half" idx="2"/>
          </p:nvPr>
        </p:nvSpPr>
        <p:spPr>
          <a:xfrm>
            <a:off x="6096000" y="1821934"/>
            <a:ext cx="5181600" cy="4351338"/>
          </a:xfrm>
        </p:spPr>
        <p:txBody>
          <a:bodyPr>
            <a:normAutofit/>
          </a:bodyPr>
          <a:lstStyle/>
          <a:p>
            <a:pPr marL="0" indent="0">
              <a:buNone/>
            </a:pPr>
            <a:r>
              <a:rPr lang="en-US" sz="2200" b="1" dirty="0">
                <a:solidFill>
                  <a:srgbClr val="851F41"/>
                </a:solidFill>
                <a:latin typeface="Arial" panose="020B0604020202020204" pitchFamily="34" charset="0"/>
                <a:cs typeface="Arial" panose="020B0604020202020204" pitchFamily="34" charset="0"/>
              </a:rPr>
              <a:t>Newman Map Collection Ingest</a:t>
            </a:r>
          </a:p>
          <a:p>
            <a:r>
              <a:rPr lang="en-US" sz="2200" dirty="0">
                <a:solidFill>
                  <a:srgbClr val="851F41"/>
                </a:solidFill>
                <a:latin typeface="Arial" panose="020B0604020202020204" pitchFamily="34" charset="0"/>
                <a:cs typeface="Arial" panose="020B0604020202020204" pitchFamily="34" charset="0"/>
              </a:rPr>
              <a:t>First Ingest – 4/2024</a:t>
            </a:r>
          </a:p>
          <a:p>
            <a:pPr lvl="1"/>
            <a:r>
              <a:rPr lang="en-US" sz="1800" dirty="0">
                <a:solidFill>
                  <a:srgbClr val="851F41"/>
                </a:solidFill>
                <a:latin typeface="Arial" panose="020B0604020202020204" pitchFamily="34" charset="0"/>
                <a:cs typeface="Arial" panose="020B0604020202020204" pitchFamily="34" charset="0"/>
              </a:rPr>
              <a:t>48 records</a:t>
            </a:r>
          </a:p>
          <a:p>
            <a:r>
              <a:rPr lang="en-US" sz="2200" dirty="0">
                <a:solidFill>
                  <a:srgbClr val="851F41"/>
                </a:solidFill>
                <a:latin typeface="Arial" panose="020B0604020202020204" pitchFamily="34" charset="0"/>
                <a:cs typeface="Arial" panose="020B0604020202020204" pitchFamily="34" charset="0"/>
              </a:rPr>
              <a:t>Second Ingest – 6/2024</a:t>
            </a:r>
          </a:p>
          <a:p>
            <a:pPr lvl="1"/>
            <a:r>
              <a:rPr lang="en-US" sz="1800" dirty="0">
                <a:solidFill>
                  <a:srgbClr val="851F41"/>
                </a:solidFill>
                <a:latin typeface="Arial" panose="020B0604020202020204" pitchFamily="34" charset="0"/>
                <a:cs typeface="Arial" panose="020B0604020202020204" pitchFamily="34" charset="0"/>
              </a:rPr>
              <a:t>297 records</a:t>
            </a:r>
          </a:p>
          <a:p>
            <a:r>
              <a:rPr lang="en-US" sz="2200" dirty="0">
                <a:solidFill>
                  <a:srgbClr val="851F41"/>
                </a:solidFill>
                <a:latin typeface="Arial" panose="020B0604020202020204" pitchFamily="34" charset="0"/>
                <a:cs typeface="Arial" panose="020B0604020202020204" pitchFamily="34" charset="0"/>
              </a:rPr>
              <a:t>Third Ingest – 11/2024</a:t>
            </a:r>
          </a:p>
          <a:p>
            <a:pPr lvl="1"/>
            <a:r>
              <a:rPr lang="en-US" sz="1800" dirty="0">
                <a:solidFill>
                  <a:srgbClr val="851F41"/>
                </a:solidFill>
                <a:latin typeface="Arial" panose="020B0604020202020204" pitchFamily="34" charset="0"/>
                <a:cs typeface="Arial" panose="020B0604020202020204" pitchFamily="34" charset="0"/>
              </a:rPr>
              <a:t>2347 records</a:t>
            </a:r>
          </a:p>
          <a:p>
            <a:r>
              <a:rPr lang="en-US" sz="2200" dirty="0">
                <a:solidFill>
                  <a:srgbClr val="851F41"/>
                </a:solidFill>
                <a:latin typeface="Arial" panose="020B0604020202020204" pitchFamily="34" charset="0"/>
                <a:cs typeface="Arial" panose="020B0604020202020204" pitchFamily="34" charset="0"/>
              </a:rPr>
              <a:t>Fourth Ingest – 1/2025</a:t>
            </a:r>
          </a:p>
          <a:p>
            <a:pPr lvl="1"/>
            <a:r>
              <a:rPr lang="en-US" sz="1800" dirty="0">
                <a:solidFill>
                  <a:srgbClr val="851F41"/>
                </a:solidFill>
                <a:latin typeface="Arial" panose="020B0604020202020204" pitchFamily="34" charset="0"/>
                <a:cs typeface="Arial" panose="020B0604020202020204" pitchFamily="34" charset="0"/>
              </a:rPr>
              <a:t>5217 records</a:t>
            </a:r>
          </a:p>
          <a:p>
            <a:r>
              <a:rPr lang="en-US" sz="2200" dirty="0">
                <a:solidFill>
                  <a:srgbClr val="851F41"/>
                </a:solidFill>
                <a:latin typeface="Arial" panose="020B0604020202020204" pitchFamily="34" charset="0"/>
                <a:cs typeface="Arial" panose="020B0604020202020204" pitchFamily="34" charset="0"/>
              </a:rPr>
              <a:t>Check out the digital library at </a:t>
            </a:r>
            <a:r>
              <a:rPr lang="en-US" sz="2200" dirty="0">
                <a:solidFill>
                  <a:srgbClr val="851F41"/>
                </a:solidFill>
                <a:latin typeface="Arial" panose="020B0604020202020204" pitchFamily="34" charset="0"/>
                <a:cs typeface="Arial" panose="020B0604020202020204" pitchFamily="34" charset="0"/>
                <a:hlinkClick r:id="rId5" action="ppaction://hlinkfile"/>
              </a:rPr>
              <a:t>digital.lib.vt.edu</a:t>
            </a:r>
            <a:r>
              <a:rPr lang="en-US" sz="2200" dirty="0">
                <a:solidFill>
                  <a:srgbClr val="851F41"/>
                </a:solidFill>
                <a:latin typeface="Arial" panose="020B0604020202020204" pitchFamily="34" charset="0"/>
                <a:cs typeface="Arial" panose="020B0604020202020204" pitchFamily="34" charset="0"/>
              </a:rPr>
              <a:t>!</a:t>
            </a:r>
          </a:p>
        </p:txBody>
      </p:sp>
      <p:pic>
        <p:nvPicPr>
          <p:cNvPr id="5124" name="Picture 4" descr="Geological Map of Coal Fields - Offwhite map with peach and dark green markings">
            <a:extLst>
              <a:ext uri="{FF2B5EF4-FFF2-40B4-BE49-F238E27FC236}">
                <a16:creationId xmlns:a16="http://schemas.microsoft.com/office/drawing/2014/main" id="{A160558A-84DD-2651-21BC-6BCEE03E801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1123" t="33066" r="23018" b="30851"/>
          <a:stretch/>
        </p:blipFill>
        <p:spPr bwMode="auto">
          <a:xfrm>
            <a:off x="0" y="4166826"/>
            <a:ext cx="6437870" cy="21376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1B1951E-EF0F-1700-B669-DC817F899E48}"/>
              </a:ext>
            </a:extLst>
          </p:cNvPr>
          <p:cNvSpPr txBox="1"/>
          <p:nvPr/>
        </p:nvSpPr>
        <p:spPr>
          <a:xfrm>
            <a:off x="165054" y="6246654"/>
            <a:ext cx="610776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1924 Geologic Map of Coal Field of Montgomery, Pulaski, and Wythe County Virginia – nmcst010092001</a:t>
            </a:r>
          </a:p>
        </p:txBody>
      </p:sp>
    </p:spTree>
    <p:extLst>
      <p:ext uri="{BB962C8B-B14F-4D97-AF65-F5344CB8AC3E}">
        <p14:creationId xmlns:p14="http://schemas.microsoft.com/office/powerpoint/2010/main" val="617655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BB4CE-FABC-E4BE-ABAC-9706E4FCBCF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DD765EF8-300D-1B2D-C775-7B6442607DD9}"/>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4A2E710D-7B90-9AD9-8613-6E1A627D1548}"/>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Preservation</a:t>
            </a:r>
          </a:p>
        </p:txBody>
      </p:sp>
      <p:sp>
        <p:nvSpPr>
          <p:cNvPr id="4" name="Content Placeholder 3">
            <a:extLst>
              <a:ext uri="{FF2B5EF4-FFF2-40B4-BE49-F238E27FC236}">
                <a16:creationId xmlns:a16="http://schemas.microsoft.com/office/drawing/2014/main" id="{D8E9852B-D509-EBA1-24EB-2F744AF4AC0A}"/>
              </a:ext>
            </a:extLst>
          </p:cNvPr>
          <p:cNvSpPr>
            <a:spLocks noGrp="1"/>
          </p:cNvSpPr>
          <p:nvPr>
            <p:ph sz="half" idx="1"/>
          </p:nvPr>
        </p:nvSpPr>
        <p:spPr/>
        <p:txBody>
          <a:bodyPr>
            <a:normAutofit fontScale="92500" lnSpcReduction="10000"/>
          </a:bodyPr>
          <a:lstStyle/>
          <a:p>
            <a:r>
              <a:rPr lang="en-US" sz="2200" dirty="0">
                <a:solidFill>
                  <a:srgbClr val="851F41"/>
                </a:solidFill>
                <a:latin typeface="Arial" panose="020B0604020202020204" pitchFamily="34" charset="0"/>
                <a:cs typeface="Arial" panose="020B0604020202020204" pitchFamily="34" charset="0"/>
              </a:rPr>
              <a:t>We keep </a:t>
            </a:r>
            <a:r>
              <a:rPr lang="en-US" sz="2200" dirty="0" err="1">
                <a:solidFill>
                  <a:srgbClr val="851F41"/>
                </a:solidFill>
                <a:latin typeface="Arial" panose="020B0604020202020204" pitchFamily="34" charset="0"/>
                <a:cs typeface="Arial" panose="020B0604020202020204" pitchFamily="34" charset="0"/>
              </a:rPr>
              <a:t>tifs</a:t>
            </a:r>
            <a:r>
              <a:rPr lang="en-US" sz="2200" dirty="0">
                <a:solidFill>
                  <a:srgbClr val="851F41"/>
                </a:solidFill>
                <a:latin typeface="Arial" panose="020B0604020202020204" pitchFamily="34" charset="0"/>
                <a:cs typeface="Arial" panose="020B0604020202020204" pitchFamily="34" charset="0"/>
              </a:rPr>
              <a:t> as the archival format</a:t>
            </a:r>
          </a:p>
          <a:p>
            <a:pPr lvl="1"/>
            <a:r>
              <a:rPr lang="en-US" sz="1800" dirty="0">
                <a:solidFill>
                  <a:srgbClr val="851F41"/>
                </a:solidFill>
                <a:latin typeface="Arial" panose="020B0604020202020204" pitchFamily="34" charset="0"/>
                <a:cs typeface="Arial" panose="020B0604020202020204" pitchFamily="34" charset="0"/>
              </a:rPr>
              <a:t>Files are tiled into jpgs for access</a:t>
            </a:r>
          </a:p>
          <a:p>
            <a:r>
              <a:rPr lang="en-US" sz="2200" dirty="0">
                <a:solidFill>
                  <a:srgbClr val="851F41"/>
                </a:solidFill>
                <a:latin typeface="Arial" panose="020B0604020202020204" pitchFamily="34" charset="0"/>
                <a:cs typeface="Arial" panose="020B0604020202020204" pitchFamily="34" charset="0"/>
              </a:rPr>
              <a:t>No local copies on-premise</a:t>
            </a:r>
          </a:p>
          <a:p>
            <a:pPr lvl="1"/>
            <a:r>
              <a:rPr lang="en-US" sz="1800" dirty="0">
                <a:solidFill>
                  <a:srgbClr val="851F41"/>
                </a:solidFill>
                <a:latin typeface="Arial" panose="020B0604020202020204" pitchFamily="34" charset="0"/>
                <a:cs typeface="Arial" panose="020B0604020202020204" pitchFamily="34" charset="0"/>
              </a:rPr>
              <a:t>Keep one hot copy on S3 and one cold copy on Glacier</a:t>
            </a:r>
          </a:p>
          <a:p>
            <a:r>
              <a:rPr lang="en-US" sz="2200" dirty="0">
                <a:solidFill>
                  <a:srgbClr val="851F41"/>
                </a:solidFill>
                <a:latin typeface="Arial" panose="020B0604020202020204" pitchFamily="34" charset="0"/>
                <a:cs typeface="Arial" panose="020B0604020202020204" pitchFamily="34" charset="0"/>
              </a:rPr>
              <a:t>We use a locally developed fixity service to double-check the integrity of AWS </a:t>
            </a:r>
          </a:p>
          <a:p>
            <a:pPr lvl="1"/>
            <a:r>
              <a:rPr lang="en-US" sz="1800" dirty="0">
                <a:solidFill>
                  <a:srgbClr val="851F41"/>
                </a:solidFill>
                <a:latin typeface="Arial" panose="020B0604020202020204" pitchFamily="34" charset="0"/>
                <a:cs typeface="Arial" panose="020B0604020202020204" pitchFamily="34" charset="0"/>
              </a:rPr>
              <a:t>Use sha-256 for fixity because we have a lot of large, complex items (like the maps) and md5 is not suitable for ongoing integrity checks for such materials</a:t>
            </a:r>
          </a:p>
          <a:p>
            <a:r>
              <a:rPr lang="en-US" sz="2200" dirty="0">
                <a:solidFill>
                  <a:srgbClr val="851F41"/>
                </a:solidFill>
                <a:latin typeface="Arial" panose="020B0604020202020204" pitchFamily="34" charset="0"/>
                <a:cs typeface="Arial" panose="020B0604020202020204" pitchFamily="34" charset="0"/>
              </a:rPr>
              <a:t>Up and coming audit service to be able to track what is happening to each file over the course of its lifespan</a:t>
            </a:r>
          </a:p>
          <a:p>
            <a:pPr lvl="1"/>
            <a:r>
              <a:rPr lang="en-US" sz="1800" dirty="0">
                <a:solidFill>
                  <a:srgbClr val="851F41"/>
                </a:solidFill>
                <a:latin typeface="Arial" panose="020B0604020202020204" pitchFamily="34" charset="0"/>
                <a:cs typeface="Arial" panose="020B0604020202020204" pitchFamily="34" charset="0"/>
              </a:rPr>
              <a:t>This is tracked with a dashboard designed using a modified version of PREMIS</a:t>
            </a:r>
          </a:p>
        </p:txBody>
      </p:sp>
      <p:pic>
        <p:nvPicPr>
          <p:cNvPr id="24" name="Picture 23">
            <a:extLst>
              <a:ext uri="{FF2B5EF4-FFF2-40B4-BE49-F238E27FC236}">
                <a16:creationId xmlns:a16="http://schemas.microsoft.com/office/drawing/2014/main" id="{B6B067F8-23C8-C375-6F91-DDA823D2399E}"/>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sp>
        <p:nvSpPr>
          <p:cNvPr id="6" name="TextBox 5">
            <a:extLst>
              <a:ext uri="{FF2B5EF4-FFF2-40B4-BE49-F238E27FC236}">
                <a16:creationId xmlns:a16="http://schemas.microsoft.com/office/drawing/2014/main" id="{F907E719-148E-3797-CB31-66D6308E7DDF}"/>
              </a:ext>
            </a:extLst>
          </p:cNvPr>
          <p:cNvSpPr txBox="1"/>
          <p:nvPr/>
        </p:nvSpPr>
        <p:spPr>
          <a:xfrm>
            <a:off x="838200" y="658574"/>
            <a:ext cx="9489831" cy="369332"/>
          </a:xfrm>
          <a:prstGeom prst="rect">
            <a:avLst/>
          </a:prstGeom>
          <a:noFill/>
        </p:spPr>
        <p:txBody>
          <a:bodyPr wrap="square">
            <a:spAutoFit/>
          </a:bodyPr>
          <a:lstStyle/>
          <a:p>
            <a:r>
              <a:rPr lang="en-US" dirty="0"/>
              <a:t>Note: I am not a preservation specialist and can only speak in generalities about our strategies</a:t>
            </a:r>
          </a:p>
        </p:txBody>
      </p:sp>
      <p:sp>
        <p:nvSpPr>
          <p:cNvPr id="7" name="TextBox 6">
            <a:extLst>
              <a:ext uri="{FF2B5EF4-FFF2-40B4-BE49-F238E27FC236}">
                <a16:creationId xmlns:a16="http://schemas.microsoft.com/office/drawing/2014/main" id="{7DF2095E-9448-7B52-E7EA-60751D434146}"/>
              </a:ext>
            </a:extLst>
          </p:cNvPr>
          <p:cNvSpPr txBox="1"/>
          <p:nvPr/>
        </p:nvSpPr>
        <p:spPr>
          <a:xfrm>
            <a:off x="6313874" y="5886639"/>
            <a:ext cx="5039926" cy="4085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1673 Lac </a:t>
            </a:r>
            <a:r>
              <a:rPr lang="en-US" sz="1000" dirty="0" err="1">
                <a:latin typeface="Arial" panose="020B0604020202020204" pitchFamily="34" charset="0"/>
                <a:cs typeface="Arial" panose="020B0604020202020204" pitchFamily="34" charset="0"/>
              </a:rPr>
              <a:t>Superieur</a:t>
            </a:r>
            <a:r>
              <a:rPr lang="en-US" sz="1000" dirty="0">
                <a:latin typeface="Arial" panose="020B0604020202020204" pitchFamily="34" charset="0"/>
                <a:cs typeface="Arial" panose="020B0604020202020204" pitchFamily="34" charset="0"/>
              </a:rPr>
              <a:t> et </a:t>
            </a:r>
            <a:r>
              <a:rPr lang="en-US" sz="1000" dirty="0" err="1">
                <a:latin typeface="Arial" panose="020B0604020202020204" pitchFamily="34" charset="0"/>
                <a:cs typeface="Arial" panose="020B0604020202020204" pitchFamily="34" charset="0"/>
              </a:rPr>
              <a:t>Autres</a:t>
            </a:r>
            <a:r>
              <a:rPr lang="en-US" sz="1000" dirty="0">
                <a:latin typeface="Arial" panose="020B0604020202020204" pitchFamily="34" charset="0"/>
                <a:cs typeface="Arial" panose="020B0604020202020204" pitchFamily="34" charset="0"/>
              </a:rPr>
              <a:t> Lieux </a:t>
            </a:r>
            <a:r>
              <a:rPr lang="en-US" sz="1000" dirty="0" err="1">
                <a:latin typeface="Arial" panose="020B0604020202020204" pitchFamily="34" charset="0"/>
                <a:cs typeface="Arial" panose="020B0604020202020204" pitchFamily="34" charset="0"/>
              </a:rPr>
              <a:t>ou</a:t>
            </a:r>
            <a:r>
              <a:rPr lang="en-US" sz="1000" dirty="0">
                <a:latin typeface="Arial" panose="020B0604020202020204" pitchFamily="34" charset="0"/>
                <a:cs typeface="Arial" panose="020B0604020202020204" pitchFamily="34" charset="0"/>
              </a:rPr>
              <a:t> Sont Les Missions des Peres De La Compagnie de Iesus Comprises sous le nom </a:t>
            </a:r>
            <a:r>
              <a:rPr lang="en-US" sz="1000" dirty="0" err="1">
                <a:latin typeface="Arial" panose="020B0604020202020204" pitchFamily="34" charset="0"/>
                <a:cs typeface="Arial" panose="020B0604020202020204" pitchFamily="34" charset="0"/>
              </a:rPr>
              <a:t>D’outauacs</a:t>
            </a:r>
            <a:r>
              <a:rPr lang="en-US" sz="1000" dirty="0">
                <a:latin typeface="Arial" panose="020B0604020202020204" pitchFamily="34" charset="0"/>
                <a:cs typeface="Arial" panose="020B0604020202020204" pitchFamily="34" charset="0"/>
              </a:rPr>
              <a:t> – nmcst013205001</a:t>
            </a:r>
          </a:p>
        </p:txBody>
      </p:sp>
      <p:pic>
        <p:nvPicPr>
          <p:cNvPr id="1026" name="Picture 2" descr="Historic map of Lake Superior and the surrounding area. The proportions are slightly skewed based on historic understanding and manual surveys. ">
            <a:extLst>
              <a:ext uri="{FF2B5EF4-FFF2-40B4-BE49-F238E27FC236}">
                <a16:creationId xmlns:a16="http://schemas.microsoft.com/office/drawing/2014/main" id="{D9993A82-8380-0F58-C6BF-271040D725FC}"/>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13773" r="15467"/>
          <a:stretch/>
        </p:blipFill>
        <p:spPr bwMode="auto">
          <a:xfrm>
            <a:off x="6051626" y="1690687"/>
            <a:ext cx="5775886" cy="4195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654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000D4-F628-B2EF-E528-724A34A3DD81}"/>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61B568F2-5470-B839-68EC-61C23E6ED98D}"/>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C1DB5DEE-A94D-1376-4D00-C789926F4E66}"/>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Successes</a:t>
            </a:r>
          </a:p>
        </p:txBody>
      </p:sp>
      <p:sp>
        <p:nvSpPr>
          <p:cNvPr id="4" name="Content Placeholder 3">
            <a:extLst>
              <a:ext uri="{FF2B5EF4-FFF2-40B4-BE49-F238E27FC236}">
                <a16:creationId xmlns:a16="http://schemas.microsoft.com/office/drawing/2014/main" id="{E41D6F32-536B-7976-F3AE-856B9616D071}"/>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Easier access for researchers and the general public</a:t>
            </a:r>
          </a:p>
          <a:p>
            <a:r>
              <a:rPr lang="en-US" sz="2200" dirty="0">
                <a:solidFill>
                  <a:srgbClr val="851F41"/>
                </a:solidFill>
                <a:latin typeface="Arial" panose="020B0604020202020204" pitchFamily="34" charset="0"/>
                <a:cs typeface="Arial" panose="020B0604020202020204" pitchFamily="34" charset="0"/>
              </a:rPr>
              <a:t>Future improvements for the DLP</a:t>
            </a:r>
          </a:p>
          <a:p>
            <a:r>
              <a:rPr lang="en-US" sz="2200" dirty="0">
                <a:solidFill>
                  <a:srgbClr val="851F41"/>
                </a:solidFill>
                <a:latin typeface="Arial" panose="020B0604020202020204" pitchFamily="34" charset="0"/>
                <a:cs typeface="Arial" panose="020B0604020202020204" pitchFamily="34" charset="0"/>
              </a:rPr>
              <a:t>Cross-departmental collaboration</a:t>
            </a:r>
          </a:p>
          <a:p>
            <a:r>
              <a:rPr lang="en-US" sz="2200" dirty="0">
                <a:solidFill>
                  <a:srgbClr val="851F41"/>
                </a:solidFill>
                <a:latin typeface="Arial" panose="020B0604020202020204" pitchFamily="34" charset="0"/>
                <a:cs typeface="Arial" panose="020B0604020202020204" pitchFamily="34" charset="0"/>
              </a:rPr>
              <a:t>We know what maps we have now!</a:t>
            </a:r>
          </a:p>
          <a:p>
            <a:r>
              <a:rPr lang="en-US" sz="2200" dirty="0">
                <a:solidFill>
                  <a:srgbClr val="851F41"/>
                </a:solidFill>
                <a:latin typeface="Arial" panose="020B0604020202020204" pitchFamily="34" charset="0"/>
                <a:cs typeface="Arial" panose="020B0604020202020204" pitchFamily="34" charset="0"/>
              </a:rPr>
              <a:t>Established a workflow for future projects with the </a:t>
            </a:r>
            <a:r>
              <a:rPr lang="en-US" sz="2200" dirty="0" err="1">
                <a:solidFill>
                  <a:srgbClr val="851F41"/>
                </a:solidFill>
                <a:latin typeface="Arial" panose="020B0604020202020204" pitchFamily="34" charset="0"/>
                <a:cs typeface="Arial" panose="020B0604020202020204" pitchFamily="34" charset="0"/>
              </a:rPr>
              <a:t>Geospacial</a:t>
            </a:r>
            <a:r>
              <a:rPr lang="en-US" sz="2200" dirty="0">
                <a:solidFill>
                  <a:srgbClr val="851F41"/>
                </a:solidFill>
                <a:latin typeface="Arial" panose="020B0604020202020204" pitchFamily="34" charset="0"/>
                <a:cs typeface="Arial" panose="020B0604020202020204" pitchFamily="34" charset="0"/>
              </a:rPr>
              <a:t> Data Team</a:t>
            </a:r>
          </a:p>
          <a:p>
            <a:pPr lvl="1"/>
            <a:r>
              <a:rPr lang="en-US" sz="1800" dirty="0">
                <a:solidFill>
                  <a:srgbClr val="851F41"/>
                </a:solidFill>
                <a:latin typeface="Arial" panose="020B0604020202020204" pitchFamily="34" charset="0"/>
                <a:cs typeface="Arial" panose="020B0604020202020204" pitchFamily="34" charset="0"/>
              </a:rPr>
              <a:t>Already completed a spin-off project for them where we digitized a large collection of Aerial photographs</a:t>
            </a:r>
          </a:p>
          <a:p>
            <a:pPr lvl="1"/>
            <a:r>
              <a:rPr lang="en-US" sz="1800" dirty="0">
                <a:solidFill>
                  <a:srgbClr val="851F41"/>
                </a:solidFill>
                <a:latin typeface="Arial" panose="020B0604020202020204" pitchFamily="34" charset="0"/>
                <a:cs typeface="Arial" panose="020B0604020202020204" pitchFamily="34" charset="0"/>
              </a:rPr>
              <a:t>Talking about more maps stored off-site</a:t>
            </a:r>
          </a:p>
        </p:txBody>
      </p:sp>
      <p:pic>
        <p:nvPicPr>
          <p:cNvPr id="24" name="Picture 23">
            <a:extLst>
              <a:ext uri="{FF2B5EF4-FFF2-40B4-BE49-F238E27FC236}">
                <a16:creationId xmlns:a16="http://schemas.microsoft.com/office/drawing/2014/main" id="{BD3B4E7C-05B3-5C6A-2B62-165BC215F194}"/>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4100" name="Picture 4" descr="Map of Chile with a painting on the top a dramatic scene with people and animals on the top and a section of a map on the bottom. The title reads Mapa De Chile in bold letters">
            <a:extLst>
              <a:ext uri="{FF2B5EF4-FFF2-40B4-BE49-F238E27FC236}">
                <a16:creationId xmlns:a16="http://schemas.microsoft.com/office/drawing/2014/main" id="{2D027F2F-32E0-F209-2E6C-8F1F906D5FB0}"/>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26529" r="27589"/>
          <a:stretch/>
        </p:blipFill>
        <p:spPr bwMode="auto">
          <a:xfrm>
            <a:off x="6172202" y="1129390"/>
            <a:ext cx="4502602" cy="50445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D71D0DA-856B-F25C-80AF-0B9248CC1FDA}"/>
              </a:ext>
            </a:extLst>
          </p:cNvPr>
          <p:cNvSpPr txBox="1"/>
          <p:nvPr/>
        </p:nvSpPr>
        <p:spPr>
          <a:xfrm>
            <a:off x="8317699" y="6173944"/>
            <a:ext cx="214674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Mapa De Chile – nmcst013111001</a:t>
            </a:r>
          </a:p>
        </p:txBody>
      </p:sp>
    </p:spTree>
    <p:extLst>
      <p:ext uri="{BB962C8B-B14F-4D97-AF65-F5344CB8AC3E}">
        <p14:creationId xmlns:p14="http://schemas.microsoft.com/office/powerpoint/2010/main" val="2720778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DD1F8-4151-6E7A-90C1-C30B2824C6AE}"/>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AC4F9CFC-9C3C-6A05-1450-9EA3874A65CC}"/>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54DEE55A-35C3-B0DC-3701-ECA574F6926A}"/>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Challenges</a:t>
            </a:r>
          </a:p>
        </p:txBody>
      </p:sp>
      <p:pic>
        <p:nvPicPr>
          <p:cNvPr id="24" name="Picture 23">
            <a:extLst>
              <a:ext uri="{FF2B5EF4-FFF2-40B4-BE49-F238E27FC236}">
                <a16:creationId xmlns:a16="http://schemas.microsoft.com/office/drawing/2014/main" id="{989A1D66-150E-8C45-CCC1-B199AF4C0229}"/>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30854245-0EC9-F350-7DBD-5FAE5C809D2A}"/>
              </a:ext>
            </a:extLst>
          </p:cNvPr>
          <p:cNvSpPr>
            <a:spLocks noGrp="1"/>
          </p:cNvSpPr>
          <p:nvPr>
            <p:ph sz="half" idx="2"/>
          </p:nvPr>
        </p:nvSpPr>
        <p:spPr/>
        <p:txBody>
          <a:bodyPr>
            <a:normAutofit lnSpcReduction="10000"/>
          </a:bodyPr>
          <a:lstStyle/>
          <a:p>
            <a:r>
              <a:rPr lang="en-US" sz="2200" dirty="0">
                <a:solidFill>
                  <a:srgbClr val="851F41"/>
                </a:solidFill>
                <a:latin typeface="Arial" panose="020B0604020202020204" pitchFamily="34" charset="0"/>
                <a:cs typeface="Arial" panose="020B0604020202020204" pitchFamily="34" charset="0"/>
              </a:rPr>
              <a:t>Physical condition of the maps</a:t>
            </a:r>
          </a:p>
          <a:p>
            <a:r>
              <a:rPr lang="en-US" sz="2200" dirty="0">
                <a:solidFill>
                  <a:srgbClr val="851F41"/>
                </a:solidFill>
                <a:latin typeface="Arial" panose="020B0604020202020204" pitchFamily="34" charset="0"/>
                <a:cs typeface="Arial" panose="020B0604020202020204" pitchFamily="34" charset="0"/>
              </a:rPr>
              <a:t>Aspects of the project evolved as work progressed</a:t>
            </a:r>
            <a:endParaRPr lang="en-US" sz="1800" dirty="0">
              <a:solidFill>
                <a:srgbClr val="851F41"/>
              </a:solidFill>
              <a:latin typeface="Arial" panose="020B0604020202020204" pitchFamily="34" charset="0"/>
              <a:cs typeface="Arial" panose="020B0604020202020204" pitchFamily="34" charset="0"/>
            </a:endParaRPr>
          </a:p>
          <a:p>
            <a:r>
              <a:rPr lang="en-US" sz="2200" dirty="0">
                <a:solidFill>
                  <a:srgbClr val="851F41"/>
                </a:solidFill>
                <a:latin typeface="Arial" panose="020B0604020202020204" pitchFamily="34" charset="0"/>
                <a:cs typeface="Arial" panose="020B0604020202020204" pitchFamily="34" charset="0"/>
              </a:rPr>
              <a:t>Because of the change in the file naming convention, some of our automated features didn’t work as smoothly</a:t>
            </a:r>
          </a:p>
          <a:p>
            <a:pPr lvl="1"/>
            <a:r>
              <a:rPr lang="en-US" sz="1800" dirty="0">
                <a:solidFill>
                  <a:srgbClr val="851F41"/>
                </a:solidFill>
                <a:latin typeface="Arial" panose="020B0604020202020204" pitchFamily="34" charset="0"/>
                <a:cs typeface="Arial" panose="020B0604020202020204" pitchFamily="34" charset="0"/>
              </a:rPr>
              <a:t>Scanning parts also threw off the automated numbering system so we had to manually name each file</a:t>
            </a:r>
          </a:p>
          <a:p>
            <a:r>
              <a:rPr lang="en-US" sz="2200" dirty="0">
                <a:solidFill>
                  <a:srgbClr val="851F41"/>
                </a:solidFill>
                <a:latin typeface="Arial" panose="020B0604020202020204" pitchFamily="34" charset="0"/>
                <a:cs typeface="Arial" panose="020B0604020202020204" pitchFamily="34" charset="0"/>
              </a:rPr>
              <a:t>Removing the drawer number from the file name meant all drawers had to be scanned in order within each cabinet</a:t>
            </a:r>
          </a:p>
        </p:txBody>
      </p:sp>
      <p:pic>
        <p:nvPicPr>
          <p:cNvPr id="6146" name="Picture 2" descr="A colorful map of Norfolk, Virginia and the Chesapeake Bay. The top right corner of the map is torn off and the edges are frayed. ">
            <a:extLst>
              <a:ext uri="{FF2B5EF4-FFF2-40B4-BE49-F238E27FC236}">
                <a16:creationId xmlns:a16="http://schemas.microsoft.com/office/drawing/2014/main" id="{8C1E1C79-5D22-EAD0-15F3-6023ED4FAE37}"/>
              </a:ext>
            </a:extLst>
          </p:cNvPr>
          <p:cNvPicPr>
            <a:picLocks noGrp="1" noChangeAspect="1" noChangeArrowheads="1"/>
          </p:cNvPicPr>
          <p:nvPr>
            <p:ph sz="half" idx="1"/>
          </p:nvPr>
        </p:nvPicPr>
        <p:blipFill rotWithShape="1">
          <a:blip r:embed="rId5">
            <a:extLst>
              <a:ext uri="{28A0092B-C50C-407E-A947-70E740481C1C}">
                <a14:useLocalDpi xmlns:a14="http://schemas.microsoft.com/office/drawing/2010/main" val="0"/>
              </a:ext>
            </a:extLst>
          </a:blip>
          <a:srcRect l="14110" r="13611"/>
          <a:stretch/>
        </p:blipFill>
        <p:spPr bwMode="auto">
          <a:xfrm>
            <a:off x="201941" y="1825625"/>
            <a:ext cx="6118335" cy="43513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20FE721-2908-1019-BF20-B9982154E7A6}"/>
              </a:ext>
            </a:extLst>
          </p:cNvPr>
          <p:cNvSpPr txBox="1"/>
          <p:nvPr/>
        </p:nvSpPr>
        <p:spPr>
          <a:xfrm>
            <a:off x="345989" y="6246654"/>
            <a:ext cx="565250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1940 Virginia Seashore: A Year Round Playground – Among Historic Shrines – nmcst012025001</a:t>
            </a:r>
          </a:p>
        </p:txBody>
      </p:sp>
    </p:spTree>
    <p:extLst>
      <p:ext uri="{BB962C8B-B14F-4D97-AF65-F5344CB8AC3E}">
        <p14:creationId xmlns:p14="http://schemas.microsoft.com/office/powerpoint/2010/main" val="3292083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2" name="Rectangle 104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Rectangle 104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hoto of the exterior of Newman Library which is a circular building with many windows. There is a maroon and orange filter over the image to represent VT's school colors. &#10;&#10;">
            <a:extLst>
              <a:ext uri="{FF2B5EF4-FFF2-40B4-BE49-F238E27FC236}">
                <a16:creationId xmlns:a16="http://schemas.microsoft.com/office/drawing/2014/main" id="{530B6505-DBD0-ADA3-49E9-A5AFE74ED973}"/>
              </a:ext>
            </a:extLst>
          </p:cNvPr>
          <p:cNvPicPr>
            <a:picLocks noChangeAspect="1"/>
          </p:cNvPicPr>
          <p:nvPr/>
        </p:nvPicPr>
        <p:blipFill rotWithShape="1">
          <a:blip r:embed="rId2"/>
          <a:srcRect l="21368" r="13239"/>
          <a:stretch/>
        </p:blipFill>
        <p:spPr>
          <a:xfrm>
            <a:off x="5452915" y="-12402"/>
            <a:ext cx="6739083" cy="6870402"/>
          </a:xfrm>
          <a:prstGeom prst="rect">
            <a:avLst/>
          </a:prstGeom>
        </p:spPr>
      </p:pic>
      <p:sp>
        <p:nvSpPr>
          <p:cNvPr id="2" name="Title 1">
            <a:extLst>
              <a:ext uri="{FF2B5EF4-FFF2-40B4-BE49-F238E27FC236}">
                <a16:creationId xmlns:a16="http://schemas.microsoft.com/office/drawing/2014/main" id="{F343FC01-B56B-3B2C-EC7A-AC8299A1913E}"/>
              </a:ext>
            </a:extLst>
          </p:cNvPr>
          <p:cNvSpPr>
            <a:spLocks noGrp="1"/>
          </p:cNvSpPr>
          <p:nvPr>
            <p:ph type="title"/>
          </p:nvPr>
        </p:nvSpPr>
        <p:spPr>
          <a:xfrm>
            <a:off x="371093" y="1161288"/>
            <a:ext cx="4006353" cy="1124712"/>
          </a:xfrm>
        </p:spPr>
        <p:txBody>
          <a:bodyPr anchor="b">
            <a:normAutofit/>
          </a:bodyPr>
          <a:lstStyle/>
          <a:p>
            <a:r>
              <a:rPr lang="en-US" b="1" dirty="0">
                <a:solidFill>
                  <a:srgbClr val="E77721"/>
                </a:solidFill>
                <a:latin typeface="Gineso Cond Demi" panose="02000506040000020004" pitchFamily="2" charset="77"/>
              </a:rPr>
              <a:t>Newman Library</a:t>
            </a:r>
          </a:p>
        </p:txBody>
      </p:sp>
      <p:sp>
        <p:nvSpPr>
          <p:cNvPr id="1046" name="Rectangle 104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8" name="Rectangle 104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3561495-FB12-A2EA-24DA-6ED141735012}"/>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10233499" y="3913995"/>
            <a:ext cx="3417650" cy="3219514"/>
          </a:xfrm>
          <a:prstGeom prst="rect">
            <a:avLst/>
          </a:prstGeom>
        </p:spPr>
      </p:pic>
      <p:pic>
        <p:nvPicPr>
          <p:cNvPr id="5" name="Picture 4">
            <a:extLst>
              <a:ext uri="{FF2B5EF4-FFF2-40B4-BE49-F238E27FC236}">
                <a16:creationId xmlns:a16="http://schemas.microsoft.com/office/drawing/2014/main" id="{B1CCDDBF-F415-0CCC-74A9-B286D361B9BD}"/>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4993806" y="0"/>
            <a:ext cx="2754908" cy="2112095"/>
          </a:xfrm>
          <a:prstGeom prst="rect">
            <a:avLst/>
          </a:prstGeom>
        </p:spPr>
      </p:pic>
      <p:sp>
        <p:nvSpPr>
          <p:cNvPr id="8" name="Content Placeholder 2">
            <a:extLst>
              <a:ext uri="{FF2B5EF4-FFF2-40B4-BE49-F238E27FC236}">
                <a16:creationId xmlns:a16="http://schemas.microsoft.com/office/drawing/2014/main" id="{E2EC4B44-2C9E-852B-868D-081D46CC7AB1}"/>
              </a:ext>
            </a:extLst>
          </p:cNvPr>
          <p:cNvSpPr>
            <a:spLocks noGrp="1"/>
          </p:cNvSpPr>
          <p:nvPr>
            <p:ph idx="1"/>
          </p:nvPr>
        </p:nvSpPr>
        <p:spPr>
          <a:xfrm>
            <a:off x="424814" y="2610104"/>
            <a:ext cx="4661102" cy="2986024"/>
          </a:xfrm>
        </p:spPr>
        <p:txBody>
          <a:bodyPr anchor="t">
            <a:noAutofit/>
          </a:bodyPr>
          <a:lstStyle/>
          <a:p>
            <a:pPr marL="0" indent="0" rtl="0">
              <a:spcBef>
                <a:spcPts val="0"/>
              </a:spcBef>
              <a:spcAft>
                <a:spcPts val="1200"/>
              </a:spcAft>
              <a:buNone/>
            </a:pPr>
            <a:r>
              <a:rPr lang="en-US" sz="2400" b="1" dirty="0">
                <a:solidFill>
                  <a:srgbClr val="851F41"/>
                </a:solidFill>
                <a:latin typeface="Arial" panose="020B0604020202020204" pitchFamily="34" charset="0"/>
                <a:cs typeface="Arial" panose="020B0604020202020204" pitchFamily="34" charset="0"/>
              </a:rPr>
              <a:t>Main branch of the University Libraries whose mission is to </a:t>
            </a:r>
          </a:p>
          <a:p>
            <a:pPr marL="0" indent="0" rtl="0">
              <a:spcBef>
                <a:spcPts val="0"/>
              </a:spcBef>
              <a:spcAft>
                <a:spcPts val="1200"/>
              </a:spcAft>
              <a:buNone/>
            </a:pPr>
            <a:r>
              <a:rPr lang="en-US" sz="2400" b="1" dirty="0">
                <a:solidFill>
                  <a:srgbClr val="851F41"/>
                </a:solidFill>
                <a:latin typeface="Arial" panose="020B0604020202020204" pitchFamily="34" charset="0"/>
                <a:cs typeface="Arial" panose="020B0604020202020204" pitchFamily="34" charset="0"/>
              </a:rPr>
              <a:t>“Provide and promote access to information resources for the achievement of the university’s objectives in learning, discovery, and engagement.”</a:t>
            </a:r>
          </a:p>
        </p:txBody>
      </p:sp>
    </p:spTree>
    <p:extLst>
      <p:ext uri="{BB962C8B-B14F-4D97-AF65-F5344CB8AC3E}">
        <p14:creationId xmlns:p14="http://schemas.microsoft.com/office/powerpoint/2010/main" val="23467770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85FE9-1C64-883B-6135-3D41AB70D0AB}"/>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472EA005-F25A-7F0E-9EE6-8610A3B76B8A}"/>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B9425404-1B13-442D-3863-42A4F19387D8}"/>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Challenges – multipage items</a:t>
            </a:r>
          </a:p>
        </p:txBody>
      </p:sp>
      <p:sp>
        <p:nvSpPr>
          <p:cNvPr id="4" name="Content Placeholder 3">
            <a:extLst>
              <a:ext uri="{FF2B5EF4-FFF2-40B4-BE49-F238E27FC236}">
                <a16:creationId xmlns:a16="http://schemas.microsoft.com/office/drawing/2014/main" id="{4931B1A5-A495-86E8-B19D-92D7EB73442C}"/>
              </a:ext>
            </a:extLst>
          </p:cNvPr>
          <p:cNvSpPr>
            <a:spLocks noGrp="1"/>
          </p:cNvSpPr>
          <p:nvPr>
            <p:ph sz="half" idx="1"/>
          </p:nvPr>
        </p:nvSpPr>
        <p:spPr>
          <a:xfrm>
            <a:off x="838199" y="1825625"/>
            <a:ext cx="10406449" cy="1527565"/>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A few items had more than one page</a:t>
            </a:r>
          </a:p>
          <a:p>
            <a:r>
              <a:rPr lang="en-US" sz="2200" dirty="0">
                <a:solidFill>
                  <a:srgbClr val="851F41"/>
                </a:solidFill>
                <a:latin typeface="Arial" panose="020B0604020202020204" pitchFamily="34" charset="0"/>
                <a:cs typeface="Arial" panose="020B0604020202020204" pitchFamily="34" charset="0"/>
              </a:rPr>
              <a:t>When we’re scanning, we get into a rhythm and don’t notice that a different page may not be a different item, so the inventory team started flagging them by coloring the line on the spread sheet</a:t>
            </a:r>
          </a:p>
        </p:txBody>
      </p:sp>
      <p:pic>
        <p:nvPicPr>
          <p:cNvPr id="24" name="Picture 23">
            <a:extLst>
              <a:ext uri="{FF2B5EF4-FFF2-40B4-BE49-F238E27FC236}">
                <a16:creationId xmlns:a16="http://schemas.microsoft.com/office/drawing/2014/main" id="{62F03302-A000-CAC7-A09F-1D13B674B3BD}"/>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7170" name="Picture 2" descr="Map of Oregon with several colors marking geologic regions in the state">
            <a:extLst>
              <a:ext uri="{FF2B5EF4-FFF2-40B4-BE49-F238E27FC236}">
                <a16:creationId xmlns:a16="http://schemas.microsoft.com/office/drawing/2014/main" id="{B2BEC504-D528-02A3-7751-10DD1986C730}"/>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32914" t="23576" r="32925" b="24413"/>
          <a:stretch/>
        </p:blipFill>
        <p:spPr bwMode="auto">
          <a:xfrm>
            <a:off x="132578" y="3353190"/>
            <a:ext cx="3879810" cy="303751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Second page of the Explanation of the Geologic Map of Oregon">
            <a:extLst>
              <a:ext uri="{FF2B5EF4-FFF2-40B4-BE49-F238E27FC236}">
                <a16:creationId xmlns:a16="http://schemas.microsoft.com/office/drawing/2014/main" id="{5C1EB93A-018B-9217-E362-76CB96E4594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806" t="22389" r="33121" b="24553"/>
          <a:stretch/>
        </p:blipFill>
        <p:spPr bwMode="auto">
          <a:xfrm>
            <a:off x="7883306" y="3306766"/>
            <a:ext cx="3680034" cy="313036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Explanation of the Geologic Map of Oregon">
            <a:extLst>
              <a:ext uri="{FF2B5EF4-FFF2-40B4-BE49-F238E27FC236}">
                <a16:creationId xmlns:a16="http://schemas.microsoft.com/office/drawing/2014/main" id="{F2F91E19-3CF9-BC65-F3D7-504FD93774B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8040" r="18311"/>
          <a:stretch/>
        </p:blipFill>
        <p:spPr bwMode="auto">
          <a:xfrm>
            <a:off x="4114795" y="3398662"/>
            <a:ext cx="3666103" cy="296170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F5848DF-FF83-395B-7668-1A620A1BC4E7}"/>
              </a:ext>
            </a:extLst>
          </p:cNvPr>
          <p:cNvSpPr txBox="1"/>
          <p:nvPr/>
        </p:nvSpPr>
        <p:spPr>
          <a:xfrm>
            <a:off x="172589" y="6405837"/>
            <a:ext cx="478368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Geologic Map of Oregon – nmcst017166001, nmcst017166002, nmcst017166003</a:t>
            </a:r>
          </a:p>
        </p:txBody>
      </p:sp>
    </p:spTree>
    <p:extLst>
      <p:ext uri="{BB962C8B-B14F-4D97-AF65-F5344CB8AC3E}">
        <p14:creationId xmlns:p14="http://schemas.microsoft.com/office/powerpoint/2010/main" val="549807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4CCECE-A264-6BA4-1736-0049ADE27AC7}"/>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8C82AFC7-9A70-8A66-77BD-845BDB3317CC}"/>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7B4C4015-E4DD-0AF4-EA51-A721DD1CE265}"/>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Challenges – color coding</a:t>
            </a:r>
          </a:p>
        </p:txBody>
      </p:sp>
      <p:sp>
        <p:nvSpPr>
          <p:cNvPr id="4" name="Content Placeholder 3">
            <a:extLst>
              <a:ext uri="{FF2B5EF4-FFF2-40B4-BE49-F238E27FC236}">
                <a16:creationId xmlns:a16="http://schemas.microsoft.com/office/drawing/2014/main" id="{F011A8C0-4BA5-2106-45F6-BFEA5760B17B}"/>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Then they started color coding everything and it slowed us down as we had to stop to figure out what each color meant and why an item was flagged</a:t>
            </a:r>
          </a:p>
          <a:p>
            <a:r>
              <a:rPr lang="en-US" sz="2200" dirty="0">
                <a:solidFill>
                  <a:srgbClr val="851F41"/>
                </a:solidFill>
                <a:latin typeface="Arial" panose="020B0604020202020204" pitchFamily="34" charset="0"/>
                <a:cs typeface="Arial" panose="020B0604020202020204" pitchFamily="34" charset="0"/>
              </a:rPr>
              <a:t>Colors were not used consistently between students or between issues</a:t>
            </a:r>
          </a:p>
          <a:p>
            <a:r>
              <a:rPr lang="en-US" sz="2200" dirty="0">
                <a:solidFill>
                  <a:srgbClr val="851F41"/>
                </a:solidFill>
                <a:latin typeface="Arial" panose="020B0604020202020204" pitchFamily="34" charset="0"/>
                <a:cs typeface="Arial" panose="020B0604020202020204" pitchFamily="34" charset="0"/>
              </a:rPr>
              <a:t>For example…</a:t>
            </a:r>
          </a:p>
        </p:txBody>
      </p:sp>
      <p:pic>
        <p:nvPicPr>
          <p:cNvPr id="24" name="Picture 23">
            <a:extLst>
              <a:ext uri="{FF2B5EF4-FFF2-40B4-BE49-F238E27FC236}">
                <a16:creationId xmlns:a16="http://schemas.microsoft.com/office/drawing/2014/main" id="{9DD1A87C-8669-BB6F-C65A-7D967141B476}"/>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11266" name="Picture 2" descr="Map of the United States with colored regions makeing Indian Lands Judicially Established as of 1978">
            <a:extLst>
              <a:ext uri="{FF2B5EF4-FFF2-40B4-BE49-F238E27FC236}">
                <a16:creationId xmlns:a16="http://schemas.microsoft.com/office/drawing/2014/main" id="{6A1A5F6F-F84F-DE04-542A-A9EA17D09026}"/>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14778" r="14461"/>
          <a:stretch/>
        </p:blipFill>
        <p:spPr bwMode="auto">
          <a:xfrm>
            <a:off x="6172202" y="1799562"/>
            <a:ext cx="5559957" cy="403908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2A60DC8-D431-5DD2-5C1F-FCAAD3C010E0}"/>
              </a:ext>
            </a:extLst>
          </p:cNvPr>
          <p:cNvSpPr txBox="1"/>
          <p:nvPr/>
        </p:nvSpPr>
        <p:spPr>
          <a:xfrm>
            <a:off x="8043329" y="5904102"/>
            <a:ext cx="368883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1978 Indian Land Areas Judicially Established – nmcst014637</a:t>
            </a:r>
          </a:p>
        </p:txBody>
      </p:sp>
    </p:spTree>
    <p:extLst>
      <p:ext uri="{BB962C8B-B14F-4D97-AF65-F5344CB8AC3E}">
        <p14:creationId xmlns:p14="http://schemas.microsoft.com/office/powerpoint/2010/main" val="1883896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8A8CA-07A2-2080-875F-1FD068D8DC44}"/>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D1F67356-D781-7C34-D147-28D516DD0629}"/>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E2C4C35E-902B-2BEF-4CB1-B1896B1F7ED1}"/>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nmcst014014 - unmarked</a:t>
            </a:r>
          </a:p>
        </p:txBody>
      </p:sp>
      <p:pic>
        <p:nvPicPr>
          <p:cNvPr id="24" name="Picture 23">
            <a:extLst>
              <a:ext uri="{FF2B5EF4-FFF2-40B4-BE49-F238E27FC236}">
                <a16:creationId xmlns:a16="http://schemas.microsoft.com/office/drawing/2014/main" id="{04FC39A2-5A94-F4EC-7D7C-8A14519A19B7}"/>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6" name="Content Placeholder 6" descr="Road Map">
            <a:extLst>
              <a:ext uri="{FF2B5EF4-FFF2-40B4-BE49-F238E27FC236}">
                <a16:creationId xmlns:a16="http://schemas.microsoft.com/office/drawing/2014/main" id="{004C998F-9FFE-4C17-9FAE-DF7F7EDA4051}"/>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909108" y="1825625"/>
            <a:ext cx="3039783" cy="4351338"/>
          </a:xfrm>
          <a:prstGeom prst="rect">
            <a:avLst/>
          </a:prstGeom>
        </p:spPr>
      </p:pic>
      <p:pic>
        <p:nvPicPr>
          <p:cNvPr id="7" name="Content Placeholder 8" descr="Roadmap insets">
            <a:extLst>
              <a:ext uri="{FF2B5EF4-FFF2-40B4-BE49-F238E27FC236}">
                <a16:creationId xmlns:a16="http://schemas.microsoft.com/office/drawing/2014/main" id="{CBDE5FF2-02E9-4ACA-A7B3-90DBE9DCA524}"/>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7235459" y="1825625"/>
            <a:ext cx="3055082" cy="4351338"/>
          </a:xfrm>
          <a:prstGeom prst="rect">
            <a:avLst/>
          </a:prstGeom>
        </p:spPr>
      </p:pic>
    </p:spTree>
    <p:extLst>
      <p:ext uri="{BB962C8B-B14F-4D97-AF65-F5344CB8AC3E}">
        <p14:creationId xmlns:p14="http://schemas.microsoft.com/office/powerpoint/2010/main" val="1378299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5F8AB-3365-DE30-54DF-919C3A1E1977}"/>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F8580005-D46D-A0B4-B137-A301C9517802}"/>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2C8D6A44-E266-A1EB-E210-37E7D50AE64B}"/>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nmcst014110 – coded blue</a:t>
            </a:r>
          </a:p>
        </p:txBody>
      </p:sp>
      <p:pic>
        <p:nvPicPr>
          <p:cNvPr id="24" name="Picture 23">
            <a:extLst>
              <a:ext uri="{FF2B5EF4-FFF2-40B4-BE49-F238E27FC236}">
                <a16:creationId xmlns:a16="http://schemas.microsoft.com/office/drawing/2014/main" id="{C6E8F15C-9190-4AB0-5113-C6D0DE2B7B5A}"/>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5" name="Content Placeholder 5" descr="Road Map&#10;">
            <a:extLst>
              <a:ext uri="{FF2B5EF4-FFF2-40B4-BE49-F238E27FC236}">
                <a16:creationId xmlns:a16="http://schemas.microsoft.com/office/drawing/2014/main" id="{F15AA94C-C01E-4174-8B99-0A18BCD70216}"/>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334237" y="1825625"/>
            <a:ext cx="4189525" cy="4351338"/>
          </a:xfrm>
          <a:prstGeom prst="rect">
            <a:avLst/>
          </a:prstGeom>
        </p:spPr>
      </p:pic>
      <p:pic>
        <p:nvPicPr>
          <p:cNvPr id="6" name="Content Placeholder 7" descr="Road map with insets">
            <a:extLst>
              <a:ext uri="{FF2B5EF4-FFF2-40B4-BE49-F238E27FC236}">
                <a16:creationId xmlns:a16="http://schemas.microsoft.com/office/drawing/2014/main" id="{0FBABDA9-A0A9-4CFB-A405-E5FFACABCBF2}"/>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6669116" y="1825625"/>
            <a:ext cx="4187767" cy="4351338"/>
          </a:xfrm>
          <a:prstGeom prst="rect">
            <a:avLst/>
          </a:prstGeom>
        </p:spPr>
      </p:pic>
    </p:spTree>
    <p:extLst>
      <p:ext uri="{BB962C8B-B14F-4D97-AF65-F5344CB8AC3E}">
        <p14:creationId xmlns:p14="http://schemas.microsoft.com/office/powerpoint/2010/main" val="4236465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86C4B-2978-1209-5685-7456A833779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ABEFAD8D-BFC6-5973-1414-3F46FE9258BC}"/>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11E4965A-3941-1D1C-E587-DC86658DB0E9}"/>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nmcst014027 – coded yellow</a:t>
            </a:r>
          </a:p>
        </p:txBody>
      </p:sp>
      <p:pic>
        <p:nvPicPr>
          <p:cNvPr id="24" name="Picture 23">
            <a:extLst>
              <a:ext uri="{FF2B5EF4-FFF2-40B4-BE49-F238E27FC236}">
                <a16:creationId xmlns:a16="http://schemas.microsoft.com/office/drawing/2014/main" id="{19CE25EC-2ABC-44DE-4F0F-10603DA76398}"/>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pic>
        <p:nvPicPr>
          <p:cNvPr id="5" name="Content Placeholder 5" descr="Road Map&#10;&#10;">
            <a:extLst>
              <a:ext uri="{FF2B5EF4-FFF2-40B4-BE49-F238E27FC236}">
                <a16:creationId xmlns:a16="http://schemas.microsoft.com/office/drawing/2014/main" id="{AB927869-A5B1-452F-BDE5-3E3B7EFC1F68}"/>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891527" y="1825625"/>
            <a:ext cx="3074945" cy="4351338"/>
          </a:xfrm>
          <a:prstGeom prst="rect">
            <a:avLst/>
          </a:prstGeom>
        </p:spPr>
      </p:pic>
      <p:pic>
        <p:nvPicPr>
          <p:cNvPr id="6" name="Content Placeholder 7" descr="Road Map insets">
            <a:extLst>
              <a:ext uri="{FF2B5EF4-FFF2-40B4-BE49-F238E27FC236}">
                <a16:creationId xmlns:a16="http://schemas.microsoft.com/office/drawing/2014/main" id="{49BD3C6D-CB69-4BD9-9B70-6407087392F3}"/>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7232820" y="1825625"/>
            <a:ext cx="3060359" cy="4351338"/>
          </a:xfrm>
          <a:prstGeom prst="rect">
            <a:avLst/>
          </a:prstGeom>
        </p:spPr>
      </p:pic>
    </p:spTree>
    <p:extLst>
      <p:ext uri="{BB962C8B-B14F-4D97-AF65-F5344CB8AC3E}">
        <p14:creationId xmlns:p14="http://schemas.microsoft.com/office/powerpoint/2010/main" val="3047172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51DC7-ED16-9610-87E6-4FB8586797CE}"/>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9FDE919D-2F9A-AD5A-8E4D-34327D304234}"/>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AB64658B-33B6-015D-1CBC-6842F2F665E1}"/>
              </a:ext>
            </a:extLst>
          </p:cNvPr>
          <p:cNvSpPr>
            <a:spLocks noGrp="1"/>
          </p:cNvSpPr>
          <p:nvPr>
            <p:ph type="title"/>
          </p:nvPr>
        </p:nvSpPr>
        <p:spPr/>
        <p:txBody>
          <a:bodyPr anchor="b">
            <a:normAutofit fontScale="90000"/>
          </a:bodyPr>
          <a:lstStyle/>
          <a:p>
            <a:r>
              <a:rPr lang="en-US" sz="5000" b="1" dirty="0">
                <a:solidFill>
                  <a:srgbClr val="E77721"/>
                </a:solidFill>
                <a:latin typeface="Gineso Cond Demi" panose="02000506040000020004" pitchFamily="2" charset="77"/>
              </a:rPr>
              <a:t>Challenge – Students grew up in a </a:t>
            </a:r>
            <a:br>
              <a:rPr lang="en-US" sz="5000" b="1" dirty="0">
                <a:solidFill>
                  <a:srgbClr val="E77721"/>
                </a:solidFill>
                <a:latin typeface="Gineso Cond Demi" panose="02000506040000020004" pitchFamily="2" charset="77"/>
              </a:rPr>
            </a:br>
            <a:r>
              <a:rPr lang="en-US" sz="5000" b="1" dirty="0">
                <a:solidFill>
                  <a:srgbClr val="E77721"/>
                </a:solidFill>
                <a:latin typeface="Gineso Cond Demi" panose="02000506040000020004" pitchFamily="2" charset="77"/>
              </a:rPr>
              <a:t>world of GPS</a:t>
            </a:r>
          </a:p>
        </p:txBody>
      </p:sp>
      <p:sp>
        <p:nvSpPr>
          <p:cNvPr id="8" name="Text Placeholder 7">
            <a:extLst>
              <a:ext uri="{FF2B5EF4-FFF2-40B4-BE49-F238E27FC236}">
                <a16:creationId xmlns:a16="http://schemas.microsoft.com/office/drawing/2014/main" id="{85D6907D-2CA3-9D5C-666B-A00643BAC648}"/>
              </a:ext>
            </a:extLst>
          </p:cNvPr>
          <p:cNvSpPr>
            <a:spLocks noGrp="1"/>
          </p:cNvSpPr>
          <p:nvPr>
            <p:ph type="body" idx="1"/>
          </p:nvPr>
        </p:nvSpPr>
        <p:spPr>
          <a:xfrm>
            <a:off x="839788" y="1681163"/>
            <a:ext cx="8091104" cy="823912"/>
          </a:xfrm>
        </p:spPr>
        <p:txBody>
          <a:bodyPr>
            <a:normAutofit fontScale="92500" lnSpcReduction="10000"/>
          </a:bodyPr>
          <a:lstStyle/>
          <a:p>
            <a:r>
              <a:rPr lang="en-US" sz="2200" b="0" dirty="0">
                <a:solidFill>
                  <a:srgbClr val="851F41"/>
                </a:solidFill>
                <a:latin typeface="Arial" panose="020B0604020202020204" pitchFamily="34" charset="0"/>
                <a:cs typeface="Arial" panose="020B0604020202020204" pitchFamily="34" charset="0"/>
              </a:rPr>
              <a:t>Students might be unfamiliar with fundamentals of physical maps. This was flagged as “two unrelated maps” on opposite sides of the page</a:t>
            </a:r>
          </a:p>
        </p:txBody>
      </p:sp>
      <p:pic>
        <p:nvPicPr>
          <p:cNvPr id="5" name="Content Placeholder 5" descr="Road map of Idaho">
            <a:extLst>
              <a:ext uri="{FF2B5EF4-FFF2-40B4-BE49-F238E27FC236}">
                <a16:creationId xmlns:a16="http://schemas.microsoft.com/office/drawing/2014/main" id="{41991124-7DCE-4BD0-9B1C-EB952EBABB2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39788" y="2671224"/>
            <a:ext cx="5157787" cy="3352290"/>
          </a:xfrm>
          <a:prstGeom prst="rect">
            <a:avLst/>
          </a:prstGeom>
        </p:spPr>
      </p:pic>
      <p:sp>
        <p:nvSpPr>
          <p:cNvPr id="9" name="Text Placeholder 8">
            <a:extLst>
              <a:ext uri="{FF2B5EF4-FFF2-40B4-BE49-F238E27FC236}">
                <a16:creationId xmlns:a16="http://schemas.microsoft.com/office/drawing/2014/main" id="{2B2E99D2-B2E2-B329-8E73-AB39B416FA66}"/>
              </a:ext>
            </a:extLst>
          </p:cNvPr>
          <p:cNvSpPr>
            <a:spLocks noGrp="1"/>
          </p:cNvSpPr>
          <p:nvPr>
            <p:ph type="body" sz="quarter" idx="3"/>
          </p:nvPr>
        </p:nvSpPr>
        <p:spPr>
          <a:xfrm>
            <a:off x="839788" y="6066095"/>
            <a:ext cx="5157787" cy="260564"/>
          </a:xfrm>
        </p:spPr>
        <p:txBody>
          <a:bodyPr>
            <a:normAutofit fontScale="92500" lnSpcReduction="10000"/>
          </a:bodyPr>
          <a:lstStyle/>
          <a:p>
            <a:r>
              <a:rPr lang="en-US" sz="1000" b="0" dirty="0">
                <a:latin typeface="Arial" panose="020B0604020202020204" pitchFamily="34" charset="0"/>
                <a:cs typeface="Arial" panose="020B0604020202020204" pitchFamily="34" charset="0"/>
              </a:rPr>
              <a:t>Mobil Travel Map of Idaho and Montana – nmcst014063001 and nmcst014063002</a:t>
            </a:r>
          </a:p>
        </p:txBody>
      </p:sp>
      <p:pic>
        <p:nvPicPr>
          <p:cNvPr id="7" name="Content Placeholder 7" descr="Road Map of Montana">
            <a:extLst>
              <a:ext uri="{FF2B5EF4-FFF2-40B4-BE49-F238E27FC236}">
                <a16:creationId xmlns:a16="http://schemas.microsoft.com/office/drawing/2014/main" id="{BC35B8FF-24E2-4C23-B136-53820C4A3F7B}"/>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172200" y="2657407"/>
            <a:ext cx="5183188" cy="3379924"/>
          </a:xfrm>
          <a:prstGeom prst="rect">
            <a:avLst/>
          </a:prstGeom>
        </p:spPr>
      </p:pic>
      <p:pic>
        <p:nvPicPr>
          <p:cNvPr id="24" name="Picture 23">
            <a:extLst>
              <a:ext uri="{FF2B5EF4-FFF2-40B4-BE49-F238E27FC236}">
                <a16:creationId xmlns:a16="http://schemas.microsoft.com/office/drawing/2014/main" id="{DA22D037-0EF0-1CA9-9124-3CE665F8FB1E}"/>
              </a:ext>
              <a:ext uri="{C183D7F6-B498-43B3-948B-1728B52AA6E4}">
                <adec:decorative xmlns:adec="http://schemas.microsoft.com/office/drawing/2017/decorative" val="1"/>
              </a:ext>
            </a:extLst>
          </p:cNvPr>
          <p:cNvPicPr>
            <a:picLocks noChangeAspect="1"/>
          </p:cNvPicPr>
          <p:nvPr/>
        </p:nvPicPr>
        <p:blipFill rotWithShape="1">
          <a:blip r:embed="rId5"/>
          <a:srcRect t="14628" r="6632"/>
          <a:stretch/>
        </p:blipFill>
        <p:spPr>
          <a:xfrm rot="10800000" flipH="1">
            <a:off x="9543472" y="4895823"/>
            <a:ext cx="2667983" cy="1981632"/>
          </a:xfrm>
          <a:prstGeom prst="rect">
            <a:avLst/>
          </a:prstGeom>
        </p:spPr>
      </p:pic>
    </p:spTree>
    <p:extLst>
      <p:ext uri="{BB962C8B-B14F-4D97-AF65-F5344CB8AC3E}">
        <p14:creationId xmlns:p14="http://schemas.microsoft.com/office/powerpoint/2010/main" val="1157743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B08A5-7DC6-7E9B-1C71-CBD77B11C4A0}"/>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C888CFDC-1C9D-5BF3-19A3-52B7F554D672}"/>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B0D6370C-E695-AAB4-9748-89AC644201DB}"/>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Challenge – working in batches</a:t>
            </a:r>
          </a:p>
        </p:txBody>
      </p:sp>
      <p:sp>
        <p:nvSpPr>
          <p:cNvPr id="4" name="Content Placeholder 3">
            <a:extLst>
              <a:ext uri="{FF2B5EF4-FFF2-40B4-BE49-F238E27FC236}">
                <a16:creationId xmlns:a16="http://schemas.microsoft.com/office/drawing/2014/main" id="{21D4BBB3-0B59-0416-3790-16D5953EE1C4}"/>
              </a:ext>
            </a:extLst>
          </p:cNvPr>
          <p:cNvSpPr>
            <a:spLocks noGrp="1"/>
          </p:cNvSpPr>
          <p:nvPr>
            <p:ph sz="half" idx="1"/>
          </p:nvPr>
        </p:nvSpPr>
        <p:spPr>
          <a:xfrm>
            <a:off x="838200" y="1825625"/>
            <a:ext cx="4178300" cy="4351338"/>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Because the inventory and scanning happened simultaneously, we didn’t know how many maps there were and had a hard time gauging how close we were to the end</a:t>
            </a:r>
          </a:p>
          <a:p>
            <a:r>
              <a:rPr lang="en-US" sz="2200" dirty="0">
                <a:solidFill>
                  <a:srgbClr val="851F41"/>
                </a:solidFill>
                <a:latin typeface="Arial" panose="020B0604020202020204" pitchFamily="34" charset="0"/>
                <a:cs typeface="Arial" panose="020B0604020202020204" pitchFamily="34" charset="0"/>
              </a:rPr>
              <a:t>Material arrived in the lab at inconsistent intervals – sometimes we’d go a few weeks without a new drawer and then we’d get five drawers at once</a:t>
            </a:r>
          </a:p>
        </p:txBody>
      </p:sp>
      <p:pic>
        <p:nvPicPr>
          <p:cNvPr id="24" name="Picture 23">
            <a:extLst>
              <a:ext uri="{FF2B5EF4-FFF2-40B4-BE49-F238E27FC236}">
                <a16:creationId xmlns:a16="http://schemas.microsoft.com/office/drawing/2014/main" id="{6202A610-AEC6-9073-C91C-D48F3B1BCBB9}"/>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8194" name="Picture 2" descr="View of Earth with the North Pole as the center. The continents are represented twice - one on each side of the page to show their relation in proximity to each other">
            <a:extLst>
              <a:ext uri="{FF2B5EF4-FFF2-40B4-BE49-F238E27FC236}">
                <a16:creationId xmlns:a16="http://schemas.microsoft.com/office/drawing/2014/main" id="{47AEC474-BA76-C90D-B0C7-9D5234F5F92E}"/>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115270" y="1962177"/>
            <a:ext cx="7096185" cy="36477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8D962A1-7C8F-DBA9-51E0-7054989263D7}"/>
              </a:ext>
            </a:extLst>
          </p:cNvPr>
          <p:cNvSpPr txBox="1"/>
          <p:nvPr/>
        </p:nvSpPr>
        <p:spPr>
          <a:xfrm>
            <a:off x="8213125" y="5635235"/>
            <a:ext cx="382668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1945 </a:t>
            </a:r>
            <a:r>
              <a:rPr lang="en-US" sz="1000" dirty="0" err="1">
                <a:latin typeface="Arial" panose="020B0604020202020204" pitchFamily="34" charset="0"/>
                <a:cs typeface="Arial" panose="020B0604020202020204" pitchFamily="34" charset="0"/>
              </a:rPr>
              <a:t>Peirces</a:t>
            </a:r>
            <a:r>
              <a:rPr lang="en-US" sz="1000" dirty="0">
                <a:latin typeface="Arial" panose="020B0604020202020204" pitchFamily="34" charset="0"/>
                <a:cs typeface="Arial" panose="020B0604020202020204" pitchFamily="34" charset="0"/>
              </a:rPr>
              <a:t> World – Quincuncial Projection – nmcst019042001</a:t>
            </a:r>
          </a:p>
        </p:txBody>
      </p:sp>
    </p:spTree>
    <p:extLst>
      <p:ext uri="{BB962C8B-B14F-4D97-AF65-F5344CB8AC3E}">
        <p14:creationId xmlns:p14="http://schemas.microsoft.com/office/powerpoint/2010/main" val="3605677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67601-35C7-96BF-9CD5-686D4820E57F}"/>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FD898011-6ACA-C19B-0250-A726B31147E5}"/>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E2D65103-0EC1-766A-D8C2-2A9771EBE951}"/>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Challenges – Foreign alphabets</a:t>
            </a:r>
          </a:p>
        </p:txBody>
      </p:sp>
      <p:pic>
        <p:nvPicPr>
          <p:cNvPr id="24" name="Picture 23">
            <a:extLst>
              <a:ext uri="{FF2B5EF4-FFF2-40B4-BE49-F238E27FC236}">
                <a16:creationId xmlns:a16="http://schemas.microsoft.com/office/drawing/2014/main" id="{3E2AE7A1-0E50-8A16-F8A1-894CFC35D44A}"/>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9218" name="Picture 2" descr="Map of the USSR from 1960 with different geological regions highlighted with many colors. The text is in Russian.">
            <a:extLst>
              <a:ext uri="{FF2B5EF4-FFF2-40B4-BE49-F238E27FC236}">
                <a16:creationId xmlns:a16="http://schemas.microsoft.com/office/drawing/2014/main" id="{813E9D0F-CF95-4B92-C3B2-966665C49256}"/>
              </a:ext>
            </a:extLst>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12042" r="12192"/>
          <a:stretch/>
        </p:blipFill>
        <p:spPr bwMode="auto">
          <a:xfrm>
            <a:off x="838200" y="1690688"/>
            <a:ext cx="6413500"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7A43A25-D6B9-C716-EDBA-6D8CF308BB28}"/>
              </a:ext>
            </a:extLst>
          </p:cNvPr>
          <p:cNvSpPr txBox="1"/>
          <p:nvPr/>
        </p:nvSpPr>
        <p:spPr>
          <a:xfrm>
            <a:off x="838200" y="6042026"/>
            <a:ext cx="390042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1960 Geological Map of the USSR (1:10,000,000) – nmcst021169</a:t>
            </a:r>
          </a:p>
        </p:txBody>
      </p:sp>
      <p:sp>
        <p:nvSpPr>
          <p:cNvPr id="6" name="TextBox 5">
            <a:extLst>
              <a:ext uri="{FF2B5EF4-FFF2-40B4-BE49-F238E27FC236}">
                <a16:creationId xmlns:a16="http://schemas.microsoft.com/office/drawing/2014/main" id="{3C3A6A55-6A48-D2B7-E1CC-8DA44AE4277C}"/>
              </a:ext>
            </a:extLst>
          </p:cNvPr>
          <p:cNvSpPr txBox="1"/>
          <p:nvPr/>
        </p:nvSpPr>
        <p:spPr>
          <a:xfrm>
            <a:off x="7453374" y="1930400"/>
            <a:ext cx="3989325"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rgbClr val="851F41"/>
                </a:solidFill>
                <a:latin typeface="Arial" panose="020B0604020202020204" pitchFamily="34" charset="0"/>
                <a:cs typeface="Arial" panose="020B0604020202020204" pitchFamily="34" charset="0"/>
              </a:rPr>
              <a:t>Makes it difficult to find the information for the inventory when the map isn’t in English</a:t>
            </a:r>
          </a:p>
          <a:p>
            <a:pPr marL="342900" indent="-342900">
              <a:buFont typeface="Arial" panose="020B0604020202020204" pitchFamily="34" charset="0"/>
              <a:buChar char="•"/>
            </a:pPr>
            <a:r>
              <a:rPr lang="en-US" sz="2400" dirty="0">
                <a:solidFill>
                  <a:srgbClr val="851F41"/>
                </a:solidFill>
                <a:latin typeface="Arial" panose="020B0604020202020204" pitchFamily="34" charset="0"/>
                <a:cs typeface="Arial" panose="020B0604020202020204" pitchFamily="34" charset="0"/>
              </a:rPr>
              <a:t>Non-standard characters present challenges throughout the process</a:t>
            </a:r>
          </a:p>
        </p:txBody>
      </p:sp>
    </p:spTree>
    <p:extLst>
      <p:ext uri="{BB962C8B-B14F-4D97-AF65-F5344CB8AC3E}">
        <p14:creationId xmlns:p14="http://schemas.microsoft.com/office/powerpoint/2010/main" val="3943215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5B10F-1C82-E819-7B27-2566558730F7}"/>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0E82BD52-7D81-A3ED-71F7-AAD0C650BE74}"/>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5C6CB17C-9969-611B-2701-B4903188FD9F}"/>
              </a:ext>
            </a:extLst>
          </p:cNvPr>
          <p:cNvSpPr>
            <a:spLocks noGrp="1"/>
          </p:cNvSpPr>
          <p:nvPr>
            <p:ph type="title"/>
          </p:nvPr>
        </p:nvSpPr>
        <p:spPr/>
        <p:txBody>
          <a:bodyPr anchor="b">
            <a:normAutofit fontScale="90000"/>
          </a:bodyPr>
          <a:lstStyle/>
          <a:p>
            <a:r>
              <a:rPr lang="en-US" sz="5000" b="1" dirty="0">
                <a:solidFill>
                  <a:srgbClr val="E77721"/>
                </a:solidFill>
                <a:latin typeface="Gineso Cond Demi" panose="02000506040000020004" pitchFamily="2" charset="77"/>
              </a:rPr>
              <a:t>Challenges – General Project Management</a:t>
            </a:r>
          </a:p>
        </p:txBody>
      </p:sp>
      <p:pic>
        <p:nvPicPr>
          <p:cNvPr id="6" name="Content Placeholder 5" descr="Screenshot of an excel spreadsheet with several colors marking progress&#10;">
            <a:extLst>
              <a:ext uri="{FF2B5EF4-FFF2-40B4-BE49-F238E27FC236}">
                <a16:creationId xmlns:a16="http://schemas.microsoft.com/office/drawing/2014/main" id="{B749AFFA-64C5-2241-B9AF-41481EA4DBA4}"/>
              </a:ext>
            </a:extLst>
          </p:cNvPr>
          <p:cNvPicPr>
            <a:picLocks noGrp="1" noChangeAspect="1"/>
          </p:cNvPicPr>
          <p:nvPr>
            <p:ph sz="half" idx="1"/>
          </p:nvPr>
        </p:nvPicPr>
        <p:blipFill>
          <a:blip r:embed="rId3"/>
          <a:stretch>
            <a:fillRect/>
          </a:stretch>
        </p:blipFill>
        <p:spPr>
          <a:xfrm>
            <a:off x="1323423" y="1825625"/>
            <a:ext cx="4211153" cy="4351338"/>
          </a:xfrm>
        </p:spPr>
      </p:pic>
      <p:pic>
        <p:nvPicPr>
          <p:cNvPr id="24" name="Picture 23">
            <a:extLst>
              <a:ext uri="{FF2B5EF4-FFF2-40B4-BE49-F238E27FC236}">
                <a16:creationId xmlns:a16="http://schemas.microsoft.com/office/drawing/2014/main" id="{C5824049-70DE-23BA-C190-C863EEC323BA}"/>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4B3F647F-A1E4-4CC3-BB87-785C8B2063C6}"/>
              </a:ext>
            </a:extLst>
          </p:cNvPr>
          <p:cNvSpPr>
            <a:spLocks noGrp="1"/>
          </p:cNvSpPr>
          <p:nvPr>
            <p:ph sz="half" idx="2"/>
          </p:nvPr>
        </p:nvSpPr>
        <p:spPr/>
        <p:txBody>
          <a:bodyPr>
            <a:normAutofit/>
          </a:bodyPr>
          <a:lstStyle/>
          <a:p>
            <a:r>
              <a:rPr lang="en-US" sz="2400" dirty="0">
                <a:solidFill>
                  <a:srgbClr val="851F41"/>
                </a:solidFill>
                <a:latin typeface="Arial" panose="020B0604020202020204" pitchFamily="34" charset="0"/>
                <a:cs typeface="Arial" panose="020B0604020202020204" pitchFamily="34" charset="0"/>
              </a:rPr>
              <a:t>10,000+ maps is a lot of maps to keep track of and wrapping your mind around where each piece is in the process is difficult</a:t>
            </a:r>
          </a:p>
          <a:p>
            <a:r>
              <a:rPr lang="en-US" sz="2400" dirty="0">
                <a:solidFill>
                  <a:srgbClr val="851F41"/>
                </a:solidFill>
                <a:latin typeface="Arial" panose="020B0604020202020204" pitchFamily="34" charset="0"/>
                <a:cs typeface="Arial" panose="020B0604020202020204" pitchFamily="34" charset="0"/>
              </a:rPr>
              <a:t>As we got close to the end of the project, I created a separate drawer-level tracking spreadsheet to make it easier to see the project as a whole</a:t>
            </a:r>
          </a:p>
          <a:p>
            <a:r>
              <a:rPr lang="en-US" sz="2400" dirty="0">
                <a:solidFill>
                  <a:srgbClr val="851F41"/>
                </a:solidFill>
                <a:latin typeface="Arial" panose="020B0604020202020204" pitchFamily="34" charset="0"/>
                <a:cs typeface="Arial" panose="020B0604020202020204" pitchFamily="34" charset="0"/>
              </a:rPr>
              <a:t>But that meant updating in multiple places as each step moved forward</a:t>
            </a:r>
          </a:p>
          <a:p>
            <a:endParaRPr lang="en-US" sz="2400" dirty="0"/>
          </a:p>
        </p:txBody>
      </p:sp>
    </p:spTree>
    <p:extLst>
      <p:ext uri="{BB962C8B-B14F-4D97-AF65-F5344CB8AC3E}">
        <p14:creationId xmlns:p14="http://schemas.microsoft.com/office/powerpoint/2010/main" val="184910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7C5D0B-A3CE-03F0-446C-FDD39ED2CE07}"/>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B7CFDB4A-69E7-AE88-31D9-D30D7E879F69}"/>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9EDD1BD5-EEC6-37B8-5CFF-A885246B2845}"/>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Takeaways</a:t>
            </a:r>
          </a:p>
        </p:txBody>
      </p:sp>
      <p:pic>
        <p:nvPicPr>
          <p:cNvPr id="24" name="Picture 23">
            <a:extLst>
              <a:ext uri="{FF2B5EF4-FFF2-40B4-BE49-F238E27FC236}">
                <a16:creationId xmlns:a16="http://schemas.microsoft.com/office/drawing/2014/main" id="{0591FB4B-F5BE-29F3-0A98-07E92F2E4706}"/>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D5D2DDEA-A3E1-F75B-05BE-D9216084DF7A}"/>
              </a:ext>
            </a:extLst>
          </p:cNvPr>
          <p:cNvSpPr>
            <a:spLocks noGrp="1"/>
          </p:cNvSpPr>
          <p:nvPr>
            <p:ph sz="half" idx="2"/>
          </p:nvPr>
        </p:nvSpPr>
        <p:spPr/>
        <p:txBody>
          <a:bodyPr>
            <a:normAutofit/>
          </a:bodyPr>
          <a:lstStyle/>
          <a:p>
            <a:r>
              <a:rPr lang="en-US" sz="2400" dirty="0">
                <a:solidFill>
                  <a:srgbClr val="851F41"/>
                </a:solidFill>
                <a:latin typeface="Arial" panose="020B0604020202020204" pitchFamily="34" charset="0"/>
                <a:cs typeface="Arial" panose="020B0604020202020204" pitchFamily="34" charset="0"/>
              </a:rPr>
              <a:t>Break large and overwhelming projects into manageable pieces</a:t>
            </a:r>
          </a:p>
          <a:p>
            <a:r>
              <a:rPr lang="en-US" sz="2400" dirty="0">
                <a:solidFill>
                  <a:srgbClr val="851F41"/>
                </a:solidFill>
                <a:latin typeface="Arial" panose="020B0604020202020204" pitchFamily="34" charset="0"/>
                <a:cs typeface="Arial" panose="020B0604020202020204" pitchFamily="34" charset="0"/>
              </a:rPr>
              <a:t>8,000 maps is a lot to grapple with but 23 map cases and 5 drawers per map case is doable</a:t>
            </a:r>
          </a:p>
          <a:p>
            <a:r>
              <a:rPr lang="en-US" sz="2400" dirty="0">
                <a:solidFill>
                  <a:srgbClr val="851F41"/>
                </a:solidFill>
                <a:latin typeface="Arial" panose="020B0604020202020204" pitchFamily="34" charset="0"/>
                <a:cs typeface="Arial" panose="020B0604020202020204" pitchFamily="34" charset="0"/>
              </a:rPr>
              <a:t>When we talked with the inventory team we’d talk in terms of drawers</a:t>
            </a:r>
          </a:p>
          <a:p>
            <a:r>
              <a:rPr lang="en-US" sz="2400" dirty="0">
                <a:solidFill>
                  <a:srgbClr val="851F41"/>
                </a:solidFill>
                <a:latin typeface="Arial" panose="020B0604020202020204" pitchFamily="34" charset="0"/>
                <a:cs typeface="Arial" panose="020B0604020202020204" pitchFamily="34" charset="0"/>
              </a:rPr>
              <a:t>The developers also uploaded the maps to the DLP in batches</a:t>
            </a:r>
          </a:p>
          <a:p>
            <a:endParaRPr lang="en-US" sz="2400" dirty="0">
              <a:solidFill>
                <a:srgbClr val="851F41"/>
              </a:solidFill>
              <a:latin typeface="Arial" panose="020B0604020202020204" pitchFamily="34" charset="0"/>
              <a:cs typeface="Arial" panose="020B0604020202020204" pitchFamily="34" charset="0"/>
            </a:endParaRPr>
          </a:p>
          <a:p>
            <a:endParaRPr lang="en-US" sz="2400" dirty="0"/>
          </a:p>
        </p:txBody>
      </p:sp>
      <p:pic>
        <p:nvPicPr>
          <p:cNvPr id="12292" name="Picture 4" descr="Map of Blacksburg Virginia from 1978. There is a red border around the map the the legend on the side">
            <a:extLst>
              <a:ext uri="{FF2B5EF4-FFF2-40B4-BE49-F238E27FC236}">
                <a16:creationId xmlns:a16="http://schemas.microsoft.com/office/drawing/2014/main" id="{4CE67F7A-25AB-C3EA-D151-8C53A6E450C1}"/>
              </a:ext>
            </a:extLst>
          </p:cNvPr>
          <p:cNvPicPr>
            <a:picLocks noGrp="1" noChangeAspect="1" noChangeArrowheads="1"/>
          </p:cNvPicPr>
          <p:nvPr>
            <p:ph sz="half" idx="1"/>
          </p:nvPr>
        </p:nvPicPr>
        <p:blipFill rotWithShape="1">
          <a:blip r:embed="rId4">
            <a:extLst>
              <a:ext uri="{28A0092B-C50C-407E-A947-70E740481C1C}">
                <a14:useLocalDpi xmlns:a14="http://schemas.microsoft.com/office/drawing/2010/main" val="0"/>
              </a:ext>
            </a:extLst>
          </a:blip>
          <a:srcRect l="13823" r="13611"/>
          <a:stretch/>
        </p:blipFill>
        <p:spPr bwMode="auto">
          <a:xfrm>
            <a:off x="363234" y="1825626"/>
            <a:ext cx="5956554" cy="42195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321E5FB-BB88-7F27-C4D6-56351117290F}"/>
              </a:ext>
            </a:extLst>
          </p:cNvPr>
          <p:cNvSpPr txBox="1"/>
          <p:nvPr/>
        </p:nvSpPr>
        <p:spPr>
          <a:xfrm>
            <a:off x="450579" y="6053852"/>
            <a:ext cx="273985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1978 Town of Blacksburg – nmcst002249001</a:t>
            </a:r>
          </a:p>
        </p:txBody>
      </p:sp>
    </p:spTree>
    <p:extLst>
      <p:ext uri="{BB962C8B-B14F-4D97-AF65-F5344CB8AC3E}">
        <p14:creationId xmlns:p14="http://schemas.microsoft.com/office/powerpoint/2010/main" val="2787080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F04F5-085F-5BAD-F7F8-9921ADC691B1}"/>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7D7CEA65-080E-8BCD-4B2D-71ABF708AF75}"/>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8512" y="-1167068"/>
            <a:ext cx="3666545" cy="3453980"/>
          </a:xfrm>
          <a:prstGeom prst="rect">
            <a:avLst/>
          </a:prstGeom>
        </p:spPr>
      </p:pic>
      <p:sp>
        <p:nvSpPr>
          <p:cNvPr id="2" name="Title 1">
            <a:extLst>
              <a:ext uri="{FF2B5EF4-FFF2-40B4-BE49-F238E27FC236}">
                <a16:creationId xmlns:a16="http://schemas.microsoft.com/office/drawing/2014/main" id="{BD2C6C0D-64C1-0D76-A5ED-C848089491B7}"/>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The Digital Imaging Lab</a:t>
            </a:r>
          </a:p>
        </p:txBody>
      </p:sp>
      <p:sp>
        <p:nvSpPr>
          <p:cNvPr id="11" name="Content Placeholder 10">
            <a:extLst>
              <a:ext uri="{FF2B5EF4-FFF2-40B4-BE49-F238E27FC236}">
                <a16:creationId xmlns:a16="http://schemas.microsoft.com/office/drawing/2014/main" id="{8FFC79FA-AB29-03DA-D490-1DF3BED895E5}"/>
              </a:ext>
            </a:extLst>
          </p:cNvPr>
          <p:cNvSpPr>
            <a:spLocks noGrp="1"/>
          </p:cNvSpPr>
          <p:nvPr>
            <p:ph sz="half" idx="1"/>
          </p:nvPr>
        </p:nvSpPr>
        <p:spPr/>
        <p:txBody>
          <a:bodyPr>
            <a:normAutofit/>
          </a:bodyPr>
          <a:lstStyle/>
          <a:p>
            <a:r>
              <a:rPr lang="en-US" sz="2400" dirty="0">
                <a:solidFill>
                  <a:srgbClr val="851F41"/>
                </a:solidFill>
                <a:latin typeface="Arial" panose="020B0604020202020204" pitchFamily="34" charset="0"/>
                <a:cs typeface="Arial" panose="020B0604020202020204" pitchFamily="34" charset="0"/>
              </a:rPr>
              <a:t>Established in 2018 as a centralized service for the library and the university</a:t>
            </a:r>
          </a:p>
          <a:p>
            <a:r>
              <a:rPr lang="en-US" sz="2400" dirty="0">
                <a:solidFill>
                  <a:srgbClr val="851F41"/>
                </a:solidFill>
                <a:effectLst/>
                <a:latin typeface="Arial" panose="020B0604020202020204" pitchFamily="34" charset="0"/>
                <a:cs typeface="Arial" panose="020B0604020202020204" pitchFamily="34" charset="0"/>
              </a:rPr>
              <a:t>Two full-time faculty and a team of students scan and process materials in a variety of formats </a:t>
            </a:r>
          </a:p>
          <a:p>
            <a:r>
              <a:rPr lang="en-US" sz="2400" dirty="0">
                <a:solidFill>
                  <a:srgbClr val="851F41"/>
                </a:solidFill>
                <a:latin typeface="Arial" panose="020B0604020202020204" pitchFamily="34" charset="0"/>
                <a:cs typeface="Arial" panose="020B0604020202020204" pitchFamily="34" charset="0"/>
              </a:rPr>
              <a:t>Adhere to FADGI 3 Star</a:t>
            </a:r>
          </a:p>
          <a:p>
            <a:r>
              <a:rPr lang="en-US" sz="2400" dirty="0" err="1">
                <a:solidFill>
                  <a:srgbClr val="851F41"/>
                </a:solidFill>
                <a:effectLst/>
                <a:latin typeface="Arial" panose="020B0604020202020204" pitchFamily="34" charset="0"/>
                <a:cs typeface="Arial" panose="020B0604020202020204" pitchFamily="34" charset="0"/>
              </a:rPr>
              <a:t>Phase</a:t>
            </a:r>
            <a:r>
              <a:rPr lang="en-US" sz="2400" dirty="0" err="1">
                <a:solidFill>
                  <a:srgbClr val="851F41"/>
                </a:solidFill>
                <a:latin typeface="Arial" panose="020B0604020202020204" pitchFamily="34" charset="0"/>
                <a:cs typeface="Arial" panose="020B0604020202020204" pitchFamily="34" charset="0"/>
              </a:rPr>
              <a:t>One</a:t>
            </a:r>
            <a:r>
              <a:rPr lang="en-US" sz="2400" dirty="0">
                <a:solidFill>
                  <a:srgbClr val="851F41"/>
                </a:solidFill>
                <a:latin typeface="Arial" panose="020B0604020202020204" pitchFamily="34" charset="0"/>
                <a:cs typeface="Arial" panose="020B0604020202020204" pitchFamily="34" charset="0"/>
              </a:rPr>
              <a:t> cameras with Capture One Cultural Heritage</a:t>
            </a:r>
          </a:p>
          <a:p>
            <a:r>
              <a:rPr lang="en-US" sz="2400" dirty="0">
                <a:solidFill>
                  <a:srgbClr val="851F41"/>
                </a:solidFill>
                <a:effectLst/>
                <a:latin typeface="Arial" panose="020B0604020202020204" pitchFamily="34" charset="0"/>
                <a:cs typeface="Arial" panose="020B0604020202020204" pitchFamily="34" charset="0"/>
              </a:rPr>
              <a:t>I2s Quartz Map Scanner</a:t>
            </a:r>
          </a:p>
          <a:p>
            <a:endParaRPr lang="en-US" dirty="0"/>
          </a:p>
        </p:txBody>
      </p:sp>
      <p:pic>
        <p:nvPicPr>
          <p:cNvPr id="14" name="Content Placeholder 13" descr="A large room with grey walls, a table and chairs, and scanning equipment.">
            <a:extLst>
              <a:ext uri="{FF2B5EF4-FFF2-40B4-BE49-F238E27FC236}">
                <a16:creationId xmlns:a16="http://schemas.microsoft.com/office/drawing/2014/main" id="{04DA2296-5757-D8AA-861C-F6F8E7BCC264}"/>
              </a:ext>
            </a:extLst>
          </p:cNvPr>
          <p:cNvPicPr>
            <a:picLocks noGrp="1" noChangeAspect="1"/>
          </p:cNvPicPr>
          <p:nvPr>
            <p:ph sz="half" idx="2"/>
          </p:nvPr>
        </p:nvPicPr>
        <p:blipFill>
          <a:blip r:embed="rId3"/>
          <a:stretch>
            <a:fillRect/>
          </a:stretch>
        </p:blipFill>
        <p:spPr>
          <a:xfrm>
            <a:off x="6172200" y="2058194"/>
            <a:ext cx="5181600" cy="3886200"/>
          </a:xfrm>
        </p:spPr>
      </p:pic>
      <p:pic>
        <p:nvPicPr>
          <p:cNvPr id="24" name="Picture 23">
            <a:extLst>
              <a:ext uri="{FF2B5EF4-FFF2-40B4-BE49-F238E27FC236}">
                <a16:creationId xmlns:a16="http://schemas.microsoft.com/office/drawing/2014/main" id="{85E42AC3-642E-6034-926F-CD445AB4F56B}"/>
              </a:ext>
              <a:ext uri="{C183D7F6-B498-43B3-948B-1728B52AA6E4}">
                <adec:decorative xmlns:adec="http://schemas.microsoft.com/office/drawing/2017/decorative" val="1"/>
              </a:ext>
            </a:extLst>
          </p:cNvPr>
          <p:cNvPicPr>
            <a:picLocks noChangeAspect="1"/>
          </p:cNvPicPr>
          <p:nvPr/>
        </p:nvPicPr>
        <p:blipFill rotWithShape="1">
          <a:blip r:embed="rId4"/>
          <a:srcRect t="14628" r="6632"/>
          <a:stretch/>
        </p:blipFill>
        <p:spPr>
          <a:xfrm rot="10800000" flipH="1">
            <a:off x="9543472" y="4895823"/>
            <a:ext cx="2667983" cy="1981632"/>
          </a:xfrm>
          <a:prstGeom prst="rect">
            <a:avLst/>
          </a:prstGeom>
        </p:spPr>
      </p:pic>
    </p:spTree>
    <p:extLst>
      <p:ext uri="{BB962C8B-B14F-4D97-AF65-F5344CB8AC3E}">
        <p14:creationId xmlns:p14="http://schemas.microsoft.com/office/powerpoint/2010/main" val="663821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98D24-F98E-3462-E58C-5F6F8AA1127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5DDE739D-B74C-ED82-DB11-2CB9F61637E9}"/>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534B68D5-342D-FE5A-B60C-D80F6AECD8CE}"/>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Takeaways</a:t>
            </a:r>
          </a:p>
        </p:txBody>
      </p:sp>
      <p:sp>
        <p:nvSpPr>
          <p:cNvPr id="4" name="Content Placeholder 3">
            <a:extLst>
              <a:ext uri="{FF2B5EF4-FFF2-40B4-BE49-F238E27FC236}">
                <a16:creationId xmlns:a16="http://schemas.microsoft.com/office/drawing/2014/main" id="{1393B750-73F5-72BA-EC22-E240E14426FD}"/>
              </a:ext>
            </a:extLst>
          </p:cNvPr>
          <p:cNvSpPr>
            <a:spLocks noGrp="1"/>
          </p:cNvSpPr>
          <p:nvPr>
            <p:ph sz="half" idx="1"/>
          </p:nvPr>
        </p:nvSpPr>
        <p:spPr/>
        <p:txBody>
          <a:bodyPr>
            <a:normAutofit/>
          </a:bodyPr>
          <a:lstStyle/>
          <a:p>
            <a:r>
              <a:rPr lang="en-US" sz="2400" dirty="0">
                <a:solidFill>
                  <a:srgbClr val="851F41"/>
                </a:solidFill>
                <a:latin typeface="Arial" panose="020B0604020202020204" pitchFamily="34" charset="0"/>
                <a:cs typeface="Arial" panose="020B0604020202020204" pitchFamily="34" charset="0"/>
              </a:rPr>
              <a:t>Communication is crucial</a:t>
            </a:r>
          </a:p>
          <a:p>
            <a:pPr lvl="1"/>
            <a:r>
              <a:rPr lang="en-US" sz="2000" dirty="0">
                <a:solidFill>
                  <a:srgbClr val="851F41"/>
                </a:solidFill>
                <a:latin typeface="Arial" panose="020B0604020202020204" pitchFamily="34" charset="0"/>
                <a:cs typeface="Arial" panose="020B0604020202020204" pitchFamily="34" charset="0"/>
              </a:rPr>
              <a:t>We had a dedicated slack channel for the DIL and the </a:t>
            </a:r>
            <a:r>
              <a:rPr lang="en-US" sz="2000" dirty="0" err="1">
                <a:solidFill>
                  <a:srgbClr val="851F41"/>
                </a:solidFill>
                <a:latin typeface="Arial" panose="020B0604020202020204" pitchFamily="34" charset="0"/>
                <a:cs typeface="Arial" panose="020B0604020202020204" pitchFamily="34" charset="0"/>
              </a:rPr>
              <a:t>Geospacial</a:t>
            </a:r>
            <a:r>
              <a:rPr lang="en-US" sz="2000" dirty="0">
                <a:solidFill>
                  <a:srgbClr val="851F41"/>
                </a:solidFill>
                <a:latin typeface="Arial" panose="020B0604020202020204" pitchFamily="34" charset="0"/>
                <a:cs typeface="Arial" panose="020B0604020202020204" pitchFamily="34" charset="0"/>
              </a:rPr>
              <a:t> Data team</a:t>
            </a:r>
          </a:p>
          <a:p>
            <a:r>
              <a:rPr lang="en-US" sz="2400" dirty="0">
                <a:solidFill>
                  <a:srgbClr val="851F41"/>
                </a:solidFill>
                <a:latin typeface="Arial" panose="020B0604020202020204" pitchFamily="34" charset="0"/>
                <a:cs typeface="Arial" panose="020B0604020202020204" pitchFamily="34" charset="0"/>
              </a:rPr>
              <a:t>Committees met often to talk about how things were going and to work through concerns and bottlenecks</a:t>
            </a:r>
          </a:p>
          <a:p>
            <a:r>
              <a:rPr lang="en-US" sz="2400" dirty="0">
                <a:solidFill>
                  <a:srgbClr val="851F41"/>
                </a:solidFill>
                <a:latin typeface="Arial" panose="020B0604020202020204" pitchFamily="34" charset="0"/>
                <a:cs typeface="Arial" panose="020B0604020202020204" pitchFamily="34" charset="0"/>
              </a:rPr>
              <a:t>When we had questions about specific maps we could reach out quickly</a:t>
            </a:r>
          </a:p>
          <a:p>
            <a:endParaRPr lang="en-US" sz="2400" dirty="0">
              <a:solidFill>
                <a:srgbClr val="851F41"/>
              </a:solidFill>
              <a:latin typeface="Arial" panose="020B0604020202020204" pitchFamily="34" charset="0"/>
              <a:cs typeface="Arial" panose="020B0604020202020204" pitchFamily="34" charset="0"/>
            </a:endParaRPr>
          </a:p>
          <a:p>
            <a:pPr marL="0" indent="0">
              <a:buNone/>
            </a:pPr>
            <a:endParaRPr lang="en-US" sz="2200" dirty="0">
              <a:solidFill>
                <a:srgbClr val="851F41"/>
              </a:solidFill>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D85A5F41-5CD9-E5CA-1C97-71C2231ECD1F}"/>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6" name="Content Placeholder 5" descr="Screenshot of a conversation in Slack">
            <a:extLst>
              <a:ext uri="{FF2B5EF4-FFF2-40B4-BE49-F238E27FC236}">
                <a16:creationId xmlns:a16="http://schemas.microsoft.com/office/drawing/2014/main" id="{127B5857-59DD-6560-1C30-03316A5A23DD}"/>
              </a:ext>
            </a:extLst>
          </p:cNvPr>
          <p:cNvPicPr>
            <a:picLocks noGrp="1" noChangeAspect="1"/>
          </p:cNvPicPr>
          <p:nvPr>
            <p:ph sz="half" idx="2"/>
          </p:nvPr>
        </p:nvPicPr>
        <p:blipFill>
          <a:blip r:embed="rId4"/>
          <a:stretch>
            <a:fillRect/>
          </a:stretch>
        </p:blipFill>
        <p:spPr>
          <a:xfrm>
            <a:off x="6631358" y="1825625"/>
            <a:ext cx="4263283" cy="4351338"/>
          </a:xfrm>
        </p:spPr>
      </p:pic>
    </p:spTree>
    <p:extLst>
      <p:ext uri="{BB962C8B-B14F-4D97-AF65-F5344CB8AC3E}">
        <p14:creationId xmlns:p14="http://schemas.microsoft.com/office/powerpoint/2010/main" val="2356087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E65C0-E6D3-678C-7731-BD66C3DF1CC7}"/>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EAC43FE8-814C-4008-FC79-2635F66281F7}"/>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D0A193D7-50B3-480B-9398-7B32DD0A21FE}"/>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Takeaways</a:t>
            </a:r>
          </a:p>
        </p:txBody>
      </p:sp>
      <p:pic>
        <p:nvPicPr>
          <p:cNvPr id="24" name="Picture 23">
            <a:extLst>
              <a:ext uri="{FF2B5EF4-FFF2-40B4-BE49-F238E27FC236}">
                <a16:creationId xmlns:a16="http://schemas.microsoft.com/office/drawing/2014/main" id="{8A1F084A-5C7E-1859-4B5E-8451F9D9BAE8}"/>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DE7011EE-2D85-82B5-F050-D1EBB6551F0E}"/>
              </a:ext>
            </a:extLst>
          </p:cNvPr>
          <p:cNvSpPr>
            <a:spLocks noGrp="1"/>
          </p:cNvSpPr>
          <p:nvPr>
            <p:ph sz="half" idx="2"/>
          </p:nvPr>
        </p:nvSpPr>
        <p:spPr/>
        <p:txBody>
          <a:bodyPr/>
          <a:lstStyle/>
          <a:p>
            <a:r>
              <a:rPr lang="en-US" sz="2400" dirty="0">
                <a:solidFill>
                  <a:srgbClr val="851F41"/>
                </a:solidFill>
                <a:latin typeface="Arial" panose="020B0604020202020204" pitchFamily="34" charset="0"/>
                <a:cs typeface="Arial" panose="020B0604020202020204" pitchFamily="34" charset="0"/>
              </a:rPr>
              <a:t>Documentation!! It helps everyone</a:t>
            </a:r>
          </a:p>
          <a:p>
            <a:r>
              <a:rPr lang="en-US" sz="2400" dirty="0">
                <a:solidFill>
                  <a:srgbClr val="851F41"/>
                </a:solidFill>
                <a:latin typeface="Arial" panose="020B0604020202020204" pitchFamily="34" charset="0"/>
                <a:cs typeface="Arial" panose="020B0604020202020204" pitchFamily="34" charset="0"/>
              </a:rPr>
              <a:t>Does not need to be anything fancy. We primarily used Google Sheets and Excel.</a:t>
            </a:r>
          </a:p>
          <a:p>
            <a:r>
              <a:rPr lang="en-US" sz="2400" dirty="0">
                <a:solidFill>
                  <a:srgbClr val="851F41"/>
                </a:solidFill>
                <a:latin typeface="Arial" panose="020B0604020202020204" pitchFamily="34" charset="0"/>
                <a:cs typeface="Arial" panose="020B0604020202020204" pitchFamily="34" charset="0"/>
              </a:rPr>
              <a:t>Early on I tried using a Trello board to track the status of each drawer and it worked but no one else used it and I ended up phasing it out</a:t>
            </a:r>
          </a:p>
          <a:p>
            <a:r>
              <a:rPr lang="en-US" sz="2400" dirty="0">
                <a:solidFill>
                  <a:srgbClr val="851F41"/>
                </a:solidFill>
                <a:latin typeface="Arial" panose="020B0604020202020204" pitchFamily="34" charset="0"/>
                <a:cs typeface="Arial" panose="020B0604020202020204" pitchFamily="34" charset="0"/>
              </a:rPr>
              <a:t>DCIT creates a postmortem for each project to that collects all the thoughts from the stakeholders</a:t>
            </a:r>
          </a:p>
          <a:p>
            <a:endParaRPr lang="en-US" dirty="0"/>
          </a:p>
        </p:txBody>
      </p:sp>
      <p:pic>
        <p:nvPicPr>
          <p:cNvPr id="14338" name="Picture 2" descr="Map with additional tourist information about Gettysburg National Military Park from 1981.">
            <a:extLst>
              <a:ext uri="{FF2B5EF4-FFF2-40B4-BE49-F238E27FC236}">
                <a16:creationId xmlns:a16="http://schemas.microsoft.com/office/drawing/2014/main" id="{E3BD68E9-EDD2-4C83-8745-9412EFB394DE}"/>
              </a:ext>
            </a:extLst>
          </p:cNvPr>
          <p:cNvPicPr>
            <a:picLocks noGrp="1" noChangeAspect="1" noChangeArrowheads="1"/>
          </p:cNvPicPr>
          <p:nvPr>
            <p:ph sz="half" idx="1"/>
          </p:nvPr>
        </p:nvPicPr>
        <p:blipFill rotWithShape="1">
          <a:blip r:embed="rId4">
            <a:extLst>
              <a:ext uri="{28A0092B-C50C-407E-A947-70E740481C1C}">
                <a14:useLocalDpi xmlns:a14="http://schemas.microsoft.com/office/drawing/2010/main" val="0"/>
              </a:ext>
            </a:extLst>
          </a:blip>
          <a:srcRect l="21122" r="21060"/>
          <a:stretch/>
        </p:blipFill>
        <p:spPr bwMode="auto">
          <a:xfrm>
            <a:off x="838200" y="1696434"/>
            <a:ext cx="4894203"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6B1B9B7-284C-D88E-42C0-EE841088C767}"/>
              </a:ext>
            </a:extLst>
          </p:cNvPr>
          <p:cNvSpPr txBox="1"/>
          <p:nvPr/>
        </p:nvSpPr>
        <p:spPr>
          <a:xfrm>
            <a:off x="929640" y="6053852"/>
            <a:ext cx="377058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1981 Gettysburg National Military Park Map – nmcst018151001</a:t>
            </a:r>
          </a:p>
        </p:txBody>
      </p:sp>
    </p:spTree>
    <p:extLst>
      <p:ext uri="{BB962C8B-B14F-4D97-AF65-F5344CB8AC3E}">
        <p14:creationId xmlns:p14="http://schemas.microsoft.com/office/powerpoint/2010/main" val="1381921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9E9D9-9075-3094-9603-D861E9317EBC}"/>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8EA3F257-79EE-60AD-A1CC-E8D061567EC5}"/>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3B6B5970-7C62-ACF5-BD0A-441BD990136D}"/>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I can’t take all the credit!</a:t>
            </a:r>
          </a:p>
        </p:txBody>
      </p:sp>
      <p:sp>
        <p:nvSpPr>
          <p:cNvPr id="4" name="Content Placeholder 3">
            <a:extLst>
              <a:ext uri="{FF2B5EF4-FFF2-40B4-BE49-F238E27FC236}">
                <a16:creationId xmlns:a16="http://schemas.microsoft.com/office/drawing/2014/main" id="{AEFAB92E-9BDC-B44A-AFCD-6DE16442B5F9}"/>
              </a:ext>
            </a:extLst>
          </p:cNvPr>
          <p:cNvSpPr>
            <a:spLocks noGrp="1"/>
          </p:cNvSpPr>
          <p:nvPr>
            <p:ph idx="1"/>
          </p:nvPr>
        </p:nvSpPr>
        <p:spPr>
          <a:xfrm>
            <a:off x="838200" y="1825625"/>
            <a:ext cx="10515600" cy="1325563"/>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Jennifer Goyne, Lee Hunter, Wen Nie Ng, Astha Dhakal and the DLP Team</a:t>
            </a:r>
          </a:p>
          <a:p>
            <a:r>
              <a:rPr lang="en-US" sz="2200" dirty="0">
                <a:solidFill>
                  <a:srgbClr val="851F41"/>
                </a:solidFill>
                <a:latin typeface="Arial" panose="020B0604020202020204" pitchFamily="34" charset="0"/>
                <a:cs typeface="Arial" panose="020B0604020202020204" pitchFamily="34" charset="0"/>
              </a:rPr>
              <a:t>Asha </a:t>
            </a:r>
            <a:r>
              <a:rPr lang="en-US" sz="2200" dirty="0" err="1">
                <a:solidFill>
                  <a:srgbClr val="851F41"/>
                </a:solidFill>
                <a:latin typeface="Arial" panose="020B0604020202020204" pitchFamily="34" charset="0"/>
                <a:cs typeface="Arial" panose="020B0604020202020204" pitchFamily="34" charset="0"/>
              </a:rPr>
              <a:t>Chiraghdin</a:t>
            </a:r>
            <a:r>
              <a:rPr lang="en-US" sz="2200" dirty="0">
                <a:solidFill>
                  <a:srgbClr val="851F41"/>
                </a:solidFill>
                <a:latin typeface="Arial" panose="020B0604020202020204" pitchFamily="34" charset="0"/>
                <a:cs typeface="Arial" panose="020B0604020202020204" pitchFamily="34" charset="0"/>
              </a:rPr>
              <a:t>, Ed Brooks, Jon Petters, Mike Adamo, Shane Coleman</a:t>
            </a:r>
          </a:p>
          <a:p>
            <a:r>
              <a:rPr lang="en-US" sz="2200" dirty="0">
                <a:solidFill>
                  <a:srgbClr val="851F41"/>
                </a:solidFill>
                <a:latin typeface="Arial" panose="020B0604020202020204" pitchFamily="34" charset="0"/>
                <a:cs typeface="Arial" panose="020B0604020202020204" pitchFamily="34" charset="0"/>
              </a:rPr>
              <a:t>So many students</a:t>
            </a:r>
          </a:p>
          <a:p>
            <a:pPr marL="0" lvl="0" indent="0" algn="l" rtl="0">
              <a:lnSpc>
                <a:spcPct val="115000"/>
              </a:lnSpc>
              <a:spcBef>
                <a:spcPts val="0"/>
              </a:spcBef>
              <a:spcAft>
                <a:spcPts val="0"/>
              </a:spcAft>
              <a:buClr>
                <a:schemeClr val="dk1"/>
              </a:buClr>
              <a:buSzPts val="1100"/>
              <a:buFont typeface="Arial"/>
              <a:buNone/>
            </a:pPr>
            <a:endParaRPr lang="en-US" sz="1800" dirty="0">
              <a:solidFill>
                <a:srgbClr val="861F41"/>
              </a:solidFill>
            </a:endParaRPr>
          </a:p>
        </p:txBody>
      </p:sp>
      <p:pic>
        <p:nvPicPr>
          <p:cNvPr id="24" name="Picture 23">
            <a:extLst>
              <a:ext uri="{FF2B5EF4-FFF2-40B4-BE49-F238E27FC236}">
                <a16:creationId xmlns:a16="http://schemas.microsoft.com/office/drawing/2014/main" id="{575255B3-E694-3361-774E-9CB1D7B819BF}"/>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5" name="TextBox 4">
            <a:extLst>
              <a:ext uri="{FF2B5EF4-FFF2-40B4-BE49-F238E27FC236}">
                <a16:creationId xmlns:a16="http://schemas.microsoft.com/office/drawing/2014/main" id="{46D2A8D9-9AF1-84F6-BB90-A26C76AE4BE4}"/>
              </a:ext>
            </a:extLst>
          </p:cNvPr>
          <p:cNvSpPr txBox="1"/>
          <p:nvPr/>
        </p:nvSpPr>
        <p:spPr>
          <a:xfrm>
            <a:off x="2038350" y="3128358"/>
            <a:ext cx="1905000" cy="2940549"/>
          </a:xfrm>
          <a:prstGeom prst="rect">
            <a:avLst/>
          </a:prstGeom>
          <a:noFill/>
        </p:spPr>
        <p:txBody>
          <a:bodyPr wrap="square" numCol="1" rtlCol="0">
            <a:spAutoFit/>
          </a:bodyPr>
          <a:lstStyle/>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Y. </a:t>
            </a:r>
            <a:r>
              <a:rPr lang="en-US" sz="1800" dirty="0" err="1">
                <a:solidFill>
                  <a:srgbClr val="861F41"/>
                </a:solidFill>
              </a:rPr>
              <a:t>Ashjazadeh</a:t>
            </a:r>
            <a:endParaRPr lang="en-US" sz="1800" dirty="0">
              <a:solidFill>
                <a:srgbClr val="861F41"/>
              </a:solidFill>
            </a:endParaRPr>
          </a:p>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M.M. Billah</a:t>
            </a:r>
          </a:p>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S.A. </a:t>
            </a:r>
            <a:r>
              <a:rPr lang="en-US" sz="1800" dirty="0" err="1">
                <a:solidFill>
                  <a:srgbClr val="861F41"/>
                </a:solidFill>
              </a:rPr>
              <a:t>Chintalapudi</a:t>
            </a:r>
            <a:endParaRPr lang="en-US" sz="1800" dirty="0">
              <a:solidFill>
                <a:srgbClr val="861F41"/>
              </a:solidFill>
            </a:endParaRPr>
          </a:p>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A. Courtney</a:t>
            </a:r>
          </a:p>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J. Downs</a:t>
            </a:r>
          </a:p>
          <a:p>
            <a:pPr marL="0" lvl="0" indent="0" algn="l" rtl="0">
              <a:lnSpc>
                <a:spcPct val="115000"/>
              </a:lnSpc>
              <a:spcBef>
                <a:spcPts val="0"/>
              </a:spcBef>
              <a:spcAft>
                <a:spcPts val="0"/>
              </a:spcAft>
              <a:buClr>
                <a:schemeClr val="dk1"/>
              </a:buClr>
              <a:buSzPts val="1100"/>
              <a:buFont typeface="Arial"/>
              <a:buNone/>
            </a:pPr>
            <a:r>
              <a:rPr lang="en-US" sz="1800" dirty="0">
                <a:solidFill>
                  <a:srgbClr val="861F41"/>
                </a:solidFill>
              </a:rPr>
              <a:t>R. Godfrey</a:t>
            </a:r>
            <a:endParaRPr lang="en-US" sz="1800" dirty="0">
              <a:solidFill>
                <a:srgbClr val="851F41"/>
              </a:solidFill>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None/>
            </a:pPr>
            <a:r>
              <a:rPr lang="en-US" sz="1800" dirty="0">
                <a:solidFill>
                  <a:srgbClr val="861F41"/>
                </a:solidFill>
              </a:rPr>
              <a:t>S. Hultgren</a:t>
            </a:r>
          </a:p>
          <a:p>
            <a:pPr marL="0" lvl="0" indent="0" algn="l" rtl="0">
              <a:lnSpc>
                <a:spcPct val="115000"/>
              </a:lnSpc>
              <a:spcBef>
                <a:spcPts val="0"/>
              </a:spcBef>
              <a:spcAft>
                <a:spcPts val="0"/>
              </a:spcAft>
              <a:buNone/>
            </a:pPr>
            <a:r>
              <a:rPr lang="en-US" sz="1800" dirty="0">
                <a:solidFill>
                  <a:srgbClr val="861F41"/>
                </a:solidFill>
              </a:rPr>
              <a:t>F. Khojasteh far</a:t>
            </a:r>
          </a:p>
          <a:p>
            <a:pPr marL="0" lvl="0" indent="0" algn="l" rtl="0">
              <a:lnSpc>
                <a:spcPct val="115000"/>
              </a:lnSpc>
              <a:spcBef>
                <a:spcPts val="0"/>
              </a:spcBef>
              <a:spcAft>
                <a:spcPts val="0"/>
              </a:spcAft>
              <a:buNone/>
            </a:pPr>
            <a:r>
              <a:rPr lang="en-US" sz="1800" dirty="0">
                <a:solidFill>
                  <a:srgbClr val="861F41"/>
                </a:solidFill>
              </a:rPr>
              <a:t>C. McKeller</a:t>
            </a:r>
          </a:p>
        </p:txBody>
      </p:sp>
      <p:sp>
        <p:nvSpPr>
          <p:cNvPr id="6" name="TextBox 5">
            <a:extLst>
              <a:ext uri="{FF2B5EF4-FFF2-40B4-BE49-F238E27FC236}">
                <a16:creationId xmlns:a16="http://schemas.microsoft.com/office/drawing/2014/main" id="{9018DCB1-EE9F-DB94-62DC-D588700FD1D3}"/>
              </a:ext>
            </a:extLst>
          </p:cNvPr>
          <p:cNvSpPr txBox="1"/>
          <p:nvPr/>
        </p:nvSpPr>
        <p:spPr>
          <a:xfrm>
            <a:off x="5143500" y="3151186"/>
            <a:ext cx="1905000" cy="3236271"/>
          </a:xfrm>
          <a:prstGeom prst="rect">
            <a:avLst/>
          </a:prstGeom>
          <a:noFill/>
        </p:spPr>
        <p:txBody>
          <a:bodyPr wrap="square" numCol="1" rtlCol="0">
            <a:spAutoFit/>
          </a:bodyPr>
          <a:lstStyle/>
          <a:p>
            <a:pPr marL="0" lvl="0" indent="0" algn="l" rtl="0">
              <a:lnSpc>
                <a:spcPct val="115000"/>
              </a:lnSpc>
              <a:spcBef>
                <a:spcPts val="0"/>
              </a:spcBef>
              <a:spcAft>
                <a:spcPts val="0"/>
              </a:spcAft>
              <a:buNone/>
            </a:pPr>
            <a:r>
              <a:rPr lang="en-US" sz="1800" dirty="0">
                <a:solidFill>
                  <a:srgbClr val="861F41"/>
                </a:solidFill>
              </a:rPr>
              <a:t>D. </a:t>
            </a:r>
            <a:r>
              <a:rPr lang="en-US" sz="1800" dirty="0" err="1">
                <a:solidFill>
                  <a:srgbClr val="861F41"/>
                </a:solidFill>
              </a:rPr>
              <a:t>Myakala</a:t>
            </a:r>
            <a:endParaRPr lang="en-US" sz="1800" dirty="0">
              <a:solidFill>
                <a:srgbClr val="861F41"/>
              </a:solidFill>
            </a:endParaRPr>
          </a:p>
          <a:p>
            <a:pPr marL="0" lvl="0" indent="0" algn="l" rtl="0">
              <a:lnSpc>
                <a:spcPct val="115000"/>
              </a:lnSpc>
              <a:spcBef>
                <a:spcPts val="0"/>
              </a:spcBef>
              <a:spcAft>
                <a:spcPts val="0"/>
              </a:spcAft>
              <a:buNone/>
            </a:pPr>
            <a:r>
              <a:rPr lang="en-US" sz="1800" dirty="0">
                <a:solidFill>
                  <a:srgbClr val="861F41"/>
                </a:solidFill>
              </a:rPr>
              <a:t>A. Prieto</a:t>
            </a:r>
          </a:p>
          <a:p>
            <a:pPr marL="0" lvl="0" indent="0" algn="l" rtl="0">
              <a:lnSpc>
                <a:spcPct val="115000"/>
              </a:lnSpc>
              <a:spcBef>
                <a:spcPts val="0"/>
              </a:spcBef>
              <a:spcAft>
                <a:spcPts val="0"/>
              </a:spcAft>
              <a:buNone/>
            </a:pPr>
            <a:r>
              <a:rPr lang="en-US" sz="1800" dirty="0">
                <a:solidFill>
                  <a:srgbClr val="861F41"/>
                </a:solidFill>
              </a:rPr>
              <a:t>M. Scarborough</a:t>
            </a:r>
          </a:p>
          <a:p>
            <a:pPr marL="0" lvl="0" indent="0" algn="l" rtl="0">
              <a:lnSpc>
                <a:spcPct val="115000"/>
              </a:lnSpc>
              <a:spcBef>
                <a:spcPts val="0"/>
              </a:spcBef>
              <a:spcAft>
                <a:spcPts val="0"/>
              </a:spcAft>
              <a:buNone/>
            </a:pPr>
            <a:r>
              <a:rPr lang="en-US" sz="1800" dirty="0">
                <a:solidFill>
                  <a:srgbClr val="660000"/>
                </a:solidFill>
              </a:rPr>
              <a:t>C. Owens</a:t>
            </a:r>
          </a:p>
          <a:p>
            <a:pPr marL="0" lvl="0" indent="0" algn="l" rtl="0">
              <a:lnSpc>
                <a:spcPct val="115000"/>
              </a:lnSpc>
              <a:spcBef>
                <a:spcPts val="0"/>
              </a:spcBef>
              <a:spcAft>
                <a:spcPts val="0"/>
              </a:spcAft>
              <a:buNone/>
            </a:pPr>
            <a:r>
              <a:rPr lang="en-US" sz="1800" dirty="0">
                <a:solidFill>
                  <a:srgbClr val="660000"/>
                </a:solidFill>
              </a:rPr>
              <a:t>L. Heppard</a:t>
            </a:r>
          </a:p>
          <a:p>
            <a:pPr marL="0" lvl="0" indent="0" algn="l" rtl="0">
              <a:lnSpc>
                <a:spcPct val="115000"/>
              </a:lnSpc>
              <a:spcBef>
                <a:spcPts val="0"/>
              </a:spcBef>
              <a:spcAft>
                <a:spcPts val="0"/>
              </a:spcAft>
              <a:buNone/>
            </a:pPr>
            <a:r>
              <a:rPr lang="en-US" sz="1800" dirty="0">
                <a:solidFill>
                  <a:srgbClr val="660000"/>
                </a:solidFill>
              </a:rPr>
              <a:t>R. Nash</a:t>
            </a:r>
          </a:p>
          <a:p>
            <a:pPr marL="0" lvl="0" indent="0" algn="l" rtl="0">
              <a:lnSpc>
                <a:spcPct val="115000"/>
              </a:lnSpc>
              <a:spcBef>
                <a:spcPts val="0"/>
              </a:spcBef>
              <a:spcAft>
                <a:spcPts val="0"/>
              </a:spcAft>
              <a:buNone/>
            </a:pPr>
            <a:r>
              <a:rPr lang="en-US" sz="1800" dirty="0">
                <a:solidFill>
                  <a:srgbClr val="660000"/>
                </a:solidFill>
              </a:rPr>
              <a:t>E. Heilbronner</a:t>
            </a:r>
          </a:p>
          <a:p>
            <a:pPr marL="0" lvl="0" indent="0" algn="l" rtl="0">
              <a:lnSpc>
                <a:spcPct val="115000"/>
              </a:lnSpc>
              <a:spcBef>
                <a:spcPts val="0"/>
              </a:spcBef>
              <a:spcAft>
                <a:spcPts val="0"/>
              </a:spcAft>
              <a:buNone/>
            </a:pPr>
            <a:r>
              <a:rPr lang="en-US" sz="1800" dirty="0">
                <a:solidFill>
                  <a:srgbClr val="660000"/>
                </a:solidFill>
              </a:rPr>
              <a:t>Z. Behl</a:t>
            </a:r>
          </a:p>
          <a:p>
            <a:pPr marL="0" lvl="0" indent="0" algn="l" rtl="0">
              <a:lnSpc>
                <a:spcPct val="115000"/>
              </a:lnSpc>
              <a:spcBef>
                <a:spcPts val="0"/>
              </a:spcBef>
              <a:spcAft>
                <a:spcPts val="0"/>
              </a:spcAft>
              <a:buNone/>
            </a:pPr>
            <a:r>
              <a:rPr lang="en-US" sz="1800" dirty="0">
                <a:solidFill>
                  <a:srgbClr val="660000"/>
                </a:solidFill>
              </a:rPr>
              <a:t>B. McCormack</a:t>
            </a:r>
          </a:p>
          <a:p>
            <a:endParaRPr lang="en-US" dirty="0"/>
          </a:p>
        </p:txBody>
      </p:sp>
      <p:sp>
        <p:nvSpPr>
          <p:cNvPr id="7" name="TextBox 6">
            <a:extLst>
              <a:ext uri="{FF2B5EF4-FFF2-40B4-BE49-F238E27FC236}">
                <a16:creationId xmlns:a16="http://schemas.microsoft.com/office/drawing/2014/main" id="{A5EB4955-5732-FE93-CDC8-CF9BB6533215}"/>
              </a:ext>
            </a:extLst>
          </p:cNvPr>
          <p:cNvSpPr txBox="1"/>
          <p:nvPr/>
        </p:nvSpPr>
        <p:spPr>
          <a:xfrm>
            <a:off x="8248650" y="3152772"/>
            <a:ext cx="1905000" cy="2917722"/>
          </a:xfrm>
          <a:prstGeom prst="rect">
            <a:avLst/>
          </a:prstGeom>
          <a:noFill/>
        </p:spPr>
        <p:txBody>
          <a:bodyPr wrap="square" numCol="1" rtlCol="0">
            <a:spAutoFit/>
          </a:bodyPr>
          <a:lstStyle/>
          <a:p>
            <a:pPr marL="0" lvl="0" indent="0" algn="l" rtl="0">
              <a:lnSpc>
                <a:spcPct val="115000"/>
              </a:lnSpc>
              <a:spcBef>
                <a:spcPts val="0"/>
              </a:spcBef>
              <a:spcAft>
                <a:spcPts val="0"/>
              </a:spcAft>
              <a:buNone/>
            </a:pPr>
            <a:r>
              <a:rPr lang="en-US" sz="1800" dirty="0">
                <a:solidFill>
                  <a:srgbClr val="660000"/>
                </a:solidFill>
              </a:rPr>
              <a:t>S. Furry</a:t>
            </a:r>
          </a:p>
          <a:p>
            <a:pPr marL="0" lvl="0" indent="0" algn="l" rtl="0">
              <a:lnSpc>
                <a:spcPct val="115000"/>
              </a:lnSpc>
              <a:spcBef>
                <a:spcPts val="0"/>
              </a:spcBef>
              <a:spcAft>
                <a:spcPts val="0"/>
              </a:spcAft>
              <a:buNone/>
            </a:pPr>
            <a:r>
              <a:rPr lang="en-US" sz="1800" dirty="0">
                <a:solidFill>
                  <a:srgbClr val="660000"/>
                </a:solidFill>
              </a:rPr>
              <a:t>C. Terlizzi</a:t>
            </a:r>
          </a:p>
          <a:p>
            <a:pPr marL="0" lvl="0" indent="0" algn="l" rtl="0">
              <a:lnSpc>
                <a:spcPct val="115000"/>
              </a:lnSpc>
              <a:spcBef>
                <a:spcPts val="0"/>
              </a:spcBef>
              <a:spcAft>
                <a:spcPts val="0"/>
              </a:spcAft>
              <a:buNone/>
            </a:pPr>
            <a:r>
              <a:rPr lang="en-US" sz="1800" dirty="0">
                <a:solidFill>
                  <a:srgbClr val="660000"/>
                </a:solidFill>
              </a:rPr>
              <a:t>A. Stack</a:t>
            </a:r>
          </a:p>
          <a:p>
            <a:pPr marL="0" lvl="0" indent="0" algn="l" rtl="0">
              <a:lnSpc>
                <a:spcPct val="115000"/>
              </a:lnSpc>
              <a:spcBef>
                <a:spcPts val="0"/>
              </a:spcBef>
              <a:spcAft>
                <a:spcPts val="0"/>
              </a:spcAft>
              <a:buNone/>
            </a:pPr>
            <a:r>
              <a:rPr lang="en-US" sz="1800" dirty="0">
                <a:solidFill>
                  <a:srgbClr val="660000"/>
                </a:solidFill>
              </a:rPr>
              <a:t>V. Burvis</a:t>
            </a:r>
          </a:p>
          <a:p>
            <a:pPr marL="0" lvl="0" indent="0" algn="l" rtl="0">
              <a:lnSpc>
                <a:spcPct val="115000"/>
              </a:lnSpc>
              <a:spcBef>
                <a:spcPts val="0"/>
              </a:spcBef>
              <a:spcAft>
                <a:spcPts val="0"/>
              </a:spcAft>
              <a:buNone/>
            </a:pPr>
            <a:r>
              <a:rPr lang="en-US" sz="1800" dirty="0">
                <a:solidFill>
                  <a:srgbClr val="660000"/>
                </a:solidFill>
              </a:rPr>
              <a:t>C. Tutt</a:t>
            </a:r>
          </a:p>
          <a:p>
            <a:pPr marL="0" lvl="0" indent="0" algn="l" rtl="0">
              <a:lnSpc>
                <a:spcPct val="115000"/>
              </a:lnSpc>
              <a:spcBef>
                <a:spcPts val="0"/>
              </a:spcBef>
              <a:spcAft>
                <a:spcPts val="0"/>
              </a:spcAft>
              <a:buNone/>
            </a:pPr>
            <a:r>
              <a:rPr lang="en-US" sz="1800" dirty="0">
                <a:solidFill>
                  <a:srgbClr val="660000"/>
                </a:solidFill>
              </a:rPr>
              <a:t>B. </a:t>
            </a:r>
            <a:r>
              <a:rPr lang="en-US" sz="1800" dirty="0" err="1">
                <a:solidFill>
                  <a:srgbClr val="660000"/>
                </a:solidFill>
              </a:rPr>
              <a:t>Ivanytsia</a:t>
            </a:r>
            <a:endParaRPr lang="en-US" sz="1800" dirty="0">
              <a:solidFill>
                <a:srgbClr val="660000"/>
              </a:solidFill>
            </a:endParaRPr>
          </a:p>
          <a:p>
            <a:pPr marL="0" lvl="0" indent="0" algn="l" rtl="0">
              <a:lnSpc>
                <a:spcPct val="115000"/>
              </a:lnSpc>
              <a:spcBef>
                <a:spcPts val="0"/>
              </a:spcBef>
              <a:spcAft>
                <a:spcPts val="0"/>
              </a:spcAft>
              <a:buNone/>
            </a:pPr>
            <a:r>
              <a:rPr lang="en-US" sz="1800" dirty="0">
                <a:solidFill>
                  <a:srgbClr val="660000"/>
                </a:solidFill>
              </a:rPr>
              <a:t>M. </a:t>
            </a:r>
            <a:r>
              <a:rPr lang="en-US" sz="1800" dirty="0" err="1">
                <a:solidFill>
                  <a:srgbClr val="660000"/>
                </a:solidFill>
              </a:rPr>
              <a:t>Oickle</a:t>
            </a:r>
            <a:endParaRPr lang="en-US" sz="1800" dirty="0">
              <a:solidFill>
                <a:srgbClr val="660000"/>
              </a:solidFill>
            </a:endParaRPr>
          </a:p>
          <a:p>
            <a:pPr marL="0" lvl="0" indent="0" algn="l" rtl="0">
              <a:lnSpc>
                <a:spcPct val="115000"/>
              </a:lnSpc>
              <a:spcBef>
                <a:spcPts val="0"/>
              </a:spcBef>
              <a:spcAft>
                <a:spcPts val="0"/>
              </a:spcAft>
              <a:buNone/>
            </a:pPr>
            <a:r>
              <a:rPr lang="en-US" sz="1800" dirty="0">
                <a:solidFill>
                  <a:srgbClr val="660000"/>
                </a:solidFill>
              </a:rPr>
              <a:t>L. Sherman</a:t>
            </a:r>
          </a:p>
          <a:p>
            <a:endParaRPr lang="en-US" dirty="0"/>
          </a:p>
        </p:txBody>
      </p:sp>
    </p:spTree>
    <p:extLst>
      <p:ext uri="{BB962C8B-B14F-4D97-AF65-F5344CB8AC3E}">
        <p14:creationId xmlns:p14="http://schemas.microsoft.com/office/powerpoint/2010/main" val="24053596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2" name="Rectangle 104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Rectangle 104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343FC01-B56B-3B2C-EC7A-AC8299A1913E}"/>
              </a:ext>
            </a:extLst>
          </p:cNvPr>
          <p:cNvSpPr>
            <a:spLocks noGrp="1"/>
          </p:cNvSpPr>
          <p:nvPr>
            <p:ph type="title"/>
          </p:nvPr>
        </p:nvSpPr>
        <p:spPr>
          <a:xfrm>
            <a:off x="371093" y="1161288"/>
            <a:ext cx="4006353" cy="1124712"/>
          </a:xfrm>
        </p:spPr>
        <p:txBody>
          <a:bodyPr anchor="b">
            <a:normAutofit/>
          </a:bodyPr>
          <a:lstStyle/>
          <a:p>
            <a:r>
              <a:rPr lang="en-US" sz="5000" b="1" dirty="0">
                <a:solidFill>
                  <a:srgbClr val="E77721"/>
                </a:solidFill>
                <a:latin typeface="Gineso Cond Demi" panose="02000506040000020004" pitchFamily="2" charset="77"/>
              </a:rPr>
              <a:t>Questions?</a:t>
            </a:r>
          </a:p>
        </p:txBody>
      </p:sp>
      <p:sp>
        <p:nvSpPr>
          <p:cNvPr id="1046" name="Rectangle 104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8" name="Rectangle 104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BA04ABC-80E5-B1C9-56D0-7CB25B77F302}"/>
              </a:ext>
            </a:extLst>
          </p:cNvPr>
          <p:cNvSpPr txBox="1"/>
          <p:nvPr/>
        </p:nvSpPr>
        <p:spPr>
          <a:xfrm>
            <a:off x="424815" y="2706012"/>
            <a:ext cx="3447966" cy="984885"/>
          </a:xfrm>
          <a:prstGeom prst="rect">
            <a:avLst/>
          </a:prstGeom>
          <a:noFill/>
        </p:spPr>
        <p:txBody>
          <a:bodyPr wrap="square">
            <a:spAutoFit/>
          </a:bodyPr>
          <a:lstStyle/>
          <a:p>
            <a:pPr marL="0" indent="0" rtl="0">
              <a:spcBef>
                <a:spcPts val="0"/>
              </a:spcBef>
              <a:spcAft>
                <a:spcPts val="1200"/>
              </a:spcAft>
              <a:buNone/>
            </a:pPr>
            <a:r>
              <a:rPr lang="en-US" sz="2400" b="1" dirty="0">
                <a:solidFill>
                  <a:srgbClr val="851F41"/>
                </a:solidFill>
                <a:effectLst/>
                <a:latin typeface="Arial" panose="020B0604020202020204" pitchFamily="34" charset="0"/>
                <a:cs typeface="Arial" panose="020B0604020202020204" pitchFamily="34" charset="0"/>
              </a:rPr>
              <a:t>Contact Me!</a:t>
            </a:r>
          </a:p>
          <a:p>
            <a:pPr marL="0" indent="0" rtl="0">
              <a:spcBef>
                <a:spcPts val="0"/>
              </a:spcBef>
              <a:spcAft>
                <a:spcPts val="1200"/>
              </a:spcAft>
              <a:buNone/>
            </a:pPr>
            <a:r>
              <a:rPr lang="en-US" sz="2400" b="1" dirty="0">
                <a:solidFill>
                  <a:srgbClr val="851F41"/>
                </a:solidFill>
                <a:effectLst/>
                <a:latin typeface="Arial" panose="020B0604020202020204" pitchFamily="34" charset="0"/>
                <a:cs typeface="Arial" panose="020B0604020202020204" pitchFamily="34" charset="0"/>
              </a:rPr>
              <a:t>juliags@vt.edu</a:t>
            </a:r>
          </a:p>
        </p:txBody>
      </p:sp>
      <p:pic>
        <p:nvPicPr>
          <p:cNvPr id="3" name="Picture 2" descr="Large Map scanner with lights reflecting off the walls">
            <a:extLst>
              <a:ext uri="{FF2B5EF4-FFF2-40B4-BE49-F238E27FC236}">
                <a16:creationId xmlns:a16="http://schemas.microsoft.com/office/drawing/2014/main" id="{5BDBEACB-AA33-F5D6-18F0-CE9C94BA21AD}"/>
              </a:ext>
            </a:extLst>
          </p:cNvPr>
          <p:cNvPicPr>
            <a:picLocks noChangeAspect="1" noChangeArrowheads="1"/>
          </p:cNvPicPr>
          <p:nvPr/>
        </p:nvPicPr>
        <p:blipFill>
          <a:blip r:embed="rId2"/>
          <a:srcRect l="10683" r="10683"/>
          <a:stretch/>
        </p:blipFill>
        <p:spPr bwMode="auto">
          <a:xfrm>
            <a:off x="5650992" y="10"/>
            <a:ext cx="654100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83561495-FB12-A2EA-24DA-6ED141735012}"/>
              </a:ext>
              <a:ext uri="{C183D7F6-B498-43B3-948B-1728B52AA6E4}">
                <adec:decorative xmlns:adec="http://schemas.microsoft.com/office/drawing/2017/decorative" val="1"/>
              </a:ext>
            </a:extLst>
          </p:cNvPr>
          <p:cNvPicPr>
            <a:picLocks noChangeAspect="1"/>
          </p:cNvPicPr>
          <p:nvPr/>
        </p:nvPicPr>
        <p:blipFill rotWithShape="1">
          <a:blip r:embed="rId3"/>
          <a:srcRect r="18615"/>
          <a:stretch/>
        </p:blipFill>
        <p:spPr>
          <a:xfrm>
            <a:off x="10233499" y="3913995"/>
            <a:ext cx="3417650" cy="3219514"/>
          </a:xfrm>
          <a:prstGeom prst="rect">
            <a:avLst/>
          </a:prstGeom>
        </p:spPr>
      </p:pic>
      <p:pic>
        <p:nvPicPr>
          <p:cNvPr id="5" name="Picture 4">
            <a:extLst>
              <a:ext uri="{FF2B5EF4-FFF2-40B4-BE49-F238E27FC236}">
                <a16:creationId xmlns:a16="http://schemas.microsoft.com/office/drawing/2014/main" id="{B1CCDDBF-F415-0CCC-74A9-B286D361B9BD}"/>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4993806" y="0"/>
            <a:ext cx="2754908" cy="2112095"/>
          </a:xfrm>
          <a:prstGeom prst="rect">
            <a:avLst/>
          </a:prstGeom>
        </p:spPr>
      </p:pic>
    </p:spTree>
    <p:extLst>
      <p:ext uri="{BB962C8B-B14F-4D97-AF65-F5344CB8AC3E}">
        <p14:creationId xmlns:p14="http://schemas.microsoft.com/office/powerpoint/2010/main" val="1241836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2A6E2-5402-3393-AC61-693014775CC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71407" y="1"/>
            <a:ext cx="13134814" cy="6858000"/>
          </a:xfrm>
          <a:prstGeom prst="rect">
            <a:avLst/>
          </a:prstGeom>
        </p:spPr>
      </p:pic>
      <p:sp>
        <p:nvSpPr>
          <p:cNvPr id="2" name="Title 1">
            <a:extLst>
              <a:ext uri="{FF2B5EF4-FFF2-40B4-BE49-F238E27FC236}">
                <a16:creationId xmlns:a16="http://schemas.microsoft.com/office/drawing/2014/main" id="{EE5C6943-C6F9-8A70-FD2D-9BF17BD4E17C}"/>
              </a:ext>
            </a:extLst>
          </p:cNvPr>
          <p:cNvSpPr>
            <a:spLocks noGrp="1"/>
          </p:cNvSpPr>
          <p:nvPr>
            <p:ph type="ctrTitle"/>
          </p:nvPr>
        </p:nvSpPr>
        <p:spPr>
          <a:xfrm>
            <a:off x="1504544" y="1693052"/>
            <a:ext cx="9144000" cy="2387600"/>
          </a:xfrm>
        </p:spPr>
        <p:txBody>
          <a:bodyPr>
            <a:noAutofit/>
          </a:bodyPr>
          <a:lstStyle/>
          <a:p>
            <a:r>
              <a:rPr lang="en-US" sz="8800" b="1" dirty="0">
                <a:solidFill>
                  <a:srgbClr val="E77721"/>
                </a:solidFill>
                <a:latin typeface="Gineso Cond Black" panose="02000506040000020004" pitchFamily="2" charset="77"/>
              </a:rPr>
              <a:t>THANK YOU</a:t>
            </a:r>
            <a:endParaRPr lang="en-US" sz="4800" b="1" dirty="0">
              <a:solidFill>
                <a:schemeClr val="bg1"/>
              </a:solidFill>
              <a:latin typeface="Gineso Cond" panose="02000506040000020004" pitchFamily="2" charset="77"/>
            </a:endParaRPr>
          </a:p>
        </p:txBody>
      </p:sp>
      <p:pic>
        <p:nvPicPr>
          <p:cNvPr id="3" name="Picture 2">
            <a:extLst>
              <a:ext uri="{FF2B5EF4-FFF2-40B4-BE49-F238E27FC236}">
                <a16:creationId xmlns:a16="http://schemas.microsoft.com/office/drawing/2014/main" id="{E6DAA7D3-6401-C32D-10B9-28E230DDED9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42604" y="5384923"/>
            <a:ext cx="3189762" cy="542588"/>
          </a:xfrm>
          <a:prstGeom prst="rect">
            <a:avLst/>
          </a:prstGeom>
        </p:spPr>
      </p:pic>
    </p:spTree>
    <p:extLst>
      <p:ext uri="{BB962C8B-B14F-4D97-AF65-F5344CB8AC3E}">
        <p14:creationId xmlns:p14="http://schemas.microsoft.com/office/powerpoint/2010/main" val="3046215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6003B-33F8-37FC-D283-B5BA6A77A42C}"/>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4610C8DE-E131-C7C4-D0AE-239F3236AA30}"/>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849612" y="-1179768"/>
            <a:ext cx="3666545" cy="3453980"/>
          </a:xfrm>
          <a:prstGeom prst="rect">
            <a:avLst/>
          </a:prstGeom>
        </p:spPr>
      </p:pic>
      <p:sp>
        <p:nvSpPr>
          <p:cNvPr id="2" name="Title 1">
            <a:extLst>
              <a:ext uri="{FF2B5EF4-FFF2-40B4-BE49-F238E27FC236}">
                <a16:creationId xmlns:a16="http://schemas.microsoft.com/office/drawing/2014/main" id="{246AD9BA-876C-7679-F55E-B99833B60F98}"/>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The Newman Map Collection</a:t>
            </a:r>
          </a:p>
        </p:txBody>
      </p:sp>
      <p:sp>
        <p:nvSpPr>
          <p:cNvPr id="8" name="Content Placeholder 7">
            <a:extLst>
              <a:ext uri="{FF2B5EF4-FFF2-40B4-BE49-F238E27FC236}">
                <a16:creationId xmlns:a16="http://schemas.microsoft.com/office/drawing/2014/main" id="{F085FE44-0CFE-3F50-20B4-FB829DD6322C}"/>
              </a:ext>
            </a:extLst>
          </p:cNvPr>
          <p:cNvSpPr>
            <a:spLocks noGrp="1"/>
          </p:cNvSpPr>
          <p:nvPr>
            <p:ph sz="half" idx="2"/>
          </p:nvPr>
        </p:nvSpPr>
        <p:spPr>
          <a:xfrm>
            <a:off x="5450541" y="1825625"/>
            <a:ext cx="5903259" cy="4351338"/>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23 map cases on the third floor of the library</a:t>
            </a:r>
          </a:p>
          <a:p>
            <a:r>
              <a:rPr lang="en-US" sz="2200" dirty="0">
                <a:solidFill>
                  <a:srgbClr val="851F41"/>
                </a:solidFill>
                <a:latin typeface="Arial" panose="020B0604020202020204" pitchFamily="34" charset="0"/>
                <a:cs typeface="Arial" panose="020B0604020202020204" pitchFamily="34" charset="0"/>
              </a:rPr>
              <a:t>The collection is maintained by the </a:t>
            </a:r>
            <a:r>
              <a:rPr lang="en-US" sz="2200" dirty="0" err="1">
                <a:solidFill>
                  <a:srgbClr val="851F41"/>
                </a:solidFill>
                <a:latin typeface="Arial" panose="020B0604020202020204" pitchFamily="34" charset="0"/>
                <a:cs typeface="Arial" panose="020B0604020202020204" pitchFamily="34" charset="0"/>
              </a:rPr>
              <a:t>Geospacial</a:t>
            </a:r>
            <a:r>
              <a:rPr lang="en-US" sz="2200" dirty="0">
                <a:solidFill>
                  <a:srgbClr val="851F41"/>
                </a:solidFill>
                <a:latin typeface="Arial" panose="020B0604020202020204" pitchFamily="34" charset="0"/>
                <a:cs typeface="Arial" panose="020B0604020202020204" pitchFamily="34" charset="0"/>
              </a:rPr>
              <a:t> Data team</a:t>
            </a:r>
          </a:p>
          <a:p>
            <a:r>
              <a:rPr lang="en-US" sz="2200" dirty="0">
                <a:solidFill>
                  <a:srgbClr val="851F41"/>
                </a:solidFill>
                <a:effectLst/>
                <a:latin typeface="Arial" panose="020B0604020202020204" pitchFamily="34" charset="0"/>
                <a:cs typeface="Arial" panose="020B0604020202020204" pitchFamily="34" charset="0"/>
              </a:rPr>
              <a:t>Contains local, state, national, international, historical, and even lunar maps</a:t>
            </a:r>
          </a:p>
          <a:p>
            <a:r>
              <a:rPr lang="en-US" sz="2200" dirty="0">
                <a:solidFill>
                  <a:srgbClr val="851F41"/>
                </a:solidFill>
                <a:effectLst/>
                <a:latin typeface="Arial" panose="020B0604020202020204" pitchFamily="34" charset="0"/>
                <a:cs typeface="Arial" panose="020B0604020202020204" pitchFamily="34" charset="0"/>
              </a:rPr>
              <a:t>Had </a:t>
            </a:r>
            <a:r>
              <a:rPr lang="en-US" sz="2200" dirty="0">
                <a:solidFill>
                  <a:srgbClr val="851F41"/>
                </a:solidFill>
                <a:latin typeface="Arial" panose="020B0604020202020204" pitchFamily="34" charset="0"/>
                <a:cs typeface="Arial" panose="020B0604020202020204" pitchFamily="34" charset="0"/>
              </a:rPr>
              <a:t>never been officially cataloged which made tracking usage and identifying collection value a challenge</a:t>
            </a:r>
          </a:p>
          <a:p>
            <a:r>
              <a:rPr lang="en-US" sz="2200" dirty="0">
                <a:solidFill>
                  <a:srgbClr val="851F41"/>
                </a:solidFill>
                <a:effectLst/>
                <a:latin typeface="Arial" panose="020B0604020202020204" pitchFamily="34" charset="0"/>
                <a:cs typeface="Arial" panose="020B0604020202020204" pitchFamily="34" charset="0"/>
              </a:rPr>
              <a:t>Collection metadata wasn’t recorded anywhere outside of employees’ institutional knowledge</a:t>
            </a:r>
          </a:p>
          <a:p>
            <a:endParaRPr lang="en-US" dirty="0"/>
          </a:p>
        </p:txBody>
      </p:sp>
      <p:pic>
        <p:nvPicPr>
          <p:cNvPr id="24" name="Picture 23">
            <a:extLst>
              <a:ext uri="{FF2B5EF4-FFF2-40B4-BE49-F238E27FC236}">
                <a16:creationId xmlns:a16="http://schemas.microsoft.com/office/drawing/2014/main" id="{B9AA23B9-5548-154F-CECF-A5065F17D9D1}"/>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3" name="Google Shape;87;p17" descr="A photo of a man standing next to several large map cases.">
            <a:extLst>
              <a:ext uri="{FF2B5EF4-FFF2-40B4-BE49-F238E27FC236}">
                <a16:creationId xmlns:a16="http://schemas.microsoft.com/office/drawing/2014/main" id="{C49C06E9-5B34-335F-39D0-057507902453}"/>
              </a:ext>
            </a:extLst>
          </p:cNvPr>
          <p:cNvPicPr preferRelativeResize="0"/>
          <p:nvPr/>
        </p:nvPicPr>
        <p:blipFill rotWithShape="1">
          <a:blip r:embed="rId4">
            <a:alphaModFix/>
          </a:blip>
          <a:srcRect t="29368"/>
          <a:stretch/>
        </p:blipFill>
        <p:spPr>
          <a:xfrm>
            <a:off x="838199" y="1825625"/>
            <a:ext cx="4476345" cy="4351338"/>
          </a:xfrm>
          <a:prstGeom prst="rect">
            <a:avLst/>
          </a:prstGeom>
          <a:noFill/>
          <a:ln>
            <a:noFill/>
          </a:ln>
        </p:spPr>
      </p:pic>
    </p:spTree>
    <p:extLst>
      <p:ext uri="{BB962C8B-B14F-4D97-AF65-F5344CB8AC3E}">
        <p14:creationId xmlns:p14="http://schemas.microsoft.com/office/powerpoint/2010/main" val="844360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7AF54-C8FF-D641-7067-E643920E76BE}"/>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9C0066B6-9709-F32D-D52E-6A369D77B11C}"/>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834213" y="-1152301"/>
            <a:ext cx="3666545" cy="3453980"/>
          </a:xfrm>
          <a:prstGeom prst="rect">
            <a:avLst/>
          </a:prstGeom>
        </p:spPr>
      </p:pic>
      <p:sp>
        <p:nvSpPr>
          <p:cNvPr id="2" name="Title 1">
            <a:extLst>
              <a:ext uri="{FF2B5EF4-FFF2-40B4-BE49-F238E27FC236}">
                <a16:creationId xmlns:a16="http://schemas.microsoft.com/office/drawing/2014/main" id="{4E498901-7EE1-8284-4DDA-39C91FEAF474}"/>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How do materials get digitized?</a:t>
            </a:r>
          </a:p>
        </p:txBody>
      </p:sp>
      <p:sp>
        <p:nvSpPr>
          <p:cNvPr id="7" name="Text Placeholder 6">
            <a:extLst>
              <a:ext uri="{FF2B5EF4-FFF2-40B4-BE49-F238E27FC236}">
                <a16:creationId xmlns:a16="http://schemas.microsoft.com/office/drawing/2014/main" id="{D3D02A67-F3A7-D249-CDC5-A693D4259CEA}"/>
              </a:ext>
            </a:extLst>
          </p:cNvPr>
          <p:cNvSpPr>
            <a:spLocks noGrp="1"/>
          </p:cNvSpPr>
          <p:nvPr>
            <p:ph type="body" idx="1"/>
          </p:nvPr>
        </p:nvSpPr>
        <p:spPr/>
        <p:txBody>
          <a:bodyPr anchor="t"/>
          <a:lstStyle/>
          <a:p>
            <a:r>
              <a:rPr lang="en-US" dirty="0">
                <a:solidFill>
                  <a:srgbClr val="851F41"/>
                </a:solidFill>
              </a:rPr>
              <a:t>Advisory Council for Digital Collections</a:t>
            </a:r>
          </a:p>
        </p:txBody>
      </p:sp>
      <p:sp>
        <p:nvSpPr>
          <p:cNvPr id="8" name="Content Placeholder 7">
            <a:extLst>
              <a:ext uri="{FF2B5EF4-FFF2-40B4-BE49-F238E27FC236}">
                <a16:creationId xmlns:a16="http://schemas.microsoft.com/office/drawing/2014/main" id="{31BAC7D6-F6AC-C372-C01B-7C82605BB466}"/>
              </a:ext>
            </a:extLst>
          </p:cNvPr>
          <p:cNvSpPr>
            <a:spLocks noGrp="1"/>
          </p:cNvSpPr>
          <p:nvPr>
            <p:ph sz="half" idx="2"/>
          </p:nvPr>
        </p:nvSpPr>
        <p:spPr>
          <a:xfrm>
            <a:off x="839788" y="2187387"/>
            <a:ext cx="5157787" cy="4002275"/>
          </a:xfrm>
        </p:spPr>
        <p:txBody>
          <a:bodyPr>
            <a:normAutofit lnSpcReduction="10000"/>
          </a:bodyPr>
          <a:lstStyle/>
          <a:p>
            <a:r>
              <a:rPr lang="en-US" dirty="0">
                <a:solidFill>
                  <a:srgbClr val="851F41"/>
                </a:solidFill>
                <a:latin typeface="Arial" panose="020B0604020202020204" pitchFamily="34" charset="0"/>
                <a:cs typeface="Arial" panose="020B0604020202020204" pitchFamily="34" charset="0"/>
              </a:rPr>
              <a:t>Committee meets once a month to review proposal submissions</a:t>
            </a:r>
          </a:p>
          <a:p>
            <a:r>
              <a:rPr lang="en-US" dirty="0">
                <a:solidFill>
                  <a:srgbClr val="851F41"/>
                </a:solidFill>
                <a:latin typeface="Arial" panose="020B0604020202020204" pitchFamily="34" charset="0"/>
                <a:cs typeface="Arial" panose="020B0604020202020204" pitchFamily="34" charset="0"/>
              </a:rPr>
              <a:t>Evaluate projects based on feasibility, need, urgency, resource availability,</a:t>
            </a:r>
          </a:p>
          <a:p>
            <a:r>
              <a:rPr lang="en-US" dirty="0">
                <a:solidFill>
                  <a:srgbClr val="851F41"/>
                </a:solidFill>
                <a:latin typeface="Arial" panose="020B0604020202020204" pitchFamily="34" charset="0"/>
                <a:cs typeface="Arial" panose="020B0604020202020204" pitchFamily="34" charset="0"/>
              </a:rPr>
              <a:t>Includes colleagues in the project management cycle as well as outside the process to provide additional perspective</a:t>
            </a:r>
          </a:p>
        </p:txBody>
      </p:sp>
      <p:sp>
        <p:nvSpPr>
          <p:cNvPr id="9" name="Text Placeholder 8">
            <a:extLst>
              <a:ext uri="{FF2B5EF4-FFF2-40B4-BE49-F238E27FC236}">
                <a16:creationId xmlns:a16="http://schemas.microsoft.com/office/drawing/2014/main" id="{3ED59879-1FEB-88F7-6654-9DE91EC00E6E}"/>
              </a:ext>
            </a:extLst>
          </p:cNvPr>
          <p:cNvSpPr>
            <a:spLocks noGrp="1"/>
          </p:cNvSpPr>
          <p:nvPr>
            <p:ph type="body" sz="quarter" idx="3"/>
          </p:nvPr>
        </p:nvSpPr>
        <p:spPr>
          <a:xfrm>
            <a:off x="6172199" y="1681163"/>
            <a:ext cx="5324028" cy="823912"/>
          </a:xfrm>
        </p:spPr>
        <p:txBody>
          <a:bodyPr anchor="t"/>
          <a:lstStyle/>
          <a:p>
            <a:r>
              <a:rPr lang="en-US" dirty="0">
                <a:solidFill>
                  <a:srgbClr val="851F41"/>
                </a:solidFill>
              </a:rPr>
              <a:t>Digital Collections Implementation Team</a:t>
            </a:r>
          </a:p>
        </p:txBody>
      </p:sp>
      <p:sp>
        <p:nvSpPr>
          <p:cNvPr id="10" name="Content Placeholder 9">
            <a:extLst>
              <a:ext uri="{FF2B5EF4-FFF2-40B4-BE49-F238E27FC236}">
                <a16:creationId xmlns:a16="http://schemas.microsoft.com/office/drawing/2014/main" id="{BACCA1A3-5399-C6F5-6E54-0DB46D087F05}"/>
              </a:ext>
            </a:extLst>
          </p:cNvPr>
          <p:cNvSpPr>
            <a:spLocks noGrp="1"/>
          </p:cNvSpPr>
          <p:nvPr>
            <p:ph sz="quarter" idx="4"/>
          </p:nvPr>
        </p:nvSpPr>
        <p:spPr>
          <a:xfrm>
            <a:off x="6172200" y="2187388"/>
            <a:ext cx="5183188" cy="4002275"/>
          </a:xfrm>
        </p:spPr>
        <p:txBody>
          <a:bodyPr>
            <a:normAutofit lnSpcReduction="10000"/>
          </a:bodyPr>
          <a:lstStyle/>
          <a:p>
            <a:r>
              <a:rPr lang="en-US" dirty="0">
                <a:solidFill>
                  <a:srgbClr val="851F41"/>
                </a:solidFill>
                <a:latin typeface="Arial" panose="020B0604020202020204" pitchFamily="34" charset="0"/>
                <a:cs typeface="Arial" panose="020B0604020202020204" pitchFamily="34" charset="0"/>
              </a:rPr>
              <a:t>Committee meets every other week to review the status of active projects</a:t>
            </a:r>
          </a:p>
          <a:p>
            <a:r>
              <a:rPr lang="en-US" dirty="0">
                <a:solidFill>
                  <a:srgbClr val="851F41"/>
                </a:solidFill>
                <a:latin typeface="Arial" panose="020B0604020202020204" pitchFamily="34" charset="0"/>
                <a:cs typeface="Arial" panose="020B0604020202020204" pitchFamily="34" charset="0"/>
              </a:rPr>
              <a:t>Stakeholders can attend to ask or answer questions about projects</a:t>
            </a:r>
          </a:p>
          <a:p>
            <a:r>
              <a:rPr lang="en-US" dirty="0">
                <a:solidFill>
                  <a:srgbClr val="851F41"/>
                </a:solidFill>
                <a:latin typeface="Arial" panose="020B0604020202020204" pitchFamily="34" charset="0"/>
                <a:cs typeface="Arial" panose="020B0604020202020204" pitchFamily="34" charset="0"/>
              </a:rPr>
              <a:t>Includes colleagues from the whole life cycle of the project</a:t>
            </a:r>
          </a:p>
          <a:p>
            <a:r>
              <a:rPr lang="en-US" dirty="0">
                <a:solidFill>
                  <a:srgbClr val="851F41"/>
                </a:solidFill>
                <a:latin typeface="Arial" panose="020B0604020202020204" pitchFamily="34" charset="0"/>
                <a:cs typeface="Arial" panose="020B0604020202020204" pitchFamily="34" charset="0"/>
              </a:rPr>
              <a:t>Maintains documentation for all completed projects</a:t>
            </a:r>
          </a:p>
          <a:p>
            <a:endParaRPr lang="en-US" dirty="0">
              <a:solidFill>
                <a:srgbClr val="851F41"/>
              </a:solidFill>
            </a:endParaRPr>
          </a:p>
        </p:txBody>
      </p:sp>
      <p:pic>
        <p:nvPicPr>
          <p:cNvPr id="24" name="Picture 23">
            <a:extLst>
              <a:ext uri="{FF2B5EF4-FFF2-40B4-BE49-F238E27FC236}">
                <a16:creationId xmlns:a16="http://schemas.microsoft.com/office/drawing/2014/main" id="{72229FAD-C1F8-845B-3D04-B6E8180AC9B4}"/>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Tree>
    <p:extLst>
      <p:ext uri="{BB962C8B-B14F-4D97-AF65-F5344CB8AC3E}">
        <p14:creationId xmlns:p14="http://schemas.microsoft.com/office/powerpoint/2010/main" val="398234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9E5AD-F4BA-86C7-2781-877949D180F3}"/>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A783A676-C232-A9F0-FBC2-E6592B949112}"/>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A8984C6D-A85A-1D9A-AAC9-63F615FD41D1}"/>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Digitizing the Newman Map Collection</a:t>
            </a:r>
          </a:p>
        </p:txBody>
      </p:sp>
      <p:sp>
        <p:nvSpPr>
          <p:cNvPr id="4" name="Content Placeholder 3">
            <a:extLst>
              <a:ext uri="{FF2B5EF4-FFF2-40B4-BE49-F238E27FC236}">
                <a16:creationId xmlns:a16="http://schemas.microsoft.com/office/drawing/2014/main" id="{C2322B81-A197-B3D5-2184-E4E715E33EBD}"/>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The </a:t>
            </a:r>
            <a:r>
              <a:rPr lang="en-US" sz="2200" dirty="0" err="1">
                <a:solidFill>
                  <a:srgbClr val="851F41"/>
                </a:solidFill>
                <a:latin typeface="Arial" panose="020B0604020202020204" pitchFamily="34" charset="0"/>
                <a:cs typeface="Arial" panose="020B0604020202020204" pitchFamily="34" charset="0"/>
              </a:rPr>
              <a:t>Geospacial</a:t>
            </a:r>
            <a:r>
              <a:rPr lang="en-US" sz="2200" dirty="0">
                <a:solidFill>
                  <a:srgbClr val="851F41"/>
                </a:solidFill>
                <a:latin typeface="Arial" panose="020B0604020202020204" pitchFamily="34" charset="0"/>
                <a:cs typeface="Arial" panose="020B0604020202020204" pitchFamily="34" charset="0"/>
              </a:rPr>
              <a:t> Data Team asked us to digitize the collection, but we needed a list of the maps before we could begin</a:t>
            </a:r>
          </a:p>
          <a:p>
            <a:r>
              <a:rPr lang="en-US" sz="2200" dirty="0">
                <a:solidFill>
                  <a:srgbClr val="851F41"/>
                </a:solidFill>
                <a:latin typeface="Arial" panose="020B0604020202020204" pitchFamily="34" charset="0"/>
                <a:cs typeface="Arial" panose="020B0604020202020204" pitchFamily="34" charset="0"/>
              </a:rPr>
              <a:t>We knew that if we waited for the whole collection to be inventoried before we started scanning, it would have added years to the project</a:t>
            </a:r>
          </a:p>
          <a:p>
            <a:r>
              <a:rPr lang="en-US" sz="2200" dirty="0">
                <a:solidFill>
                  <a:srgbClr val="851F41"/>
                </a:solidFill>
                <a:latin typeface="Arial" panose="020B0604020202020204" pitchFamily="34" charset="0"/>
                <a:cs typeface="Arial" panose="020B0604020202020204" pitchFamily="34" charset="0"/>
              </a:rPr>
              <a:t>We worked with Ed and his team to bring materials to the lab in batches and our processes worked simultaneously</a:t>
            </a:r>
            <a:endParaRPr lang="en-US" sz="2200" dirty="0"/>
          </a:p>
        </p:txBody>
      </p:sp>
      <p:pic>
        <p:nvPicPr>
          <p:cNvPr id="24" name="Picture 23">
            <a:extLst>
              <a:ext uri="{FF2B5EF4-FFF2-40B4-BE49-F238E27FC236}">
                <a16:creationId xmlns:a16="http://schemas.microsoft.com/office/drawing/2014/main" id="{50F8A8B6-7D41-97A4-40AD-9643D14D3CE3}"/>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pic>
        <p:nvPicPr>
          <p:cNvPr id="1026" name="Picture 2" descr="Map of Pennsylvania from 1937. The paper is cream and the text is dark orange and brown. ">
            <a:extLst>
              <a:ext uri="{FF2B5EF4-FFF2-40B4-BE49-F238E27FC236}">
                <a16:creationId xmlns:a16="http://schemas.microsoft.com/office/drawing/2014/main" id="{40C0B0E5-9D8B-C65A-2F2E-0638F01DB978}"/>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733287" y="1886491"/>
            <a:ext cx="6361465" cy="414854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3469E3A-DF79-21FD-8F69-151EA7345A21}"/>
              </a:ext>
            </a:extLst>
          </p:cNvPr>
          <p:cNvSpPr txBox="1"/>
          <p:nvPr/>
        </p:nvSpPr>
        <p:spPr>
          <a:xfrm>
            <a:off x="9543472" y="6053852"/>
            <a:ext cx="1960793" cy="246221"/>
          </a:xfrm>
          <a:prstGeom prst="rect">
            <a:avLst/>
          </a:prstGeom>
          <a:noFill/>
        </p:spPr>
        <p:txBody>
          <a:bodyPr wrap="none" rtlCol="0">
            <a:spAutoFit/>
          </a:bodyPr>
          <a:lstStyle/>
          <a:p>
            <a:r>
              <a:rPr lang="en-US" sz="1000" dirty="0"/>
              <a:t>1937 Pennsylvania - nmcst013318</a:t>
            </a:r>
          </a:p>
        </p:txBody>
      </p:sp>
    </p:spTree>
    <p:extLst>
      <p:ext uri="{BB962C8B-B14F-4D97-AF65-F5344CB8AC3E}">
        <p14:creationId xmlns:p14="http://schemas.microsoft.com/office/powerpoint/2010/main" val="2722760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6A8D8-078D-2CE5-4DA0-CA779BBD24FA}"/>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1FDA3784-BF45-F87F-D21F-4101E8B047AE}"/>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F1153934-9310-387C-042F-42E518E29C7C}"/>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Inventory</a:t>
            </a:r>
          </a:p>
        </p:txBody>
      </p:sp>
      <p:sp>
        <p:nvSpPr>
          <p:cNvPr id="4" name="Content Placeholder 3">
            <a:extLst>
              <a:ext uri="{FF2B5EF4-FFF2-40B4-BE49-F238E27FC236}">
                <a16:creationId xmlns:a16="http://schemas.microsoft.com/office/drawing/2014/main" id="{2A2CD1D6-9922-63C1-B628-EBB265AABE6A}"/>
              </a:ext>
            </a:extLst>
          </p:cNvPr>
          <p:cNvSpPr>
            <a:spLocks noGrp="1"/>
          </p:cNvSpPr>
          <p:nvPr>
            <p:ph sz="half" idx="1"/>
          </p:nvPr>
        </p:nvSpPr>
        <p:spPr>
          <a:xfrm>
            <a:off x="838200" y="1825625"/>
            <a:ext cx="5181089" cy="4351338"/>
          </a:xfrm>
        </p:spPr>
        <p:txBody>
          <a:bodyPr>
            <a:normAutofit/>
          </a:bodyPr>
          <a:lstStyle/>
          <a:p>
            <a:r>
              <a:rPr lang="en-US" sz="2200" dirty="0">
                <a:solidFill>
                  <a:srgbClr val="851F41"/>
                </a:solidFill>
                <a:latin typeface="Arial" panose="020B0604020202020204" pitchFamily="34" charset="0"/>
                <a:cs typeface="Arial" panose="020B0604020202020204" pitchFamily="34" charset="0"/>
              </a:rPr>
              <a:t>Each drawer was inventoried individually</a:t>
            </a:r>
          </a:p>
          <a:p>
            <a:r>
              <a:rPr lang="en-US" sz="2200" dirty="0">
                <a:solidFill>
                  <a:srgbClr val="851F41"/>
                </a:solidFill>
                <a:latin typeface="Arial" panose="020B0604020202020204" pitchFamily="34" charset="0"/>
                <a:cs typeface="Arial" panose="020B0604020202020204" pitchFamily="34" charset="0"/>
              </a:rPr>
              <a:t>Maps were listed in the order they appeared and a numbered sticky note was placed on each one</a:t>
            </a:r>
          </a:p>
          <a:p>
            <a:r>
              <a:rPr lang="en-US" sz="2200" dirty="0">
                <a:solidFill>
                  <a:srgbClr val="851F41"/>
                </a:solidFill>
                <a:latin typeface="Arial" panose="020B0604020202020204" pitchFamily="34" charset="0"/>
                <a:cs typeface="Arial" panose="020B0604020202020204" pitchFamily="34" charset="0"/>
              </a:rPr>
              <a:t>Using an Excel command, maps were sorted by publisher, title, and date</a:t>
            </a:r>
          </a:p>
          <a:p>
            <a:r>
              <a:rPr lang="en-US" sz="2200" dirty="0">
                <a:solidFill>
                  <a:srgbClr val="851F41"/>
                </a:solidFill>
                <a:latin typeface="Arial" panose="020B0604020202020204" pitchFamily="34" charset="0"/>
                <a:cs typeface="Arial" panose="020B0604020202020204" pitchFamily="34" charset="0"/>
              </a:rPr>
              <a:t>Then the physical maps were rearranged with the help of the sticky notes</a:t>
            </a:r>
          </a:p>
        </p:txBody>
      </p:sp>
      <p:pic>
        <p:nvPicPr>
          <p:cNvPr id="24" name="Picture 23">
            <a:extLst>
              <a:ext uri="{FF2B5EF4-FFF2-40B4-BE49-F238E27FC236}">
                <a16:creationId xmlns:a16="http://schemas.microsoft.com/office/drawing/2014/main" id="{2E8DE739-8B5A-FA02-6F3B-EC23C0D03C91}"/>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5" name="TextBox 4">
            <a:extLst>
              <a:ext uri="{FF2B5EF4-FFF2-40B4-BE49-F238E27FC236}">
                <a16:creationId xmlns:a16="http://schemas.microsoft.com/office/drawing/2014/main" id="{9FBA3C2E-CE7A-3834-A7C6-31A16856C08C}"/>
              </a:ext>
            </a:extLst>
          </p:cNvPr>
          <p:cNvSpPr txBox="1"/>
          <p:nvPr/>
        </p:nvSpPr>
        <p:spPr>
          <a:xfrm>
            <a:off x="7234735" y="2293134"/>
            <a:ext cx="1407695" cy="3416320"/>
          </a:xfrm>
          <a:prstGeom prst="rect">
            <a:avLst/>
          </a:prstGeom>
          <a:noFill/>
        </p:spPr>
        <p:txBody>
          <a:bodyPr wrap="square" rtlCol="0">
            <a:spAutoFit/>
          </a:bodyPr>
          <a:lstStyle/>
          <a:p>
            <a:r>
              <a:rPr lang="en-US" dirty="0">
                <a:solidFill>
                  <a:srgbClr val="851F41"/>
                </a:solidFill>
              </a:rPr>
              <a:t>OLD ORDER</a:t>
            </a:r>
          </a:p>
          <a:p>
            <a:endParaRPr lang="en-US" dirty="0">
              <a:solidFill>
                <a:srgbClr val="851F41"/>
              </a:solidFill>
            </a:endParaRPr>
          </a:p>
          <a:p>
            <a:r>
              <a:rPr lang="en-US" dirty="0">
                <a:solidFill>
                  <a:srgbClr val="851F41"/>
                </a:solidFill>
              </a:rPr>
              <a:t>Map A [1]</a:t>
            </a:r>
          </a:p>
          <a:p>
            <a:r>
              <a:rPr lang="en-US" dirty="0">
                <a:solidFill>
                  <a:srgbClr val="851F41"/>
                </a:solidFill>
              </a:rPr>
              <a:t>Map B [2]</a:t>
            </a:r>
          </a:p>
          <a:p>
            <a:r>
              <a:rPr lang="en-US" dirty="0">
                <a:solidFill>
                  <a:srgbClr val="851F41"/>
                </a:solidFill>
              </a:rPr>
              <a:t>Map C [3]</a:t>
            </a:r>
          </a:p>
          <a:p>
            <a:r>
              <a:rPr lang="en-US" dirty="0">
                <a:solidFill>
                  <a:srgbClr val="851F41"/>
                </a:solidFill>
              </a:rPr>
              <a:t>Map D [4]</a:t>
            </a:r>
          </a:p>
          <a:p>
            <a:r>
              <a:rPr lang="en-US" dirty="0">
                <a:solidFill>
                  <a:srgbClr val="851F41"/>
                </a:solidFill>
              </a:rPr>
              <a:t>Map E [5]</a:t>
            </a:r>
          </a:p>
          <a:p>
            <a:r>
              <a:rPr lang="en-US" dirty="0">
                <a:solidFill>
                  <a:srgbClr val="851F41"/>
                </a:solidFill>
              </a:rPr>
              <a:t>Map F [6]</a:t>
            </a:r>
          </a:p>
          <a:p>
            <a:r>
              <a:rPr lang="en-US" dirty="0">
                <a:solidFill>
                  <a:srgbClr val="851F41"/>
                </a:solidFill>
              </a:rPr>
              <a:t>Map G [7]</a:t>
            </a:r>
          </a:p>
          <a:p>
            <a:r>
              <a:rPr lang="en-US" dirty="0">
                <a:solidFill>
                  <a:srgbClr val="851F41"/>
                </a:solidFill>
              </a:rPr>
              <a:t>Map H [8]</a:t>
            </a:r>
          </a:p>
          <a:p>
            <a:r>
              <a:rPr lang="en-US" dirty="0">
                <a:solidFill>
                  <a:srgbClr val="851F41"/>
                </a:solidFill>
              </a:rPr>
              <a:t>Map I  [9]</a:t>
            </a:r>
          </a:p>
          <a:p>
            <a:r>
              <a:rPr lang="en-US" dirty="0">
                <a:solidFill>
                  <a:srgbClr val="851F41"/>
                </a:solidFill>
              </a:rPr>
              <a:t>Map J [10]</a:t>
            </a:r>
          </a:p>
        </p:txBody>
      </p:sp>
      <p:sp>
        <p:nvSpPr>
          <p:cNvPr id="6" name="TextBox 5">
            <a:extLst>
              <a:ext uri="{FF2B5EF4-FFF2-40B4-BE49-F238E27FC236}">
                <a16:creationId xmlns:a16="http://schemas.microsoft.com/office/drawing/2014/main" id="{403A77AF-DDED-672E-B31A-DD0A67EA8A82}"/>
              </a:ext>
            </a:extLst>
          </p:cNvPr>
          <p:cNvSpPr txBox="1"/>
          <p:nvPr/>
        </p:nvSpPr>
        <p:spPr>
          <a:xfrm>
            <a:off x="9857876" y="2293134"/>
            <a:ext cx="1361270" cy="3416320"/>
          </a:xfrm>
          <a:prstGeom prst="rect">
            <a:avLst/>
          </a:prstGeom>
          <a:noFill/>
        </p:spPr>
        <p:txBody>
          <a:bodyPr wrap="none" rtlCol="0">
            <a:spAutoFit/>
          </a:bodyPr>
          <a:lstStyle/>
          <a:p>
            <a:r>
              <a:rPr lang="en-US" dirty="0">
                <a:solidFill>
                  <a:srgbClr val="851F41"/>
                </a:solidFill>
              </a:rPr>
              <a:t>NEW ORDER</a:t>
            </a:r>
          </a:p>
          <a:p>
            <a:endParaRPr lang="en-US" dirty="0">
              <a:solidFill>
                <a:srgbClr val="851F41"/>
              </a:solidFill>
            </a:endParaRPr>
          </a:p>
          <a:p>
            <a:r>
              <a:rPr lang="en-US" dirty="0">
                <a:solidFill>
                  <a:srgbClr val="851F41"/>
                </a:solidFill>
              </a:rPr>
              <a:t>Map B [2]</a:t>
            </a:r>
          </a:p>
          <a:p>
            <a:r>
              <a:rPr lang="en-US" dirty="0">
                <a:solidFill>
                  <a:srgbClr val="851F41"/>
                </a:solidFill>
              </a:rPr>
              <a:t>Map C [3]</a:t>
            </a:r>
          </a:p>
          <a:p>
            <a:r>
              <a:rPr lang="en-US" dirty="0">
                <a:solidFill>
                  <a:srgbClr val="851F41"/>
                </a:solidFill>
              </a:rPr>
              <a:t>Map F [6]</a:t>
            </a:r>
          </a:p>
          <a:p>
            <a:r>
              <a:rPr lang="en-US" dirty="0">
                <a:solidFill>
                  <a:srgbClr val="851F41"/>
                </a:solidFill>
              </a:rPr>
              <a:t>Map A [1]</a:t>
            </a:r>
          </a:p>
          <a:p>
            <a:r>
              <a:rPr lang="en-US" dirty="0">
                <a:solidFill>
                  <a:srgbClr val="851F41"/>
                </a:solidFill>
              </a:rPr>
              <a:t>Map J [10]</a:t>
            </a:r>
          </a:p>
          <a:p>
            <a:r>
              <a:rPr lang="en-US" dirty="0">
                <a:solidFill>
                  <a:srgbClr val="851F41"/>
                </a:solidFill>
              </a:rPr>
              <a:t>Map I  [9]</a:t>
            </a:r>
          </a:p>
          <a:p>
            <a:r>
              <a:rPr lang="en-US" dirty="0">
                <a:solidFill>
                  <a:srgbClr val="851F41"/>
                </a:solidFill>
              </a:rPr>
              <a:t>Map D [4]</a:t>
            </a:r>
          </a:p>
          <a:p>
            <a:r>
              <a:rPr lang="en-US" dirty="0">
                <a:solidFill>
                  <a:srgbClr val="851F41"/>
                </a:solidFill>
              </a:rPr>
              <a:t>Map E [5]</a:t>
            </a:r>
          </a:p>
          <a:p>
            <a:r>
              <a:rPr lang="en-US" dirty="0">
                <a:solidFill>
                  <a:srgbClr val="851F41"/>
                </a:solidFill>
              </a:rPr>
              <a:t>Map G [7]</a:t>
            </a:r>
          </a:p>
          <a:p>
            <a:r>
              <a:rPr lang="en-US" dirty="0">
                <a:solidFill>
                  <a:srgbClr val="851F41"/>
                </a:solidFill>
              </a:rPr>
              <a:t>Map H [8]</a:t>
            </a:r>
          </a:p>
        </p:txBody>
      </p:sp>
      <p:cxnSp>
        <p:nvCxnSpPr>
          <p:cNvPr id="8" name="Connector: Curved 7" descr="arrow pointing from one column to another">
            <a:extLst>
              <a:ext uri="{FF2B5EF4-FFF2-40B4-BE49-F238E27FC236}">
                <a16:creationId xmlns:a16="http://schemas.microsoft.com/office/drawing/2014/main" id="{56DED13C-D5AF-510E-E1B2-49174C0C58ED}"/>
              </a:ext>
            </a:extLst>
          </p:cNvPr>
          <p:cNvCxnSpPr/>
          <p:nvPr/>
        </p:nvCxnSpPr>
        <p:spPr>
          <a:xfrm flipV="1">
            <a:off x="8541630" y="3101149"/>
            <a:ext cx="1159044" cy="466423"/>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Connector: Curved 13">
            <a:extLst>
              <a:ext uri="{FF2B5EF4-FFF2-40B4-BE49-F238E27FC236}">
                <a16:creationId xmlns:a16="http://schemas.microsoft.com/office/drawing/2014/main" id="{9DF8C0E6-815B-6DC9-E439-8DD5F78E4BD6}"/>
              </a:ext>
              <a:ext uri="{C183D7F6-B498-43B3-948B-1728B52AA6E4}">
                <adec:decorative xmlns:adec="http://schemas.microsoft.com/office/drawing/2017/decorative" val="1"/>
              </a:ext>
            </a:extLst>
          </p:cNvPr>
          <p:cNvCxnSpPr/>
          <p:nvPr/>
        </p:nvCxnSpPr>
        <p:spPr>
          <a:xfrm flipV="1">
            <a:off x="8541630" y="3998486"/>
            <a:ext cx="1159044" cy="466423"/>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Connector: Curved 16">
            <a:extLst>
              <a:ext uri="{FF2B5EF4-FFF2-40B4-BE49-F238E27FC236}">
                <a16:creationId xmlns:a16="http://schemas.microsoft.com/office/drawing/2014/main" id="{A5A62099-1295-8AA1-9C8C-4D91D6867BCF}"/>
              </a:ext>
              <a:ext uri="{C183D7F6-B498-43B3-948B-1728B52AA6E4}">
                <adec:decorative xmlns:adec="http://schemas.microsoft.com/office/drawing/2017/decorative" val="1"/>
              </a:ext>
            </a:extLst>
          </p:cNvPr>
          <p:cNvCxnSpPr/>
          <p:nvPr/>
        </p:nvCxnSpPr>
        <p:spPr>
          <a:xfrm flipV="1">
            <a:off x="8541630" y="4895823"/>
            <a:ext cx="1159044" cy="466423"/>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96929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uiExpand="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7F66D-C2F8-6FC8-D979-37694166D278}"/>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C1F9306B-671F-8405-059A-8B050FFB09E4}"/>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99AFC838-CE99-EEA9-9B26-6AC6EC71E289}"/>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Inventory </a:t>
            </a:r>
          </a:p>
        </p:txBody>
      </p:sp>
      <p:sp>
        <p:nvSpPr>
          <p:cNvPr id="4" name="Content Placeholder 3">
            <a:extLst>
              <a:ext uri="{FF2B5EF4-FFF2-40B4-BE49-F238E27FC236}">
                <a16:creationId xmlns:a16="http://schemas.microsoft.com/office/drawing/2014/main" id="{13B94B0E-ABC3-5C81-052C-BFA86A795AF5}"/>
              </a:ext>
            </a:extLst>
          </p:cNvPr>
          <p:cNvSpPr>
            <a:spLocks noGrp="1"/>
          </p:cNvSpPr>
          <p:nvPr>
            <p:ph sz="half" idx="1"/>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Ed and his students created a master list on Google with a sheet for each drawer</a:t>
            </a:r>
          </a:p>
          <a:p>
            <a:r>
              <a:rPr lang="en-US" sz="2200" dirty="0">
                <a:solidFill>
                  <a:srgbClr val="851F41"/>
                </a:solidFill>
                <a:latin typeface="Arial" panose="020B0604020202020204" pitchFamily="34" charset="0"/>
                <a:cs typeface="Arial" panose="020B0604020202020204" pitchFamily="34" charset="0"/>
              </a:rPr>
              <a:t>Students were assigned a drawer and they added additional information for each map – Series and Index information, if a map was double sided, any additional dates, etc. </a:t>
            </a:r>
          </a:p>
        </p:txBody>
      </p:sp>
      <p:pic>
        <p:nvPicPr>
          <p:cNvPr id="24" name="Picture 23">
            <a:extLst>
              <a:ext uri="{FF2B5EF4-FFF2-40B4-BE49-F238E27FC236}">
                <a16:creationId xmlns:a16="http://schemas.microsoft.com/office/drawing/2014/main" id="{1A5057FF-EBF5-E125-C53E-F6BB016833DB}"/>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6C9F949B-6DD9-C6B2-AD2F-B9E32EC2E383}"/>
              </a:ext>
            </a:extLst>
          </p:cNvPr>
          <p:cNvSpPr>
            <a:spLocks noGrp="1"/>
          </p:cNvSpPr>
          <p:nvPr>
            <p:ph sz="half" idx="2"/>
          </p:nvPr>
        </p:nvSpPr>
        <p:spPr/>
        <p:txBody>
          <a:bodyPr>
            <a:normAutofit/>
          </a:bodyPr>
          <a:lstStyle/>
          <a:p>
            <a:r>
              <a:rPr lang="en-US" sz="2200" dirty="0">
                <a:solidFill>
                  <a:srgbClr val="851F41"/>
                </a:solidFill>
                <a:latin typeface="Arial" panose="020B0604020202020204" pitchFamily="34" charset="0"/>
                <a:cs typeface="Arial" panose="020B0604020202020204" pitchFamily="34" charset="0"/>
              </a:rPr>
              <a:t>My team could then pull this information and copy it into our digitization guide where we added our metadata</a:t>
            </a:r>
          </a:p>
          <a:p>
            <a:r>
              <a:rPr lang="en-US" sz="2200" dirty="0">
                <a:solidFill>
                  <a:srgbClr val="851F41"/>
                </a:solidFill>
                <a:latin typeface="Arial" panose="020B0604020202020204" pitchFamily="34" charset="0"/>
                <a:cs typeface="Arial" panose="020B0604020202020204" pitchFamily="34" charset="0"/>
              </a:rPr>
              <a:t>When a drawer was ready, they would notify us and bring it down to the lab for scanning</a:t>
            </a:r>
          </a:p>
        </p:txBody>
      </p:sp>
      <p:pic>
        <p:nvPicPr>
          <p:cNvPr id="5" name="Google Shape;136;p22" descr="Screen shot of an excel spreadsheet">
            <a:extLst>
              <a:ext uri="{FF2B5EF4-FFF2-40B4-BE49-F238E27FC236}">
                <a16:creationId xmlns:a16="http://schemas.microsoft.com/office/drawing/2014/main" id="{61DBC4BB-EDD8-C5D4-794C-86DDE5EA0249}"/>
              </a:ext>
            </a:extLst>
          </p:cNvPr>
          <p:cNvPicPr preferRelativeResize="0"/>
          <p:nvPr/>
        </p:nvPicPr>
        <p:blipFill>
          <a:blip r:embed="rId4">
            <a:alphaModFix/>
          </a:blip>
          <a:stretch>
            <a:fillRect/>
          </a:stretch>
        </p:blipFill>
        <p:spPr>
          <a:xfrm>
            <a:off x="0" y="4563469"/>
            <a:ext cx="12192000" cy="3090176"/>
          </a:xfrm>
          <a:prstGeom prst="rect">
            <a:avLst/>
          </a:prstGeom>
          <a:noFill/>
          <a:ln>
            <a:noFill/>
          </a:ln>
        </p:spPr>
      </p:pic>
    </p:spTree>
    <p:extLst>
      <p:ext uri="{BB962C8B-B14F-4D97-AF65-F5344CB8AC3E}">
        <p14:creationId xmlns:p14="http://schemas.microsoft.com/office/powerpoint/2010/main" val="2619032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7564D-7FC4-11BD-4FD8-1A276A0290C8}"/>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6A726F76-BFD6-5B11-661E-D8171342558A}"/>
              </a:ext>
              <a:ext uri="{C183D7F6-B498-43B3-948B-1728B52AA6E4}">
                <adec:decorative xmlns:adec="http://schemas.microsoft.com/office/drawing/2017/decorative" val="1"/>
              </a:ext>
            </a:extLst>
          </p:cNvPr>
          <p:cNvPicPr>
            <a:picLocks noChangeAspect="1"/>
          </p:cNvPicPr>
          <p:nvPr/>
        </p:nvPicPr>
        <p:blipFill rotWithShape="1">
          <a:blip r:embed="rId2"/>
          <a:srcRect r="18615"/>
          <a:stretch/>
        </p:blipFill>
        <p:spPr>
          <a:xfrm>
            <a:off x="8930892" y="-1159448"/>
            <a:ext cx="3666545" cy="3453980"/>
          </a:xfrm>
          <a:prstGeom prst="rect">
            <a:avLst/>
          </a:prstGeom>
        </p:spPr>
      </p:pic>
      <p:sp>
        <p:nvSpPr>
          <p:cNvPr id="2" name="Title 1">
            <a:extLst>
              <a:ext uri="{FF2B5EF4-FFF2-40B4-BE49-F238E27FC236}">
                <a16:creationId xmlns:a16="http://schemas.microsoft.com/office/drawing/2014/main" id="{28D9D9EE-F8D0-02C4-84EF-56B78849B35F}"/>
              </a:ext>
            </a:extLst>
          </p:cNvPr>
          <p:cNvSpPr>
            <a:spLocks noGrp="1"/>
          </p:cNvSpPr>
          <p:nvPr>
            <p:ph type="title"/>
          </p:nvPr>
        </p:nvSpPr>
        <p:spPr/>
        <p:txBody>
          <a:bodyPr anchor="b">
            <a:normAutofit/>
          </a:bodyPr>
          <a:lstStyle/>
          <a:p>
            <a:r>
              <a:rPr lang="en-US" sz="5000" b="1" dirty="0">
                <a:solidFill>
                  <a:srgbClr val="E77721"/>
                </a:solidFill>
                <a:latin typeface="Gineso Cond Demi" panose="02000506040000020004" pitchFamily="2" charset="77"/>
              </a:rPr>
              <a:t>File Naming Convention</a:t>
            </a:r>
          </a:p>
        </p:txBody>
      </p:sp>
      <p:pic>
        <p:nvPicPr>
          <p:cNvPr id="24" name="Picture 23">
            <a:extLst>
              <a:ext uri="{FF2B5EF4-FFF2-40B4-BE49-F238E27FC236}">
                <a16:creationId xmlns:a16="http://schemas.microsoft.com/office/drawing/2014/main" id="{6507EDA0-A9B1-EE22-52D1-9764331821B5}"/>
              </a:ext>
              <a:ext uri="{C183D7F6-B498-43B3-948B-1728B52AA6E4}">
                <adec:decorative xmlns:adec="http://schemas.microsoft.com/office/drawing/2017/decorative" val="1"/>
              </a:ext>
            </a:extLst>
          </p:cNvPr>
          <p:cNvPicPr>
            <a:picLocks noChangeAspect="1"/>
          </p:cNvPicPr>
          <p:nvPr/>
        </p:nvPicPr>
        <p:blipFill rotWithShape="1">
          <a:blip r:embed="rId3"/>
          <a:srcRect t="14628" r="6632"/>
          <a:stretch/>
        </p:blipFill>
        <p:spPr>
          <a:xfrm rot="10800000" flipH="1">
            <a:off x="9543472" y="4895823"/>
            <a:ext cx="2667983" cy="1981632"/>
          </a:xfrm>
          <a:prstGeom prst="rect">
            <a:avLst/>
          </a:prstGeom>
        </p:spPr>
      </p:pic>
      <p:sp>
        <p:nvSpPr>
          <p:cNvPr id="3" name="Content Placeholder 2">
            <a:extLst>
              <a:ext uri="{FF2B5EF4-FFF2-40B4-BE49-F238E27FC236}">
                <a16:creationId xmlns:a16="http://schemas.microsoft.com/office/drawing/2014/main" id="{4AC9E549-DBED-F126-8F97-C0E51501207D}"/>
              </a:ext>
            </a:extLst>
          </p:cNvPr>
          <p:cNvSpPr>
            <a:spLocks noGrp="1"/>
          </p:cNvSpPr>
          <p:nvPr>
            <p:ph sz="half" idx="2"/>
          </p:nvPr>
        </p:nvSpPr>
        <p:spPr>
          <a:xfrm>
            <a:off x="4860758" y="1825625"/>
            <a:ext cx="6493042" cy="4351338"/>
          </a:xfrm>
        </p:spPr>
        <p:txBody>
          <a:bodyPr>
            <a:normAutofit fontScale="92500"/>
          </a:bodyPr>
          <a:lstStyle/>
          <a:p>
            <a:r>
              <a:rPr lang="en-US" dirty="0">
                <a:solidFill>
                  <a:srgbClr val="851F41"/>
                </a:solidFill>
              </a:rPr>
              <a:t>The lab uses a consistent file naming convention for each project with three levels of order</a:t>
            </a:r>
          </a:p>
          <a:p>
            <a:r>
              <a:rPr lang="en-US" dirty="0">
                <a:solidFill>
                  <a:srgbClr val="851F41"/>
                </a:solidFill>
              </a:rPr>
              <a:t>Originally planned to have the levels denote cabinet &gt; drawer &gt; map</a:t>
            </a:r>
          </a:p>
          <a:p>
            <a:r>
              <a:rPr lang="en-US" dirty="0">
                <a:solidFill>
                  <a:srgbClr val="851F41"/>
                </a:solidFill>
              </a:rPr>
              <a:t>…and then we got a double sided map</a:t>
            </a:r>
          </a:p>
          <a:p>
            <a:r>
              <a:rPr lang="en-US" dirty="0">
                <a:solidFill>
                  <a:srgbClr val="851F41"/>
                </a:solidFill>
              </a:rPr>
              <a:t>So we changed it to cabinet &gt; map &gt; image</a:t>
            </a:r>
          </a:p>
          <a:p>
            <a:r>
              <a:rPr lang="en-US" dirty="0">
                <a:solidFill>
                  <a:srgbClr val="851F41"/>
                </a:solidFill>
              </a:rPr>
              <a:t>This map of Hershey Park the is front (or only) side of the second map in the eleventh cabinet</a:t>
            </a:r>
          </a:p>
        </p:txBody>
      </p:sp>
      <p:pic>
        <p:nvPicPr>
          <p:cNvPr id="9220" name="Picture 4" descr="A tourist map of Hershey Park, Pennsylvania from 1980. The landmarks and attractions are drawn in a cartoon style. ">
            <a:extLst>
              <a:ext uri="{FF2B5EF4-FFF2-40B4-BE49-F238E27FC236}">
                <a16:creationId xmlns:a16="http://schemas.microsoft.com/office/drawing/2014/main" id="{FDDA66EF-CC74-39CA-AB20-45FA3ED4ED72}"/>
              </a:ext>
            </a:extLst>
          </p:cNvPr>
          <p:cNvPicPr>
            <a:picLocks noGrp="1" noChangeAspect="1" noChangeArrowheads="1"/>
          </p:cNvPicPr>
          <p:nvPr>
            <p:ph sz="half" idx="1"/>
          </p:nvPr>
        </p:nvPicPr>
        <p:blipFill rotWithShape="1">
          <a:blip r:embed="rId4">
            <a:extLst>
              <a:ext uri="{28A0092B-C50C-407E-A947-70E740481C1C}">
                <a14:useLocalDpi xmlns:a14="http://schemas.microsoft.com/office/drawing/2010/main" val="0"/>
              </a:ext>
            </a:extLst>
          </a:blip>
          <a:srcRect l="21918" r="21915"/>
          <a:stretch/>
        </p:blipFill>
        <p:spPr bwMode="auto">
          <a:xfrm>
            <a:off x="838200" y="1825625"/>
            <a:ext cx="3749040" cy="43513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ADD67FC-335B-8F48-FCE5-CD5C9AC7232F}"/>
              </a:ext>
            </a:extLst>
          </p:cNvPr>
          <p:cNvSpPr txBox="1"/>
          <p:nvPr/>
        </p:nvSpPr>
        <p:spPr>
          <a:xfrm>
            <a:off x="1006643" y="6188788"/>
            <a:ext cx="2193229" cy="246221"/>
          </a:xfrm>
          <a:prstGeom prst="rect">
            <a:avLst/>
          </a:prstGeom>
          <a:noFill/>
        </p:spPr>
        <p:txBody>
          <a:bodyPr wrap="none" rtlCol="0">
            <a:spAutoFit/>
          </a:bodyPr>
          <a:lstStyle/>
          <a:p>
            <a:r>
              <a:rPr lang="en-US" sz="1000" dirty="0"/>
              <a:t>1980 Hershey Park – nmcst011002001</a:t>
            </a:r>
          </a:p>
        </p:txBody>
      </p:sp>
    </p:spTree>
    <p:extLst>
      <p:ext uri="{BB962C8B-B14F-4D97-AF65-F5344CB8AC3E}">
        <p14:creationId xmlns:p14="http://schemas.microsoft.com/office/powerpoint/2010/main" val="63092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Presentation Template" id="{2CAB4BEA-7933-2B48-8F9B-4872B0E4687B}" vid="{735E82DE-08D1-2841-A6C1-102B8720CA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Official_PP_Template</Template>
  <TotalTime>20563</TotalTime>
  <Words>2267</Words>
  <Application>Microsoft Office PowerPoint</Application>
  <PresentationFormat>Widescreen</PresentationFormat>
  <Paragraphs>253</Paragraphs>
  <Slides>34</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Aptos</vt:lpstr>
      <vt:lpstr>Arial</vt:lpstr>
      <vt:lpstr>Calibri</vt:lpstr>
      <vt:lpstr>Calibri Light</vt:lpstr>
      <vt:lpstr>Gineso Cond</vt:lpstr>
      <vt:lpstr>Gineso Cond Black</vt:lpstr>
      <vt:lpstr>Gineso Cond Demi</vt:lpstr>
      <vt:lpstr>Office Theme</vt:lpstr>
      <vt:lpstr>Where are we now? Digitizing the Onsite Map Collection at Virginia Tech’s Newman Library</vt:lpstr>
      <vt:lpstr>Newman Library</vt:lpstr>
      <vt:lpstr>The Digital Imaging Lab</vt:lpstr>
      <vt:lpstr>The Newman Map Collection</vt:lpstr>
      <vt:lpstr>How do materials get digitized?</vt:lpstr>
      <vt:lpstr>Digitizing the Newman Map Collection</vt:lpstr>
      <vt:lpstr>Inventory</vt:lpstr>
      <vt:lpstr>Inventory </vt:lpstr>
      <vt:lpstr>File Naming Convention</vt:lpstr>
      <vt:lpstr>Scanning Process</vt:lpstr>
      <vt:lpstr>Scanning Process</vt:lpstr>
      <vt:lpstr>Quality Control</vt:lpstr>
      <vt:lpstr>Stitching</vt:lpstr>
      <vt:lpstr>Metadata</vt:lpstr>
      <vt:lpstr>Digital Library Platform</vt:lpstr>
      <vt:lpstr>Digital Library Platform</vt:lpstr>
      <vt:lpstr>Preservation</vt:lpstr>
      <vt:lpstr>Successes</vt:lpstr>
      <vt:lpstr>Challenges</vt:lpstr>
      <vt:lpstr>Challenges – multipage items</vt:lpstr>
      <vt:lpstr>Challenges – color coding</vt:lpstr>
      <vt:lpstr>nmcst014014 - unmarked</vt:lpstr>
      <vt:lpstr>nmcst014110 – coded blue</vt:lpstr>
      <vt:lpstr>nmcst014027 – coded yellow</vt:lpstr>
      <vt:lpstr>Challenge – Students grew up in a  world of GPS</vt:lpstr>
      <vt:lpstr>Challenge – working in batches</vt:lpstr>
      <vt:lpstr>Challenges – Foreign alphabets</vt:lpstr>
      <vt:lpstr>Challenges – General Project Management</vt:lpstr>
      <vt:lpstr>Takeaways</vt:lpstr>
      <vt:lpstr>Takeaways</vt:lpstr>
      <vt:lpstr>Takeaways</vt:lpstr>
      <vt:lpstr>I can’t take all the credit!</vt:lpstr>
      <vt:lpstr>Questions?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Westblade, Julia</dc:creator>
  <cp:lastModifiedBy>Westblade, Julia</cp:lastModifiedBy>
  <cp:revision>23</cp:revision>
  <dcterms:created xsi:type="dcterms:W3CDTF">2025-02-19T14:50:12Z</dcterms:created>
  <dcterms:modified xsi:type="dcterms:W3CDTF">2025-04-29T20:24:54Z</dcterms:modified>
</cp:coreProperties>
</file>