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</p:sldIdLst>
  <p:sldSz cy="5143500" cx="9144000"/>
  <p:notesSz cx="6858000" cy="9144000"/>
  <p:embeddedFontLst>
    <p:embeddedFont>
      <p:font typeface="Proxima Nova"/>
      <p:regular r:id="rId27"/>
      <p:bold r:id="rId28"/>
      <p:italic r:id="rId29"/>
      <p:boldItalic r:id="rId3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31" roundtripDataSignature="AMtx7mg1MRWHCMJbq5CotBFvK2FHkC88U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font" Target="fonts/ProximaNova-bold.fntdata"/><Relationship Id="rId27" Type="http://schemas.openxmlformats.org/officeDocument/2006/relationships/font" Target="fonts/ProximaNova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ProximaNova-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customschemas.google.com/relationships/presentationmetadata" Target="metadata"/><Relationship Id="rId30" Type="http://schemas.openxmlformats.org/officeDocument/2006/relationships/font" Target="fonts/ProximaNova-boldItalic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0" name="Google Shape;70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4" name="Google Shape;134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0" name="Google Shape;140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7" name="Google Shape;147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3" name="Google Shape;153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600"/>
              <a:buFont typeface="Proxima Nova"/>
              <a:buChar char="●"/>
            </a:pPr>
            <a:r>
              <a:rPr lang="en" sz="1600">
                <a:solidFill>
                  <a:srgbClr val="595959"/>
                </a:solidFill>
                <a:latin typeface="Proxima Nova"/>
                <a:ea typeface="Proxima Nova"/>
                <a:cs typeface="Proxima Nova"/>
                <a:sym typeface="Proxima Nova"/>
              </a:rPr>
              <a:t>Went through all the color CSV files from data extraction to create Stacked bar charts for each of the three states. </a:t>
            </a:r>
            <a:endParaRPr sz="1600">
              <a:solidFill>
                <a:srgbClr val="595959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600"/>
              <a:buFont typeface="Proxima Nova"/>
              <a:buChar char="●"/>
            </a:pPr>
            <a:r>
              <a:rPr lang="en" sz="1600">
                <a:solidFill>
                  <a:srgbClr val="595959"/>
                </a:solidFill>
                <a:latin typeface="Proxima Nova"/>
                <a:ea typeface="Proxima Nova"/>
                <a:cs typeface="Proxima Nova"/>
                <a:sym typeface="Proxima Nova"/>
              </a:rPr>
              <a:t>Using Matplotlib, we were able to get colors in the Hex-Color format. </a:t>
            </a:r>
            <a:endParaRPr sz="1600">
              <a:solidFill>
                <a:srgbClr val="595959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600"/>
              <a:buFont typeface="Proxima Nova"/>
              <a:buChar char="●"/>
            </a:pPr>
            <a:r>
              <a:rPr lang="en" sz="1600">
                <a:solidFill>
                  <a:srgbClr val="595959"/>
                </a:solidFill>
                <a:latin typeface="Proxima Nova"/>
                <a:ea typeface="Proxima Nova"/>
                <a:cs typeface="Proxima Nova"/>
                <a:sym typeface="Proxima Nova"/>
              </a:rPr>
              <a:t>Created a nested dictionary to hold the data needed for the visualization of the data, as well as, create a JSON object from the dictionary.</a:t>
            </a:r>
            <a:endParaRPr sz="1600">
              <a:solidFill>
                <a:srgbClr val="595959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-3365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700"/>
              <a:buFont typeface="Proxima Nova"/>
              <a:buChar char="●"/>
            </a:pPr>
            <a:r>
              <a:rPr lang="en" sz="1600">
                <a:solidFill>
                  <a:srgbClr val="595959"/>
                </a:solidFill>
                <a:latin typeface="Proxima Nova"/>
                <a:ea typeface="Proxima Nova"/>
                <a:cs typeface="Proxima Nova"/>
                <a:sym typeface="Proxima Nova"/>
              </a:rPr>
              <a:t>Dictionary holds, year of the corresponding websites, the colors present for that year, and the frequency of the colors within that year. </a:t>
            </a:r>
            <a:r>
              <a:rPr lang="en" sz="1700">
                <a:solidFill>
                  <a:srgbClr val="595959"/>
                </a:solidFill>
                <a:latin typeface="Proxima Nova"/>
                <a:ea typeface="Proxima Nova"/>
                <a:cs typeface="Proxima Nova"/>
                <a:sym typeface="Proxima Nova"/>
              </a:rPr>
              <a:t> </a:t>
            </a:r>
            <a:endParaRPr sz="1700">
              <a:solidFill>
                <a:srgbClr val="595959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2" name="Google Shape;162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8" name="Google Shape;168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5" name="Google Shape;175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2" name="Google Shape;182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1" name="Google Shape;191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1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8" name="Google Shape;198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9" name="Google Shape;79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2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4" name="Google Shape;204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0" name="Google Shape;210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5" name="Google Shape;85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4" name="Google Shape;94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2" name="Google Shape;102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8" name="Google Shape;108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5" name="Google Shape;115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2" name="Google Shape;122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8" name="Google Shape;128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3" name="Google Shape;13;p23"/>
          <p:cNvSpPr/>
          <p:nvPr/>
        </p:nvSpPr>
        <p:spPr>
          <a:xfrm>
            <a:off x="286134" y="719009"/>
            <a:ext cx="443100" cy="443100"/>
          </a:xfrm>
          <a:prstGeom prst="halfFrame">
            <a:avLst>
              <a:gd fmla="val 14370" name="adj1"/>
              <a:gd fmla="val 13472" name="adj2"/>
            </a:avLst>
          </a:prstGeom>
          <a:solidFill>
            <a:srgbClr val="D4752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14;p23"/>
          <p:cNvSpPr/>
          <p:nvPr/>
        </p:nvSpPr>
        <p:spPr>
          <a:xfrm rot="10800000">
            <a:off x="8423297" y="3217722"/>
            <a:ext cx="443100" cy="443100"/>
          </a:xfrm>
          <a:prstGeom prst="halfFrame">
            <a:avLst>
              <a:gd fmla="val 14370" name="adj1"/>
              <a:gd fmla="val 13472" name="adj2"/>
            </a:avLst>
          </a:prstGeom>
          <a:solidFill>
            <a:srgbClr val="D4752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32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62" name="Google Shape;62;p32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3" name="Google Shape;63;p3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4" name="Google Shape;64;p32"/>
          <p:cNvSpPr/>
          <p:nvPr/>
        </p:nvSpPr>
        <p:spPr>
          <a:xfrm>
            <a:off x="272080" y="1066505"/>
            <a:ext cx="443100" cy="443100"/>
          </a:xfrm>
          <a:prstGeom prst="halfFrame">
            <a:avLst>
              <a:gd fmla="val 14370" name="adj1"/>
              <a:gd fmla="val 13472" name="adj2"/>
            </a:avLst>
          </a:prstGeom>
          <a:solidFill>
            <a:srgbClr val="D4752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32"/>
          <p:cNvSpPr/>
          <p:nvPr/>
        </p:nvSpPr>
        <p:spPr>
          <a:xfrm rot="10800000">
            <a:off x="8428824" y="4049549"/>
            <a:ext cx="443100" cy="443100"/>
          </a:xfrm>
          <a:prstGeom prst="halfFrame">
            <a:avLst>
              <a:gd fmla="val 14370" name="adj1"/>
              <a:gd fmla="val 13472" name="adj2"/>
            </a:avLst>
          </a:prstGeom>
          <a:solidFill>
            <a:srgbClr val="D4752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3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7" name="Google Shape;17;p2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8" name="Google Shape;18;p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9" name="Google Shape;19;p24"/>
          <p:cNvSpPr/>
          <p:nvPr/>
        </p:nvSpPr>
        <p:spPr>
          <a:xfrm>
            <a:off x="272082" y="405407"/>
            <a:ext cx="443100" cy="443100"/>
          </a:xfrm>
          <a:prstGeom prst="halfFrame">
            <a:avLst>
              <a:gd fmla="val 14370" name="adj1"/>
              <a:gd fmla="val 13472" name="adj2"/>
            </a:avLst>
          </a:prstGeom>
          <a:solidFill>
            <a:srgbClr val="D4752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0;p24"/>
          <p:cNvSpPr/>
          <p:nvPr/>
        </p:nvSpPr>
        <p:spPr>
          <a:xfrm rot="10800000">
            <a:off x="8428824" y="4165399"/>
            <a:ext cx="443100" cy="443100"/>
          </a:xfrm>
          <a:prstGeom prst="halfFrame">
            <a:avLst>
              <a:gd fmla="val 14370" name="adj1"/>
              <a:gd fmla="val 13472" name="adj2"/>
            </a:avLst>
          </a:prstGeom>
          <a:solidFill>
            <a:srgbClr val="D4752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25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23" name="Google Shape;23;p2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4" name="Google Shape;24;p25"/>
          <p:cNvSpPr/>
          <p:nvPr/>
        </p:nvSpPr>
        <p:spPr>
          <a:xfrm>
            <a:off x="272082" y="2111232"/>
            <a:ext cx="443100" cy="443100"/>
          </a:xfrm>
          <a:prstGeom prst="halfFrame">
            <a:avLst>
              <a:gd fmla="val 14370" name="adj1"/>
              <a:gd fmla="val 13472" name="adj2"/>
            </a:avLst>
          </a:prstGeom>
          <a:solidFill>
            <a:srgbClr val="D4752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;p25"/>
          <p:cNvSpPr/>
          <p:nvPr/>
        </p:nvSpPr>
        <p:spPr>
          <a:xfrm rot="10800000">
            <a:off x="8428824" y="2593949"/>
            <a:ext cx="443100" cy="443100"/>
          </a:xfrm>
          <a:prstGeom prst="halfFrame">
            <a:avLst>
              <a:gd fmla="val 14370" name="adj1"/>
              <a:gd fmla="val 13472" name="adj2"/>
            </a:avLst>
          </a:prstGeom>
          <a:solidFill>
            <a:srgbClr val="D4752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8" name="Google Shape;28;p26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9" name="Google Shape;29;p26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0" name="Google Shape;30;p2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1" name="Google Shape;31;p26"/>
          <p:cNvSpPr/>
          <p:nvPr/>
        </p:nvSpPr>
        <p:spPr>
          <a:xfrm>
            <a:off x="272082" y="405407"/>
            <a:ext cx="443100" cy="443100"/>
          </a:xfrm>
          <a:prstGeom prst="halfFrame">
            <a:avLst>
              <a:gd fmla="val 14370" name="adj1"/>
              <a:gd fmla="val 13472" name="adj2"/>
            </a:avLst>
          </a:prstGeom>
          <a:solidFill>
            <a:srgbClr val="D4752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" name="Google Shape;32;p26"/>
          <p:cNvSpPr/>
          <p:nvPr/>
        </p:nvSpPr>
        <p:spPr>
          <a:xfrm rot="10800000">
            <a:off x="8428824" y="4165399"/>
            <a:ext cx="443100" cy="443100"/>
          </a:xfrm>
          <a:prstGeom prst="halfFrame">
            <a:avLst>
              <a:gd fmla="val 14370" name="adj1"/>
              <a:gd fmla="val 13472" name="adj2"/>
            </a:avLst>
          </a:prstGeom>
          <a:solidFill>
            <a:srgbClr val="D4752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2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5" name="Google Shape;35;p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6" name="Google Shape;36;p27"/>
          <p:cNvSpPr/>
          <p:nvPr/>
        </p:nvSpPr>
        <p:spPr>
          <a:xfrm>
            <a:off x="272082" y="405407"/>
            <a:ext cx="443100" cy="443100"/>
          </a:xfrm>
          <a:prstGeom prst="halfFrame">
            <a:avLst>
              <a:gd fmla="val 14370" name="adj1"/>
              <a:gd fmla="val 13472" name="adj2"/>
            </a:avLst>
          </a:prstGeom>
          <a:solidFill>
            <a:srgbClr val="D4752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27"/>
          <p:cNvSpPr/>
          <p:nvPr/>
        </p:nvSpPr>
        <p:spPr>
          <a:xfrm rot="10800000">
            <a:off x="8428824" y="614249"/>
            <a:ext cx="443100" cy="443100"/>
          </a:xfrm>
          <a:prstGeom prst="halfFrame">
            <a:avLst>
              <a:gd fmla="val 14370" name="adj1"/>
              <a:gd fmla="val 13472" name="adj2"/>
            </a:avLst>
          </a:prstGeom>
          <a:solidFill>
            <a:srgbClr val="D4752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28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0" name="Google Shape;40;p28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1" name="Google Shape;41;p2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2" name="Google Shape;42;p28"/>
          <p:cNvSpPr/>
          <p:nvPr/>
        </p:nvSpPr>
        <p:spPr>
          <a:xfrm>
            <a:off x="272082" y="405407"/>
            <a:ext cx="443100" cy="443100"/>
          </a:xfrm>
          <a:prstGeom prst="halfFrame">
            <a:avLst>
              <a:gd fmla="val 14370" name="adj1"/>
              <a:gd fmla="val 13472" name="adj2"/>
            </a:avLst>
          </a:prstGeom>
          <a:solidFill>
            <a:srgbClr val="D4752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" name="Google Shape;43;p28"/>
          <p:cNvSpPr/>
          <p:nvPr/>
        </p:nvSpPr>
        <p:spPr>
          <a:xfrm rot="10800000">
            <a:off x="2716227" y="4165527"/>
            <a:ext cx="443100" cy="443100"/>
          </a:xfrm>
          <a:prstGeom prst="halfFrame">
            <a:avLst>
              <a:gd fmla="val 14370" name="adj1"/>
              <a:gd fmla="val 13472" name="adj2"/>
            </a:avLst>
          </a:prstGeom>
          <a:solidFill>
            <a:srgbClr val="D4752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29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6" name="Google Shape;46;p2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7" name="Google Shape;47;p29"/>
          <p:cNvSpPr/>
          <p:nvPr/>
        </p:nvSpPr>
        <p:spPr>
          <a:xfrm>
            <a:off x="444296" y="405407"/>
            <a:ext cx="443100" cy="443100"/>
          </a:xfrm>
          <a:prstGeom prst="halfFrame">
            <a:avLst>
              <a:gd fmla="val 14370" name="adj1"/>
              <a:gd fmla="val 13472" name="adj2"/>
            </a:avLst>
          </a:prstGeom>
          <a:solidFill>
            <a:srgbClr val="D4752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" name="Google Shape;48;p29"/>
          <p:cNvSpPr/>
          <p:nvPr/>
        </p:nvSpPr>
        <p:spPr>
          <a:xfrm rot="10800000">
            <a:off x="6454574" y="4137474"/>
            <a:ext cx="443100" cy="443100"/>
          </a:xfrm>
          <a:prstGeom prst="halfFrame">
            <a:avLst>
              <a:gd fmla="val 14370" name="adj1"/>
              <a:gd fmla="val 13472" name="adj2"/>
            </a:avLst>
          </a:prstGeom>
          <a:solidFill>
            <a:srgbClr val="D4752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30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" name="Google Shape;51;p30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52" name="Google Shape;52;p30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3" name="Google Shape;53;p30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4" name="Google Shape;54;p3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5" name="Google Shape;55;p30"/>
          <p:cNvSpPr/>
          <p:nvPr/>
        </p:nvSpPr>
        <p:spPr>
          <a:xfrm>
            <a:off x="225880" y="1193555"/>
            <a:ext cx="443100" cy="443100"/>
          </a:xfrm>
          <a:prstGeom prst="halfFrame">
            <a:avLst>
              <a:gd fmla="val 14370" name="adj1"/>
              <a:gd fmla="val 13472" name="adj2"/>
            </a:avLst>
          </a:prstGeom>
          <a:solidFill>
            <a:srgbClr val="D4752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30"/>
          <p:cNvSpPr/>
          <p:nvPr/>
        </p:nvSpPr>
        <p:spPr>
          <a:xfrm rot="10800000">
            <a:off x="3907224" y="3634699"/>
            <a:ext cx="443100" cy="443100"/>
          </a:xfrm>
          <a:prstGeom prst="halfFrame">
            <a:avLst>
              <a:gd fmla="val 14370" name="adj1"/>
              <a:gd fmla="val 13472" name="adj2"/>
            </a:avLst>
          </a:prstGeom>
          <a:solidFill>
            <a:srgbClr val="D4752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31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59" name="Google Shape;59;p3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b="0" i="0" sz="2800" u="none" cap="none" strike="noStrik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2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Proxima Nova"/>
              <a:buChar char="●"/>
              <a:defRPr b="0" i="0" sz="18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○"/>
              <a:defRPr b="0" i="0" sz="14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■"/>
              <a:defRPr b="0" i="0" sz="14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●"/>
              <a:defRPr b="0" i="0" sz="14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○"/>
              <a:defRPr b="0" i="0" sz="14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■"/>
              <a:defRPr b="0" i="0" sz="14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●"/>
              <a:defRPr b="0" i="0" sz="14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roxima Nova"/>
              <a:buChar char="○"/>
              <a:defRPr b="0" i="0" sz="14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Proxima Nova"/>
              <a:buChar char="■"/>
              <a:defRPr b="0" i="0" sz="14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8" name="Google Shape;8;p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4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7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5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2.png"/><Relationship Id="rId4" Type="http://schemas.openxmlformats.org/officeDocument/2006/relationships/image" Target="../media/image5.png"/><Relationship Id="rId5" Type="http://schemas.openxmlformats.org/officeDocument/2006/relationships/image" Target="../media/image7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3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6.jpg"/><Relationship Id="rId4" Type="http://schemas.openxmlformats.org/officeDocument/2006/relationships/image" Target="../media/image8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2.png"/><Relationship Id="rId4" Type="http://schemas.openxmlformats.org/officeDocument/2006/relationships/image" Target="../media/image18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4.png"/><Relationship Id="rId4" Type="http://schemas.openxmlformats.org/officeDocument/2006/relationships/image" Target="../media/image2.png"/><Relationship Id="rId5" Type="http://schemas.openxmlformats.org/officeDocument/2006/relationships/image" Target="../media/image21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9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hyperlink" Target="mailto:fox@vt.edu" TargetMode="External"/><Relationship Id="rId4" Type="http://schemas.openxmlformats.org/officeDocument/2006/relationships/hyperlink" Target="http://hdl.handle.net/10919/98257" TargetMode="External"/><Relationship Id="rId5" Type="http://schemas.openxmlformats.org/officeDocument/2006/relationships/hyperlink" Target="http://hdl.handle.net/10919/92622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hyperlink" Target="https://vtechworks.lib.vt.edu/handle/10919/98257" TargetMode="External"/><Relationship Id="rId4" Type="http://schemas.openxmlformats.org/officeDocument/2006/relationships/hyperlink" Target="about:blank" TargetMode="External"/><Relationship Id="rId5" Type="http://schemas.openxmlformats.org/officeDocument/2006/relationships/hyperlink" Target="https://vtechworks.lib.vt.edu/handle/10919/98257" TargetMode="Externa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4.png"/><Relationship Id="rId4" Type="http://schemas.openxmlformats.org/officeDocument/2006/relationships/image" Target="../media/image20.png"/><Relationship Id="rId5" Type="http://schemas.openxmlformats.org/officeDocument/2006/relationships/image" Target="../media/image2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0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1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"/>
          <p:cNvSpPr txBox="1"/>
          <p:nvPr>
            <p:ph type="ctrTitle"/>
          </p:nvPr>
        </p:nvSpPr>
        <p:spPr>
          <a:xfrm>
            <a:off x="311700" y="737050"/>
            <a:ext cx="8520600" cy="1609500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  <a:reflection blurRad="0" dir="5400000" dist="38100" endA="0" endPos="30000" fadeDir="5400012" kx="0" rotWithShape="0" algn="bl" stPos="0" sy="-100000" ky="0"/>
          </a:effectLst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US State Tourism</a:t>
            </a:r>
            <a:endParaRPr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73" name="Google Shape;73;p1"/>
          <p:cNvSpPr txBox="1"/>
          <p:nvPr>
            <p:ph idx="1" type="subTitle"/>
          </p:nvPr>
        </p:nvSpPr>
        <p:spPr>
          <a:xfrm>
            <a:off x="311700" y="2396375"/>
            <a:ext cx="8520600" cy="12165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>
                <a:solidFill>
                  <a:srgbClr val="000000"/>
                </a:solidFill>
              </a:rPr>
              <a:t>By Ashutosh Bhattarai, Shane Grishaw, Abhinav Verelly, David Gruhn</a:t>
            </a:r>
            <a:endParaRPr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74" name="Google Shape;74;p1"/>
          <p:cNvSpPr/>
          <p:nvPr/>
        </p:nvSpPr>
        <p:spPr>
          <a:xfrm>
            <a:off x="289559" y="709384"/>
            <a:ext cx="443100" cy="443100"/>
          </a:xfrm>
          <a:prstGeom prst="halfFrame">
            <a:avLst>
              <a:gd fmla="val 14370" name="adj1"/>
              <a:gd fmla="val 13472" name="adj2"/>
            </a:avLst>
          </a:prstGeom>
          <a:solidFill>
            <a:srgbClr val="D4752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" name="Google Shape;75;p1"/>
          <p:cNvSpPr/>
          <p:nvPr/>
        </p:nvSpPr>
        <p:spPr>
          <a:xfrm rot="10800000">
            <a:off x="8416897" y="3214222"/>
            <a:ext cx="443100" cy="443100"/>
          </a:xfrm>
          <a:prstGeom prst="halfFrame">
            <a:avLst>
              <a:gd fmla="val 14370" name="adj1"/>
              <a:gd fmla="val 13472" name="adj2"/>
            </a:avLst>
          </a:prstGeom>
          <a:solidFill>
            <a:srgbClr val="D4752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" name="Google Shape;76;p1"/>
          <p:cNvSpPr txBox="1"/>
          <p:nvPr/>
        </p:nvSpPr>
        <p:spPr>
          <a:xfrm>
            <a:off x="0" y="4484200"/>
            <a:ext cx="55158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39"/>
              <a:buFont typeface="Arial"/>
              <a:buNone/>
            </a:pPr>
            <a:r>
              <a:rPr b="1" i="0" lang="en" sz="939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CS 4624 - Multimedia, Hypertext, and Information Access</a:t>
            </a:r>
            <a:endParaRPr b="1" i="0" sz="939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39"/>
              <a:buFont typeface="Arial"/>
              <a:buNone/>
            </a:pPr>
            <a:r>
              <a:rPr b="1" i="0" lang="en" sz="939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Dr. Edward A. Fox</a:t>
            </a:r>
            <a:endParaRPr b="1" i="0" sz="939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39"/>
              <a:buFont typeface="Arial"/>
              <a:buNone/>
            </a:pPr>
            <a:r>
              <a:rPr b="1" i="0" lang="en" sz="939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Virginia Tech, Blacksburg VA 24061 </a:t>
            </a:r>
            <a:endParaRPr b="1" i="0" sz="939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39"/>
              <a:buFont typeface="Arial"/>
              <a:buNone/>
            </a:pPr>
            <a:r>
              <a:rPr b="1" i="0" lang="en" sz="939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4/29/21</a:t>
            </a:r>
            <a:endParaRPr b="1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1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Data Extraction - External/Internal Links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/>
          </a:p>
        </p:txBody>
      </p:sp>
      <p:pic>
        <p:nvPicPr>
          <p:cNvPr id="137" name="Google Shape;137;p10"/>
          <p:cNvPicPr preferRelativeResize="0"/>
          <p:nvPr/>
        </p:nvPicPr>
        <p:blipFill rotWithShape="1">
          <a:blip r:embed="rId3">
            <a:alphaModFix/>
          </a:blip>
          <a:srcRect b="0" l="0" r="5846" t="0"/>
          <a:stretch/>
        </p:blipFill>
        <p:spPr>
          <a:xfrm>
            <a:off x="226725" y="1342450"/>
            <a:ext cx="8690550" cy="994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1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Data Extraction - Colors</a:t>
            </a:r>
            <a:endParaRPr/>
          </a:p>
        </p:txBody>
      </p:sp>
      <p:pic>
        <p:nvPicPr>
          <p:cNvPr id="143" name="Google Shape;143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43563" y="1192925"/>
            <a:ext cx="8656876" cy="1140150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Google Shape;144;p11"/>
          <p:cNvSpPr txBox="1"/>
          <p:nvPr/>
        </p:nvSpPr>
        <p:spPr>
          <a:xfrm>
            <a:off x="370450" y="2550375"/>
            <a:ext cx="7779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1" lang="en" sz="1400" u="none" cap="none" strike="noStrike">
                <a:solidFill>
                  <a:srgbClr val="666666"/>
                </a:solidFill>
                <a:latin typeface="Proxima Nova"/>
                <a:ea typeface="Proxima Nova"/>
                <a:cs typeface="Proxima Nova"/>
                <a:sym typeface="Proxima Nova"/>
              </a:rPr>
              <a:t>Note: Colors in the list can appear as plain text too i.e. white, black, blue</a:t>
            </a:r>
            <a:endParaRPr b="0" i="1" sz="1400" u="none" cap="none" strike="noStrike">
              <a:solidFill>
                <a:srgbClr val="666666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1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Data Extraction - Log File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/>
          </a:p>
        </p:txBody>
      </p:sp>
      <p:pic>
        <p:nvPicPr>
          <p:cNvPr id="150" name="Google Shape;150;p12"/>
          <p:cNvPicPr preferRelativeResize="0"/>
          <p:nvPr/>
        </p:nvPicPr>
        <p:blipFill rotWithShape="1">
          <a:blip r:embed="rId3">
            <a:alphaModFix/>
          </a:blip>
          <a:srcRect b="53660" l="0" r="0" t="0"/>
          <a:stretch/>
        </p:blipFill>
        <p:spPr>
          <a:xfrm>
            <a:off x="546775" y="1204050"/>
            <a:ext cx="8181450" cy="21798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Data Visualization: Extraction for data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/>
          </a:p>
        </p:txBody>
      </p:sp>
      <p:sp>
        <p:nvSpPr>
          <p:cNvPr id="156" name="Google Shape;156;p1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Create stacked bar charts for each of the three states. </a:t>
            </a:r>
            <a:endParaRPr sz="1600"/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Using Matplotlib, get colors in the Hex-Color format. </a:t>
            </a:r>
            <a:endParaRPr sz="1600"/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Create a nested dictionary </a:t>
            </a:r>
            <a:endParaRPr sz="1600"/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Format of dictionary, {year  : {#color : freq} }</a:t>
            </a:r>
            <a:endParaRPr sz="1700"/>
          </a:p>
        </p:txBody>
      </p:sp>
      <p:pic>
        <p:nvPicPr>
          <p:cNvPr id="157" name="Google Shape;157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78774" y="0"/>
            <a:ext cx="2265225" cy="845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8" name="Google Shape;158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870363" y="3025825"/>
            <a:ext cx="3800475" cy="1200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9" name="Google Shape;159;p1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75100" y="3025825"/>
            <a:ext cx="1381125" cy="1123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Data Visualization: JSON File</a:t>
            </a:r>
            <a:endParaRPr/>
          </a:p>
        </p:txBody>
      </p:sp>
      <p:pic>
        <p:nvPicPr>
          <p:cNvPr id="165" name="Google Shape;165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950012" y="1124500"/>
            <a:ext cx="3243974" cy="30490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Data Visualization: Stacked Bar Chart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/>
          </a:p>
        </p:txBody>
      </p:sp>
      <p:pic>
        <p:nvPicPr>
          <p:cNvPr id="171" name="Google Shape;171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88225" y="1017725"/>
            <a:ext cx="6740803" cy="33704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72" name="Google Shape;172;p1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629025" y="218949"/>
            <a:ext cx="925125" cy="4240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Data Visualization for Virginia and California</a:t>
            </a:r>
            <a:endParaRPr/>
          </a:p>
        </p:txBody>
      </p:sp>
      <p:pic>
        <p:nvPicPr>
          <p:cNvPr id="178" name="Google Shape;178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11700" y="1204824"/>
            <a:ext cx="4337300" cy="2427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9" name="Google Shape;179;p16"/>
          <p:cNvPicPr preferRelativeResize="0"/>
          <p:nvPr/>
        </p:nvPicPr>
        <p:blipFill rotWithShape="1">
          <a:blip r:embed="rId4">
            <a:alphaModFix/>
          </a:blip>
          <a:srcRect b="-10188" l="0" r="0" t="10190"/>
          <a:stretch/>
        </p:blipFill>
        <p:spPr>
          <a:xfrm>
            <a:off x="4515675" y="1475700"/>
            <a:ext cx="4460124" cy="23781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Lessons Learned</a:t>
            </a:r>
            <a:endParaRPr/>
          </a:p>
        </p:txBody>
      </p:sp>
      <p:sp>
        <p:nvSpPr>
          <p:cNvPr id="185" name="Google Shape;185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Full Online Collaboration 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Python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Jupyter Notebook for Data Analysis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Understanding Parquet Files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BeautifulSoup Parsing </a:t>
            </a:r>
            <a:endParaRPr/>
          </a:p>
        </p:txBody>
      </p:sp>
      <p:pic>
        <p:nvPicPr>
          <p:cNvPr id="186" name="Google Shape;186;p17"/>
          <p:cNvPicPr preferRelativeResize="0"/>
          <p:nvPr/>
        </p:nvPicPr>
        <p:blipFill rotWithShape="1">
          <a:blip r:embed="rId3">
            <a:alphaModFix/>
          </a:blip>
          <a:srcRect b="0" l="8847" r="43629" t="0"/>
          <a:stretch/>
        </p:blipFill>
        <p:spPr>
          <a:xfrm>
            <a:off x="5357875" y="918500"/>
            <a:ext cx="1167888" cy="1228725"/>
          </a:xfrm>
          <a:prstGeom prst="rect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87" name="Google Shape;187;p1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357875" y="2571750"/>
            <a:ext cx="3022600" cy="129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8" name="Google Shape;188;p1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179588" y="885175"/>
            <a:ext cx="1200886" cy="1295400"/>
          </a:xfrm>
          <a:prstGeom prst="rect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Future Work</a:t>
            </a:r>
            <a:endParaRPr/>
          </a:p>
        </p:txBody>
      </p:sp>
      <p:sp>
        <p:nvSpPr>
          <p:cNvPr id="194" name="Google Shape;194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Refactor code for performance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Refactor code to be more abstract and easier to navigate and understand </a:t>
            </a:r>
            <a:endParaRPr/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Cleaning up comments / Redundant coding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Create more error checking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Process frequency count file extensions from Image CSV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Process top keywords from Raw Text CSV</a:t>
            </a:r>
            <a:endParaRPr/>
          </a:p>
        </p:txBody>
      </p:sp>
      <p:pic>
        <p:nvPicPr>
          <p:cNvPr id="195" name="Google Shape;195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01525" y="66900"/>
            <a:ext cx="1575600" cy="1396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Acknowledgements</a:t>
            </a:r>
            <a:endParaRPr/>
          </a:p>
        </p:txBody>
      </p:sp>
      <p:sp>
        <p:nvSpPr>
          <p:cNvPr id="201" name="Google Shape;201;p1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●"/>
            </a:pPr>
            <a:r>
              <a:rPr lang="en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Florian Zach, PhD, &lt;florian@vt.edu&gt;, Assistant Professor, Howard Feiertag Department of Hospitality and Tourism Management, Pamplin College of Business, Virginia Tech, Wallace Hall 362, Blacksburg VA 24061 USA</a:t>
            </a:r>
            <a:endParaRPr sz="1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●"/>
            </a:pPr>
            <a:r>
              <a:rPr lang="en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Edward Fox, PhD, &lt;</a:t>
            </a:r>
            <a:r>
              <a:rPr lang="en" sz="16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fox@vt.edu</a:t>
            </a:r>
            <a:r>
              <a:rPr lang="en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&gt;, CS4624 Professor, Department of Computer Science, College of Engineering, 2160G Torgersen Hall, Blacksburg VA 24061 USA</a:t>
            </a:r>
            <a:endParaRPr sz="1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●"/>
            </a:pPr>
            <a:r>
              <a:rPr lang="en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US State Tourism Spring 2020 Team, </a:t>
            </a:r>
            <a:r>
              <a:rPr lang="en" sz="16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http://hdl.handle.net/10919/98257</a:t>
            </a:r>
            <a:endParaRPr sz="1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●"/>
            </a:pPr>
            <a:r>
              <a:rPr lang="en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US State Tourism Spring 2019 Team, </a:t>
            </a:r>
            <a:r>
              <a:rPr lang="en" sz="16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http://hdl.handle.net/10919/92622</a:t>
            </a:r>
            <a:endParaRPr sz="1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●"/>
            </a:pPr>
            <a:r>
              <a:rPr lang="en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NSF IIS-1619028, Global Event and Trend Archive Research (GETAR)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●"/>
            </a:pPr>
            <a:r>
              <a:rPr lang="en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NSF CMMI-1638207, Coordinated, Behaviorally-Aware Recovery for Transportation and Power Disruptions (CBAR-tpd)</a:t>
            </a:r>
            <a:endParaRPr/>
          </a:p>
          <a:p>
            <a:pPr indent="-228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Outline</a:t>
            </a:r>
            <a:endParaRPr/>
          </a:p>
        </p:txBody>
      </p:sp>
      <p:sp>
        <p:nvSpPr>
          <p:cNvPr id="82" name="Google Shape;82;p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Introduction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ER Diagram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Data Extraction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Data Visualization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Lessons Learned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Future Work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Acknowledgements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References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References</a:t>
            </a:r>
            <a:endParaRPr/>
          </a:p>
        </p:txBody>
      </p:sp>
      <p:sp>
        <p:nvSpPr>
          <p:cNvPr id="207" name="Google Shape;207;p2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●"/>
            </a:pPr>
            <a:r>
              <a:rPr lang="en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Doan, Viet, et al. “Tourism Destination Websites.” VTechWorks, Virginia Tech, 8 May 2019, </a:t>
            </a:r>
            <a:r>
              <a:rPr lang="en" u="sng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https://vtechworks.lib.vt.edu/handle/</a:t>
            </a:r>
            <a:r>
              <a:rPr lang="en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4"/>
              </a:rPr>
              <a:t>10919/92622</a:t>
            </a: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●"/>
            </a:pPr>
            <a:r>
              <a:rPr lang="en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Shere, Danya, et al. “US State Tourism Websites.” VTechWorks, Virginia Tech, 11 May 2020, </a:t>
            </a:r>
            <a:r>
              <a:rPr lang="en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5"/>
              </a:rPr>
              <a:t>https://vtechworks.lib.vt.edu/handle/10919/98257</a:t>
            </a:r>
            <a:r>
              <a:rPr lang="en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2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21"/>
          <p:cNvSpPr txBox="1"/>
          <p:nvPr>
            <p:ph type="title"/>
          </p:nvPr>
        </p:nvSpPr>
        <p:spPr>
          <a:xfrm>
            <a:off x="1717950" y="1871750"/>
            <a:ext cx="5708100" cy="82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3500"/>
              <a:t>Questions?</a:t>
            </a:r>
            <a:endParaRPr sz="35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3"/>
          <p:cNvSpPr txBox="1"/>
          <p:nvPr>
            <p:ph type="title"/>
          </p:nvPr>
        </p:nvSpPr>
        <p:spPr>
          <a:xfrm>
            <a:off x="311700" y="445025"/>
            <a:ext cx="2466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Introduction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/>
          </a:p>
        </p:txBody>
      </p:sp>
      <p:sp>
        <p:nvSpPr>
          <p:cNvPr id="88" name="Google Shape;88;p3"/>
          <p:cNvSpPr txBox="1"/>
          <p:nvPr>
            <p:ph idx="1" type="body"/>
          </p:nvPr>
        </p:nvSpPr>
        <p:spPr>
          <a:xfrm>
            <a:off x="311700" y="1152475"/>
            <a:ext cx="22818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roxima Nova"/>
              <a:buChar char="●"/>
            </a:pPr>
            <a:r>
              <a:rPr lang="en" sz="1400">
                <a:solidFill>
                  <a:schemeClr val="dk1"/>
                </a:solidFill>
              </a:rPr>
              <a:t>Destination Management Organization</a:t>
            </a:r>
            <a:endParaRPr sz="1400">
              <a:solidFill>
                <a:schemeClr val="dk1"/>
              </a:solidFill>
            </a:endParaRPr>
          </a:p>
          <a:p>
            <a:pPr indent="-3175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Proxima Nova"/>
              <a:buChar char="○"/>
            </a:pPr>
            <a:r>
              <a:rPr lang="en">
                <a:solidFill>
                  <a:schemeClr val="dk1"/>
                </a:solidFill>
              </a:rPr>
              <a:t>Funds future tourist attractions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○"/>
            </a:pPr>
            <a:r>
              <a:rPr lang="en">
                <a:solidFill>
                  <a:schemeClr val="dk1"/>
                </a:solidFill>
              </a:rPr>
              <a:t>Provides understanding of tourist habits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89" name="Google Shape;89;p3"/>
          <p:cNvPicPr preferRelativeResize="0"/>
          <p:nvPr/>
        </p:nvPicPr>
        <p:blipFill rotWithShape="1">
          <a:blip r:embed="rId3">
            <a:alphaModFix/>
          </a:blip>
          <a:srcRect b="0" l="0" r="0" t="13299"/>
          <a:stretch/>
        </p:blipFill>
        <p:spPr>
          <a:xfrm>
            <a:off x="5767900" y="380900"/>
            <a:ext cx="2922472" cy="16800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90" name="Google Shape;90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593500" y="1280850"/>
            <a:ext cx="3066522" cy="2039025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91" name="Google Shape;91;p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767900" y="2257850"/>
            <a:ext cx="2922473" cy="2039024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Project Goals</a:t>
            </a:r>
            <a:endParaRPr/>
          </a:p>
        </p:txBody>
      </p:sp>
      <p:sp>
        <p:nvSpPr>
          <p:cNvPr id="97" name="Google Shape;97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Parse through snapshots of the states of California, Colorado and Virginia that are stored by the Internet Archives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Perform data extraction on desired data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Visualize the data in an easy to read format</a:t>
            </a:r>
            <a:endParaRPr/>
          </a:p>
        </p:txBody>
      </p:sp>
      <p:pic>
        <p:nvPicPr>
          <p:cNvPr id="98" name="Google Shape;98;p4"/>
          <p:cNvPicPr preferRelativeResize="0"/>
          <p:nvPr/>
        </p:nvPicPr>
        <p:blipFill rotWithShape="1">
          <a:blip r:embed="rId3">
            <a:alphaModFix/>
          </a:blip>
          <a:srcRect b="0" l="8847" r="43629" t="0"/>
          <a:stretch/>
        </p:blipFill>
        <p:spPr>
          <a:xfrm>
            <a:off x="1991650" y="2660350"/>
            <a:ext cx="1167888" cy="1228725"/>
          </a:xfrm>
          <a:prstGeom prst="rect">
            <a:avLst/>
          </a:prstGeom>
          <a:noFill/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99" name="Google Shape;99;p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117675" y="2660350"/>
            <a:ext cx="3022600" cy="1295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ER Diagram</a:t>
            </a:r>
            <a:endParaRPr/>
          </a:p>
        </p:txBody>
      </p:sp>
      <p:pic>
        <p:nvPicPr>
          <p:cNvPr id="105" name="Google Shape;105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65800" y="966000"/>
            <a:ext cx="6801050" cy="4177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Data Extraction</a:t>
            </a:r>
            <a:endParaRPr/>
          </a:p>
        </p:txBody>
      </p:sp>
      <p:sp>
        <p:nvSpPr>
          <p:cNvPr id="111" name="Google Shape;111;p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u="sng"/>
              <a:t>Extraction Processes Completed:</a:t>
            </a:r>
            <a:endParaRPr u="sng"/>
          </a:p>
          <a:p>
            <a:pPr indent="-342900" lvl="0" marL="4572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External and Internal Links 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Meta Tags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Images and Trackers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Colors and Background Images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Raw Text and Word Count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Log File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112" name="Google Shape;112;p6"/>
          <p:cNvSpPr txBox="1"/>
          <p:nvPr/>
        </p:nvSpPr>
        <p:spPr>
          <a:xfrm>
            <a:off x="4655100" y="1678150"/>
            <a:ext cx="3416100" cy="219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Proxima Nova"/>
              <a:buChar char="●"/>
            </a:pPr>
            <a:r>
              <a:rPr b="0" i="1" lang="en" sz="18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rPr>
              <a:t>Configuration Arguments Created</a:t>
            </a:r>
            <a:endParaRPr b="0" i="1" sz="1800" u="none" cap="none" strike="noStrike">
              <a:solidFill>
                <a:schemeClr val="dk2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Proxima Nova"/>
              <a:buChar char="●"/>
            </a:pPr>
            <a:r>
              <a:rPr b="0" i="1" lang="en" sz="18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rPr>
              <a:t>Multi-CSV Parsing</a:t>
            </a:r>
            <a:endParaRPr b="0" i="1" sz="1800" u="none" cap="none" strike="noStrike">
              <a:solidFill>
                <a:schemeClr val="dk2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Proxima Nova"/>
              <a:buChar char="●"/>
            </a:pPr>
            <a:r>
              <a:rPr b="0" i="1" lang="en" sz="18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rPr>
              <a:t>Multi-File Processing</a:t>
            </a:r>
            <a:endParaRPr b="0" i="1" sz="1800" u="none" cap="none" strike="noStrike">
              <a:solidFill>
                <a:schemeClr val="dk2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Proxima Nova"/>
              <a:buChar char="●"/>
            </a:pPr>
            <a:r>
              <a:rPr b="0" i="1" lang="en" sz="1800" u="none" cap="none" strike="noStrik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rPr>
              <a:t>Custom Data Parser</a:t>
            </a:r>
            <a:endParaRPr b="0" i="1" sz="1800" u="none" cap="none" strike="noStrike">
              <a:solidFill>
                <a:schemeClr val="dk2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Data Extraction - Images</a:t>
            </a:r>
            <a:endParaRPr/>
          </a:p>
        </p:txBody>
      </p:sp>
      <p:pic>
        <p:nvPicPr>
          <p:cNvPr id="118" name="Google Shape;118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5838" y="1310350"/>
            <a:ext cx="8832323" cy="1090425"/>
          </a:xfrm>
          <a:prstGeom prst="rect">
            <a:avLst/>
          </a:prstGeom>
          <a:noFill/>
          <a:ln>
            <a:noFill/>
          </a:ln>
        </p:spPr>
      </p:pic>
      <p:sp>
        <p:nvSpPr>
          <p:cNvPr id="119" name="Google Shape;119;p7"/>
          <p:cNvSpPr txBox="1"/>
          <p:nvPr/>
        </p:nvSpPr>
        <p:spPr>
          <a:xfrm>
            <a:off x="370450" y="2550375"/>
            <a:ext cx="7779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1" lang="en" sz="1400" u="none" cap="none" strike="noStrike">
                <a:solidFill>
                  <a:srgbClr val="666666"/>
                </a:solidFill>
                <a:latin typeface="Proxima Nova"/>
                <a:ea typeface="Proxima Nova"/>
                <a:cs typeface="Proxima Nova"/>
                <a:sym typeface="Proxima Nova"/>
              </a:rPr>
              <a:t>Note: Most CSVs will have a counter before lists to allow for easier parsing of the list</a:t>
            </a:r>
            <a:endParaRPr b="0" i="1" sz="1400" u="none" cap="none" strike="noStrike">
              <a:solidFill>
                <a:srgbClr val="666666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Data Extraction - Raw Text</a:t>
            </a:r>
            <a:endParaRPr/>
          </a:p>
        </p:txBody>
      </p:sp>
      <p:pic>
        <p:nvPicPr>
          <p:cNvPr id="125" name="Google Shape;125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1712" y="1111350"/>
            <a:ext cx="8783824" cy="2030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Data Extraction - Meta Tags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/>
          </a:p>
        </p:txBody>
      </p:sp>
      <p:pic>
        <p:nvPicPr>
          <p:cNvPr id="131" name="Google Shape;131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0763" y="1110350"/>
            <a:ext cx="8782475" cy="1981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Virginia Tech 2017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