
<file path=[Content_Types].xml><?xml version="1.0" encoding="utf-8"?>
<Types xmlns="http://schemas.openxmlformats.org/package/2006/content-types">
  <Default ContentType="application/x-fontdata" Extension="fntdata"/>
  <Default ContentType="image/jpeg" Extension="jpeg"/>
  <Default ContentType="video/mp4" Extension="mp4"/>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notesMasterIdLst>
    <p:notesMasterId r:id="rId20"/>
  </p:notesMasterIdLst>
  <p:sldIdLst>
    <p:sldId id="256" r:id="rId6"/>
    <p:sldId id="257" r:id="rId7"/>
    <p:sldId id="258" r:id="rId8"/>
    <p:sldId id="259" r:id="rId9"/>
    <p:sldId id="260" r:id="rId10"/>
    <p:sldId id="261" r:id="rId11"/>
    <p:sldId id="262" r:id="rId12"/>
    <p:sldId id="263" r:id="rId13"/>
    <p:sldId id="264" r:id="rId14"/>
    <p:sldId id="265" r:id="rId15"/>
  </p:sldIdLst>
  <p:sldSz cx="18288000" cy="10287000"/>
  <p:notesSz cx="6858000" cy="9144000"/>
  <p:embeddedFontLst>
    <p:embeddedFont>
      <p:font typeface="Acherus Grotesque Bold" charset="1" panose="02000505000000020004"/>
      <p:regular r:id="rId16"/>
    </p:embeddedFont>
    <p:embeddedFont>
      <p:font typeface="Acherus Grotesque" charset="1" panose="02000505000000020004"/>
      <p:regular r:id="rId17"/>
    </p:embeddedFont>
    <p:embeddedFont>
      <p:font typeface="Gineso Bold" charset="1" panose="02000506040000020004"/>
      <p:regular r:id="rId18"/>
    </p:embeddedFont>
    <p:embeddedFont>
      <p:font typeface="Gineso Medium" charset="1" panose="02000506040000020004"/>
      <p:regular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notesMasters/notesMaster1.xml" Type="http://schemas.openxmlformats.org/officeDocument/2006/relationships/notesMaster"/><Relationship Id="rId21" Target="theme/theme2.xml" Type="http://schemas.openxmlformats.org/officeDocument/2006/relationships/theme"/><Relationship Id="rId22" Target="notesSlides/notesSlide1.xml" Type="http://schemas.openxmlformats.org/officeDocument/2006/relationships/notesSlide"/><Relationship Id="rId23" Target="notesSlides/notesSlide2.xml" Type="http://schemas.openxmlformats.org/officeDocument/2006/relationships/notesSlide"/><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notesMasters/_rels/notesMaster1.xml.rels><?xml version="1.0" encoding="UTF-8" standalone="yes"?><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1.7.2013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notesSlide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Our preliminary preservability results based on the formats we've investigated landed us to these choices in what formats we will use for long-term preservation based on their sturdiness - X3D is an ISO standard, PLY and OBJ and widely adopted in this field, PNG and JSON are used widely in many fields - and for access based on their size and low-latency rendering - glTF and lower-vertice PLY are much lighter, and MP4 is also widely used.</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2.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 we have these beautiful multi-modal models, what do we do with them? For complex packages like this, our strategy is future reconstruction rather than emulation. We want something that is openable as is in the next few years, and reconstructable in the next 5-7. </a:t>
            </a:r>
          </a:p>
          <a:p>
            <a:r>
              <a:rPr lang="en-US"/>
              <a:t/>
            </a:r>
          </a:p>
          <a:p>
            <a:r>
              <a:rPr lang="en-US"/>
              <a:t>We look closely at file formats for this, specifically: is it open or proprietary, uncompressed, widely used and adopted, well-supported, and storage considerations.</a:t>
            </a:r>
          </a:p>
          <a:p>
            <a:r>
              <a:rPr lang="en-US"/>
              <a:t/>
            </a:r>
          </a:p>
          <a:p>
            <a:r>
              <a:rPr lang="en-US"/>
              <a:t>This is easy with standard image formats. The challenges with all XR objects is that they are built with new technology and new formats that constantly evolve, meaning that they by nature, we lack best or good recommended practices. They're also large in size, taking up a valuable and expensive resource.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jpeg" Type="http://schemas.openxmlformats.org/officeDocument/2006/relationships/image"/><Relationship Id="rId3" Target="../media/image3.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pn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7.png" Type="http://schemas.openxmlformats.org/officeDocument/2006/relationships/image"/><Relationship Id="rId7" Target="../media/image8.svg" Type="http://schemas.openxmlformats.org/officeDocument/2006/relationships/image"/><Relationship Id="rId8" Target="../media/image9.png" Type="http://schemas.openxmlformats.org/officeDocument/2006/relationships/image"/><Relationship Id="rId9" Target="../media/image10.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jpeg" Type="http://schemas.openxmlformats.org/officeDocument/2006/relationships/image"/><Relationship Id="rId3" Target="../media/VAGw02Faz4M.mp4" Type="http://schemas.openxmlformats.org/officeDocument/2006/relationships/video"/><Relationship Id="rId4" Target="../media/VAGw02Faz4M.mp4" Type="http://schemas.microsoft.com/office/2007/relationships/media"/><Relationship Id="rId5" Target="../media/image12.jpeg" Type="http://schemas.openxmlformats.org/officeDocument/2006/relationships/image"/><Relationship Id="rId6" Target="../media/VAGx2P9MkT4.mp4" Type="http://schemas.openxmlformats.org/officeDocument/2006/relationships/video"/><Relationship Id="rId7" Target="../media/VAGx2P9MkT4.mp4" Type="http://schemas.microsoft.com/office/2007/relationships/media"/></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jpeg" Type="http://schemas.openxmlformats.org/officeDocument/2006/relationships/image"/><Relationship Id="rId3" Target="../media/VAGwtrjPIMU.mp4" Type="http://schemas.openxmlformats.org/officeDocument/2006/relationships/video"/><Relationship Id="rId4" Target="../media/VAGwtrjPIMU.mp4" Type="http://schemas.microsoft.com/office/2007/relationships/media"/><Relationship Id="rId5" Target="../media/image14.jpeg" Type="http://schemas.openxmlformats.org/officeDocument/2006/relationships/image"/><Relationship Id="rId6" Target="../media/VAGx2CgMWW4.mp4" Type="http://schemas.openxmlformats.org/officeDocument/2006/relationships/video"/><Relationship Id="rId7" Target="../media/VAGx2CgMWW4.mp4" Type="http://schemas.microsoft.com/office/2007/relationships/media"/></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jpeg" Type="http://schemas.openxmlformats.org/officeDocument/2006/relationships/image"/><Relationship Id="rId3" Target="../media/VAGw0yZ4vNM.mp4" Type="http://schemas.openxmlformats.org/officeDocument/2006/relationships/video"/><Relationship Id="rId4" Target="../media/VAGw0yZ4vNM.mp4" Type="http://schemas.microsoft.com/office/2007/relationships/media"/><Relationship Id="rId5" Target="../media/image16.jpeg" Type="http://schemas.openxmlformats.org/officeDocument/2006/relationships/image"/><Relationship Id="rId6" Target="../media/VAGx2Dqwtjg.mp4" Type="http://schemas.openxmlformats.org/officeDocument/2006/relationships/video"/><Relationship Id="rId7" Target="../media/VAGx2Dqwtjg.mp4" Type="http://schemas.microsoft.com/office/2007/relationships/media"/></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jpe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xml" Type="http://schemas.openxmlformats.org/officeDocument/2006/relationships/notesSlide"/><Relationship Id="rId3" Target="../media/image3.pn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2.xml" Type="http://schemas.openxmlformats.org/officeDocument/2006/relationships/notesSlide"/><Relationship Id="rId3" Target="../media/image3.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05558" y="0"/>
            <a:ext cx="13913736" cy="10287000"/>
            <a:chOff x="0" y="0"/>
            <a:chExt cx="3664523" cy="2709333"/>
          </a:xfrm>
        </p:grpSpPr>
        <p:sp>
          <p:nvSpPr>
            <p:cNvPr name="Freeform 3" id="3"/>
            <p:cNvSpPr/>
            <p:nvPr/>
          </p:nvSpPr>
          <p:spPr>
            <a:xfrm flipH="false" flipV="false" rot="0">
              <a:off x="0" y="0"/>
              <a:ext cx="3664523" cy="2709333"/>
            </a:xfrm>
            <a:custGeom>
              <a:avLst/>
              <a:gdLst/>
              <a:ahLst/>
              <a:cxnLst/>
              <a:rect r="r" b="b" t="t" l="l"/>
              <a:pathLst>
                <a:path h="2709333" w="3664523">
                  <a:moveTo>
                    <a:pt x="0" y="0"/>
                  </a:moveTo>
                  <a:lnTo>
                    <a:pt x="3664523" y="0"/>
                  </a:lnTo>
                  <a:lnTo>
                    <a:pt x="3664523" y="2709333"/>
                  </a:lnTo>
                  <a:lnTo>
                    <a:pt x="0" y="2709333"/>
                  </a:lnTo>
                  <a:close/>
                </a:path>
              </a:pathLst>
            </a:custGeom>
            <a:solidFill>
              <a:srgbClr val="861F41"/>
            </a:solidFill>
          </p:spPr>
        </p:sp>
        <p:sp>
          <p:nvSpPr>
            <p:cNvPr name="TextBox 4" id="4"/>
            <p:cNvSpPr txBox="true"/>
            <p:nvPr/>
          </p:nvSpPr>
          <p:spPr>
            <a:xfrm>
              <a:off x="0" y="-47625"/>
              <a:ext cx="3664523" cy="2756958"/>
            </a:xfrm>
            <a:prstGeom prst="rect">
              <a:avLst/>
            </a:prstGeom>
          </p:spPr>
          <p:txBody>
            <a:bodyPr anchor="ctr" rtlCol="false" tIns="50800" lIns="50800" bIns="50800" rIns="50800"/>
            <a:lstStyle/>
            <a:p>
              <a:pPr algn="ctr">
                <a:lnSpc>
                  <a:spcPts val="2660"/>
                </a:lnSpc>
              </a:pPr>
            </a:p>
          </p:txBody>
        </p:sp>
      </p:grpSp>
      <p:sp>
        <p:nvSpPr>
          <p:cNvPr name="Freeform 5" id="5"/>
          <p:cNvSpPr/>
          <p:nvPr/>
        </p:nvSpPr>
        <p:spPr>
          <a:xfrm flipH="false" flipV="false" rot="0">
            <a:off x="14466571" y="4445496"/>
            <a:ext cx="3321691" cy="1396008"/>
          </a:xfrm>
          <a:custGeom>
            <a:avLst/>
            <a:gdLst/>
            <a:ahLst/>
            <a:cxnLst/>
            <a:rect r="r" b="b" t="t" l="l"/>
            <a:pathLst>
              <a:path h="1396008" w="3321691">
                <a:moveTo>
                  <a:pt x="0" y="0"/>
                </a:moveTo>
                <a:lnTo>
                  <a:pt x="3321691" y="0"/>
                </a:lnTo>
                <a:lnTo>
                  <a:pt x="3321691" y="1396008"/>
                </a:lnTo>
                <a:lnTo>
                  <a:pt x="0" y="1396008"/>
                </a:lnTo>
                <a:lnTo>
                  <a:pt x="0" y="0"/>
                </a:lnTo>
                <a:close/>
              </a:path>
            </a:pathLst>
          </a:custGeom>
          <a:blipFill>
            <a:blip r:embed="rId2"/>
            <a:stretch>
              <a:fillRect l="0" t="0" r="0" b="0"/>
            </a:stretch>
          </a:blipFill>
        </p:spPr>
      </p:sp>
      <p:sp>
        <p:nvSpPr>
          <p:cNvPr name="TextBox 6" id="6"/>
          <p:cNvSpPr txBox="true"/>
          <p:nvPr/>
        </p:nvSpPr>
        <p:spPr>
          <a:xfrm rot="0">
            <a:off x="1028700" y="2776769"/>
            <a:ext cx="12153654" cy="2167889"/>
          </a:xfrm>
          <a:prstGeom prst="rect">
            <a:avLst/>
          </a:prstGeom>
        </p:spPr>
        <p:txBody>
          <a:bodyPr anchor="t" rtlCol="false" tIns="0" lIns="0" bIns="0" rIns="0">
            <a:spAutoFit/>
          </a:bodyPr>
          <a:lstStyle/>
          <a:p>
            <a:pPr algn="l">
              <a:lnSpc>
                <a:spcPts val="8820"/>
              </a:lnSpc>
            </a:pPr>
            <a:r>
              <a:rPr lang="en-US" sz="6300" b="true">
                <a:solidFill>
                  <a:srgbClr val="FFFFFF"/>
                </a:solidFill>
                <a:latin typeface="Acherus Grotesque Bold"/>
                <a:ea typeface="Acherus Grotesque Bold"/>
                <a:cs typeface="Acherus Grotesque Bold"/>
                <a:sym typeface="Acherus Grotesque Bold"/>
              </a:rPr>
              <a:t>“OUT THERE,” ANYWHERE:</a:t>
            </a:r>
          </a:p>
          <a:p>
            <a:pPr algn="l">
              <a:lnSpc>
                <a:spcPts val="8400"/>
              </a:lnSpc>
            </a:pPr>
          </a:p>
        </p:txBody>
      </p:sp>
      <p:sp>
        <p:nvSpPr>
          <p:cNvPr name="TextBox 7" id="7"/>
          <p:cNvSpPr txBox="true"/>
          <p:nvPr/>
        </p:nvSpPr>
        <p:spPr>
          <a:xfrm rot="0">
            <a:off x="1028700" y="3915560"/>
            <a:ext cx="12153654" cy="2644775"/>
          </a:xfrm>
          <a:prstGeom prst="rect">
            <a:avLst/>
          </a:prstGeom>
        </p:spPr>
        <p:txBody>
          <a:bodyPr anchor="t" rtlCol="false" tIns="0" lIns="0" bIns="0" rIns="0">
            <a:spAutoFit/>
          </a:bodyPr>
          <a:lstStyle/>
          <a:p>
            <a:pPr algn="l">
              <a:lnSpc>
                <a:spcPts val="7000"/>
              </a:lnSpc>
            </a:pPr>
            <a:r>
              <a:rPr lang="en-US" sz="5000">
                <a:solidFill>
                  <a:srgbClr val="FFFFFF"/>
                </a:solidFill>
                <a:latin typeface="Acherus Grotesque"/>
                <a:ea typeface="Acherus Grotesque"/>
                <a:cs typeface="Acherus Grotesque"/>
                <a:sym typeface="Acherus Grotesque"/>
              </a:rPr>
              <a:t>DIGITAL PROXIES FOR THREATENED CULTURAL HERITAGE SITES AND STRUCTURES</a:t>
            </a:r>
          </a:p>
        </p:txBody>
      </p:sp>
      <p:sp>
        <p:nvSpPr>
          <p:cNvPr name="TextBox 8" id="8"/>
          <p:cNvSpPr txBox="true"/>
          <p:nvPr/>
        </p:nvSpPr>
        <p:spPr>
          <a:xfrm rot="0">
            <a:off x="1028700" y="6753946"/>
            <a:ext cx="9759383" cy="613410"/>
          </a:xfrm>
          <a:prstGeom prst="rect">
            <a:avLst/>
          </a:prstGeom>
        </p:spPr>
        <p:txBody>
          <a:bodyPr anchor="t" rtlCol="false" tIns="0" lIns="0" bIns="0" rIns="0">
            <a:spAutoFit/>
          </a:bodyPr>
          <a:lstStyle/>
          <a:p>
            <a:pPr algn="l">
              <a:lnSpc>
                <a:spcPts val="5040"/>
              </a:lnSpc>
            </a:pPr>
            <a:r>
              <a:rPr lang="en-US" sz="3600">
                <a:solidFill>
                  <a:srgbClr val="FFFFFF"/>
                </a:solidFill>
                <a:latin typeface="Acherus Grotesque"/>
                <a:ea typeface="Acherus Grotesque"/>
                <a:cs typeface="Acherus Grotesque"/>
                <a:sym typeface="Acherus Grotesque"/>
              </a:rPr>
              <a:t>E. Deisa, S. Tucker, A. Kinnaman, T. Ogle </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05558" y="0"/>
            <a:ext cx="13913736" cy="10287000"/>
            <a:chOff x="0" y="0"/>
            <a:chExt cx="3664523" cy="2709333"/>
          </a:xfrm>
        </p:grpSpPr>
        <p:sp>
          <p:nvSpPr>
            <p:cNvPr name="Freeform 3" id="3"/>
            <p:cNvSpPr/>
            <p:nvPr/>
          </p:nvSpPr>
          <p:spPr>
            <a:xfrm flipH="false" flipV="false" rot="0">
              <a:off x="0" y="0"/>
              <a:ext cx="3664523" cy="2709333"/>
            </a:xfrm>
            <a:custGeom>
              <a:avLst/>
              <a:gdLst/>
              <a:ahLst/>
              <a:cxnLst/>
              <a:rect r="r" b="b" t="t" l="l"/>
              <a:pathLst>
                <a:path h="2709333" w="3664523">
                  <a:moveTo>
                    <a:pt x="0" y="0"/>
                  </a:moveTo>
                  <a:lnTo>
                    <a:pt x="3664523" y="0"/>
                  </a:lnTo>
                  <a:lnTo>
                    <a:pt x="3664523" y="2709333"/>
                  </a:lnTo>
                  <a:lnTo>
                    <a:pt x="0" y="2709333"/>
                  </a:lnTo>
                  <a:close/>
                </a:path>
              </a:pathLst>
            </a:custGeom>
            <a:solidFill>
              <a:srgbClr val="861F41"/>
            </a:solidFill>
          </p:spPr>
        </p:sp>
        <p:sp>
          <p:nvSpPr>
            <p:cNvPr name="TextBox 4" id="4"/>
            <p:cNvSpPr txBox="true"/>
            <p:nvPr/>
          </p:nvSpPr>
          <p:spPr>
            <a:xfrm>
              <a:off x="0" y="-47625"/>
              <a:ext cx="3664523" cy="2756958"/>
            </a:xfrm>
            <a:prstGeom prst="rect">
              <a:avLst/>
            </a:prstGeom>
          </p:spPr>
          <p:txBody>
            <a:bodyPr anchor="ctr" rtlCol="false" tIns="50800" lIns="50800" bIns="50800" rIns="50800"/>
            <a:lstStyle/>
            <a:p>
              <a:pPr algn="ctr">
                <a:lnSpc>
                  <a:spcPts val="2660"/>
                </a:lnSpc>
              </a:pPr>
            </a:p>
          </p:txBody>
        </p:sp>
      </p:grpSp>
      <p:sp>
        <p:nvSpPr>
          <p:cNvPr name="Freeform 5" id="5"/>
          <p:cNvSpPr/>
          <p:nvPr/>
        </p:nvSpPr>
        <p:spPr>
          <a:xfrm flipH="false" flipV="false" rot="0">
            <a:off x="14466571" y="4445496"/>
            <a:ext cx="3321691" cy="1396008"/>
          </a:xfrm>
          <a:custGeom>
            <a:avLst/>
            <a:gdLst/>
            <a:ahLst/>
            <a:cxnLst/>
            <a:rect r="r" b="b" t="t" l="l"/>
            <a:pathLst>
              <a:path h="1396008" w="3321691">
                <a:moveTo>
                  <a:pt x="0" y="0"/>
                </a:moveTo>
                <a:lnTo>
                  <a:pt x="3321691" y="0"/>
                </a:lnTo>
                <a:lnTo>
                  <a:pt x="3321691" y="1396008"/>
                </a:lnTo>
                <a:lnTo>
                  <a:pt x="0" y="1396008"/>
                </a:lnTo>
                <a:lnTo>
                  <a:pt x="0" y="0"/>
                </a:lnTo>
                <a:close/>
              </a:path>
            </a:pathLst>
          </a:custGeom>
          <a:blipFill>
            <a:blip r:embed="rId2"/>
            <a:stretch>
              <a:fillRect l="0" t="0" r="0" b="0"/>
            </a:stretch>
          </a:blipFill>
        </p:spPr>
      </p:sp>
      <p:sp>
        <p:nvSpPr>
          <p:cNvPr name="TextBox 6" id="6"/>
          <p:cNvSpPr txBox="true"/>
          <p:nvPr/>
        </p:nvSpPr>
        <p:spPr>
          <a:xfrm rot="0">
            <a:off x="1028700" y="2776769"/>
            <a:ext cx="12153654" cy="1097279"/>
          </a:xfrm>
          <a:prstGeom prst="rect">
            <a:avLst/>
          </a:prstGeom>
        </p:spPr>
        <p:txBody>
          <a:bodyPr anchor="t" rtlCol="false" tIns="0" lIns="0" bIns="0" rIns="0">
            <a:spAutoFit/>
          </a:bodyPr>
          <a:lstStyle/>
          <a:p>
            <a:pPr algn="l">
              <a:lnSpc>
                <a:spcPts val="8820"/>
              </a:lnSpc>
            </a:pPr>
            <a:r>
              <a:rPr lang="en-US" sz="6300" b="true">
                <a:solidFill>
                  <a:srgbClr val="FFFFFF"/>
                </a:solidFill>
                <a:latin typeface="Acherus Grotesque Bold"/>
                <a:ea typeface="Acherus Grotesque Bold"/>
                <a:cs typeface="Acherus Grotesque Bold"/>
                <a:sym typeface="Acherus Grotesque Bold"/>
              </a:rPr>
              <a:t>THANK YOU</a:t>
            </a:r>
          </a:p>
        </p:txBody>
      </p:sp>
      <p:sp>
        <p:nvSpPr>
          <p:cNvPr name="TextBox 7" id="7"/>
          <p:cNvSpPr txBox="true"/>
          <p:nvPr/>
        </p:nvSpPr>
        <p:spPr>
          <a:xfrm rot="0">
            <a:off x="1028700" y="4530090"/>
            <a:ext cx="9759383" cy="2527935"/>
          </a:xfrm>
          <a:prstGeom prst="rect">
            <a:avLst/>
          </a:prstGeom>
        </p:spPr>
        <p:txBody>
          <a:bodyPr anchor="t" rtlCol="false" tIns="0" lIns="0" bIns="0" rIns="0">
            <a:spAutoFit/>
          </a:bodyPr>
          <a:lstStyle/>
          <a:p>
            <a:pPr algn="l">
              <a:lnSpc>
                <a:spcPts val="5040"/>
              </a:lnSpc>
            </a:pPr>
            <a:r>
              <a:rPr lang="en-US" sz="3600">
                <a:solidFill>
                  <a:srgbClr val="FFFFFF"/>
                </a:solidFill>
                <a:latin typeface="Acherus Grotesque"/>
                <a:ea typeface="Acherus Grotesque"/>
                <a:cs typeface="Acherus Grotesque"/>
                <a:sym typeface="Acherus Grotesque"/>
              </a:rPr>
              <a:t>Eva Deisa, edeisa@vt.edu</a:t>
            </a:r>
          </a:p>
          <a:p>
            <a:pPr algn="l">
              <a:lnSpc>
                <a:spcPts val="5040"/>
              </a:lnSpc>
            </a:pPr>
            <a:r>
              <a:rPr lang="en-US" sz="3600">
                <a:solidFill>
                  <a:srgbClr val="FFFFFF"/>
                </a:solidFill>
                <a:latin typeface="Acherus Grotesque"/>
                <a:ea typeface="Acherus Grotesque"/>
                <a:cs typeface="Acherus Grotesque"/>
                <a:sym typeface="Acherus Grotesque"/>
              </a:rPr>
              <a:t>Sarah Tucker, sarahat2@vt.edu </a:t>
            </a:r>
          </a:p>
          <a:p>
            <a:pPr algn="l">
              <a:lnSpc>
                <a:spcPts val="5040"/>
              </a:lnSpc>
            </a:pPr>
            <a:r>
              <a:rPr lang="en-US" sz="3600">
                <a:solidFill>
                  <a:srgbClr val="FFFFFF"/>
                </a:solidFill>
                <a:latin typeface="Acherus Grotesque"/>
                <a:ea typeface="Acherus Grotesque"/>
                <a:cs typeface="Acherus Grotesque"/>
                <a:sym typeface="Acherus Grotesque"/>
              </a:rPr>
              <a:t>Alex Kinnaman, alexk93@vt.edu</a:t>
            </a:r>
          </a:p>
          <a:p>
            <a:pPr algn="l">
              <a:lnSpc>
                <a:spcPts val="5040"/>
              </a:lnSpc>
            </a:pPr>
            <a:r>
              <a:rPr lang="en-US" sz="3600">
                <a:solidFill>
                  <a:srgbClr val="FFFFFF"/>
                </a:solidFill>
                <a:latin typeface="Acherus Grotesque"/>
                <a:ea typeface="Acherus Grotesque"/>
                <a:cs typeface="Acherus Grotesque"/>
                <a:sym typeface="Acherus Grotesque"/>
              </a:rPr>
              <a:t>Todd Ogle, jogle@vt.edu </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936851" y="2371725"/>
            <a:ext cx="8115300" cy="5543550"/>
            <a:chOff x="0" y="0"/>
            <a:chExt cx="10820400" cy="7391400"/>
          </a:xfrm>
        </p:grpSpPr>
        <p:pic>
          <p:nvPicPr>
            <p:cNvPr name="Picture 3" id="3"/>
            <p:cNvPicPr>
              <a:picLocks noChangeAspect="true"/>
            </p:cNvPicPr>
            <p:nvPr/>
          </p:nvPicPr>
          <p:blipFill>
            <a:blip r:embed="rId2"/>
            <a:srcRect l="20585" t="20399" r="2375" b="9348"/>
            <a:stretch>
              <a:fillRect/>
            </a:stretch>
          </p:blipFill>
          <p:spPr>
            <a:xfrm flipH="false" flipV="false">
              <a:off x="0" y="0"/>
              <a:ext cx="10820400" cy="7391400"/>
            </a:xfrm>
            <a:prstGeom prst="rect">
              <a:avLst/>
            </a:prstGeom>
          </p:spPr>
        </p:pic>
      </p:grpSp>
      <p:grpSp>
        <p:nvGrpSpPr>
          <p:cNvPr name="Group 4" id="4"/>
          <p:cNvGrpSpPr/>
          <p:nvPr/>
        </p:nvGrpSpPr>
        <p:grpSpPr>
          <a:xfrm rot="0">
            <a:off x="13887874" y="0"/>
            <a:ext cx="4956612" cy="1489184"/>
            <a:chOff x="0" y="0"/>
            <a:chExt cx="2028998" cy="609600"/>
          </a:xfrm>
        </p:grpSpPr>
        <p:sp>
          <p:nvSpPr>
            <p:cNvPr name="Freeform 5" id="5"/>
            <p:cNvSpPr/>
            <p:nvPr/>
          </p:nvSpPr>
          <p:spPr>
            <a:xfrm flipH="false" flipV="false" rot="0">
              <a:off x="0" y="0"/>
              <a:ext cx="2028998" cy="609600"/>
            </a:xfrm>
            <a:custGeom>
              <a:avLst/>
              <a:gdLst/>
              <a:ahLst/>
              <a:cxnLst/>
              <a:rect r="r" b="b" t="t" l="l"/>
              <a:pathLst>
                <a:path h="609600" w="2028998">
                  <a:moveTo>
                    <a:pt x="203200" y="0"/>
                  </a:moveTo>
                  <a:lnTo>
                    <a:pt x="2028998" y="0"/>
                  </a:lnTo>
                  <a:lnTo>
                    <a:pt x="1825798" y="609600"/>
                  </a:lnTo>
                  <a:lnTo>
                    <a:pt x="0" y="609600"/>
                  </a:lnTo>
                  <a:lnTo>
                    <a:pt x="203200" y="0"/>
                  </a:lnTo>
                  <a:close/>
                </a:path>
              </a:pathLst>
            </a:custGeom>
            <a:solidFill>
              <a:srgbClr val="861F41"/>
            </a:solidFill>
          </p:spPr>
        </p:sp>
        <p:sp>
          <p:nvSpPr>
            <p:cNvPr name="TextBox 6" id="6"/>
            <p:cNvSpPr txBox="true"/>
            <p:nvPr/>
          </p:nvSpPr>
          <p:spPr>
            <a:xfrm>
              <a:off x="101600" y="-47625"/>
              <a:ext cx="1825798" cy="657225"/>
            </a:xfrm>
            <a:prstGeom prst="rect">
              <a:avLst/>
            </a:prstGeom>
          </p:spPr>
          <p:txBody>
            <a:bodyPr anchor="ctr" rtlCol="false" tIns="50800" lIns="50800" bIns="50800" rIns="50800"/>
            <a:lstStyle/>
            <a:p>
              <a:pPr algn="ctr">
                <a:lnSpc>
                  <a:spcPts val="2660"/>
                </a:lnSpc>
              </a:pPr>
            </a:p>
          </p:txBody>
        </p:sp>
      </p:grpSp>
      <p:sp>
        <p:nvSpPr>
          <p:cNvPr name="Freeform 7" id="7"/>
          <p:cNvSpPr/>
          <p:nvPr/>
        </p:nvSpPr>
        <p:spPr>
          <a:xfrm flipH="false" flipV="false" rot="0">
            <a:off x="15207689" y="640779"/>
            <a:ext cx="2051611" cy="387921"/>
          </a:xfrm>
          <a:custGeom>
            <a:avLst/>
            <a:gdLst/>
            <a:ahLst/>
            <a:cxnLst/>
            <a:rect r="r" b="b" t="t" l="l"/>
            <a:pathLst>
              <a:path h="387921" w="2051611">
                <a:moveTo>
                  <a:pt x="0" y="0"/>
                </a:moveTo>
                <a:lnTo>
                  <a:pt x="2051611" y="0"/>
                </a:lnTo>
                <a:lnTo>
                  <a:pt x="2051611" y="387921"/>
                </a:lnTo>
                <a:lnTo>
                  <a:pt x="0" y="387921"/>
                </a:lnTo>
                <a:lnTo>
                  <a:pt x="0" y="0"/>
                </a:lnTo>
                <a:close/>
              </a:path>
            </a:pathLst>
          </a:custGeom>
          <a:blipFill>
            <a:blip r:embed="rId3"/>
            <a:stretch>
              <a:fillRect l="0" t="0" r="0" b="0"/>
            </a:stretch>
          </a:blipFill>
        </p:spPr>
      </p:sp>
      <p:sp>
        <p:nvSpPr>
          <p:cNvPr name="TextBox 8" id="8"/>
          <p:cNvSpPr txBox="true"/>
          <p:nvPr/>
        </p:nvSpPr>
        <p:spPr>
          <a:xfrm rot="0">
            <a:off x="10062567" y="2328216"/>
            <a:ext cx="7196733" cy="777483"/>
          </a:xfrm>
          <a:prstGeom prst="rect">
            <a:avLst/>
          </a:prstGeom>
        </p:spPr>
        <p:txBody>
          <a:bodyPr anchor="t" rtlCol="false" tIns="0" lIns="0" bIns="0" rIns="0">
            <a:spAutoFit/>
          </a:bodyPr>
          <a:lstStyle/>
          <a:p>
            <a:pPr algn="l">
              <a:lnSpc>
                <a:spcPts val="6496"/>
              </a:lnSpc>
              <a:spcBef>
                <a:spcPct val="0"/>
              </a:spcBef>
            </a:pPr>
            <a:r>
              <a:rPr lang="en-US" b="true" sz="4640">
                <a:solidFill>
                  <a:srgbClr val="861F41"/>
                </a:solidFill>
                <a:latin typeface="Gineso Bold"/>
                <a:ea typeface="Gineso Bold"/>
                <a:cs typeface="Gineso Bold"/>
                <a:sym typeface="Gineso Bold"/>
              </a:rPr>
              <a:t>RISKS TO CULTURAL HERITAGE</a:t>
            </a:r>
          </a:p>
        </p:txBody>
      </p:sp>
      <p:sp>
        <p:nvSpPr>
          <p:cNvPr name="TextBox 9" id="9"/>
          <p:cNvSpPr txBox="true"/>
          <p:nvPr/>
        </p:nvSpPr>
        <p:spPr>
          <a:xfrm rot="0">
            <a:off x="10062567" y="3300523"/>
            <a:ext cx="7196733" cy="3924836"/>
          </a:xfrm>
          <a:prstGeom prst="rect">
            <a:avLst/>
          </a:prstGeom>
        </p:spPr>
        <p:txBody>
          <a:bodyPr anchor="t" rtlCol="false" tIns="0" lIns="0" bIns="0" rIns="0">
            <a:spAutoFit/>
          </a:bodyPr>
          <a:lstStyle/>
          <a:p>
            <a:pPr algn="l" marL="805072" indent="-402536" lvl="1">
              <a:lnSpc>
                <a:spcPts val="5220"/>
              </a:lnSpc>
              <a:buFont typeface="Arial"/>
              <a:buChar char="•"/>
            </a:pPr>
            <a:r>
              <a:rPr lang="en-US" sz="3728">
                <a:solidFill>
                  <a:srgbClr val="000000"/>
                </a:solidFill>
                <a:latin typeface="Acherus Grotesque"/>
                <a:ea typeface="Acherus Grotesque"/>
                <a:cs typeface="Acherus Grotesque"/>
                <a:sym typeface="Acherus Grotesque"/>
              </a:rPr>
              <a:t>Remote &amp; hard to access</a:t>
            </a:r>
          </a:p>
          <a:p>
            <a:pPr algn="l" marL="805072" indent="-402536" lvl="1">
              <a:lnSpc>
                <a:spcPts val="5220"/>
              </a:lnSpc>
              <a:buFont typeface="Arial"/>
              <a:buChar char="•"/>
            </a:pPr>
            <a:r>
              <a:rPr lang="en-US" sz="3728">
                <a:solidFill>
                  <a:srgbClr val="000000"/>
                </a:solidFill>
                <a:latin typeface="Acherus Grotesque"/>
                <a:ea typeface="Acherus Grotesque"/>
                <a:cs typeface="Acherus Grotesque"/>
                <a:sym typeface="Acherus Grotesque"/>
              </a:rPr>
              <a:t>Decaying materials</a:t>
            </a:r>
          </a:p>
          <a:p>
            <a:pPr algn="l" marL="805072" indent="-402536" lvl="1">
              <a:lnSpc>
                <a:spcPts val="5220"/>
              </a:lnSpc>
              <a:buFont typeface="Arial"/>
              <a:buChar char="•"/>
            </a:pPr>
            <a:r>
              <a:rPr lang="en-US" sz="3728">
                <a:solidFill>
                  <a:srgbClr val="000000"/>
                </a:solidFill>
                <a:latin typeface="Acherus Grotesque"/>
                <a:ea typeface="Acherus Grotesque"/>
                <a:cs typeface="Acherus Grotesque"/>
                <a:sym typeface="Acherus Grotesque"/>
              </a:rPr>
              <a:t>Artist’s vision loss</a:t>
            </a:r>
          </a:p>
          <a:p>
            <a:pPr algn="l" marL="805072" indent="-402536" lvl="1">
              <a:lnSpc>
                <a:spcPts val="5220"/>
              </a:lnSpc>
              <a:buFont typeface="Arial"/>
              <a:buChar char="•"/>
            </a:pPr>
            <a:r>
              <a:rPr lang="en-US" sz="3728">
                <a:solidFill>
                  <a:srgbClr val="000000"/>
                </a:solidFill>
                <a:latin typeface="Acherus Grotesque"/>
                <a:ea typeface="Acherus Grotesque"/>
                <a:cs typeface="Acherus Grotesque"/>
                <a:sym typeface="Acherus Grotesque"/>
              </a:rPr>
              <a:t>Climate &amp; environmental damage</a:t>
            </a:r>
          </a:p>
          <a:p>
            <a:pPr algn="l">
              <a:lnSpc>
                <a:spcPts val="5220"/>
              </a:lnSpc>
            </a:pPr>
          </a:p>
        </p:txBody>
      </p:sp>
      <p:sp>
        <p:nvSpPr>
          <p:cNvPr name="AutoShape 10" id="10"/>
          <p:cNvSpPr/>
          <p:nvPr/>
        </p:nvSpPr>
        <p:spPr>
          <a:xfrm>
            <a:off x="13811674" y="1766904"/>
            <a:ext cx="6492240" cy="0"/>
          </a:xfrm>
          <a:prstGeom prst="line">
            <a:avLst/>
          </a:prstGeom>
          <a:ln cap="flat" w="38100">
            <a:solidFill>
              <a:srgbClr val="E5751F"/>
            </a:solidFill>
            <a:prstDash val="sysDash"/>
            <a:headEnd type="none" len="sm" w="sm"/>
            <a:tailEnd type="none" len="sm" w="sm"/>
          </a:ln>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3887874" y="0"/>
            <a:ext cx="4956612" cy="1489184"/>
            <a:chOff x="0" y="0"/>
            <a:chExt cx="2028998" cy="609600"/>
          </a:xfrm>
        </p:grpSpPr>
        <p:sp>
          <p:nvSpPr>
            <p:cNvPr name="Freeform 3" id="3"/>
            <p:cNvSpPr/>
            <p:nvPr/>
          </p:nvSpPr>
          <p:spPr>
            <a:xfrm flipH="false" flipV="false" rot="0">
              <a:off x="0" y="0"/>
              <a:ext cx="2028998" cy="609600"/>
            </a:xfrm>
            <a:custGeom>
              <a:avLst/>
              <a:gdLst/>
              <a:ahLst/>
              <a:cxnLst/>
              <a:rect r="r" b="b" t="t" l="l"/>
              <a:pathLst>
                <a:path h="609600" w="2028998">
                  <a:moveTo>
                    <a:pt x="203200" y="0"/>
                  </a:moveTo>
                  <a:lnTo>
                    <a:pt x="2028998" y="0"/>
                  </a:lnTo>
                  <a:lnTo>
                    <a:pt x="1825798" y="609600"/>
                  </a:lnTo>
                  <a:lnTo>
                    <a:pt x="0" y="609600"/>
                  </a:lnTo>
                  <a:lnTo>
                    <a:pt x="203200" y="0"/>
                  </a:lnTo>
                  <a:close/>
                </a:path>
              </a:pathLst>
            </a:custGeom>
            <a:solidFill>
              <a:srgbClr val="861F41"/>
            </a:solidFill>
          </p:spPr>
        </p:sp>
        <p:sp>
          <p:nvSpPr>
            <p:cNvPr name="TextBox 4" id="4"/>
            <p:cNvSpPr txBox="true"/>
            <p:nvPr/>
          </p:nvSpPr>
          <p:spPr>
            <a:xfrm>
              <a:off x="101600" y="-47625"/>
              <a:ext cx="1825798" cy="657225"/>
            </a:xfrm>
            <a:prstGeom prst="rect">
              <a:avLst/>
            </a:prstGeom>
          </p:spPr>
          <p:txBody>
            <a:bodyPr anchor="ctr" rtlCol="false" tIns="50800" lIns="50800" bIns="50800" rIns="50800"/>
            <a:lstStyle/>
            <a:p>
              <a:pPr algn="ctr">
                <a:lnSpc>
                  <a:spcPts val="2660"/>
                </a:lnSpc>
              </a:pPr>
            </a:p>
          </p:txBody>
        </p:sp>
      </p:grpSp>
      <p:sp>
        <p:nvSpPr>
          <p:cNvPr name="Freeform 5" id="5"/>
          <p:cNvSpPr/>
          <p:nvPr/>
        </p:nvSpPr>
        <p:spPr>
          <a:xfrm flipH="false" flipV="false" rot="0">
            <a:off x="15207689" y="640779"/>
            <a:ext cx="2051611" cy="387921"/>
          </a:xfrm>
          <a:custGeom>
            <a:avLst/>
            <a:gdLst/>
            <a:ahLst/>
            <a:cxnLst/>
            <a:rect r="r" b="b" t="t" l="l"/>
            <a:pathLst>
              <a:path h="387921" w="2051611">
                <a:moveTo>
                  <a:pt x="0" y="0"/>
                </a:moveTo>
                <a:lnTo>
                  <a:pt x="2051611" y="0"/>
                </a:lnTo>
                <a:lnTo>
                  <a:pt x="2051611" y="387921"/>
                </a:lnTo>
                <a:lnTo>
                  <a:pt x="0" y="387921"/>
                </a:lnTo>
                <a:lnTo>
                  <a:pt x="0" y="0"/>
                </a:lnTo>
                <a:close/>
              </a:path>
            </a:pathLst>
          </a:custGeom>
          <a:blipFill>
            <a:blip r:embed="rId2"/>
            <a:stretch>
              <a:fillRect l="0" t="0" r="0" b="0"/>
            </a:stretch>
          </a:blipFill>
        </p:spPr>
      </p:sp>
      <p:grpSp>
        <p:nvGrpSpPr>
          <p:cNvPr name="Group 6" id="6"/>
          <p:cNvGrpSpPr/>
          <p:nvPr/>
        </p:nvGrpSpPr>
        <p:grpSpPr>
          <a:xfrm rot="0">
            <a:off x="3768779" y="3163275"/>
            <a:ext cx="2306085" cy="2306085"/>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7D2CB"/>
            </a:solidFill>
            <a:ln cap="sq">
              <a:noFill/>
              <a:prstDash val="sysDot"/>
              <a:miter/>
            </a:ln>
          </p:spPr>
        </p:sp>
        <p:sp>
          <p:nvSpPr>
            <p:cNvPr name="TextBox 8" id="8"/>
            <p:cNvSpPr txBox="true"/>
            <p:nvPr/>
          </p:nvSpPr>
          <p:spPr>
            <a:xfrm>
              <a:off x="76200" y="28575"/>
              <a:ext cx="660400" cy="708025"/>
            </a:xfrm>
            <a:prstGeom prst="rect">
              <a:avLst/>
            </a:prstGeom>
          </p:spPr>
          <p:txBody>
            <a:bodyPr anchor="ctr" rtlCol="false" tIns="50800" lIns="50800" bIns="50800" rIns="50800"/>
            <a:lstStyle/>
            <a:p>
              <a:pPr algn="ctr">
                <a:lnSpc>
                  <a:spcPts val="2659"/>
                </a:lnSpc>
              </a:pPr>
            </a:p>
          </p:txBody>
        </p:sp>
      </p:grpSp>
      <p:grpSp>
        <p:nvGrpSpPr>
          <p:cNvPr name="Group 9" id="9"/>
          <p:cNvGrpSpPr/>
          <p:nvPr/>
        </p:nvGrpSpPr>
        <p:grpSpPr>
          <a:xfrm rot="0">
            <a:off x="3611617" y="3006113"/>
            <a:ext cx="2620410" cy="2620410"/>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861F41"/>
              </a:solidFill>
              <a:prstDash val="dash"/>
              <a:miter/>
            </a:ln>
          </p:spPr>
        </p:sp>
        <p:sp>
          <p:nvSpPr>
            <p:cNvPr name="TextBox 11" id="11"/>
            <p:cNvSpPr txBox="true"/>
            <p:nvPr/>
          </p:nvSpPr>
          <p:spPr>
            <a:xfrm>
              <a:off x="76200" y="28575"/>
              <a:ext cx="660400" cy="708025"/>
            </a:xfrm>
            <a:prstGeom prst="rect">
              <a:avLst/>
            </a:prstGeom>
          </p:spPr>
          <p:txBody>
            <a:bodyPr anchor="ctr" rtlCol="false" tIns="50800" lIns="50800" bIns="50800" rIns="50800"/>
            <a:lstStyle/>
            <a:p>
              <a:pPr algn="ctr">
                <a:lnSpc>
                  <a:spcPts val="2659"/>
                </a:lnSpc>
              </a:pPr>
            </a:p>
          </p:txBody>
        </p:sp>
      </p:grpSp>
      <p:grpSp>
        <p:nvGrpSpPr>
          <p:cNvPr name="Group 12" id="12"/>
          <p:cNvGrpSpPr/>
          <p:nvPr/>
        </p:nvGrpSpPr>
        <p:grpSpPr>
          <a:xfrm rot="0">
            <a:off x="7990957" y="3163275"/>
            <a:ext cx="2306085" cy="2306085"/>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7D2CB"/>
            </a:solidFill>
            <a:ln cap="sq">
              <a:noFill/>
              <a:prstDash val="sysDot"/>
              <a:miter/>
            </a:ln>
          </p:spPr>
        </p:sp>
        <p:sp>
          <p:nvSpPr>
            <p:cNvPr name="TextBox 14" id="14"/>
            <p:cNvSpPr txBox="true"/>
            <p:nvPr/>
          </p:nvSpPr>
          <p:spPr>
            <a:xfrm>
              <a:off x="76200" y="28575"/>
              <a:ext cx="660400" cy="708025"/>
            </a:xfrm>
            <a:prstGeom prst="rect">
              <a:avLst/>
            </a:prstGeom>
          </p:spPr>
          <p:txBody>
            <a:bodyPr anchor="ctr" rtlCol="false" tIns="50800" lIns="50800" bIns="50800" rIns="50800"/>
            <a:lstStyle/>
            <a:p>
              <a:pPr algn="ctr">
                <a:lnSpc>
                  <a:spcPts val="2659"/>
                </a:lnSpc>
              </a:pPr>
            </a:p>
          </p:txBody>
        </p:sp>
      </p:grpSp>
      <p:grpSp>
        <p:nvGrpSpPr>
          <p:cNvPr name="Group 15" id="15"/>
          <p:cNvGrpSpPr/>
          <p:nvPr/>
        </p:nvGrpSpPr>
        <p:grpSpPr>
          <a:xfrm rot="0">
            <a:off x="7833795" y="3006113"/>
            <a:ext cx="2620410" cy="2620410"/>
            <a:chOff x="0" y="0"/>
            <a:chExt cx="812800" cy="812800"/>
          </a:xfrm>
        </p:grpSpPr>
        <p:sp>
          <p:nvSpPr>
            <p:cNvPr name="Freeform 16" id="1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861F41"/>
              </a:solidFill>
              <a:prstDash val="dash"/>
              <a:miter/>
            </a:ln>
          </p:spPr>
        </p:sp>
        <p:sp>
          <p:nvSpPr>
            <p:cNvPr name="TextBox 17" id="17"/>
            <p:cNvSpPr txBox="true"/>
            <p:nvPr/>
          </p:nvSpPr>
          <p:spPr>
            <a:xfrm>
              <a:off x="76200" y="28575"/>
              <a:ext cx="660400" cy="708025"/>
            </a:xfrm>
            <a:prstGeom prst="rect">
              <a:avLst/>
            </a:prstGeom>
          </p:spPr>
          <p:txBody>
            <a:bodyPr anchor="ctr" rtlCol="false" tIns="50800" lIns="50800" bIns="50800" rIns="50800"/>
            <a:lstStyle/>
            <a:p>
              <a:pPr algn="ctr">
                <a:lnSpc>
                  <a:spcPts val="2659"/>
                </a:lnSpc>
              </a:pPr>
            </a:p>
          </p:txBody>
        </p:sp>
      </p:grpSp>
      <p:grpSp>
        <p:nvGrpSpPr>
          <p:cNvPr name="Group 18" id="18"/>
          <p:cNvGrpSpPr/>
          <p:nvPr/>
        </p:nvGrpSpPr>
        <p:grpSpPr>
          <a:xfrm rot="0">
            <a:off x="12333929" y="3163275"/>
            <a:ext cx="2306085" cy="2306085"/>
            <a:chOff x="0" y="0"/>
            <a:chExt cx="812800" cy="812800"/>
          </a:xfrm>
        </p:grpSpPr>
        <p:sp>
          <p:nvSpPr>
            <p:cNvPr name="Freeform 19" id="1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7D2CB"/>
            </a:solidFill>
            <a:ln cap="sq">
              <a:noFill/>
              <a:prstDash val="sysDot"/>
              <a:miter/>
            </a:ln>
          </p:spPr>
        </p:sp>
        <p:sp>
          <p:nvSpPr>
            <p:cNvPr name="TextBox 20" id="20"/>
            <p:cNvSpPr txBox="true"/>
            <p:nvPr/>
          </p:nvSpPr>
          <p:spPr>
            <a:xfrm>
              <a:off x="76200" y="28575"/>
              <a:ext cx="660400" cy="708025"/>
            </a:xfrm>
            <a:prstGeom prst="rect">
              <a:avLst/>
            </a:prstGeom>
          </p:spPr>
          <p:txBody>
            <a:bodyPr anchor="ctr" rtlCol="false" tIns="50800" lIns="50800" bIns="50800" rIns="50800"/>
            <a:lstStyle/>
            <a:p>
              <a:pPr algn="ctr">
                <a:lnSpc>
                  <a:spcPts val="2659"/>
                </a:lnSpc>
              </a:pPr>
            </a:p>
          </p:txBody>
        </p:sp>
      </p:grpSp>
      <p:grpSp>
        <p:nvGrpSpPr>
          <p:cNvPr name="Group 21" id="21"/>
          <p:cNvGrpSpPr/>
          <p:nvPr/>
        </p:nvGrpSpPr>
        <p:grpSpPr>
          <a:xfrm rot="0">
            <a:off x="12176766" y="3006113"/>
            <a:ext cx="2620410" cy="2620410"/>
            <a:chOff x="0" y="0"/>
            <a:chExt cx="812800" cy="812800"/>
          </a:xfrm>
        </p:grpSpPr>
        <p:sp>
          <p:nvSpPr>
            <p:cNvPr name="Freeform 22" id="2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861F41"/>
              </a:solidFill>
              <a:prstDash val="dash"/>
              <a:miter/>
            </a:ln>
          </p:spPr>
        </p:sp>
        <p:sp>
          <p:nvSpPr>
            <p:cNvPr name="TextBox 23" id="23"/>
            <p:cNvSpPr txBox="true"/>
            <p:nvPr/>
          </p:nvSpPr>
          <p:spPr>
            <a:xfrm>
              <a:off x="76200" y="28575"/>
              <a:ext cx="660400" cy="708025"/>
            </a:xfrm>
            <a:prstGeom prst="rect">
              <a:avLst/>
            </a:prstGeom>
          </p:spPr>
          <p:txBody>
            <a:bodyPr anchor="ctr" rtlCol="false" tIns="50800" lIns="50800" bIns="50800" rIns="50800"/>
            <a:lstStyle/>
            <a:p>
              <a:pPr algn="ctr">
                <a:lnSpc>
                  <a:spcPts val="2659"/>
                </a:lnSpc>
              </a:pPr>
            </a:p>
          </p:txBody>
        </p:sp>
      </p:grpSp>
      <p:sp>
        <p:nvSpPr>
          <p:cNvPr name="Freeform 24" id="24"/>
          <p:cNvSpPr/>
          <p:nvPr/>
        </p:nvSpPr>
        <p:spPr>
          <a:xfrm flipH="false" flipV="false" rot="0">
            <a:off x="0" y="9258300"/>
            <a:ext cx="3816477" cy="1028700"/>
          </a:xfrm>
          <a:custGeom>
            <a:avLst/>
            <a:gdLst/>
            <a:ahLst/>
            <a:cxnLst/>
            <a:rect r="r" b="b" t="t" l="l"/>
            <a:pathLst>
              <a:path h="1028700" w="3816477">
                <a:moveTo>
                  <a:pt x="0" y="0"/>
                </a:moveTo>
                <a:lnTo>
                  <a:pt x="3816477" y="0"/>
                </a:lnTo>
                <a:lnTo>
                  <a:pt x="3816477" y="1028700"/>
                </a:lnTo>
                <a:lnTo>
                  <a:pt x="0" y="1028700"/>
                </a:lnTo>
                <a:lnTo>
                  <a:pt x="0" y="0"/>
                </a:lnTo>
                <a:close/>
              </a:path>
            </a:pathLst>
          </a:custGeom>
          <a:blipFill>
            <a:blip r:embed="rId3"/>
            <a:stretch>
              <a:fillRect l="0" t="0" r="0" b="0"/>
            </a:stretch>
          </a:blipFill>
        </p:spPr>
      </p:sp>
      <p:sp>
        <p:nvSpPr>
          <p:cNvPr name="Freeform 25" id="25"/>
          <p:cNvSpPr/>
          <p:nvPr/>
        </p:nvSpPr>
        <p:spPr>
          <a:xfrm flipH="false" flipV="false" rot="0">
            <a:off x="8670410" y="3728339"/>
            <a:ext cx="947181" cy="1175958"/>
          </a:xfrm>
          <a:custGeom>
            <a:avLst/>
            <a:gdLst/>
            <a:ahLst/>
            <a:cxnLst/>
            <a:rect r="r" b="b" t="t" l="l"/>
            <a:pathLst>
              <a:path h="1175958" w="947181">
                <a:moveTo>
                  <a:pt x="0" y="0"/>
                </a:moveTo>
                <a:lnTo>
                  <a:pt x="947180" y="0"/>
                </a:lnTo>
                <a:lnTo>
                  <a:pt x="947180" y="1175958"/>
                </a:lnTo>
                <a:lnTo>
                  <a:pt x="0" y="117595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26" id="26"/>
          <p:cNvSpPr/>
          <p:nvPr/>
        </p:nvSpPr>
        <p:spPr>
          <a:xfrm flipH="false" flipV="false" rot="0">
            <a:off x="4288860" y="3683356"/>
            <a:ext cx="1265924" cy="1265924"/>
          </a:xfrm>
          <a:custGeom>
            <a:avLst/>
            <a:gdLst/>
            <a:ahLst/>
            <a:cxnLst/>
            <a:rect r="r" b="b" t="t" l="l"/>
            <a:pathLst>
              <a:path h="1265924" w="1265924">
                <a:moveTo>
                  <a:pt x="0" y="0"/>
                </a:moveTo>
                <a:lnTo>
                  <a:pt x="1265924" y="0"/>
                </a:lnTo>
                <a:lnTo>
                  <a:pt x="1265924" y="1265924"/>
                </a:lnTo>
                <a:lnTo>
                  <a:pt x="0" y="126592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27" id="27"/>
          <p:cNvSpPr/>
          <p:nvPr/>
        </p:nvSpPr>
        <p:spPr>
          <a:xfrm flipH="false" flipV="false" rot="0">
            <a:off x="12691307" y="3728339"/>
            <a:ext cx="1591329" cy="1265106"/>
          </a:xfrm>
          <a:custGeom>
            <a:avLst/>
            <a:gdLst/>
            <a:ahLst/>
            <a:cxnLst/>
            <a:rect r="r" b="b" t="t" l="l"/>
            <a:pathLst>
              <a:path h="1265106" w="1591329">
                <a:moveTo>
                  <a:pt x="0" y="0"/>
                </a:moveTo>
                <a:lnTo>
                  <a:pt x="1591329" y="0"/>
                </a:lnTo>
                <a:lnTo>
                  <a:pt x="1591329" y="1265106"/>
                </a:lnTo>
                <a:lnTo>
                  <a:pt x="0" y="126510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28" id="28"/>
          <p:cNvSpPr txBox="true"/>
          <p:nvPr/>
        </p:nvSpPr>
        <p:spPr>
          <a:xfrm rot="0">
            <a:off x="3592444" y="5892870"/>
            <a:ext cx="2658757" cy="613463"/>
          </a:xfrm>
          <a:prstGeom prst="rect">
            <a:avLst/>
          </a:prstGeom>
        </p:spPr>
        <p:txBody>
          <a:bodyPr anchor="t" rtlCol="false" tIns="0" lIns="0" bIns="0" rIns="0">
            <a:spAutoFit/>
          </a:bodyPr>
          <a:lstStyle/>
          <a:p>
            <a:pPr algn="ctr">
              <a:lnSpc>
                <a:spcPts val="5037"/>
              </a:lnSpc>
              <a:spcBef>
                <a:spcPct val="0"/>
              </a:spcBef>
            </a:pPr>
            <a:r>
              <a:rPr lang="en-US" b="true" sz="3597">
                <a:solidFill>
                  <a:srgbClr val="861F41"/>
                </a:solidFill>
                <a:latin typeface="Gineso Medium"/>
                <a:ea typeface="Gineso Medium"/>
                <a:cs typeface="Gineso Medium"/>
                <a:sym typeface="Gineso Medium"/>
              </a:rPr>
              <a:t>SCULPTURES</a:t>
            </a:r>
          </a:p>
        </p:txBody>
      </p:sp>
      <p:sp>
        <p:nvSpPr>
          <p:cNvPr name="TextBox 29" id="29"/>
          <p:cNvSpPr txBox="true"/>
          <p:nvPr/>
        </p:nvSpPr>
        <p:spPr>
          <a:xfrm rot="0">
            <a:off x="3448610" y="6772680"/>
            <a:ext cx="2946424" cy="482917"/>
          </a:xfrm>
          <a:prstGeom prst="rect">
            <a:avLst/>
          </a:prstGeom>
        </p:spPr>
        <p:txBody>
          <a:bodyPr anchor="t" rtlCol="false" tIns="0" lIns="0" bIns="0" rIns="0">
            <a:spAutoFit/>
          </a:bodyPr>
          <a:lstStyle/>
          <a:p>
            <a:pPr algn="ctr">
              <a:lnSpc>
                <a:spcPts val="3832"/>
              </a:lnSpc>
            </a:pPr>
            <a:r>
              <a:rPr lang="en-US" sz="2737">
                <a:solidFill>
                  <a:srgbClr val="000000"/>
                </a:solidFill>
                <a:latin typeface="Acherus Grotesque"/>
                <a:ea typeface="Acherus Grotesque"/>
                <a:cs typeface="Acherus Grotesque"/>
                <a:sym typeface="Acherus Grotesque"/>
              </a:rPr>
              <a:t>Photogrammetry</a:t>
            </a:r>
          </a:p>
        </p:txBody>
      </p:sp>
      <p:sp>
        <p:nvSpPr>
          <p:cNvPr name="TextBox 30" id="30"/>
          <p:cNvSpPr txBox="true"/>
          <p:nvPr/>
        </p:nvSpPr>
        <p:spPr>
          <a:xfrm rot="0">
            <a:off x="7471721" y="5892870"/>
            <a:ext cx="3344557" cy="613463"/>
          </a:xfrm>
          <a:prstGeom prst="rect">
            <a:avLst/>
          </a:prstGeom>
        </p:spPr>
        <p:txBody>
          <a:bodyPr anchor="t" rtlCol="false" tIns="0" lIns="0" bIns="0" rIns="0">
            <a:spAutoFit/>
          </a:bodyPr>
          <a:lstStyle/>
          <a:p>
            <a:pPr algn="ctr">
              <a:lnSpc>
                <a:spcPts val="5037"/>
              </a:lnSpc>
              <a:spcBef>
                <a:spcPct val="0"/>
              </a:spcBef>
            </a:pPr>
            <a:r>
              <a:rPr lang="en-US" b="true" sz="3597">
                <a:solidFill>
                  <a:srgbClr val="861F41"/>
                </a:solidFill>
                <a:latin typeface="Gineso Medium"/>
                <a:ea typeface="Gineso Medium"/>
                <a:cs typeface="Gineso Medium"/>
                <a:sym typeface="Gineso Medium"/>
              </a:rPr>
              <a:t>ENVIRONMENT</a:t>
            </a:r>
          </a:p>
        </p:txBody>
      </p:sp>
      <p:sp>
        <p:nvSpPr>
          <p:cNvPr name="TextBox 31" id="31"/>
          <p:cNvSpPr txBox="true"/>
          <p:nvPr/>
        </p:nvSpPr>
        <p:spPr>
          <a:xfrm rot="0">
            <a:off x="7670788" y="6773033"/>
            <a:ext cx="2946424" cy="968692"/>
          </a:xfrm>
          <a:prstGeom prst="rect">
            <a:avLst/>
          </a:prstGeom>
        </p:spPr>
        <p:txBody>
          <a:bodyPr anchor="t" rtlCol="false" tIns="0" lIns="0" bIns="0" rIns="0">
            <a:spAutoFit/>
          </a:bodyPr>
          <a:lstStyle/>
          <a:p>
            <a:pPr algn="ctr">
              <a:lnSpc>
                <a:spcPts val="3832"/>
              </a:lnSpc>
            </a:pPr>
            <a:r>
              <a:rPr lang="en-US" sz="2737">
                <a:solidFill>
                  <a:srgbClr val="000000"/>
                </a:solidFill>
                <a:latin typeface="Acherus Grotesque"/>
                <a:ea typeface="Acherus Grotesque"/>
                <a:cs typeface="Acherus Grotesque"/>
                <a:sym typeface="Acherus Grotesque"/>
              </a:rPr>
              <a:t>Gaussian Splats &amp; Spatial Audio</a:t>
            </a:r>
          </a:p>
        </p:txBody>
      </p:sp>
      <p:sp>
        <p:nvSpPr>
          <p:cNvPr name="TextBox 32" id="32"/>
          <p:cNvSpPr txBox="true"/>
          <p:nvPr/>
        </p:nvSpPr>
        <p:spPr>
          <a:xfrm rot="0">
            <a:off x="12035479" y="5892870"/>
            <a:ext cx="2902986" cy="613463"/>
          </a:xfrm>
          <a:prstGeom prst="rect">
            <a:avLst/>
          </a:prstGeom>
        </p:spPr>
        <p:txBody>
          <a:bodyPr anchor="t" rtlCol="false" tIns="0" lIns="0" bIns="0" rIns="0">
            <a:spAutoFit/>
          </a:bodyPr>
          <a:lstStyle/>
          <a:p>
            <a:pPr algn="ctr">
              <a:lnSpc>
                <a:spcPts val="5037"/>
              </a:lnSpc>
              <a:spcBef>
                <a:spcPct val="0"/>
              </a:spcBef>
            </a:pPr>
            <a:r>
              <a:rPr lang="en-US" b="true" sz="3597">
                <a:solidFill>
                  <a:srgbClr val="861F41"/>
                </a:solidFill>
                <a:latin typeface="Gineso Medium"/>
                <a:ea typeface="Gineso Medium"/>
                <a:cs typeface="Gineso Medium"/>
                <a:sym typeface="Gineso Medium"/>
              </a:rPr>
              <a:t>PRESERVATION</a:t>
            </a:r>
          </a:p>
        </p:txBody>
      </p:sp>
      <p:sp>
        <p:nvSpPr>
          <p:cNvPr name="TextBox 33" id="33"/>
          <p:cNvSpPr txBox="true"/>
          <p:nvPr/>
        </p:nvSpPr>
        <p:spPr>
          <a:xfrm rot="0">
            <a:off x="12095263" y="6772680"/>
            <a:ext cx="2783417" cy="482917"/>
          </a:xfrm>
          <a:prstGeom prst="rect">
            <a:avLst/>
          </a:prstGeom>
        </p:spPr>
        <p:txBody>
          <a:bodyPr anchor="t" rtlCol="false" tIns="0" lIns="0" bIns="0" rIns="0">
            <a:spAutoFit/>
          </a:bodyPr>
          <a:lstStyle/>
          <a:p>
            <a:pPr algn="ctr">
              <a:lnSpc>
                <a:spcPts val="3832"/>
              </a:lnSpc>
            </a:pPr>
            <a:r>
              <a:rPr lang="en-US" sz="2737">
                <a:solidFill>
                  <a:srgbClr val="000000"/>
                </a:solidFill>
                <a:latin typeface="Acherus Grotesque"/>
                <a:ea typeface="Acherus Grotesque"/>
                <a:cs typeface="Acherus Grotesque"/>
                <a:sym typeface="Acherus Grotesque"/>
              </a:rPr>
              <a:t>Digital Library</a:t>
            </a:r>
          </a:p>
        </p:txBody>
      </p:sp>
      <p:sp>
        <p:nvSpPr>
          <p:cNvPr name="TextBox 34" id="34"/>
          <p:cNvSpPr txBox="true"/>
          <p:nvPr/>
        </p:nvSpPr>
        <p:spPr>
          <a:xfrm rot="0">
            <a:off x="1028700" y="866775"/>
            <a:ext cx="10296004" cy="1377949"/>
          </a:xfrm>
          <a:prstGeom prst="rect">
            <a:avLst/>
          </a:prstGeom>
        </p:spPr>
        <p:txBody>
          <a:bodyPr anchor="t" rtlCol="false" tIns="0" lIns="0" bIns="0" rIns="0">
            <a:spAutoFit/>
          </a:bodyPr>
          <a:lstStyle/>
          <a:p>
            <a:pPr algn="l">
              <a:lnSpc>
                <a:spcPts val="11200"/>
              </a:lnSpc>
              <a:spcBef>
                <a:spcPct val="0"/>
              </a:spcBef>
            </a:pPr>
            <a:r>
              <a:rPr lang="en-US" b="true" sz="8000">
                <a:solidFill>
                  <a:srgbClr val="861F41"/>
                </a:solidFill>
                <a:latin typeface="Gineso Bold"/>
                <a:ea typeface="Gineso Bold"/>
                <a:cs typeface="Gineso Bold"/>
                <a:sym typeface="Gineso Bold"/>
              </a:rPr>
              <a:t>CAPTURING THE TRAIL IN 3D</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11026" t="0" r="11026" b="0"/>
          <a:stretch>
            <a:fillRect/>
          </a:stretch>
        </p:blipFill>
        <p:spPr>
          <a:xfrm flipH="false" flipV="false" rot="0">
            <a:off x="-1494056" y="8865"/>
            <a:ext cx="14254939" cy="10287000"/>
          </a:xfrm>
          <a:prstGeom prst="rect">
            <a:avLst/>
          </a:prstGeom>
        </p:spPr>
      </p:pic>
      <p:pic>
        <p:nvPicPr>
          <p:cNvPr name="Picture 3" id="3">
            <a:hlinkClick action="ppaction://media"/>
          </p:cNvPr>
          <p:cNvPicPr>
            <a:picLocks noChangeAspect="true"/>
          </p:cNvPicPr>
          <p:nvPr>
            <a:videoFile r:link="rId6"/>
            <p:extLst>
              <p:ext uri="{DAA4B4D4-6D71-4841-9C94-3DE7FCFB9230}">
                <p14:media xmlns:p14="http://schemas.microsoft.com/office/powerpoint/2010/main" r:embed="rId7"/>
              </p:ext>
            </p:extLst>
          </p:nvPr>
        </p:nvPicPr>
        <p:blipFill>
          <a:blip r:embed="rId5"/>
          <a:srcRect l="20787" t="86" r="18386" b="0"/>
          <a:stretch>
            <a:fillRect/>
          </a:stretch>
        </p:blipFill>
        <p:spPr>
          <a:xfrm flipH="false" flipV="false" rot="0">
            <a:off x="12030894" y="8865"/>
            <a:ext cx="6257106" cy="10278135"/>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video>
              <p:cMediaNode vol="100000">
                <p:cTn fill="hold" display="false">
                  <p:stCondLst>
                    <p:cond delay="indefinite"/>
                  </p:stCondLst>
                </p:cTn>
                <p:tgtEl>
                  <p:spTgt spid="3"/>
                </p:tgtEl>
              </p:cMediaNode>
            </p:video>
          </p:childTnLst>
        </p:cTn>
      </p:par>
    </p:tnLst>
  </p:timing>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2900702" y="0"/>
            <a:ext cx="18288000" cy="10287000"/>
          </a:xfrm>
          <a:prstGeom prst="rect">
            <a:avLst/>
          </a:prstGeom>
        </p:spPr>
      </p:pic>
      <p:pic>
        <p:nvPicPr>
          <p:cNvPr name="Picture 3" id="3">
            <a:hlinkClick action="ppaction://media"/>
          </p:cNvPr>
          <p:cNvPicPr>
            <a:picLocks noChangeAspect="true"/>
          </p:cNvPicPr>
          <p:nvPr>
            <a:videoFile r:link="rId6"/>
            <p:extLst>
              <p:ext uri="{DAA4B4D4-6D71-4841-9C94-3DE7FCFB9230}">
                <p14:media xmlns:p14="http://schemas.microsoft.com/office/powerpoint/2010/main" r:embed="rId7"/>
              </p:ext>
            </p:extLst>
          </p:nvPr>
        </p:nvPicPr>
        <p:blipFill>
          <a:blip r:embed="rId5"/>
          <a:srcRect l="23604" t="0" r="19449" b="0"/>
          <a:stretch>
            <a:fillRect/>
          </a:stretch>
        </p:blipFill>
        <p:spPr>
          <a:xfrm flipH="false" flipV="false" rot="0">
            <a:off x="12429918" y="0"/>
            <a:ext cx="5858082"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video>
              <p:cMediaNode vol="100000">
                <p:cTn fill="hold" display="false">
                  <p:stCondLst>
                    <p:cond delay="indefinite"/>
                  </p:stCondLst>
                </p:cTn>
                <p:tgtEl>
                  <p:spTgt spid="3"/>
                </p:tgtEl>
              </p:cMediaNode>
            </p:video>
          </p:childTnLst>
        </p:cTn>
      </p:par>
    </p:tnLst>
  </p:timing>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8495" t="0" r="8495" b="0"/>
          <a:stretch>
            <a:fillRect/>
          </a:stretch>
        </p:blipFill>
        <p:spPr>
          <a:xfrm flipH="false" flipV="false" rot="0">
            <a:off x="-2132023" y="0"/>
            <a:ext cx="15180839" cy="10287000"/>
          </a:xfrm>
          <a:prstGeom prst="rect">
            <a:avLst/>
          </a:prstGeom>
        </p:spPr>
      </p:pic>
      <p:pic>
        <p:nvPicPr>
          <p:cNvPr name="Picture 3" id="3">
            <a:hlinkClick action="ppaction://media"/>
          </p:cNvPr>
          <p:cNvPicPr>
            <a:picLocks noChangeAspect="true"/>
          </p:cNvPicPr>
          <p:nvPr>
            <a:videoFile r:link="rId6"/>
            <p:extLst>
              <p:ext uri="{DAA4B4D4-6D71-4841-9C94-3DE7FCFB9230}">
                <p14:media xmlns:p14="http://schemas.microsoft.com/office/powerpoint/2010/main" r:embed="rId7"/>
              </p:ext>
            </p:extLst>
          </p:nvPr>
        </p:nvPicPr>
        <p:blipFill>
          <a:blip r:embed="rId5"/>
          <a:srcRect l="17351" t="530" r="19587" b="0"/>
          <a:stretch>
            <a:fillRect/>
          </a:stretch>
        </p:blipFill>
        <p:spPr>
          <a:xfrm flipH="false" flipV="false" rot="0">
            <a:off x="11766262" y="0"/>
            <a:ext cx="6521738"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video>
              <p:cMediaNode vol="100000">
                <p:cTn fill="hold" display="false">
                  <p:stCondLst>
                    <p:cond delay="indefinite"/>
                  </p:stCondLst>
                </p:cTn>
                <p:tgtEl>
                  <p:spTgt spid="3"/>
                </p:tgtEl>
              </p:cMediaNode>
            </p:video>
          </p:childTnLst>
        </p:cTn>
      </p:par>
    </p:tnLst>
  </p:timing>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3171" r="0" b="0"/>
            </a:stretch>
          </a:blipFill>
        </p:spPr>
      </p:sp>
      <p:grpSp>
        <p:nvGrpSpPr>
          <p:cNvPr name="Group 3" id="3"/>
          <p:cNvGrpSpPr/>
          <p:nvPr/>
        </p:nvGrpSpPr>
        <p:grpSpPr>
          <a:xfrm rot="0">
            <a:off x="3850062" y="7181057"/>
            <a:ext cx="10587876" cy="2159388"/>
            <a:chOff x="0" y="0"/>
            <a:chExt cx="2788576" cy="568728"/>
          </a:xfrm>
        </p:grpSpPr>
        <p:sp>
          <p:nvSpPr>
            <p:cNvPr name="Freeform 4" id="4"/>
            <p:cNvSpPr/>
            <p:nvPr/>
          </p:nvSpPr>
          <p:spPr>
            <a:xfrm flipH="false" flipV="false" rot="0">
              <a:off x="0" y="0"/>
              <a:ext cx="2788576" cy="568728"/>
            </a:xfrm>
            <a:custGeom>
              <a:avLst/>
              <a:gdLst/>
              <a:ahLst/>
              <a:cxnLst/>
              <a:rect r="r" b="b" t="t" l="l"/>
              <a:pathLst>
                <a:path h="568728" w="2788576">
                  <a:moveTo>
                    <a:pt x="0" y="0"/>
                  </a:moveTo>
                  <a:lnTo>
                    <a:pt x="2788576" y="0"/>
                  </a:lnTo>
                  <a:lnTo>
                    <a:pt x="2788576" y="568728"/>
                  </a:lnTo>
                  <a:lnTo>
                    <a:pt x="0" y="568728"/>
                  </a:lnTo>
                  <a:close/>
                </a:path>
              </a:pathLst>
            </a:custGeom>
            <a:solidFill>
              <a:srgbClr val="FFFFFF"/>
            </a:solidFill>
          </p:spPr>
        </p:sp>
        <p:sp>
          <p:nvSpPr>
            <p:cNvPr name="TextBox 5" id="5"/>
            <p:cNvSpPr txBox="true"/>
            <p:nvPr/>
          </p:nvSpPr>
          <p:spPr>
            <a:xfrm>
              <a:off x="0" y="-171450"/>
              <a:ext cx="2788576" cy="740178"/>
            </a:xfrm>
            <a:prstGeom prst="rect">
              <a:avLst/>
            </a:prstGeom>
          </p:spPr>
          <p:txBody>
            <a:bodyPr anchor="ctr" rtlCol="false" tIns="50800" lIns="50800" bIns="50800" rIns="50800"/>
            <a:lstStyle/>
            <a:p>
              <a:pPr algn="l">
                <a:lnSpc>
                  <a:spcPts val="11200"/>
                </a:lnSpc>
              </a:pPr>
            </a:p>
          </p:txBody>
        </p:sp>
      </p:grpSp>
      <p:sp>
        <p:nvSpPr>
          <p:cNvPr name="TextBox 6" id="6"/>
          <p:cNvSpPr txBox="true"/>
          <p:nvPr/>
        </p:nvSpPr>
        <p:spPr>
          <a:xfrm rot="0">
            <a:off x="5724638" y="7827363"/>
            <a:ext cx="6838723" cy="771525"/>
          </a:xfrm>
          <a:prstGeom prst="rect">
            <a:avLst/>
          </a:prstGeom>
        </p:spPr>
        <p:txBody>
          <a:bodyPr anchor="t" rtlCol="false" tIns="0" lIns="0" bIns="0" rIns="0">
            <a:spAutoFit/>
          </a:bodyPr>
          <a:lstStyle/>
          <a:p>
            <a:pPr algn="ctr">
              <a:lnSpc>
                <a:spcPts val="6299"/>
              </a:lnSpc>
              <a:spcBef>
                <a:spcPct val="0"/>
              </a:spcBef>
            </a:pPr>
            <a:r>
              <a:rPr lang="en-US" sz="4499">
                <a:solidFill>
                  <a:srgbClr val="861F41"/>
                </a:solidFill>
                <a:latin typeface="Acherus Grotesque"/>
                <a:ea typeface="Acherus Grotesque"/>
                <a:cs typeface="Acherus Grotesque"/>
                <a:sym typeface="Acherus Grotesque"/>
              </a:rPr>
              <a:t>Accessibility &amp; Impact</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3887874" y="0"/>
            <a:ext cx="4956612" cy="1489184"/>
            <a:chOff x="0" y="0"/>
            <a:chExt cx="2028998" cy="609600"/>
          </a:xfrm>
        </p:grpSpPr>
        <p:sp>
          <p:nvSpPr>
            <p:cNvPr name="Freeform 3" id="3"/>
            <p:cNvSpPr/>
            <p:nvPr/>
          </p:nvSpPr>
          <p:spPr>
            <a:xfrm flipH="false" flipV="false" rot="0">
              <a:off x="0" y="0"/>
              <a:ext cx="2028998" cy="609600"/>
            </a:xfrm>
            <a:custGeom>
              <a:avLst/>
              <a:gdLst/>
              <a:ahLst/>
              <a:cxnLst/>
              <a:rect r="r" b="b" t="t" l="l"/>
              <a:pathLst>
                <a:path h="609600" w="2028998">
                  <a:moveTo>
                    <a:pt x="203200" y="0"/>
                  </a:moveTo>
                  <a:lnTo>
                    <a:pt x="2028998" y="0"/>
                  </a:lnTo>
                  <a:lnTo>
                    <a:pt x="1825798" y="609600"/>
                  </a:lnTo>
                  <a:lnTo>
                    <a:pt x="0" y="609600"/>
                  </a:lnTo>
                  <a:lnTo>
                    <a:pt x="203200" y="0"/>
                  </a:lnTo>
                  <a:close/>
                </a:path>
              </a:pathLst>
            </a:custGeom>
            <a:solidFill>
              <a:srgbClr val="861F41"/>
            </a:solidFill>
          </p:spPr>
        </p:sp>
        <p:sp>
          <p:nvSpPr>
            <p:cNvPr name="TextBox 4" id="4"/>
            <p:cNvSpPr txBox="true"/>
            <p:nvPr/>
          </p:nvSpPr>
          <p:spPr>
            <a:xfrm>
              <a:off x="101600" y="-47625"/>
              <a:ext cx="1825798" cy="657225"/>
            </a:xfrm>
            <a:prstGeom prst="rect">
              <a:avLst/>
            </a:prstGeom>
          </p:spPr>
          <p:txBody>
            <a:bodyPr anchor="ctr" rtlCol="false" tIns="50800" lIns="50800" bIns="50800" rIns="50800"/>
            <a:lstStyle/>
            <a:p>
              <a:pPr algn="ctr">
                <a:lnSpc>
                  <a:spcPts val="2660"/>
                </a:lnSpc>
              </a:pPr>
            </a:p>
          </p:txBody>
        </p:sp>
      </p:grpSp>
      <p:sp>
        <p:nvSpPr>
          <p:cNvPr name="Freeform 5" id="5"/>
          <p:cNvSpPr/>
          <p:nvPr/>
        </p:nvSpPr>
        <p:spPr>
          <a:xfrm flipH="false" flipV="false" rot="0">
            <a:off x="15207689" y="640779"/>
            <a:ext cx="2051611" cy="387921"/>
          </a:xfrm>
          <a:custGeom>
            <a:avLst/>
            <a:gdLst/>
            <a:ahLst/>
            <a:cxnLst/>
            <a:rect r="r" b="b" t="t" l="l"/>
            <a:pathLst>
              <a:path h="387921" w="2051611">
                <a:moveTo>
                  <a:pt x="0" y="0"/>
                </a:moveTo>
                <a:lnTo>
                  <a:pt x="2051611" y="0"/>
                </a:lnTo>
                <a:lnTo>
                  <a:pt x="2051611" y="387921"/>
                </a:lnTo>
                <a:lnTo>
                  <a:pt x="0" y="387921"/>
                </a:lnTo>
                <a:lnTo>
                  <a:pt x="0" y="0"/>
                </a:lnTo>
                <a:close/>
              </a:path>
            </a:pathLst>
          </a:custGeom>
          <a:blipFill>
            <a:blip r:embed="rId3"/>
            <a:stretch>
              <a:fillRect l="0" t="0" r="0" b="0"/>
            </a:stretch>
          </a:blipFill>
        </p:spPr>
      </p:sp>
      <p:sp>
        <p:nvSpPr>
          <p:cNvPr name="TextBox 6" id="6"/>
          <p:cNvSpPr txBox="true"/>
          <p:nvPr/>
        </p:nvSpPr>
        <p:spPr>
          <a:xfrm rot="0">
            <a:off x="1028700" y="866775"/>
            <a:ext cx="6216848" cy="1377949"/>
          </a:xfrm>
          <a:prstGeom prst="rect">
            <a:avLst/>
          </a:prstGeom>
        </p:spPr>
        <p:txBody>
          <a:bodyPr anchor="t" rtlCol="false" tIns="0" lIns="0" bIns="0" rIns="0">
            <a:spAutoFit/>
          </a:bodyPr>
          <a:lstStyle/>
          <a:p>
            <a:pPr algn="l">
              <a:lnSpc>
                <a:spcPts val="11200"/>
              </a:lnSpc>
              <a:spcBef>
                <a:spcPct val="0"/>
              </a:spcBef>
            </a:pPr>
            <a:r>
              <a:rPr lang="en-US" b="true" sz="8000">
                <a:solidFill>
                  <a:srgbClr val="861F41"/>
                </a:solidFill>
                <a:latin typeface="Gineso Bold"/>
                <a:ea typeface="Gineso Bold"/>
                <a:cs typeface="Gineso Bold"/>
                <a:sym typeface="Gineso Bold"/>
              </a:rPr>
              <a:t>DIGITAL LIBRARY</a:t>
            </a:r>
          </a:p>
        </p:txBody>
      </p:sp>
      <p:grpSp>
        <p:nvGrpSpPr>
          <p:cNvPr name="Group 7" id="7"/>
          <p:cNvGrpSpPr/>
          <p:nvPr/>
        </p:nvGrpSpPr>
        <p:grpSpPr>
          <a:xfrm rot="0">
            <a:off x="3592444" y="3005759"/>
            <a:ext cx="2620410" cy="2620410"/>
            <a:chOff x="0" y="0"/>
            <a:chExt cx="3493881" cy="3493881"/>
          </a:xfrm>
        </p:grpSpPr>
        <p:grpSp>
          <p:nvGrpSpPr>
            <p:cNvPr name="Group 8" id="8"/>
            <p:cNvGrpSpPr/>
            <p:nvPr/>
          </p:nvGrpSpPr>
          <p:grpSpPr>
            <a:xfrm rot="0">
              <a:off x="209550" y="209550"/>
              <a:ext cx="3074781" cy="3074781"/>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7D2CB"/>
              </a:solidFill>
              <a:ln cap="sq">
                <a:noFill/>
                <a:prstDash val="sysDot"/>
                <a:miter/>
              </a:ln>
            </p:spPr>
          </p:sp>
          <p:sp>
            <p:nvSpPr>
              <p:cNvPr name="TextBox 10" id="10"/>
              <p:cNvSpPr txBox="true"/>
              <p:nvPr/>
            </p:nvSpPr>
            <p:spPr>
              <a:xfrm>
                <a:off x="76200" y="28575"/>
                <a:ext cx="660400" cy="708025"/>
              </a:xfrm>
              <a:prstGeom prst="rect">
                <a:avLst/>
              </a:prstGeom>
            </p:spPr>
            <p:txBody>
              <a:bodyPr anchor="ctr" rtlCol="false" tIns="50800" lIns="50800" bIns="50800" rIns="50800"/>
              <a:lstStyle/>
              <a:p>
                <a:pPr algn="ctr">
                  <a:lnSpc>
                    <a:spcPts val="2659"/>
                  </a:lnSpc>
                </a:pPr>
              </a:p>
            </p:txBody>
          </p:sp>
        </p:grpSp>
        <p:grpSp>
          <p:nvGrpSpPr>
            <p:cNvPr name="Group 11" id="11"/>
            <p:cNvGrpSpPr/>
            <p:nvPr/>
          </p:nvGrpSpPr>
          <p:grpSpPr>
            <a:xfrm rot="0">
              <a:off x="0" y="0"/>
              <a:ext cx="3493881" cy="3493881"/>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861F41"/>
                </a:solidFill>
                <a:prstDash val="dash"/>
                <a:miter/>
              </a:ln>
            </p:spPr>
          </p:sp>
          <p:sp>
            <p:nvSpPr>
              <p:cNvPr name="TextBox 13" id="13"/>
              <p:cNvSpPr txBox="true"/>
              <p:nvPr/>
            </p:nvSpPr>
            <p:spPr>
              <a:xfrm>
                <a:off x="76200" y="28575"/>
                <a:ext cx="660400" cy="708025"/>
              </a:xfrm>
              <a:prstGeom prst="rect">
                <a:avLst/>
              </a:prstGeom>
            </p:spPr>
            <p:txBody>
              <a:bodyPr anchor="ctr" rtlCol="false" tIns="50800" lIns="50800" bIns="50800" rIns="50800"/>
              <a:lstStyle/>
              <a:p>
                <a:pPr algn="ctr">
                  <a:lnSpc>
                    <a:spcPts val="2659"/>
                  </a:lnSpc>
                </a:pPr>
              </a:p>
            </p:txBody>
          </p:sp>
        </p:grpSp>
        <p:sp>
          <p:nvSpPr>
            <p:cNvPr name="Freeform 14" id="14"/>
            <p:cNvSpPr/>
            <p:nvPr/>
          </p:nvSpPr>
          <p:spPr>
            <a:xfrm flipH="false" flipV="false" rot="0">
              <a:off x="831056" y="987901"/>
              <a:ext cx="1831769" cy="1518079"/>
            </a:xfrm>
            <a:custGeom>
              <a:avLst/>
              <a:gdLst/>
              <a:ahLst/>
              <a:cxnLst/>
              <a:rect r="r" b="b" t="t" l="l"/>
              <a:pathLst>
                <a:path h="1518079" w="1831769">
                  <a:moveTo>
                    <a:pt x="0" y="0"/>
                  </a:moveTo>
                  <a:lnTo>
                    <a:pt x="1831769" y="0"/>
                  </a:lnTo>
                  <a:lnTo>
                    <a:pt x="1831769" y="1518079"/>
                  </a:lnTo>
                  <a:lnTo>
                    <a:pt x="0" y="151807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grpSp>
        <p:nvGrpSpPr>
          <p:cNvPr name="Group 15" id="15"/>
          <p:cNvGrpSpPr/>
          <p:nvPr/>
        </p:nvGrpSpPr>
        <p:grpSpPr>
          <a:xfrm rot="0">
            <a:off x="7833795" y="3005759"/>
            <a:ext cx="2620410" cy="2620410"/>
            <a:chOff x="0" y="0"/>
            <a:chExt cx="3493881" cy="3493881"/>
          </a:xfrm>
        </p:grpSpPr>
        <p:grpSp>
          <p:nvGrpSpPr>
            <p:cNvPr name="Group 16" id="16"/>
            <p:cNvGrpSpPr/>
            <p:nvPr/>
          </p:nvGrpSpPr>
          <p:grpSpPr>
            <a:xfrm rot="0">
              <a:off x="209550" y="209550"/>
              <a:ext cx="3074781" cy="3074781"/>
              <a:chOff x="0" y="0"/>
              <a:chExt cx="812800" cy="812800"/>
            </a:xfrm>
          </p:grpSpPr>
          <p:sp>
            <p:nvSpPr>
              <p:cNvPr name="Freeform 17" id="1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7D2CB"/>
              </a:solidFill>
              <a:ln cap="sq">
                <a:noFill/>
                <a:prstDash val="sysDot"/>
                <a:miter/>
              </a:ln>
            </p:spPr>
          </p:sp>
          <p:sp>
            <p:nvSpPr>
              <p:cNvPr name="TextBox 18" id="18"/>
              <p:cNvSpPr txBox="true"/>
              <p:nvPr/>
            </p:nvSpPr>
            <p:spPr>
              <a:xfrm>
                <a:off x="76200" y="28575"/>
                <a:ext cx="660400" cy="708025"/>
              </a:xfrm>
              <a:prstGeom prst="rect">
                <a:avLst/>
              </a:prstGeom>
            </p:spPr>
            <p:txBody>
              <a:bodyPr anchor="ctr" rtlCol="false" tIns="50800" lIns="50800" bIns="50800" rIns="50800"/>
              <a:lstStyle/>
              <a:p>
                <a:pPr algn="ctr">
                  <a:lnSpc>
                    <a:spcPts val="2659"/>
                  </a:lnSpc>
                </a:pPr>
              </a:p>
            </p:txBody>
          </p:sp>
        </p:grpSp>
        <p:grpSp>
          <p:nvGrpSpPr>
            <p:cNvPr name="Group 19" id="19"/>
            <p:cNvGrpSpPr/>
            <p:nvPr/>
          </p:nvGrpSpPr>
          <p:grpSpPr>
            <a:xfrm rot="0">
              <a:off x="0" y="0"/>
              <a:ext cx="3493881" cy="3493881"/>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861F41"/>
                </a:solidFill>
                <a:prstDash val="dash"/>
                <a:miter/>
              </a:ln>
            </p:spPr>
          </p:sp>
          <p:sp>
            <p:nvSpPr>
              <p:cNvPr name="TextBox 21" id="21"/>
              <p:cNvSpPr txBox="true"/>
              <p:nvPr/>
            </p:nvSpPr>
            <p:spPr>
              <a:xfrm>
                <a:off x="76200" y="28575"/>
                <a:ext cx="660400" cy="708025"/>
              </a:xfrm>
              <a:prstGeom prst="rect">
                <a:avLst/>
              </a:prstGeom>
            </p:spPr>
            <p:txBody>
              <a:bodyPr anchor="ctr" rtlCol="false" tIns="50800" lIns="50800" bIns="50800" rIns="50800"/>
              <a:lstStyle/>
              <a:p>
                <a:pPr algn="ctr">
                  <a:lnSpc>
                    <a:spcPts val="2659"/>
                  </a:lnSpc>
                </a:pPr>
              </a:p>
            </p:txBody>
          </p:sp>
        </p:grpSp>
        <p:sp>
          <p:nvSpPr>
            <p:cNvPr name="Freeform 22" id="22"/>
            <p:cNvSpPr/>
            <p:nvPr/>
          </p:nvSpPr>
          <p:spPr>
            <a:xfrm flipH="false" flipV="false" rot="0">
              <a:off x="954603" y="712895"/>
              <a:ext cx="1584675" cy="2068091"/>
            </a:xfrm>
            <a:custGeom>
              <a:avLst/>
              <a:gdLst/>
              <a:ahLst/>
              <a:cxnLst/>
              <a:rect r="r" b="b" t="t" l="l"/>
              <a:pathLst>
                <a:path h="2068091" w="1584675">
                  <a:moveTo>
                    <a:pt x="0" y="0"/>
                  </a:moveTo>
                  <a:lnTo>
                    <a:pt x="1584675" y="0"/>
                  </a:lnTo>
                  <a:lnTo>
                    <a:pt x="1584675" y="2068091"/>
                  </a:lnTo>
                  <a:lnTo>
                    <a:pt x="0" y="206809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grpSp>
      <p:grpSp>
        <p:nvGrpSpPr>
          <p:cNvPr name="Group 23" id="23"/>
          <p:cNvGrpSpPr/>
          <p:nvPr/>
        </p:nvGrpSpPr>
        <p:grpSpPr>
          <a:xfrm rot="0">
            <a:off x="12176766" y="3005759"/>
            <a:ext cx="2620410" cy="2620410"/>
            <a:chOff x="0" y="0"/>
            <a:chExt cx="3493881" cy="3493881"/>
          </a:xfrm>
        </p:grpSpPr>
        <p:grpSp>
          <p:nvGrpSpPr>
            <p:cNvPr name="Group 24" id="24"/>
            <p:cNvGrpSpPr/>
            <p:nvPr/>
          </p:nvGrpSpPr>
          <p:grpSpPr>
            <a:xfrm rot="0">
              <a:off x="209550" y="209550"/>
              <a:ext cx="3074781" cy="3074781"/>
              <a:chOff x="0" y="0"/>
              <a:chExt cx="812800" cy="812800"/>
            </a:xfrm>
          </p:grpSpPr>
          <p:sp>
            <p:nvSpPr>
              <p:cNvPr name="Freeform 25" id="2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7D2CB"/>
              </a:solidFill>
              <a:ln cap="sq">
                <a:noFill/>
                <a:prstDash val="sysDot"/>
                <a:miter/>
              </a:ln>
            </p:spPr>
          </p:sp>
          <p:sp>
            <p:nvSpPr>
              <p:cNvPr name="TextBox 26" id="26"/>
              <p:cNvSpPr txBox="true"/>
              <p:nvPr/>
            </p:nvSpPr>
            <p:spPr>
              <a:xfrm>
                <a:off x="76200" y="28575"/>
                <a:ext cx="660400" cy="708025"/>
              </a:xfrm>
              <a:prstGeom prst="rect">
                <a:avLst/>
              </a:prstGeom>
            </p:spPr>
            <p:txBody>
              <a:bodyPr anchor="ctr" rtlCol="false" tIns="50800" lIns="50800" bIns="50800" rIns="50800"/>
              <a:lstStyle/>
              <a:p>
                <a:pPr algn="ctr">
                  <a:lnSpc>
                    <a:spcPts val="2659"/>
                  </a:lnSpc>
                </a:pPr>
              </a:p>
            </p:txBody>
          </p:sp>
        </p:grpSp>
        <p:grpSp>
          <p:nvGrpSpPr>
            <p:cNvPr name="Group 27" id="27"/>
            <p:cNvGrpSpPr/>
            <p:nvPr/>
          </p:nvGrpSpPr>
          <p:grpSpPr>
            <a:xfrm rot="0">
              <a:off x="0" y="0"/>
              <a:ext cx="3493881" cy="3493881"/>
              <a:chOff x="0" y="0"/>
              <a:chExt cx="812800" cy="812800"/>
            </a:xfrm>
          </p:grpSpPr>
          <p:sp>
            <p:nvSpPr>
              <p:cNvPr name="Freeform 28" id="2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28575" cap="sq">
                <a:solidFill>
                  <a:srgbClr val="861F41"/>
                </a:solidFill>
                <a:prstDash val="dash"/>
                <a:miter/>
              </a:ln>
            </p:spPr>
          </p:sp>
          <p:sp>
            <p:nvSpPr>
              <p:cNvPr name="TextBox 29" id="29"/>
              <p:cNvSpPr txBox="true"/>
              <p:nvPr/>
            </p:nvSpPr>
            <p:spPr>
              <a:xfrm>
                <a:off x="76200" y="28575"/>
                <a:ext cx="660400" cy="708025"/>
              </a:xfrm>
              <a:prstGeom prst="rect">
                <a:avLst/>
              </a:prstGeom>
            </p:spPr>
            <p:txBody>
              <a:bodyPr anchor="ctr" rtlCol="false" tIns="50800" lIns="50800" bIns="50800" rIns="50800"/>
              <a:lstStyle/>
              <a:p>
                <a:pPr algn="ctr">
                  <a:lnSpc>
                    <a:spcPts val="2659"/>
                  </a:lnSpc>
                </a:pPr>
              </a:p>
            </p:txBody>
          </p:sp>
        </p:grpSp>
        <p:sp>
          <p:nvSpPr>
            <p:cNvPr name="Freeform 30" id="30"/>
            <p:cNvSpPr/>
            <p:nvPr/>
          </p:nvSpPr>
          <p:spPr>
            <a:xfrm flipH="false" flipV="false" rot="0">
              <a:off x="771871" y="864549"/>
              <a:ext cx="1950138" cy="1706371"/>
            </a:xfrm>
            <a:custGeom>
              <a:avLst/>
              <a:gdLst/>
              <a:ahLst/>
              <a:cxnLst/>
              <a:rect r="r" b="b" t="t" l="l"/>
              <a:pathLst>
                <a:path h="1706371" w="1950138">
                  <a:moveTo>
                    <a:pt x="0" y="0"/>
                  </a:moveTo>
                  <a:lnTo>
                    <a:pt x="1950138" y="0"/>
                  </a:lnTo>
                  <a:lnTo>
                    <a:pt x="1950138" y="1706371"/>
                  </a:lnTo>
                  <a:lnTo>
                    <a:pt x="0" y="170637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sp>
        <p:nvSpPr>
          <p:cNvPr name="TextBox 31" id="31"/>
          <p:cNvSpPr txBox="true"/>
          <p:nvPr/>
        </p:nvSpPr>
        <p:spPr>
          <a:xfrm rot="0">
            <a:off x="3592444" y="5892870"/>
            <a:ext cx="2658757" cy="613463"/>
          </a:xfrm>
          <a:prstGeom prst="rect">
            <a:avLst/>
          </a:prstGeom>
        </p:spPr>
        <p:txBody>
          <a:bodyPr anchor="t" rtlCol="false" tIns="0" lIns="0" bIns="0" rIns="0">
            <a:spAutoFit/>
          </a:bodyPr>
          <a:lstStyle/>
          <a:p>
            <a:pPr algn="ctr">
              <a:lnSpc>
                <a:spcPts val="5037"/>
              </a:lnSpc>
              <a:spcBef>
                <a:spcPct val="0"/>
              </a:spcBef>
            </a:pPr>
            <a:r>
              <a:rPr lang="en-US" b="true" sz="3597">
                <a:solidFill>
                  <a:srgbClr val="861F41"/>
                </a:solidFill>
                <a:latin typeface="Gineso Medium"/>
                <a:ea typeface="Gineso Medium"/>
                <a:cs typeface="Gineso Medium"/>
                <a:sym typeface="Gineso Medium"/>
              </a:rPr>
              <a:t>PERSISTENCE</a:t>
            </a:r>
          </a:p>
        </p:txBody>
      </p:sp>
      <p:sp>
        <p:nvSpPr>
          <p:cNvPr name="TextBox 32" id="32"/>
          <p:cNvSpPr txBox="true"/>
          <p:nvPr/>
        </p:nvSpPr>
        <p:spPr>
          <a:xfrm rot="0">
            <a:off x="3448610" y="6772680"/>
            <a:ext cx="2946424" cy="1940242"/>
          </a:xfrm>
          <a:prstGeom prst="rect">
            <a:avLst/>
          </a:prstGeom>
        </p:spPr>
        <p:txBody>
          <a:bodyPr anchor="t" rtlCol="false" tIns="0" lIns="0" bIns="0" rIns="0">
            <a:spAutoFit/>
          </a:bodyPr>
          <a:lstStyle/>
          <a:p>
            <a:pPr algn="ctr">
              <a:lnSpc>
                <a:spcPts val="3832"/>
              </a:lnSpc>
            </a:pPr>
            <a:r>
              <a:rPr lang="en-US" sz="2737">
                <a:solidFill>
                  <a:srgbClr val="000000"/>
                </a:solidFill>
                <a:latin typeface="Acherus Grotesque"/>
                <a:ea typeface="Acherus Grotesque"/>
                <a:cs typeface="Acherus Grotesque"/>
                <a:sym typeface="Acherus Grotesque"/>
              </a:rPr>
              <a:t>Unique, persistent identifiers assigned </a:t>
            </a:r>
          </a:p>
        </p:txBody>
      </p:sp>
      <p:sp>
        <p:nvSpPr>
          <p:cNvPr name="TextBox 33" id="33"/>
          <p:cNvSpPr txBox="true"/>
          <p:nvPr/>
        </p:nvSpPr>
        <p:spPr>
          <a:xfrm rot="0">
            <a:off x="7471721" y="5892870"/>
            <a:ext cx="3344557" cy="613463"/>
          </a:xfrm>
          <a:prstGeom prst="rect">
            <a:avLst/>
          </a:prstGeom>
        </p:spPr>
        <p:txBody>
          <a:bodyPr anchor="t" rtlCol="false" tIns="0" lIns="0" bIns="0" rIns="0">
            <a:spAutoFit/>
          </a:bodyPr>
          <a:lstStyle/>
          <a:p>
            <a:pPr algn="ctr">
              <a:lnSpc>
                <a:spcPts val="5037"/>
              </a:lnSpc>
              <a:spcBef>
                <a:spcPct val="0"/>
              </a:spcBef>
            </a:pPr>
            <a:r>
              <a:rPr lang="en-US" b="true" sz="3597">
                <a:solidFill>
                  <a:srgbClr val="861F41"/>
                </a:solidFill>
                <a:latin typeface="Gineso Medium"/>
                <a:ea typeface="Gineso Medium"/>
                <a:cs typeface="Gineso Medium"/>
                <a:sym typeface="Gineso Medium"/>
              </a:rPr>
              <a:t>MAINTENANCE</a:t>
            </a:r>
          </a:p>
        </p:txBody>
      </p:sp>
      <p:sp>
        <p:nvSpPr>
          <p:cNvPr name="TextBox 34" id="34"/>
          <p:cNvSpPr txBox="true"/>
          <p:nvPr/>
        </p:nvSpPr>
        <p:spPr>
          <a:xfrm rot="0">
            <a:off x="7670788" y="6773033"/>
            <a:ext cx="2946424" cy="2426017"/>
          </a:xfrm>
          <a:prstGeom prst="rect">
            <a:avLst/>
          </a:prstGeom>
        </p:spPr>
        <p:txBody>
          <a:bodyPr anchor="t" rtlCol="false" tIns="0" lIns="0" bIns="0" rIns="0">
            <a:spAutoFit/>
          </a:bodyPr>
          <a:lstStyle/>
          <a:p>
            <a:pPr algn="ctr">
              <a:lnSpc>
                <a:spcPts val="3832"/>
              </a:lnSpc>
            </a:pPr>
            <a:r>
              <a:rPr lang="en-US" sz="2737">
                <a:solidFill>
                  <a:srgbClr val="000000"/>
                </a:solidFill>
                <a:latin typeface="Acherus Grotesque"/>
                <a:ea typeface="Acherus Grotesque"/>
                <a:cs typeface="Acherus Grotesque"/>
                <a:sym typeface="Acherus Grotesque"/>
              </a:rPr>
              <a:t>Preservation activities to prevent corruption, e.g. fixity</a:t>
            </a:r>
          </a:p>
        </p:txBody>
      </p:sp>
      <p:sp>
        <p:nvSpPr>
          <p:cNvPr name="TextBox 35" id="35"/>
          <p:cNvSpPr txBox="true"/>
          <p:nvPr/>
        </p:nvSpPr>
        <p:spPr>
          <a:xfrm rot="0">
            <a:off x="12035479" y="5892870"/>
            <a:ext cx="2902986" cy="613463"/>
          </a:xfrm>
          <a:prstGeom prst="rect">
            <a:avLst/>
          </a:prstGeom>
        </p:spPr>
        <p:txBody>
          <a:bodyPr anchor="t" rtlCol="false" tIns="0" lIns="0" bIns="0" rIns="0">
            <a:spAutoFit/>
          </a:bodyPr>
          <a:lstStyle/>
          <a:p>
            <a:pPr algn="ctr">
              <a:lnSpc>
                <a:spcPts val="5037"/>
              </a:lnSpc>
              <a:spcBef>
                <a:spcPct val="0"/>
              </a:spcBef>
            </a:pPr>
            <a:r>
              <a:rPr lang="en-US" b="true" sz="3597">
                <a:solidFill>
                  <a:srgbClr val="861F41"/>
                </a:solidFill>
                <a:latin typeface="Gineso Medium"/>
                <a:ea typeface="Gineso Medium"/>
                <a:cs typeface="Gineso Medium"/>
                <a:sym typeface="Gineso Medium"/>
              </a:rPr>
              <a:t>STORAGE</a:t>
            </a:r>
          </a:p>
        </p:txBody>
      </p:sp>
      <p:sp>
        <p:nvSpPr>
          <p:cNvPr name="TextBox 36" id="36"/>
          <p:cNvSpPr txBox="true"/>
          <p:nvPr/>
        </p:nvSpPr>
        <p:spPr>
          <a:xfrm rot="0">
            <a:off x="12095263" y="6772680"/>
            <a:ext cx="2783417" cy="1454467"/>
          </a:xfrm>
          <a:prstGeom prst="rect">
            <a:avLst/>
          </a:prstGeom>
        </p:spPr>
        <p:txBody>
          <a:bodyPr anchor="t" rtlCol="false" tIns="0" lIns="0" bIns="0" rIns="0">
            <a:spAutoFit/>
          </a:bodyPr>
          <a:lstStyle/>
          <a:p>
            <a:pPr algn="ctr">
              <a:lnSpc>
                <a:spcPts val="3832"/>
              </a:lnSpc>
            </a:pPr>
            <a:r>
              <a:rPr lang="en-US" sz="2737">
                <a:solidFill>
                  <a:srgbClr val="000000"/>
                </a:solidFill>
                <a:latin typeface="Acherus Grotesque"/>
                <a:ea typeface="Acherus Grotesque"/>
                <a:cs typeface="Acherus Grotesque"/>
                <a:sym typeface="Acherus Grotesque"/>
              </a:rPr>
              <a:t>AWS storage for access and preservation</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3887874" y="0"/>
            <a:ext cx="4956612" cy="1489184"/>
            <a:chOff x="0" y="0"/>
            <a:chExt cx="2028998" cy="609600"/>
          </a:xfrm>
        </p:grpSpPr>
        <p:sp>
          <p:nvSpPr>
            <p:cNvPr name="Freeform 3" id="3"/>
            <p:cNvSpPr/>
            <p:nvPr/>
          </p:nvSpPr>
          <p:spPr>
            <a:xfrm flipH="false" flipV="false" rot="0">
              <a:off x="0" y="0"/>
              <a:ext cx="2028998" cy="609600"/>
            </a:xfrm>
            <a:custGeom>
              <a:avLst/>
              <a:gdLst/>
              <a:ahLst/>
              <a:cxnLst/>
              <a:rect r="r" b="b" t="t" l="l"/>
              <a:pathLst>
                <a:path h="609600" w="2028998">
                  <a:moveTo>
                    <a:pt x="203200" y="0"/>
                  </a:moveTo>
                  <a:lnTo>
                    <a:pt x="2028998" y="0"/>
                  </a:lnTo>
                  <a:lnTo>
                    <a:pt x="1825798" y="609600"/>
                  </a:lnTo>
                  <a:lnTo>
                    <a:pt x="0" y="609600"/>
                  </a:lnTo>
                  <a:lnTo>
                    <a:pt x="203200" y="0"/>
                  </a:lnTo>
                  <a:close/>
                </a:path>
              </a:pathLst>
            </a:custGeom>
            <a:solidFill>
              <a:srgbClr val="861F41"/>
            </a:solidFill>
          </p:spPr>
        </p:sp>
        <p:sp>
          <p:nvSpPr>
            <p:cNvPr name="TextBox 4" id="4"/>
            <p:cNvSpPr txBox="true"/>
            <p:nvPr/>
          </p:nvSpPr>
          <p:spPr>
            <a:xfrm>
              <a:off x="101600" y="-47625"/>
              <a:ext cx="1825798" cy="657225"/>
            </a:xfrm>
            <a:prstGeom prst="rect">
              <a:avLst/>
            </a:prstGeom>
          </p:spPr>
          <p:txBody>
            <a:bodyPr anchor="ctr" rtlCol="false" tIns="50800" lIns="50800" bIns="50800" rIns="50800"/>
            <a:lstStyle/>
            <a:p>
              <a:pPr algn="ctr">
                <a:lnSpc>
                  <a:spcPts val="2660"/>
                </a:lnSpc>
              </a:pPr>
            </a:p>
          </p:txBody>
        </p:sp>
      </p:grpSp>
      <p:sp>
        <p:nvSpPr>
          <p:cNvPr name="Freeform 5" id="5"/>
          <p:cNvSpPr/>
          <p:nvPr/>
        </p:nvSpPr>
        <p:spPr>
          <a:xfrm flipH="false" flipV="false" rot="0">
            <a:off x="15207689" y="640779"/>
            <a:ext cx="2051611" cy="387921"/>
          </a:xfrm>
          <a:custGeom>
            <a:avLst/>
            <a:gdLst/>
            <a:ahLst/>
            <a:cxnLst/>
            <a:rect r="r" b="b" t="t" l="l"/>
            <a:pathLst>
              <a:path h="387921" w="2051611">
                <a:moveTo>
                  <a:pt x="0" y="0"/>
                </a:moveTo>
                <a:lnTo>
                  <a:pt x="2051611" y="0"/>
                </a:lnTo>
                <a:lnTo>
                  <a:pt x="2051611" y="387921"/>
                </a:lnTo>
                <a:lnTo>
                  <a:pt x="0" y="387921"/>
                </a:lnTo>
                <a:lnTo>
                  <a:pt x="0" y="0"/>
                </a:lnTo>
                <a:close/>
              </a:path>
            </a:pathLst>
          </a:custGeom>
          <a:blipFill>
            <a:blip r:embed="rId3"/>
            <a:stretch>
              <a:fillRect l="0" t="0" r="0" b="0"/>
            </a:stretch>
          </a:blipFill>
        </p:spPr>
      </p:sp>
      <p:sp>
        <p:nvSpPr>
          <p:cNvPr name="TextBox 6" id="6"/>
          <p:cNvSpPr txBox="true"/>
          <p:nvPr/>
        </p:nvSpPr>
        <p:spPr>
          <a:xfrm rot="0">
            <a:off x="1028700" y="866775"/>
            <a:ext cx="8707041" cy="1377949"/>
          </a:xfrm>
          <a:prstGeom prst="rect">
            <a:avLst/>
          </a:prstGeom>
        </p:spPr>
        <p:txBody>
          <a:bodyPr anchor="t" rtlCol="false" tIns="0" lIns="0" bIns="0" rIns="0">
            <a:spAutoFit/>
          </a:bodyPr>
          <a:lstStyle/>
          <a:p>
            <a:pPr algn="l">
              <a:lnSpc>
                <a:spcPts val="11200"/>
              </a:lnSpc>
              <a:spcBef>
                <a:spcPct val="0"/>
              </a:spcBef>
            </a:pPr>
            <a:r>
              <a:rPr lang="en-US" b="true" sz="8000">
                <a:solidFill>
                  <a:srgbClr val="861F41"/>
                </a:solidFill>
                <a:latin typeface="Gineso Bold"/>
                <a:ea typeface="Gineso Bold"/>
                <a:cs typeface="Gineso Bold"/>
                <a:sym typeface="Gineso Bold"/>
              </a:rPr>
              <a:t>DIGITAL PRESERVATION</a:t>
            </a:r>
          </a:p>
        </p:txBody>
      </p:sp>
      <p:sp>
        <p:nvSpPr>
          <p:cNvPr name="TextBox 7" id="7"/>
          <p:cNvSpPr txBox="true"/>
          <p:nvPr/>
        </p:nvSpPr>
        <p:spPr>
          <a:xfrm rot="0">
            <a:off x="11876632" y="5064429"/>
            <a:ext cx="5306718" cy="3925470"/>
          </a:xfrm>
          <a:prstGeom prst="rect">
            <a:avLst/>
          </a:prstGeom>
        </p:spPr>
        <p:txBody>
          <a:bodyPr anchor="t" rtlCol="false" tIns="0" lIns="0" bIns="0" rIns="0">
            <a:spAutoFit/>
          </a:bodyPr>
          <a:lstStyle/>
          <a:p>
            <a:pPr algn="l">
              <a:lnSpc>
                <a:spcPts val="4940"/>
              </a:lnSpc>
            </a:pPr>
            <a:r>
              <a:rPr lang="en-US" sz="3528" b="true">
                <a:solidFill>
                  <a:srgbClr val="861F41"/>
                </a:solidFill>
                <a:latin typeface="Acherus Grotesque Bold"/>
                <a:ea typeface="Acherus Grotesque Bold"/>
                <a:cs typeface="Acherus Grotesque Bold"/>
                <a:sym typeface="Acherus Grotesque Bold"/>
              </a:rPr>
              <a:t>File Format Priorities</a:t>
            </a:r>
          </a:p>
          <a:p>
            <a:pPr algn="l" marL="675535" indent="-337767" lvl="1">
              <a:lnSpc>
                <a:spcPts val="4380"/>
              </a:lnSpc>
              <a:buFont typeface="Arial"/>
              <a:buChar char="•"/>
            </a:pPr>
            <a:r>
              <a:rPr lang="en-US" sz="3128">
                <a:solidFill>
                  <a:srgbClr val="000000"/>
                </a:solidFill>
                <a:latin typeface="Acherus Grotesque"/>
                <a:ea typeface="Acherus Grotesque"/>
                <a:cs typeface="Acherus Grotesque"/>
                <a:sym typeface="Acherus Grotesque"/>
              </a:rPr>
              <a:t>Open/non-proprietary </a:t>
            </a:r>
          </a:p>
          <a:p>
            <a:pPr algn="l" marL="675535" indent="-337767" lvl="1">
              <a:lnSpc>
                <a:spcPts val="4380"/>
              </a:lnSpc>
              <a:buFont typeface="Arial"/>
              <a:buChar char="•"/>
            </a:pPr>
            <a:r>
              <a:rPr lang="en-US" sz="3128">
                <a:solidFill>
                  <a:srgbClr val="000000"/>
                </a:solidFill>
                <a:latin typeface="Acherus Grotesque"/>
                <a:ea typeface="Acherus Grotesque"/>
                <a:cs typeface="Acherus Grotesque"/>
                <a:sym typeface="Acherus Grotesque"/>
              </a:rPr>
              <a:t>Uncompressed</a:t>
            </a:r>
          </a:p>
          <a:p>
            <a:pPr algn="l" marL="675535" indent="-337767" lvl="1">
              <a:lnSpc>
                <a:spcPts val="4380"/>
              </a:lnSpc>
              <a:buFont typeface="Arial"/>
              <a:buChar char="•"/>
            </a:pPr>
            <a:r>
              <a:rPr lang="en-US" sz="3128">
                <a:solidFill>
                  <a:srgbClr val="000000"/>
                </a:solidFill>
                <a:latin typeface="Acherus Grotesque"/>
                <a:ea typeface="Acherus Grotesque"/>
                <a:cs typeface="Acherus Grotesque"/>
                <a:sym typeface="Acherus Grotesque"/>
              </a:rPr>
              <a:t>Adopted</a:t>
            </a:r>
          </a:p>
          <a:p>
            <a:pPr algn="l" marL="675535" indent="-337767" lvl="1">
              <a:lnSpc>
                <a:spcPts val="4380"/>
              </a:lnSpc>
              <a:buFont typeface="Arial"/>
              <a:buChar char="•"/>
            </a:pPr>
            <a:r>
              <a:rPr lang="en-US" sz="3128">
                <a:solidFill>
                  <a:srgbClr val="000000"/>
                </a:solidFill>
                <a:latin typeface="Acherus Grotesque"/>
                <a:ea typeface="Acherus Grotesque"/>
                <a:cs typeface="Acherus Grotesque"/>
                <a:sym typeface="Acherus Grotesque"/>
              </a:rPr>
              <a:t>Supported</a:t>
            </a:r>
          </a:p>
          <a:p>
            <a:pPr algn="l" marL="675535" indent="-337767" lvl="1">
              <a:lnSpc>
                <a:spcPts val="4380"/>
              </a:lnSpc>
              <a:buFont typeface="Arial"/>
              <a:buChar char="•"/>
            </a:pPr>
            <a:r>
              <a:rPr lang="en-US" sz="3128">
                <a:solidFill>
                  <a:srgbClr val="000000"/>
                </a:solidFill>
                <a:latin typeface="Acherus Grotesque"/>
                <a:ea typeface="Acherus Grotesque"/>
                <a:cs typeface="Acherus Grotesque"/>
                <a:sym typeface="Acherus Grotesque"/>
              </a:rPr>
              <a:t>Interoperable</a:t>
            </a:r>
          </a:p>
          <a:p>
            <a:pPr algn="l" marL="675535" indent="-337767" lvl="1">
              <a:lnSpc>
                <a:spcPts val="4380"/>
              </a:lnSpc>
              <a:buFont typeface="Arial"/>
              <a:buChar char="•"/>
            </a:pPr>
            <a:r>
              <a:rPr lang="en-US" sz="3128">
                <a:solidFill>
                  <a:srgbClr val="000000"/>
                </a:solidFill>
                <a:latin typeface="Acherus Grotesque"/>
                <a:ea typeface="Acherus Grotesque"/>
                <a:cs typeface="Acherus Grotesque"/>
                <a:sym typeface="Acherus Grotesque"/>
              </a:rPr>
              <a:t>Size</a:t>
            </a:r>
          </a:p>
        </p:txBody>
      </p:sp>
      <p:sp>
        <p:nvSpPr>
          <p:cNvPr name="TextBox 8" id="8"/>
          <p:cNvSpPr txBox="true"/>
          <p:nvPr/>
        </p:nvSpPr>
        <p:spPr>
          <a:xfrm rot="0">
            <a:off x="1028700" y="2990545"/>
            <a:ext cx="12859174" cy="1330934"/>
          </a:xfrm>
          <a:prstGeom prst="rect">
            <a:avLst/>
          </a:prstGeom>
        </p:spPr>
        <p:txBody>
          <a:bodyPr anchor="t" rtlCol="false" tIns="0" lIns="0" bIns="0" rIns="0">
            <a:spAutoFit/>
          </a:bodyPr>
          <a:lstStyle/>
          <a:p>
            <a:pPr algn="l">
              <a:lnSpc>
                <a:spcPts val="5391"/>
              </a:lnSpc>
            </a:pPr>
            <a:r>
              <a:rPr lang="en-US" sz="3851" b="true">
                <a:solidFill>
                  <a:srgbClr val="000000"/>
                </a:solidFill>
                <a:latin typeface="Acherus Grotesque Bold"/>
                <a:ea typeface="Acherus Grotesque Bold"/>
                <a:cs typeface="Acherus Grotesque Bold"/>
                <a:sym typeface="Acherus Grotesque Bold"/>
              </a:rPr>
              <a:t>GOAL</a:t>
            </a:r>
            <a:r>
              <a:rPr lang="en-US" sz="3851">
                <a:solidFill>
                  <a:srgbClr val="000000"/>
                </a:solidFill>
                <a:latin typeface="Acherus Grotesque"/>
                <a:ea typeface="Acherus Grotesque"/>
                <a:cs typeface="Acherus Grotesque"/>
                <a:sym typeface="Acherus Grotesque"/>
              </a:rPr>
              <a:t>: Packages that are </a:t>
            </a:r>
            <a:r>
              <a:rPr lang="en-US" sz="3851" b="true">
                <a:solidFill>
                  <a:srgbClr val="000000"/>
                </a:solidFill>
                <a:latin typeface="Acherus Grotesque Bold"/>
                <a:ea typeface="Acherus Grotesque Bold"/>
                <a:cs typeface="Acherus Grotesque Bold"/>
                <a:sym typeface="Acherus Grotesque Bold"/>
              </a:rPr>
              <a:t>openable</a:t>
            </a:r>
            <a:r>
              <a:rPr lang="en-US" sz="3851">
                <a:solidFill>
                  <a:srgbClr val="000000"/>
                </a:solidFill>
                <a:latin typeface="Acherus Grotesque"/>
                <a:ea typeface="Acherus Grotesque"/>
                <a:cs typeface="Acherus Grotesque"/>
                <a:sym typeface="Acherus Grotesque"/>
              </a:rPr>
              <a:t> in the near future as-is and </a:t>
            </a:r>
            <a:r>
              <a:rPr lang="en-US" sz="3851" b="true">
                <a:solidFill>
                  <a:srgbClr val="000000"/>
                </a:solidFill>
                <a:latin typeface="Acherus Grotesque Bold"/>
                <a:ea typeface="Acherus Grotesque Bold"/>
                <a:cs typeface="Acherus Grotesque Bold"/>
                <a:sym typeface="Acherus Grotesque Bold"/>
              </a:rPr>
              <a:t>reconstructable</a:t>
            </a:r>
            <a:r>
              <a:rPr lang="en-US" sz="3851">
                <a:solidFill>
                  <a:srgbClr val="000000"/>
                </a:solidFill>
                <a:latin typeface="Acherus Grotesque"/>
                <a:ea typeface="Acherus Grotesque"/>
                <a:cs typeface="Acherus Grotesque"/>
                <a:sym typeface="Acherus Grotesque"/>
              </a:rPr>
              <a:t> in the next 5-7+ years</a:t>
            </a:r>
          </a:p>
        </p:txBody>
      </p:sp>
      <p:sp>
        <p:nvSpPr>
          <p:cNvPr name="TextBox 9" id="9"/>
          <p:cNvSpPr txBox="true"/>
          <p:nvPr/>
        </p:nvSpPr>
        <p:spPr>
          <a:xfrm rot="0">
            <a:off x="1104650" y="5064429"/>
            <a:ext cx="5090716" cy="4345840"/>
          </a:xfrm>
          <a:prstGeom prst="rect">
            <a:avLst/>
          </a:prstGeom>
        </p:spPr>
        <p:txBody>
          <a:bodyPr anchor="t" rtlCol="false" tIns="0" lIns="0" bIns="0" rIns="0">
            <a:spAutoFit/>
          </a:bodyPr>
          <a:lstStyle/>
          <a:p>
            <a:pPr algn="l">
              <a:lnSpc>
                <a:spcPts val="4940"/>
              </a:lnSpc>
            </a:pPr>
            <a:r>
              <a:rPr lang="en-US" sz="3528" b="true">
                <a:solidFill>
                  <a:srgbClr val="861F41"/>
                </a:solidFill>
                <a:latin typeface="Acherus Grotesque Bold"/>
                <a:ea typeface="Acherus Grotesque Bold"/>
                <a:cs typeface="Acherus Grotesque Bold"/>
                <a:sym typeface="Acherus Grotesque Bold"/>
              </a:rPr>
              <a:t>Challenges</a:t>
            </a:r>
          </a:p>
          <a:p>
            <a:pPr algn="l" marL="653945" indent="-326973" lvl="1">
              <a:lnSpc>
                <a:spcPts val="4240"/>
              </a:lnSpc>
              <a:buFont typeface="Arial"/>
              <a:buChar char="•"/>
            </a:pPr>
            <a:r>
              <a:rPr lang="en-US" sz="3028">
                <a:solidFill>
                  <a:srgbClr val="000000"/>
                </a:solidFill>
                <a:latin typeface="Acherus Grotesque"/>
                <a:ea typeface="Acherus Grotesque"/>
                <a:cs typeface="Acherus Grotesque"/>
                <a:sym typeface="Acherus Grotesque"/>
              </a:rPr>
              <a:t>New technology = new formats</a:t>
            </a:r>
          </a:p>
          <a:p>
            <a:pPr algn="l" marL="653945" indent="-326973" lvl="1">
              <a:lnSpc>
                <a:spcPts val="4240"/>
              </a:lnSpc>
              <a:buFont typeface="Arial"/>
              <a:buChar char="•"/>
            </a:pPr>
            <a:r>
              <a:rPr lang="en-US" sz="3028">
                <a:solidFill>
                  <a:srgbClr val="000000"/>
                </a:solidFill>
                <a:latin typeface="Acherus Grotesque"/>
                <a:ea typeface="Acherus Grotesque"/>
                <a:cs typeface="Acherus Grotesque"/>
                <a:sym typeface="Acherus Grotesque"/>
              </a:rPr>
              <a:t>No best (or good) recommended practices</a:t>
            </a:r>
          </a:p>
          <a:p>
            <a:pPr algn="l" marL="653945" indent="-326973" lvl="1">
              <a:lnSpc>
                <a:spcPts val="4240"/>
              </a:lnSpc>
              <a:buFont typeface="Arial"/>
              <a:buChar char="•"/>
            </a:pPr>
            <a:r>
              <a:rPr lang="en-US" sz="3028">
                <a:solidFill>
                  <a:srgbClr val="000000"/>
                </a:solidFill>
                <a:latin typeface="Acherus Grotesque"/>
                <a:ea typeface="Acherus Grotesque"/>
                <a:cs typeface="Acherus Grotesque"/>
                <a:sym typeface="Acherus Grotesque"/>
              </a:rPr>
              <a:t>Large/complex packages</a:t>
            </a:r>
          </a:p>
        </p:txBody>
      </p:sp>
      <p:sp>
        <p:nvSpPr>
          <p:cNvPr name="TextBox 10" id="10"/>
          <p:cNvSpPr txBox="true"/>
          <p:nvPr/>
        </p:nvSpPr>
        <p:spPr>
          <a:xfrm rot="0">
            <a:off x="6490641" y="5064429"/>
            <a:ext cx="5090716" cy="2745640"/>
          </a:xfrm>
          <a:prstGeom prst="rect">
            <a:avLst/>
          </a:prstGeom>
        </p:spPr>
        <p:txBody>
          <a:bodyPr anchor="t" rtlCol="false" tIns="0" lIns="0" bIns="0" rIns="0">
            <a:spAutoFit/>
          </a:bodyPr>
          <a:lstStyle/>
          <a:p>
            <a:pPr algn="l">
              <a:lnSpc>
                <a:spcPts val="4940"/>
              </a:lnSpc>
            </a:pPr>
            <a:r>
              <a:rPr lang="en-US" sz="3528" b="true">
                <a:solidFill>
                  <a:srgbClr val="861F41"/>
                </a:solidFill>
                <a:latin typeface="Acherus Grotesque Bold"/>
                <a:ea typeface="Acherus Grotesque Bold"/>
                <a:cs typeface="Acherus Grotesque Bold"/>
                <a:sym typeface="Acherus Grotesque Bold"/>
              </a:rPr>
              <a:t>Documentation</a:t>
            </a:r>
          </a:p>
          <a:p>
            <a:pPr algn="l" marL="653945" indent="-326973" lvl="1">
              <a:lnSpc>
                <a:spcPts val="4240"/>
              </a:lnSpc>
              <a:buFont typeface="Arial"/>
              <a:buChar char="•"/>
            </a:pPr>
            <a:r>
              <a:rPr lang="en-US" sz="3028">
                <a:solidFill>
                  <a:srgbClr val="000000"/>
                </a:solidFill>
                <a:latin typeface="Acherus Grotesque"/>
                <a:ea typeface="Acherus Grotesque"/>
                <a:cs typeface="Acherus Grotesque"/>
                <a:sym typeface="Acherus Grotesque"/>
              </a:rPr>
              <a:t>Descriptive / archival</a:t>
            </a:r>
          </a:p>
          <a:p>
            <a:pPr algn="l" marL="653945" indent="-326973" lvl="1">
              <a:lnSpc>
                <a:spcPts val="4240"/>
              </a:lnSpc>
              <a:buFont typeface="Arial"/>
              <a:buChar char="•"/>
            </a:pPr>
            <a:r>
              <a:rPr lang="en-US" sz="3028">
                <a:solidFill>
                  <a:srgbClr val="000000"/>
                </a:solidFill>
                <a:latin typeface="Acherus Grotesque"/>
                <a:ea typeface="Acherus Grotesque"/>
                <a:cs typeface="Acherus Grotesque"/>
                <a:sym typeface="Acherus Grotesque"/>
              </a:rPr>
              <a:t>Technical / provenance</a:t>
            </a:r>
          </a:p>
          <a:p>
            <a:pPr algn="l" marL="653945" indent="-326973" lvl="1">
              <a:lnSpc>
                <a:spcPts val="4240"/>
              </a:lnSpc>
              <a:buFont typeface="Arial"/>
              <a:buChar char="•"/>
            </a:pPr>
            <a:r>
              <a:rPr lang="en-US" sz="3028">
                <a:solidFill>
                  <a:srgbClr val="000000"/>
                </a:solidFill>
                <a:latin typeface="Acherus Grotesque"/>
                <a:ea typeface="Acherus Grotesque"/>
                <a:cs typeface="Acherus Grotesque"/>
                <a:sym typeface="Acherus Grotesque"/>
              </a:rPr>
              <a:t>Preservation</a:t>
            </a:r>
          </a:p>
          <a:p>
            <a:pPr algn="l" marL="653945" indent="-326973" lvl="1">
              <a:lnSpc>
                <a:spcPts val="4240"/>
              </a:lnSpc>
              <a:buFont typeface="Arial"/>
              <a:buChar char="•"/>
            </a:pPr>
            <a:r>
              <a:rPr lang="en-US" sz="3028">
                <a:solidFill>
                  <a:srgbClr val="000000"/>
                </a:solidFill>
                <a:latin typeface="Acherus Grotesque"/>
                <a:ea typeface="Acherus Grotesque"/>
                <a:cs typeface="Acherus Grotesque"/>
                <a:sym typeface="Acherus Grotesque"/>
              </a:rPr>
              <a:t>READMEs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DAGvyX9Qs_0</dc:identifier>
  <dcterms:modified xsi:type="dcterms:W3CDTF">2011-08-01T06:04:30Z</dcterms:modified>
  <cp:revision>1</cp:revision>
  <dc:title>Digital Heritage 25 Presentation</dc:title>
</cp:coreProperties>
</file>