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Oswald Medium"/>
      <p:regular r:id="rId29"/>
      <p:bold r:id="rId30"/>
    </p:embeddedFont>
    <p:embeddedFont>
      <p:font typeface="Roboto"/>
      <p:regular r:id="rId31"/>
      <p:bold r:id="rId32"/>
      <p:italic r:id="rId33"/>
      <p:boldItalic r:id="rId34"/>
    </p:embeddedFont>
    <p:embeddedFont>
      <p:font typeface="Lato"/>
      <p:regular r:id="rId35"/>
      <p:bold r:id="rId36"/>
      <p:italic r:id="rId37"/>
      <p:boldItalic r:id="rId38"/>
    </p:embeddedFont>
    <p:embeddedFont>
      <p:font typeface="Oswald"/>
      <p:regular r:id="rId39"/>
      <p:bold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2B9772D-1C58-44C7-8099-4240150D8DC9}">
  <a:tblStyle styleId="{22B9772D-1C58-44C7-8099-4240150D8DC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swald-bold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swaldMedium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regular.fntdata"/><Relationship Id="rId30" Type="http://schemas.openxmlformats.org/officeDocument/2006/relationships/font" Target="fonts/OswaldMedium-bold.fntdata"/><Relationship Id="rId11" Type="http://schemas.openxmlformats.org/officeDocument/2006/relationships/slide" Target="slides/slide5.xml"/><Relationship Id="rId33" Type="http://schemas.openxmlformats.org/officeDocument/2006/relationships/font" Target="fonts/Roboto-italic.fntdata"/><Relationship Id="rId10" Type="http://schemas.openxmlformats.org/officeDocument/2006/relationships/slide" Target="slides/slide4.xml"/><Relationship Id="rId32" Type="http://schemas.openxmlformats.org/officeDocument/2006/relationships/font" Target="fonts/Roboto-bold.fntdata"/><Relationship Id="rId13" Type="http://schemas.openxmlformats.org/officeDocument/2006/relationships/slide" Target="slides/slide7.xml"/><Relationship Id="rId35" Type="http://schemas.openxmlformats.org/officeDocument/2006/relationships/font" Target="fonts/Lato-regular.fntdata"/><Relationship Id="rId12" Type="http://schemas.openxmlformats.org/officeDocument/2006/relationships/slide" Target="slides/slide6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9.xml"/><Relationship Id="rId37" Type="http://schemas.openxmlformats.org/officeDocument/2006/relationships/font" Target="fonts/Lato-italic.fntdata"/><Relationship Id="rId14" Type="http://schemas.openxmlformats.org/officeDocument/2006/relationships/slide" Target="slides/slide8.xml"/><Relationship Id="rId36" Type="http://schemas.openxmlformats.org/officeDocument/2006/relationships/font" Target="fonts/Lato-bold.fntdata"/><Relationship Id="rId17" Type="http://schemas.openxmlformats.org/officeDocument/2006/relationships/slide" Target="slides/slide11.xml"/><Relationship Id="rId39" Type="http://schemas.openxmlformats.org/officeDocument/2006/relationships/font" Target="fonts/Oswald-regular.fntdata"/><Relationship Id="rId16" Type="http://schemas.openxmlformats.org/officeDocument/2006/relationships/slide" Target="slides/slide10.xml"/><Relationship Id="rId38" Type="http://schemas.openxmlformats.org/officeDocument/2006/relationships/font" Target="fonts/Lato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261af6de78_3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261af6de78_3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28d7d001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28d7d001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261af6dd8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261af6dd8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261af6dd8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261af6dd8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261af6dd80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261af6dd8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210a95d0b3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210a95d0b3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2146f1eeca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12146f1eeca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1fabc18cb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1fabc18cb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210a95d0b3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210a95d0b3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fabc18cb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fabc18cb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fabc18cb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1fabc18cb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61af6dd8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261af6dd8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10a95d0b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10a95d0b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24ea53de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24ea53de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261af6dd8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261af6dd8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2146f1ef57_2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2146f1ef57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61af6de78_3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261af6de78_3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CFE2F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66300" y="-110275"/>
            <a:ext cx="9354300" cy="5982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Font typeface="Oswald Medium"/>
              <a:buNone/>
              <a:defRPr b="0" sz="4200"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rgbClr val="CFE2F3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5" name="Google Shape;25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" name="Google Shape;27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Font typeface="Oswald Medium"/>
              <a:buNone/>
              <a:defRPr b="0" sz="2600">
                <a:latin typeface="Oswald Medium"/>
                <a:ea typeface="Oswald Medium"/>
                <a:cs typeface="Oswald Medium"/>
                <a:sym typeface="Oswal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pic>
        <p:nvPicPr>
          <p:cNvPr id="29" name="Google Shape;29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522575" y="4522075"/>
            <a:ext cx="621423" cy="62142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4"/>
          <p:cNvSpPr/>
          <p:nvPr/>
        </p:nvSpPr>
        <p:spPr>
          <a:xfrm>
            <a:off x="-55225" y="-86225"/>
            <a:ext cx="9285300" cy="6213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vtechworks.lib.vt.edu/handle/10919/107086" TargetMode="External"/><Relationship Id="rId4" Type="http://schemas.openxmlformats.org/officeDocument/2006/relationships/hyperlink" Target="http://eventsarchive.org/" TargetMode="External"/><Relationship Id="rId5" Type="http://schemas.openxmlformats.org/officeDocument/2006/relationships/hyperlink" Target="https://pytorch.org/docs/stable/index.html" TargetMode="External"/><Relationship Id="rId6" Type="http://schemas.openxmlformats.org/officeDocument/2006/relationships/hyperlink" Target="https://huggingface.co/docs/transformers/index" TargetMode="External"/><Relationship Id="rId7" Type="http://schemas.openxmlformats.org/officeDocument/2006/relationships/hyperlink" Target="https://mpython.readthedocs.io/en/master/library/pythonStd/ujson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Twitter Collection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1335427" y="3007338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Matt Gonley, Ryan Nicholas, </a:t>
            </a:r>
            <a:r>
              <a:rPr lang="en" sz="1800">
                <a:solidFill>
                  <a:schemeClr val="dk2"/>
                </a:solidFill>
              </a:rPr>
              <a:t>Griffin</a:t>
            </a:r>
            <a:r>
              <a:rPr lang="en" sz="1800">
                <a:solidFill>
                  <a:schemeClr val="dk2"/>
                </a:solidFill>
              </a:rPr>
              <a:t> Knock, Nicole Fitz, Derek Bruce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3977525" y="3568725"/>
            <a:ext cx="5046000" cy="12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Professor Edward A. Fox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CS 4624: Multimedia, Hypertext, and Information Access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Virginia Tech, Blacksburg VA 24061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5/10/2022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00" y="2368050"/>
            <a:ext cx="2452274" cy="245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767875" y="6360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</a:t>
            </a:r>
            <a:endParaRPr/>
          </a:p>
        </p:txBody>
      </p:sp>
      <p:sp>
        <p:nvSpPr>
          <p:cNvPr id="194" name="Google Shape;194;p22"/>
          <p:cNvSpPr txBox="1"/>
          <p:nvPr/>
        </p:nvSpPr>
        <p:spPr>
          <a:xfrm>
            <a:off x="767875" y="1544250"/>
            <a:ext cx="44472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b="1" lang="en" sz="1800">
                <a:latin typeface="Lato"/>
                <a:ea typeface="Lato"/>
                <a:cs typeface="Lato"/>
                <a:sym typeface="Lato"/>
              </a:rPr>
              <a:t>Goal</a:t>
            </a:r>
            <a:r>
              <a:rPr lang="en" sz="1800">
                <a:latin typeface="Lato"/>
                <a:ea typeface="Lato"/>
                <a:cs typeface="Lato"/>
                <a:sym typeface="Lato"/>
              </a:rPr>
              <a:t>: Classify Tweets to Events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Naive Bayes Model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BERT + Transformer Neural Network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Learns contextual relations between words (or sub-words) in a text bidirectionally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5" name="Google Shape;1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7425" y="3547875"/>
            <a:ext cx="2621200" cy="150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9687" y="547093"/>
            <a:ext cx="2708075" cy="211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49675" y="2661850"/>
            <a:ext cx="2514184" cy="2481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3"/>
          <p:cNvSpPr txBox="1"/>
          <p:nvPr>
            <p:ph type="title"/>
          </p:nvPr>
        </p:nvSpPr>
        <p:spPr>
          <a:xfrm>
            <a:off x="727650" y="651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UJSON</a:t>
            </a:r>
            <a:endParaRPr/>
          </a:p>
        </p:txBody>
      </p:sp>
      <p:sp>
        <p:nvSpPr>
          <p:cNvPr id="203" name="Google Shape;203;p23"/>
          <p:cNvSpPr txBox="1"/>
          <p:nvPr>
            <p:ph idx="1" type="body"/>
          </p:nvPr>
        </p:nvSpPr>
        <p:spPr>
          <a:xfrm>
            <a:off x="456750" y="1749775"/>
            <a:ext cx="40566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●"/>
            </a:pPr>
            <a:r>
              <a:rPr lang="en" sz="1800">
                <a:solidFill>
                  <a:schemeClr val="dk2"/>
                </a:solidFill>
              </a:rPr>
              <a:t>Updated JSON API</a:t>
            </a:r>
            <a:endParaRPr sz="1800">
              <a:solidFill>
                <a:schemeClr val="dk2"/>
              </a:solidFill>
            </a:endParaRPr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●"/>
            </a:pPr>
            <a:r>
              <a:rPr lang="en" sz="1800">
                <a:solidFill>
                  <a:schemeClr val="dk2"/>
                </a:solidFill>
              </a:rPr>
              <a:t>Tested Conversion + Writing on 1 Million Tweets</a:t>
            </a:r>
            <a:endParaRPr sz="1800">
              <a:solidFill>
                <a:schemeClr val="dk2"/>
              </a:solidFill>
            </a:endParaRPr>
          </a:p>
          <a:p>
            <a:pPr indent="-32258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○"/>
            </a:pPr>
            <a:r>
              <a:rPr lang="en" sz="1600">
                <a:solidFill>
                  <a:schemeClr val="dk2"/>
                </a:solidFill>
              </a:rPr>
              <a:t>Finished in 14 seconds</a:t>
            </a:r>
            <a:endParaRPr sz="1600">
              <a:solidFill>
                <a:schemeClr val="dk2"/>
              </a:solidFill>
            </a:endParaRPr>
          </a:p>
          <a:p>
            <a:pPr indent="-32258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○"/>
            </a:pPr>
            <a:r>
              <a:rPr lang="en" sz="1600">
                <a:solidFill>
                  <a:schemeClr val="dk2"/>
                </a:solidFill>
              </a:rPr>
              <a:t>Standard JSON took 112 seconds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</p:txBody>
      </p:sp>
      <p:pic>
        <p:nvPicPr>
          <p:cNvPr id="204" name="Google Shape;20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216" y="927325"/>
            <a:ext cx="4422283" cy="328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4"/>
          <p:cNvSpPr txBox="1"/>
          <p:nvPr>
            <p:ph type="title"/>
          </p:nvPr>
        </p:nvSpPr>
        <p:spPr>
          <a:xfrm>
            <a:off x="729450" y="6604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Changes</a:t>
            </a:r>
            <a:endParaRPr/>
          </a:p>
        </p:txBody>
      </p:sp>
      <p:sp>
        <p:nvSpPr>
          <p:cNvPr id="210" name="Google Shape;210;p24"/>
          <p:cNvSpPr txBox="1"/>
          <p:nvPr>
            <p:ph idx="1" type="body"/>
          </p:nvPr>
        </p:nvSpPr>
        <p:spPr>
          <a:xfrm>
            <a:off x="729450" y="144120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Commented Code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Modified for Scale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UJSON vs. JSON P</a:t>
            </a:r>
            <a:r>
              <a:rPr lang="en" sz="1800">
                <a:solidFill>
                  <a:schemeClr val="dk2"/>
                </a:solidFill>
              </a:rPr>
              <a:t>ython</a:t>
            </a:r>
            <a:r>
              <a:rPr lang="en" sz="1800">
                <a:solidFill>
                  <a:schemeClr val="dk2"/>
                </a:solidFill>
              </a:rPr>
              <a:t> package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Fixed issues in schema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Added Hashtags for YTK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Corrected YTK Collection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 txBox="1"/>
          <p:nvPr>
            <p:ph type="title"/>
          </p:nvPr>
        </p:nvSpPr>
        <p:spPr>
          <a:xfrm>
            <a:off x="727650" y="6228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Optimization </a:t>
            </a:r>
            <a:endParaRPr/>
          </a:p>
        </p:txBody>
      </p:sp>
      <p:graphicFrame>
        <p:nvGraphicFramePr>
          <p:cNvPr id="216" name="Google Shape;216;p25"/>
          <p:cNvGraphicFramePr/>
          <p:nvPr/>
        </p:nvGraphicFramePr>
        <p:xfrm>
          <a:off x="1003875" y="3432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{22B9772D-1C58-44C7-8099-4240150D8DC9}</a:tableStyleId>
              </a:tblPr>
              <a:tblGrid>
                <a:gridCol w="1045250"/>
                <a:gridCol w="1045250"/>
                <a:gridCol w="1045250"/>
                <a:gridCol w="1045250"/>
                <a:gridCol w="1045250"/>
                <a:gridCol w="1045250"/>
              </a:tblGrid>
              <a:tr h="506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Format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 of Tweets (Sample Data)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Taken (seconds)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Tweets per Second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Taken (seconds)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Tweets per Second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DMI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98,171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4,398.700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22.30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47.05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2086.52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YTK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750,052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179.060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4021.28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123.01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6097.48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9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SFM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200,171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27.999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7149.20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19.24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10403.90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7" name="Google Shape;217;p25"/>
          <p:cNvSpPr txBox="1"/>
          <p:nvPr/>
        </p:nvSpPr>
        <p:spPr>
          <a:xfrm>
            <a:off x="3270075" y="3032050"/>
            <a:ext cx="17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Original Scripts: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25"/>
          <p:cNvSpPr txBox="1"/>
          <p:nvPr/>
        </p:nvSpPr>
        <p:spPr>
          <a:xfrm>
            <a:off x="5390625" y="3064500"/>
            <a:ext cx="173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Optimized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Scripts: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9" name="Google Shape;219;p25" title="Speed Up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6850" y="157650"/>
            <a:ext cx="4317300" cy="2669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6"/>
          <p:cNvSpPr txBox="1"/>
          <p:nvPr>
            <p:ph type="title"/>
          </p:nvPr>
        </p:nvSpPr>
        <p:spPr>
          <a:xfrm>
            <a:off x="727663" y="651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graphicFrame>
        <p:nvGraphicFramePr>
          <p:cNvPr id="225" name="Google Shape;225;p26"/>
          <p:cNvGraphicFramePr/>
          <p:nvPr/>
        </p:nvGraphicFramePr>
        <p:xfrm>
          <a:off x="1013313" y="183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{22B9772D-1C58-44C7-8099-4240150D8DC9}</a:tableStyleId>
              </a:tblPr>
              <a:tblGrid>
                <a:gridCol w="1090600"/>
                <a:gridCol w="1632825"/>
                <a:gridCol w="1655425"/>
                <a:gridCol w="1489750"/>
                <a:gridCol w="1248775"/>
              </a:tblGrid>
              <a:tr h="811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Format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 of Tweets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Taken </a:t>
                      </a: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(seconds)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Tweets per Second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File Size (GB)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511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DMI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21,646,879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9,780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2,213.3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43.13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511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YTK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791,601,941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157,920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5,012.7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992.98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1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SFM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200,171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19.24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10,403.9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0.42</a:t>
                      </a:r>
                      <a:endParaRPr sz="23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7"/>
          <p:cNvSpPr txBox="1"/>
          <p:nvPr>
            <p:ph type="title"/>
          </p:nvPr>
        </p:nvSpPr>
        <p:spPr>
          <a:xfrm>
            <a:off x="727650" y="6268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Converted JSON Data</a:t>
            </a:r>
            <a:endParaRPr/>
          </a:p>
        </p:txBody>
      </p:sp>
      <p:pic>
        <p:nvPicPr>
          <p:cNvPr id="231" name="Google Shape;231;p27"/>
          <p:cNvPicPr preferRelativeResize="0"/>
          <p:nvPr/>
        </p:nvPicPr>
        <p:blipFill rotWithShape="1">
          <a:blip r:embed="rId3">
            <a:alphaModFix/>
          </a:blip>
          <a:srcRect b="8953" l="24306" r="38838" t="48449"/>
          <a:stretch/>
        </p:blipFill>
        <p:spPr>
          <a:xfrm>
            <a:off x="4029337" y="1818275"/>
            <a:ext cx="5114664" cy="332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7"/>
          <p:cNvSpPr txBox="1"/>
          <p:nvPr/>
        </p:nvSpPr>
        <p:spPr>
          <a:xfrm>
            <a:off x="5032000" y="1317250"/>
            <a:ext cx="401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Individual Conversion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p27"/>
          <p:cNvSpPr txBox="1"/>
          <p:nvPr/>
        </p:nvSpPr>
        <p:spPr>
          <a:xfrm>
            <a:off x="156425" y="1259300"/>
            <a:ext cx="3524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Collection Information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4" name="Google Shape;234;p27"/>
          <p:cNvPicPr preferRelativeResize="0"/>
          <p:nvPr/>
        </p:nvPicPr>
        <p:blipFill rotWithShape="1">
          <a:blip r:embed="rId4">
            <a:alphaModFix/>
          </a:blip>
          <a:srcRect b="0" l="0" r="19820" t="0"/>
          <a:stretch/>
        </p:blipFill>
        <p:spPr>
          <a:xfrm>
            <a:off x="273600" y="1818275"/>
            <a:ext cx="3407535" cy="332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 txBox="1"/>
          <p:nvPr>
            <p:ph type="title"/>
          </p:nvPr>
        </p:nvSpPr>
        <p:spPr>
          <a:xfrm>
            <a:off x="729450" y="6416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40" name="Google Shape;240;p28"/>
          <p:cNvSpPr txBox="1"/>
          <p:nvPr>
            <p:ph idx="1" type="body"/>
          </p:nvPr>
        </p:nvSpPr>
        <p:spPr>
          <a:xfrm>
            <a:off x="729450" y="15088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Scalability</a:t>
            </a:r>
            <a:r>
              <a:rPr lang="en" sz="1800">
                <a:solidFill>
                  <a:schemeClr val="dk2"/>
                </a:solidFill>
              </a:rPr>
              <a:t>: 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Data Size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Access</a:t>
            </a:r>
            <a:r>
              <a:rPr lang="en" sz="1800">
                <a:solidFill>
                  <a:schemeClr val="dk2"/>
                </a:solidFill>
              </a:rPr>
              <a:t>: 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VPN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Script Runtimes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41" name="Google Shape;24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438" y="1826325"/>
            <a:ext cx="2839724" cy="1490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9"/>
          <p:cNvSpPr txBox="1"/>
          <p:nvPr/>
        </p:nvSpPr>
        <p:spPr>
          <a:xfrm>
            <a:off x="932400" y="1458025"/>
            <a:ext cx="74040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Our Client, Xinyue Wang , our Mentor 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Pranav</a:t>
            </a: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Chimote, TA Ryan Wood,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and Professor Fox.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7" name="Google Shape;24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825" y="2887925"/>
            <a:ext cx="1890800" cy="18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9"/>
          <p:cNvSpPr txBox="1"/>
          <p:nvPr/>
        </p:nvSpPr>
        <p:spPr>
          <a:xfrm>
            <a:off x="747075" y="599350"/>
            <a:ext cx="3576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Acknowledgements</a:t>
            </a:r>
            <a:endParaRPr b="1" sz="26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9" name="Google Shape;249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4125" y="2988725"/>
            <a:ext cx="2252267" cy="168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0"/>
          <p:cNvSpPr txBox="1"/>
          <p:nvPr>
            <p:ph type="title"/>
          </p:nvPr>
        </p:nvSpPr>
        <p:spPr>
          <a:xfrm>
            <a:off x="729450" y="6182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References</a:t>
            </a:r>
            <a:endParaRPr/>
          </a:p>
        </p:txBody>
      </p:sp>
      <p:sp>
        <p:nvSpPr>
          <p:cNvPr id="255" name="Google Shape;255;p30"/>
          <p:cNvSpPr txBox="1"/>
          <p:nvPr>
            <p:ph idx="1" type="body"/>
          </p:nvPr>
        </p:nvSpPr>
        <p:spPr>
          <a:xfrm>
            <a:off x="729450" y="1371200"/>
            <a:ext cx="8414700" cy="357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</a:rPr>
              <a:t>Last Semester’s Work on the Tweet Conversion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Library Tweet Conversion, Edward Fox &amp; Xinyue Wang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</a:rPr>
              <a:t>Events Archiving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 u="sng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http://eventsarchive.org/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</a:rPr>
              <a:t>PyTorch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 u="sng">
                <a:solidFill>
                  <a:schemeClr val="dk2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https://pytorch.org/docs/stable/index.html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</a:pPr>
            <a:r>
              <a:rPr lang="en" sz="1800">
                <a:solidFill>
                  <a:schemeClr val="dk2"/>
                </a:solidFill>
              </a:rPr>
              <a:t>Transformers - BERT Documentation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○"/>
            </a:pPr>
            <a:r>
              <a:rPr lang="en" sz="1800" u="sng">
                <a:solidFill>
                  <a:schemeClr val="dk2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https://huggingface.co/docs/transformers/index</a:t>
            </a:r>
            <a:endParaRPr sz="1800" u="sng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UJSON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 u="sng">
                <a:solidFill>
                  <a:schemeClr val="dk2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https://mpython.readthedocs.io/en/master/library/pythonStd/ujson.html</a:t>
            </a:r>
            <a:endParaRPr sz="1800">
              <a:solidFill>
                <a:schemeClr val="dk2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727650" y="654525"/>
            <a:ext cx="7688700" cy="70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Outline</a:t>
            </a:r>
            <a:endParaRPr sz="2300"/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729450" y="1359225"/>
            <a:ext cx="3628500" cy="35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Recap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Timeline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Deliverables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Comparison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Data Scale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Work Completed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Changes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Optimization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Challenges</a:t>
            </a:r>
            <a:r>
              <a:rPr lang="en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Acknowledgment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References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1700" y="892225"/>
            <a:ext cx="4458750" cy="370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727650" y="6698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40"/>
              <a:t>Overview</a:t>
            </a:r>
            <a:endParaRPr sz="2340"/>
          </a:p>
        </p:txBody>
      </p:sp>
      <p:sp>
        <p:nvSpPr>
          <p:cNvPr id="102" name="Google Shape;102;p15"/>
          <p:cNvSpPr/>
          <p:nvPr/>
        </p:nvSpPr>
        <p:spPr>
          <a:xfrm>
            <a:off x="2812485" y="2079758"/>
            <a:ext cx="671400" cy="44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3" name="Google Shape;103;p15"/>
          <p:cNvGrpSpPr/>
          <p:nvPr/>
        </p:nvGrpSpPr>
        <p:grpSpPr>
          <a:xfrm>
            <a:off x="3252800" y="1727838"/>
            <a:ext cx="2181413" cy="2579582"/>
            <a:chOff x="2554424" y="1957150"/>
            <a:chExt cx="1929600" cy="2133826"/>
          </a:xfrm>
        </p:grpSpPr>
        <p:sp>
          <p:nvSpPr>
            <p:cNvPr id="104" name="Google Shape;104;p15"/>
            <p:cNvSpPr/>
            <p:nvPr/>
          </p:nvSpPr>
          <p:spPr>
            <a:xfrm>
              <a:off x="3256823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05" name="Google Shape;105;p15"/>
            <p:cNvSpPr txBox="1"/>
            <p:nvPr/>
          </p:nvSpPr>
          <p:spPr>
            <a:xfrm>
              <a:off x="2664684" y="2660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Classify Data</a:t>
              </a:r>
              <a:endParaRPr b="1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06" name="Google Shape;106;p15"/>
            <p:cNvSpPr txBox="1"/>
            <p:nvPr/>
          </p:nvSpPr>
          <p:spPr>
            <a:xfrm>
              <a:off x="2554424" y="3216776"/>
              <a:ext cx="1929600" cy="87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Classify Tweets to Corresponding Collections</a:t>
              </a:r>
              <a:endPara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7" name="Google Shape;107;p15"/>
          <p:cNvGrpSpPr/>
          <p:nvPr/>
        </p:nvGrpSpPr>
        <p:grpSpPr>
          <a:xfrm>
            <a:off x="5547710" y="1727838"/>
            <a:ext cx="2786796" cy="3124312"/>
            <a:chOff x="4409740" y="1957150"/>
            <a:chExt cx="2465100" cy="2584426"/>
          </a:xfrm>
        </p:grpSpPr>
        <p:sp>
          <p:nvSpPr>
            <p:cNvPr id="108" name="Google Shape;108;p15"/>
            <p:cNvSpPr/>
            <p:nvPr/>
          </p:nvSpPr>
          <p:spPr>
            <a:xfrm>
              <a:off x="5338808" y="1957150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09" name="Google Shape;109;p15"/>
            <p:cNvSpPr txBox="1"/>
            <p:nvPr/>
          </p:nvSpPr>
          <p:spPr>
            <a:xfrm>
              <a:off x="4409740" y="2730776"/>
              <a:ext cx="2465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Convert Data</a:t>
              </a:r>
              <a:endParaRPr b="1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0" name="Google Shape;110;p15"/>
            <p:cNvSpPr txBox="1"/>
            <p:nvPr/>
          </p:nvSpPr>
          <p:spPr>
            <a:xfrm>
              <a:off x="4543544" y="3216776"/>
              <a:ext cx="2197500" cy="132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Convert Data to Finalized JSON Schema</a:t>
              </a:r>
              <a:endPara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5268143" y="2079758"/>
            <a:ext cx="671400" cy="444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C58D3"/>
              </a:solidFill>
              <a:highlight>
                <a:srgbClr val="0C58D3"/>
              </a:highlight>
            </a:endParaRPr>
          </a:p>
        </p:txBody>
      </p:sp>
      <p:grpSp>
        <p:nvGrpSpPr>
          <p:cNvPr id="112" name="Google Shape;112;p15"/>
          <p:cNvGrpSpPr/>
          <p:nvPr/>
        </p:nvGrpSpPr>
        <p:grpSpPr>
          <a:xfrm>
            <a:off x="522375" y="1742713"/>
            <a:ext cx="2730497" cy="2608585"/>
            <a:chOff x="208847" y="1969455"/>
            <a:chExt cx="2415300" cy="2157817"/>
          </a:xfrm>
        </p:grpSpPr>
        <p:sp>
          <p:nvSpPr>
            <p:cNvPr id="113" name="Google Shape;113;p15"/>
            <p:cNvSpPr txBox="1"/>
            <p:nvPr/>
          </p:nvSpPr>
          <p:spPr>
            <a:xfrm>
              <a:off x="594488" y="2660925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Optimization</a:t>
              </a:r>
              <a:endParaRPr b="1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4" name="Google Shape;114;p15"/>
            <p:cNvSpPr txBox="1"/>
            <p:nvPr/>
          </p:nvSpPr>
          <p:spPr>
            <a:xfrm>
              <a:off x="208847" y="3204471"/>
              <a:ext cx="2415300" cy="92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SQL scripts from previous semesters capstone group</a:t>
              </a:r>
              <a:endPara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1151897" y="1969455"/>
              <a:ext cx="594300" cy="5943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2"/>
                </a:solidFill>
              </a:endParaRPr>
            </a:p>
          </p:txBody>
        </p:sp>
      </p:grpSp>
      <p:pic>
        <p:nvPicPr>
          <p:cNvPr id="116" name="Google Shape;11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3946" y="1817699"/>
            <a:ext cx="460938" cy="492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10641" y="1817686"/>
            <a:ext cx="460942" cy="492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68236" y="1855306"/>
            <a:ext cx="415973" cy="417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/>
          <p:nvPr>
            <p:ph type="title"/>
          </p:nvPr>
        </p:nvSpPr>
        <p:spPr>
          <a:xfrm>
            <a:off x="727650" y="6792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grpSp>
        <p:nvGrpSpPr>
          <p:cNvPr id="124" name="Google Shape;124;p16"/>
          <p:cNvGrpSpPr/>
          <p:nvPr/>
        </p:nvGrpSpPr>
        <p:grpSpPr>
          <a:xfrm>
            <a:off x="4155129" y="1548651"/>
            <a:ext cx="2480144" cy="1917378"/>
            <a:chOff x="4526679" y="1669275"/>
            <a:chExt cx="2480144" cy="1917378"/>
          </a:xfrm>
        </p:grpSpPr>
        <p:sp>
          <p:nvSpPr>
            <p:cNvPr id="125" name="Google Shape;125;p16"/>
            <p:cNvSpPr/>
            <p:nvPr/>
          </p:nvSpPr>
          <p:spPr>
            <a:xfrm>
              <a:off x="4849302" y="3079475"/>
              <a:ext cx="1958400" cy="1335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6" name="Google Shape;126;p16"/>
            <p:cNvGrpSpPr/>
            <p:nvPr/>
          </p:nvGrpSpPr>
          <p:grpSpPr>
            <a:xfrm>
              <a:off x="4526679" y="1669275"/>
              <a:ext cx="2480144" cy="1917378"/>
              <a:chOff x="4526679" y="1669275"/>
              <a:chExt cx="2480144" cy="1917378"/>
            </a:xfrm>
          </p:grpSpPr>
          <p:grpSp>
            <p:nvGrpSpPr>
              <p:cNvPr id="127" name="Google Shape;127;p16"/>
              <p:cNvGrpSpPr/>
              <p:nvPr/>
            </p:nvGrpSpPr>
            <p:grpSpPr>
              <a:xfrm>
                <a:off x="4808316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28" name="Google Shape;128;p16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29" name="Google Shape;129;p16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0" name="Google Shape;130;p16"/>
              <p:cNvSpPr txBox="1"/>
              <p:nvPr/>
            </p:nvSpPr>
            <p:spPr>
              <a:xfrm>
                <a:off x="4526679" y="3215253"/>
                <a:ext cx="692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500">
                    <a:latin typeface="Roboto"/>
                    <a:ea typeface="Roboto"/>
                    <a:cs typeface="Roboto"/>
                    <a:sym typeface="Roboto"/>
                  </a:rPr>
                  <a:t>April</a:t>
                </a:r>
                <a:endParaRPr b="1" sz="15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31" name="Google Shape;131;p16"/>
              <p:cNvSpPr txBox="1"/>
              <p:nvPr/>
            </p:nvSpPr>
            <p:spPr>
              <a:xfrm>
                <a:off x="4753223" y="1669275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Classify &amp; Convert Data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Classify tweets to corresponding collections and run scripts</a:t>
                </a:r>
                <a:endParaRPr b="1"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32" name="Google Shape;132;p16"/>
          <p:cNvGrpSpPr/>
          <p:nvPr/>
        </p:nvGrpSpPr>
        <p:grpSpPr>
          <a:xfrm>
            <a:off x="6064260" y="2581972"/>
            <a:ext cx="2721140" cy="1735654"/>
            <a:chOff x="6435810" y="2702596"/>
            <a:chExt cx="2721140" cy="1735654"/>
          </a:xfrm>
        </p:grpSpPr>
        <p:sp>
          <p:nvSpPr>
            <p:cNvPr id="133" name="Google Shape;133;p16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34" name="Google Shape;134;p16"/>
            <p:cNvGrpSpPr/>
            <p:nvPr/>
          </p:nvGrpSpPr>
          <p:grpSpPr>
            <a:xfrm>
              <a:off x="6435810" y="2702596"/>
              <a:ext cx="2494563" cy="1735654"/>
              <a:chOff x="6435810" y="2702596"/>
              <a:chExt cx="2494563" cy="1735654"/>
            </a:xfrm>
          </p:grpSpPr>
          <p:grpSp>
            <p:nvGrpSpPr>
              <p:cNvPr id="135" name="Google Shape;135;p16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36" name="Google Shape;136;p16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37" name="Google Shape;137;p16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8" name="Google Shape;138;p16"/>
              <p:cNvSpPr txBox="1"/>
              <p:nvPr/>
            </p:nvSpPr>
            <p:spPr>
              <a:xfrm>
                <a:off x="6435810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500">
                    <a:latin typeface="Roboto"/>
                    <a:ea typeface="Roboto"/>
                    <a:cs typeface="Roboto"/>
                    <a:sym typeface="Roboto"/>
                  </a:rPr>
                  <a:t>May</a:t>
                </a:r>
                <a:endParaRPr b="1" sz="15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39" name="Google Shape;139;p16"/>
              <p:cNvSpPr txBox="1"/>
              <p:nvPr/>
            </p:nvSpPr>
            <p:spPr>
              <a:xfrm>
                <a:off x="6676773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Write Documentation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Create final report and </a:t>
                </a: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thoroughly</a:t>
                </a: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 comment code</a:t>
                </a:r>
                <a:endParaRPr b="1"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40" name="Google Shape;140;p16"/>
          <p:cNvGrpSpPr/>
          <p:nvPr/>
        </p:nvGrpSpPr>
        <p:grpSpPr>
          <a:xfrm>
            <a:off x="2154045" y="2581972"/>
            <a:ext cx="2501355" cy="1735654"/>
            <a:chOff x="2525595" y="2702596"/>
            <a:chExt cx="2501355" cy="1735654"/>
          </a:xfrm>
        </p:grpSpPr>
        <p:sp>
          <p:nvSpPr>
            <p:cNvPr id="141" name="Google Shape;141;p16"/>
            <p:cNvSpPr/>
            <p:nvPr/>
          </p:nvSpPr>
          <p:spPr>
            <a:xfrm>
              <a:off x="2890952" y="3079475"/>
              <a:ext cx="1958400" cy="133500"/>
            </a:xfrm>
            <a:prstGeom prst="rect">
              <a:avLst/>
            </a:prstGeom>
            <a:solidFill>
              <a:srgbClr val="3D85C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42" name="Google Shape;142;p16"/>
            <p:cNvGrpSpPr/>
            <p:nvPr/>
          </p:nvGrpSpPr>
          <p:grpSpPr>
            <a:xfrm>
              <a:off x="2525595" y="2702596"/>
              <a:ext cx="2501355" cy="1735654"/>
              <a:chOff x="2525595" y="2702596"/>
              <a:chExt cx="2501355" cy="1735654"/>
            </a:xfrm>
          </p:grpSpPr>
          <p:sp>
            <p:nvSpPr>
              <p:cNvPr id="143" name="Google Shape;143;p16"/>
              <p:cNvSpPr txBox="1"/>
              <p:nvPr/>
            </p:nvSpPr>
            <p:spPr>
              <a:xfrm>
                <a:off x="2525595" y="2702596"/>
                <a:ext cx="7458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500">
                    <a:latin typeface="Roboto"/>
                    <a:ea typeface="Roboto"/>
                    <a:cs typeface="Roboto"/>
                    <a:sym typeface="Roboto"/>
                  </a:rPr>
                  <a:t>March</a:t>
                </a:r>
                <a:endParaRPr b="1" sz="15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44" name="Google Shape;144;p16"/>
              <p:cNvGrpSpPr/>
              <p:nvPr/>
            </p:nvGrpSpPr>
            <p:grpSpPr>
              <a:xfrm rot="10800000">
                <a:off x="284907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45" name="Google Shape;145;p16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46" name="Google Shape;146;p16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47" name="Google Shape;147;p16"/>
              <p:cNvSpPr txBox="1"/>
              <p:nvPr/>
            </p:nvSpPr>
            <p:spPr>
              <a:xfrm>
                <a:off x="2773350" y="349445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Optimize Scripts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Improve upon last semesters </a:t>
                </a: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conversion scripts</a:t>
                </a:r>
                <a:endParaRPr b="1"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148" name="Google Shape;148;p16"/>
          <p:cNvGrpSpPr/>
          <p:nvPr/>
        </p:nvGrpSpPr>
        <p:grpSpPr>
          <a:xfrm>
            <a:off x="124453" y="1737176"/>
            <a:ext cx="2580719" cy="1728874"/>
            <a:chOff x="496003" y="1857800"/>
            <a:chExt cx="2580719" cy="1728874"/>
          </a:xfrm>
        </p:grpSpPr>
        <p:sp>
          <p:nvSpPr>
            <p:cNvPr id="149" name="Google Shape;149;p16"/>
            <p:cNvSpPr/>
            <p:nvPr/>
          </p:nvSpPr>
          <p:spPr>
            <a:xfrm>
              <a:off x="932600" y="3079475"/>
              <a:ext cx="1958400" cy="1335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0" name="Google Shape;150;p16"/>
            <p:cNvGrpSpPr/>
            <p:nvPr/>
          </p:nvGrpSpPr>
          <p:grpSpPr>
            <a:xfrm>
              <a:off x="496003" y="1857800"/>
              <a:ext cx="2580719" cy="1728874"/>
              <a:chOff x="496003" y="1857800"/>
              <a:chExt cx="2580719" cy="1728874"/>
            </a:xfrm>
          </p:grpSpPr>
          <p:sp>
            <p:nvSpPr>
              <p:cNvPr id="151" name="Google Shape;151;p16"/>
              <p:cNvSpPr txBox="1"/>
              <p:nvPr/>
            </p:nvSpPr>
            <p:spPr>
              <a:xfrm>
                <a:off x="496003" y="3215274"/>
                <a:ext cx="11073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500">
                    <a:latin typeface="Roboto"/>
                    <a:ea typeface="Roboto"/>
                    <a:cs typeface="Roboto"/>
                    <a:sym typeface="Roboto"/>
                  </a:rPr>
                  <a:t>February</a:t>
                </a:r>
                <a:endParaRPr b="1" sz="15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152" name="Google Shape;152;p16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53" name="Google Shape;153;p16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154" name="Google Shape;154;p16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5" name="Google Shape;155;p16"/>
              <p:cNvSpPr txBox="1"/>
              <p:nvPr/>
            </p:nvSpPr>
            <p:spPr>
              <a:xfrm>
                <a:off x="823122" y="1857800"/>
                <a:ext cx="22536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latin typeface="Roboto"/>
                    <a:ea typeface="Roboto"/>
                    <a:cs typeface="Roboto"/>
                    <a:sym typeface="Roboto"/>
                  </a:rPr>
                  <a:t>Finalize </a:t>
                </a:r>
                <a:r>
                  <a:rPr b="1" lang="en" sz="1600">
                    <a:latin typeface="Roboto"/>
                    <a:ea typeface="Roboto"/>
                    <a:cs typeface="Roboto"/>
                    <a:sym typeface="Roboto"/>
                  </a:rPr>
                  <a:t>Schemas</a:t>
                </a:r>
                <a:endParaRPr b="1" sz="16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1100">
                    <a:latin typeface="Roboto"/>
                    <a:ea typeface="Roboto"/>
                    <a:cs typeface="Roboto"/>
                    <a:sym typeface="Roboto"/>
                  </a:rPr>
                  <a:t>YTK, DMI-TCAT, SFM</a:t>
                </a:r>
                <a:endParaRPr b="1" sz="11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727650" y="651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Deliverables</a:t>
            </a:r>
            <a:endParaRPr sz="2300"/>
          </a:p>
        </p:txBody>
      </p:sp>
      <p:sp>
        <p:nvSpPr>
          <p:cNvPr id="161" name="Google Shape;161;p17"/>
          <p:cNvSpPr txBox="1"/>
          <p:nvPr>
            <p:ph idx="1" type="body"/>
          </p:nvPr>
        </p:nvSpPr>
        <p:spPr>
          <a:xfrm>
            <a:off x="727650" y="1616025"/>
            <a:ext cx="73092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Optimized Scripts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Code cleaned up &amp; documented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Fixed missing components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Converted JSON data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ML Model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Report &amp; Presentation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727650" y="651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</a:t>
            </a:r>
            <a:r>
              <a:rPr lang="en"/>
              <a:t>: DMI vs. YTK vs. SFM</a:t>
            </a:r>
            <a:endParaRPr/>
          </a:p>
        </p:txBody>
      </p:sp>
      <p:pic>
        <p:nvPicPr>
          <p:cNvPr id="167" name="Google Shape;16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0850" y="651025"/>
            <a:ext cx="862674" cy="828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6138" y="1288225"/>
            <a:ext cx="6611725" cy="3721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727650" y="6886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Scale: DMI</a:t>
            </a:r>
            <a:endParaRPr/>
          </a:p>
        </p:txBody>
      </p:sp>
      <p:pic>
        <p:nvPicPr>
          <p:cNvPr id="174" name="Google Shape;17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434" y="1317875"/>
            <a:ext cx="8175291" cy="382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727650" y="6604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Data Scale: YTK</a:t>
            </a:r>
            <a:endParaRPr/>
          </a:p>
        </p:txBody>
      </p:sp>
      <p:pic>
        <p:nvPicPr>
          <p:cNvPr id="180" name="Google Shape;180;p20"/>
          <p:cNvPicPr preferRelativeResize="0"/>
          <p:nvPr/>
        </p:nvPicPr>
        <p:blipFill rotWithShape="1">
          <a:blip r:embed="rId3">
            <a:alphaModFix/>
          </a:blip>
          <a:srcRect b="52496" l="0" r="0" t="0"/>
          <a:stretch/>
        </p:blipFill>
        <p:spPr>
          <a:xfrm>
            <a:off x="0" y="1492975"/>
            <a:ext cx="4374442" cy="365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0"/>
          <p:cNvPicPr preferRelativeResize="0"/>
          <p:nvPr/>
        </p:nvPicPr>
        <p:blipFill rotWithShape="1">
          <a:blip r:embed="rId3">
            <a:alphaModFix/>
          </a:blip>
          <a:srcRect b="0" l="0" r="0" t="47870"/>
          <a:stretch/>
        </p:blipFill>
        <p:spPr>
          <a:xfrm>
            <a:off x="4839970" y="1492975"/>
            <a:ext cx="3986105" cy="365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title"/>
          </p:nvPr>
        </p:nvSpPr>
        <p:spPr>
          <a:xfrm>
            <a:off x="727650" y="6393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YTK Organization</a:t>
            </a:r>
            <a:endParaRPr/>
          </a:p>
        </p:txBody>
      </p:sp>
      <p:pic>
        <p:nvPicPr>
          <p:cNvPr id="187" name="Google Shape;187;p21"/>
          <p:cNvPicPr preferRelativeResize="0"/>
          <p:nvPr/>
        </p:nvPicPr>
        <p:blipFill rotWithShape="1">
          <a:blip r:embed="rId3">
            <a:alphaModFix/>
          </a:blip>
          <a:srcRect b="6646" l="0" r="0" t="0"/>
          <a:stretch/>
        </p:blipFill>
        <p:spPr>
          <a:xfrm>
            <a:off x="6485900" y="1174575"/>
            <a:ext cx="2538925" cy="341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1"/>
          <p:cNvPicPr preferRelativeResize="0"/>
          <p:nvPr/>
        </p:nvPicPr>
        <p:blipFill rotWithShape="1">
          <a:blip r:embed="rId4">
            <a:alphaModFix/>
          </a:blip>
          <a:srcRect b="43743" l="2884" r="47470" t="5331"/>
          <a:stretch/>
        </p:blipFill>
        <p:spPr>
          <a:xfrm>
            <a:off x="60950" y="1646413"/>
            <a:ext cx="6348750" cy="2469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