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12192000"/>
  <p:notesSz cx="6858000" cy="9144000"/>
  <p:embeddedFontLst>
    <p:embeddedFont>
      <p:font typeface="Comfortaa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F0386307-074F-4B61-BF26-3206ADF2DEA5}">
  <a:tblStyle styleId="{F0386307-074F-4B61-BF26-3206ADF2DEA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schemas.openxmlformats.org/officeDocument/2006/relationships/font" Target="fonts/Comfortaa-bold.fntdata"/><Relationship Id="rId12" Type="http://schemas.openxmlformats.org/officeDocument/2006/relationships/slide" Target="slides/slide7.xml"/><Relationship Id="rId23" Type="http://schemas.openxmlformats.org/officeDocument/2006/relationships/font" Target="fonts/Comfortaa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49687def76_1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49687def76_1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49687def76_1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49687def76_1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49687def76_1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49687def76_1_2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45fa457487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45fa457487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45fa457487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43be3a1cf5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43be3a1cf5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43be3a1cf5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5fa457487_0_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5fa457487_0_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45fa457487_0_5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45fa457487_0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45fa457487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45fa457487_0_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45fa457487_0_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45fa457487_0_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g45fa457487_0_7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45fa457487_0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45fa457487_0_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</a:pPr>
            <a:r>
              <a:t/>
            </a:r>
            <a:endParaRPr/>
          </a:p>
        </p:txBody>
      </p:sp>
      <p:sp>
        <p:nvSpPr>
          <p:cNvPr id="266" name="Google Shape;266;g45fa457487_0_8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5fa45748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45fa45748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give highlights</a:t>
            </a:r>
            <a:endParaRPr/>
          </a:p>
        </p:txBody>
      </p:sp>
      <p:sp>
        <p:nvSpPr>
          <p:cNvPr id="135" name="Google Shape;135;g45fa457487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45fa457487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45fa457487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45fa457487_0_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61376b3e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461376b3e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Github image from: https://goo.gl/images/fsZaaq</a:t>
            </a:r>
            <a:endParaRPr/>
          </a:p>
        </p:txBody>
      </p:sp>
      <p:sp>
        <p:nvSpPr>
          <p:cNvPr id="151" name="Google Shape;151;g461376b3ea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45fa457487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45fa457487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45fa457487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496bb3bdc9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496bb3bdc9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496bb3bdc9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45fa457487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45fa457487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45fa457487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5fa457487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45fa457487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45fa457487_0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49687def76_1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49687def76_1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49687def76_1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showMasterSp="0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2"/>
          <p:cNvPicPr preferRelativeResize="0"/>
          <p:nvPr/>
        </p:nvPicPr>
        <p:blipFill rotWithShape="1">
          <a:blip r:embed="rId2">
            <a:alphaModFix/>
          </a:blip>
          <a:srcRect b="-2430" l="12240" r="-12239" t="23033"/>
          <a:stretch/>
        </p:blipFill>
        <p:spPr>
          <a:xfrm rot="10800000">
            <a:off x="5027894" y="1127759"/>
            <a:ext cx="7164106" cy="568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 rotWithShape="1">
          <a:blip r:embed="rId2">
            <a:alphaModFix/>
          </a:blip>
          <a:srcRect b="-2430" l="12240" r="-12239" t="23033"/>
          <a:stretch/>
        </p:blipFill>
        <p:spPr>
          <a:xfrm>
            <a:off x="0" y="0"/>
            <a:ext cx="5067300" cy="402336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 txBox="1"/>
          <p:nvPr>
            <p:ph type="title"/>
          </p:nvPr>
        </p:nvSpPr>
        <p:spPr>
          <a:xfrm>
            <a:off x="1414921" y="1704996"/>
            <a:ext cx="6389491" cy="26141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5000"/>
              <a:buFont typeface="Trebuchet MS"/>
              <a:buNone/>
              <a:defRPr b="0" i="1" sz="5000" u="none" cap="none" strike="noStrike">
                <a:solidFill>
                  <a:srgbClr val="FF66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/>
        </p:txBody>
      </p:sp>
      <p:sp>
        <p:nvSpPr>
          <p:cNvPr id="22" name="Google Shape;22;p2"/>
          <p:cNvSpPr txBox="1"/>
          <p:nvPr>
            <p:ph idx="1" type="body"/>
          </p:nvPr>
        </p:nvSpPr>
        <p:spPr>
          <a:xfrm>
            <a:off x="1" y="4903740"/>
            <a:ext cx="7804412" cy="7940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  <a:defRPr b="1" i="0" sz="2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2"/>
          <p:cNvSpPr/>
          <p:nvPr/>
        </p:nvSpPr>
        <p:spPr>
          <a:xfrm rot="5400000">
            <a:off x="1045669" y="1301072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"/>
          <p:cNvSpPr/>
          <p:nvPr/>
        </p:nvSpPr>
        <p:spPr>
          <a:xfrm rot="-5400000">
            <a:off x="7563906" y="407864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showMasterSp="0" type="vertTx">
  <p:cSld name="VERTICAL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1"/>
          <p:cNvSpPr txBox="1"/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/>
        </p:txBody>
      </p:sp>
      <p:sp>
        <p:nvSpPr>
          <p:cNvPr id="110" name="Google Shape;110;p11"/>
          <p:cNvSpPr txBox="1"/>
          <p:nvPr>
            <p:ph idx="1" type="body"/>
          </p:nvPr>
        </p:nvSpPr>
        <p:spPr>
          <a:xfrm rot="5400000">
            <a:off x="2928750" y="-264926"/>
            <a:ext cx="5032375" cy="92134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11"/>
          <p:cNvSpPr txBox="1"/>
          <p:nvPr>
            <p:ph idx="12" type="sldNum"/>
          </p:nvPr>
        </p:nvSpPr>
        <p:spPr>
          <a:xfrm rot="5400000">
            <a:off x="-86212" y="597217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2" name="Google Shape;112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37336" y="2090607"/>
            <a:ext cx="903568" cy="373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2"/>
          <p:cNvSpPr/>
          <p:nvPr/>
        </p:nvSpPr>
        <p:spPr>
          <a:xfrm>
            <a:off x="0" y="501543"/>
            <a:ext cx="4772025" cy="14403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2"/>
          <p:cNvSpPr txBox="1"/>
          <p:nvPr>
            <p:ph type="title"/>
          </p:nvPr>
        </p:nvSpPr>
        <p:spPr>
          <a:xfrm>
            <a:off x="-264160" y="501543"/>
            <a:ext cx="5036185" cy="144039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rebuchet MS"/>
              <a:buNone/>
              <a:defRPr b="0" i="1" sz="3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/>
        </p:txBody>
      </p:sp>
      <p:sp>
        <p:nvSpPr>
          <p:cNvPr id="116" name="Google Shape;116;p12"/>
          <p:cNvSpPr txBox="1"/>
          <p:nvPr>
            <p:ph idx="1" type="body"/>
          </p:nvPr>
        </p:nvSpPr>
        <p:spPr>
          <a:xfrm>
            <a:off x="5183188" y="501543"/>
            <a:ext cx="6172200" cy="535950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12"/>
          <p:cNvSpPr txBox="1"/>
          <p:nvPr>
            <p:ph idx="2" type="body"/>
          </p:nvPr>
        </p:nvSpPr>
        <p:spPr>
          <a:xfrm>
            <a:off x="839788" y="2326340"/>
            <a:ext cx="3932237" cy="354264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4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12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12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Google Shape;120;p12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1" name="Google Shape;121;p12"/>
          <p:cNvSpPr/>
          <p:nvPr/>
        </p:nvSpPr>
        <p:spPr>
          <a:xfrm rot="-5400000">
            <a:off x="4035909" y="171085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2"/>
          <p:cNvSpPr txBox="1"/>
          <p:nvPr/>
        </p:nvSpPr>
        <p:spPr>
          <a:xfrm>
            <a:off x="3931920" y="-108712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3" name="Google Shape;123;p12"/>
          <p:cNvCxnSpPr/>
          <p:nvPr/>
        </p:nvCxnSpPr>
        <p:spPr>
          <a:xfrm>
            <a:off x="4958080" y="426720"/>
            <a:ext cx="0" cy="5601637"/>
          </a:xfrm>
          <a:prstGeom prst="straightConnector1">
            <a:avLst/>
          </a:prstGeom>
          <a:noFill/>
          <a:ln cap="flat" cmpd="sng" w="1270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/>
          <p:nvPr/>
        </p:nvSpPr>
        <p:spPr>
          <a:xfrm>
            <a:off x="900540" y="0"/>
            <a:ext cx="9981863" cy="184912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>
            <a:off x="843432" y="2113280"/>
            <a:ext cx="10170008" cy="47447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2">
            <a:alphaModFix amt="37000"/>
          </a:blip>
          <a:srcRect b="32717" l="48728" r="-46169" t="-2"/>
          <a:stretch/>
        </p:blipFill>
        <p:spPr>
          <a:xfrm flipH="1">
            <a:off x="6406887" y="2823827"/>
            <a:ext cx="5858111" cy="4044719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3"/>
          <p:cNvSpPr/>
          <p:nvPr/>
        </p:nvSpPr>
        <p:spPr>
          <a:xfrm>
            <a:off x="853440" y="2194560"/>
            <a:ext cx="1000506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 txBox="1"/>
          <p:nvPr>
            <p:ph idx="1" type="subTitle"/>
          </p:nvPr>
        </p:nvSpPr>
        <p:spPr>
          <a:xfrm>
            <a:off x="867335" y="2191871"/>
            <a:ext cx="9991165" cy="46806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type="ctrTitle"/>
          </p:nvPr>
        </p:nvSpPr>
        <p:spPr>
          <a:xfrm>
            <a:off x="0" y="513756"/>
            <a:ext cx="10986247" cy="10802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Trebuchet MS"/>
              <a:buNone/>
              <a:defRPr b="0" i="1" sz="3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/>
        </p:txBody>
      </p:sp>
      <p:sp>
        <p:nvSpPr>
          <p:cNvPr id="32" name="Google Shape;32;p3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3"/>
          <p:cNvSpPr/>
          <p:nvPr/>
        </p:nvSpPr>
        <p:spPr>
          <a:xfrm rot="-5400000">
            <a:off x="10772934" y="152249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3"/>
          <p:cNvPicPr preferRelativeResize="0"/>
          <p:nvPr/>
        </p:nvPicPr>
        <p:blipFill rotWithShape="1">
          <a:blip r:embed="rId3">
            <a:alphaModFix amt="28000"/>
          </a:blip>
          <a:srcRect b="54889" l="48730" r="-48730" t="-2"/>
          <a:stretch/>
        </p:blipFill>
        <p:spPr>
          <a:xfrm>
            <a:off x="0" y="5149188"/>
            <a:ext cx="3820160" cy="1723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70548" y="6300510"/>
            <a:ext cx="903568" cy="3736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Google Shape;37;p3"/>
          <p:cNvCxnSpPr/>
          <p:nvPr/>
        </p:nvCxnSpPr>
        <p:spPr>
          <a:xfrm flipH="1">
            <a:off x="10695788" y="6276977"/>
            <a:ext cx="297332" cy="405168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8" name="Google Shape;38;p3"/>
          <p:cNvSpPr/>
          <p:nvPr/>
        </p:nvSpPr>
        <p:spPr>
          <a:xfrm rot="5400000">
            <a:off x="639706" y="28745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3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40" name="Google Shape;40;p3"/>
          <p:cNvCxnSpPr/>
          <p:nvPr/>
        </p:nvCxnSpPr>
        <p:spPr>
          <a:xfrm>
            <a:off x="0" y="6342682"/>
            <a:ext cx="120126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showMasterSp="0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"/>
          <p:cNvSpPr/>
          <p:nvPr/>
        </p:nvSpPr>
        <p:spPr>
          <a:xfrm>
            <a:off x="1201269" y="1969995"/>
            <a:ext cx="9869280" cy="488800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4"/>
          <p:cNvSpPr/>
          <p:nvPr/>
        </p:nvSpPr>
        <p:spPr>
          <a:xfrm>
            <a:off x="0" y="1"/>
            <a:ext cx="10993120" cy="171704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4"/>
          <p:cNvSpPr txBox="1"/>
          <p:nvPr>
            <p:ph type="title"/>
          </p:nvPr>
        </p:nvSpPr>
        <p:spPr>
          <a:xfrm>
            <a:off x="1" y="439252"/>
            <a:ext cx="10993119" cy="110799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/>
        </p:txBody>
      </p:sp>
      <p:sp>
        <p:nvSpPr>
          <p:cNvPr id="45" name="Google Shape;45;p4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4"/>
          <p:cNvSpPr/>
          <p:nvPr/>
        </p:nvSpPr>
        <p:spPr>
          <a:xfrm rot="-5400000">
            <a:off x="10628002" y="1431005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4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9" name="Google Shape;4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70548" y="6300510"/>
            <a:ext cx="903568" cy="3736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Google Shape;50;p4"/>
          <p:cNvCxnSpPr/>
          <p:nvPr/>
        </p:nvCxnSpPr>
        <p:spPr>
          <a:xfrm flipH="1">
            <a:off x="10695788" y="6276977"/>
            <a:ext cx="297332" cy="405168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1" name="Google Shape;51;p4"/>
          <p:cNvSpPr txBox="1"/>
          <p:nvPr>
            <p:ph idx="1" type="body"/>
          </p:nvPr>
        </p:nvSpPr>
        <p:spPr>
          <a:xfrm>
            <a:off x="1203515" y="1969995"/>
            <a:ext cx="9664993" cy="48880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52" name="Google Shape;52;p4"/>
          <p:cNvCxnSpPr/>
          <p:nvPr/>
        </p:nvCxnSpPr>
        <p:spPr>
          <a:xfrm>
            <a:off x="0" y="6342682"/>
            <a:ext cx="120126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53" name="Google Shape;53;p4"/>
          <p:cNvSpPr/>
          <p:nvPr/>
        </p:nvSpPr>
        <p:spPr>
          <a:xfrm rot="5400000">
            <a:off x="639706" y="28745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"/>
          <p:cNvSpPr/>
          <p:nvPr/>
        </p:nvSpPr>
        <p:spPr>
          <a:xfrm>
            <a:off x="900540" y="0"/>
            <a:ext cx="9981863" cy="17170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5"/>
          <p:cNvSpPr txBox="1"/>
          <p:nvPr>
            <p:ph type="title"/>
          </p:nvPr>
        </p:nvSpPr>
        <p:spPr>
          <a:xfrm>
            <a:off x="1" y="331241"/>
            <a:ext cx="11564470" cy="116339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/>
        </p:txBody>
      </p:sp>
      <p:sp>
        <p:nvSpPr>
          <p:cNvPr id="57" name="Google Shape;57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5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5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5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" name="Google Shape;62;p5"/>
          <p:cNvSpPr/>
          <p:nvPr/>
        </p:nvSpPr>
        <p:spPr>
          <a:xfrm rot="10800000">
            <a:off x="10726268" y="20061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5"/>
          <p:cNvSpPr/>
          <p:nvPr/>
        </p:nvSpPr>
        <p:spPr>
          <a:xfrm>
            <a:off x="704848" y="116101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>
            <a:off x="839788" y="436517"/>
            <a:ext cx="11606212" cy="12805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6"/>
          <p:cNvSpPr txBox="1"/>
          <p:nvPr>
            <p:ph type="title"/>
          </p:nvPr>
        </p:nvSpPr>
        <p:spPr>
          <a:xfrm>
            <a:off x="0" y="446209"/>
            <a:ext cx="11355388" cy="116339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/>
        </p:txBody>
      </p:sp>
      <p:sp>
        <p:nvSpPr>
          <p:cNvPr id="67" name="Google Shape;67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6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6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6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6"/>
          <p:cNvSpPr/>
          <p:nvPr/>
        </p:nvSpPr>
        <p:spPr>
          <a:xfrm rot="10800000">
            <a:off x="10726268" y="30221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7"/>
          <p:cNvPicPr preferRelativeResize="0"/>
          <p:nvPr/>
        </p:nvPicPr>
        <p:blipFill rotWithShape="1">
          <a:blip r:embed="rId2">
            <a:alphaModFix/>
          </a:blip>
          <a:srcRect b="-2857" l="48728" r="-46169" t="-1"/>
          <a:stretch/>
        </p:blipFill>
        <p:spPr>
          <a:xfrm flipH="1" rot="10800000">
            <a:off x="-1" y="-76364"/>
            <a:ext cx="5164997" cy="5451942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7"/>
          <p:cNvSpPr/>
          <p:nvPr/>
        </p:nvSpPr>
        <p:spPr>
          <a:xfrm>
            <a:off x="-274319" y="436517"/>
            <a:ext cx="9794240" cy="1097214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7"/>
          <p:cNvPicPr preferRelativeResize="0"/>
          <p:nvPr/>
        </p:nvPicPr>
        <p:blipFill rotWithShape="1">
          <a:blip r:embed="rId3">
            <a:alphaModFix/>
          </a:blip>
          <a:srcRect b="32717" l="48728" r="-46169" t="-2"/>
          <a:stretch/>
        </p:blipFill>
        <p:spPr>
          <a:xfrm flipH="1">
            <a:off x="7100002" y="3302386"/>
            <a:ext cx="5164997" cy="356616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7"/>
          <p:cNvSpPr/>
          <p:nvPr/>
        </p:nvSpPr>
        <p:spPr>
          <a:xfrm>
            <a:off x="1046480" y="2092960"/>
            <a:ext cx="9005196" cy="4765040"/>
          </a:xfrm>
          <a:prstGeom prst="rect">
            <a:avLst/>
          </a:prstGeom>
          <a:solidFill>
            <a:schemeClr val="lt1">
              <a:alpha val="7098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7"/>
          <p:cNvSpPr txBox="1"/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/>
        </p:txBody>
      </p:sp>
      <p:sp>
        <p:nvSpPr>
          <p:cNvPr id="81" name="Google Shape;81;p7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7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7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" name="Google Shape;84;p7"/>
          <p:cNvSpPr/>
          <p:nvPr/>
        </p:nvSpPr>
        <p:spPr>
          <a:xfrm rot="10800000">
            <a:off x="9344508" y="210771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7"/>
          <p:cNvSpPr/>
          <p:nvPr/>
        </p:nvSpPr>
        <p:spPr>
          <a:xfrm flipH="1" rot="5400000">
            <a:off x="722502" y="1332763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showMasterSp="0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"/>
          <p:cNvSpPr/>
          <p:nvPr/>
        </p:nvSpPr>
        <p:spPr>
          <a:xfrm>
            <a:off x="838200" y="0"/>
            <a:ext cx="10515600" cy="645396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/>
        </p:txBody>
      </p:sp>
      <p:sp>
        <p:nvSpPr>
          <p:cNvPr id="89" name="Google Shape;89;p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 rot="5400000">
            <a:off x="-86212" y="5497980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1" name="Google Shape;9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37336" y="630107"/>
            <a:ext cx="903568" cy="373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9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9"/>
          <p:cNvSpPr txBox="1"/>
          <p:nvPr>
            <p:ph idx="12" type="sldNum"/>
          </p:nvPr>
        </p:nvSpPr>
        <p:spPr>
          <a:xfrm>
            <a:off x="208428" y="6297297"/>
            <a:ext cx="992841" cy="3041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5" name="Google Shape;95;p9"/>
          <p:cNvSpPr/>
          <p:nvPr/>
        </p:nvSpPr>
        <p:spPr>
          <a:xfrm>
            <a:off x="314960" y="356237"/>
            <a:ext cx="11602720" cy="56761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9"/>
          <p:cNvSpPr/>
          <p:nvPr/>
        </p:nvSpPr>
        <p:spPr>
          <a:xfrm flipH="1" rot="5400000">
            <a:off x="464342" y="5683807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9"/>
          <p:cNvSpPr/>
          <p:nvPr/>
        </p:nvSpPr>
        <p:spPr>
          <a:xfrm flipH="1" rot="-5400000">
            <a:off x="11270774" y="223759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0"/>
          <p:cNvSpPr/>
          <p:nvPr/>
        </p:nvSpPr>
        <p:spPr>
          <a:xfrm>
            <a:off x="0" y="-1591"/>
            <a:ext cx="4772025" cy="194352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0"/>
          <p:cNvSpPr txBox="1"/>
          <p:nvPr>
            <p:ph type="title"/>
          </p:nvPr>
        </p:nvSpPr>
        <p:spPr>
          <a:xfrm>
            <a:off x="0" y="426719"/>
            <a:ext cx="4772025" cy="160578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rebuchet MS"/>
              <a:buNone/>
              <a:defRPr b="0" i="1" sz="32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/>
        </p:txBody>
      </p:sp>
      <p:sp>
        <p:nvSpPr>
          <p:cNvPr id="101" name="Google Shape;101;p10"/>
          <p:cNvSpPr/>
          <p:nvPr>
            <p:ph idx="2" type="pic"/>
          </p:nvPr>
        </p:nvSpPr>
        <p:spPr>
          <a:xfrm>
            <a:off x="5183188" y="426721"/>
            <a:ext cx="6172200" cy="543433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320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10"/>
          <p:cNvSpPr txBox="1"/>
          <p:nvPr>
            <p:ph idx="1" type="body"/>
          </p:nvPr>
        </p:nvSpPr>
        <p:spPr>
          <a:xfrm>
            <a:off x="839788" y="2460810"/>
            <a:ext cx="3932237" cy="34081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4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10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10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10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" name="Google Shape;106;p10"/>
          <p:cNvSpPr/>
          <p:nvPr/>
        </p:nvSpPr>
        <p:spPr>
          <a:xfrm rot="-5400000">
            <a:off x="4035909" y="1710858"/>
            <a:ext cx="481012" cy="481012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7" name="Google Shape;107;p10"/>
          <p:cNvCxnSpPr/>
          <p:nvPr/>
        </p:nvCxnSpPr>
        <p:spPr>
          <a:xfrm>
            <a:off x="4958080" y="426720"/>
            <a:ext cx="0" cy="5601637"/>
          </a:xfrm>
          <a:prstGeom prst="straightConnector1">
            <a:avLst/>
          </a:prstGeom>
          <a:noFill/>
          <a:ln cap="flat" cmpd="sng" w="12700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idx="1" type="body"/>
          </p:nvPr>
        </p:nvSpPr>
        <p:spPr>
          <a:xfrm>
            <a:off x="838199" y="1825625"/>
            <a:ext cx="9213477" cy="50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6600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b="0" i="1" sz="40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208428" y="602835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6776717" y="6332522"/>
            <a:ext cx="4020671" cy="268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208428" y="6297297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070548" y="6300510"/>
            <a:ext cx="903568" cy="3736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Google Shape;16;p1"/>
          <p:cNvCxnSpPr/>
          <p:nvPr/>
        </p:nvCxnSpPr>
        <p:spPr>
          <a:xfrm flipH="1">
            <a:off x="10695788" y="6276977"/>
            <a:ext cx="297332" cy="405168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" name="Google Shape;17;p1"/>
          <p:cNvCxnSpPr/>
          <p:nvPr/>
        </p:nvCxnSpPr>
        <p:spPr>
          <a:xfrm>
            <a:off x="0" y="6342682"/>
            <a:ext cx="120126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mailto:aarora23@vt.edu" TargetMode="External"/><Relationship Id="rId4" Type="http://schemas.openxmlformats.org/officeDocument/2006/relationships/hyperlink" Target="mailto:jfan12@vt.edu" TargetMode="External"/><Relationship Id="rId5" Type="http://schemas.openxmlformats.org/officeDocument/2006/relationships/hyperlink" Target="mailto:hy@vt.edu" TargetMode="External"/><Relationship Id="rId6" Type="http://schemas.openxmlformats.org/officeDocument/2006/relationships/hyperlink" Target="mailto:shuail8@vt.edu" TargetMode="External"/><Relationship Id="rId7" Type="http://schemas.openxmlformats.org/officeDocument/2006/relationships/hyperlink" Target="mailto:chmille3@vt.ed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5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"/>
          <p:cNvSpPr txBox="1"/>
          <p:nvPr>
            <p:ph type="title"/>
          </p:nvPr>
        </p:nvSpPr>
        <p:spPr>
          <a:xfrm>
            <a:off x="939675" y="1705000"/>
            <a:ext cx="8996400" cy="2614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200" lIns="457200" spcFirstLastPara="1" rIns="822950" wrap="square" tIns="4572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i="0" lang="en-US" sz="3600"/>
              <a:t>Team 7 → Final Presentation</a:t>
            </a:r>
            <a:endParaRPr i="0" sz="3600"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t/>
            </a:r>
            <a:endParaRPr i="0" sz="2200"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i="0" lang="en-US" sz="2200"/>
              <a:t>CS4984/CS5984 Big Data Text Summarization</a:t>
            </a:r>
            <a:endParaRPr i="0" sz="2200"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i="0" lang="en-US" sz="2200"/>
              <a:t>November 29, 2018</a:t>
            </a:r>
            <a:endParaRPr i="0" sz="2200"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4500"/>
              <a:buFont typeface="Trebuchet MS"/>
              <a:buNone/>
            </a:pPr>
            <a:r>
              <a:rPr i="0" lang="en-US" sz="2200"/>
              <a:t>Blacksburg, Va 24061</a:t>
            </a:r>
            <a:endParaRPr i="0" sz="2200"/>
          </a:p>
        </p:txBody>
      </p:sp>
      <p:sp>
        <p:nvSpPr>
          <p:cNvPr id="130" name="Google Shape;130;p13"/>
          <p:cNvSpPr txBox="1"/>
          <p:nvPr>
            <p:ph idx="1" type="body"/>
          </p:nvPr>
        </p:nvSpPr>
        <p:spPr>
          <a:xfrm>
            <a:off x="0" y="4730300"/>
            <a:ext cx="5749200" cy="197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82875" lIns="274300" spcFirstLastPara="1" rIns="365750" wrap="square" tIns="2743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</a:pPr>
            <a:r>
              <a:rPr b="0" lang="en-US" sz="1600"/>
              <a:t>Anuj Arora</a:t>
            </a:r>
            <a:endParaRPr b="0" sz="16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</a:pPr>
            <a:r>
              <a:rPr b="0" lang="en-US" sz="1600"/>
              <a:t>Jixiang Fan</a:t>
            </a:r>
            <a:endParaRPr b="0" sz="16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</a:pPr>
            <a:r>
              <a:rPr b="0" lang="en-US" sz="1600"/>
              <a:t>Yi Han </a:t>
            </a:r>
            <a:endParaRPr b="0" sz="16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</a:pPr>
            <a:r>
              <a:rPr b="0" lang="en-US" sz="1600"/>
              <a:t>Shuai Liu</a:t>
            </a:r>
            <a:endParaRPr b="0" sz="16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</a:pPr>
            <a:r>
              <a:rPr b="0" lang="en-US" sz="1600"/>
              <a:t>Chreston Miller</a:t>
            </a:r>
            <a:endParaRPr b="0" sz="16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</a:pPr>
            <a:r>
              <a:t/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1800"/>
              <a:buFont typeface="Noto Sans Symbols"/>
              <a:buNone/>
            </a:pPr>
            <a:r>
              <a:t/>
            </a:r>
            <a:endParaRPr sz="1800"/>
          </a:p>
        </p:txBody>
      </p:sp>
      <p:pic>
        <p:nvPicPr>
          <p:cNvPr id="131" name="Google Shape;13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31929" y="5517689"/>
            <a:ext cx="2262079" cy="935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2"/>
          <p:cNvSpPr txBox="1"/>
          <p:nvPr>
            <p:ph type="title"/>
          </p:nvPr>
        </p:nvSpPr>
        <p:spPr>
          <a:xfrm>
            <a:off x="750450" y="439250"/>
            <a:ext cx="102429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Exploratory Results</a:t>
            </a:r>
            <a:endParaRPr/>
          </a:p>
        </p:txBody>
      </p:sp>
      <p:sp>
        <p:nvSpPr>
          <p:cNvPr id="210" name="Google Shape;210;p22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1" name="Google Shape;211;p22"/>
          <p:cNvSpPr txBox="1"/>
          <p:nvPr>
            <p:ph idx="1" type="body"/>
          </p:nvPr>
        </p:nvSpPr>
        <p:spPr>
          <a:xfrm>
            <a:off x="1263440" y="14093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NLTK’s Named Entity Chunker was used to generate named entities, the most frequent of which are shown below</a:t>
            </a:r>
            <a:br>
              <a:rPr lang="en-US"/>
            </a:br>
            <a:endParaRPr/>
          </a:p>
        </p:txBody>
      </p:sp>
      <p:graphicFrame>
        <p:nvGraphicFramePr>
          <p:cNvPr id="212" name="Google Shape;212;p22"/>
          <p:cNvGraphicFramePr/>
          <p:nvPr/>
        </p:nvGraphicFramePr>
        <p:xfrm>
          <a:off x="2785975" y="3305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{F0386307-074F-4B61-BF26-3206ADF2DEA5}</a:tableStyleId>
              </a:tblPr>
              <a:tblGrid>
                <a:gridCol w="3429000"/>
                <a:gridCol w="34290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000" u="sng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Named Entities</a:t>
                      </a:r>
                      <a:endParaRPr b="1" sz="2000" u="sng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000" u="sng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Frequency</a:t>
                      </a:r>
                      <a:endParaRPr b="1" sz="2000" u="sng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(’ORGANIZATION’, ’NRA’)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4,510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(’GPE’, ’Parkland’)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4,265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(’GPE’, ’Florida’)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2,470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(’PERSON’, ’Trump’)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2,234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(’GPE’, ’U.S.’)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2,233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3"/>
          <p:cNvSpPr txBox="1"/>
          <p:nvPr>
            <p:ph type="title"/>
          </p:nvPr>
        </p:nvSpPr>
        <p:spPr>
          <a:xfrm>
            <a:off x="750450" y="237550"/>
            <a:ext cx="102429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Topic Modelling</a:t>
            </a:r>
            <a:endParaRPr/>
          </a:p>
        </p:txBody>
      </p:sp>
      <p:sp>
        <p:nvSpPr>
          <p:cNvPr id="219" name="Google Shape;219;p23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0" name="Google Shape;220;p23"/>
          <p:cNvSpPr txBox="1"/>
          <p:nvPr>
            <p:ph idx="1" type="body"/>
          </p:nvPr>
        </p:nvSpPr>
        <p:spPr>
          <a:xfrm>
            <a:off x="1122390" y="1104670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The tokenized sentences were vectorized using the Bag of Words (BOW) approach</a:t>
            </a:r>
            <a:br>
              <a:rPr lang="en-US" sz="2400"/>
            </a:b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Gensim was used to implement the LDA (Latent Dirichlet Allocation) algorithm</a:t>
            </a:r>
            <a:br>
              <a:rPr lang="en-US" sz="2400"/>
            </a:br>
            <a:br>
              <a:rPr lang="en-US" sz="2400"/>
            </a:br>
            <a:endParaRPr sz="2400"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21" name="Google Shape;221;p23"/>
          <p:cNvGraphicFramePr/>
          <p:nvPr/>
        </p:nvGraphicFramePr>
        <p:xfrm>
          <a:off x="461500" y="3236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{F0386307-074F-4B61-BF26-3206ADF2DEA5}</a:tableStyleId>
              </a:tblPr>
              <a:tblGrid>
                <a:gridCol w="2190250"/>
                <a:gridCol w="92461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 u="sng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Topic</a:t>
                      </a:r>
                      <a:endParaRPr b="1" sz="1800" u="sng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 u="sng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Keywords</a:t>
                      </a:r>
                      <a:endParaRPr b="1" sz="1800" u="sng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Topic 0</a:t>
                      </a:r>
                      <a:br>
                        <a:rPr lang="en-US" sz="1800"/>
                      </a:br>
                      <a:r>
                        <a:rPr lang="en-US" sz="1800"/>
                        <a:t>(Santa Fe)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0.024*"school" + 0.021*"police" + 0.019*"shoot" + 0.012*"people" + 0.012*"kill" + 0.011*"2018" + 0.011*"high" + 0.010*"santa" + 0.010*"fe" + 0.010*"shot"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Topic 1</a:t>
                      </a:r>
                      <a:br>
                        <a:rPr lang="en-US" sz="18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</a:br>
                      <a:r>
                        <a:rPr lang="en-US" sz="18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(General Shootings)</a:t>
                      </a:r>
                      <a:endParaRPr sz="18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0.030*"school" + 0.021*"student" + 0.014*"gun" + 0.011*"people" + 0.010*"shoot" + 0.010*"high" + 0.009*"parkland" + 0.008*"life" + 0.008*"like" + 0.008*"violence"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Topic 2</a:t>
                      </a:r>
                      <a:br>
                        <a:rPr lang="en-US" sz="18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</a:br>
                      <a:r>
                        <a:rPr lang="en-US" sz="18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(Policy)</a:t>
                      </a:r>
                      <a:endParaRPr sz="18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0.025*"gun" + 0.012*"state" + 0.008*"nra" + 0.008*"law" + 0.007*"trump" + 0.006*"people" + 0.006*"year" + 0.005*"use" + 0.005*"right" + 0.005*"firearm"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4"/>
          <p:cNvSpPr txBox="1"/>
          <p:nvPr>
            <p:ph type="title"/>
          </p:nvPr>
        </p:nvSpPr>
        <p:spPr>
          <a:xfrm>
            <a:off x="750450" y="439250"/>
            <a:ext cx="102429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Deep Learning</a:t>
            </a:r>
            <a:endParaRPr/>
          </a:p>
        </p:txBody>
      </p:sp>
      <p:sp>
        <p:nvSpPr>
          <p:cNvPr id="228" name="Google Shape;228;p24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9" name="Google Shape;229;p24"/>
          <p:cNvSpPr txBox="1"/>
          <p:nvPr>
            <p:ph idx="1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Method Exploration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Separate summaries based on LDA identified topics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Pointer-Generator Network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/>
              <a:t>Hyperparameter tuning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Training data - CNN/Daily Mail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/>
              <a:t> Used a pre-trained model - saved much time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Processing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/>
              <a:t>Local Ubuntu server with a high power graphics card (GPU)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5"/>
          <p:cNvSpPr txBox="1"/>
          <p:nvPr>
            <p:ph type="title"/>
          </p:nvPr>
        </p:nvSpPr>
        <p:spPr>
          <a:xfrm>
            <a:off x="826726" y="439252"/>
            <a:ext cx="109932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Deep Learning Visualization</a:t>
            </a:r>
            <a:endParaRPr/>
          </a:p>
        </p:txBody>
      </p:sp>
      <p:sp>
        <p:nvSpPr>
          <p:cNvPr id="236" name="Google Shape;236;p25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7" name="Google Shape;23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9300" y="1725350"/>
            <a:ext cx="8174177" cy="457194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5"/>
          <p:cNvSpPr txBox="1"/>
          <p:nvPr>
            <p:ph idx="1" type="body"/>
          </p:nvPr>
        </p:nvSpPr>
        <p:spPr>
          <a:xfrm>
            <a:off x="1263450" y="1547151"/>
            <a:ext cx="9665100" cy="1010700"/>
          </a:xfrm>
          <a:prstGeom prst="rect">
            <a:avLst/>
          </a:prstGeom>
          <a:solidFill>
            <a:srgbClr val="FFFFFF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Generated Summary</a:t>
            </a:r>
            <a:r>
              <a:rPr lang="en-US" sz="2400"/>
              <a:t> </a:t>
            </a:r>
            <a:endParaRPr sz="2400"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 sz="2400"/>
              <a:t>Highlighted = High Generation Probability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6"/>
          <p:cNvSpPr txBox="1"/>
          <p:nvPr>
            <p:ph type="title"/>
          </p:nvPr>
        </p:nvSpPr>
        <p:spPr>
          <a:xfrm>
            <a:off x="750450" y="439250"/>
            <a:ext cx="102429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Post-Processing</a:t>
            </a:r>
            <a:endParaRPr/>
          </a:p>
        </p:txBody>
      </p:sp>
      <p:sp>
        <p:nvSpPr>
          <p:cNvPr id="245" name="Google Shape;245;p26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6" name="Google Shape;246;p26"/>
          <p:cNvSpPr txBox="1"/>
          <p:nvPr>
            <p:ph idx="1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Removing redundancy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Fixing flow issues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Rearranging sentences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Given the separate topics, arranging them in a logical order and creating transitions between them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7"/>
          <p:cNvSpPr txBox="1"/>
          <p:nvPr>
            <p:ph type="title"/>
          </p:nvPr>
        </p:nvSpPr>
        <p:spPr>
          <a:xfrm>
            <a:off x="750450" y="439250"/>
            <a:ext cx="102429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Lessons Learned</a:t>
            </a:r>
            <a:endParaRPr/>
          </a:p>
        </p:txBody>
      </p:sp>
      <p:sp>
        <p:nvSpPr>
          <p:cNvPr id="253" name="Google Shape;253;p27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4" name="Google Shape;254;p27"/>
          <p:cNvSpPr txBox="1"/>
          <p:nvPr>
            <p:ph idx="1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GPU acceleration - surprisingly did not need a cluster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Software versions are very important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Ubuntu Virtual Machine would not work with GitHub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/>
              <a:t>This was using Parallels virtualization software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How to use Docker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How to use Solr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Pre-processing large datasets to extract meaningful information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Deep Learning </a:t>
            </a:r>
            <a:r>
              <a:rPr lang="en-US"/>
              <a:t>architectures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8"/>
          <p:cNvSpPr txBox="1"/>
          <p:nvPr>
            <p:ph type="title"/>
          </p:nvPr>
        </p:nvSpPr>
        <p:spPr>
          <a:xfrm>
            <a:off x="750450" y="439250"/>
            <a:ext cx="102429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261" name="Google Shape;261;p28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2" name="Google Shape;262;p28"/>
          <p:cNvSpPr txBox="1"/>
          <p:nvPr>
            <p:ph idx="1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Abstractive summarization is challenging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Careful pre-processing is necessary for filtering articles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Deep learning solutions/approaches are available via open source repositories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▪"/>
            </a:pPr>
            <a:r>
              <a:rPr lang="en-US"/>
              <a:t>Provides a working foundation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Current methods for abstractive summarization are not a complete solution, however, techniques continue to improve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9"/>
          <p:cNvSpPr txBox="1"/>
          <p:nvPr>
            <p:ph type="title"/>
          </p:nvPr>
        </p:nvSpPr>
        <p:spPr>
          <a:xfrm>
            <a:off x="750450" y="439250"/>
            <a:ext cx="102429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Questions!</a:t>
            </a:r>
            <a:endParaRPr/>
          </a:p>
        </p:txBody>
      </p:sp>
      <p:sp>
        <p:nvSpPr>
          <p:cNvPr id="269" name="Google Shape;269;p29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0" name="Google Shape;270;p29"/>
          <p:cNvSpPr txBox="1"/>
          <p:nvPr>
            <p:ph idx="1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Anuj Arora: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aarora23@vt.edu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Jixiang Fan: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jfan12@vt.edu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Yi Han: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hy@vt.edu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Shuai Liu: </a:t>
            </a:r>
            <a:r>
              <a:rPr lang="en-US" u="sng">
                <a:solidFill>
                  <a:schemeClr val="hlink"/>
                </a:solidFill>
                <a:hlinkClick r:id="rId6"/>
              </a:rPr>
              <a:t>shuail8@vt.edu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Chreston Miller: </a:t>
            </a:r>
            <a:r>
              <a:rPr lang="en-US" u="sng">
                <a:solidFill>
                  <a:schemeClr val="hlink"/>
                </a:solidFill>
                <a:hlinkClick r:id="rId7"/>
              </a:rPr>
              <a:t>chmille3@vt.edu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4"/>
          <p:cNvSpPr txBox="1"/>
          <p:nvPr>
            <p:ph type="title"/>
          </p:nvPr>
        </p:nvSpPr>
        <p:spPr>
          <a:xfrm>
            <a:off x="750450" y="439250"/>
            <a:ext cx="102429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Roadmap </a:t>
            </a:r>
            <a:endParaRPr/>
          </a:p>
        </p:txBody>
      </p:sp>
      <p:sp>
        <p:nvSpPr>
          <p:cNvPr id="138" name="Google Shape;138;p14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p14"/>
          <p:cNvSpPr txBox="1"/>
          <p:nvPr>
            <p:ph idx="1" type="body"/>
          </p:nvPr>
        </p:nvSpPr>
        <p:spPr>
          <a:xfrm>
            <a:off x="1131790" y="154714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Introduction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Project Management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Motivation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Golden Standard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Article Collection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Pre-Processing Data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Deep Learning for Summarization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Post-Processing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Lessons Learned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Conclusion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5"/>
          <p:cNvSpPr txBox="1"/>
          <p:nvPr>
            <p:ph type="title"/>
          </p:nvPr>
        </p:nvSpPr>
        <p:spPr>
          <a:xfrm>
            <a:off x="727375" y="439250"/>
            <a:ext cx="102657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46" name="Google Shape;146;p15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7" name="Google Shape;14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7500" y="2471751"/>
            <a:ext cx="10157699" cy="2365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/>
          <p:nvPr>
            <p:ph type="title"/>
          </p:nvPr>
        </p:nvSpPr>
        <p:spPr>
          <a:xfrm>
            <a:off x="987850" y="439250"/>
            <a:ext cx="100053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Project Management</a:t>
            </a:r>
            <a:endParaRPr/>
          </a:p>
        </p:txBody>
      </p:sp>
      <p:sp>
        <p:nvSpPr>
          <p:cNvPr id="154" name="Google Shape;154;p16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5" name="Google Shape;15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5950" y="1527455"/>
            <a:ext cx="2512109" cy="306296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56" name="Google Shape;156;p16"/>
          <p:cNvSpPr txBox="1"/>
          <p:nvPr/>
        </p:nvSpPr>
        <p:spPr>
          <a:xfrm>
            <a:off x="1458150" y="4689975"/>
            <a:ext cx="13677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Slack</a:t>
            </a:r>
            <a:endParaRPr sz="3000"/>
          </a:p>
        </p:txBody>
      </p:sp>
      <p:sp>
        <p:nvSpPr>
          <p:cNvPr id="157" name="Google Shape;157;p16"/>
          <p:cNvSpPr txBox="1"/>
          <p:nvPr/>
        </p:nvSpPr>
        <p:spPr>
          <a:xfrm>
            <a:off x="4651800" y="4689975"/>
            <a:ext cx="24087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Team Drive</a:t>
            </a:r>
            <a:endParaRPr sz="3000"/>
          </a:p>
        </p:txBody>
      </p:sp>
      <p:pic>
        <p:nvPicPr>
          <p:cNvPr id="158" name="Google Shape;15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63769" y="1496700"/>
            <a:ext cx="3793570" cy="299948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59" name="Google Shape;159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46986" y="2488824"/>
            <a:ext cx="2665840" cy="1371267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6"/>
          <p:cNvSpPr txBox="1"/>
          <p:nvPr/>
        </p:nvSpPr>
        <p:spPr>
          <a:xfrm>
            <a:off x="8586400" y="4689975"/>
            <a:ext cx="13677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Code</a:t>
            </a:r>
            <a:endParaRPr sz="3000"/>
          </a:p>
        </p:txBody>
      </p:sp>
      <p:sp>
        <p:nvSpPr>
          <p:cNvPr id="161" name="Google Shape;161;p16"/>
          <p:cNvSpPr txBox="1"/>
          <p:nvPr/>
        </p:nvSpPr>
        <p:spPr>
          <a:xfrm>
            <a:off x="2694250" y="5673275"/>
            <a:ext cx="6639000" cy="5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…and </a:t>
            </a:r>
            <a:r>
              <a:rPr lang="en-US" sz="3600"/>
              <a:t>Weekly Team Meetings</a:t>
            </a:r>
            <a:endParaRPr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7"/>
          <p:cNvSpPr txBox="1"/>
          <p:nvPr>
            <p:ph type="title"/>
          </p:nvPr>
        </p:nvSpPr>
        <p:spPr>
          <a:xfrm>
            <a:off x="750450" y="439250"/>
            <a:ext cx="102429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Motivation</a:t>
            </a:r>
            <a:endParaRPr/>
          </a:p>
        </p:txBody>
      </p:sp>
      <p:sp>
        <p:nvSpPr>
          <p:cNvPr id="168" name="Google Shape;168;p17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9" name="Google Shape;169;p17"/>
          <p:cNvSpPr txBox="1"/>
          <p:nvPr>
            <p:ph idx="1" type="body"/>
          </p:nvPr>
        </p:nvSpPr>
        <p:spPr>
          <a:xfrm>
            <a:off x="1263440" y="2515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660000"/>
                </a:solidFill>
                <a:latin typeface="Trebuchet MS"/>
                <a:ea typeface="Trebuchet MS"/>
                <a:cs typeface="Trebuchet MS"/>
                <a:sym typeface="Trebuchet MS"/>
              </a:rPr>
              <a:t>How do we summarize multiple articles, when manually reading through each of them becomes impractical?</a:t>
            </a:r>
            <a:endParaRPr sz="3000">
              <a:solidFill>
                <a:srgbClr val="66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8"/>
          <p:cNvSpPr txBox="1"/>
          <p:nvPr>
            <p:ph type="title"/>
          </p:nvPr>
        </p:nvSpPr>
        <p:spPr>
          <a:xfrm>
            <a:off x="704275" y="439250"/>
            <a:ext cx="102888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Golden Standard</a:t>
            </a:r>
            <a:endParaRPr/>
          </a:p>
        </p:txBody>
      </p:sp>
      <p:sp>
        <p:nvSpPr>
          <p:cNvPr id="176" name="Google Shape;176;p18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7" name="Google Shape;177;p18"/>
          <p:cNvSpPr txBox="1"/>
          <p:nvPr>
            <p:ph idx="1" type="body"/>
          </p:nvPr>
        </p:nvSpPr>
        <p:spPr>
          <a:xfrm>
            <a:off x="1203515" y="19699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Create outline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Use Solr and Google search related material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Update outline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B</a:t>
            </a:r>
            <a:r>
              <a:rPr lang="en-US"/>
              <a:t>uilt-in summary tools in Mac OS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Finish first draft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Read feedback 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Update summary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9"/>
          <p:cNvSpPr txBox="1"/>
          <p:nvPr>
            <p:ph type="title"/>
          </p:nvPr>
        </p:nvSpPr>
        <p:spPr>
          <a:xfrm>
            <a:off x="715825" y="439250"/>
            <a:ext cx="102774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Article Collection - NeverAgain</a:t>
            </a:r>
            <a:endParaRPr/>
          </a:p>
        </p:txBody>
      </p:sp>
      <p:sp>
        <p:nvSpPr>
          <p:cNvPr id="184" name="Google Shape;184;p19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19"/>
          <p:cNvSpPr txBox="1"/>
          <p:nvPr>
            <p:ph idx="1" type="body"/>
          </p:nvPr>
        </p:nvSpPr>
        <p:spPr>
          <a:xfrm>
            <a:off x="1263440" y="17744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Collection of articles concerned with and focused around school shootings and gun policy </a:t>
            </a:r>
            <a:br>
              <a:rPr lang="en-US"/>
            </a:b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▪"/>
            </a:pPr>
            <a:r>
              <a:rPr lang="en-US"/>
              <a:t>The following table shows the article counts before and after the cleanup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86" name="Google Shape;186;p19"/>
          <p:cNvGraphicFramePr/>
          <p:nvPr/>
        </p:nvGraphicFramePr>
        <p:xfrm>
          <a:off x="1023025" y="4320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{F0386307-074F-4B61-BF26-3206ADF2DEA5}</a:tableStyleId>
              </a:tblPr>
              <a:tblGrid>
                <a:gridCol w="1714500"/>
                <a:gridCol w="1714500"/>
                <a:gridCol w="1714500"/>
                <a:gridCol w="1714500"/>
                <a:gridCol w="1714500"/>
                <a:gridCol w="17145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Dataset</a:t>
                      </a:r>
                      <a:endParaRPr b="1" sz="18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Before Noise Removal</a:t>
                      </a:r>
                      <a:endParaRPr b="1" sz="18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After Duplicate Removal</a:t>
                      </a:r>
                      <a:endParaRPr b="1" sz="18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After noise filtering</a:t>
                      </a:r>
                      <a:endParaRPr b="1" sz="18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Duplicate Percentage</a:t>
                      </a:r>
                      <a:endParaRPr b="1" sz="18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Total Reduction Percentage</a:t>
                      </a:r>
                      <a:endParaRPr b="1" sz="1800">
                        <a:solidFill>
                          <a:schemeClr val="dk1"/>
                        </a:solidFill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NeverAgain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12,111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7,631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3,669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37%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69%</a:t>
                      </a:r>
                      <a:endParaRPr sz="1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0"/>
          <p:cNvSpPr txBox="1"/>
          <p:nvPr>
            <p:ph type="title"/>
          </p:nvPr>
        </p:nvSpPr>
        <p:spPr>
          <a:xfrm>
            <a:off x="750450" y="439250"/>
            <a:ext cx="102429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Pre-Processing</a:t>
            </a:r>
            <a:endParaRPr/>
          </a:p>
        </p:txBody>
      </p:sp>
      <p:sp>
        <p:nvSpPr>
          <p:cNvPr id="193" name="Google Shape;193;p20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4" name="Google Shape;194;p20"/>
          <p:cNvSpPr txBox="1"/>
          <p:nvPr>
            <p:ph idx="1" type="body"/>
          </p:nvPr>
        </p:nvSpPr>
        <p:spPr>
          <a:xfrm>
            <a:off x="1263440" y="1683470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b="1" lang="en-US" sz="2200"/>
              <a:t>Raw Data Conversion and Indexing</a:t>
            </a:r>
            <a:r>
              <a:rPr lang="en-US" sz="2200"/>
              <a:t> (WARC/CDX to JSON)</a:t>
            </a:r>
            <a:br>
              <a:rPr lang="en-US" sz="2200"/>
            </a:br>
            <a:endParaRPr sz="2200"/>
          </a:p>
          <a:p>
            <a:pPr indent="-368300" lvl="0" marL="457200" rtl="0" algn="l"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b="1" lang="en-US" sz="2200"/>
              <a:t>Duplicated Entries Removal </a:t>
            </a:r>
            <a:br>
              <a:rPr lang="en-US" sz="2200"/>
            </a:br>
            <a:endParaRPr sz="2200"/>
          </a:p>
          <a:p>
            <a:pPr indent="-368300" lvl="0" marL="457200" rtl="0" algn="l"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b="1" lang="en-US" sz="2200"/>
              <a:t>Noise Filtering</a:t>
            </a:r>
            <a:endParaRPr b="1" sz="2200"/>
          </a:p>
          <a:p>
            <a:pPr indent="-368300" lvl="1" marL="914400" rtl="0" algn="l">
              <a:spcBef>
                <a:spcPts val="60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Iteration 1: Word Filtering </a:t>
            </a:r>
            <a:endParaRPr sz="2200"/>
          </a:p>
          <a:p>
            <a:pPr indent="-368300" lvl="1" marL="914400" rtl="0" algn="l">
              <a:spcBef>
                <a:spcPts val="60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Iteration 2: jusText and Word Filtering   </a:t>
            </a:r>
            <a:endParaRPr sz="2200"/>
          </a:p>
          <a:p>
            <a:pPr indent="-368300" lvl="1" marL="914400" rtl="0" algn="l">
              <a:spcBef>
                <a:spcPts val="60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Iteration 3: jusText and more restrictive Word Filtering</a:t>
            </a:r>
            <a:endParaRPr sz="2200"/>
          </a:p>
          <a:p>
            <a:pPr indent="-368300" lvl="1" marL="914400" rtl="0" algn="l">
              <a:spcBef>
                <a:spcPts val="60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Stopwords, Punctuation Removal and Part of Speech Tagging</a:t>
            </a:r>
            <a:endParaRPr sz="2200"/>
          </a:p>
          <a:p>
            <a:pPr indent="-368300" lvl="1" marL="914400" rtl="0" algn="l">
              <a:spcBef>
                <a:spcPts val="60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Lemmatization and Tokenization</a:t>
            </a:r>
            <a:endParaRPr sz="2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1"/>
          <p:cNvSpPr txBox="1"/>
          <p:nvPr>
            <p:ph type="title"/>
          </p:nvPr>
        </p:nvSpPr>
        <p:spPr>
          <a:xfrm>
            <a:off x="750450" y="439250"/>
            <a:ext cx="10242900" cy="110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Exploratory Results</a:t>
            </a:r>
            <a:endParaRPr/>
          </a:p>
        </p:txBody>
      </p:sp>
      <p:sp>
        <p:nvSpPr>
          <p:cNvPr id="201" name="Google Shape;201;p21"/>
          <p:cNvSpPr txBox="1"/>
          <p:nvPr>
            <p:ph idx="12" type="sldNum"/>
          </p:nvPr>
        </p:nvSpPr>
        <p:spPr>
          <a:xfrm>
            <a:off x="208428" y="6297297"/>
            <a:ext cx="9927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2" name="Google Shape;202;p21"/>
          <p:cNvSpPr txBox="1"/>
          <p:nvPr>
            <p:ph idx="1" type="body"/>
          </p:nvPr>
        </p:nvSpPr>
        <p:spPr>
          <a:xfrm>
            <a:off x="1263440" y="1409395"/>
            <a:ext cx="9665100" cy="48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After tokenization, we came up with a list of the most frequently occuring words in the cleaned corpus. The top words are shown below</a:t>
            </a:r>
            <a:br>
              <a:rPr lang="en-US"/>
            </a:br>
            <a:endParaRPr/>
          </a:p>
        </p:txBody>
      </p:sp>
      <p:graphicFrame>
        <p:nvGraphicFramePr>
          <p:cNvPr id="203" name="Google Shape;203;p21"/>
          <p:cNvGraphicFramePr/>
          <p:nvPr/>
        </p:nvGraphicFramePr>
        <p:xfrm>
          <a:off x="2785975" y="3305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{F0386307-074F-4B61-BF26-3206ADF2DEA5}</a:tableStyleId>
              </a:tblPr>
              <a:tblGrid>
                <a:gridCol w="3429000"/>
                <a:gridCol w="34290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000" u="sng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Word</a:t>
                      </a:r>
                      <a:endParaRPr b="1" sz="2000" u="sng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000" u="sng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Frequency</a:t>
                      </a:r>
                      <a:endParaRPr b="1" sz="2000" u="sng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gun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25,009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school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21,726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people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12,853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student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12,234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shoot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  <a:sym typeface="Trebuchet MS"/>
                        </a:rPr>
                        <a:t>10,838</a:t>
                      </a:r>
                      <a:endParaRPr sz="1600">
                        <a:latin typeface="Trebuchet MS"/>
                        <a:ea typeface="Trebuchet MS"/>
                        <a:cs typeface="Trebuchet MS"/>
                        <a:sym typeface="Trebuchet MS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