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8.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5907" r:id="rId2"/>
    <p:sldMasterId id="2147485919" r:id="rId3"/>
    <p:sldMasterId id="2147485931" r:id="rId4"/>
    <p:sldMasterId id="2147485944" r:id="rId5"/>
    <p:sldMasterId id="2147485956" r:id="rId6"/>
    <p:sldMasterId id="2147485968" r:id="rId7"/>
    <p:sldMasterId id="2147485980" r:id="rId8"/>
    <p:sldMasterId id="2147485993" r:id="rId9"/>
  </p:sldMasterIdLst>
  <p:notesMasterIdLst>
    <p:notesMasterId r:id="rId61"/>
  </p:notesMasterIdLst>
  <p:sldIdLst>
    <p:sldId id="661" r:id="rId10"/>
    <p:sldId id="701" r:id="rId11"/>
    <p:sldId id="662" r:id="rId12"/>
    <p:sldId id="664" r:id="rId13"/>
    <p:sldId id="665" r:id="rId14"/>
    <p:sldId id="666" r:id="rId15"/>
    <p:sldId id="667" r:id="rId16"/>
    <p:sldId id="259" r:id="rId17"/>
    <p:sldId id="474" r:id="rId18"/>
    <p:sldId id="270" r:id="rId19"/>
    <p:sldId id="263" r:id="rId20"/>
    <p:sldId id="269" r:id="rId21"/>
    <p:sldId id="473" r:id="rId22"/>
    <p:sldId id="659" r:id="rId23"/>
    <p:sldId id="265" r:id="rId24"/>
    <p:sldId id="678" r:id="rId25"/>
    <p:sldId id="679" r:id="rId26"/>
    <p:sldId id="471" r:id="rId27"/>
    <p:sldId id="472" r:id="rId28"/>
    <p:sldId id="272" r:id="rId29"/>
    <p:sldId id="668" r:id="rId30"/>
    <p:sldId id="669" r:id="rId31"/>
    <p:sldId id="670" r:id="rId32"/>
    <p:sldId id="671" r:id="rId33"/>
    <p:sldId id="672" r:id="rId34"/>
    <p:sldId id="673" r:id="rId35"/>
    <p:sldId id="674" r:id="rId36"/>
    <p:sldId id="675" r:id="rId37"/>
    <p:sldId id="676" r:id="rId38"/>
    <p:sldId id="677" r:id="rId39"/>
    <p:sldId id="298" r:id="rId40"/>
    <p:sldId id="681" r:id="rId41"/>
    <p:sldId id="682" r:id="rId42"/>
    <p:sldId id="683" r:id="rId43"/>
    <p:sldId id="685" r:id="rId44"/>
    <p:sldId id="686" r:id="rId45"/>
    <p:sldId id="687" r:id="rId46"/>
    <p:sldId id="688" r:id="rId47"/>
    <p:sldId id="692" r:id="rId48"/>
    <p:sldId id="693" r:id="rId49"/>
    <p:sldId id="695" r:id="rId50"/>
    <p:sldId id="696" r:id="rId51"/>
    <p:sldId id="699" r:id="rId52"/>
    <p:sldId id="645" r:id="rId53"/>
    <p:sldId id="702" r:id="rId54"/>
    <p:sldId id="642" r:id="rId55"/>
    <p:sldId id="561" r:id="rId56"/>
    <p:sldId id="563" r:id="rId57"/>
    <p:sldId id="573" r:id="rId58"/>
    <p:sldId id="703" r:id="rId59"/>
    <p:sldId id="704" r:id="rId60"/>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2" autoAdjust="0"/>
    <p:restoredTop sz="94656" autoAdjust="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sorterViewPr>
    <p:cViewPr>
      <p:scale>
        <a:sx n="200" d="100"/>
        <a:sy n="200" d="100"/>
      </p:scale>
      <p:origin x="0" y="0"/>
    </p:cViewPr>
  </p:sorterViewPr>
  <p:notesViewPr>
    <p:cSldViewPr>
      <p:cViewPr varScale="1">
        <p:scale>
          <a:sx n="70" d="100"/>
          <a:sy n="70" d="100"/>
        </p:scale>
        <p:origin x="-276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63"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61" Type="http://schemas.openxmlformats.org/officeDocument/2006/relationships/notesMaster" Target="notesMasters/notesMaster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42.xml"/><Relationship Id="rId3"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E1A313AF-BE5C-447A-A1A2-DEA119EFA87F}" type="datetimeFigureOut">
              <a:rPr lang="es-ES"/>
              <a:pPr>
                <a:defRPr/>
              </a:pPr>
              <a:t>15/08/2013</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s-E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A5F3BAC-A319-4B3F-8876-A54F13E5595A}" type="slidenum">
              <a:rPr lang="es-ES"/>
              <a:pPr>
                <a:defRPr/>
              </a:pPr>
              <a:t>‹#›</a:t>
            </a:fld>
            <a:endParaRPr lang="es-ES"/>
          </a:p>
        </p:txBody>
      </p:sp>
    </p:spTree>
    <p:extLst>
      <p:ext uri="{BB962C8B-B14F-4D97-AF65-F5344CB8AC3E}">
        <p14:creationId xmlns:p14="http://schemas.microsoft.com/office/powerpoint/2010/main" val="28630279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1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989A8DF-E813-43D5-AD99-E836C5FFB99D}" type="slidenum">
              <a:rPr lang="es-ES" smtClean="0"/>
              <a:pPr>
                <a:defRPr/>
              </a:pPr>
              <a:t>12</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2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1285EA7-2AFE-456B-8443-3A4D7E82B22A}" type="slidenum">
              <a:rPr lang="es-ES">
                <a:solidFill>
                  <a:prstClr val="black"/>
                </a:solidFill>
              </a:rPr>
              <a:pPr>
                <a:defRPr/>
              </a:pPr>
              <a:t>13</a:t>
            </a:fld>
            <a:endParaRPr lang="es-E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8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C782C53F-BEF1-4A19-9D95-149399C2DA1A}" type="slidenum">
              <a:rPr lang="en-US"/>
              <a:pPr>
                <a:defRPr/>
              </a:pPr>
              <a:t>‹#›</a:t>
            </a:fld>
            <a:endParaRPr lang="en-US"/>
          </a:p>
        </p:txBody>
      </p:sp>
    </p:spTree>
    <p:extLst>
      <p:ext uri="{BB962C8B-B14F-4D97-AF65-F5344CB8AC3E}">
        <p14:creationId xmlns:p14="http://schemas.microsoft.com/office/powerpoint/2010/main" val="707498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86B70CC1-9602-482E-BA57-D7D509A757B8}" type="slidenum">
              <a:rPr lang="en-US"/>
              <a:pPr>
                <a:defRPr/>
              </a:pPr>
              <a:t>‹#›</a:t>
            </a:fld>
            <a:endParaRPr lang="en-US"/>
          </a:p>
        </p:txBody>
      </p:sp>
    </p:spTree>
    <p:extLst>
      <p:ext uri="{BB962C8B-B14F-4D97-AF65-F5344CB8AC3E}">
        <p14:creationId xmlns:p14="http://schemas.microsoft.com/office/powerpoint/2010/main" val="378940482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DFFA5FE-7488-492B-B280-41CC9D28BFA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027460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93834"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6308EC9-5078-4BE7-ABE0-0FE2699F741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3889530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BAEC12C0-3DE9-4FED-9537-A2E08C572DE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0697383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981200"/>
            <a:ext cx="3818467" cy="4114800"/>
          </a:xfrm>
        </p:spPr>
        <p:txBody>
          <a:bodyPr/>
          <a:lstStyle/>
          <a:p>
            <a:endParaRPr lang="en-US"/>
          </a:p>
        </p:txBody>
      </p:sp>
      <p:sp>
        <p:nvSpPr>
          <p:cNvPr id="4" name="Text Placeholder 3"/>
          <p:cNvSpPr>
            <a:spLocks noGrp="1"/>
          </p:cNvSpPr>
          <p:nvPr>
            <p:ph type="body" sz="half" idx="2"/>
          </p:nvPr>
        </p:nvSpPr>
        <p:spPr>
          <a:xfrm>
            <a:off x="4639734" y="1981200"/>
            <a:ext cx="3818467"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265B181A-1C52-4B5D-A5F3-0793C48FF07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1014634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8467"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39734" y="1981200"/>
            <a:ext cx="3818467"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39734" y="4114800"/>
            <a:ext cx="3818467"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85800" y="6248400"/>
            <a:ext cx="1905000" cy="457200"/>
          </a:xfrm>
        </p:spPr>
        <p:txBody>
          <a:bodyPr/>
          <a:lstStyle>
            <a:lvl1pPr>
              <a:defRPr/>
            </a:lvl1pPr>
          </a:lstStyle>
          <a:p>
            <a:endParaRPr lang="en-US">
              <a:solidFill>
                <a:srgbClr val="000000"/>
              </a:solidFill>
            </a:endParaRPr>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endParaRPr>
          </a:p>
        </p:txBody>
      </p:sp>
      <p:sp>
        <p:nvSpPr>
          <p:cNvPr id="8" name="Slide Number Placeholder 7"/>
          <p:cNvSpPr>
            <a:spLocks noGrp="1"/>
          </p:cNvSpPr>
          <p:nvPr>
            <p:ph type="sldNum" sz="quarter" idx="12"/>
          </p:nvPr>
        </p:nvSpPr>
        <p:spPr>
          <a:xfrm>
            <a:off x="6553200" y="6248400"/>
            <a:ext cx="1905000" cy="457200"/>
          </a:xfrm>
        </p:spPr>
        <p:txBody>
          <a:bodyPr/>
          <a:lstStyle>
            <a:lvl1pPr>
              <a:defRPr/>
            </a:lvl1pPr>
          </a:lstStyle>
          <a:p>
            <a:fld id="{1FD6AEE4-EA6B-4B2E-A0CA-2B4654A5EC0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22315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80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80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4D17C736-839E-433F-B36C-63A0D0DFDCF3}" type="slidenum">
              <a:rPr lang="en-US"/>
              <a:pPr>
                <a:defRPr/>
              </a:pPr>
              <a:t>‹#›</a:t>
            </a:fld>
            <a:endParaRPr lang="en-US"/>
          </a:p>
        </p:txBody>
      </p:sp>
    </p:spTree>
    <p:extLst>
      <p:ext uri="{BB962C8B-B14F-4D97-AF65-F5344CB8AC3E}">
        <p14:creationId xmlns:p14="http://schemas.microsoft.com/office/powerpoint/2010/main" val="38143735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3"/>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9686B7B-DDD5-4C8B-91F3-7C67A392025D}" type="slidenum">
              <a:rPr lang="en-US"/>
              <a:pPr>
                <a:defRPr/>
              </a:pPr>
              <a:t>‹#›</a:t>
            </a:fld>
            <a:endParaRPr lang="en-US"/>
          </a:p>
        </p:txBody>
      </p:sp>
    </p:spTree>
    <p:extLst>
      <p:ext uri="{BB962C8B-B14F-4D97-AF65-F5344CB8AC3E}">
        <p14:creationId xmlns:p14="http://schemas.microsoft.com/office/powerpoint/2010/main" val="10045475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F82A12E-C122-45FD-9CF5-628D8F93D956}" type="slidenum">
              <a:rPr lang="en-US"/>
              <a:pPr>
                <a:defRPr/>
              </a:pPr>
              <a:t>‹#›</a:t>
            </a:fld>
            <a:endParaRPr lang="en-US"/>
          </a:p>
        </p:txBody>
      </p:sp>
    </p:spTree>
    <p:extLst>
      <p:ext uri="{BB962C8B-B14F-4D97-AF65-F5344CB8AC3E}">
        <p14:creationId xmlns:p14="http://schemas.microsoft.com/office/powerpoint/2010/main" val="10378134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8"/>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53AD59A-C6C7-4DCB-8F7C-099EEC85D382}" type="slidenum">
              <a:rPr lang="en-US"/>
              <a:pPr>
                <a:defRPr/>
              </a:pPr>
              <a:t>‹#›</a:t>
            </a:fld>
            <a:endParaRPr lang="en-US"/>
          </a:p>
        </p:txBody>
      </p:sp>
    </p:spTree>
    <p:extLst>
      <p:ext uri="{BB962C8B-B14F-4D97-AF65-F5344CB8AC3E}">
        <p14:creationId xmlns:p14="http://schemas.microsoft.com/office/powerpoint/2010/main" val="29212621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498E3A4-5CBC-4C9A-9359-CC15E104D915}" type="slidenum">
              <a:rPr lang="en-US"/>
              <a:pPr>
                <a:defRPr/>
              </a:pPr>
              <a:t>‹#›</a:t>
            </a:fld>
            <a:endParaRPr lang="en-US"/>
          </a:p>
        </p:txBody>
      </p:sp>
    </p:spTree>
    <p:extLst>
      <p:ext uri="{BB962C8B-B14F-4D97-AF65-F5344CB8AC3E}">
        <p14:creationId xmlns:p14="http://schemas.microsoft.com/office/powerpoint/2010/main" val="17078093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4"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4"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FCF96CD-0E2B-4686-BA4C-A97B0810A529}" type="slidenum">
              <a:rPr lang="en-US"/>
              <a:pPr>
                <a:defRPr/>
              </a:pPr>
              <a:t>‹#›</a:t>
            </a:fld>
            <a:endParaRPr lang="en-US"/>
          </a:p>
        </p:txBody>
      </p:sp>
    </p:spTree>
    <p:extLst>
      <p:ext uri="{BB962C8B-B14F-4D97-AF65-F5344CB8AC3E}">
        <p14:creationId xmlns:p14="http://schemas.microsoft.com/office/powerpoint/2010/main" val="18120390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C47FC41-D029-472A-B2B7-3097F387D533}" type="slidenum">
              <a:rPr lang="en-US"/>
              <a:pPr>
                <a:defRPr/>
              </a:pPr>
              <a:t>‹#›</a:t>
            </a:fld>
            <a:endParaRPr lang="en-US"/>
          </a:p>
        </p:txBody>
      </p:sp>
    </p:spTree>
    <p:extLst>
      <p:ext uri="{BB962C8B-B14F-4D97-AF65-F5344CB8AC3E}">
        <p14:creationId xmlns:p14="http://schemas.microsoft.com/office/powerpoint/2010/main" val="8592522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AC125C6-193D-444B-8A95-0BA082CBB94A}" type="slidenum">
              <a:rPr lang="en-US"/>
              <a:pPr>
                <a:defRPr/>
              </a:pPr>
              <a:t>‹#›</a:t>
            </a:fld>
            <a:endParaRPr lang="en-US"/>
          </a:p>
        </p:txBody>
      </p:sp>
    </p:spTree>
    <p:extLst>
      <p:ext uri="{BB962C8B-B14F-4D97-AF65-F5344CB8AC3E}">
        <p14:creationId xmlns:p14="http://schemas.microsoft.com/office/powerpoint/2010/main" val="40995285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6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BE3A9C3-1D5B-4C5D-8572-E477C091341C}" type="slidenum">
              <a:rPr lang="en-US"/>
              <a:pPr>
                <a:defRPr/>
              </a:pPr>
              <a:t>‹#›</a:t>
            </a:fld>
            <a:endParaRPr lang="en-US"/>
          </a:p>
        </p:txBody>
      </p:sp>
    </p:spTree>
    <p:extLst>
      <p:ext uri="{BB962C8B-B14F-4D97-AF65-F5344CB8AC3E}">
        <p14:creationId xmlns:p14="http://schemas.microsoft.com/office/powerpoint/2010/main" val="7755953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C6ABE8E4-CB33-44B8-8292-173178521871}" type="slidenum">
              <a:rPr lang="en-US"/>
              <a:pPr>
                <a:defRPr/>
              </a:pPr>
              <a:t>‹#›</a:t>
            </a:fld>
            <a:endParaRPr lang="en-US"/>
          </a:p>
        </p:txBody>
      </p:sp>
    </p:spTree>
    <p:extLst>
      <p:ext uri="{BB962C8B-B14F-4D97-AF65-F5344CB8AC3E}">
        <p14:creationId xmlns:p14="http://schemas.microsoft.com/office/powerpoint/2010/main" val="3174590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FBA93AD-1376-4D85-9EE6-868FCEA74AAC}" type="slidenum">
              <a:rPr lang="en-US"/>
              <a:pPr>
                <a:defRPr/>
              </a:pPr>
              <a:t>‹#›</a:t>
            </a:fld>
            <a:endParaRPr lang="en-US"/>
          </a:p>
        </p:txBody>
      </p:sp>
    </p:spTree>
    <p:extLst>
      <p:ext uri="{BB962C8B-B14F-4D97-AF65-F5344CB8AC3E}">
        <p14:creationId xmlns:p14="http://schemas.microsoft.com/office/powerpoint/2010/main" val="27554168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41312F-4E40-4925-85C9-BFA216AA7A59}" type="slidenum">
              <a:rPr lang="en-US"/>
              <a:pPr>
                <a:defRPr/>
              </a:pPr>
              <a:t>‹#›</a:t>
            </a:fld>
            <a:endParaRPr lang="en-US"/>
          </a:p>
        </p:txBody>
      </p:sp>
    </p:spTree>
    <p:extLst>
      <p:ext uri="{BB962C8B-B14F-4D97-AF65-F5344CB8AC3E}">
        <p14:creationId xmlns:p14="http://schemas.microsoft.com/office/powerpoint/2010/main" val="2880911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56"/>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56"/>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6EA5C9E-F637-4EB8-B861-0BCF65A8D783}" type="slidenum">
              <a:rPr lang="en-US"/>
              <a:pPr>
                <a:defRPr/>
              </a:pPr>
              <a:t>‹#›</a:t>
            </a:fld>
            <a:endParaRPr lang="en-US"/>
          </a:p>
        </p:txBody>
      </p:sp>
    </p:spTree>
    <p:extLst>
      <p:ext uri="{BB962C8B-B14F-4D97-AF65-F5344CB8AC3E}">
        <p14:creationId xmlns:p14="http://schemas.microsoft.com/office/powerpoint/2010/main" val="38085463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8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53AEB9F0-A018-48BB-9A89-85BA53C94546}" type="slidenum">
              <a:rPr lang="en-US"/>
              <a:pPr>
                <a:defRPr/>
              </a:pPr>
              <a:t>‹#›</a:t>
            </a:fld>
            <a:endParaRPr lang="en-US"/>
          </a:p>
        </p:txBody>
      </p:sp>
    </p:spTree>
    <p:extLst>
      <p:ext uri="{BB962C8B-B14F-4D97-AF65-F5344CB8AC3E}">
        <p14:creationId xmlns:p14="http://schemas.microsoft.com/office/powerpoint/2010/main" val="109957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ED47D6D7-EB09-4AA3-ACEF-094C47545A7B}" type="slidenum">
              <a:rPr lang="en-US"/>
              <a:pPr>
                <a:defRPr/>
              </a:pPr>
              <a:t>‹#›</a:t>
            </a:fld>
            <a:endParaRPr lang="en-US"/>
          </a:p>
        </p:txBody>
      </p:sp>
    </p:spTree>
    <p:extLst>
      <p:ext uri="{BB962C8B-B14F-4D97-AF65-F5344CB8AC3E}">
        <p14:creationId xmlns:p14="http://schemas.microsoft.com/office/powerpoint/2010/main" val="31058518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6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1F402AE1-976D-43E3-83D7-C8A8C851EFA9}" type="slidenum">
              <a:rPr lang="en-US"/>
              <a:pPr>
                <a:defRPr/>
              </a:pPr>
              <a:t>‹#›</a:t>
            </a:fld>
            <a:endParaRPr lang="en-US"/>
          </a:p>
        </p:txBody>
      </p:sp>
    </p:spTree>
    <p:extLst>
      <p:ext uri="{BB962C8B-B14F-4D97-AF65-F5344CB8AC3E}">
        <p14:creationId xmlns:p14="http://schemas.microsoft.com/office/powerpoint/2010/main" val="37146712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35BFDBAE-C9E1-424F-8798-C412B71351C0}" type="slidenum">
              <a:rPr lang="en-US"/>
              <a:pPr>
                <a:defRPr/>
              </a:pPr>
              <a:t>‹#›</a:t>
            </a:fld>
            <a:endParaRPr lang="en-US"/>
          </a:p>
        </p:txBody>
      </p:sp>
    </p:spTree>
    <p:extLst>
      <p:ext uri="{BB962C8B-B14F-4D97-AF65-F5344CB8AC3E}">
        <p14:creationId xmlns:p14="http://schemas.microsoft.com/office/powerpoint/2010/main" val="10941932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10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0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8"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9"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F87CA335-965C-42E4-8F4A-737B1AA16EE6}" type="slidenum">
              <a:rPr lang="en-US"/>
              <a:pPr>
                <a:defRPr/>
              </a:pPr>
              <a:t>‹#›</a:t>
            </a:fld>
            <a:endParaRPr lang="en-US"/>
          </a:p>
        </p:txBody>
      </p:sp>
    </p:spTree>
    <p:extLst>
      <p:ext uri="{BB962C8B-B14F-4D97-AF65-F5344CB8AC3E}">
        <p14:creationId xmlns:p14="http://schemas.microsoft.com/office/powerpoint/2010/main" val="12706628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4"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5"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D0488DB1-9A1D-4B1B-A616-21F05AF4F314}" type="slidenum">
              <a:rPr lang="en-US"/>
              <a:pPr>
                <a:defRPr/>
              </a:pPr>
              <a:t>‹#›</a:t>
            </a:fld>
            <a:endParaRPr lang="en-US"/>
          </a:p>
        </p:txBody>
      </p:sp>
    </p:spTree>
    <p:extLst>
      <p:ext uri="{BB962C8B-B14F-4D97-AF65-F5344CB8AC3E}">
        <p14:creationId xmlns:p14="http://schemas.microsoft.com/office/powerpoint/2010/main" val="21692303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3"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4"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B7FCE0C4-D58E-415F-ABA3-D73FD9DE851B}" type="slidenum">
              <a:rPr lang="en-US"/>
              <a:pPr>
                <a:defRPr/>
              </a:pPr>
              <a:t>‹#›</a:t>
            </a:fld>
            <a:endParaRPr lang="en-US"/>
          </a:p>
        </p:txBody>
      </p:sp>
    </p:spTree>
    <p:extLst>
      <p:ext uri="{BB962C8B-B14F-4D97-AF65-F5344CB8AC3E}">
        <p14:creationId xmlns:p14="http://schemas.microsoft.com/office/powerpoint/2010/main" val="4164914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6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FAF3F150-B32C-4E3B-89B3-A8FEBFD07039}" type="slidenum">
              <a:rPr lang="en-US"/>
              <a:pPr>
                <a:defRPr/>
              </a:pPr>
              <a:t>‹#›</a:t>
            </a:fld>
            <a:endParaRPr lang="en-US"/>
          </a:p>
        </p:txBody>
      </p:sp>
    </p:spTree>
    <p:extLst>
      <p:ext uri="{BB962C8B-B14F-4D97-AF65-F5344CB8AC3E}">
        <p14:creationId xmlns:p14="http://schemas.microsoft.com/office/powerpoint/2010/main" val="30048557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21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FDB1FB5C-098B-430B-A40F-F4BF9B49C025}" type="slidenum">
              <a:rPr lang="en-US"/>
              <a:pPr>
                <a:defRPr/>
              </a:pPr>
              <a:t>‹#›</a:t>
            </a:fld>
            <a:endParaRPr lang="en-US"/>
          </a:p>
        </p:txBody>
      </p:sp>
    </p:spTree>
    <p:extLst>
      <p:ext uri="{BB962C8B-B14F-4D97-AF65-F5344CB8AC3E}">
        <p14:creationId xmlns:p14="http://schemas.microsoft.com/office/powerpoint/2010/main" val="5200619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BFCA7104-3464-4CB8-9EAB-F53B98CEB101}" type="slidenum">
              <a:rPr lang="en-US"/>
              <a:pPr>
                <a:defRPr/>
              </a:pPr>
              <a:t>‹#›</a:t>
            </a:fld>
            <a:endParaRPr lang="en-US"/>
          </a:p>
        </p:txBody>
      </p:sp>
    </p:spTree>
    <p:extLst>
      <p:ext uri="{BB962C8B-B14F-4D97-AF65-F5344CB8AC3E}">
        <p14:creationId xmlns:p14="http://schemas.microsoft.com/office/powerpoint/2010/main" val="28339218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29745014-0466-40F7-A671-37F20FA222BE}" type="slidenum">
              <a:rPr lang="en-US"/>
              <a:pPr>
                <a:defRPr/>
              </a:pPr>
              <a:t>‹#›</a:t>
            </a:fld>
            <a:endParaRPr lang="en-US"/>
          </a:p>
        </p:txBody>
      </p:sp>
    </p:spTree>
    <p:extLst>
      <p:ext uri="{BB962C8B-B14F-4D97-AF65-F5344CB8AC3E}">
        <p14:creationId xmlns:p14="http://schemas.microsoft.com/office/powerpoint/2010/main" val="4576634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80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80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058F270D-7045-4485-8899-C0F5E876A204}" type="slidenum">
              <a:rPr lang="en-US"/>
              <a:pPr>
                <a:defRPr/>
              </a:pPr>
              <a:t>‹#›</a:t>
            </a:fld>
            <a:endParaRPr lang="en-US"/>
          </a:p>
        </p:txBody>
      </p:sp>
    </p:spTree>
    <p:extLst>
      <p:ext uri="{BB962C8B-B14F-4D97-AF65-F5344CB8AC3E}">
        <p14:creationId xmlns:p14="http://schemas.microsoft.com/office/powerpoint/2010/main" val="9648216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920"/>
            <a:ext cx="7772400" cy="1470025"/>
          </a:xfrm>
        </p:spPr>
        <p:txBody>
          <a:bodyPr/>
          <a:lstStyle/>
          <a:p>
            <a:r>
              <a:rPr lang="en-US" smtClean="0"/>
              <a:t>Click to edit Master title style</a:t>
            </a:r>
            <a:endParaRPr lang="es-E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s-ES"/>
          </a:p>
        </p:txBody>
      </p:sp>
      <p:sp>
        <p:nvSpPr>
          <p:cNvPr id="4" name="Date Placeholder 3"/>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cs typeface="+mn-cs"/>
              </a:defRPr>
            </a:lvl1pPr>
          </a:lstStyle>
          <a:p>
            <a:pPr>
              <a:defRPr/>
            </a:pPr>
            <a:fld id="{0917DEAB-4A66-497E-8B34-182F59C12FE4}" type="slidenum">
              <a:rPr lang="en-US"/>
              <a:pPr>
                <a:defRPr/>
              </a:pPr>
              <a:t>‹#›</a:t>
            </a:fld>
            <a:endParaRPr lang="en-US"/>
          </a:p>
        </p:txBody>
      </p:sp>
    </p:spTree>
    <p:extLst>
      <p:ext uri="{BB962C8B-B14F-4D97-AF65-F5344CB8AC3E}">
        <p14:creationId xmlns:p14="http://schemas.microsoft.com/office/powerpoint/2010/main" val="224730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cs typeface="+mn-cs"/>
              </a:defRPr>
            </a:lvl1pPr>
          </a:lstStyle>
          <a:p>
            <a:pPr>
              <a:defRPr/>
            </a:pPr>
            <a:fld id="{B51DB685-25FD-41CD-918E-D3651CA672B5}" type="slidenum">
              <a:rPr lang="en-US"/>
              <a:pPr>
                <a:defRPr/>
              </a:pPr>
              <a:t>‹#›</a:t>
            </a:fld>
            <a:endParaRPr lang="en-US"/>
          </a:p>
        </p:txBody>
      </p:sp>
    </p:spTree>
    <p:extLst>
      <p:ext uri="{BB962C8B-B14F-4D97-AF65-F5344CB8AC3E}">
        <p14:creationId xmlns:p14="http://schemas.microsoft.com/office/powerpoint/2010/main" val="39737947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89" y="4407395"/>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489"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cs typeface="+mn-cs"/>
              </a:defRPr>
            </a:lvl1pPr>
          </a:lstStyle>
          <a:p>
            <a:pPr>
              <a:defRPr/>
            </a:pPr>
            <a:fld id="{B5318EF4-5B94-4C81-9C8F-32B63E9365FB}" type="slidenum">
              <a:rPr lang="en-US"/>
              <a:pPr>
                <a:defRPr/>
              </a:pPr>
              <a:t>‹#›</a:t>
            </a:fld>
            <a:endParaRPr lang="en-US"/>
          </a:p>
        </p:txBody>
      </p:sp>
    </p:spTree>
    <p:extLst>
      <p:ext uri="{BB962C8B-B14F-4D97-AF65-F5344CB8AC3E}">
        <p14:creationId xmlns:p14="http://schemas.microsoft.com/office/powerpoint/2010/main" val="9332421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685878" y="1981200"/>
            <a:ext cx="381846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39981" y="1981200"/>
            <a:ext cx="381846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Date Placeholder 4"/>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6" name="Footer Placeholder 5"/>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fontAlgn="auto">
              <a:spcBef>
                <a:spcPts val="0"/>
              </a:spcBef>
              <a:spcAft>
                <a:spcPts val="0"/>
              </a:spcAft>
              <a:defRPr>
                <a:cs typeface="+mn-cs"/>
              </a:defRPr>
            </a:lvl1pPr>
          </a:lstStyle>
          <a:p>
            <a:pPr>
              <a:defRPr/>
            </a:pPr>
            <a:fld id="{19435776-0191-4C46-BF36-8589318B65AE}" type="slidenum">
              <a:rPr lang="en-US"/>
              <a:pPr>
                <a:defRPr/>
              </a:pPr>
              <a:t>‹#›</a:t>
            </a:fld>
            <a:endParaRPr lang="en-US"/>
          </a:p>
        </p:txBody>
      </p:sp>
    </p:spTree>
    <p:extLst>
      <p:ext uri="{BB962C8B-B14F-4D97-AF65-F5344CB8AC3E}">
        <p14:creationId xmlns:p14="http://schemas.microsoft.com/office/powerpoint/2010/main" val="38743453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378" y="1535113"/>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378" y="2174875"/>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Date Placeholder 6"/>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8" name="Footer Placeholder 7"/>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9" name="Slide Number Placeholder 8"/>
          <p:cNvSpPr>
            <a:spLocks noGrp="1"/>
          </p:cNvSpPr>
          <p:nvPr>
            <p:ph type="sldNum" sz="quarter" idx="12"/>
          </p:nvPr>
        </p:nvSpPr>
        <p:spPr/>
        <p:txBody>
          <a:bodyPr/>
          <a:lstStyle>
            <a:lvl1pPr fontAlgn="auto">
              <a:spcBef>
                <a:spcPts val="0"/>
              </a:spcBef>
              <a:spcAft>
                <a:spcPts val="0"/>
              </a:spcAft>
              <a:defRPr>
                <a:cs typeface="+mn-cs"/>
              </a:defRPr>
            </a:lvl1pPr>
          </a:lstStyle>
          <a:p>
            <a:pPr>
              <a:defRPr/>
            </a:pPr>
            <a:fld id="{1F09D299-530E-4FD2-BC71-06DC73F66934}" type="slidenum">
              <a:rPr lang="en-US"/>
              <a:pPr>
                <a:defRPr/>
              </a:pPr>
              <a:t>‹#›</a:t>
            </a:fld>
            <a:endParaRPr lang="en-US"/>
          </a:p>
        </p:txBody>
      </p:sp>
    </p:spTree>
    <p:extLst>
      <p:ext uri="{BB962C8B-B14F-4D97-AF65-F5344CB8AC3E}">
        <p14:creationId xmlns:p14="http://schemas.microsoft.com/office/powerpoint/2010/main" val="367030877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Date Placeholder 2"/>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4" name="Footer Placeholder 3"/>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5" name="Slide Number Placeholder 4"/>
          <p:cNvSpPr>
            <a:spLocks noGrp="1"/>
          </p:cNvSpPr>
          <p:nvPr>
            <p:ph type="sldNum" sz="quarter" idx="12"/>
          </p:nvPr>
        </p:nvSpPr>
        <p:spPr/>
        <p:txBody>
          <a:bodyPr/>
          <a:lstStyle>
            <a:lvl1pPr fontAlgn="auto">
              <a:spcBef>
                <a:spcPts val="0"/>
              </a:spcBef>
              <a:spcAft>
                <a:spcPts val="0"/>
              </a:spcAft>
              <a:defRPr>
                <a:cs typeface="+mn-cs"/>
              </a:defRPr>
            </a:lvl1pPr>
          </a:lstStyle>
          <a:p>
            <a:pPr>
              <a:defRPr/>
            </a:pPr>
            <a:fld id="{91D4B158-7EBA-49E6-8AC4-07386E37DC43}" type="slidenum">
              <a:rPr lang="en-US"/>
              <a:pPr>
                <a:defRPr/>
              </a:pPr>
              <a:t>‹#›</a:t>
            </a:fld>
            <a:endParaRPr lang="en-US"/>
          </a:p>
        </p:txBody>
      </p:sp>
    </p:spTree>
    <p:extLst>
      <p:ext uri="{BB962C8B-B14F-4D97-AF65-F5344CB8AC3E}">
        <p14:creationId xmlns:p14="http://schemas.microsoft.com/office/powerpoint/2010/main" val="1190003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A3366678-C927-416E-9F54-201FD37CD625}" type="slidenum">
              <a:rPr lang="en-US"/>
              <a:pPr>
                <a:defRPr/>
              </a:pPr>
              <a:t>‹#›</a:t>
            </a:fld>
            <a:endParaRPr lang="en-US"/>
          </a:p>
        </p:txBody>
      </p:sp>
    </p:spTree>
    <p:extLst>
      <p:ext uri="{BB962C8B-B14F-4D97-AF65-F5344CB8AC3E}">
        <p14:creationId xmlns:p14="http://schemas.microsoft.com/office/powerpoint/2010/main" val="13387362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3" name="Footer Placeholder 2"/>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4" name="Slide Number Placeholder 3"/>
          <p:cNvSpPr>
            <a:spLocks noGrp="1"/>
          </p:cNvSpPr>
          <p:nvPr>
            <p:ph type="sldNum" sz="quarter" idx="12"/>
          </p:nvPr>
        </p:nvSpPr>
        <p:spPr/>
        <p:txBody>
          <a:bodyPr/>
          <a:lstStyle>
            <a:lvl1pPr fontAlgn="auto">
              <a:spcBef>
                <a:spcPts val="0"/>
              </a:spcBef>
              <a:spcAft>
                <a:spcPts val="0"/>
              </a:spcAft>
              <a:defRPr>
                <a:cs typeface="+mn-cs"/>
              </a:defRPr>
            </a:lvl1pPr>
          </a:lstStyle>
          <a:p>
            <a:pPr>
              <a:defRPr/>
            </a:pPr>
            <a:fld id="{74D02DC4-3F6B-4114-822D-F63CB1426D9A}" type="slidenum">
              <a:rPr lang="en-US"/>
              <a:pPr>
                <a:defRPr/>
              </a:pPr>
              <a:t>‹#›</a:t>
            </a:fld>
            <a:endParaRPr lang="en-US"/>
          </a:p>
        </p:txBody>
      </p:sp>
    </p:spTree>
    <p:extLst>
      <p:ext uri="{BB962C8B-B14F-4D97-AF65-F5344CB8AC3E}">
        <p14:creationId xmlns:p14="http://schemas.microsoft.com/office/powerpoint/2010/main" val="16119735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489"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756" y="273545"/>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4" y="1435103"/>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6" name="Footer Placeholder 5"/>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fontAlgn="auto">
              <a:spcBef>
                <a:spcPts val="0"/>
              </a:spcBef>
              <a:spcAft>
                <a:spcPts val="0"/>
              </a:spcAft>
              <a:defRPr>
                <a:cs typeface="+mn-cs"/>
              </a:defRPr>
            </a:lvl1pPr>
          </a:lstStyle>
          <a:p>
            <a:pPr>
              <a:defRPr/>
            </a:pPr>
            <a:fld id="{5D173F35-E2D2-4AB9-89D3-E5DE4CF7D31A}" type="slidenum">
              <a:rPr lang="en-US"/>
              <a:pPr>
                <a:defRPr/>
              </a:pPr>
              <a:t>‹#›</a:t>
            </a:fld>
            <a:endParaRPr lang="en-US"/>
          </a:p>
        </p:txBody>
      </p:sp>
    </p:spTree>
    <p:extLst>
      <p:ext uri="{BB962C8B-B14F-4D97-AF65-F5344CB8AC3E}">
        <p14:creationId xmlns:p14="http://schemas.microsoft.com/office/powerpoint/2010/main" val="241172475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11"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Text Placeholder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6" name="Footer Placeholder 5"/>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fontAlgn="auto">
              <a:spcBef>
                <a:spcPts val="0"/>
              </a:spcBef>
              <a:spcAft>
                <a:spcPts val="0"/>
              </a:spcAft>
              <a:defRPr>
                <a:cs typeface="+mn-cs"/>
              </a:defRPr>
            </a:lvl1pPr>
          </a:lstStyle>
          <a:p>
            <a:pPr>
              <a:defRPr/>
            </a:pPr>
            <a:fld id="{DC9D39B8-F4AE-409A-8BAE-BD296B3F4008}" type="slidenum">
              <a:rPr lang="en-US"/>
              <a:pPr>
                <a:defRPr/>
              </a:pPr>
              <a:t>‹#›</a:t>
            </a:fld>
            <a:endParaRPr lang="en-US"/>
          </a:p>
        </p:txBody>
      </p:sp>
    </p:spTree>
    <p:extLst>
      <p:ext uri="{BB962C8B-B14F-4D97-AF65-F5344CB8AC3E}">
        <p14:creationId xmlns:p14="http://schemas.microsoft.com/office/powerpoint/2010/main" val="274343013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cs typeface="+mn-cs"/>
              </a:defRPr>
            </a:lvl1pPr>
          </a:lstStyle>
          <a:p>
            <a:pPr>
              <a:defRPr/>
            </a:pPr>
            <a:fld id="{5B8DBD9A-0EBF-4F79-96B7-5BDE719D188F}" type="slidenum">
              <a:rPr lang="en-US"/>
              <a:pPr>
                <a:defRPr/>
              </a:pPr>
              <a:t>‹#›</a:t>
            </a:fld>
            <a:endParaRPr lang="en-US"/>
          </a:p>
        </p:txBody>
      </p:sp>
    </p:spTree>
    <p:extLst>
      <p:ext uri="{BB962C8B-B14F-4D97-AF65-F5344CB8AC3E}">
        <p14:creationId xmlns:p14="http://schemas.microsoft.com/office/powerpoint/2010/main" val="177068323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609600"/>
            <a:ext cx="1943100" cy="5486400"/>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685800" y="609600"/>
            <a:ext cx="5693834"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cs typeface="+mn-cs"/>
              </a:defRPr>
            </a:lvl1pPr>
          </a:lstStyle>
          <a:p>
            <a:pPr>
              <a:defRPr/>
            </a:pPr>
            <a:fld id="{727A8DD9-93E8-464A-8CCC-50B08BBA4AA2}" type="slidenum">
              <a:rPr lang="en-US"/>
              <a:pPr>
                <a:defRPr/>
              </a:pPr>
              <a:t>‹#›</a:t>
            </a:fld>
            <a:endParaRPr lang="en-US"/>
          </a:p>
        </p:txBody>
      </p:sp>
    </p:spTree>
    <p:extLst>
      <p:ext uri="{BB962C8B-B14F-4D97-AF65-F5344CB8AC3E}">
        <p14:creationId xmlns:p14="http://schemas.microsoft.com/office/powerpoint/2010/main" val="27729838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s-ES"/>
          </a:p>
        </p:txBody>
      </p:sp>
      <p:sp>
        <p:nvSpPr>
          <p:cNvPr id="3" name="Content Placeholder 2"/>
          <p:cNvSpPr>
            <a:spLocks noGrp="1"/>
          </p:cNvSpPr>
          <p:nvPr>
            <p:ph sz="half" idx="1"/>
          </p:nvPr>
        </p:nvSpPr>
        <p:spPr>
          <a:xfrm>
            <a:off x="685878" y="1981200"/>
            <a:ext cx="3818467"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quarter" idx="2"/>
          </p:nvPr>
        </p:nvSpPr>
        <p:spPr>
          <a:xfrm>
            <a:off x="4639981" y="1981200"/>
            <a:ext cx="3818467"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Content Placeholder 4"/>
          <p:cNvSpPr>
            <a:spLocks noGrp="1"/>
          </p:cNvSpPr>
          <p:nvPr>
            <p:ph sz="quarter" idx="3"/>
          </p:nvPr>
        </p:nvSpPr>
        <p:spPr>
          <a:xfrm>
            <a:off x="4639981" y="4114800"/>
            <a:ext cx="3818467"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6" name="Date Placeholder 5"/>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7" name="Footer Placeholder 6"/>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8" name="Slide Number Placeholder 7"/>
          <p:cNvSpPr>
            <a:spLocks noGrp="1"/>
          </p:cNvSpPr>
          <p:nvPr>
            <p:ph type="sldNum" sz="quarter" idx="12"/>
          </p:nvPr>
        </p:nvSpPr>
        <p:spPr/>
        <p:txBody>
          <a:bodyPr/>
          <a:lstStyle>
            <a:lvl1pPr fontAlgn="auto">
              <a:spcBef>
                <a:spcPts val="0"/>
              </a:spcBef>
              <a:spcAft>
                <a:spcPts val="0"/>
              </a:spcAft>
              <a:defRPr>
                <a:cs typeface="+mn-cs"/>
              </a:defRPr>
            </a:lvl1pPr>
          </a:lstStyle>
          <a:p>
            <a:pPr>
              <a:defRPr/>
            </a:pPr>
            <a:fld id="{C4EA5EB7-2911-4CD0-8B4C-4A3CCD4A7846}" type="slidenum">
              <a:rPr lang="en-US"/>
              <a:pPr>
                <a:defRPr/>
              </a:pPr>
              <a:t>‹#›</a:t>
            </a:fld>
            <a:endParaRPr lang="en-US"/>
          </a:p>
        </p:txBody>
      </p:sp>
    </p:spTree>
    <p:extLst>
      <p:ext uri="{BB962C8B-B14F-4D97-AF65-F5344CB8AC3E}">
        <p14:creationId xmlns:p14="http://schemas.microsoft.com/office/powerpoint/2010/main" val="423396966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1083"/>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C782C53F-BEF1-4A19-9D95-149399C2DA1A}" type="slidenum">
              <a:rPr lang="en-US"/>
              <a:pPr>
                <a:defRPr/>
              </a:pPr>
              <a:t>‹#›</a:t>
            </a:fld>
            <a:endParaRPr lang="en-US"/>
          </a:p>
        </p:txBody>
      </p:sp>
    </p:spTree>
    <p:extLst>
      <p:ext uri="{BB962C8B-B14F-4D97-AF65-F5344CB8AC3E}">
        <p14:creationId xmlns:p14="http://schemas.microsoft.com/office/powerpoint/2010/main" val="37904653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C6ABE8E4-CB33-44B8-8292-173178521871}" type="slidenum">
              <a:rPr lang="en-US"/>
              <a:pPr>
                <a:defRPr/>
              </a:pPr>
              <a:t>‹#›</a:t>
            </a:fld>
            <a:endParaRPr lang="en-US"/>
          </a:p>
        </p:txBody>
      </p:sp>
    </p:spTree>
    <p:extLst>
      <p:ext uri="{BB962C8B-B14F-4D97-AF65-F5344CB8AC3E}">
        <p14:creationId xmlns:p14="http://schemas.microsoft.com/office/powerpoint/2010/main" val="195535363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558"/>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FAF3F150-B32C-4E3B-89B3-A8FEBFD07039}" type="slidenum">
              <a:rPr lang="en-US"/>
              <a:pPr>
                <a:defRPr/>
              </a:pPr>
              <a:t>‹#›</a:t>
            </a:fld>
            <a:endParaRPr lang="en-US"/>
          </a:p>
        </p:txBody>
      </p:sp>
    </p:spTree>
    <p:extLst>
      <p:ext uri="{BB962C8B-B14F-4D97-AF65-F5344CB8AC3E}">
        <p14:creationId xmlns:p14="http://schemas.microsoft.com/office/powerpoint/2010/main" val="93702210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A3366678-C927-416E-9F54-201FD37CD625}" type="slidenum">
              <a:rPr lang="en-US"/>
              <a:pPr>
                <a:defRPr/>
              </a:pPr>
              <a:t>‹#›</a:t>
            </a:fld>
            <a:endParaRPr lang="en-US"/>
          </a:p>
        </p:txBody>
      </p:sp>
    </p:spTree>
    <p:extLst>
      <p:ext uri="{BB962C8B-B14F-4D97-AF65-F5344CB8AC3E}">
        <p14:creationId xmlns:p14="http://schemas.microsoft.com/office/powerpoint/2010/main" val="2476843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10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0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8"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9"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C48C50AF-AFB6-4DFC-BF9C-A3085040C547}" type="slidenum">
              <a:rPr lang="en-US"/>
              <a:pPr>
                <a:defRPr/>
              </a:pPr>
              <a:t>‹#›</a:t>
            </a:fld>
            <a:endParaRPr lang="en-US"/>
          </a:p>
        </p:txBody>
      </p:sp>
    </p:spTree>
    <p:extLst>
      <p:ext uri="{BB962C8B-B14F-4D97-AF65-F5344CB8AC3E}">
        <p14:creationId xmlns:p14="http://schemas.microsoft.com/office/powerpoint/2010/main" val="223082994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184"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84"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8"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9"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C48C50AF-AFB6-4DFC-BF9C-A3085040C547}" type="slidenum">
              <a:rPr lang="en-US"/>
              <a:pPr>
                <a:defRPr/>
              </a:pPr>
              <a:t>‹#›</a:t>
            </a:fld>
            <a:endParaRPr lang="en-US"/>
          </a:p>
        </p:txBody>
      </p:sp>
    </p:spTree>
    <p:extLst>
      <p:ext uri="{BB962C8B-B14F-4D97-AF65-F5344CB8AC3E}">
        <p14:creationId xmlns:p14="http://schemas.microsoft.com/office/powerpoint/2010/main" val="224020262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4"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5"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92927961-A65F-4004-9F6E-690863A88D77}" type="slidenum">
              <a:rPr lang="en-US"/>
              <a:pPr>
                <a:defRPr/>
              </a:pPr>
              <a:t>‹#›</a:t>
            </a:fld>
            <a:endParaRPr lang="en-US"/>
          </a:p>
        </p:txBody>
      </p:sp>
    </p:spTree>
    <p:extLst>
      <p:ext uri="{BB962C8B-B14F-4D97-AF65-F5344CB8AC3E}">
        <p14:creationId xmlns:p14="http://schemas.microsoft.com/office/powerpoint/2010/main" val="19269186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3"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4"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0C6DA051-58A9-4DE6-969F-8B113095BF68}" type="slidenum">
              <a:rPr lang="en-US"/>
              <a:pPr>
                <a:defRPr/>
              </a:pPr>
              <a:t>‹#›</a:t>
            </a:fld>
            <a:endParaRPr lang="en-US"/>
          </a:p>
        </p:txBody>
      </p:sp>
    </p:spTree>
    <p:extLst>
      <p:ext uri="{BB962C8B-B14F-4D97-AF65-F5344CB8AC3E}">
        <p14:creationId xmlns:p14="http://schemas.microsoft.com/office/powerpoint/2010/main" val="41973006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70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BD31FD43-30EC-4F23-BFB2-3B5E79DB4AEF}" type="slidenum">
              <a:rPr lang="en-US"/>
              <a:pPr>
                <a:defRPr/>
              </a:pPr>
              <a:t>‹#›</a:t>
            </a:fld>
            <a:endParaRPr lang="en-US"/>
          </a:p>
        </p:txBody>
      </p:sp>
    </p:spTree>
    <p:extLst>
      <p:ext uri="{BB962C8B-B14F-4D97-AF65-F5344CB8AC3E}">
        <p14:creationId xmlns:p14="http://schemas.microsoft.com/office/powerpoint/2010/main" val="356070621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365E517F-89AC-4F4C-A1E5-30DB9EA7EA15}" type="slidenum">
              <a:rPr lang="en-US"/>
              <a:pPr>
                <a:defRPr/>
              </a:pPr>
              <a:t>‹#›</a:t>
            </a:fld>
            <a:endParaRPr lang="en-US"/>
          </a:p>
        </p:txBody>
      </p:sp>
    </p:spTree>
    <p:extLst>
      <p:ext uri="{BB962C8B-B14F-4D97-AF65-F5344CB8AC3E}">
        <p14:creationId xmlns:p14="http://schemas.microsoft.com/office/powerpoint/2010/main" val="33757567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86B70CC1-9602-482E-BA57-D7D509A757B8}" type="slidenum">
              <a:rPr lang="en-US"/>
              <a:pPr>
                <a:defRPr/>
              </a:pPr>
              <a:t>‹#›</a:t>
            </a:fld>
            <a:endParaRPr lang="en-US"/>
          </a:p>
        </p:txBody>
      </p:sp>
    </p:spTree>
    <p:extLst>
      <p:ext uri="{BB962C8B-B14F-4D97-AF65-F5344CB8AC3E}">
        <p14:creationId xmlns:p14="http://schemas.microsoft.com/office/powerpoint/2010/main" val="316123629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5296"/>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5296"/>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4D17C736-839E-433F-B36C-63A0D0DFDCF3}" type="slidenum">
              <a:rPr lang="en-US"/>
              <a:pPr>
                <a:defRPr/>
              </a:pPr>
              <a:t>‹#›</a:t>
            </a:fld>
            <a:endParaRPr lang="en-US"/>
          </a:p>
        </p:txBody>
      </p:sp>
    </p:spTree>
    <p:extLst>
      <p:ext uri="{BB962C8B-B14F-4D97-AF65-F5344CB8AC3E}">
        <p14:creationId xmlns:p14="http://schemas.microsoft.com/office/powerpoint/2010/main" val="19038716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8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6E1B87D3-C0A7-4E6E-B531-69773356CAC9}" type="slidenum">
              <a:rPr lang="en-US"/>
              <a:pPr>
                <a:defRPr/>
              </a:pPr>
              <a:t>‹#›</a:t>
            </a:fld>
            <a:endParaRPr lang="en-US"/>
          </a:p>
        </p:txBody>
      </p:sp>
    </p:spTree>
    <p:extLst>
      <p:ext uri="{BB962C8B-B14F-4D97-AF65-F5344CB8AC3E}">
        <p14:creationId xmlns:p14="http://schemas.microsoft.com/office/powerpoint/2010/main" val="121274245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F2967D6B-D419-41FE-9589-E60DDD29E4ED}" type="slidenum">
              <a:rPr lang="en-US"/>
              <a:pPr>
                <a:defRPr/>
              </a:pPr>
              <a:t>‹#›</a:t>
            </a:fld>
            <a:endParaRPr lang="en-US"/>
          </a:p>
        </p:txBody>
      </p:sp>
    </p:spTree>
    <p:extLst>
      <p:ext uri="{BB962C8B-B14F-4D97-AF65-F5344CB8AC3E}">
        <p14:creationId xmlns:p14="http://schemas.microsoft.com/office/powerpoint/2010/main" val="191381173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6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4CA01362-C576-4097-93F6-2EB8A23E0823}" type="slidenum">
              <a:rPr lang="en-US"/>
              <a:pPr>
                <a:defRPr/>
              </a:pPr>
              <a:t>‹#›</a:t>
            </a:fld>
            <a:endParaRPr lang="en-US"/>
          </a:p>
        </p:txBody>
      </p:sp>
    </p:spTree>
    <p:extLst>
      <p:ext uri="{BB962C8B-B14F-4D97-AF65-F5344CB8AC3E}">
        <p14:creationId xmlns:p14="http://schemas.microsoft.com/office/powerpoint/2010/main" val="118469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4"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5"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92927961-A65F-4004-9F6E-690863A88D77}" type="slidenum">
              <a:rPr lang="en-US"/>
              <a:pPr>
                <a:defRPr/>
              </a:pPr>
              <a:t>‹#›</a:t>
            </a:fld>
            <a:endParaRPr lang="en-US"/>
          </a:p>
        </p:txBody>
      </p:sp>
    </p:spTree>
    <p:extLst>
      <p:ext uri="{BB962C8B-B14F-4D97-AF65-F5344CB8AC3E}">
        <p14:creationId xmlns:p14="http://schemas.microsoft.com/office/powerpoint/2010/main" val="242191328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8D3876C2-B36D-45F8-939E-69BCBE4A4901}" type="slidenum">
              <a:rPr lang="en-US"/>
              <a:pPr>
                <a:defRPr/>
              </a:pPr>
              <a:t>‹#›</a:t>
            </a:fld>
            <a:endParaRPr lang="en-US"/>
          </a:p>
        </p:txBody>
      </p:sp>
    </p:spTree>
    <p:extLst>
      <p:ext uri="{BB962C8B-B14F-4D97-AF65-F5344CB8AC3E}">
        <p14:creationId xmlns:p14="http://schemas.microsoft.com/office/powerpoint/2010/main" val="185597609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10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0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8"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9"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6457FB83-F98A-4BC6-AAE7-391ACD212D61}" type="slidenum">
              <a:rPr lang="en-US"/>
              <a:pPr>
                <a:defRPr/>
              </a:pPr>
              <a:t>‹#›</a:t>
            </a:fld>
            <a:endParaRPr lang="en-US"/>
          </a:p>
        </p:txBody>
      </p:sp>
    </p:spTree>
    <p:extLst>
      <p:ext uri="{BB962C8B-B14F-4D97-AF65-F5344CB8AC3E}">
        <p14:creationId xmlns:p14="http://schemas.microsoft.com/office/powerpoint/2010/main" val="377785492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4"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5"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548C7C0E-BD57-44BC-9344-2B7CDB4CC79F}" type="slidenum">
              <a:rPr lang="en-US"/>
              <a:pPr>
                <a:defRPr/>
              </a:pPr>
              <a:t>‹#›</a:t>
            </a:fld>
            <a:endParaRPr lang="en-US"/>
          </a:p>
        </p:txBody>
      </p:sp>
    </p:spTree>
    <p:extLst>
      <p:ext uri="{BB962C8B-B14F-4D97-AF65-F5344CB8AC3E}">
        <p14:creationId xmlns:p14="http://schemas.microsoft.com/office/powerpoint/2010/main" val="263053176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3"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4"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AC4C058A-61A9-44AE-94A9-0AC252CC0454}" type="slidenum">
              <a:rPr lang="en-US"/>
              <a:pPr>
                <a:defRPr/>
              </a:pPr>
              <a:t>‹#›</a:t>
            </a:fld>
            <a:endParaRPr lang="en-US"/>
          </a:p>
        </p:txBody>
      </p:sp>
    </p:spTree>
    <p:extLst>
      <p:ext uri="{BB962C8B-B14F-4D97-AF65-F5344CB8AC3E}">
        <p14:creationId xmlns:p14="http://schemas.microsoft.com/office/powerpoint/2010/main" val="138215437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21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AE6EE272-7584-42B9-A71D-C1F37FA1375A}" type="slidenum">
              <a:rPr lang="en-US"/>
              <a:pPr>
                <a:defRPr/>
              </a:pPr>
              <a:t>‹#›</a:t>
            </a:fld>
            <a:endParaRPr lang="en-US"/>
          </a:p>
        </p:txBody>
      </p:sp>
    </p:spTree>
    <p:extLst>
      <p:ext uri="{BB962C8B-B14F-4D97-AF65-F5344CB8AC3E}">
        <p14:creationId xmlns:p14="http://schemas.microsoft.com/office/powerpoint/2010/main" val="394615085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A889AEE5-45F7-4A85-872E-AFC01DDCB1DA}" type="slidenum">
              <a:rPr lang="en-US"/>
              <a:pPr>
                <a:defRPr/>
              </a:pPr>
              <a:t>‹#›</a:t>
            </a:fld>
            <a:endParaRPr lang="en-US"/>
          </a:p>
        </p:txBody>
      </p:sp>
    </p:spTree>
    <p:extLst>
      <p:ext uri="{BB962C8B-B14F-4D97-AF65-F5344CB8AC3E}">
        <p14:creationId xmlns:p14="http://schemas.microsoft.com/office/powerpoint/2010/main" val="303792063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A43A9779-B246-405A-B63F-C8E92D6B8CF5}" type="slidenum">
              <a:rPr lang="en-US"/>
              <a:pPr>
                <a:defRPr/>
              </a:pPr>
              <a:t>‹#›</a:t>
            </a:fld>
            <a:endParaRPr lang="en-US"/>
          </a:p>
        </p:txBody>
      </p:sp>
    </p:spTree>
    <p:extLst>
      <p:ext uri="{BB962C8B-B14F-4D97-AF65-F5344CB8AC3E}">
        <p14:creationId xmlns:p14="http://schemas.microsoft.com/office/powerpoint/2010/main" val="157802605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80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80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3BAF3FE1-F2E7-4A9C-BA5A-6CDBE4C479C9}" type="slidenum">
              <a:rPr lang="en-US"/>
              <a:pPr>
                <a:defRPr/>
              </a:pPr>
              <a:t>‹#›</a:t>
            </a:fld>
            <a:endParaRPr lang="en-US"/>
          </a:p>
        </p:txBody>
      </p:sp>
    </p:spTree>
    <p:extLst>
      <p:ext uri="{BB962C8B-B14F-4D97-AF65-F5344CB8AC3E}">
        <p14:creationId xmlns:p14="http://schemas.microsoft.com/office/powerpoint/2010/main" val="279928408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3"/>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AC1BF65-1D4F-4D8C-AE8A-AA028F1971A0}" type="slidenum">
              <a:rPr lang="en-US"/>
              <a:pPr>
                <a:defRPr/>
              </a:pPr>
              <a:t>‹#›</a:t>
            </a:fld>
            <a:endParaRPr lang="en-US"/>
          </a:p>
        </p:txBody>
      </p:sp>
    </p:spTree>
    <p:extLst>
      <p:ext uri="{BB962C8B-B14F-4D97-AF65-F5344CB8AC3E}">
        <p14:creationId xmlns:p14="http://schemas.microsoft.com/office/powerpoint/2010/main" val="51953902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CE6B65D-DB5F-4AE6-BC70-DBFB66272B57}" type="slidenum">
              <a:rPr lang="en-US"/>
              <a:pPr>
                <a:defRPr/>
              </a:pPr>
              <a:t>‹#›</a:t>
            </a:fld>
            <a:endParaRPr lang="en-US"/>
          </a:p>
        </p:txBody>
      </p:sp>
    </p:spTree>
    <p:extLst>
      <p:ext uri="{BB962C8B-B14F-4D97-AF65-F5344CB8AC3E}">
        <p14:creationId xmlns:p14="http://schemas.microsoft.com/office/powerpoint/2010/main" val="1997764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3"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4"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0C6DA051-58A9-4DE6-969F-8B113095BF68}" type="slidenum">
              <a:rPr lang="en-US"/>
              <a:pPr>
                <a:defRPr/>
              </a:pPr>
              <a:t>‹#›</a:t>
            </a:fld>
            <a:endParaRPr lang="en-US"/>
          </a:p>
        </p:txBody>
      </p:sp>
    </p:spTree>
    <p:extLst>
      <p:ext uri="{BB962C8B-B14F-4D97-AF65-F5344CB8AC3E}">
        <p14:creationId xmlns:p14="http://schemas.microsoft.com/office/powerpoint/2010/main" val="418528055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8"/>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A53AE64-8702-4B67-8FD3-CA8BD9EBA8D0}" type="slidenum">
              <a:rPr lang="en-US"/>
              <a:pPr>
                <a:defRPr/>
              </a:pPr>
              <a:t>‹#›</a:t>
            </a:fld>
            <a:endParaRPr lang="en-US"/>
          </a:p>
        </p:txBody>
      </p:sp>
    </p:spTree>
    <p:extLst>
      <p:ext uri="{BB962C8B-B14F-4D97-AF65-F5344CB8AC3E}">
        <p14:creationId xmlns:p14="http://schemas.microsoft.com/office/powerpoint/2010/main" val="19819275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642F872-0EA6-469C-AC38-0DEE06496F98}" type="slidenum">
              <a:rPr lang="en-US"/>
              <a:pPr>
                <a:defRPr/>
              </a:pPr>
              <a:t>‹#›</a:t>
            </a:fld>
            <a:endParaRPr lang="en-US"/>
          </a:p>
        </p:txBody>
      </p:sp>
    </p:spTree>
    <p:extLst>
      <p:ext uri="{BB962C8B-B14F-4D97-AF65-F5344CB8AC3E}">
        <p14:creationId xmlns:p14="http://schemas.microsoft.com/office/powerpoint/2010/main" val="29778834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4"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4"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A7D32B3-A5DB-4859-A18A-BBF2AB26884A}" type="slidenum">
              <a:rPr lang="en-US"/>
              <a:pPr>
                <a:defRPr/>
              </a:pPr>
              <a:t>‹#›</a:t>
            </a:fld>
            <a:endParaRPr lang="en-US"/>
          </a:p>
        </p:txBody>
      </p:sp>
    </p:spTree>
    <p:extLst>
      <p:ext uri="{BB962C8B-B14F-4D97-AF65-F5344CB8AC3E}">
        <p14:creationId xmlns:p14="http://schemas.microsoft.com/office/powerpoint/2010/main" val="113404383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174B535-010C-43ED-9AA7-D8310B7218DD}" type="slidenum">
              <a:rPr lang="en-US"/>
              <a:pPr>
                <a:defRPr/>
              </a:pPr>
              <a:t>‹#›</a:t>
            </a:fld>
            <a:endParaRPr lang="en-US"/>
          </a:p>
        </p:txBody>
      </p:sp>
    </p:spTree>
    <p:extLst>
      <p:ext uri="{BB962C8B-B14F-4D97-AF65-F5344CB8AC3E}">
        <p14:creationId xmlns:p14="http://schemas.microsoft.com/office/powerpoint/2010/main" val="123388976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FEC7765-C622-4460-8329-51550916A0FB}" type="slidenum">
              <a:rPr lang="en-US"/>
              <a:pPr>
                <a:defRPr/>
              </a:pPr>
              <a:t>‹#›</a:t>
            </a:fld>
            <a:endParaRPr lang="en-US"/>
          </a:p>
        </p:txBody>
      </p:sp>
    </p:spTree>
    <p:extLst>
      <p:ext uri="{BB962C8B-B14F-4D97-AF65-F5344CB8AC3E}">
        <p14:creationId xmlns:p14="http://schemas.microsoft.com/office/powerpoint/2010/main" val="109809249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6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EFAA4FB-7D74-451A-8E71-A0D01EE761D5}" type="slidenum">
              <a:rPr lang="en-US"/>
              <a:pPr>
                <a:defRPr/>
              </a:pPr>
              <a:t>‹#›</a:t>
            </a:fld>
            <a:endParaRPr lang="en-US"/>
          </a:p>
        </p:txBody>
      </p:sp>
    </p:spTree>
    <p:extLst>
      <p:ext uri="{BB962C8B-B14F-4D97-AF65-F5344CB8AC3E}">
        <p14:creationId xmlns:p14="http://schemas.microsoft.com/office/powerpoint/2010/main" val="400470263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A60F538-F795-49F7-9D3B-59B6854F5957}" type="slidenum">
              <a:rPr lang="en-US"/>
              <a:pPr>
                <a:defRPr/>
              </a:pPr>
              <a:t>‹#›</a:t>
            </a:fld>
            <a:endParaRPr lang="en-US"/>
          </a:p>
        </p:txBody>
      </p:sp>
    </p:spTree>
    <p:extLst>
      <p:ext uri="{BB962C8B-B14F-4D97-AF65-F5344CB8AC3E}">
        <p14:creationId xmlns:p14="http://schemas.microsoft.com/office/powerpoint/2010/main" val="363018471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42617D3-B319-4F0E-8440-0E5E2F320704}" type="slidenum">
              <a:rPr lang="en-US"/>
              <a:pPr>
                <a:defRPr/>
              </a:pPr>
              <a:t>‹#›</a:t>
            </a:fld>
            <a:endParaRPr lang="en-US"/>
          </a:p>
        </p:txBody>
      </p:sp>
    </p:spTree>
    <p:extLst>
      <p:ext uri="{BB962C8B-B14F-4D97-AF65-F5344CB8AC3E}">
        <p14:creationId xmlns:p14="http://schemas.microsoft.com/office/powerpoint/2010/main" val="314276606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56"/>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56"/>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43C49F3-3AF9-4096-BE43-520BDCE5D663}" type="slidenum">
              <a:rPr lang="en-US"/>
              <a:pPr>
                <a:defRPr/>
              </a:pPr>
              <a:t>‹#›</a:t>
            </a:fld>
            <a:endParaRPr lang="en-US"/>
          </a:p>
        </p:txBody>
      </p:sp>
    </p:spTree>
    <p:extLst>
      <p:ext uri="{BB962C8B-B14F-4D97-AF65-F5344CB8AC3E}">
        <p14:creationId xmlns:p14="http://schemas.microsoft.com/office/powerpoint/2010/main" val="37348167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64"/>
            <a:ext cx="7772400" cy="1470025"/>
          </a:xfrm>
        </p:spPr>
        <p:txBody>
          <a:bodyPr/>
          <a:lstStyle/>
          <a:p>
            <a:r>
              <a:rPr lang="en-US" smtClean="0"/>
              <a:t>Click to edit Master title style</a:t>
            </a:r>
            <a:endParaRPr lang="es-E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s-ES"/>
          </a:p>
        </p:txBody>
      </p:sp>
      <p:sp>
        <p:nvSpPr>
          <p:cNvPr id="4" name="Date Placeholder 3"/>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cs typeface="+mn-cs"/>
              </a:defRPr>
            </a:lvl1pPr>
          </a:lstStyle>
          <a:p>
            <a:pPr>
              <a:defRPr/>
            </a:pPr>
            <a:fld id="{5E0ADB3E-4BAA-47FB-AE47-BA5042933CB0}" type="slidenum">
              <a:rPr lang="en-US"/>
              <a:pPr>
                <a:defRPr/>
              </a:pPr>
              <a:t>‹#›</a:t>
            </a:fld>
            <a:endParaRPr lang="en-US"/>
          </a:p>
        </p:txBody>
      </p:sp>
    </p:spTree>
    <p:extLst>
      <p:ext uri="{BB962C8B-B14F-4D97-AF65-F5344CB8AC3E}">
        <p14:creationId xmlns:p14="http://schemas.microsoft.com/office/powerpoint/2010/main" val="38836824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21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BD31FD43-30EC-4F23-BFB2-3B5E79DB4AEF}" type="slidenum">
              <a:rPr lang="en-US"/>
              <a:pPr>
                <a:defRPr/>
              </a:pPr>
              <a:t>‹#›</a:t>
            </a:fld>
            <a:endParaRPr lang="en-US"/>
          </a:p>
        </p:txBody>
      </p:sp>
    </p:spTree>
    <p:extLst>
      <p:ext uri="{BB962C8B-B14F-4D97-AF65-F5344CB8AC3E}">
        <p14:creationId xmlns:p14="http://schemas.microsoft.com/office/powerpoint/2010/main" val="345897555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cs typeface="+mn-cs"/>
              </a:defRPr>
            </a:lvl1pPr>
          </a:lstStyle>
          <a:p>
            <a:pPr>
              <a:defRPr/>
            </a:pPr>
            <a:fld id="{05B32082-B06D-418E-A5B7-D303E776A7AA}" type="slidenum">
              <a:rPr lang="en-US"/>
              <a:pPr>
                <a:defRPr/>
              </a:pPr>
              <a:t>‹#›</a:t>
            </a:fld>
            <a:endParaRPr lang="en-US"/>
          </a:p>
        </p:txBody>
      </p:sp>
    </p:spTree>
    <p:extLst>
      <p:ext uri="{BB962C8B-B14F-4D97-AF65-F5344CB8AC3E}">
        <p14:creationId xmlns:p14="http://schemas.microsoft.com/office/powerpoint/2010/main" val="113925092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89" y="4407039"/>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489"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cs typeface="+mn-cs"/>
              </a:defRPr>
            </a:lvl1pPr>
          </a:lstStyle>
          <a:p>
            <a:pPr>
              <a:defRPr/>
            </a:pPr>
            <a:fld id="{2FDE35CA-0671-4E96-995F-60D14963A585}" type="slidenum">
              <a:rPr lang="en-US"/>
              <a:pPr>
                <a:defRPr/>
              </a:pPr>
              <a:t>‹#›</a:t>
            </a:fld>
            <a:endParaRPr lang="en-US"/>
          </a:p>
        </p:txBody>
      </p:sp>
    </p:spTree>
    <p:extLst>
      <p:ext uri="{BB962C8B-B14F-4D97-AF65-F5344CB8AC3E}">
        <p14:creationId xmlns:p14="http://schemas.microsoft.com/office/powerpoint/2010/main" val="116297491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685869" y="1981200"/>
            <a:ext cx="381846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39803" y="1981200"/>
            <a:ext cx="381846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Date Placeholder 4"/>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6" name="Footer Placeholder 5"/>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fontAlgn="auto">
              <a:spcBef>
                <a:spcPts val="0"/>
              </a:spcBef>
              <a:spcAft>
                <a:spcPts val="0"/>
              </a:spcAft>
              <a:defRPr>
                <a:cs typeface="+mn-cs"/>
              </a:defRPr>
            </a:lvl1pPr>
          </a:lstStyle>
          <a:p>
            <a:pPr>
              <a:defRPr/>
            </a:pPr>
            <a:fld id="{BB2385DB-FEC2-4D97-8D6C-7638988BA1CA}" type="slidenum">
              <a:rPr lang="en-US"/>
              <a:pPr>
                <a:defRPr/>
              </a:pPr>
              <a:t>‹#›</a:t>
            </a:fld>
            <a:endParaRPr lang="en-US"/>
          </a:p>
        </p:txBody>
      </p:sp>
    </p:spTree>
    <p:extLst>
      <p:ext uri="{BB962C8B-B14F-4D97-AF65-F5344CB8AC3E}">
        <p14:creationId xmlns:p14="http://schemas.microsoft.com/office/powerpoint/2010/main" val="166492762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378" y="1535113"/>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378" y="2174875"/>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Date Placeholder 6"/>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8" name="Footer Placeholder 7"/>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9" name="Slide Number Placeholder 8"/>
          <p:cNvSpPr>
            <a:spLocks noGrp="1"/>
          </p:cNvSpPr>
          <p:nvPr>
            <p:ph type="sldNum" sz="quarter" idx="12"/>
          </p:nvPr>
        </p:nvSpPr>
        <p:spPr/>
        <p:txBody>
          <a:bodyPr/>
          <a:lstStyle>
            <a:lvl1pPr fontAlgn="auto">
              <a:spcBef>
                <a:spcPts val="0"/>
              </a:spcBef>
              <a:spcAft>
                <a:spcPts val="0"/>
              </a:spcAft>
              <a:defRPr>
                <a:cs typeface="+mn-cs"/>
              </a:defRPr>
            </a:lvl1pPr>
          </a:lstStyle>
          <a:p>
            <a:pPr>
              <a:defRPr/>
            </a:pPr>
            <a:fld id="{1E17EAB6-F1E3-464C-A150-46C2AEC121DA}" type="slidenum">
              <a:rPr lang="en-US"/>
              <a:pPr>
                <a:defRPr/>
              </a:pPr>
              <a:t>‹#›</a:t>
            </a:fld>
            <a:endParaRPr lang="en-US"/>
          </a:p>
        </p:txBody>
      </p:sp>
    </p:spTree>
    <p:extLst>
      <p:ext uri="{BB962C8B-B14F-4D97-AF65-F5344CB8AC3E}">
        <p14:creationId xmlns:p14="http://schemas.microsoft.com/office/powerpoint/2010/main" val="318213340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Date Placeholder 2"/>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4" name="Footer Placeholder 3"/>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5" name="Slide Number Placeholder 4"/>
          <p:cNvSpPr>
            <a:spLocks noGrp="1"/>
          </p:cNvSpPr>
          <p:nvPr>
            <p:ph type="sldNum" sz="quarter" idx="12"/>
          </p:nvPr>
        </p:nvSpPr>
        <p:spPr/>
        <p:txBody>
          <a:bodyPr/>
          <a:lstStyle>
            <a:lvl1pPr fontAlgn="auto">
              <a:spcBef>
                <a:spcPts val="0"/>
              </a:spcBef>
              <a:spcAft>
                <a:spcPts val="0"/>
              </a:spcAft>
              <a:defRPr>
                <a:cs typeface="+mn-cs"/>
              </a:defRPr>
            </a:lvl1pPr>
          </a:lstStyle>
          <a:p>
            <a:pPr>
              <a:defRPr/>
            </a:pPr>
            <a:fld id="{C426F374-1B54-45EA-8471-5E5275A0A47B}" type="slidenum">
              <a:rPr lang="en-US"/>
              <a:pPr>
                <a:defRPr/>
              </a:pPr>
              <a:t>‹#›</a:t>
            </a:fld>
            <a:endParaRPr lang="en-US"/>
          </a:p>
        </p:txBody>
      </p:sp>
    </p:spTree>
    <p:extLst>
      <p:ext uri="{BB962C8B-B14F-4D97-AF65-F5344CB8AC3E}">
        <p14:creationId xmlns:p14="http://schemas.microsoft.com/office/powerpoint/2010/main" val="281678584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3" name="Footer Placeholder 2"/>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4" name="Slide Number Placeholder 3"/>
          <p:cNvSpPr>
            <a:spLocks noGrp="1"/>
          </p:cNvSpPr>
          <p:nvPr>
            <p:ph type="sldNum" sz="quarter" idx="12"/>
          </p:nvPr>
        </p:nvSpPr>
        <p:spPr/>
        <p:txBody>
          <a:bodyPr/>
          <a:lstStyle>
            <a:lvl1pPr fontAlgn="auto">
              <a:spcBef>
                <a:spcPts val="0"/>
              </a:spcBef>
              <a:spcAft>
                <a:spcPts val="0"/>
              </a:spcAft>
              <a:defRPr>
                <a:cs typeface="+mn-cs"/>
              </a:defRPr>
            </a:lvl1pPr>
          </a:lstStyle>
          <a:p>
            <a:pPr>
              <a:defRPr/>
            </a:pPr>
            <a:fld id="{27035205-DF95-41D2-98D3-BE0D60AAAE96}" type="slidenum">
              <a:rPr lang="en-US"/>
              <a:pPr>
                <a:defRPr/>
              </a:pPr>
              <a:t>‹#›</a:t>
            </a:fld>
            <a:endParaRPr lang="en-US"/>
          </a:p>
        </p:txBody>
      </p:sp>
    </p:spTree>
    <p:extLst>
      <p:ext uri="{BB962C8B-B14F-4D97-AF65-F5344CB8AC3E}">
        <p14:creationId xmlns:p14="http://schemas.microsoft.com/office/powerpoint/2010/main" val="84548873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489"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756" y="273189"/>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4" y="1435103"/>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6" name="Footer Placeholder 5"/>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fontAlgn="auto">
              <a:spcBef>
                <a:spcPts val="0"/>
              </a:spcBef>
              <a:spcAft>
                <a:spcPts val="0"/>
              </a:spcAft>
              <a:defRPr>
                <a:cs typeface="+mn-cs"/>
              </a:defRPr>
            </a:lvl1pPr>
          </a:lstStyle>
          <a:p>
            <a:pPr>
              <a:defRPr/>
            </a:pPr>
            <a:fld id="{F2AB3A2C-5BAE-4EF8-867D-DA53B35C7867}" type="slidenum">
              <a:rPr lang="en-US"/>
              <a:pPr>
                <a:defRPr/>
              </a:pPr>
              <a:t>‹#›</a:t>
            </a:fld>
            <a:endParaRPr lang="en-US"/>
          </a:p>
        </p:txBody>
      </p:sp>
    </p:spTree>
    <p:extLst>
      <p:ext uri="{BB962C8B-B14F-4D97-AF65-F5344CB8AC3E}">
        <p14:creationId xmlns:p14="http://schemas.microsoft.com/office/powerpoint/2010/main" val="37423880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11"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Text Placeholder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6" name="Footer Placeholder 5"/>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fontAlgn="auto">
              <a:spcBef>
                <a:spcPts val="0"/>
              </a:spcBef>
              <a:spcAft>
                <a:spcPts val="0"/>
              </a:spcAft>
              <a:defRPr>
                <a:cs typeface="+mn-cs"/>
              </a:defRPr>
            </a:lvl1pPr>
          </a:lstStyle>
          <a:p>
            <a:pPr>
              <a:defRPr/>
            </a:pPr>
            <a:fld id="{19BD8536-DBE0-4540-9233-DADC9D7EA7D3}" type="slidenum">
              <a:rPr lang="en-US"/>
              <a:pPr>
                <a:defRPr/>
              </a:pPr>
              <a:t>‹#›</a:t>
            </a:fld>
            <a:endParaRPr lang="en-US"/>
          </a:p>
        </p:txBody>
      </p:sp>
    </p:spTree>
    <p:extLst>
      <p:ext uri="{BB962C8B-B14F-4D97-AF65-F5344CB8AC3E}">
        <p14:creationId xmlns:p14="http://schemas.microsoft.com/office/powerpoint/2010/main" val="419380018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cs typeface="+mn-cs"/>
              </a:defRPr>
            </a:lvl1pPr>
          </a:lstStyle>
          <a:p>
            <a:pPr>
              <a:defRPr/>
            </a:pPr>
            <a:fld id="{048FFB01-5E09-4281-AF94-DD8BBC552F96}" type="slidenum">
              <a:rPr lang="en-US"/>
              <a:pPr>
                <a:defRPr/>
              </a:pPr>
              <a:t>‹#›</a:t>
            </a:fld>
            <a:endParaRPr lang="en-US"/>
          </a:p>
        </p:txBody>
      </p:sp>
    </p:spTree>
    <p:extLst>
      <p:ext uri="{BB962C8B-B14F-4D97-AF65-F5344CB8AC3E}">
        <p14:creationId xmlns:p14="http://schemas.microsoft.com/office/powerpoint/2010/main" val="89855438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609600"/>
            <a:ext cx="1943100" cy="5486400"/>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685800" y="609600"/>
            <a:ext cx="5693834"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cs typeface="+mn-cs"/>
              </a:defRPr>
            </a:lvl1pPr>
          </a:lstStyle>
          <a:p>
            <a:pPr>
              <a:defRPr/>
            </a:pPr>
            <a:fld id="{423F5479-FEF6-41CC-95C1-C6C1FAD5B0EA}" type="slidenum">
              <a:rPr lang="en-US"/>
              <a:pPr>
                <a:defRPr/>
              </a:pPr>
              <a:t>‹#›</a:t>
            </a:fld>
            <a:endParaRPr lang="en-US"/>
          </a:p>
        </p:txBody>
      </p:sp>
    </p:spTree>
    <p:extLst>
      <p:ext uri="{BB962C8B-B14F-4D97-AF65-F5344CB8AC3E}">
        <p14:creationId xmlns:p14="http://schemas.microsoft.com/office/powerpoint/2010/main" val="3773105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365E517F-89AC-4F4C-A1E5-30DB9EA7EA15}" type="slidenum">
              <a:rPr lang="en-US"/>
              <a:pPr>
                <a:defRPr/>
              </a:pPr>
              <a:t>‹#›</a:t>
            </a:fld>
            <a:endParaRPr lang="en-US"/>
          </a:p>
        </p:txBody>
      </p:sp>
    </p:spTree>
    <p:extLst>
      <p:ext uri="{BB962C8B-B14F-4D97-AF65-F5344CB8AC3E}">
        <p14:creationId xmlns:p14="http://schemas.microsoft.com/office/powerpoint/2010/main" val="227002895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s-ES"/>
          </a:p>
        </p:txBody>
      </p:sp>
      <p:sp>
        <p:nvSpPr>
          <p:cNvPr id="3" name="Content Placeholder 2"/>
          <p:cNvSpPr>
            <a:spLocks noGrp="1"/>
          </p:cNvSpPr>
          <p:nvPr>
            <p:ph sz="half" idx="1"/>
          </p:nvPr>
        </p:nvSpPr>
        <p:spPr>
          <a:xfrm>
            <a:off x="685869" y="1981200"/>
            <a:ext cx="3818467"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quarter" idx="2"/>
          </p:nvPr>
        </p:nvSpPr>
        <p:spPr>
          <a:xfrm>
            <a:off x="4639803" y="1981200"/>
            <a:ext cx="3818467"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Content Placeholder 4"/>
          <p:cNvSpPr>
            <a:spLocks noGrp="1"/>
          </p:cNvSpPr>
          <p:nvPr>
            <p:ph sz="quarter" idx="3"/>
          </p:nvPr>
        </p:nvSpPr>
        <p:spPr>
          <a:xfrm>
            <a:off x="4639803" y="4114800"/>
            <a:ext cx="3818467"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6" name="Date Placeholder 5"/>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7" name="Footer Placeholder 6"/>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8" name="Slide Number Placeholder 7"/>
          <p:cNvSpPr>
            <a:spLocks noGrp="1"/>
          </p:cNvSpPr>
          <p:nvPr>
            <p:ph type="sldNum" sz="quarter" idx="12"/>
          </p:nvPr>
        </p:nvSpPr>
        <p:spPr/>
        <p:txBody>
          <a:bodyPr/>
          <a:lstStyle>
            <a:lvl1pPr fontAlgn="auto">
              <a:spcBef>
                <a:spcPts val="0"/>
              </a:spcBef>
              <a:spcAft>
                <a:spcPts val="0"/>
              </a:spcAft>
              <a:defRPr>
                <a:cs typeface="+mn-cs"/>
              </a:defRPr>
            </a:lvl1pPr>
          </a:lstStyle>
          <a:p>
            <a:pPr>
              <a:defRPr/>
            </a:pPr>
            <a:fld id="{EB897B1A-134A-413E-9AE3-806C2FB6D866}" type="slidenum">
              <a:rPr lang="en-US"/>
              <a:pPr>
                <a:defRPr/>
              </a:pPr>
              <a:t>‹#›</a:t>
            </a:fld>
            <a:endParaRPr lang="en-US"/>
          </a:p>
        </p:txBody>
      </p:sp>
    </p:spTree>
    <p:extLst>
      <p:ext uri="{BB962C8B-B14F-4D97-AF65-F5344CB8AC3E}">
        <p14:creationId xmlns:p14="http://schemas.microsoft.com/office/powerpoint/2010/main" val="125224186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888CE4A-1E12-415C-B096-DBC0410EE16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8426412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D66F2CC-937A-487E-86C2-197C2DCBEB3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1709828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89"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489"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B8A9960-E6F6-472A-87CB-EE418CF0C89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5224250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846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9734" y="1981200"/>
            <a:ext cx="381846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E516353-1129-428C-83B9-1CEF9A2B75D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2962688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78" y="1535113"/>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378" y="2174875"/>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1143EEA8-24BB-46C2-9DD8-234B6DCCA8D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1358577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CD7A440-5E5E-477F-AA00-01B5E428094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32731217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44C0E2B7-F3D3-4499-923C-0CAD9755C8F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4881946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89"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756" y="273051"/>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1"/>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409D38D3-3DE2-4A4E-A910-3043B0C5B84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40820111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11"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B0C9453-35EB-4B33-AC93-937030E7923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75583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theme" Target="../theme/theme8.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slideLayout" Target="../slideLayouts/slideLayout90.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slideLayout" Target="../slideLayouts/slideLayout103.xml"/><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5" Type="http://schemas.openxmlformats.org/officeDocument/2006/relationships/theme" Target="../theme/theme9.xml"/><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slideLayout" Target="../slideLayouts/slideLayout10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00"/>
            </a:gs>
            <a:gs pos="100000">
              <a:srgbClr val="0A128C"/>
            </a:gs>
            <a:gs pos="100000">
              <a:srgbClr val="181CC7"/>
            </a:gs>
            <a:gs pos="100000">
              <a:schemeClr val="accent2"/>
            </a:gs>
            <a:gs pos="100000">
              <a:schemeClr val="accent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6"/>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0000"/>
                </a:solidFill>
                <a:latin typeface="+mn-lt"/>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mn-lt"/>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mn-lt"/>
                <a:cs typeface="+mn-cs"/>
              </a:defRPr>
            </a:lvl1pPr>
          </a:lstStyle>
          <a:p>
            <a:pPr>
              <a:defRPr/>
            </a:pPr>
            <a:fld id="{2DA45043-50B7-4E04-B49D-B3ADFDCA790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5819" r:id="rId1"/>
    <p:sldLayoutId id="2147485820" r:id="rId2"/>
    <p:sldLayoutId id="2147485821" r:id="rId3"/>
    <p:sldLayoutId id="2147485822" r:id="rId4"/>
    <p:sldLayoutId id="2147485823" r:id="rId5"/>
    <p:sldLayoutId id="2147485824" r:id="rId6"/>
    <p:sldLayoutId id="2147485825" r:id="rId7"/>
    <p:sldLayoutId id="2147485826" r:id="rId8"/>
    <p:sldLayoutId id="2147485827" r:id="rId9"/>
    <p:sldLayoutId id="2147485828" r:id="rId10"/>
    <p:sldLayoutId id="214748582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457200" y="1600206"/>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cs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Arial" charset="0"/>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cs typeface="Arial" charset="0"/>
              </a:defRPr>
            </a:lvl1pPr>
          </a:lstStyle>
          <a:p>
            <a:pPr>
              <a:defRPr/>
            </a:pPr>
            <a:fld id="{1F6F0AE7-478B-4A6D-969C-028AFD557E7F}" type="slidenum">
              <a:rPr lang="en-US"/>
              <a:pPr>
                <a:defRPr/>
              </a:pPr>
              <a:t>‹#›</a:t>
            </a:fld>
            <a:endParaRPr lang="en-US"/>
          </a:p>
        </p:txBody>
      </p:sp>
    </p:spTree>
    <p:extLst>
      <p:ext uri="{BB962C8B-B14F-4D97-AF65-F5344CB8AC3E}">
        <p14:creationId xmlns:p14="http://schemas.microsoft.com/office/powerpoint/2010/main" val="3191327343"/>
      </p:ext>
    </p:extLst>
  </p:cSld>
  <p:clrMap bg1="lt1" tx1="dk1" bg2="lt2" tx2="dk2" accent1="accent1" accent2="accent2" accent3="accent3" accent4="accent4" accent5="accent5" accent6="accent6" hlink="hlink" folHlink="folHlink"/>
  <p:sldLayoutIdLst>
    <p:sldLayoutId id="2147485908" r:id="rId1"/>
    <p:sldLayoutId id="2147485909" r:id="rId2"/>
    <p:sldLayoutId id="2147485910" r:id="rId3"/>
    <p:sldLayoutId id="2147485911" r:id="rId4"/>
    <p:sldLayoutId id="2147485912" r:id="rId5"/>
    <p:sldLayoutId id="2147485913" r:id="rId6"/>
    <p:sldLayoutId id="2147485914" r:id="rId7"/>
    <p:sldLayoutId id="2147485915" r:id="rId8"/>
    <p:sldLayoutId id="2147485916" r:id="rId9"/>
    <p:sldLayoutId id="2147485917" r:id="rId10"/>
    <p:sldLayoutId id="2147485918"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00"/>
            </a:gs>
            <a:gs pos="100000">
              <a:srgbClr val="0A128C"/>
            </a:gs>
            <a:gs pos="100000">
              <a:srgbClr val="181CC7"/>
            </a:gs>
            <a:gs pos="100000">
              <a:schemeClr val="accent2"/>
            </a:gs>
            <a:gs pos="100000">
              <a:schemeClr val="accent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6"/>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0000"/>
                </a:solidFill>
                <a:latin typeface="+mn-lt"/>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mn-lt"/>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mn-lt"/>
                <a:cs typeface="+mn-cs"/>
              </a:defRPr>
            </a:lvl1pPr>
          </a:lstStyle>
          <a:p>
            <a:pPr>
              <a:defRPr/>
            </a:pPr>
            <a:fld id="{71E15D33-6599-4472-A0B3-BC69DC0CCA6F}" type="slidenum">
              <a:rPr lang="en-US"/>
              <a:pPr>
                <a:defRPr/>
              </a:pPr>
              <a:t>‹#›</a:t>
            </a:fld>
            <a:endParaRPr lang="en-US"/>
          </a:p>
        </p:txBody>
      </p:sp>
    </p:spTree>
    <p:extLst>
      <p:ext uri="{BB962C8B-B14F-4D97-AF65-F5344CB8AC3E}">
        <p14:creationId xmlns:p14="http://schemas.microsoft.com/office/powerpoint/2010/main" val="1052004374"/>
      </p:ext>
    </p:extLst>
  </p:cSld>
  <p:clrMap bg1="lt1" tx1="dk1" bg2="lt2" tx2="dk2" accent1="accent1" accent2="accent2" accent3="accent3" accent4="accent4" accent5="accent5" accent6="accent6" hlink="hlink" folHlink="folHlink"/>
  <p:sldLayoutIdLst>
    <p:sldLayoutId id="2147485920" r:id="rId1"/>
    <p:sldLayoutId id="2147485921" r:id="rId2"/>
    <p:sldLayoutId id="2147485922" r:id="rId3"/>
    <p:sldLayoutId id="2147485923" r:id="rId4"/>
    <p:sldLayoutId id="2147485924" r:id="rId5"/>
    <p:sldLayoutId id="2147485925" r:id="rId6"/>
    <p:sldLayoutId id="2147485926" r:id="rId7"/>
    <p:sldLayoutId id="2147485927" r:id="rId8"/>
    <p:sldLayoutId id="2147485928" r:id="rId9"/>
    <p:sldLayoutId id="2147485929" r:id="rId10"/>
    <p:sldLayoutId id="2147485930"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0000"/>
                </a:solidFill>
                <a:latin typeface="+mn-lt"/>
                <a:cs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mn-lt"/>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mn-lt"/>
                <a:cs typeface="Arial" charset="0"/>
              </a:defRPr>
            </a:lvl1pPr>
          </a:lstStyle>
          <a:p>
            <a:pPr>
              <a:defRPr/>
            </a:pPr>
            <a:fld id="{679C5554-E45F-4438-B8F1-F4A252CBBD08}" type="slidenum">
              <a:rPr lang="en-US"/>
              <a:pPr>
                <a:defRPr/>
              </a:pPr>
              <a:t>‹#›</a:t>
            </a:fld>
            <a:endParaRPr lang="en-US"/>
          </a:p>
        </p:txBody>
      </p:sp>
    </p:spTree>
    <p:extLst>
      <p:ext uri="{BB962C8B-B14F-4D97-AF65-F5344CB8AC3E}">
        <p14:creationId xmlns:p14="http://schemas.microsoft.com/office/powerpoint/2010/main" val="1906990676"/>
      </p:ext>
    </p:extLst>
  </p:cSld>
  <p:clrMap bg1="lt1" tx1="dk1" bg2="lt2" tx2="dk2" accent1="accent1" accent2="accent2" accent3="accent3" accent4="accent4" accent5="accent5" accent6="accent6" hlink="hlink" folHlink="folHlink"/>
  <p:sldLayoutIdLst>
    <p:sldLayoutId id="2147485932" r:id="rId1"/>
    <p:sldLayoutId id="2147485933" r:id="rId2"/>
    <p:sldLayoutId id="2147485934" r:id="rId3"/>
    <p:sldLayoutId id="2147485935" r:id="rId4"/>
    <p:sldLayoutId id="2147485936" r:id="rId5"/>
    <p:sldLayoutId id="2147485937" r:id="rId6"/>
    <p:sldLayoutId id="2147485938" r:id="rId7"/>
    <p:sldLayoutId id="2147485939" r:id="rId8"/>
    <p:sldLayoutId id="2147485940" r:id="rId9"/>
    <p:sldLayoutId id="2147485941" r:id="rId10"/>
    <p:sldLayoutId id="2147485942" r:id="rId11"/>
    <p:sldLayoutId id="2147485943"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00"/>
            </a:gs>
            <a:gs pos="100000">
              <a:srgbClr val="0A128C"/>
            </a:gs>
            <a:gs pos="100000">
              <a:srgbClr val="181CC7"/>
            </a:gs>
            <a:gs pos="100000">
              <a:schemeClr val="accent2"/>
            </a:gs>
            <a:gs pos="100000">
              <a:schemeClr val="accent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6"/>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0000"/>
                </a:solidFill>
                <a:latin typeface="+mn-lt"/>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mn-lt"/>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mn-lt"/>
                <a:cs typeface="+mn-cs"/>
              </a:defRPr>
            </a:lvl1pPr>
          </a:lstStyle>
          <a:p>
            <a:pPr>
              <a:defRPr/>
            </a:pPr>
            <a:fld id="{2DA45043-50B7-4E04-B49D-B3ADFDCA7909}" type="slidenum">
              <a:rPr lang="en-US"/>
              <a:pPr>
                <a:defRPr/>
              </a:pPr>
              <a:t>‹#›</a:t>
            </a:fld>
            <a:endParaRPr lang="en-US"/>
          </a:p>
        </p:txBody>
      </p:sp>
    </p:spTree>
    <p:extLst>
      <p:ext uri="{BB962C8B-B14F-4D97-AF65-F5344CB8AC3E}">
        <p14:creationId xmlns:p14="http://schemas.microsoft.com/office/powerpoint/2010/main" val="3052491248"/>
      </p:ext>
    </p:extLst>
  </p:cSld>
  <p:clrMap bg1="lt1" tx1="dk1" bg2="lt2" tx2="dk2" accent1="accent1" accent2="accent2" accent3="accent3" accent4="accent4" accent5="accent5" accent6="accent6" hlink="hlink" folHlink="folHlink"/>
  <p:sldLayoutIdLst>
    <p:sldLayoutId id="2147485945" r:id="rId1"/>
    <p:sldLayoutId id="2147485946" r:id="rId2"/>
    <p:sldLayoutId id="2147485947" r:id="rId3"/>
    <p:sldLayoutId id="2147485948" r:id="rId4"/>
    <p:sldLayoutId id="2147485949" r:id="rId5"/>
    <p:sldLayoutId id="2147485950" r:id="rId6"/>
    <p:sldLayoutId id="2147485951" r:id="rId7"/>
    <p:sldLayoutId id="2147485952" r:id="rId8"/>
    <p:sldLayoutId id="2147485953" r:id="rId9"/>
    <p:sldLayoutId id="2147485954" r:id="rId10"/>
    <p:sldLayoutId id="2147485955"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00"/>
            </a:gs>
            <a:gs pos="100000">
              <a:srgbClr val="0A128C"/>
            </a:gs>
            <a:gs pos="100000">
              <a:srgbClr val="181CC7"/>
            </a:gs>
            <a:gs pos="100000">
              <a:schemeClr val="accent2"/>
            </a:gs>
            <a:gs pos="100000">
              <a:schemeClr val="accent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6"/>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0000"/>
                </a:solidFill>
                <a:latin typeface="+mn-lt"/>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mn-lt"/>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mn-lt"/>
                <a:cs typeface="+mn-cs"/>
              </a:defRPr>
            </a:lvl1pPr>
          </a:lstStyle>
          <a:p>
            <a:pPr>
              <a:defRPr/>
            </a:pPr>
            <a:fld id="{47A7F63B-FEF2-45FE-B824-E9930B0C2318}" type="slidenum">
              <a:rPr lang="en-US"/>
              <a:pPr>
                <a:defRPr/>
              </a:pPr>
              <a:t>‹#›</a:t>
            </a:fld>
            <a:endParaRPr lang="en-US"/>
          </a:p>
        </p:txBody>
      </p:sp>
    </p:spTree>
    <p:extLst>
      <p:ext uri="{BB962C8B-B14F-4D97-AF65-F5344CB8AC3E}">
        <p14:creationId xmlns:p14="http://schemas.microsoft.com/office/powerpoint/2010/main" val="794219679"/>
      </p:ext>
    </p:extLst>
  </p:cSld>
  <p:clrMap bg1="lt1" tx1="dk1" bg2="lt2" tx2="dk2" accent1="accent1" accent2="accent2" accent3="accent3" accent4="accent4" accent5="accent5" accent6="accent6" hlink="hlink" folHlink="folHlink"/>
  <p:sldLayoutIdLst>
    <p:sldLayoutId id="2147485957" r:id="rId1"/>
    <p:sldLayoutId id="2147485958" r:id="rId2"/>
    <p:sldLayoutId id="2147485959" r:id="rId3"/>
    <p:sldLayoutId id="2147485960" r:id="rId4"/>
    <p:sldLayoutId id="2147485961" r:id="rId5"/>
    <p:sldLayoutId id="2147485962" r:id="rId6"/>
    <p:sldLayoutId id="2147485963" r:id="rId7"/>
    <p:sldLayoutId id="2147485964" r:id="rId8"/>
    <p:sldLayoutId id="2147485965" r:id="rId9"/>
    <p:sldLayoutId id="2147485966" r:id="rId10"/>
    <p:sldLayoutId id="214748596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195" name="Rectangle 3"/>
          <p:cNvSpPr>
            <a:spLocks noGrp="1" noChangeArrowheads="1"/>
          </p:cNvSpPr>
          <p:nvPr>
            <p:ph type="body" idx="1"/>
          </p:nvPr>
        </p:nvSpPr>
        <p:spPr bwMode="auto">
          <a:xfrm>
            <a:off x="457200" y="1600206"/>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cs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Arial" charset="0"/>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cs typeface="Arial" charset="0"/>
              </a:defRPr>
            </a:lvl1pPr>
          </a:lstStyle>
          <a:p>
            <a:pPr>
              <a:defRPr/>
            </a:pPr>
            <a:fld id="{8CA62ADF-E298-4673-AD90-06E848C89A90}" type="slidenum">
              <a:rPr lang="en-US"/>
              <a:pPr>
                <a:defRPr/>
              </a:pPr>
              <a:t>‹#›</a:t>
            </a:fld>
            <a:endParaRPr lang="en-US"/>
          </a:p>
        </p:txBody>
      </p:sp>
    </p:spTree>
    <p:extLst>
      <p:ext uri="{BB962C8B-B14F-4D97-AF65-F5344CB8AC3E}">
        <p14:creationId xmlns:p14="http://schemas.microsoft.com/office/powerpoint/2010/main" val="2338420153"/>
      </p:ext>
    </p:extLst>
  </p:cSld>
  <p:clrMap bg1="lt1" tx1="dk1" bg2="lt2" tx2="dk2" accent1="accent1" accent2="accent2" accent3="accent3" accent4="accent4" accent5="accent5" accent6="accent6" hlink="hlink" folHlink="folHlink"/>
  <p:sldLayoutIdLst>
    <p:sldLayoutId id="2147485969" r:id="rId1"/>
    <p:sldLayoutId id="2147485970" r:id="rId2"/>
    <p:sldLayoutId id="2147485971" r:id="rId3"/>
    <p:sldLayoutId id="2147485972" r:id="rId4"/>
    <p:sldLayoutId id="2147485973" r:id="rId5"/>
    <p:sldLayoutId id="2147485974" r:id="rId6"/>
    <p:sldLayoutId id="2147485975" r:id="rId7"/>
    <p:sldLayoutId id="2147485976" r:id="rId8"/>
    <p:sldLayoutId id="2147485977" r:id="rId9"/>
    <p:sldLayoutId id="2147485978" r:id="rId10"/>
    <p:sldLayoutId id="214748597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0000"/>
                </a:solidFill>
                <a:latin typeface="+mn-lt"/>
                <a:cs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mn-lt"/>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mn-lt"/>
                <a:cs typeface="Arial" charset="0"/>
              </a:defRPr>
            </a:lvl1pPr>
          </a:lstStyle>
          <a:p>
            <a:pPr>
              <a:defRPr/>
            </a:pPr>
            <a:fld id="{6A1CAC38-15A7-4209-A159-41D909D4F262}" type="slidenum">
              <a:rPr lang="en-US"/>
              <a:pPr>
                <a:defRPr/>
              </a:pPr>
              <a:t>‹#›</a:t>
            </a:fld>
            <a:endParaRPr lang="en-US"/>
          </a:p>
        </p:txBody>
      </p:sp>
    </p:spTree>
    <p:extLst>
      <p:ext uri="{BB962C8B-B14F-4D97-AF65-F5344CB8AC3E}">
        <p14:creationId xmlns:p14="http://schemas.microsoft.com/office/powerpoint/2010/main" val="1178221697"/>
      </p:ext>
    </p:extLst>
  </p:cSld>
  <p:clrMap bg1="lt1" tx1="dk1" bg2="lt2" tx2="dk2" accent1="accent1" accent2="accent2" accent3="accent3" accent4="accent4" accent5="accent5" accent6="accent6" hlink="hlink" folHlink="folHlink"/>
  <p:sldLayoutIdLst>
    <p:sldLayoutId id="2147485981" r:id="rId1"/>
    <p:sldLayoutId id="2147485982" r:id="rId2"/>
    <p:sldLayoutId id="2147485983" r:id="rId3"/>
    <p:sldLayoutId id="2147485984" r:id="rId4"/>
    <p:sldLayoutId id="2147485985" r:id="rId5"/>
    <p:sldLayoutId id="2147485986" r:id="rId6"/>
    <p:sldLayoutId id="2147485987" r:id="rId7"/>
    <p:sldLayoutId id="2147485988" r:id="rId8"/>
    <p:sldLayoutId id="2147485989" r:id="rId9"/>
    <p:sldLayoutId id="2147485990" r:id="rId10"/>
    <p:sldLayoutId id="2147485991" r:id="rId11"/>
    <p:sldLayoutId id="2147485992"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smtClean="0">
              <a:solidFill>
                <a:srgbClr val="000000"/>
              </a:solidFill>
              <a:cs typeface="+mn-cs"/>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smtClean="0">
              <a:solidFill>
                <a:srgbClr val="000000"/>
              </a:solidFill>
              <a:cs typeface="+mn-cs"/>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94D20612-9049-4248-916F-49DB75AC2185}" type="slidenum">
              <a:rPr lang="en-US" smtClean="0">
                <a:solidFill>
                  <a:srgbClr val="000000"/>
                </a:solidFill>
                <a:cs typeface="+mn-cs"/>
              </a:rPr>
              <a:pPr/>
              <a:t>‹#›</a:t>
            </a:fld>
            <a:endParaRPr lang="en-US" smtClean="0">
              <a:solidFill>
                <a:srgbClr val="000000"/>
              </a:solidFill>
              <a:cs typeface="+mn-cs"/>
            </a:endParaRPr>
          </a:p>
        </p:txBody>
      </p:sp>
    </p:spTree>
    <p:extLst>
      <p:ext uri="{BB962C8B-B14F-4D97-AF65-F5344CB8AC3E}">
        <p14:creationId xmlns:p14="http://schemas.microsoft.com/office/powerpoint/2010/main" val="1001406232"/>
      </p:ext>
    </p:extLst>
  </p:cSld>
  <p:clrMap bg1="lt1" tx1="dk1" bg2="lt2" tx2="dk2" accent1="accent1" accent2="accent2" accent3="accent3" accent4="accent4" accent5="accent5" accent6="accent6" hlink="hlink" folHlink="folHlink"/>
  <p:sldLayoutIdLst>
    <p:sldLayoutId id="2147485994" r:id="rId1"/>
    <p:sldLayoutId id="2147485995" r:id="rId2"/>
    <p:sldLayoutId id="2147485996" r:id="rId3"/>
    <p:sldLayoutId id="2147485997" r:id="rId4"/>
    <p:sldLayoutId id="2147485998" r:id="rId5"/>
    <p:sldLayoutId id="2147485999" r:id="rId6"/>
    <p:sldLayoutId id="2147486000" r:id="rId7"/>
    <p:sldLayoutId id="2147486001" r:id="rId8"/>
    <p:sldLayoutId id="2147486002" r:id="rId9"/>
    <p:sldLayoutId id="2147486003" r:id="rId10"/>
    <p:sldLayoutId id="2147486004" r:id="rId11"/>
    <p:sldLayoutId id="2147486005" r:id="rId12"/>
    <p:sldLayoutId id="2147486006" r:id="rId13"/>
    <p:sldLayoutId id="2147486007"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png"/><Relationship Id="rId1" Type="http://schemas.openxmlformats.org/officeDocument/2006/relationships/slideLayout" Target="../slideLayouts/slideLayout35.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5.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57.xml"/></Relationships>
</file>

<file path=ppt/slides/_rels/slide3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57.xml"/></Relationships>
</file>

<file path=ppt/slides/_rels/slide3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5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6.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6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85.xml"/><Relationship Id="rId4" Type="http://schemas.openxmlformats.org/officeDocument/2006/relationships/image" Target="../media/image33.png"/></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5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6.emf"/></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5.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7.emf"/></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39.png"/><Relationship Id="rId4" Type="http://schemas.openxmlformats.org/officeDocument/2006/relationships/image" Target="../media/image38.emf"/></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40.emf"/></Relationships>
</file>

<file path=ppt/slides/_rels/slide4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42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47800"/>
            <a:ext cx="5113338"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4275" name="Rectangle 3"/>
          <p:cNvSpPr>
            <a:spLocks noChangeArrowheads="1"/>
          </p:cNvSpPr>
          <p:nvPr/>
        </p:nvSpPr>
        <p:spPr bwMode="auto">
          <a:xfrm>
            <a:off x="4786317" y="4409922"/>
            <a:ext cx="4357687" cy="2200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pPr algn="ctr"/>
            <a:r>
              <a:rPr lang="en-US" sz="2800" b="1" smtClean="0">
                <a:solidFill>
                  <a:srgbClr val="FFFFFF"/>
                </a:solidFill>
                <a:latin typeface="Arial" charset="0"/>
                <a:cs typeface="Arial" charset="0"/>
              </a:rPr>
              <a:t>Dr. </a:t>
            </a:r>
            <a:r>
              <a:rPr lang="pt-BR" sz="2800" b="1" smtClean="0">
                <a:solidFill>
                  <a:srgbClr val="FFFFFF"/>
                </a:solidFill>
                <a:latin typeface="Arial" charset="0"/>
                <a:cs typeface="Arial" charset="0"/>
              </a:rPr>
              <a:t>Jorge A. Delgado </a:t>
            </a:r>
          </a:p>
          <a:p>
            <a:pPr algn="ctr"/>
            <a:r>
              <a:rPr lang="en-US" sz="2800" b="1" smtClean="0">
                <a:solidFill>
                  <a:srgbClr val="FFFFFF"/>
                </a:solidFill>
                <a:latin typeface="Arial" charset="0"/>
                <a:cs typeface="Arial" charset="0"/>
              </a:rPr>
              <a:t>Soil-Plant-Nutrient Research Unit, USDA/ARS</a:t>
            </a:r>
          </a:p>
          <a:p>
            <a:pPr algn="ctr" eaLnBrk="0" hangingPunct="0"/>
            <a:endParaRPr lang="en-US" sz="2800" b="1" smtClean="0">
              <a:solidFill>
                <a:srgbClr val="FFFFFF"/>
              </a:solidFill>
              <a:latin typeface="Arial" charset="0"/>
              <a:cs typeface="Arial" charset="0"/>
            </a:endParaRPr>
          </a:p>
        </p:txBody>
      </p:sp>
      <p:sp>
        <p:nvSpPr>
          <p:cNvPr id="54276" name="Rectangle 4"/>
          <p:cNvSpPr>
            <a:spLocks noChangeArrowheads="1"/>
          </p:cNvSpPr>
          <p:nvPr/>
        </p:nvSpPr>
        <p:spPr bwMode="auto">
          <a:xfrm>
            <a:off x="4393259" y="752000"/>
            <a:ext cx="4841875" cy="2015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pPr algn="ctr"/>
            <a:r>
              <a:rPr lang="en-US" sz="3200" b="1" i="1" dirty="0" smtClean="0">
                <a:solidFill>
                  <a:srgbClr val="FFFFFF"/>
                </a:solidFill>
                <a:latin typeface="Arial" charset="0"/>
                <a:cs typeface="Arial" charset="0"/>
              </a:rPr>
              <a:t>“</a:t>
            </a:r>
            <a:r>
              <a:rPr lang="en-US" sz="3200" dirty="0" smtClean="0">
                <a:solidFill>
                  <a:srgbClr val="FFFFFF"/>
                </a:solidFill>
                <a:latin typeface="Arial" charset="0"/>
                <a:cs typeface="Arial" charset="0"/>
              </a:rPr>
              <a:t>Conservation Practices for Climate Change Adaptation</a:t>
            </a:r>
            <a:r>
              <a:rPr lang="en-US" sz="3200" b="1" i="1" dirty="0" smtClean="0">
                <a:solidFill>
                  <a:srgbClr val="FFFFFF"/>
                </a:solidFill>
                <a:latin typeface="Arial" charset="0"/>
                <a:cs typeface="Arial" charset="0"/>
              </a:rPr>
              <a:t>”</a:t>
            </a:r>
            <a:endParaRPr lang="en-US" sz="3200" dirty="0" smtClean="0">
              <a:solidFill>
                <a:srgbClr val="FFFFFF"/>
              </a:solidFill>
              <a:latin typeface="Arial" charset="0"/>
              <a:cs typeface="Arial" charset="0"/>
            </a:endParaRPr>
          </a:p>
          <a:p>
            <a:pPr algn="ctr" eaLnBrk="0" hangingPunct="0"/>
            <a:endParaRPr lang="en-US" sz="3200" dirty="0" smtClean="0">
              <a:solidFill>
                <a:srgbClr val="FFFFFF"/>
              </a:solidFill>
              <a:latin typeface="Arial" charset="0"/>
              <a:cs typeface="Arial" charset="0"/>
            </a:endParaRPr>
          </a:p>
        </p:txBody>
      </p:sp>
      <p:sp>
        <p:nvSpPr>
          <p:cNvPr id="54277" name="Text Box 5"/>
          <p:cNvSpPr txBox="1">
            <a:spLocks noChangeArrowheads="1"/>
          </p:cNvSpPr>
          <p:nvPr/>
        </p:nvSpPr>
        <p:spPr bwMode="auto">
          <a:xfrm>
            <a:off x="0" y="6491288"/>
            <a:ext cx="1752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mtClean="0">
                <a:solidFill>
                  <a:srgbClr val="FFFFFF"/>
                </a:solidFill>
              </a:rPr>
              <a:t>Photo NASA</a:t>
            </a:r>
          </a:p>
        </p:txBody>
      </p:sp>
    </p:spTree>
    <p:extLst>
      <p:ext uri="{BB962C8B-B14F-4D97-AF65-F5344CB8AC3E}">
        <p14:creationId xmlns:p14="http://schemas.microsoft.com/office/powerpoint/2010/main" val="4285395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3"/>
          <p:cNvSpPr>
            <a:spLocks noChangeArrowheads="1"/>
          </p:cNvSpPr>
          <p:nvPr/>
        </p:nvSpPr>
        <p:spPr bwMode="auto">
          <a:xfrm>
            <a:off x="0" y="1447800"/>
            <a:ext cx="9144000" cy="440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2800">
              <a:solidFill>
                <a:srgbClr val="FFFFFF"/>
              </a:solidFill>
            </a:endParaRPr>
          </a:p>
          <a:p>
            <a:r>
              <a:rPr lang="en-US" sz="2800">
                <a:solidFill>
                  <a:srgbClr val="FFFFFF"/>
                </a:solidFill>
              </a:rPr>
              <a:t> Population growth and the development of new, stronger economies, such as those of China and India, are increasing the demand for world resources. </a:t>
            </a:r>
          </a:p>
          <a:p>
            <a:endParaRPr lang="en-US" sz="2800">
              <a:solidFill>
                <a:srgbClr val="FFFFFF"/>
              </a:solidFill>
            </a:endParaRPr>
          </a:p>
          <a:p>
            <a:endParaRPr lang="en-US" sz="2800">
              <a:solidFill>
                <a:schemeClr val="bg1"/>
              </a:solidFill>
            </a:endParaRPr>
          </a:p>
          <a:p>
            <a:endParaRPr lang="en-US" sz="2800">
              <a:solidFill>
                <a:schemeClr val="bg1"/>
              </a:solidFill>
            </a:endParaRPr>
          </a:p>
          <a:p>
            <a:endParaRPr lang="en-US" sz="2800">
              <a:solidFill>
                <a:srgbClr val="FFFFFF"/>
              </a:solidFill>
            </a:endParaRPr>
          </a:p>
          <a:p>
            <a:r>
              <a:rPr lang="en-US" sz="2800">
                <a:solidFill>
                  <a:srgbClr val="FFFFFF"/>
                </a:solidFill>
              </a:rPr>
              <a:t> </a:t>
            </a:r>
          </a:p>
          <a:p>
            <a:r>
              <a:rPr lang="en-US" sz="2800">
                <a:solidFill>
                  <a:srgbClr val="FFFFFF"/>
                </a:solidFill>
              </a:rPr>
              <a:t> </a:t>
            </a:r>
          </a:p>
        </p:txBody>
      </p:sp>
      <p:sp>
        <p:nvSpPr>
          <p:cNvPr id="123907" name="Rectangle 1"/>
          <p:cNvSpPr>
            <a:spLocks noChangeArrowheads="1"/>
          </p:cNvSpPr>
          <p:nvPr/>
        </p:nvSpPr>
        <p:spPr bwMode="auto">
          <a:xfrm>
            <a:off x="0" y="152400"/>
            <a:ext cx="9144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FFFF"/>
                </a:solidFill>
              </a:rPr>
              <a:t>Major World Challenges Related to Soil and Water Conservation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3"/>
          <p:cNvSpPr>
            <a:spLocks noChangeArrowheads="1"/>
          </p:cNvSpPr>
          <p:nvPr/>
        </p:nvSpPr>
        <p:spPr bwMode="auto">
          <a:xfrm>
            <a:off x="0" y="1143001"/>
            <a:ext cx="91440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2800">
              <a:solidFill>
                <a:srgbClr val="FFFFFF"/>
              </a:solidFill>
            </a:endParaRPr>
          </a:p>
          <a:p>
            <a:pPr>
              <a:buFontTx/>
              <a:buChar char="•"/>
            </a:pPr>
            <a:r>
              <a:rPr lang="en-US" sz="2800">
                <a:solidFill>
                  <a:srgbClr val="FFFFFF"/>
                </a:solidFill>
              </a:rPr>
              <a:t> Climate change is occurring, and the implementation of sound conservation practices will be key for each country’s health, social stability, and security.  </a:t>
            </a:r>
          </a:p>
        </p:txBody>
      </p:sp>
      <p:sp>
        <p:nvSpPr>
          <p:cNvPr id="113667" name="Rectangle 1"/>
          <p:cNvSpPr>
            <a:spLocks noChangeArrowheads="1"/>
          </p:cNvSpPr>
          <p:nvPr/>
        </p:nvSpPr>
        <p:spPr bwMode="auto">
          <a:xfrm>
            <a:off x="0" y="152400"/>
            <a:ext cx="9144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FFFF"/>
                </a:solidFill>
              </a:rPr>
              <a:t>Major World Challenges Related to Soil and Water Conservation</a:t>
            </a:r>
          </a:p>
        </p:txBody>
      </p:sp>
      <p:pic>
        <p:nvPicPr>
          <p:cNvPr id="113668" name="Picture 4" descr="18_Glacie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505200"/>
            <a:ext cx="32004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669" name="Picture 5" descr="EPA_17_Arctic-Sea-I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3486168"/>
            <a:ext cx="327660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670" name="Picture 6" descr="EPA_7_US-temperatu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3492500"/>
            <a:ext cx="3352800" cy="313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71" name="Text Box 7"/>
          <p:cNvSpPr txBox="1">
            <a:spLocks noChangeArrowheads="1"/>
          </p:cNvSpPr>
          <p:nvPr/>
        </p:nvSpPr>
        <p:spPr bwMode="auto">
          <a:xfrm>
            <a:off x="0" y="6567488"/>
            <a:ext cx="1752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US">
                <a:solidFill>
                  <a:srgbClr val="FFFFFF"/>
                </a:solidFill>
              </a:rPr>
              <a:t>Photos EPA</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ChangeArrowheads="1"/>
          </p:cNvSpPr>
          <p:nvPr/>
        </p:nvSpPr>
        <p:spPr bwMode="auto">
          <a:xfrm>
            <a:off x="152400" y="76200"/>
            <a:ext cx="8839200" cy="501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3200">
                <a:solidFill>
                  <a:srgbClr val="FFFFFF"/>
                </a:solidFill>
              </a:rPr>
              <a:t>Nonirrigated systems could also see their yields potentially reduced due to these stresses since it has been reported that </a:t>
            </a:r>
            <a:r>
              <a:rPr lang="en-US" sz="3200" b="1">
                <a:solidFill>
                  <a:srgbClr val="FF0000"/>
                </a:solidFill>
              </a:rPr>
              <a:t>for every increase in temperature of</a:t>
            </a:r>
            <a:r>
              <a:rPr lang="en-US" sz="3200">
                <a:solidFill>
                  <a:srgbClr val="FFFFFF"/>
                </a:solidFill>
              </a:rPr>
              <a:t> </a:t>
            </a:r>
            <a:r>
              <a:rPr lang="en-US" sz="3200" b="1">
                <a:solidFill>
                  <a:srgbClr val="FF0000"/>
                </a:solidFill>
              </a:rPr>
              <a:t>1°C</a:t>
            </a:r>
            <a:r>
              <a:rPr lang="en-US" sz="3200">
                <a:solidFill>
                  <a:srgbClr val="FFFFFF"/>
                </a:solidFill>
              </a:rPr>
              <a:t> (1.8°F), there is a potential reduction in yield (</a:t>
            </a:r>
            <a:r>
              <a:rPr lang="en-US" sz="3200" b="1">
                <a:solidFill>
                  <a:srgbClr val="FF0000"/>
                </a:solidFill>
              </a:rPr>
              <a:t>Grain yield declined by 10%</a:t>
            </a:r>
            <a:r>
              <a:rPr lang="en-US" sz="3200">
                <a:solidFill>
                  <a:srgbClr val="FFFFFF"/>
                </a:solidFill>
              </a:rPr>
              <a:t>), not only from heat stress, but also from the interaction of heat stress and drought stress that may be put on crops (Peng et al. 2004; Auffhammer 2011; Lobell et al. 2011). </a:t>
            </a:r>
          </a:p>
          <a:p>
            <a:endParaRPr lang="en-US" sz="3200">
              <a:solidFill>
                <a:srgbClr val="FFFFFF"/>
              </a:solidFill>
            </a:endParaRPr>
          </a:p>
        </p:txBody>
      </p:sp>
      <p:pic>
        <p:nvPicPr>
          <p:cNvPr id="120835" name="Picture 5"/>
          <p:cNvPicPr>
            <a:picLocks noChangeAspect="1" noChangeArrowheads="1"/>
          </p:cNvPicPr>
          <p:nvPr/>
        </p:nvPicPr>
        <p:blipFill>
          <a:blip r:embed="rId3">
            <a:extLst>
              <a:ext uri="{28A0092B-C50C-407E-A947-70E740481C1C}">
                <a14:useLocalDpi xmlns:a14="http://schemas.microsoft.com/office/drawing/2010/main" val="0"/>
              </a:ext>
            </a:extLst>
          </a:blip>
          <a:srcRect l="3889" t="39111" r="38889" b="29778"/>
          <a:stretch>
            <a:fillRect/>
          </a:stretch>
        </p:blipFill>
        <p:spPr bwMode="auto">
          <a:xfrm>
            <a:off x="3886200" y="4495800"/>
            <a:ext cx="5257800" cy="216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0836" name="Rectangle 6"/>
          <p:cNvSpPr>
            <a:spLocks noChangeArrowheads="1"/>
          </p:cNvSpPr>
          <p:nvPr/>
        </p:nvSpPr>
        <p:spPr bwMode="auto">
          <a:xfrm>
            <a:off x="103189" y="5461008"/>
            <a:ext cx="350043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solidFill>
                  <a:schemeClr val="bg1"/>
                </a:solidFill>
              </a:rPr>
              <a:t>http://www.scientificamerican.com/article.cfm?id=climate-change-impacts-staple-crop-yields</a:t>
            </a:r>
            <a:endParaRPr lang="es-ES">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ChangeArrowheads="1"/>
          </p:cNvSpPr>
          <p:nvPr/>
        </p:nvSpPr>
        <p:spPr bwMode="auto">
          <a:xfrm>
            <a:off x="152400" y="76200"/>
            <a:ext cx="8839200"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3600">
                <a:solidFill>
                  <a:srgbClr val="FFFFFF"/>
                </a:solidFill>
              </a:rPr>
              <a:t>For example, across Africa, an increase in temperature of 1°C under drought conditions could affect 100% of the maize area, potentially reducing yields by at least 20% (Auffhammer 2011; Lobell et al. 2011).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3"/>
          <p:cNvSpPr>
            <a:spLocks noChangeArrowheads="1"/>
          </p:cNvSpPr>
          <p:nvPr/>
        </p:nvSpPr>
        <p:spPr bwMode="auto">
          <a:xfrm>
            <a:off x="0" y="838205"/>
            <a:ext cx="9144000"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2800">
              <a:solidFill>
                <a:srgbClr val="FFFFFF"/>
              </a:solidFill>
            </a:endParaRPr>
          </a:p>
          <a:p>
            <a:pPr>
              <a:buFontTx/>
              <a:buChar char="•"/>
            </a:pPr>
            <a:r>
              <a:rPr lang="en-US" sz="2800">
                <a:solidFill>
                  <a:srgbClr val="FFFFFF"/>
                </a:solidFill>
              </a:rPr>
              <a:t>  Extreme weather events are creating environmental problems, accelerating the rate of erosion and threatening agricultural production needed for food security. </a:t>
            </a:r>
          </a:p>
        </p:txBody>
      </p:sp>
      <p:sp>
        <p:nvSpPr>
          <p:cNvPr id="114691" name="Rectangle 1"/>
          <p:cNvSpPr>
            <a:spLocks noChangeArrowheads="1"/>
          </p:cNvSpPr>
          <p:nvPr/>
        </p:nvSpPr>
        <p:spPr bwMode="auto">
          <a:xfrm>
            <a:off x="0" y="152400"/>
            <a:ext cx="9144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FFFF"/>
                </a:solidFill>
              </a:rPr>
              <a:t>Major World Challenges Related to Soil and Water Conservation</a:t>
            </a:r>
          </a:p>
        </p:txBody>
      </p:sp>
      <p:sp>
        <p:nvSpPr>
          <p:cNvPr id="114692" name="Text Box 4"/>
          <p:cNvSpPr txBox="1">
            <a:spLocks noChangeArrowheads="1"/>
          </p:cNvSpPr>
          <p:nvPr/>
        </p:nvSpPr>
        <p:spPr bwMode="auto">
          <a:xfrm>
            <a:off x="0" y="6477018"/>
            <a:ext cx="1752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US">
                <a:solidFill>
                  <a:srgbClr val="FFFFFF"/>
                </a:solidFill>
              </a:rPr>
              <a:t>Photo EPA</a:t>
            </a:r>
          </a:p>
        </p:txBody>
      </p:sp>
      <p:pic>
        <p:nvPicPr>
          <p:cNvPr id="114693" name="Picture 5" descr="EPA_heat-2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445018"/>
            <a:ext cx="2895600" cy="193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694" name="Picture 6" descr="ARS_WIND_EROSION_d2215-1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4419600"/>
            <a:ext cx="2743200" cy="197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695" name="Picture 7" descr="Sediment (runoff)_NRCSTN8300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4600" y="4419600"/>
            <a:ext cx="28194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696" name="Text Box 8"/>
          <p:cNvSpPr txBox="1">
            <a:spLocks noChangeArrowheads="1"/>
          </p:cNvSpPr>
          <p:nvPr/>
        </p:nvSpPr>
        <p:spPr bwMode="auto">
          <a:xfrm>
            <a:off x="3276600" y="6491288"/>
            <a:ext cx="1752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US">
                <a:solidFill>
                  <a:srgbClr val="FFFFFF"/>
                </a:solidFill>
              </a:rPr>
              <a:t>Photo ARS</a:t>
            </a:r>
          </a:p>
        </p:txBody>
      </p:sp>
      <p:sp>
        <p:nvSpPr>
          <p:cNvPr id="114697" name="Text Box 9"/>
          <p:cNvSpPr txBox="1">
            <a:spLocks noChangeArrowheads="1"/>
          </p:cNvSpPr>
          <p:nvPr/>
        </p:nvSpPr>
        <p:spPr bwMode="auto">
          <a:xfrm>
            <a:off x="6400800" y="6491288"/>
            <a:ext cx="1752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US">
                <a:solidFill>
                  <a:srgbClr val="FFFFFF"/>
                </a:solidFill>
              </a:rPr>
              <a:t>Photo NRCS</a:t>
            </a:r>
          </a:p>
        </p:txBody>
      </p:sp>
    </p:spTree>
    <p:extLst>
      <p:ext uri="{BB962C8B-B14F-4D97-AF65-F5344CB8AC3E}">
        <p14:creationId xmlns:p14="http://schemas.microsoft.com/office/powerpoint/2010/main" val="11088463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ChangeArrowheads="1"/>
          </p:cNvSpPr>
          <p:nvPr/>
        </p:nvSpPr>
        <p:spPr bwMode="auto">
          <a:xfrm>
            <a:off x="273050" y="33338"/>
            <a:ext cx="8870950" cy="2227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a:solidFill>
                  <a:srgbClr val="FFFFFF"/>
                </a:solidFill>
              </a:rPr>
              <a:t>Additionally, climate change can increase the potential for higher erosion rates, which is also of concern because erosion has been reported to lower agricultural productivity by 10% to 20% (Quine and Zhang 2002; Cruse and Herndel 2009). </a:t>
            </a:r>
          </a:p>
        </p:txBody>
      </p:sp>
      <p:pic>
        <p:nvPicPr>
          <p:cNvPr id="115715" name="Picture 3" descr="Gully3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2371743"/>
            <a:ext cx="5113338" cy="431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Line 5"/>
          <p:cNvSpPr>
            <a:spLocks noChangeShapeType="1"/>
          </p:cNvSpPr>
          <p:nvPr/>
        </p:nvSpPr>
        <p:spPr bwMode="auto">
          <a:xfrm>
            <a:off x="4572000" y="3810000"/>
            <a:ext cx="0" cy="457200"/>
          </a:xfrm>
          <a:prstGeom prst="line">
            <a:avLst/>
          </a:prstGeom>
          <a:noFill/>
          <a:ln w="1016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s-ES" sz="2400">
              <a:solidFill>
                <a:srgbClr val="000000"/>
              </a:solidFill>
              <a:cs typeface="+mn-cs"/>
            </a:endParaRPr>
          </a:p>
        </p:txBody>
      </p:sp>
      <p:sp>
        <p:nvSpPr>
          <p:cNvPr id="5" name="Line 5"/>
          <p:cNvSpPr>
            <a:spLocks noChangeShapeType="1"/>
          </p:cNvSpPr>
          <p:nvPr/>
        </p:nvSpPr>
        <p:spPr bwMode="auto">
          <a:xfrm>
            <a:off x="8077200" y="4267200"/>
            <a:ext cx="0" cy="457200"/>
          </a:xfrm>
          <a:prstGeom prst="line">
            <a:avLst/>
          </a:prstGeom>
          <a:noFill/>
          <a:ln w="1016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s-ES" sz="2400">
              <a:solidFill>
                <a:srgbClr val="000000"/>
              </a:solidFill>
              <a:cs typeface="+mn-cs"/>
            </a:endParaRPr>
          </a:p>
        </p:txBody>
      </p:sp>
      <p:sp>
        <p:nvSpPr>
          <p:cNvPr id="6" name="Line 5"/>
          <p:cNvSpPr>
            <a:spLocks noChangeShapeType="1"/>
          </p:cNvSpPr>
          <p:nvPr/>
        </p:nvSpPr>
        <p:spPr bwMode="auto">
          <a:xfrm>
            <a:off x="5638800" y="4114800"/>
            <a:ext cx="0" cy="457200"/>
          </a:xfrm>
          <a:prstGeom prst="line">
            <a:avLst/>
          </a:prstGeom>
          <a:noFill/>
          <a:ln w="1016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s-ES" sz="2400">
              <a:solidFill>
                <a:srgbClr val="000000"/>
              </a:solidFill>
              <a:cs typeface="+mn-cs"/>
            </a:endParaRPr>
          </a:p>
        </p:txBody>
      </p:sp>
      <p:sp>
        <p:nvSpPr>
          <p:cNvPr id="7" name="Text Box 4"/>
          <p:cNvSpPr txBox="1">
            <a:spLocks noChangeArrowheads="1"/>
          </p:cNvSpPr>
          <p:nvPr/>
        </p:nvSpPr>
        <p:spPr bwMode="auto">
          <a:xfrm>
            <a:off x="914405" y="3281381"/>
            <a:ext cx="1287463" cy="212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n-US" sz="2400" dirty="0">
                <a:solidFill>
                  <a:srgbClr val="FF0000"/>
                </a:solidFill>
                <a:cs typeface="+mn-cs"/>
              </a:rPr>
              <a:t>Source:</a:t>
            </a:r>
          </a:p>
          <a:p>
            <a:pPr>
              <a:spcBef>
                <a:spcPct val="50000"/>
              </a:spcBef>
              <a:defRPr/>
            </a:pPr>
            <a:r>
              <a:rPr lang="en-US" sz="2400" dirty="0">
                <a:solidFill>
                  <a:srgbClr val="FF0000"/>
                </a:solidFill>
                <a:cs typeface="+mn-cs"/>
              </a:rPr>
              <a:t>Iowa</a:t>
            </a:r>
          </a:p>
          <a:p>
            <a:pPr>
              <a:spcBef>
                <a:spcPct val="50000"/>
              </a:spcBef>
              <a:defRPr/>
            </a:pPr>
            <a:r>
              <a:rPr lang="en-US" sz="2400" dirty="0">
                <a:solidFill>
                  <a:srgbClr val="FF0000"/>
                </a:solidFill>
                <a:cs typeface="+mn-cs"/>
              </a:rPr>
              <a:t>NRCS</a:t>
            </a:r>
          </a:p>
          <a:p>
            <a:pPr>
              <a:spcBef>
                <a:spcPct val="50000"/>
              </a:spcBef>
              <a:defRPr/>
            </a:pPr>
            <a:endParaRPr lang="en-US" sz="2400" dirty="0">
              <a:solidFill>
                <a:srgbClr val="FF0000"/>
              </a:solidFill>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916414"/>
            <a:ext cx="1447800" cy="1941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242131" y="130488"/>
            <a:ext cx="8763000" cy="4785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r>
              <a:rPr lang="en-US" sz="2800" dirty="0" smtClean="0">
                <a:solidFill>
                  <a:srgbClr val="FFFFFF"/>
                </a:solidFill>
                <a:latin typeface="Arial" charset="0"/>
                <a:cs typeface="Arial" charset="0"/>
              </a:rPr>
              <a:t>Bakker et al. (2004) conducted a detailed analysis of 24 studies that were published during the 1970s to early 2000s examining erosion’s effects on productivity and that measured the quantity of lost productivity per amount of eroded soil.</a:t>
            </a:r>
            <a:r>
              <a:rPr lang="en-US" sz="2800" dirty="0">
                <a:solidFill>
                  <a:srgbClr val="FFFFFF"/>
                </a:solidFill>
              </a:rPr>
              <a:t> </a:t>
            </a:r>
            <a:endParaRPr lang="en-US" sz="2800" dirty="0" smtClean="0">
              <a:solidFill>
                <a:srgbClr val="FFFFFF"/>
              </a:solidFill>
            </a:endParaRPr>
          </a:p>
          <a:p>
            <a:endParaRPr lang="en-US" sz="2800" dirty="0" smtClean="0">
              <a:solidFill>
                <a:srgbClr val="FFFFFF"/>
              </a:solidFill>
            </a:endParaRPr>
          </a:p>
          <a:p>
            <a:r>
              <a:rPr lang="en-US" sz="2800" dirty="0" smtClean="0">
                <a:solidFill>
                  <a:srgbClr val="FFFFFF"/>
                </a:solidFill>
                <a:latin typeface="Arial" charset="0"/>
                <a:cs typeface="Arial" charset="0"/>
              </a:rPr>
              <a:t>They found that the average yield lost across the different methodologies was 4.3%, 10.9%, and 29.6% loss in soil productivity per every 10-cm loss of soil measured with comparative plots, transect methods, and </a:t>
            </a:r>
            <a:r>
              <a:rPr lang="en-US" sz="2800" dirty="0" err="1" smtClean="0">
                <a:solidFill>
                  <a:srgbClr val="FFFFFF"/>
                </a:solidFill>
                <a:latin typeface="Arial" charset="0"/>
                <a:cs typeface="Arial" charset="0"/>
              </a:rPr>
              <a:t>desurfacing</a:t>
            </a:r>
            <a:r>
              <a:rPr lang="en-US" sz="2800" dirty="0" smtClean="0">
                <a:solidFill>
                  <a:srgbClr val="FFFFFF"/>
                </a:solidFill>
                <a:latin typeface="Arial" charset="0"/>
                <a:cs typeface="Arial" charset="0"/>
              </a:rPr>
              <a:t> experiments, respectively.</a:t>
            </a:r>
            <a:endParaRPr lang="en-US" sz="2800" dirty="0">
              <a:solidFill>
                <a:srgbClr val="FFFFFF"/>
              </a:solidFill>
            </a:endParaRPr>
          </a:p>
        </p:txBody>
      </p:sp>
    </p:spTree>
    <p:extLst>
      <p:ext uri="{BB962C8B-B14F-4D97-AF65-F5344CB8AC3E}">
        <p14:creationId xmlns:p14="http://schemas.microsoft.com/office/powerpoint/2010/main" val="35392627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916414"/>
            <a:ext cx="1447800" cy="1941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304800" y="609618"/>
            <a:ext cx="8763000" cy="4478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r>
              <a:rPr lang="en-US" sz="2400" dirty="0" smtClean="0">
                <a:solidFill>
                  <a:srgbClr val="FFFFFF"/>
                </a:solidFill>
                <a:latin typeface="Arial" charset="0"/>
                <a:cs typeface="Arial" charset="0"/>
              </a:rPr>
              <a:t>Bakker et al. (2004) concluded that the best methodology</a:t>
            </a:r>
          </a:p>
          <a:p>
            <a:r>
              <a:rPr lang="en-US" sz="2400" dirty="0" smtClean="0">
                <a:solidFill>
                  <a:srgbClr val="FFFFFF"/>
                </a:solidFill>
                <a:latin typeface="Arial" charset="0"/>
                <a:cs typeface="Arial" charset="0"/>
              </a:rPr>
              <a:t>to represent the effects of erosion was the plot methodology and that an average of 4% loss in productivity per every 10 cm of soil loss should be considered realistic as far as the negative impacts to yield production from erosion. </a:t>
            </a:r>
          </a:p>
          <a:p>
            <a:endParaRPr lang="en-US" sz="2400" dirty="0" smtClean="0">
              <a:solidFill>
                <a:srgbClr val="FFFFFF"/>
              </a:solidFill>
              <a:latin typeface="Arial" charset="0"/>
              <a:cs typeface="Arial" charset="0"/>
            </a:endParaRPr>
          </a:p>
          <a:p>
            <a:r>
              <a:rPr lang="en-US" sz="2400" dirty="0" smtClean="0">
                <a:solidFill>
                  <a:srgbClr val="FFFFFF"/>
                </a:solidFill>
                <a:latin typeface="Arial" charset="0"/>
                <a:cs typeface="Arial" charset="0"/>
              </a:rPr>
              <a:t>More important was the report from Bakker et al. (2004) showing that the relationship of yield losses to soil depth lost will be convex, so any further losses in soil depth after the first 10 cm of soil lost will become increasingly severe and damaging to soil quality, reducing yield by a greater amount.</a:t>
            </a:r>
            <a:endParaRPr lang="en-US" sz="2400" dirty="0">
              <a:solidFill>
                <a:srgbClr val="FFFFFF"/>
              </a:solidFill>
            </a:endParaRPr>
          </a:p>
          <a:p>
            <a:r>
              <a:rPr lang="en-US" sz="2400" dirty="0">
                <a:solidFill>
                  <a:srgbClr val="FFFFFF"/>
                </a:solidFill>
              </a:rPr>
              <a:t> </a:t>
            </a:r>
          </a:p>
        </p:txBody>
      </p:sp>
    </p:spTree>
    <p:extLst>
      <p:ext uri="{BB962C8B-B14F-4D97-AF65-F5344CB8AC3E}">
        <p14:creationId xmlns:p14="http://schemas.microsoft.com/office/powerpoint/2010/main" val="24022004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3"/>
          <p:cNvSpPr>
            <a:spLocks noChangeArrowheads="1"/>
          </p:cNvSpPr>
          <p:nvPr/>
        </p:nvSpPr>
        <p:spPr bwMode="auto">
          <a:xfrm>
            <a:off x="0" y="838218"/>
            <a:ext cx="9144000" cy="310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2800">
              <a:solidFill>
                <a:srgbClr val="FFFFFF"/>
              </a:solidFill>
            </a:endParaRPr>
          </a:p>
          <a:p>
            <a:pPr>
              <a:buFont typeface="Arial" pitchFamily="34" charset="0"/>
              <a:buChar char="•"/>
            </a:pPr>
            <a:r>
              <a:rPr lang="en-US" sz="2800">
                <a:solidFill>
                  <a:srgbClr val="FFFFFF"/>
                </a:solidFill>
              </a:rPr>
              <a:t>Since irrigated systems have, on average, double the yields of non-irrigated systems, the depletion and salinization of these key world resources results in additional pressure to increase agricultural productivity. </a:t>
            </a:r>
          </a:p>
          <a:p>
            <a:pPr>
              <a:buFontTx/>
              <a:buChar char="•"/>
            </a:pPr>
            <a:endParaRPr lang="en-US" sz="2800">
              <a:solidFill>
                <a:srgbClr val="FFFFFF"/>
              </a:solidFill>
            </a:endParaRPr>
          </a:p>
          <a:p>
            <a:pPr>
              <a:buFontTx/>
              <a:buChar char="•"/>
            </a:pPr>
            <a:endParaRPr lang="en-US" sz="2800">
              <a:solidFill>
                <a:srgbClr val="FFFFFF"/>
              </a:solidFill>
            </a:endParaRPr>
          </a:p>
        </p:txBody>
      </p:sp>
      <p:sp>
        <p:nvSpPr>
          <p:cNvPr id="117763" name="Rectangle 1"/>
          <p:cNvSpPr>
            <a:spLocks noChangeArrowheads="1"/>
          </p:cNvSpPr>
          <p:nvPr/>
        </p:nvSpPr>
        <p:spPr bwMode="auto">
          <a:xfrm>
            <a:off x="0" y="152400"/>
            <a:ext cx="9144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FFFF"/>
                </a:solidFill>
              </a:rPr>
              <a:t>Major World Challenges Related to Soil and Water Conservation</a:t>
            </a:r>
          </a:p>
        </p:txBody>
      </p:sp>
      <p:sp>
        <p:nvSpPr>
          <p:cNvPr id="117764" name="Text Box 5"/>
          <p:cNvSpPr txBox="1">
            <a:spLocks noChangeArrowheads="1"/>
          </p:cNvSpPr>
          <p:nvPr/>
        </p:nvSpPr>
        <p:spPr bwMode="auto">
          <a:xfrm>
            <a:off x="6400800" y="6491288"/>
            <a:ext cx="1752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US">
                <a:solidFill>
                  <a:srgbClr val="FFFFFF"/>
                </a:solidFill>
              </a:rPr>
              <a:t>CAN 2004</a:t>
            </a:r>
          </a:p>
        </p:txBody>
      </p:sp>
      <p:pic>
        <p:nvPicPr>
          <p:cNvPr id="117765" name="Picture 7" descr="CSU SEMINAR JOSE CUETO MAY 8, 2008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02200" y="3352800"/>
            <a:ext cx="4241800" cy="318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ChangeArrowheads="1"/>
          </p:cNvSpPr>
          <p:nvPr/>
        </p:nvSpPr>
        <p:spPr bwMode="auto">
          <a:xfrm>
            <a:off x="457200" y="228600"/>
            <a:ext cx="8458200" cy="181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a:solidFill>
                  <a:srgbClr val="FFFFFF"/>
                </a:solidFill>
              </a:rPr>
              <a:t>This presents a serious concern because, on average, irrigated systems have yields that are twice those of nonirrigated systems (Rangely 1987; Bucks et al. 1990; Tribe 1994). </a:t>
            </a:r>
          </a:p>
        </p:txBody>
      </p:sp>
      <p:pic>
        <p:nvPicPr>
          <p:cNvPr id="119811" name="Picture 4" descr="IrriBarley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2" y="2209800"/>
            <a:ext cx="6591300" cy="439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519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352800"/>
            <a:ext cx="3611418"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51971" name="Rectangle 3"/>
          <p:cNvSpPr>
            <a:spLocks noChangeArrowheads="1"/>
          </p:cNvSpPr>
          <p:nvPr/>
        </p:nvSpPr>
        <p:spPr bwMode="auto">
          <a:xfrm>
            <a:off x="3048001" y="5525547"/>
            <a:ext cx="6129867" cy="1523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pPr algn="ctr"/>
            <a:r>
              <a:rPr lang="en-US" sz="2400" b="1" smtClean="0">
                <a:solidFill>
                  <a:srgbClr val="FFFFFF"/>
                </a:solidFill>
                <a:latin typeface="Arial" charset="0"/>
                <a:cs typeface="Arial" charset="0"/>
              </a:rPr>
              <a:t>Dr. </a:t>
            </a:r>
            <a:r>
              <a:rPr lang="pt-BR" sz="2400" b="1" smtClean="0">
                <a:solidFill>
                  <a:srgbClr val="FFFFFF"/>
                </a:solidFill>
                <a:latin typeface="Arial" charset="0"/>
                <a:cs typeface="Arial" charset="0"/>
              </a:rPr>
              <a:t>Jorge A. Delgado </a:t>
            </a:r>
          </a:p>
          <a:p>
            <a:pPr algn="ctr"/>
            <a:r>
              <a:rPr lang="en-US" sz="2400" b="1" smtClean="0">
                <a:solidFill>
                  <a:srgbClr val="FFFFFF"/>
                </a:solidFill>
                <a:latin typeface="Arial" charset="0"/>
                <a:cs typeface="Arial" charset="0"/>
              </a:rPr>
              <a:t>Soil-Plant-Nutrient Research Unit, USDA/ARS</a:t>
            </a:r>
          </a:p>
          <a:p>
            <a:pPr algn="ctr" eaLnBrk="0" hangingPunct="0"/>
            <a:endParaRPr lang="en-US" sz="2400" b="1" smtClean="0">
              <a:solidFill>
                <a:srgbClr val="FFFFFF"/>
              </a:solidFill>
              <a:latin typeface="Arial" charset="0"/>
              <a:cs typeface="Arial" charset="0"/>
            </a:endParaRPr>
          </a:p>
        </p:txBody>
      </p:sp>
      <p:sp>
        <p:nvSpPr>
          <p:cNvPr id="851973" name="Rectangle 5"/>
          <p:cNvSpPr>
            <a:spLocks noGrp="1" noChangeArrowheads="1"/>
          </p:cNvSpPr>
          <p:nvPr>
            <p:ph type="title"/>
          </p:nvPr>
        </p:nvSpPr>
        <p:spPr>
          <a:xfrm>
            <a:off x="3996268" y="381000"/>
            <a:ext cx="5147733" cy="3429000"/>
          </a:xfrm>
          <a:noFill/>
          <a:ln/>
        </p:spPr>
        <p:txBody>
          <a:bodyPr/>
          <a:lstStyle/>
          <a:p>
            <a:r>
              <a:rPr lang="en-US" sz="3200" b="1" i="1" dirty="0">
                <a:solidFill>
                  <a:srgbClr val="FF0000"/>
                </a:solidFill>
              </a:rPr>
              <a:t>Thank You!</a:t>
            </a:r>
            <a:br>
              <a:rPr lang="en-US" sz="3200" b="1" i="1" dirty="0">
                <a:solidFill>
                  <a:srgbClr val="FF0000"/>
                </a:solidFill>
              </a:rPr>
            </a:br>
            <a:r>
              <a:rPr lang="en-US" sz="3200" b="1" i="1" dirty="0">
                <a:solidFill>
                  <a:srgbClr val="FF0000"/>
                </a:solidFill>
              </a:rPr>
              <a:t>USAID, SANREM, Virginia Tech, INIAP and Universidad </a:t>
            </a:r>
            <a:r>
              <a:rPr lang="en-US" sz="3200" b="1" i="1" dirty="0" err="1">
                <a:solidFill>
                  <a:srgbClr val="FF0000"/>
                </a:solidFill>
              </a:rPr>
              <a:t>Estatal</a:t>
            </a:r>
            <a:r>
              <a:rPr lang="en-US" sz="3200" b="1" i="1" dirty="0">
                <a:solidFill>
                  <a:srgbClr val="FF0000"/>
                </a:solidFill>
              </a:rPr>
              <a:t> de Bolivar</a:t>
            </a:r>
            <a:endParaRPr lang="en-AU" sz="3200" dirty="0"/>
          </a:p>
        </p:txBody>
      </p:sp>
    </p:spTree>
    <p:extLst>
      <p:ext uri="{BB962C8B-B14F-4D97-AF65-F5344CB8AC3E}">
        <p14:creationId xmlns:p14="http://schemas.microsoft.com/office/powerpoint/2010/main" val="36817281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4"/>
          <p:cNvSpPr>
            <a:spLocks noChangeArrowheads="1"/>
          </p:cNvSpPr>
          <p:nvPr/>
        </p:nvSpPr>
        <p:spPr bwMode="auto">
          <a:xfrm>
            <a:off x="0" y="152400"/>
            <a:ext cx="91440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800" b="1" dirty="0">
                <a:solidFill>
                  <a:srgbClr val="FFFFFF"/>
                </a:solidFill>
              </a:rPr>
              <a:t>The Carbon and Nitrogen Cycles and Agricultural Influences on Greenhouse Gases</a:t>
            </a:r>
          </a:p>
        </p:txBody>
      </p:sp>
      <p:sp>
        <p:nvSpPr>
          <p:cNvPr id="129027" name="Rectangle 5"/>
          <p:cNvSpPr>
            <a:spLocks noChangeArrowheads="1"/>
          </p:cNvSpPr>
          <p:nvPr/>
        </p:nvSpPr>
        <p:spPr bwMode="auto">
          <a:xfrm>
            <a:off x="152400" y="1447800"/>
            <a:ext cx="87630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i="1">
                <a:solidFill>
                  <a:srgbClr val="FFFFFF"/>
                </a:solidFill>
              </a:rPr>
              <a:t>Greenhouse Gases Contributed by Agriculture are an Important Factor in Climate Change.</a:t>
            </a:r>
            <a:r>
              <a:rPr lang="en-US" sz="2800">
                <a:solidFill>
                  <a:srgbClr val="FFFFFF"/>
                </a:solidFill>
              </a:rPr>
              <a:t> </a:t>
            </a:r>
          </a:p>
        </p:txBody>
      </p:sp>
      <p:sp>
        <p:nvSpPr>
          <p:cNvPr id="129028" name="Rectangle 6"/>
          <p:cNvSpPr>
            <a:spLocks noChangeArrowheads="1"/>
          </p:cNvSpPr>
          <p:nvPr/>
        </p:nvSpPr>
        <p:spPr bwMode="auto">
          <a:xfrm>
            <a:off x="0" y="2865448"/>
            <a:ext cx="4267200"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a:solidFill>
                  <a:srgbClr val="FFFFFF"/>
                </a:solidFill>
              </a:rPr>
              <a:t>Agriculture plays an important role in the GHG fluxes of CO</a:t>
            </a:r>
            <a:r>
              <a:rPr lang="en-US" sz="2800" baseline="-25000">
                <a:solidFill>
                  <a:srgbClr val="FFFFFF"/>
                </a:solidFill>
              </a:rPr>
              <a:t>2</a:t>
            </a:r>
            <a:r>
              <a:rPr lang="en-US" sz="2800">
                <a:solidFill>
                  <a:srgbClr val="FFFFFF"/>
                </a:solidFill>
              </a:rPr>
              <a:t>, N</a:t>
            </a:r>
            <a:r>
              <a:rPr lang="en-US" sz="2800" baseline="-25000">
                <a:solidFill>
                  <a:srgbClr val="FFFFFF"/>
                </a:solidFill>
              </a:rPr>
              <a:t>2</a:t>
            </a:r>
            <a:r>
              <a:rPr lang="en-US" sz="2800">
                <a:solidFill>
                  <a:srgbClr val="FFFFFF"/>
                </a:solidFill>
              </a:rPr>
              <a:t>O and CH</a:t>
            </a:r>
            <a:r>
              <a:rPr lang="en-US" sz="2800" baseline="-25000">
                <a:solidFill>
                  <a:srgbClr val="FFFFFF"/>
                </a:solidFill>
              </a:rPr>
              <a:t>4</a:t>
            </a:r>
            <a:r>
              <a:rPr lang="en-US" sz="2800">
                <a:solidFill>
                  <a:srgbClr val="FFFFFF"/>
                </a:solidFill>
              </a:rPr>
              <a:t>, contributing 6% of total United States GHG emissions (USEPA 2010b). </a:t>
            </a:r>
          </a:p>
          <a:p>
            <a:endParaRPr lang="en-US" sz="2800">
              <a:solidFill>
                <a:srgbClr val="FFFFFF"/>
              </a:solidFill>
            </a:endParaRPr>
          </a:p>
        </p:txBody>
      </p:sp>
      <p:pic>
        <p:nvPicPr>
          <p:cNvPr id="129029" name="Picture 6"/>
          <p:cNvPicPr>
            <a:picLocks noChangeAspect="1" noChangeArrowheads="1"/>
          </p:cNvPicPr>
          <p:nvPr/>
        </p:nvPicPr>
        <p:blipFill>
          <a:blip r:embed="rId2">
            <a:extLst>
              <a:ext uri="{28A0092B-C50C-407E-A947-70E740481C1C}">
                <a14:useLocalDpi xmlns:a14="http://schemas.microsoft.com/office/drawing/2010/main" val="0"/>
              </a:ext>
            </a:extLst>
          </a:blip>
          <a:srcRect l="16667" t="7442" r="16667" b="8838"/>
          <a:stretch>
            <a:fillRect/>
          </a:stretch>
        </p:blipFill>
        <p:spPr bwMode="auto">
          <a:xfrm>
            <a:off x="4268788" y="2743218"/>
            <a:ext cx="4883150" cy="3660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5222980"/>
            <a:ext cx="1219200" cy="1635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521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3801" t="14445" r="12910"/>
          <a:stretch/>
        </p:blipFill>
        <p:spPr bwMode="auto">
          <a:xfrm>
            <a:off x="457200" y="211982"/>
            <a:ext cx="7924800" cy="50109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554196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916414"/>
            <a:ext cx="1447800" cy="1941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334710" y="546608"/>
            <a:ext cx="8534400" cy="3493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r>
              <a:rPr lang="en-US" sz="2800" dirty="0" smtClean="0">
                <a:solidFill>
                  <a:srgbClr val="FFFFFF"/>
                </a:solidFill>
                <a:latin typeface="Arial" charset="0"/>
              </a:rPr>
              <a:t>Quotes </a:t>
            </a:r>
            <a:r>
              <a:rPr lang="en-US" sz="2800" dirty="0">
                <a:solidFill>
                  <a:srgbClr val="FFFFFF"/>
                </a:solidFill>
                <a:latin typeface="Arial" charset="0"/>
              </a:rPr>
              <a:t>from the USDA report (USDA </a:t>
            </a:r>
            <a:r>
              <a:rPr lang="en-US" sz="2800" dirty="0" smtClean="0">
                <a:solidFill>
                  <a:srgbClr val="FFFFFF"/>
                </a:solidFill>
                <a:latin typeface="Arial" charset="0"/>
              </a:rPr>
              <a:t>2012 – released 2013):</a:t>
            </a:r>
            <a:endParaRPr lang="en-US" sz="2800" dirty="0">
              <a:solidFill>
                <a:srgbClr val="FFFFFF"/>
              </a:solidFill>
              <a:latin typeface="Arial" charset="0"/>
            </a:endParaRPr>
          </a:p>
          <a:p>
            <a:r>
              <a:rPr lang="en-US" sz="2800" dirty="0">
                <a:solidFill>
                  <a:srgbClr val="FFFFFF"/>
                </a:solidFill>
                <a:latin typeface="Arial" charset="0"/>
              </a:rPr>
              <a:t> </a:t>
            </a:r>
          </a:p>
          <a:p>
            <a:r>
              <a:rPr lang="en-US" sz="2800" dirty="0" smtClean="0">
                <a:solidFill>
                  <a:srgbClr val="FFFFFF"/>
                </a:solidFill>
                <a:latin typeface="Arial" charset="0"/>
              </a:rPr>
              <a:t>“</a:t>
            </a:r>
            <a:r>
              <a:rPr lang="en-US" sz="2800" dirty="0">
                <a:solidFill>
                  <a:srgbClr val="FFFFFF"/>
                </a:solidFill>
                <a:latin typeface="Arial" charset="0"/>
              </a:rPr>
              <a:t>Burning of fossil fuels, deforestation, and a variety of agricultural practices and industrial processes are rapidly increasing the atmospheric concentrations of CO2 and other greenhouse gases (GHGs) (IPCC 2007a, pg. 10</a:t>
            </a:r>
            <a:r>
              <a:rPr lang="en-US" sz="2800" dirty="0" smtClean="0">
                <a:solidFill>
                  <a:srgbClr val="FFFFFF"/>
                </a:solidFill>
                <a:latin typeface="Arial" charset="0"/>
              </a:rPr>
              <a:t>).”</a:t>
            </a:r>
            <a:endParaRPr lang="en-US" sz="2800" dirty="0">
              <a:solidFill>
                <a:srgbClr val="FFFFFF"/>
              </a:solidFill>
              <a:latin typeface="Arial" charset="0"/>
            </a:endParaRPr>
          </a:p>
        </p:txBody>
      </p:sp>
      <p:sp>
        <p:nvSpPr>
          <p:cNvPr id="6" name="Rectangle 3"/>
          <p:cNvSpPr>
            <a:spLocks noChangeArrowheads="1"/>
          </p:cNvSpPr>
          <p:nvPr/>
        </p:nvSpPr>
        <p:spPr bwMode="auto">
          <a:xfrm>
            <a:off x="-14955" y="40789"/>
            <a:ext cx="951653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pPr algn="ctr"/>
            <a:r>
              <a:rPr lang="en-US" sz="4400" b="1" dirty="0" smtClean="0">
                <a:solidFill>
                  <a:srgbClr val="FFFFFF"/>
                </a:solidFill>
                <a:latin typeface="Arial" charset="0"/>
                <a:cs typeface="Arial" charset="0"/>
              </a:rPr>
              <a:t>USDA</a:t>
            </a:r>
            <a:endParaRPr lang="en-US" sz="4400" dirty="0">
              <a:solidFill>
                <a:srgbClr val="FFFFFF"/>
              </a:solidFill>
              <a:latin typeface="Times New Roman" pitchFamily="18" charset="0"/>
              <a:cs typeface="Arial" charset="0"/>
            </a:endParaRPr>
          </a:p>
        </p:txBody>
      </p:sp>
    </p:spTree>
    <p:extLst>
      <p:ext uri="{BB962C8B-B14F-4D97-AF65-F5344CB8AC3E}">
        <p14:creationId xmlns:p14="http://schemas.microsoft.com/office/powerpoint/2010/main" val="5225520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5120892"/>
            <a:ext cx="1295400" cy="1737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304800" y="990702"/>
            <a:ext cx="8763000" cy="3739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r>
              <a:rPr lang="en-US" sz="2400" dirty="0" smtClean="0">
                <a:solidFill>
                  <a:srgbClr val="FFFFFF"/>
                </a:solidFill>
                <a:latin typeface="Arial" charset="0"/>
              </a:rPr>
              <a:t>Quotes </a:t>
            </a:r>
            <a:r>
              <a:rPr lang="en-US" sz="2400" dirty="0">
                <a:solidFill>
                  <a:srgbClr val="FFFFFF"/>
                </a:solidFill>
                <a:latin typeface="Arial" charset="0"/>
              </a:rPr>
              <a:t>from the USDA report (USDA </a:t>
            </a:r>
            <a:r>
              <a:rPr lang="en-US" sz="2400" dirty="0" smtClean="0">
                <a:solidFill>
                  <a:srgbClr val="FFFFFF"/>
                </a:solidFill>
                <a:latin typeface="Arial" charset="0"/>
              </a:rPr>
              <a:t>2012 – released 2013):</a:t>
            </a:r>
            <a:endParaRPr lang="en-US" sz="2400" dirty="0">
              <a:solidFill>
                <a:srgbClr val="FFFFFF"/>
              </a:solidFill>
              <a:latin typeface="Arial" charset="0"/>
            </a:endParaRPr>
          </a:p>
          <a:p>
            <a:r>
              <a:rPr lang="en-US" sz="2400" dirty="0">
                <a:solidFill>
                  <a:srgbClr val="FFFFFF"/>
                </a:solidFill>
                <a:latin typeface="Arial" charset="0"/>
              </a:rPr>
              <a:t> </a:t>
            </a:r>
          </a:p>
          <a:p>
            <a:r>
              <a:rPr lang="en-US" sz="2400" dirty="0" smtClean="0">
                <a:solidFill>
                  <a:srgbClr val="FFFFFF"/>
                </a:solidFill>
                <a:latin typeface="Arial" charset="0"/>
              </a:rPr>
              <a:t>“</a:t>
            </a:r>
            <a:r>
              <a:rPr lang="en-US" sz="2400" dirty="0">
                <a:solidFill>
                  <a:srgbClr val="FFFFFF"/>
                </a:solidFill>
                <a:latin typeface="Arial" charset="0"/>
              </a:rPr>
              <a:t>Scientific evaluation of the effects of global climate change done as part of the Intergovernmental Panel on Climate Change (IPCC) Fourth Assessment Report (AR4), new studies in the peer-reviewed scientific literature (e.g., Allison et al. 2009), and assessments by the U.S. Global Change Research Program, the U.S. National Research Council, and other scientific bodies provide strong evidence of ongoing changes in the Earth climate system.” </a:t>
            </a:r>
          </a:p>
        </p:txBody>
      </p:sp>
      <p:sp>
        <p:nvSpPr>
          <p:cNvPr id="6" name="Rectangle 3"/>
          <p:cNvSpPr>
            <a:spLocks noChangeArrowheads="1"/>
          </p:cNvSpPr>
          <p:nvPr/>
        </p:nvSpPr>
        <p:spPr bwMode="auto">
          <a:xfrm>
            <a:off x="-14955" y="40789"/>
            <a:ext cx="951653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pPr algn="ctr"/>
            <a:r>
              <a:rPr lang="en-US" sz="4400" b="1" dirty="0" smtClean="0">
                <a:solidFill>
                  <a:srgbClr val="FFFFFF"/>
                </a:solidFill>
                <a:latin typeface="Arial" charset="0"/>
                <a:cs typeface="Arial" charset="0"/>
              </a:rPr>
              <a:t>USDA</a:t>
            </a:r>
            <a:endParaRPr lang="en-US" sz="4400" dirty="0">
              <a:solidFill>
                <a:srgbClr val="FFFFFF"/>
              </a:solidFill>
              <a:latin typeface="Times New Roman" pitchFamily="18" charset="0"/>
              <a:cs typeface="Arial" charset="0"/>
            </a:endParaRPr>
          </a:p>
        </p:txBody>
      </p:sp>
    </p:spTree>
    <p:extLst>
      <p:ext uri="{BB962C8B-B14F-4D97-AF65-F5344CB8AC3E}">
        <p14:creationId xmlns:p14="http://schemas.microsoft.com/office/powerpoint/2010/main" val="42876551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136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3555" t="22957" r="5547" b="22867"/>
          <a:stretch/>
        </p:blipFill>
        <p:spPr bwMode="auto">
          <a:xfrm>
            <a:off x="5747" y="17804"/>
            <a:ext cx="8833503" cy="6606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76892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238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2567" t="37767" r="2957" b="15971"/>
          <a:stretch/>
        </p:blipFill>
        <p:spPr bwMode="auto">
          <a:xfrm>
            <a:off x="0" y="533400"/>
            <a:ext cx="9077960" cy="51146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29170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34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535" t="33688" r="52026" b="24558"/>
          <a:stretch/>
        </p:blipFill>
        <p:spPr bwMode="auto">
          <a:xfrm>
            <a:off x="9970" y="6511"/>
            <a:ext cx="9157380" cy="5251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70654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916414"/>
            <a:ext cx="1447800" cy="1941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1371600" y="666720"/>
            <a:ext cx="7772400" cy="5124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r>
              <a:rPr lang="en-US" sz="2200" dirty="0" smtClean="0">
                <a:solidFill>
                  <a:srgbClr val="FFFFFF"/>
                </a:solidFill>
              </a:rPr>
              <a:t>Quotes </a:t>
            </a:r>
            <a:r>
              <a:rPr lang="en-US" sz="2200" dirty="0">
                <a:solidFill>
                  <a:srgbClr val="FFFFFF"/>
                </a:solidFill>
              </a:rPr>
              <a:t>from the USDA report (USDA </a:t>
            </a:r>
            <a:r>
              <a:rPr lang="en-US" sz="2200" dirty="0" smtClean="0">
                <a:solidFill>
                  <a:srgbClr val="FFFFFF"/>
                </a:solidFill>
              </a:rPr>
              <a:t>2012 – released 2013):</a:t>
            </a:r>
            <a:endParaRPr lang="en-US" sz="2200" dirty="0">
              <a:solidFill>
                <a:srgbClr val="FFFFFF"/>
              </a:solidFill>
            </a:endParaRPr>
          </a:p>
          <a:p>
            <a:r>
              <a:rPr lang="en-US" sz="2200" dirty="0">
                <a:solidFill>
                  <a:srgbClr val="FFFFFF"/>
                </a:solidFill>
              </a:rPr>
              <a:t> </a:t>
            </a:r>
          </a:p>
          <a:p>
            <a:r>
              <a:rPr lang="en-US" sz="2200" dirty="0" smtClean="0">
                <a:solidFill>
                  <a:srgbClr val="FFFFFF"/>
                </a:solidFill>
              </a:rPr>
              <a:t>“</a:t>
            </a:r>
            <a:r>
              <a:rPr lang="en-US" sz="2200" b="1" dirty="0" smtClean="0">
                <a:solidFill>
                  <a:srgbClr val="FFFFFF"/>
                </a:solidFill>
                <a:latin typeface="Arial" charset="0"/>
                <a:cs typeface="Arial" charset="0"/>
              </a:rPr>
              <a:t>Increases of atmospheric carbon dioxide (CO2), rising temperatures, and altered precipitation patterns will affect agricultural productivity. </a:t>
            </a:r>
            <a:r>
              <a:rPr lang="en-US" sz="2200" dirty="0" smtClean="0">
                <a:solidFill>
                  <a:srgbClr val="FFFFFF"/>
                </a:solidFill>
                <a:latin typeface="Arial" charset="0"/>
                <a:cs typeface="Arial" charset="0"/>
              </a:rPr>
              <a:t>Increases in temperature coupled with more variable precipitation will reduce productivity of crops, and these effects will outweigh the benefits of increasing carbon dioxide. Effects will vary among annual and perennial crops, and regions of the United States; however, all production systems will be affected to some degree by climate change. Agricultural systems depend upon reliable water sources, and the pattern and potential magnitude of precipitation changes is not well understood, thus adding considerable uncertainty to assessment efforts. </a:t>
            </a:r>
            <a:r>
              <a:rPr lang="en-US" sz="2200" b="1" dirty="0" smtClean="0">
                <a:solidFill>
                  <a:srgbClr val="FFFFFF"/>
                </a:solidFill>
              </a:rPr>
              <a:t> </a:t>
            </a:r>
            <a:r>
              <a:rPr lang="en-US" sz="2200" dirty="0" smtClean="0">
                <a:solidFill>
                  <a:srgbClr val="FFFFFF"/>
                </a:solidFill>
              </a:rPr>
              <a:t>(</a:t>
            </a:r>
            <a:r>
              <a:rPr lang="en-US" sz="2200" b="1" dirty="0" smtClean="0">
                <a:solidFill>
                  <a:srgbClr val="FFFFFF"/>
                </a:solidFill>
                <a:latin typeface="Arial" charset="0"/>
                <a:cs typeface="Arial" charset="0"/>
              </a:rPr>
              <a:t>Key Messages </a:t>
            </a:r>
            <a:r>
              <a:rPr lang="en-US" sz="2200" dirty="0" smtClean="0">
                <a:solidFill>
                  <a:srgbClr val="FFFFFF"/>
                </a:solidFill>
              </a:rPr>
              <a:t>pg</a:t>
            </a:r>
            <a:r>
              <a:rPr lang="en-US" sz="2200" dirty="0">
                <a:solidFill>
                  <a:srgbClr val="FFFFFF"/>
                </a:solidFill>
              </a:rPr>
              <a:t>. </a:t>
            </a:r>
            <a:r>
              <a:rPr lang="en-US" sz="2200" dirty="0" smtClean="0">
                <a:solidFill>
                  <a:srgbClr val="FFFFFF"/>
                </a:solidFill>
              </a:rPr>
              <a:t>1).”</a:t>
            </a:r>
            <a:endParaRPr lang="en-US" sz="2200" dirty="0">
              <a:solidFill>
                <a:srgbClr val="FFFFFF"/>
              </a:solidFill>
            </a:endParaRPr>
          </a:p>
        </p:txBody>
      </p:sp>
      <p:sp>
        <p:nvSpPr>
          <p:cNvPr id="6" name="Rectangle 3"/>
          <p:cNvSpPr>
            <a:spLocks noChangeArrowheads="1"/>
          </p:cNvSpPr>
          <p:nvPr/>
        </p:nvSpPr>
        <p:spPr bwMode="auto">
          <a:xfrm>
            <a:off x="-14955" y="40789"/>
            <a:ext cx="951653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pPr algn="ctr"/>
            <a:r>
              <a:rPr lang="en-US" sz="4400" b="1" dirty="0" smtClean="0">
                <a:solidFill>
                  <a:srgbClr val="FFFFFF"/>
                </a:solidFill>
                <a:latin typeface="Arial" charset="0"/>
                <a:cs typeface="Arial" charset="0"/>
              </a:rPr>
              <a:t>USDA</a:t>
            </a:r>
            <a:endParaRPr lang="en-US" sz="4400" dirty="0">
              <a:solidFill>
                <a:srgbClr val="FFFFFF"/>
              </a:solidFill>
              <a:latin typeface="Times New Roman" pitchFamily="18" charset="0"/>
              <a:cs typeface="Arial" charset="0"/>
            </a:endParaRPr>
          </a:p>
        </p:txBody>
      </p:sp>
    </p:spTree>
    <p:extLst>
      <p:ext uri="{BB962C8B-B14F-4D97-AF65-F5344CB8AC3E}">
        <p14:creationId xmlns:p14="http://schemas.microsoft.com/office/powerpoint/2010/main" val="5432038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916414"/>
            <a:ext cx="1447800" cy="1941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334710" y="828514"/>
            <a:ext cx="8534400" cy="4108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r>
              <a:rPr lang="en-US" sz="2400" dirty="0" smtClean="0">
                <a:solidFill>
                  <a:srgbClr val="FFFFFF"/>
                </a:solidFill>
              </a:rPr>
              <a:t>Quotes </a:t>
            </a:r>
            <a:r>
              <a:rPr lang="en-US" sz="2400" dirty="0">
                <a:solidFill>
                  <a:srgbClr val="FFFFFF"/>
                </a:solidFill>
              </a:rPr>
              <a:t>from the USDA report (USDA </a:t>
            </a:r>
            <a:r>
              <a:rPr lang="en-US" sz="2400" dirty="0" smtClean="0">
                <a:solidFill>
                  <a:srgbClr val="FFFFFF"/>
                </a:solidFill>
              </a:rPr>
              <a:t>2012 – released 2013):</a:t>
            </a:r>
            <a:endParaRPr lang="en-US" sz="2400" dirty="0">
              <a:solidFill>
                <a:srgbClr val="FFFFFF"/>
              </a:solidFill>
            </a:endParaRPr>
          </a:p>
          <a:p>
            <a:r>
              <a:rPr lang="en-US" sz="2400" dirty="0">
                <a:solidFill>
                  <a:srgbClr val="FFFFFF"/>
                </a:solidFill>
              </a:rPr>
              <a:t> </a:t>
            </a:r>
          </a:p>
          <a:p>
            <a:r>
              <a:rPr lang="en-US" sz="2400" b="1" dirty="0" smtClean="0">
                <a:solidFill>
                  <a:srgbClr val="FFFFFF"/>
                </a:solidFill>
              </a:rPr>
              <a:t>“The predicted higher incidence of extreme weather events will have an increasing influence on agricultural productivity. </a:t>
            </a:r>
            <a:r>
              <a:rPr lang="en-US" sz="2400" dirty="0" smtClean="0">
                <a:solidFill>
                  <a:srgbClr val="FFFFFF"/>
                </a:solidFill>
              </a:rPr>
              <a:t>Extremes matter because agricultural productivity is driven largely by environmental conditions during critical threshold periods of crop and livestock development. Improved assessment of climate change effects on agricultural productivity requires greater integration of extreme events into crop and economic models. (</a:t>
            </a:r>
            <a:r>
              <a:rPr lang="en-US" sz="2400" b="1" dirty="0" smtClean="0">
                <a:solidFill>
                  <a:srgbClr val="FFFFFF"/>
                </a:solidFill>
              </a:rPr>
              <a:t>Key Messages </a:t>
            </a:r>
            <a:r>
              <a:rPr lang="en-US" sz="2400" dirty="0" smtClean="0">
                <a:solidFill>
                  <a:srgbClr val="FFFFFF"/>
                </a:solidFill>
              </a:rPr>
              <a:t>pg</a:t>
            </a:r>
            <a:r>
              <a:rPr lang="en-US" sz="2400" dirty="0">
                <a:solidFill>
                  <a:srgbClr val="FFFFFF"/>
                </a:solidFill>
              </a:rPr>
              <a:t>. </a:t>
            </a:r>
            <a:r>
              <a:rPr lang="en-US" sz="2400" dirty="0" smtClean="0">
                <a:solidFill>
                  <a:srgbClr val="FFFFFF"/>
                </a:solidFill>
              </a:rPr>
              <a:t>1).”</a:t>
            </a:r>
            <a:endParaRPr lang="en-US" sz="2400" dirty="0">
              <a:solidFill>
                <a:srgbClr val="FFFFFF"/>
              </a:solidFill>
            </a:endParaRPr>
          </a:p>
        </p:txBody>
      </p:sp>
      <p:sp>
        <p:nvSpPr>
          <p:cNvPr id="6" name="Rectangle 3"/>
          <p:cNvSpPr>
            <a:spLocks noChangeArrowheads="1"/>
          </p:cNvSpPr>
          <p:nvPr/>
        </p:nvSpPr>
        <p:spPr bwMode="auto">
          <a:xfrm>
            <a:off x="-14955" y="40789"/>
            <a:ext cx="951653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pPr algn="ctr"/>
            <a:r>
              <a:rPr lang="en-US" sz="4400" b="1" dirty="0" smtClean="0">
                <a:solidFill>
                  <a:srgbClr val="FFFFFF"/>
                </a:solidFill>
                <a:latin typeface="Arial" charset="0"/>
                <a:cs typeface="Arial" charset="0"/>
              </a:rPr>
              <a:t>USDA</a:t>
            </a:r>
            <a:endParaRPr lang="en-US" sz="4400" dirty="0">
              <a:solidFill>
                <a:srgbClr val="FFFFFF"/>
              </a:solidFill>
              <a:latin typeface="Times New Roman" pitchFamily="18" charset="0"/>
              <a:cs typeface="Arial" charset="0"/>
            </a:endParaRPr>
          </a:p>
        </p:txBody>
      </p:sp>
    </p:spTree>
    <p:extLst>
      <p:ext uri="{BB962C8B-B14F-4D97-AF65-F5344CB8AC3E}">
        <p14:creationId xmlns:p14="http://schemas.microsoft.com/office/powerpoint/2010/main" val="37359971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916414"/>
            <a:ext cx="1447800" cy="1941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1447801" y="1295400"/>
            <a:ext cx="7421309" cy="4785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r>
              <a:rPr lang="en-US" sz="2800" dirty="0" smtClean="0">
                <a:solidFill>
                  <a:srgbClr val="FFFFFF"/>
                </a:solidFill>
              </a:rPr>
              <a:t>Quotes </a:t>
            </a:r>
            <a:r>
              <a:rPr lang="en-US" sz="2800" dirty="0">
                <a:solidFill>
                  <a:srgbClr val="FFFFFF"/>
                </a:solidFill>
              </a:rPr>
              <a:t>from the USDA report (USDA </a:t>
            </a:r>
            <a:r>
              <a:rPr lang="en-US" sz="2800" dirty="0" smtClean="0">
                <a:solidFill>
                  <a:srgbClr val="FFFFFF"/>
                </a:solidFill>
              </a:rPr>
              <a:t>2012 – released 2013):</a:t>
            </a:r>
            <a:endParaRPr lang="en-US" sz="2800" dirty="0">
              <a:solidFill>
                <a:srgbClr val="FFFFFF"/>
              </a:solidFill>
            </a:endParaRPr>
          </a:p>
          <a:p>
            <a:r>
              <a:rPr lang="en-US" sz="2800" dirty="0">
                <a:solidFill>
                  <a:srgbClr val="FFFFFF"/>
                </a:solidFill>
              </a:rPr>
              <a:t> </a:t>
            </a:r>
          </a:p>
          <a:p>
            <a:r>
              <a:rPr lang="en-US" sz="2800" dirty="0" smtClean="0">
                <a:solidFill>
                  <a:srgbClr val="FFFFFF"/>
                </a:solidFill>
              </a:rPr>
              <a:t>“</a:t>
            </a:r>
            <a:r>
              <a:rPr lang="en-US" sz="2800" b="1" dirty="0" smtClean="0">
                <a:solidFill>
                  <a:srgbClr val="FFFFFF"/>
                </a:solidFill>
              </a:rPr>
              <a:t>Projections for crops and livestock production systems reveal that climate change effects over the next 25 years will be mixed. </a:t>
            </a:r>
            <a:r>
              <a:rPr lang="en-US" sz="2800" dirty="0" smtClean="0">
                <a:solidFill>
                  <a:srgbClr val="FFFFFF"/>
                </a:solidFill>
              </a:rPr>
              <a:t>The continued degree of change in the climate by midcentury and beyond is expected to have overall detrimental effects on most crops and livestock. (</a:t>
            </a:r>
            <a:r>
              <a:rPr lang="en-US" sz="2800" b="1" dirty="0" smtClean="0">
                <a:solidFill>
                  <a:srgbClr val="FFFFFF"/>
                </a:solidFill>
                <a:latin typeface="Arial" charset="0"/>
                <a:cs typeface="Arial" charset="0"/>
              </a:rPr>
              <a:t>Key Messages </a:t>
            </a:r>
            <a:r>
              <a:rPr lang="en-US" sz="2800" dirty="0" smtClean="0">
                <a:solidFill>
                  <a:srgbClr val="FFFFFF"/>
                </a:solidFill>
              </a:rPr>
              <a:t>pg</a:t>
            </a:r>
            <a:r>
              <a:rPr lang="en-US" sz="2800" dirty="0">
                <a:solidFill>
                  <a:srgbClr val="FFFFFF"/>
                </a:solidFill>
              </a:rPr>
              <a:t>. </a:t>
            </a:r>
            <a:r>
              <a:rPr lang="en-US" sz="2800" dirty="0" smtClean="0">
                <a:solidFill>
                  <a:srgbClr val="FFFFFF"/>
                </a:solidFill>
              </a:rPr>
              <a:t>1).”</a:t>
            </a:r>
            <a:endParaRPr lang="en-US" sz="2800" dirty="0">
              <a:solidFill>
                <a:srgbClr val="FFFFFF"/>
              </a:solidFill>
            </a:endParaRPr>
          </a:p>
        </p:txBody>
      </p:sp>
      <p:sp>
        <p:nvSpPr>
          <p:cNvPr id="6" name="Rectangle 3"/>
          <p:cNvSpPr>
            <a:spLocks noChangeArrowheads="1"/>
          </p:cNvSpPr>
          <p:nvPr/>
        </p:nvSpPr>
        <p:spPr bwMode="auto">
          <a:xfrm>
            <a:off x="-14955" y="40789"/>
            <a:ext cx="951653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pPr algn="ctr"/>
            <a:r>
              <a:rPr lang="en-US" sz="4400" b="1" dirty="0" smtClean="0">
                <a:solidFill>
                  <a:srgbClr val="FFFFFF"/>
                </a:solidFill>
                <a:latin typeface="Arial" charset="0"/>
                <a:cs typeface="Arial" charset="0"/>
              </a:rPr>
              <a:t>USDA</a:t>
            </a:r>
            <a:endParaRPr lang="en-US" sz="4400" dirty="0">
              <a:solidFill>
                <a:srgbClr val="FFFFFF"/>
              </a:solidFill>
              <a:latin typeface="Times New Roman" pitchFamily="18" charset="0"/>
              <a:cs typeface="Arial" charset="0"/>
            </a:endParaRPr>
          </a:p>
        </p:txBody>
      </p:sp>
    </p:spTree>
    <p:extLst>
      <p:ext uri="{BB962C8B-B14F-4D97-AF65-F5344CB8AC3E}">
        <p14:creationId xmlns:p14="http://schemas.microsoft.com/office/powerpoint/2010/main" val="29717284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NRCSIA9935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8600"/>
            <a:ext cx="9144000" cy="708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9" name="Rectangle 3"/>
          <p:cNvSpPr>
            <a:spLocks noChangeArrowheads="1"/>
          </p:cNvSpPr>
          <p:nvPr/>
        </p:nvSpPr>
        <p:spPr bwMode="auto">
          <a:xfrm>
            <a:off x="120650" y="152409"/>
            <a:ext cx="9023350"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smtClean="0">
                <a:solidFill>
                  <a:srgbClr val="FFFFFF"/>
                </a:solidFill>
                <a:latin typeface="Arial" charset="0"/>
                <a:cs typeface="Arial" charset="0"/>
              </a:rPr>
              <a:t>The Soil and Water Conservation Society invited the authors to review </a:t>
            </a:r>
            <a:r>
              <a:rPr lang="en-US" sz="2800" u="sng" smtClean="0">
                <a:solidFill>
                  <a:srgbClr val="FF0000"/>
                </a:solidFill>
                <a:latin typeface="Arial" charset="0"/>
                <a:cs typeface="Arial" charset="0"/>
              </a:rPr>
              <a:t>the science</a:t>
            </a:r>
            <a:r>
              <a:rPr lang="en-US" sz="2800" smtClean="0">
                <a:solidFill>
                  <a:srgbClr val="FFFFFF"/>
                </a:solidFill>
                <a:latin typeface="Arial" charset="0"/>
                <a:cs typeface="Arial" charset="0"/>
              </a:rPr>
              <a:t> of conservation practices and their potential for climate change mitigation and adaptation. </a:t>
            </a:r>
          </a:p>
        </p:txBody>
      </p:sp>
      <p:sp>
        <p:nvSpPr>
          <p:cNvPr id="55300" name="Text Box 4"/>
          <p:cNvSpPr txBox="1">
            <a:spLocks noChangeArrowheads="1"/>
          </p:cNvSpPr>
          <p:nvPr/>
        </p:nvSpPr>
        <p:spPr bwMode="auto">
          <a:xfrm>
            <a:off x="0" y="6491288"/>
            <a:ext cx="1752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mtClean="0">
                <a:solidFill>
                  <a:srgbClr val="FFFFFF"/>
                </a:solidFill>
              </a:rPr>
              <a:t>Photo USDA</a:t>
            </a:r>
          </a:p>
        </p:txBody>
      </p:sp>
    </p:spTree>
    <p:extLst>
      <p:ext uri="{BB962C8B-B14F-4D97-AF65-F5344CB8AC3E}">
        <p14:creationId xmlns:p14="http://schemas.microsoft.com/office/powerpoint/2010/main" val="19924615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916414"/>
            <a:ext cx="1447800" cy="1941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1341690" y="501152"/>
            <a:ext cx="7726110" cy="5586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r>
              <a:rPr lang="en-US" sz="2400" dirty="0" smtClean="0">
                <a:solidFill>
                  <a:srgbClr val="FFFFFF"/>
                </a:solidFill>
              </a:rPr>
              <a:t>Quotes </a:t>
            </a:r>
            <a:r>
              <a:rPr lang="en-US" sz="2400" dirty="0">
                <a:solidFill>
                  <a:srgbClr val="FFFFFF"/>
                </a:solidFill>
              </a:rPr>
              <a:t>from the USDA report (USDA </a:t>
            </a:r>
            <a:r>
              <a:rPr lang="en-US" sz="2400" dirty="0" smtClean="0">
                <a:solidFill>
                  <a:srgbClr val="FFFFFF"/>
                </a:solidFill>
              </a:rPr>
              <a:t>2012 – released - 2013):</a:t>
            </a:r>
            <a:endParaRPr lang="en-US" sz="2400" dirty="0">
              <a:solidFill>
                <a:srgbClr val="FFFFFF"/>
              </a:solidFill>
            </a:endParaRPr>
          </a:p>
          <a:p>
            <a:r>
              <a:rPr lang="en-US" sz="2400" dirty="0">
                <a:solidFill>
                  <a:srgbClr val="FFFFFF"/>
                </a:solidFill>
              </a:rPr>
              <a:t> </a:t>
            </a:r>
          </a:p>
          <a:p>
            <a:r>
              <a:rPr lang="en-US" sz="2400" dirty="0" smtClean="0">
                <a:solidFill>
                  <a:srgbClr val="FFFFFF"/>
                </a:solidFill>
              </a:rPr>
              <a:t>“</a:t>
            </a:r>
            <a:r>
              <a:rPr lang="en-US" sz="2400" b="1" dirty="0" smtClean="0">
                <a:solidFill>
                  <a:srgbClr val="FFFFFF"/>
                </a:solidFill>
                <a:latin typeface="Arial" charset="0"/>
                <a:cs typeface="Arial" charset="0"/>
              </a:rPr>
              <a:t>The vulnerability of agriculture to climatic change is strongly dependent on the responses taken by humans to moderate the effects of climate change” .….</a:t>
            </a:r>
            <a:r>
              <a:rPr lang="en-US" sz="2400" b="1" dirty="0" smtClean="0">
                <a:solidFill>
                  <a:srgbClr val="FFFFFF"/>
                </a:solidFill>
              </a:rPr>
              <a:t> “</a:t>
            </a:r>
            <a:r>
              <a:rPr lang="en-US" sz="2400" dirty="0" smtClean="0">
                <a:solidFill>
                  <a:srgbClr val="FFFFFF"/>
                </a:solidFill>
                <a:latin typeface="Arial" charset="0"/>
                <a:cs typeface="Arial" charset="0"/>
              </a:rPr>
              <a:t>Anticipated adaptation to climate change in production agriculture includes adjustments to production system inputs, tillage, crop species, crop rotations, and harvest strategies. New research and development in new crop varieties that are more resistant to drought, disease, and heat stress will increase the resilience of agronomic systems to climate change and will enable exploitation of opportunities that may arise. </a:t>
            </a:r>
            <a:r>
              <a:rPr lang="en-US" sz="2400" dirty="0" smtClean="0">
                <a:solidFill>
                  <a:srgbClr val="FFFFFF"/>
                </a:solidFill>
              </a:rPr>
              <a:t>(</a:t>
            </a:r>
            <a:r>
              <a:rPr lang="en-US" sz="2400" b="1" dirty="0" smtClean="0">
                <a:solidFill>
                  <a:srgbClr val="FFFFFF"/>
                </a:solidFill>
                <a:latin typeface="Arial" charset="0"/>
                <a:cs typeface="Arial" charset="0"/>
              </a:rPr>
              <a:t>Key Messages </a:t>
            </a:r>
            <a:r>
              <a:rPr lang="en-US" sz="2400" dirty="0" smtClean="0">
                <a:solidFill>
                  <a:srgbClr val="FFFFFF"/>
                </a:solidFill>
              </a:rPr>
              <a:t>pg</a:t>
            </a:r>
            <a:r>
              <a:rPr lang="en-US" sz="2400" dirty="0">
                <a:solidFill>
                  <a:srgbClr val="FFFFFF"/>
                </a:solidFill>
              </a:rPr>
              <a:t>. </a:t>
            </a:r>
            <a:r>
              <a:rPr lang="en-US" sz="2400" dirty="0" smtClean="0">
                <a:solidFill>
                  <a:srgbClr val="FFFFFF"/>
                </a:solidFill>
              </a:rPr>
              <a:t>1-2).”</a:t>
            </a:r>
            <a:endParaRPr lang="en-US" sz="2400" dirty="0">
              <a:solidFill>
                <a:srgbClr val="FFFFFF"/>
              </a:solidFill>
            </a:endParaRPr>
          </a:p>
        </p:txBody>
      </p:sp>
      <p:sp>
        <p:nvSpPr>
          <p:cNvPr id="6" name="Rectangle 3"/>
          <p:cNvSpPr>
            <a:spLocks noChangeArrowheads="1"/>
          </p:cNvSpPr>
          <p:nvPr/>
        </p:nvSpPr>
        <p:spPr bwMode="auto">
          <a:xfrm>
            <a:off x="-14955" y="40789"/>
            <a:ext cx="951653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pPr algn="ctr"/>
            <a:r>
              <a:rPr lang="en-US" sz="4400" b="1" dirty="0" smtClean="0">
                <a:solidFill>
                  <a:srgbClr val="FFFFFF"/>
                </a:solidFill>
                <a:latin typeface="Arial" charset="0"/>
                <a:cs typeface="Arial" charset="0"/>
              </a:rPr>
              <a:t>USDA</a:t>
            </a:r>
            <a:endParaRPr lang="en-US" sz="4400" dirty="0">
              <a:solidFill>
                <a:srgbClr val="FFFFFF"/>
              </a:solidFill>
              <a:latin typeface="Times New Roman" pitchFamily="18" charset="0"/>
              <a:cs typeface="Arial" charset="0"/>
            </a:endParaRPr>
          </a:p>
        </p:txBody>
      </p:sp>
    </p:spTree>
    <p:extLst>
      <p:ext uri="{BB962C8B-B14F-4D97-AF65-F5344CB8AC3E}">
        <p14:creationId xmlns:p14="http://schemas.microsoft.com/office/powerpoint/2010/main" val="25547561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866" name="Picture 2"/>
          <p:cNvPicPr>
            <a:picLocks noChangeAspect="1" noChangeArrowheads="1"/>
          </p:cNvPicPr>
          <p:nvPr/>
        </p:nvPicPr>
        <p:blipFill>
          <a:blip r:embed="rId2">
            <a:extLst>
              <a:ext uri="{28A0092B-C50C-407E-A947-70E740481C1C}">
                <a14:useLocalDpi xmlns:a14="http://schemas.microsoft.com/office/drawing/2010/main" val="0"/>
              </a:ext>
            </a:extLst>
          </a:blip>
          <a:srcRect l="40611" t="50949" r="12871"/>
          <a:stretch>
            <a:fillRect/>
          </a:stretch>
        </p:blipFill>
        <p:spPr bwMode="auto">
          <a:xfrm>
            <a:off x="5181600" y="76200"/>
            <a:ext cx="3962400"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4867" name="Rectangle 3"/>
          <p:cNvSpPr>
            <a:spLocks noChangeArrowheads="1"/>
          </p:cNvSpPr>
          <p:nvPr/>
        </p:nvSpPr>
        <p:spPr bwMode="auto">
          <a:xfrm>
            <a:off x="-1752600" y="533400"/>
            <a:ext cx="6934200" cy="600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4"/>
            <a:r>
              <a:rPr lang="en-US" sz="2400" dirty="0">
                <a:solidFill>
                  <a:srgbClr val="FFFFFF"/>
                </a:solidFill>
              </a:rPr>
              <a:t>The scientific literature suggests that with use of good policies, conservation programs, and practices we could have a better opportunity to achieve food security (good air, soil and water quality), while with bad policies and/or a lack of policies/conservation practices for climate change mitigation and adaptation, we will have lower air quality, soil quality and water quality, and there will be less potential to achieve food security</a:t>
            </a:r>
            <a:r>
              <a:rPr lang="en-US" sz="2400" dirty="0" smtClean="0">
                <a:solidFill>
                  <a:srgbClr val="FFFFFF"/>
                </a:solidFill>
              </a:rPr>
              <a:t>.</a:t>
            </a:r>
          </a:p>
          <a:p>
            <a:pPr lvl="4"/>
            <a:endParaRPr lang="en-US" sz="2400" dirty="0">
              <a:solidFill>
                <a:srgbClr val="FFFFFF"/>
              </a:solidFill>
            </a:endParaRPr>
          </a:p>
          <a:p>
            <a:pPr lvl="4"/>
            <a:r>
              <a:rPr lang="en-US" sz="2400" dirty="0" smtClean="0">
                <a:solidFill>
                  <a:srgbClr val="FFFFFF"/>
                </a:solidFill>
              </a:rPr>
              <a:t>Delgado et al. 2011 </a:t>
            </a:r>
            <a:r>
              <a:rPr lang="en-US" sz="2400" i="1" dirty="0" smtClean="0">
                <a:solidFill>
                  <a:srgbClr val="FFFFFF"/>
                </a:solidFill>
              </a:rPr>
              <a:t>Journal of Soil and Water Conservation</a:t>
            </a:r>
            <a:endParaRPr lang="en-US" sz="2400" i="1" dirty="0">
              <a:solidFill>
                <a:srgbClr val="FFFFFF"/>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3"/>
          <p:cNvSpPr>
            <a:spLocks noChangeArrowheads="1"/>
          </p:cNvSpPr>
          <p:nvPr/>
        </p:nvSpPr>
        <p:spPr bwMode="auto">
          <a:xfrm>
            <a:off x="228600" y="990600"/>
            <a:ext cx="8534400" cy="3970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b="1" i="1" smtClean="0">
                <a:solidFill>
                  <a:srgbClr val="CC0000"/>
                </a:solidFill>
                <a:latin typeface="Arial" charset="0"/>
                <a:cs typeface="Arial" charset="0"/>
              </a:rPr>
              <a:t>Principles for Communication of Soil and Water Conservation Programs</a:t>
            </a:r>
            <a:r>
              <a:rPr lang="en-US" sz="2800" smtClean="0">
                <a:solidFill>
                  <a:srgbClr val="FFFFFF"/>
                </a:solidFill>
                <a:latin typeface="Arial" charset="0"/>
                <a:cs typeface="Arial" charset="0"/>
              </a:rPr>
              <a:t> </a:t>
            </a:r>
          </a:p>
          <a:p>
            <a:endParaRPr lang="en-US" sz="2800" smtClean="0">
              <a:solidFill>
                <a:srgbClr val="FFFFFF"/>
              </a:solidFill>
              <a:latin typeface="Arial" charset="0"/>
              <a:cs typeface="Arial" charset="0"/>
            </a:endParaRPr>
          </a:p>
          <a:p>
            <a:pPr>
              <a:buFontTx/>
              <a:buChar char="•"/>
            </a:pPr>
            <a:r>
              <a:rPr lang="en-US" sz="2800" smtClean="0">
                <a:solidFill>
                  <a:srgbClr val="FFFFFF"/>
                </a:solidFill>
                <a:latin typeface="Arial" charset="0"/>
                <a:cs typeface="Arial" charset="0"/>
              </a:rPr>
              <a:t>Develop Communication that Connects Science to Land Managers. </a:t>
            </a:r>
          </a:p>
          <a:p>
            <a:r>
              <a:rPr lang="en-US" sz="2800" smtClean="0">
                <a:solidFill>
                  <a:srgbClr val="FFFFFF"/>
                </a:solidFill>
                <a:latin typeface="Arial" charset="0"/>
                <a:cs typeface="Arial" charset="0"/>
              </a:rPr>
              <a:t> -</a:t>
            </a:r>
            <a:r>
              <a:rPr lang="en-US" sz="2800" i="1" smtClean="0">
                <a:solidFill>
                  <a:srgbClr val="FFFFFF"/>
                </a:solidFill>
                <a:latin typeface="Arial" charset="0"/>
                <a:cs typeface="Arial" charset="0"/>
              </a:rPr>
              <a:t>Better communication with farmers and farmers’ groups is key. </a:t>
            </a:r>
          </a:p>
          <a:p>
            <a:pPr>
              <a:buFontTx/>
              <a:buChar char="•"/>
            </a:pPr>
            <a:endParaRPr lang="en-US" sz="2800" smtClean="0">
              <a:solidFill>
                <a:srgbClr val="FFFFFF"/>
              </a:solidFill>
              <a:latin typeface="Arial" charset="0"/>
              <a:cs typeface="Arial" charset="0"/>
            </a:endParaRPr>
          </a:p>
          <a:p>
            <a:pPr>
              <a:buFontTx/>
              <a:buChar char="•"/>
            </a:pPr>
            <a:endParaRPr lang="en-US" sz="2800" smtClean="0">
              <a:solidFill>
                <a:srgbClr val="FFFFFF"/>
              </a:solidFill>
              <a:latin typeface="Arial" charset="0"/>
              <a:cs typeface="Arial" charset="0"/>
            </a:endParaRPr>
          </a:p>
        </p:txBody>
      </p:sp>
      <p:sp>
        <p:nvSpPr>
          <p:cNvPr id="76803" name="Rectangle 1"/>
          <p:cNvSpPr>
            <a:spLocks noChangeArrowheads="1"/>
          </p:cNvSpPr>
          <p:nvPr/>
        </p:nvSpPr>
        <p:spPr bwMode="auto">
          <a:xfrm>
            <a:off x="-30162" y="152400"/>
            <a:ext cx="9174163"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smtClean="0">
                <a:solidFill>
                  <a:srgbClr val="FFFFFF"/>
                </a:solidFill>
                <a:latin typeface="Arial" charset="0"/>
                <a:cs typeface="Arial" charset="0"/>
              </a:rPr>
              <a:t>Soil and Water Conservation Principles Applied to </a:t>
            </a:r>
          </a:p>
          <a:p>
            <a:pPr algn="ctr"/>
            <a:r>
              <a:rPr lang="en-US" sz="2800" b="1" smtClean="0">
                <a:solidFill>
                  <a:srgbClr val="FFFFFF"/>
                </a:solidFill>
                <a:latin typeface="Arial" charset="0"/>
                <a:cs typeface="Arial" charset="0"/>
              </a:rPr>
              <a:t>Climate Change Mitigation and Adaptation</a:t>
            </a:r>
          </a:p>
        </p:txBody>
      </p:sp>
      <p:pic>
        <p:nvPicPr>
          <p:cNvPr id="76804" name="Picture 4" descr="G:\D_Drive_5_30_04\Research Ecuador_Bolivia\_11_Ecuador_Trip_2011\Ecuador Trip Backup 2011\_2_Ecuador_pictures\Agust_18_DCIM\209CANON\IMG_093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4717" y="3897331"/>
            <a:ext cx="4459287" cy="296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05" name="Picture 5" descr="G:\D_Drive_5_30_04\Research Ecuador_Bolivia\_11_Ecuador_Trip_2011\Ecuador Trip Backup 2011\_2_Ecuador_pictures\Agust_18_DCIM\209CANON\IMG_093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29" y="4089400"/>
            <a:ext cx="4168775" cy="276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56232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3"/>
          <p:cNvSpPr>
            <a:spLocks noChangeArrowheads="1"/>
          </p:cNvSpPr>
          <p:nvPr/>
        </p:nvSpPr>
        <p:spPr bwMode="auto">
          <a:xfrm>
            <a:off x="76200" y="914409"/>
            <a:ext cx="8991600" cy="3693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600" b="1" i="1" smtClean="0">
                <a:solidFill>
                  <a:srgbClr val="CC0000"/>
                </a:solidFill>
                <a:latin typeface="Arial" charset="0"/>
                <a:cs typeface="Arial" charset="0"/>
              </a:rPr>
              <a:t>Principles for Communication of Soil and Water Conservation Programs</a:t>
            </a:r>
            <a:r>
              <a:rPr lang="en-US" sz="2600" smtClean="0">
                <a:solidFill>
                  <a:srgbClr val="FFFFFF"/>
                </a:solidFill>
                <a:latin typeface="Arial" charset="0"/>
                <a:cs typeface="Arial" charset="0"/>
              </a:rPr>
              <a:t> </a:t>
            </a:r>
          </a:p>
          <a:p>
            <a:pPr>
              <a:buFontTx/>
              <a:buChar char="•"/>
            </a:pPr>
            <a:endParaRPr lang="en-US" sz="2600" smtClean="0">
              <a:solidFill>
                <a:srgbClr val="FFFFFF"/>
              </a:solidFill>
              <a:latin typeface="Arial" charset="0"/>
              <a:cs typeface="Arial" charset="0"/>
            </a:endParaRPr>
          </a:p>
          <a:p>
            <a:pPr>
              <a:buFontTx/>
              <a:buChar char="•"/>
            </a:pPr>
            <a:r>
              <a:rPr lang="en-US" sz="2600" smtClean="0">
                <a:solidFill>
                  <a:srgbClr val="FFFFFF"/>
                </a:solidFill>
                <a:latin typeface="Arial" charset="0"/>
                <a:cs typeface="Arial" charset="0"/>
              </a:rPr>
              <a:t>Develop Communication that Connects Science to the Public. </a:t>
            </a:r>
          </a:p>
          <a:p>
            <a:r>
              <a:rPr lang="en-US" sz="2600" smtClean="0">
                <a:solidFill>
                  <a:srgbClr val="FFFFFF"/>
                </a:solidFill>
                <a:latin typeface="Arial" charset="0"/>
                <a:cs typeface="Arial" charset="0"/>
              </a:rPr>
              <a:t>-</a:t>
            </a:r>
            <a:r>
              <a:rPr lang="en-US" sz="2600" i="1" smtClean="0">
                <a:solidFill>
                  <a:srgbClr val="FFFFFF"/>
                </a:solidFill>
                <a:latin typeface="Arial" charset="0"/>
                <a:cs typeface="Arial" charset="0"/>
              </a:rPr>
              <a:t>Better communication with the general public is essential to increasing awareness of the benefits of soil and water conservation </a:t>
            </a:r>
          </a:p>
          <a:p>
            <a:pPr>
              <a:buFontTx/>
              <a:buChar char="•"/>
            </a:pPr>
            <a:endParaRPr lang="en-US" sz="2600" smtClean="0">
              <a:solidFill>
                <a:srgbClr val="FFFFFF"/>
              </a:solidFill>
              <a:latin typeface="Arial" charset="0"/>
              <a:cs typeface="Arial" charset="0"/>
            </a:endParaRPr>
          </a:p>
        </p:txBody>
      </p:sp>
      <p:sp>
        <p:nvSpPr>
          <p:cNvPr id="77827" name="Rectangle 1"/>
          <p:cNvSpPr>
            <a:spLocks noChangeArrowheads="1"/>
          </p:cNvSpPr>
          <p:nvPr/>
        </p:nvSpPr>
        <p:spPr bwMode="auto">
          <a:xfrm>
            <a:off x="0" y="0"/>
            <a:ext cx="9144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smtClean="0">
                <a:solidFill>
                  <a:srgbClr val="FFFFFF"/>
                </a:solidFill>
                <a:latin typeface="Arial" charset="0"/>
                <a:cs typeface="Arial" charset="0"/>
              </a:rPr>
              <a:t>Soil and Water Conservation Principles Applied to </a:t>
            </a:r>
          </a:p>
          <a:p>
            <a:pPr algn="ctr"/>
            <a:r>
              <a:rPr lang="en-US" sz="2800" b="1" smtClean="0">
                <a:solidFill>
                  <a:srgbClr val="FFFFFF"/>
                </a:solidFill>
                <a:latin typeface="Arial" charset="0"/>
                <a:cs typeface="Arial" charset="0"/>
              </a:rPr>
              <a:t>Climate Change Mitigation and Adaptation</a:t>
            </a:r>
          </a:p>
        </p:txBody>
      </p:sp>
      <p:pic>
        <p:nvPicPr>
          <p:cNvPr id="77828" name="Picture 4" descr="G:\D_Drive_5_30_04\Research Ecuador_Bolivia\_11_Ecuador_Trip_2011\Ecuador Trip Backup 2011\_2_Ecuador_pictures\Agust_18_DCIM\209CANON\IMG_095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5990" y="3960831"/>
            <a:ext cx="4364037" cy="289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46840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3"/>
          <p:cNvSpPr>
            <a:spLocks noChangeArrowheads="1"/>
          </p:cNvSpPr>
          <p:nvPr/>
        </p:nvSpPr>
        <p:spPr bwMode="auto">
          <a:xfrm>
            <a:off x="33338" y="1044584"/>
            <a:ext cx="8991600"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b="1" i="1" smtClean="0">
                <a:solidFill>
                  <a:srgbClr val="CC0000"/>
                </a:solidFill>
                <a:latin typeface="Arial" charset="0"/>
                <a:cs typeface="Arial" charset="0"/>
              </a:rPr>
              <a:t>Principles for Communication of Soil and Water Conservation Programs</a:t>
            </a:r>
            <a:r>
              <a:rPr lang="en-US" sz="2800" smtClean="0">
                <a:solidFill>
                  <a:srgbClr val="FFFFFF"/>
                </a:solidFill>
                <a:latin typeface="Arial" charset="0"/>
                <a:cs typeface="Arial" charset="0"/>
              </a:rPr>
              <a:t> </a:t>
            </a:r>
          </a:p>
          <a:p>
            <a:endParaRPr lang="en-US" sz="2800" smtClean="0">
              <a:solidFill>
                <a:srgbClr val="FFFFFF"/>
              </a:solidFill>
              <a:latin typeface="Arial" charset="0"/>
              <a:cs typeface="Arial" charset="0"/>
            </a:endParaRPr>
          </a:p>
          <a:p>
            <a:pPr>
              <a:buFontTx/>
              <a:buChar char="•"/>
            </a:pPr>
            <a:r>
              <a:rPr lang="en-US" sz="2800" smtClean="0">
                <a:solidFill>
                  <a:srgbClr val="FFFFFF"/>
                </a:solidFill>
                <a:latin typeface="Arial" charset="0"/>
                <a:cs typeface="Arial" charset="0"/>
              </a:rPr>
              <a:t>Ongoing Training Essential. </a:t>
            </a:r>
          </a:p>
          <a:p>
            <a:r>
              <a:rPr lang="en-US" sz="2800" i="1" smtClean="0">
                <a:solidFill>
                  <a:srgbClr val="FFFFFF"/>
                </a:solidFill>
                <a:latin typeface="Arial" charset="0"/>
                <a:cs typeface="Arial" charset="0"/>
              </a:rPr>
              <a:t>  -Education programs and the mentoring of new personnel are important for maintaining an educated workforce. </a:t>
            </a:r>
          </a:p>
          <a:p>
            <a:endParaRPr lang="en-US" sz="2800" smtClean="0">
              <a:solidFill>
                <a:srgbClr val="FFFFFF"/>
              </a:solidFill>
              <a:latin typeface="Arial" charset="0"/>
              <a:cs typeface="Arial" charset="0"/>
            </a:endParaRPr>
          </a:p>
        </p:txBody>
      </p:sp>
      <p:sp>
        <p:nvSpPr>
          <p:cNvPr id="81923" name="Rectangle 1"/>
          <p:cNvSpPr>
            <a:spLocks noChangeArrowheads="1"/>
          </p:cNvSpPr>
          <p:nvPr/>
        </p:nvSpPr>
        <p:spPr bwMode="auto">
          <a:xfrm>
            <a:off x="0" y="76200"/>
            <a:ext cx="89154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smtClean="0">
                <a:solidFill>
                  <a:srgbClr val="FFFFFF"/>
                </a:solidFill>
                <a:latin typeface="Arial" charset="0"/>
                <a:cs typeface="Arial" charset="0"/>
              </a:rPr>
              <a:t>Soil and Water Conservation Principles Applied to </a:t>
            </a:r>
          </a:p>
          <a:p>
            <a:pPr algn="ctr"/>
            <a:r>
              <a:rPr lang="en-US" sz="2800" b="1" smtClean="0">
                <a:solidFill>
                  <a:srgbClr val="FFFFFF"/>
                </a:solidFill>
                <a:latin typeface="Arial" charset="0"/>
                <a:cs typeface="Arial" charset="0"/>
              </a:rPr>
              <a:t>Climate Change Mitigation and Adaptation</a:t>
            </a:r>
          </a:p>
        </p:txBody>
      </p:sp>
      <p:pic>
        <p:nvPicPr>
          <p:cNvPr id="81924" name="Picture 5" descr="G:\D_Drive_5_30_04\Research Ecuador_Bolivia\_11_Ecuador_Trip_2011\Ecuador Trip Backup 2011\_2_Ecuador_pictures\August_23_DCIM\222CANON\IMG_223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72" y="4152918"/>
            <a:ext cx="3983037" cy="264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25" name="Picture 4" descr="G:\D_Drive_5_30_04\Research Ecuador_Bolivia\_11_Ecuador_Trip_2011\Ecuador Trip Backup 2011\_2_Ecuador_pictures\August_25_2011_DCIM\223CANON\IMG_232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180" y="4051300"/>
            <a:ext cx="4111625" cy="273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868009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3"/>
          <p:cNvSpPr>
            <a:spLocks noChangeArrowheads="1"/>
          </p:cNvSpPr>
          <p:nvPr/>
        </p:nvSpPr>
        <p:spPr bwMode="auto">
          <a:xfrm>
            <a:off x="0" y="1600210"/>
            <a:ext cx="8915400"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b="1" i="1" smtClean="0">
                <a:solidFill>
                  <a:srgbClr val="FFFF00"/>
                </a:solidFill>
                <a:latin typeface="Arial" charset="0"/>
                <a:cs typeface="Arial" charset="0"/>
              </a:rPr>
              <a:t>Principles for Soil and Water Conservation Practices for Climate Change Mitigation and Adaptation</a:t>
            </a:r>
            <a:r>
              <a:rPr lang="en-US" sz="2800" b="1" smtClean="0">
                <a:solidFill>
                  <a:srgbClr val="FFFF00"/>
                </a:solidFill>
                <a:latin typeface="Arial" charset="0"/>
                <a:cs typeface="Arial" charset="0"/>
              </a:rPr>
              <a:t> </a:t>
            </a:r>
          </a:p>
          <a:p>
            <a:endParaRPr lang="en-US" sz="2800" b="1" smtClean="0">
              <a:solidFill>
                <a:srgbClr val="FFFF00"/>
              </a:solidFill>
              <a:latin typeface="Arial" charset="0"/>
              <a:cs typeface="Arial" charset="0"/>
            </a:endParaRPr>
          </a:p>
          <a:p>
            <a:pPr>
              <a:buFont typeface="Arial" charset="0"/>
              <a:buChar char="•"/>
            </a:pPr>
            <a:r>
              <a:rPr lang="en-US" sz="2800" smtClean="0">
                <a:solidFill>
                  <a:srgbClr val="FFFFFF"/>
                </a:solidFill>
                <a:latin typeface="Arial" charset="0"/>
                <a:cs typeface="Arial" charset="0"/>
              </a:rPr>
              <a:t>Cover the Surface. </a:t>
            </a:r>
          </a:p>
          <a:p>
            <a:r>
              <a:rPr lang="en-US" sz="2800" i="1" smtClean="0">
                <a:solidFill>
                  <a:srgbClr val="FFFFFF"/>
                </a:solidFill>
                <a:latin typeface="Arial" charset="0"/>
                <a:cs typeface="Arial" charset="0"/>
              </a:rPr>
              <a:t>     -Harvesting of plant residues should be avoided if soil function will be  compromised</a:t>
            </a:r>
            <a:r>
              <a:rPr lang="en-US" sz="2800" smtClean="0">
                <a:solidFill>
                  <a:srgbClr val="FFFFFF"/>
                </a:solidFill>
                <a:latin typeface="Arial" charset="0"/>
                <a:cs typeface="Arial" charset="0"/>
              </a:rPr>
              <a:t>. </a:t>
            </a:r>
          </a:p>
          <a:p>
            <a:endParaRPr lang="en-US" sz="2800" smtClean="0">
              <a:solidFill>
                <a:srgbClr val="FFFFFF"/>
              </a:solidFill>
              <a:latin typeface="Arial" charset="0"/>
              <a:cs typeface="Arial" charset="0"/>
            </a:endParaRPr>
          </a:p>
        </p:txBody>
      </p:sp>
      <p:sp>
        <p:nvSpPr>
          <p:cNvPr id="83971" name="Rectangle 1"/>
          <p:cNvSpPr>
            <a:spLocks noChangeArrowheads="1"/>
          </p:cNvSpPr>
          <p:nvPr/>
        </p:nvSpPr>
        <p:spPr bwMode="auto">
          <a:xfrm>
            <a:off x="0" y="228600"/>
            <a:ext cx="9144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smtClean="0">
                <a:solidFill>
                  <a:srgbClr val="FFFFFF"/>
                </a:solidFill>
                <a:latin typeface="Arial" charset="0"/>
                <a:cs typeface="Arial" charset="0"/>
              </a:rPr>
              <a:t>Soil and Water Conservation Principles Applied to </a:t>
            </a:r>
          </a:p>
          <a:p>
            <a:pPr algn="ctr"/>
            <a:r>
              <a:rPr lang="en-US" sz="2800" b="1" smtClean="0">
                <a:solidFill>
                  <a:srgbClr val="FFFFFF"/>
                </a:solidFill>
                <a:latin typeface="Arial" charset="0"/>
                <a:cs typeface="Arial" charset="0"/>
              </a:rPr>
              <a:t>Climate Change Mitigation and Adaptation</a:t>
            </a:r>
          </a:p>
        </p:txBody>
      </p:sp>
    </p:spTree>
    <p:extLst>
      <p:ext uri="{BB962C8B-B14F-4D97-AF65-F5344CB8AC3E}">
        <p14:creationId xmlns:p14="http://schemas.microsoft.com/office/powerpoint/2010/main" val="12879337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13125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3"/>
          <p:cNvSpPr>
            <a:spLocks noChangeArrowheads="1"/>
          </p:cNvSpPr>
          <p:nvPr/>
        </p:nvSpPr>
        <p:spPr bwMode="auto">
          <a:xfrm>
            <a:off x="228600" y="1447801"/>
            <a:ext cx="8534400"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b="1" i="1" smtClean="0">
                <a:solidFill>
                  <a:srgbClr val="FFFF00"/>
                </a:solidFill>
                <a:latin typeface="Arial" charset="0"/>
                <a:cs typeface="Arial" charset="0"/>
              </a:rPr>
              <a:t>Principles for Soil and Water Conservation Practices for Climate Change Mitigation and Adaptation</a:t>
            </a:r>
            <a:r>
              <a:rPr lang="en-US" sz="2800" b="1" smtClean="0">
                <a:solidFill>
                  <a:srgbClr val="FFFF00"/>
                </a:solidFill>
                <a:latin typeface="Arial" charset="0"/>
                <a:cs typeface="Arial" charset="0"/>
              </a:rPr>
              <a:t> </a:t>
            </a:r>
          </a:p>
          <a:p>
            <a:endParaRPr lang="en-US" sz="2800" b="1" smtClean="0">
              <a:solidFill>
                <a:srgbClr val="FFFF00"/>
              </a:solidFill>
              <a:latin typeface="Arial" charset="0"/>
              <a:cs typeface="Arial" charset="0"/>
            </a:endParaRPr>
          </a:p>
          <a:p>
            <a:endParaRPr lang="en-US" sz="2800" smtClean="0">
              <a:solidFill>
                <a:srgbClr val="FFFFFF"/>
              </a:solidFill>
              <a:latin typeface="Arial" charset="0"/>
              <a:cs typeface="Arial" charset="0"/>
            </a:endParaRPr>
          </a:p>
          <a:p>
            <a:pPr>
              <a:buFont typeface="Arial" charset="0"/>
              <a:buChar char="•"/>
            </a:pPr>
            <a:r>
              <a:rPr lang="en-US" sz="2800" smtClean="0">
                <a:solidFill>
                  <a:srgbClr val="FFFFFF"/>
                </a:solidFill>
                <a:latin typeface="Arial" charset="0"/>
                <a:cs typeface="Arial" charset="0"/>
              </a:rPr>
              <a:t>Soil Function Improves with Soil Carbon.</a:t>
            </a:r>
          </a:p>
          <a:p>
            <a:r>
              <a:rPr lang="en-US" sz="2800" i="1" smtClean="0">
                <a:solidFill>
                  <a:srgbClr val="FFFFFF"/>
                </a:solidFill>
                <a:latin typeface="Arial" charset="0"/>
                <a:cs typeface="Arial" charset="0"/>
              </a:rPr>
              <a:t>     -Soil C sequestration is beneficial for the environment. </a:t>
            </a:r>
          </a:p>
        </p:txBody>
      </p:sp>
      <p:sp>
        <p:nvSpPr>
          <p:cNvPr id="86019" name="Rectangle 1"/>
          <p:cNvSpPr>
            <a:spLocks noChangeArrowheads="1"/>
          </p:cNvSpPr>
          <p:nvPr/>
        </p:nvSpPr>
        <p:spPr bwMode="auto">
          <a:xfrm>
            <a:off x="0" y="325438"/>
            <a:ext cx="9144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smtClean="0">
                <a:solidFill>
                  <a:srgbClr val="FFFFFF"/>
                </a:solidFill>
                <a:latin typeface="Arial" charset="0"/>
                <a:cs typeface="Arial" charset="0"/>
              </a:rPr>
              <a:t>Soil and Water Conservation Principles Applied to </a:t>
            </a:r>
          </a:p>
          <a:p>
            <a:pPr algn="ctr"/>
            <a:r>
              <a:rPr lang="en-US" sz="2800" b="1" smtClean="0">
                <a:solidFill>
                  <a:srgbClr val="FFFFFF"/>
                </a:solidFill>
                <a:latin typeface="Arial" charset="0"/>
                <a:cs typeface="Arial" charset="0"/>
              </a:rPr>
              <a:t>Climate Change Mitigation and Adaptation</a:t>
            </a:r>
          </a:p>
        </p:txBody>
      </p:sp>
    </p:spTree>
    <p:extLst>
      <p:ext uri="{BB962C8B-B14F-4D97-AF65-F5344CB8AC3E}">
        <p14:creationId xmlns:p14="http://schemas.microsoft.com/office/powerpoint/2010/main" val="150449127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5" descr="d323-08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7338" y="0"/>
            <a:ext cx="5046662"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047" name="Picture 21" descr="d328-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 y="0"/>
            <a:ext cx="40005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112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71000" y="3784601"/>
            <a:ext cx="2173000" cy="3076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956807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3"/>
          <p:cNvSpPr>
            <a:spLocks noChangeArrowheads="1"/>
          </p:cNvSpPr>
          <p:nvPr/>
        </p:nvSpPr>
        <p:spPr bwMode="auto">
          <a:xfrm>
            <a:off x="0" y="1295418"/>
            <a:ext cx="9296400" cy="3540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b="1" i="1" smtClean="0">
                <a:solidFill>
                  <a:srgbClr val="FFFF00"/>
                </a:solidFill>
                <a:latin typeface="Arial" charset="0"/>
                <a:cs typeface="Arial" charset="0"/>
              </a:rPr>
              <a:t>Principles for Soil and Water Conservation Practices for Climate Change Mitigation and Adaptation</a:t>
            </a:r>
            <a:r>
              <a:rPr lang="en-US" sz="2800" b="1" smtClean="0">
                <a:solidFill>
                  <a:srgbClr val="FFFF00"/>
                </a:solidFill>
                <a:latin typeface="Arial" charset="0"/>
                <a:cs typeface="Arial" charset="0"/>
              </a:rPr>
              <a:t> </a:t>
            </a:r>
          </a:p>
          <a:p>
            <a:endParaRPr lang="en-US" sz="2800" b="1" smtClean="0">
              <a:solidFill>
                <a:srgbClr val="FFFF00"/>
              </a:solidFill>
              <a:latin typeface="Arial" charset="0"/>
              <a:cs typeface="Arial" charset="0"/>
            </a:endParaRPr>
          </a:p>
          <a:p>
            <a:pPr>
              <a:buFont typeface="Arial" charset="0"/>
              <a:buChar char="•"/>
            </a:pPr>
            <a:r>
              <a:rPr lang="en-US" sz="2800" smtClean="0">
                <a:solidFill>
                  <a:srgbClr val="FFFFFF"/>
                </a:solidFill>
                <a:latin typeface="Arial" charset="0"/>
                <a:cs typeface="Arial" charset="0"/>
              </a:rPr>
              <a:t>Off-Field Remediation Practices Are Helpful. </a:t>
            </a:r>
          </a:p>
          <a:p>
            <a:r>
              <a:rPr lang="en-US" sz="2800" i="1" smtClean="0">
                <a:solidFill>
                  <a:srgbClr val="FFFFFF"/>
                </a:solidFill>
                <a:latin typeface="Arial" charset="0"/>
                <a:cs typeface="Arial" charset="0"/>
              </a:rPr>
              <a:t>    -Off-the-field conservation practices can contribute to climate change mitigation and adaptation ( e.g., riparian forest  buffer, wetland). </a:t>
            </a:r>
          </a:p>
          <a:p>
            <a:endParaRPr lang="en-US" sz="2800" b="1" i="1" smtClean="0">
              <a:solidFill>
                <a:srgbClr val="FFFFFF"/>
              </a:solidFill>
              <a:latin typeface="Arial" charset="0"/>
              <a:cs typeface="Arial" charset="0"/>
            </a:endParaRPr>
          </a:p>
        </p:txBody>
      </p:sp>
      <p:sp>
        <p:nvSpPr>
          <p:cNvPr id="91139" name="Rectangle 1"/>
          <p:cNvSpPr>
            <a:spLocks noChangeArrowheads="1"/>
          </p:cNvSpPr>
          <p:nvPr/>
        </p:nvSpPr>
        <p:spPr bwMode="auto">
          <a:xfrm>
            <a:off x="0" y="228600"/>
            <a:ext cx="9144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smtClean="0">
                <a:solidFill>
                  <a:srgbClr val="FFFFFF"/>
                </a:solidFill>
                <a:latin typeface="Arial" charset="0"/>
                <a:cs typeface="Arial" charset="0"/>
              </a:rPr>
              <a:t>Soil and Water Conservation Principles Applied to </a:t>
            </a:r>
          </a:p>
          <a:p>
            <a:pPr algn="ctr"/>
            <a:r>
              <a:rPr lang="en-US" sz="2800" b="1" smtClean="0">
                <a:solidFill>
                  <a:srgbClr val="FFFFFF"/>
                </a:solidFill>
                <a:latin typeface="Arial" charset="0"/>
                <a:cs typeface="Arial" charset="0"/>
              </a:rPr>
              <a:t>Climate Change Mitigation and Adaptation</a:t>
            </a:r>
          </a:p>
        </p:txBody>
      </p:sp>
      <p:pic>
        <p:nvPicPr>
          <p:cNvPr id="9114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3913188"/>
            <a:ext cx="4495800" cy="2944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114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 y="4543443"/>
            <a:ext cx="3471863" cy="231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39322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2222" t="13954" r="49444" b="55906"/>
          <a:stretch/>
        </p:blipFill>
        <p:spPr bwMode="auto">
          <a:xfrm>
            <a:off x="1" y="228600"/>
            <a:ext cx="8761862"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45107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tx1"/>
            </a:gs>
            <a:gs pos="100000">
              <a:srgbClr val="000066"/>
            </a:gs>
          </a:gsLst>
          <a:lin ang="5400000" scaled="1"/>
        </a:gradFill>
        <a:effectLst/>
      </p:bgPr>
    </p:bg>
    <p:spTree>
      <p:nvGrpSpPr>
        <p:cNvPr id="1" name=""/>
        <p:cNvGrpSpPr/>
        <p:nvPr/>
      </p:nvGrpSpPr>
      <p:grpSpPr>
        <a:xfrm>
          <a:off x="0" y="0"/>
          <a:ext cx="0" cy="0"/>
          <a:chOff x="0" y="0"/>
          <a:chExt cx="0" cy="0"/>
        </a:xfrm>
      </p:grpSpPr>
      <p:sp>
        <p:nvSpPr>
          <p:cNvPr id="92162" name="Rectangle 3"/>
          <p:cNvSpPr>
            <a:spLocks noChangeArrowheads="1"/>
          </p:cNvSpPr>
          <p:nvPr/>
        </p:nvSpPr>
        <p:spPr bwMode="auto">
          <a:xfrm>
            <a:off x="533400" y="1447808"/>
            <a:ext cx="8229600"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b="1" i="1" smtClean="0">
                <a:solidFill>
                  <a:srgbClr val="FFFF00"/>
                </a:solidFill>
                <a:latin typeface="Arial" charset="0"/>
                <a:cs typeface="Arial" charset="0"/>
              </a:rPr>
              <a:t>Principles for Soil and Water Conservation Practices for Climate Change Mitigation and Adaptation</a:t>
            </a:r>
            <a:r>
              <a:rPr lang="en-US" sz="2800" b="1" smtClean="0">
                <a:solidFill>
                  <a:srgbClr val="FFFF00"/>
                </a:solidFill>
                <a:latin typeface="Arial" charset="0"/>
                <a:cs typeface="Arial" charset="0"/>
              </a:rPr>
              <a:t> </a:t>
            </a:r>
          </a:p>
          <a:p>
            <a:endParaRPr lang="en-US" sz="2800" smtClean="0">
              <a:solidFill>
                <a:srgbClr val="FFFFFF"/>
              </a:solidFill>
              <a:latin typeface="Arial" charset="0"/>
              <a:cs typeface="Arial" charset="0"/>
            </a:endParaRPr>
          </a:p>
          <a:p>
            <a:pPr>
              <a:buFont typeface="Arial" charset="0"/>
              <a:buChar char="•"/>
            </a:pPr>
            <a:r>
              <a:rPr lang="en-US" sz="2800" smtClean="0">
                <a:solidFill>
                  <a:srgbClr val="FFFFFF"/>
                </a:solidFill>
                <a:latin typeface="Arial" charset="0"/>
                <a:cs typeface="Arial" charset="0"/>
              </a:rPr>
              <a:t>Improve Landscape Diversity with Agroforestry. </a:t>
            </a:r>
          </a:p>
          <a:p>
            <a:r>
              <a:rPr lang="en-US" sz="2800" smtClean="0">
                <a:solidFill>
                  <a:srgbClr val="FFFFFF"/>
                </a:solidFill>
                <a:latin typeface="Arial" charset="0"/>
                <a:cs typeface="Arial" charset="0"/>
              </a:rPr>
              <a:t>     </a:t>
            </a:r>
            <a:r>
              <a:rPr lang="en-US" sz="2800" i="1" smtClean="0">
                <a:solidFill>
                  <a:srgbClr val="FFFFFF"/>
                </a:solidFill>
                <a:latin typeface="Arial" charset="0"/>
                <a:cs typeface="Arial" charset="0"/>
              </a:rPr>
              <a:t>-Agroforestry can contribute to landscape diversity, benefiting the environment. </a:t>
            </a:r>
          </a:p>
        </p:txBody>
      </p:sp>
      <p:sp>
        <p:nvSpPr>
          <p:cNvPr id="92163" name="Rectangle 1"/>
          <p:cNvSpPr>
            <a:spLocks noChangeArrowheads="1"/>
          </p:cNvSpPr>
          <p:nvPr/>
        </p:nvSpPr>
        <p:spPr bwMode="auto">
          <a:xfrm>
            <a:off x="7938" y="304800"/>
            <a:ext cx="9144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smtClean="0">
                <a:solidFill>
                  <a:srgbClr val="FFFFFF"/>
                </a:solidFill>
                <a:latin typeface="Arial" charset="0"/>
                <a:cs typeface="Arial" charset="0"/>
              </a:rPr>
              <a:t>Soil and Water Conservation Principles Applied to </a:t>
            </a:r>
          </a:p>
          <a:p>
            <a:pPr algn="ctr"/>
            <a:r>
              <a:rPr lang="en-US" sz="2800" b="1" smtClean="0">
                <a:solidFill>
                  <a:srgbClr val="FFFFFF"/>
                </a:solidFill>
                <a:latin typeface="Arial" charset="0"/>
                <a:cs typeface="Arial" charset="0"/>
              </a:rPr>
              <a:t>Climate Change Mitigation and Adaptation</a:t>
            </a:r>
          </a:p>
        </p:txBody>
      </p:sp>
    </p:spTree>
    <p:extLst>
      <p:ext uri="{BB962C8B-B14F-4D97-AF65-F5344CB8AC3E}">
        <p14:creationId xmlns:p14="http://schemas.microsoft.com/office/powerpoint/2010/main" val="361038149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tx1"/>
            </a:gs>
            <a:gs pos="100000">
              <a:srgbClr val="000066"/>
            </a:gs>
          </a:gsLst>
          <a:lin ang="5400000" scaled="1"/>
        </a:gradFill>
        <a:effectLst/>
      </p:bgPr>
    </p:bg>
    <p:spTree>
      <p:nvGrpSpPr>
        <p:cNvPr id="1" name=""/>
        <p:cNvGrpSpPr/>
        <p:nvPr/>
      </p:nvGrpSpPr>
      <p:grpSpPr>
        <a:xfrm>
          <a:off x="0" y="0"/>
          <a:ext cx="0" cy="0"/>
          <a:chOff x="0" y="0"/>
          <a:chExt cx="0" cy="0"/>
        </a:xfrm>
      </p:grpSpPr>
      <p:sp>
        <p:nvSpPr>
          <p:cNvPr id="94210" name="Rectangle 3"/>
          <p:cNvSpPr>
            <a:spLocks noChangeArrowheads="1"/>
          </p:cNvSpPr>
          <p:nvPr/>
        </p:nvSpPr>
        <p:spPr bwMode="auto">
          <a:xfrm>
            <a:off x="555625" y="1673233"/>
            <a:ext cx="8229600"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b="1" i="1" smtClean="0">
                <a:solidFill>
                  <a:srgbClr val="FFFF00"/>
                </a:solidFill>
                <a:latin typeface="Arial" charset="0"/>
                <a:cs typeface="Arial" charset="0"/>
              </a:rPr>
              <a:t>Principles for Soil and Water Conservation Practices for Climate Change Mitigation and Adaptation</a:t>
            </a:r>
            <a:r>
              <a:rPr lang="en-US" sz="2800" b="1" smtClean="0">
                <a:solidFill>
                  <a:srgbClr val="FFFF00"/>
                </a:solidFill>
                <a:latin typeface="Arial" charset="0"/>
                <a:cs typeface="Arial" charset="0"/>
              </a:rPr>
              <a:t> </a:t>
            </a:r>
          </a:p>
          <a:p>
            <a:endParaRPr lang="en-US" sz="2800" smtClean="0">
              <a:solidFill>
                <a:srgbClr val="FFFFFF"/>
              </a:solidFill>
              <a:latin typeface="Arial" charset="0"/>
              <a:cs typeface="Arial" charset="0"/>
            </a:endParaRPr>
          </a:p>
          <a:p>
            <a:pPr>
              <a:buFont typeface="Arial" charset="0"/>
              <a:buChar char="•"/>
            </a:pPr>
            <a:r>
              <a:rPr lang="en-US" sz="2800" smtClean="0">
                <a:solidFill>
                  <a:srgbClr val="FFFFFF"/>
                </a:solidFill>
                <a:latin typeface="Arial" charset="0"/>
                <a:cs typeface="Arial" charset="0"/>
              </a:rPr>
              <a:t>Value Water More. </a:t>
            </a:r>
          </a:p>
          <a:p>
            <a:r>
              <a:rPr lang="en-US" sz="2800" i="1" smtClean="0">
                <a:solidFill>
                  <a:srgbClr val="FFFFFF"/>
                </a:solidFill>
                <a:latin typeface="Arial" charset="0"/>
                <a:cs typeface="Arial" charset="0"/>
              </a:rPr>
              <a:t>    -Water-use efficiency needs to be increased, and water quality needs to be protected. </a:t>
            </a:r>
          </a:p>
        </p:txBody>
      </p:sp>
      <p:sp>
        <p:nvSpPr>
          <p:cNvPr id="94211" name="Rectangle 1"/>
          <p:cNvSpPr>
            <a:spLocks noChangeArrowheads="1"/>
          </p:cNvSpPr>
          <p:nvPr/>
        </p:nvSpPr>
        <p:spPr bwMode="auto">
          <a:xfrm>
            <a:off x="0" y="228600"/>
            <a:ext cx="9144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smtClean="0">
                <a:solidFill>
                  <a:srgbClr val="FFFFFF"/>
                </a:solidFill>
                <a:latin typeface="Arial" charset="0"/>
                <a:cs typeface="Arial" charset="0"/>
              </a:rPr>
              <a:t>Soil and Water Conservation Principles Applied to </a:t>
            </a:r>
          </a:p>
          <a:p>
            <a:pPr algn="ctr"/>
            <a:r>
              <a:rPr lang="en-US" sz="2800" b="1" smtClean="0">
                <a:solidFill>
                  <a:srgbClr val="FFFFFF"/>
                </a:solidFill>
                <a:latin typeface="Arial" charset="0"/>
                <a:cs typeface="Arial" charset="0"/>
              </a:rPr>
              <a:t>Climate Change Mitigation and Adaptation</a:t>
            </a:r>
          </a:p>
        </p:txBody>
      </p:sp>
    </p:spTree>
    <p:extLst>
      <p:ext uri="{BB962C8B-B14F-4D97-AF65-F5344CB8AC3E}">
        <p14:creationId xmlns:p14="http://schemas.microsoft.com/office/powerpoint/2010/main" val="63727840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tx1"/>
            </a:gs>
            <a:gs pos="100000">
              <a:srgbClr val="000066"/>
            </a:gs>
          </a:gsLst>
          <a:lin ang="5400000" scaled="1"/>
        </a:gradFill>
        <a:effectLst/>
      </p:bgPr>
    </p:bg>
    <p:spTree>
      <p:nvGrpSpPr>
        <p:cNvPr id="1" name=""/>
        <p:cNvGrpSpPr/>
        <p:nvPr/>
      </p:nvGrpSpPr>
      <p:grpSpPr>
        <a:xfrm>
          <a:off x="0" y="0"/>
          <a:ext cx="0" cy="0"/>
          <a:chOff x="0" y="0"/>
          <a:chExt cx="0" cy="0"/>
        </a:xfrm>
      </p:grpSpPr>
      <p:sp>
        <p:nvSpPr>
          <p:cNvPr id="95234" name="Rectangle 3"/>
          <p:cNvSpPr>
            <a:spLocks noChangeArrowheads="1"/>
          </p:cNvSpPr>
          <p:nvPr/>
        </p:nvSpPr>
        <p:spPr bwMode="auto">
          <a:xfrm>
            <a:off x="304800" y="1290646"/>
            <a:ext cx="8686800"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b="1" i="1" smtClean="0">
                <a:solidFill>
                  <a:srgbClr val="FFFF00"/>
                </a:solidFill>
                <a:latin typeface="Arial" charset="0"/>
                <a:cs typeface="Arial" charset="0"/>
              </a:rPr>
              <a:t>Principles for Soil and Water Conservation Practices for Climate Change Mitigation and Adaptation</a:t>
            </a:r>
            <a:r>
              <a:rPr lang="en-US" sz="2800" smtClean="0">
                <a:solidFill>
                  <a:srgbClr val="FFFFFF"/>
                </a:solidFill>
                <a:latin typeface="Arial" charset="0"/>
                <a:cs typeface="Arial" charset="0"/>
              </a:rPr>
              <a:t> </a:t>
            </a:r>
          </a:p>
          <a:p>
            <a:endParaRPr lang="en-US" sz="2800" smtClean="0">
              <a:solidFill>
                <a:srgbClr val="FFFFFF"/>
              </a:solidFill>
              <a:latin typeface="Arial" charset="0"/>
              <a:cs typeface="Arial" charset="0"/>
            </a:endParaRPr>
          </a:p>
          <a:p>
            <a:pPr>
              <a:buFont typeface="Arial" charset="0"/>
              <a:buChar char="•"/>
            </a:pPr>
            <a:r>
              <a:rPr lang="en-US" sz="2800" smtClean="0">
                <a:solidFill>
                  <a:srgbClr val="FFFFFF"/>
                </a:solidFill>
                <a:latin typeface="Arial" charset="0"/>
                <a:cs typeface="Arial" charset="0"/>
              </a:rPr>
              <a:t>Greater Diversity Needed. </a:t>
            </a:r>
          </a:p>
          <a:p>
            <a:r>
              <a:rPr lang="en-US" sz="2800" smtClean="0">
                <a:solidFill>
                  <a:srgbClr val="FFFFFF"/>
                </a:solidFill>
                <a:latin typeface="Arial" charset="0"/>
                <a:cs typeface="Arial" charset="0"/>
              </a:rPr>
              <a:t> </a:t>
            </a:r>
            <a:r>
              <a:rPr lang="en-US" sz="2800" i="1" smtClean="0">
                <a:solidFill>
                  <a:srgbClr val="FFFFFF"/>
                </a:solidFill>
                <a:latin typeface="Arial" charset="0"/>
                <a:cs typeface="Arial" charset="0"/>
              </a:rPr>
              <a:t>    -Diverse cropping systems will be key to mitigating and adapting to climate change. Development of new varieties that can be used for tolerance of   drought, temperature stress, and other effects of climate change will be needed. </a:t>
            </a:r>
          </a:p>
          <a:p>
            <a:endParaRPr lang="en-US" sz="2800" smtClean="0">
              <a:solidFill>
                <a:srgbClr val="FFFFFF"/>
              </a:solidFill>
              <a:latin typeface="Arial" charset="0"/>
              <a:cs typeface="Arial" charset="0"/>
            </a:endParaRPr>
          </a:p>
          <a:p>
            <a:endParaRPr lang="en-US" sz="2800" smtClean="0">
              <a:solidFill>
                <a:srgbClr val="FFFFFF"/>
              </a:solidFill>
              <a:latin typeface="Arial" charset="0"/>
              <a:cs typeface="Arial" charset="0"/>
            </a:endParaRPr>
          </a:p>
        </p:txBody>
      </p:sp>
      <p:sp>
        <p:nvSpPr>
          <p:cNvPr id="95235" name="Rectangle 1"/>
          <p:cNvSpPr>
            <a:spLocks noChangeArrowheads="1"/>
          </p:cNvSpPr>
          <p:nvPr/>
        </p:nvSpPr>
        <p:spPr bwMode="auto">
          <a:xfrm>
            <a:off x="0" y="228600"/>
            <a:ext cx="9144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smtClean="0">
                <a:solidFill>
                  <a:srgbClr val="FFFFFF"/>
                </a:solidFill>
                <a:latin typeface="Arial" charset="0"/>
                <a:cs typeface="Arial" charset="0"/>
              </a:rPr>
              <a:t>Soil and Water Conservation Principles Applied to </a:t>
            </a:r>
          </a:p>
          <a:p>
            <a:pPr algn="ctr"/>
            <a:r>
              <a:rPr lang="en-US" sz="2800" b="1" smtClean="0">
                <a:solidFill>
                  <a:srgbClr val="FFFFFF"/>
                </a:solidFill>
                <a:latin typeface="Arial" charset="0"/>
                <a:cs typeface="Arial" charset="0"/>
              </a:rPr>
              <a:t>Climate Change Mitigation and Adaptation</a:t>
            </a:r>
          </a:p>
        </p:txBody>
      </p:sp>
    </p:spTree>
    <p:extLst>
      <p:ext uri="{BB962C8B-B14F-4D97-AF65-F5344CB8AC3E}">
        <p14:creationId xmlns:p14="http://schemas.microsoft.com/office/powerpoint/2010/main" val="344435459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3"/>
          <p:cNvSpPr>
            <a:spLocks noChangeArrowheads="1"/>
          </p:cNvSpPr>
          <p:nvPr/>
        </p:nvSpPr>
        <p:spPr bwMode="auto">
          <a:xfrm>
            <a:off x="533400" y="1292243"/>
            <a:ext cx="8229600" cy="350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b="1" i="1" smtClean="0">
                <a:solidFill>
                  <a:srgbClr val="00FF00"/>
                </a:solidFill>
                <a:latin typeface="Arial" charset="0"/>
                <a:cs typeface="Arial" charset="0"/>
              </a:rPr>
              <a:t>Principles for Development of New Science and Technologies</a:t>
            </a:r>
            <a:r>
              <a:rPr lang="en-US" sz="2800" smtClean="0">
                <a:solidFill>
                  <a:srgbClr val="009900"/>
                </a:solidFill>
                <a:latin typeface="Arial" charset="0"/>
                <a:cs typeface="Arial" charset="0"/>
              </a:rPr>
              <a:t> </a:t>
            </a:r>
          </a:p>
          <a:p>
            <a:endParaRPr lang="en-US" sz="2800" smtClean="0">
              <a:solidFill>
                <a:srgbClr val="009900"/>
              </a:solidFill>
              <a:latin typeface="Arial" charset="0"/>
              <a:cs typeface="Arial" charset="0"/>
            </a:endParaRPr>
          </a:p>
          <a:p>
            <a:pPr algn="just">
              <a:buFont typeface="Arial" charset="0"/>
              <a:buChar char="•"/>
            </a:pPr>
            <a:r>
              <a:rPr lang="en-US" sz="2800" smtClean="0">
                <a:solidFill>
                  <a:srgbClr val="FFFFFF"/>
                </a:solidFill>
                <a:latin typeface="Arial" charset="0"/>
                <a:cs typeface="Arial" charset="0"/>
              </a:rPr>
              <a:t>Research Pays Dividends Long Term. </a:t>
            </a:r>
          </a:p>
          <a:p>
            <a:pPr algn="just"/>
            <a:r>
              <a:rPr lang="en-US" sz="2800" i="1" smtClean="0">
                <a:solidFill>
                  <a:srgbClr val="FFFFFF"/>
                </a:solidFill>
                <a:latin typeface="Arial" charset="0"/>
                <a:cs typeface="Arial" charset="0"/>
              </a:rPr>
              <a:t>     -Research programs greatly contribute to soil and water conservation, making them important for climate change mitigation and adaptation. </a:t>
            </a:r>
          </a:p>
          <a:p>
            <a:pPr algn="just"/>
            <a:endParaRPr lang="en-US" sz="2800" smtClean="0">
              <a:solidFill>
                <a:srgbClr val="FFFFFF"/>
              </a:solidFill>
              <a:latin typeface="Arial" charset="0"/>
              <a:cs typeface="Arial" charset="0"/>
            </a:endParaRPr>
          </a:p>
        </p:txBody>
      </p:sp>
      <p:sp>
        <p:nvSpPr>
          <p:cNvPr id="99331" name="Rectangle 1"/>
          <p:cNvSpPr>
            <a:spLocks noChangeArrowheads="1"/>
          </p:cNvSpPr>
          <p:nvPr/>
        </p:nvSpPr>
        <p:spPr bwMode="auto">
          <a:xfrm>
            <a:off x="0" y="-76200"/>
            <a:ext cx="9144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smtClean="0">
                <a:solidFill>
                  <a:srgbClr val="FFFFFF"/>
                </a:solidFill>
                <a:latin typeface="Arial" charset="0"/>
                <a:cs typeface="Arial" charset="0"/>
              </a:rPr>
              <a:t>Soil and Water Conservation Principles Applied to </a:t>
            </a:r>
          </a:p>
          <a:p>
            <a:pPr algn="ctr"/>
            <a:r>
              <a:rPr lang="en-US" sz="2800" b="1" smtClean="0">
                <a:solidFill>
                  <a:srgbClr val="FFFFFF"/>
                </a:solidFill>
                <a:latin typeface="Arial" charset="0"/>
                <a:cs typeface="Arial" charset="0"/>
              </a:rPr>
              <a:t>Climate Change Mitigation and Adaptation</a:t>
            </a:r>
          </a:p>
        </p:txBody>
      </p:sp>
    </p:spTree>
    <p:extLst>
      <p:ext uri="{BB962C8B-B14F-4D97-AF65-F5344CB8AC3E}">
        <p14:creationId xmlns:p14="http://schemas.microsoft.com/office/powerpoint/2010/main" val="390410574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3611579679"/>
              </p:ext>
            </p:extLst>
          </p:nvPr>
        </p:nvGraphicFramePr>
        <p:xfrm>
          <a:off x="0" y="0"/>
          <a:ext cx="9144000" cy="6096000"/>
        </p:xfrm>
        <a:graphic>
          <a:graphicData uri="http://schemas.openxmlformats.org/presentationml/2006/ole">
            <mc:AlternateContent xmlns:mc="http://schemas.openxmlformats.org/markup-compatibility/2006">
              <mc:Choice xmlns:v="urn:schemas-microsoft-com:vml" Requires="v">
                <p:oleObj spid="_x0000_s258110" name="Slide" r:id="rId3" imgW="5143465" imgH="3428876" progId="PowerPoint.Slide.8">
                  <p:embed/>
                </p:oleObj>
              </mc:Choice>
              <mc:Fallback>
                <p:oleObj name="Slide" r:id="rId3" imgW="5143465" imgH="3428876" progId="PowerPoint.Slide.8">
                  <p:embed/>
                  <p:pic>
                    <p:nvPicPr>
                      <p:cNvPr id="0" name=""/>
                      <p:cNvPicPr/>
                      <p:nvPr/>
                    </p:nvPicPr>
                    <p:blipFill>
                      <a:blip r:embed="rId4"/>
                      <a:stretch>
                        <a:fillRect/>
                      </a:stretch>
                    </p:blipFill>
                    <p:spPr>
                      <a:xfrm>
                        <a:off x="0" y="0"/>
                        <a:ext cx="9144000" cy="6096000"/>
                      </a:xfrm>
                      <a:prstGeom prst="rect">
                        <a:avLst/>
                      </a:prstGeom>
                    </p:spPr>
                  </p:pic>
                </p:oleObj>
              </mc:Fallback>
            </mc:AlternateContent>
          </a:graphicData>
        </a:graphic>
      </p:graphicFrame>
    </p:spTree>
    <p:extLst>
      <p:ext uri="{BB962C8B-B14F-4D97-AF65-F5344CB8AC3E}">
        <p14:creationId xmlns:p14="http://schemas.microsoft.com/office/powerpoint/2010/main" val="24491240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800600"/>
            <a:ext cx="153416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2579" name="Rectangle 3"/>
          <p:cNvSpPr>
            <a:spLocks noChangeArrowheads="1"/>
          </p:cNvSpPr>
          <p:nvPr/>
        </p:nvSpPr>
        <p:spPr bwMode="auto">
          <a:xfrm>
            <a:off x="-14955" y="40771"/>
            <a:ext cx="951653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pPr algn="ctr"/>
            <a:r>
              <a:rPr lang="en-US" sz="4400" b="1" dirty="0" smtClean="0">
                <a:solidFill>
                  <a:srgbClr val="FFFFFF"/>
                </a:solidFill>
                <a:latin typeface="Arial" charset="0"/>
                <a:cs typeface="Arial" charset="0"/>
              </a:rPr>
              <a:t>IPCC</a:t>
            </a:r>
            <a:endParaRPr lang="en-US" sz="4400" dirty="0">
              <a:solidFill>
                <a:srgbClr val="FFFFFF"/>
              </a:solidFill>
              <a:latin typeface="Times New Roman" pitchFamily="18" charset="0"/>
              <a:cs typeface="Arial" charset="0"/>
            </a:endParaRPr>
          </a:p>
        </p:txBody>
      </p:sp>
      <p:sp>
        <p:nvSpPr>
          <p:cNvPr id="5" name="Rectangle 4"/>
          <p:cNvSpPr>
            <a:spLocks noChangeArrowheads="1"/>
          </p:cNvSpPr>
          <p:nvPr/>
        </p:nvSpPr>
        <p:spPr bwMode="auto">
          <a:xfrm>
            <a:off x="228600" y="1066884"/>
            <a:ext cx="8884922" cy="3000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r>
              <a:rPr lang="en-US" sz="2400" dirty="0">
                <a:solidFill>
                  <a:srgbClr val="FFFFFF"/>
                </a:solidFill>
                <a:latin typeface="Arial" charset="0"/>
              </a:rPr>
              <a:t>The IPCC has recommended accounting for several of the nitrogen inputs to </a:t>
            </a:r>
            <a:r>
              <a:rPr lang="en-US" sz="2400" dirty="0" err="1">
                <a:solidFill>
                  <a:srgbClr val="FFFFFF"/>
                </a:solidFill>
                <a:latin typeface="Arial" charset="0"/>
              </a:rPr>
              <a:t>agroecosystems</a:t>
            </a:r>
            <a:r>
              <a:rPr lang="en-US" sz="2400" dirty="0">
                <a:solidFill>
                  <a:srgbClr val="FFFFFF"/>
                </a:solidFill>
                <a:latin typeface="Arial" charset="0"/>
              </a:rPr>
              <a:t>, since these inputs are correlated with direct emissions of N</a:t>
            </a:r>
            <a:r>
              <a:rPr lang="en-US" sz="2400" baseline="-25000" dirty="0">
                <a:solidFill>
                  <a:srgbClr val="FFFFFF"/>
                </a:solidFill>
                <a:latin typeface="Arial" charset="0"/>
              </a:rPr>
              <a:t>2</a:t>
            </a:r>
            <a:r>
              <a:rPr lang="en-US" sz="2400" dirty="0">
                <a:solidFill>
                  <a:srgbClr val="FFFFFF"/>
                </a:solidFill>
                <a:latin typeface="Arial" charset="0"/>
              </a:rPr>
              <a:t>O from soils. </a:t>
            </a:r>
          </a:p>
          <a:p>
            <a:r>
              <a:rPr lang="en-US" sz="2400" dirty="0">
                <a:solidFill>
                  <a:srgbClr val="FFFFFF"/>
                </a:solidFill>
                <a:latin typeface="Arial" charset="0"/>
              </a:rPr>
              <a:t> </a:t>
            </a:r>
          </a:p>
          <a:p>
            <a:r>
              <a:rPr lang="en-US" sz="2400" dirty="0">
                <a:solidFill>
                  <a:srgbClr val="FFFFFF"/>
                </a:solidFill>
                <a:latin typeface="Arial" charset="0"/>
              </a:rPr>
              <a:t>The IPCC recommended that inputs from fertilizer-N, manure-N, crop residue-N, and N released via mineralization associated with soil organic matter losses (mineralization-N) be accounted for (Eggleston et al. 2006). </a:t>
            </a:r>
          </a:p>
        </p:txBody>
      </p:sp>
    </p:spTree>
    <p:extLst>
      <p:ext uri="{BB962C8B-B14F-4D97-AF65-F5344CB8AC3E}">
        <p14:creationId xmlns:p14="http://schemas.microsoft.com/office/powerpoint/2010/main" val="5731743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291598908"/>
              </p:ext>
            </p:extLst>
          </p:nvPr>
        </p:nvGraphicFramePr>
        <p:xfrm>
          <a:off x="152400" y="0"/>
          <a:ext cx="8915400" cy="5943600"/>
        </p:xfrm>
        <a:graphic>
          <a:graphicData uri="http://schemas.openxmlformats.org/presentationml/2006/ole">
            <mc:AlternateContent xmlns:mc="http://schemas.openxmlformats.org/markup-compatibility/2006">
              <mc:Choice xmlns:v="urn:schemas-microsoft-com:vml" Requires="v">
                <p:oleObj spid="_x0000_s255038" name="Slide" r:id="rId3" imgW="5143465" imgH="3428876" progId="PowerPoint.Slide.8">
                  <p:embed/>
                </p:oleObj>
              </mc:Choice>
              <mc:Fallback>
                <p:oleObj name="Slide" r:id="rId3" imgW="5143465" imgH="3428876" progId="PowerPoint.Slide.8">
                  <p:embed/>
                  <p:pic>
                    <p:nvPicPr>
                      <p:cNvPr id="0" name=""/>
                      <p:cNvPicPr/>
                      <p:nvPr/>
                    </p:nvPicPr>
                    <p:blipFill>
                      <a:blip r:embed="rId4"/>
                      <a:stretch>
                        <a:fillRect/>
                      </a:stretch>
                    </p:blipFill>
                    <p:spPr>
                      <a:xfrm>
                        <a:off x="152400" y="0"/>
                        <a:ext cx="8915400" cy="5943600"/>
                      </a:xfrm>
                      <a:prstGeom prst="rect">
                        <a:avLst/>
                      </a:prstGeom>
                    </p:spPr>
                  </p:pic>
                </p:oleObj>
              </mc:Fallback>
            </mc:AlternateContent>
          </a:graphicData>
        </a:graphic>
      </p:graphicFrame>
    </p:spTree>
    <p:extLst>
      <p:ext uri="{BB962C8B-B14F-4D97-AF65-F5344CB8AC3E}">
        <p14:creationId xmlns:p14="http://schemas.microsoft.com/office/powerpoint/2010/main" val="426122108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3706688287"/>
              </p:ext>
            </p:extLst>
          </p:nvPr>
        </p:nvGraphicFramePr>
        <p:xfrm>
          <a:off x="1" y="20653"/>
          <a:ext cx="5714999" cy="3809999"/>
        </p:xfrm>
        <a:graphic>
          <a:graphicData uri="http://schemas.openxmlformats.org/presentationml/2006/ole">
            <mc:AlternateContent xmlns:mc="http://schemas.openxmlformats.org/markup-compatibility/2006">
              <mc:Choice xmlns:v="urn:schemas-microsoft-com:vml" Requires="v">
                <p:oleObj spid="_x0000_s206940" name="Slide" r:id="rId3" imgW="5143465" imgH="3428876" progId="PowerPoint.Slide.8">
                  <p:embed/>
                </p:oleObj>
              </mc:Choice>
              <mc:Fallback>
                <p:oleObj name="Slide" r:id="rId3" imgW="5143465" imgH="3428876" progId="PowerPoint.Slide.8">
                  <p:embed/>
                  <p:pic>
                    <p:nvPicPr>
                      <p:cNvPr id="0" name=""/>
                      <p:cNvPicPr/>
                      <p:nvPr/>
                    </p:nvPicPr>
                    <p:blipFill>
                      <a:blip r:embed="rId4"/>
                      <a:stretch>
                        <a:fillRect/>
                      </a:stretch>
                    </p:blipFill>
                    <p:spPr>
                      <a:xfrm>
                        <a:off x="1" y="20653"/>
                        <a:ext cx="5714999" cy="3809999"/>
                      </a:xfrm>
                      <a:prstGeom prst="rect">
                        <a:avLst/>
                      </a:prstGeom>
                    </p:spPr>
                  </p:pic>
                </p:oleObj>
              </mc:Fallback>
            </mc:AlternateContent>
          </a:graphicData>
        </a:graphic>
      </p:graphicFrame>
      <p:pic>
        <p:nvPicPr>
          <p:cNvPr id="3" name="Picture 44" descr="IMG_22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13667" y="3810000"/>
            <a:ext cx="4530333" cy="300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910392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2266772100"/>
              </p:ext>
            </p:extLst>
          </p:nvPr>
        </p:nvGraphicFramePr>
        <p:xfrm>
          <a:off x="0" y="32657"/>
          <a:ext cx="9144000" cy="6096000"/>
        </p:xfrm>
        <a:graphic>
          <a:graphicData uri="http://schemas.openxmlformats.org/presentationml/2006/ole">
            <mc:AlternateContent xmlns:mc="http://schemas.openxmlformats.org/markup-compatibility/2006">
              <mc:Choice xmlns:v="urn:schemas-microsoft-com:vml" Requires="v">
                <p:oleObj spid="_x0000_s208988" name="Slide" r:id="rId3" imgW="5143465" imgH="3428876" progId="PowerPoint.Slide.8">
                  <p:embed/>
                </p:oleObj>
              </mc:Choice>
              <mc:Fallback>
                <p:oleObj name="Slide" r:id="rId3" imgW="5143465" imgH="3428876" progId="PowerPoint.Slide.8">
                  <p:embed/>
                  <p:pic>
                    <p:nvPicPr>
                      <p:cNvPr id="0" name=""/>
                      <p:cNvPicPr/>
                      <p:nvPr/>
                    </p:nvPicPr>
                    <p:blipFill>
                      <a:blip r:embed="rId4"/>
                      <a:stretch>
                        <a:fillRect/>
                      </a:stretch>
                    </p:blipFill>
                    <p:spPr>
                      <a:xfrm>
                        <a:off x="0" y="32657"/>
                        <a:ext cx="9144000" cy="6096000"/>
                      </a:xfrm>
                      <a:prstGeom prst="rect">
                        <a:avLst/>
                      </a:prstGeom>
                    </p:spPr>
                  </p:pic>
                </p:oleObj>
              </mc:Fallback>
            </mc:AlternateContent>
          </a:graphicData>
        </a:graphic>
      </p:graphicFrame>
    </p:spTree>
    <p:extLst>
      <p:ext uri="{BB962C8B-B14F-4D97-AF65-F5344CB8AC3E}">
        <p14:creationId xmlns:p14="http://schemas.microsoft.com/office/powerpoint/2010/main" val="302782345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516" y="3876"/>
            <a:ext cx="4573479"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91996" y="3432164"/>
            <a:ext cx="4566960" cy="3425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3448"/>
          <p:cNvSpPr txBox="1">
            <a:spLocks noChangeArrowheads="1"/>
          </p:cNvSpPr>
          <p:nvPr/>
        </p:nvSpPr>
        <p:spPr bwMode="auto">
          <a:xfrm>
            <a:off x="5410199" y="685800"/>
            <a:ext cx="2857499"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7200">
                <a:solidFill>
                  <a:schemeClr val="tx1"/>
                </a:solidFill>
                <a:latin typeface="Times New Roman" pitchFamily="18" charset="0"/>
              </a:defRPr>
            </a:lvl1pPr>
            <a:lvl2pPr marL="742950" indent="-285750">
              <a:defRPr sz="7200">
                <a:solidFill>
                  <a:schemeClr val="tx1"/>
                </a:solidFill>
                <a:latin typeface="Times New Roman" pitchFamily="18" charset="0"/>
              </a:defRPr>
            </a:lvl2pPr>
            <a:lvl3pPr marL="1143000" indent="-228600">
              <a:defRPr sz="7200">
                <a:solidFill>
                  <a:schemeClr val="tx1"/>
                </a:solidFill>
                <a:latin typeface="Times New Roman" pitchFamily="18" charset="0"/>
              </a:defRPr>
            </a:lvl3pPr>
            <a:lvl4pPr marL="1600200" indent="-228600">
              <a:defRPr sz="7200">
                <a:solidFill>
                  <a:schemeClr val="tx1"/>
                </a:solidFill>
                <a:latin typeface="Times New Roman" pitchFamily="18" charset="0"/>
              </a:defRPr>
            </a:lvl4pPr>
            <a:lvl5pPr marL="2057400" indent="-228600">
              <a:defRPr sz="7200">
                <a:solidFill>
                  <a:schemeClr val="tx1"/>
                </a:solidFill>
                <a:latin typeface="Times New Roman" pitchFamily="18" charset="0"/>
              </a:defRPr>
            </a:lvl5pPr>
            <a:lvl6pPr marL="2514600" indent="-228600" eaLnBrk="0" fontAlgn="base" hangingPunct="0">
              <a:spcBef>
                <a:spcPct val="0"/>
              </a:spcBef>
              <a:spcAft>
                <a:spcPct val="0"/>
              </a:spcAft>
              <a:defRPr sz="7200">
                <a:solidFill>
                  <a:schemeClr val="tx1"/>
                </a:solidFill>
                <a:latin typeface="Times New Roman" pitchFamily="18" charset="0"/>
              </a:defRPr>
            </a:lvl6pPr>
            <a:lvl7pPr marL="2971800" indent="-228600" eaLnBrk="0" fontAlgn="base" hangingPunct="0">
              <a:spcBef>
                <a:spcPct val="0"/>
              </a:spcBef>
              <a:spcAft>
                <a:spcPct val="0"/>
              </a:spcAft>
              <a:defRPr sz="7200">
                <a:solidFill>
                  <a:schemeClr val="tx1"/>
                </a:solidFill>
                <a:latin typeface="Times New Roman" pitchFamily="18" charset="0"/>
              </a:defRPr>
            </a:lvl7pPr>
            <a:lvl8pPr marL="3429000" indent="-228600" eaLnBrk="0" fontAlgn="base" hangingPunct="0">
              <a:spcBef>
                <a:spcPct val="0"/>
              </a:spcBef>
              <a:spcAft>
                <a:spcPct val="0"/>
              </a:spcAft>
              <a:defRPr sz="7200">
                <a:solidFill>
                  <a:schemeClr val="tx1"/>
                </a:solidFill>
                <a:latin typeface="Times New Roman" pitchFamily="18" charset="0"/>
              </a:defRPr>
            </a:lvl8pPr>
            <a:lvl9pPr marL="3886200" indent="-228600" eaLnBrk="0" fontAlgn="base" hangingPunct="0">
              <a:spcBef>
                <a:spcPct val="0"/>
              </a:spcBef>
              <a:spcAft>
                <a:spcPct val="0"/>
              </a:spcAft>
              <a:defRPr sz="7200">
                <a:solidFill>
                  <a:schemeClr val="tx1"/>
                </a:solidFill>
                <a:latin typeface="Times New Roman" pitchFamily="18" charset="0"/>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2400" b="0" i="0" u="none" strike="noStrike" kern="0" cap="none" spc="0" normalizeH="0" baseline="0" noProof="0" dirty="0" smtClean="0">
                <a:ln>
                  <a:noFill/>
                </a:ln>
                <a:solidFill>
                  <a:schemeClr val="bg1"/>
                </a:solidFill>
                <a:effectLst/>
                <a:uLnTx/>
                <a:uFillTx/>
                <a:latin typeface="Times New Roman" pitchFamily="18" charset="0"/>
                <a:cs typeface="+mn-cs"/>
              </a:rPr>
              <a:t>The Nitrogen Index version 4.4.2 is currently being used in Ecuador to assess nitrogen management practices.</a:t>
            </a:r>
          </a:p>
        </p:txBody>
      </p:sp>
    </p:spTree>
    <p:extLst>
      <p:ext uri="{BB962C8B-B14F-4D97-AF65-F5344CB8AC3E}">
        <p14:creationId xmlns:p14="http://schemas.microsoft.com/office/powerpoint/2010/main" val="1928692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83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 y="3810000"/>
            <a:ext cx="2727325"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371" name="Text Box 5"/>
          <p:cNvSpPr txBox="1">
            <a:spLocks noChangeArrowheads="1"/>
          </p:cNvSpPr>
          <p:nvPr/>
        </p:nvSpPr>
        <p:spPr bwMode="auto">
          <a:xfrm>
            <a:off x="0" y="6553218"/>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1000" smtClean="0">
                <a:solidFill>
                  <a:srgbClr val="FFFFFF"/>
                </a:solidFill>
              </a:rPr>
              <a:t>Photo NASA</a:t>
            </a:r>
          </a:p>
        </p:txBody>
      </p:sp>
      <p:pic>
        <p:nvPicPr>
          <p:cNvPr id="58372" name="Picture 2"/>
          <p:cNvPicPr>
            <a:picLocks noChangeAspect="1" noChangeArrowheads="1"/>
          </p:cNvPicPr>
          <p:nvPr/>
        </p:nvPicPr>
        <p:blipFill>
          <a:blip r:embed="rId3">
            <a:extLst>
              <a:ext uri="{28A0092B-C50C-407E-A947-70E740481C1C}">
                <a14:useLocalDpi xmlns:a14="http://schemas.microsoft.com/office/drawing/2010/main" val="0"/>
              </a:ext>
            </a:extLst>
          </a:blip>
          <a:srcRect l="40080" t="11719" r="28163"/>
          <a:stretch>
            <a:fillRect/>
          </a:stretch>
        </p:blipFill>
        <p:spPr bwMode="auto">
          <a:xfrm>
            <a:off x="5715000" y="1693881"/>
            <a:ext cx="3429000" cy="5164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837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l="2724" t="11736" r="2399"/>
          <a:stretch>
            <a:fillRect/>
          </a:stretch>
        </p:blipFill>
        <p:spPr bwMode="auto">
          <a:xfrm>
            <a:off x="3" y="0"/>
            <a:ext cx="5745163" cy="289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689877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7"/>
          <p:cNvPicPr>
            <a:picLocks noChangeAspect="1" noChangeArrowheads="1"/>
          </p:cNvPicPr>
          <p:nvPr/>
        </p:nvPicPr>
        <p:blipFill>
          <a:blip r:embed="rId2">
            <a:extLst>
              <a:ext uri="{28A0092B-C50C-407E-A947-70E740481C1C}">
                <a14:useLocalDpi xmlns:a14="http://schemas.microsoft.com/office/drawing/2010/main" val="0"/>
              </a:ext>
            </a:extLst>
          </a:blip>
          <a:srcRect l="37253" t="27364" r="21072" b="22308"/>
          <a:stretch>
            <a:fillRect/>
          </a:stretch>
        </p:blipFill>
        <p:spPr bwMode="auto">
          <a:xfrm>
            <a:off x="990600" y="1467516"/>
            <a:ext cx="6777037" cy="4432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 Box 3448"/>
          <p:cNvSpPr txBox="1">
            <a:spLocks noChangeArrowheads="1"/>
          </p:cNvSpPr>
          <p:nvPr/>
        </p:nvSpPr>
        <p:spPr bwMode="auto">
          <a:xfrm>
            <a:off x="769937" y="381000"/>
            <a:ext cx="749776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7200">
                <a:solidFill>
                  <a:schemeClr val="tx1"/>
                </a:solidFill>
                <a:latin typeface="Times New Roman" pitchFamily="18" charset="0"/>
              </a:defRPr>
            </a:lvl1pPr>
            <a:lvl2pPr marL="742950" indent="-285750">
              <a:defRPr sz="7200">
                <a:solidFill>
                  <a:schemeClr val="tx1"/>
                </a:solidFill>
                <a:latin typeface="Times New Roman" pitchFamily="18" charset="0"/>
              </a:defRPr>
            </a:lvl2pPr>
            <a:lvl3pPr marL="1143000" indent="-228600">
              <a:defRPr sz="7200">
                <a:solidFill>
                  <a:schemeClr val="tx1"/>
                </a:solidFill>
                <a:latin typeface="Times New Roman" pitchFamily="18" charset="0"/>
              </a:defRPr>
            </a:lvl3pPr>
            <a:lvl4pPr marL="1600200" indent="-228600">
              <a:defRPr sz="7200">
                <a:solidFill>
                  <a:schemeClr val="tx1"/>
                </a:solidFill>
                <a:latin typeface="Times New Roman" pitchFamily="18" charset="0"/>
              </a:defRPr>
            </a:lvl4pPr>
            <a:lvl5pPr marL="2057400" indent="-228600">
              <a:defRPr sz="7200">
                <a:solidFill>
                  <a:schemeClr val="tx1"/>
                </a:solidFill>
                <a:latin typeface="Times New Roman" pitchFamily="18" charset="0"/>
              </a:defRPr>
            </a:lvl5pPr>
            <a:lvl6pPr marL="2514600" indent="-228600" eaLnBrk="0" fontAlgn="base" hangingPunct="0">
              <a:spcBef>
                <a:spcPct val="0"/>
              </a:spcBef>
              <a:spcAft>
                <a:spcPct val="0"/>
              </a:spcAft>
              <a:defRPr sz="7200">
                <a:solidFill>
                  <a:schemeClr val="tx1"/>
                </a:solidFill>
                <a:latin typeface="Times New Roman" pitchFamily="18" charset="0"/>
              </a:defRPr>
            </a:lvl6pPr>
            <a:lvl7pPr marL="2971800" indent="-228600" eaLnBrk="0" fontAlgn="base" hangingPunct="0">
              <a:spcBef>
                <a:spcPct val="0"/>
              </a:spcBef>
              <a:spcAft>
                <a:spcPct val="0"/>
              </a:spcAft>
              <a:defRPr sz="7200">
                <a:solidFill>
                  <a:schemeClr val="tx1"/>
                </a:solidFill>
                <a:latin typeface="Times New Roman" pitchFamily="18" charset="0"/>
              </a:defRPr>
            </a:lvl7pPr>
            <a:lvl8pPr marL="3429000" indent="-228600" eaLnBrk="0" fontAlgn="base" hangingPunct="0">
              <a:spcBef>
                <a:spcPct val="0"/>
              </a:spcBef>
              <a:spcAft>
                <a:spcPct val="0"/>
              </a:spcAft>
              <a:defRPr sz="7200">
                <a:solidFill>
                  <a:schemeClr val="tx1"/>
                </a:solidFill>
                <a:latin typeface="Times New Roman" pitchFamily="18" charset="0"/>
              </a:defRPr>
            </a:lvl8pPr>
            <a:lvl9pPr marL="3886200" indent="-228600" eaLnBrk="0" fontAlgn="base" hangingPunct="0">
              <a:spcBef>
                <a:spcPct val="0"/>
              </a:spcBef>
              <a:spcAft>
                <a:spcPct val="0"/>
              </a:spcAft>
              <a:defRPr sz="7200">
                <a:solidFill>
                  <a:schemeClr val="tx1"/>
                </a:solidFill>
                <a:latin typeface="Times New Roman" pitchFamily="18" charset="0"/>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2400" b="0" i="0" u="none" strike="noStrike" kern="0" cap="none" spc="0" normalizeH="0" baseline="0" noProof="0" dirty="0" smtClean="0">
                <a:ln>
                  <a:noFill/>
                </a:ln>
                <a:solidFill>
                  <a:schemeClr val="bg1"/>
                </a:solidFill>
                <a:effectLst/>
                <a:uLnTx/>
                <a:uFillTx/>
                <a:latin typeface="Times New Roman" pitchFamily="18" charset="0"/>
                <a:cs typeface="+mn-cs"/>
              </a:rPr>
              <a:t>The Nitrogen Index version 4.4.2 is currently being used in Mexico to assess nitrogen management practices.</a:t>
            </a:r>
          </a:p>
        </p:txBody>
      </p:sp>
    </p:spTree>
    <p:extLst>
      <p:ext uri="{BB962C8B-B14F-4D97-AF65-F5344CB8AC3E}">
        <p14:creationId xmlns:p14="http://schemas.microsoft.com/office/powerpoint/2010/main" val="100235971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07246430"/>
              </p:ext>
            </p:extLst>
          </p:nvPr>
        </p:nvGraphicFramePr>
        <p:xfrm>
          <a:off x="1308100" y="605894"/>
          <a:ext cx="6756400" cy="6252106"/>
        </p:xfrm>
        <a:graphic>
          <a:graphicData uri="http://schemas.openxmlformats.org/drawingml/2006/table">
            <a:tbl>
              <a:tblPr/>
              <a:tblGrid>
                <a:gridCol w="609314"/>
                <a:gridCol w="3874854"/>
                <a:gridCol w="1091687"/>
                <a:gridCol w="1180545"/>
              </a:tblGrid>
              <a:tr h="190470">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dirty="0">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dirty="0">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1" i="0" u="none" strike="noStrike" dirty="0">
                          <a:solidFill>
                            <a:schemeClr val="bg1"/>
                          </a:solidFill>
                          <a:effectLst/>
                          <a:latin typeface="Calibri"/>
                        </a:rPr>
                        <a:t>Average  Before</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1" i="0" u="none" strike="noStrike">
                          <a:solidFill>
                            <a:schemeClr val="bg1"/>
                          </a:solidFill>
                          <a:effectLst/>
                          <a:latin typeface="Calibri"/>
                        </a:rPr>
                        <a:t>Average After</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199994">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1" i="0" u="none" strike="noStrike" dirty="0">
                          <a:solidFill>
                            <a:schemeClr val="bg1"/>
                          </a:solidFill>
                          <a:effectLst/>
                          <a:latin typeface="Calibri"/>
                        </a:rPr>
                        <a:t>Understanding of Nitrogen</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190470">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r" fontAlgn="b"/>
                      <a:r>
                        <a:rPr lang="en-US" sz="1400" b="0" i="0" u="none" strike="noStrike">
                          <a:solidFill>
                            <a:schemeClr val="bg1"/>
                          </a:solidFill>
                          <a:effectLst/>
                          <a:latin typeface="Calibri"/>
                        </a:rPr>
                        <a:t>1</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0" i="0" u="none" strike="noStrike">
                          <a:solidFill>
                            <a:schemeClr val="bg1"/>
                          </a:solidFill>
                          <a:effectLst/>
                          <a:latin typeface="Calibri"/>
                        </a:rPr>
                        <a:t>Describe the nitrogen cycle</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3.19</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4.21</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352370">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r" fontAlgn="b"/>
                      <a:r>
                        <a:rPr lang="en-US" sz="1400" b="0" i="0" u="none" strike="noStrike">
                          <a:solidFill>
                            <a:schemeClr val="bg1"/>
                          </a:solidFill>
                          <a:effectLst/>
                          <a:latin typeface="Calibri"/>
                        </a:rPr>
                        <a:t>2</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0" i="0" u="none" strike="noStrike" dirty="0">
                          <a:solidFill>
                            <a:schemeClr val="bg1"/>
                          </a:solidFill>
                          <a:effectLst/>
                          <a:latin typeface="Calibri"/>
                        </a:rPr>
                        <a:t>Describe the difference between direct and indirect N20 emissions</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2.44</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4.26</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380941">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r" fontAlgn="b"/>
                      <a:r>
                        <a:rPr lang="en-US" sz="1400" b="0" i="0" u="none" strike="noStrike">
                          <a:solidFill>
                            <a:schemeClr val="bg1"/>
                          </a:solidFill>
                          <a:effectLst/>
                          <a:latin typeface="Calibri"/>
                        </a:rPr>
                        <a:t>3</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0" i="0" u="none" strike="noStrike" dirty="0">
                          <a:solidFill>
                            <a:schemeClr val="bg1"/>
                          </a:solidFill>
                          <a:effectLst/>
                          <a:latin typeface="Calibri"/>
                        </a:rPr>
                        <a:t>Describe the relationship between nitrogen inputs and greenhouse gas emissions</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2.78</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4.15</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199994">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1" i="0" u="none" strike="noStrike" dirty="0">
                          <a:solidFill>
                            <a:schemeClr val="bg1"/>
                          </a:solidFill>
                          <a:effectLst/>
                          <a:latin typeface="Calibri"/>
                        </a:rPr>
                        <a:t>Management of Nitrogen</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419035">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r" fontAlgn="b"/>
                      <a:r>
                        <a:rPr lang="en-US" sz="1400" b="0" i="0" u="none" strike="noStrike">
                          <a:solidFill>
                            <a:schemeClr val="bg1"/>
                          </a:solidFill>
                          <a:effectLst/>
                          <a:latin typeface="Calibri"/>
                        </a:rPr>
                        <a:t>4</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0" i="0" u="none" strike="noStrike" dirty="0">
                          <a:solidFill>
                            <a:schemeClr val="bg1"/>
                          </a:solidFill>
                          <a:effectLst/>
                          <a:latin typeface="Calibri"/>
                        </a:rPr>
                        <a:t>Identify and use at least four different management practices that can increase nitrogen use efficiency and reduce nitrogen losses</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3.42</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4.38</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371417">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r" fontAlgn="b"/>
                      <a:r>
                        <a:rPr lang="en-US" sz="1400" b="0" i="0" u="none" strike="noStrike">
                          <a:solidFill>
                            <a:schemeClr val="bg1"/>
                          </a:solidFill>
                          <a:effectLst/>
                          <a:latin typeface="Calibri"/>
                        </a:rPr>
                        <a:t>5</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0" i="0" u="none" strike="noStrike" dirty="0">
                          <a:solidFill>
                            <a:schemeClr val="bg1"/>
                          </a:solidFill>
                          <a:effectLst/>
                          <a:latin typeface="Calibri"/>
                        </a:rPr>
                        <a:t>Make recommendations for fertilizer usage based on their management practices</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3.36</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4.26</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344804">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r" fontAlgn="b"/>
                      <a:r>
                        <a:rPr lang="en-US" sz="1400" b="0" i="0" u="none" strike="noStrike">
                          <a:solidFill>
                            <a:schemeClr val="bg1"/>
                          </a:solidFill>
                          <a:effectLst/>
                          <a:latin typeface="Calibri"/>
                        </a:rPr>
                        <a:t>6</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0" i="0" u="none" strike="noStrike" dirty="0">
                          <a:solidFill>
                            <a:schemeClr val="bg1"/>
                          </a:solidFill>
                          <a:effectLst/>
                          <a:latin typeface="Calibri"/>
                        </a:rPr>
                        <a:t>Assess and estimate N20 emissions from agricultural management practices</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2.44</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3.85</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304752">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1" i="0" u="none" strike="noStrike" dirty="0">
                          <a:solidFill>
                            <a:schemeClr val="bg1"/>
                          </a:solidFill>
                          <a:effectLst/>
                          <a:latin typeface="Calibri"/>
                        </a:rPr>
                        <a:t>Technology Transfer</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344804">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r" fontAlgn="b"/>
                      <a:r>
                        <a:rPr lang="en-US" sz="1400" b="0" i="0" u="none" strike="noStrike">
                          <a:solidFill>
                            <a:schemeClr val="bg1"/>
                          </a:solidFill>
                          <a:effectLst/>
                          <a:latin typeface="Calibri"/>
                        </a:rPr>
                        <a:t>7</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0" i="0" u="none" strike="noStrike">
                          <a:solidFill>
                            <a:schemeClr val="bg1"/>
                          </a:solidFill>
                          <a:effectLst/>
                          <a:latin typeface="Calibri"/>
                        </a:rPr>
                        <a:t>Compare and contrast two different nitrogen management tools and their advantages and disadvantages</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3.03</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4.12</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390465">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r" fontAlgn="b"/>
                      <a:r>
                        <a:rPr lang="en-US" sz="1400" b="0" i="0" u="none" strike="noStrike" dirty="0">
                          <a:solidFill>
                            <a:schemeClr val="bg1"/>
                          </a:solidFill>
                          <a:effectLst/>
                          <a:latin typeface="Calibri"/>
                        </a:rPr>
                        <a:t>8</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0" i="0" u="none" strike="noStrike">
                          <a:solidFill>
                            <a:schemeClr val="bg1"/>
                          </a:solidFill>
                          <a:effectLst/>
                          <a:latin typeface="Calibri"/>
                        </a:rPr>
                        <a:t>Ability to train other nutrient managers, farmers, students and peers on how to manage nitrogen</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2.86</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4.03</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257134">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r" fontAlgn="b"/>
                      <a:r>
                        <a:rPr lang="en-US" sz="1400" b="0" i="0" u="none" strike="noStrike">
                          <a:solidFill>
                            <a:schemeClr val="bg1"/>
                          </a:solidFill>
                          <a:effectLst/>
                          <a:latin typeface="Calibri"/>
                        </a:rPr>
                        <a:t>9</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0" i="0" u="none" strike="noStrike">
                          <a:solidFill>
                            <a:schemeClr val="bg1"/>
                          </a:solidFill>
                          <a:effectLst/>
                          <a:latin typeface="Calibri"/>
                        </a:rPr>
                        <a:t>Ability to create a plan to manage nitrogen</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2.71</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3.97</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199994">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1"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199994">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1" i="0" u="none" strike="noStrike">
                          <a:solidFill>
                            <a:schemeClr val="bg1"/>
                          </a:solidFill>
                          <a:effectLst/>
                          <a:latin typeface="Calibri"/>
                        </a:rPr>
                        <a:t>Average of differences </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190470">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0" i="0" u="none" strike="noStrike">
                          <a:solidFill>
                            <a:schemeClr val="bg1"/>
                          </a:solidFill>
                          <a:effectLst/>
                          <a:latin typeface="Calibri"/>
                        </a:rPr>
                        <a:t>average before</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0" i="0" u="none" strike="noStrike">
                          <a:solidFill>
                            <a:schemeClr val="bg1"/>
                          </a:solidFill>
                          <a:effectLst/>
                          <a:latin typeface="Calibri"/>
                        </a:rPr>
                        <a:t>average after</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190470">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2.92</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dirty="0">
                          <a:solidFill>
                            <a:schemeClr val="bg1"/>
                          </a:solidFill>
                          <a:effectLst/>
                          <a:latin typeface="Calibri"/>
                        </a:rPr>
                        <a:t>4.14</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bl>
          </a:graphicData>
        </a:graphic>
      </p:graphicFrame>
      <p:sp>
        <p:nvSpPr>
          <p:cNvPr id="4" name="Text Box 3448"/>
          <p:cNvSpPr txBox="1">
            <a:spLocks noChangeArrowheads="1"/>
          </p:cNvSpPr>
          <p:nvPr/>
        </p:nvSpPr>
        <p:spPr bwMode="auto">
          <a:xfrm>
            <a:off x="23446" y="0"/>
            <a:ext cx="9120554"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7200">
                <a:solidFill>
                  <a:schemeClr val="tx1"/>
                </a:solidFill>
                <a:latin typeface="Times New Roman" pitchFamily="18" charset="0"/>
              </a:defRPr>
            </a:lvl1pPr>
            <a:lvl2pPr marL="742950" indent="-285750">
              <a:defRPr sz="7200">
                <a:solidFill>
                  <a:schemeClr val="tx1"/>
                </a:solidFill>
                <a:latin typeface="Times New Roman" pitchFamily="18" charset="0"/>
              </a:defRPr>
            </a:lvl2pPr>
            <a:lvl3pPr marL="1143000" indent="-228600">
              <a:defRPr sz="7200">
                <a:solidFill>
                  <a:schemeClr val="tx1"/>
                </a:solidFill>
                <a:latin typeface="Times New Roman" pitchFamily="18" charset="0"/>
              </a:defRPr>
            </a:lvl3pPr>
            <a:lvl4pPr marL="1600200" indent="-228600">
              <a:defRPr sz="7200">
                <a:solidFill>
                  <a:schemeClr val="tx1"/>
                </a:solidFill>
                <a:latin typeface="Times New Roman" pitchFamily="18" charset="0"/>
              </a:defRPr>
            </a:lvl4pPr>
            <a:lvl5pPr marL="2057400" indent="-228600">
              <a:defRPr sz="7200">
                <a:solidFill>
                  <a:schemeClr val="tx1"/>
                </a:solidFill>
                <a:latin typeface="Times New Roman" pitchFamily="18" charset="0"/>
              </a:defRPr>
            </a:lvl5pPr>
            <a:lvl6pPr marL="2514600" indent="-228600" eaLnBrk="0" fontAlgn="base" hangingPunct="0">
              <a:spcBef>
                <a:spcPct val="0"/>
              </a:spcBef>
              <a:spcAft>
                <a:spcPct val="0"/>
              </a:spcAft>
              <a:defRPr sz="7200">
                <a:solidFill>
                  <a:schemeClr val="tx1"/>
                </a:solidFill>
                <a:latin typeface="Times New Roman" pitchFamily="18" charset="0"/>
              </a:defRPr>
            </a:lvl6pPr>
            <a:lvl7pPr marL="2971800" indent="-228600" eaLnBrk="0" fontAlgn="base" hangingPunct="0">
              <a:spcBef>
                <a:spcPct val="0"/>
              </a:spcBef>
              <a:spcAft>
                <a:spcPct val="0"/>
              </a:spcAft>
              <a:defRPr sz="7200">
                <a:solidFill>
                  <a:schemeClr val="tx1"/>
                </a:solidFill>
                <a:latin typeface="Times New Roman" pitchFamily="18" charset="0"/>
              </a:defRPr>
            </a:lvl7pPr>
            <a:lvl8pPr marL="3429000" indent="-228600" eaLnBrk="0" fontAlgn="base" hangingPunct="0">
              <a:spcBef>
                <a:spcPct val="0"/>
              </a:spcBef>
              <a:spcAft>
                <a:spcPct val="0"/>
              </a:spcAft>
              <a:defRPr sz="7200">
                <a:solidFill>
                  <a:schemeClr val="tx1"/>
                </a:solidFill>
                <a:latin typeface="Times New Roman" pitchFamily="18" charset="0"/>
              </a:defRPr>
            </a:lvl8pPr>
            <a:lvl9pPr marL="3886200" indent="-228600" eaLnBrk="0" fontAlgn="base" hangingPunct="0">
              <a:spcBef>
                <a:spcPct val="0"/>
              </a:spcBef>
              <a:spcAft>
                <a:spcPct val="0"/>
              </a:spcAft>
              <a:defRPr sz="7200">
                <a:solidFill>
                  <a:schemeClr val="tx1"/>
                </a:solidFill>
                <a:latin typeface="Times New Roman" pitchFamily="18" charset="0"/>
              </a:defRPr>
            </a:lvl9pPr>
          </a:lstStyle>
          <a:p>
            <a:pPr marL="0" marR="0" lvl="0" indent="0" algn="just" defTabSz="914400" eaLnBrk="1" fontAlgn="auto" latinLnBrk="0" hangingPunct="1">
              <a:lnSpc>
                <a:spcPct val="100000"/>
              </a:lnSpc>
              <a:spcBef>
                <a:spcPct val="50000"/>
              </a:spcBef>
              <a:spcAft>
                <a:spcPts val="0"/>
              </a:spcAft>
              <a:buClrTx/>
              <a:buSzTx/>
              <a:buFontTx/>
              <a:buNone/>
              <a:tabLst/>
              <a:defRPr/>
            </a:pPr>
            <a:r>
              <a:rPr kumimoji="0" lang="en-US" sz="1400" b="1" i="0" u="none" strike="noStrike" kern="0" cap="none" spc="0" normalizeH="0" baseline="0" noProof="0" dirty="0" smtClean="0">
                <a:ln>
                  <a:noFill/>
                </a:ln>
                <a:solidFill>
                  <a:schemeClr val="bg1"/>
                </a:solidFill>
                <a:effectLst/>
                <a:uLnTx/>
                <a:uFillTx/>
                <a:latin typeface="Times New Roman" pitchFamily="18" charset="0"/>
                <a:cs typeface="+mn-cs"/>
              </a:rPr>
              <a:t>Table 1.</a:t>
            </a:r>
            <a:r>
              <a:rPr kumimoji="0" lang="en-US" sz="1400" b="0" i="0" u="none" strike="noStrike" kern="0" cap="none" spc="0" normalizeH="0" baseline="0" noProof="0" dirty="0" smtClean="0">
                <a:ln>
                  <a:noFill/>
                </a:ln>
                <a:solidFill>
                  <a:schemeClr val="bg1"/>
                </a:solidFill>
                <a:effectLst/>
                <a:uLnTx/>
                <a:uFillTx/>
                <a:latin typeface="Times New Roman" pitchFamily="18" charset="0"/>
                <a:cs typeface="+mn-cs"/>
              </a:rPr>
              <a:t> Over 50 technicians and agricultural experts representing more than five institutions participated in a two-day training using the prototype of Nitrogen Index 4.5. Above are responses from participants on their level of knowledge before and after being trained in using the tool (on a scale of 1-5, where 1 is the lowest, and 5 is the highest).</a:t>
            </a:r>
          </a:p>
        </p:txBody>
      </p:sp>
    </p:spTree>
    <p:extLst>
      <p:ext uri="{BB962C8B-B14F-4D97-AF65-F5344CB8AC3E}">
        <p14:creationId xmlns:p14="http://schemas.microsoft.com/office/powerpoint/2010/main" val="1740774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93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 y="3962400"/>
            <a:ext cx="2727325"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9395" name="Text Box 5"/>
          <p:cNvSpPr txBox="1">
            <a:spLocks noChangeArrowheads="1"/>
          </p:cNvSpPr>
          <p:nvPr/>
        </p:nvSpPr>
        <p:spPr bwMode="auto">
          <a:xfrm>
            <a:off x="0" y="6553218"/>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1000" smtClean="0">
                <a:solidFill>
                  <a:srgbClr val="FFFFFF"/>
                </a:solidFill>
              </a:rPr>
              <a:t>Photo NASA</a:t>
            </a:r>
          </a:p>
        </p:txBody>
      </p:sp>
      <p:pic>
        <p:nvPicPr>
          <p:cNvPr id="59396" name="Picture 2"/>
          <p:cNvPicPr>
            <a:picLocks noChangeAspect="1" noChangeArrowheads="1"/>
          </p:cNvPicPr>
          <p:nvPr/>
        </p:nvPicPr>
        <p:blipFill>
          <a:blip r:embed="rId3">
            <a:extLst>
              <a:ext uri="{28A0092B-C50C-407E-A947-70E740481C1C}">
                <a14:useLocalDpi xmlns:a14="http://schemas.microsoft.com/office/drawing/2010/main" val="0"/>
              </a:ext>
            </a:extLst>
          </a:blip>
          <a:srcRect l="6876" t="13342" r="4411" b="1135"/>
          <a:stretch>
            <a:fillRect/>
          </a:stretch>
        </p:blipFill>
        <p:spPr bwMode="auto">
          <a:xfrm>
            <a:off x="5619753" y="19068"/>
            <a:ext cx="3500438" cy="4524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9397" name="Rectangle 1"/>
          <p:cNvSpPr>
            <a:spLocks noChangeArrowheads="1"/>
          </p:cNvSpPr>
          <p:nvPr/>
        </p:nvSpPr>
        <p:spPr bwMode="auto">
          <a:xfrm>
            <a:off x="76202" y="19066"/>
            <a:ext cx="5538788"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mtClean="0">
                <a:solidFill>
                  <a:srgbClr val="FFFFFF"/>
                </a:solidFill>
                <a:latin typeface="Arial" charset="0"/>
                <a:cs typeface="Arial" charset="0"/>
              </a:rPr>
              <a:t>Walthall, C.L., J. Hatfield, P. Backlund, L. Lengnick, E. Marshall, M. Walsh, S. Adkins, M. Aillery, E.A. Ainsworth, C. Ammann, C.J. Anderson, I. Bartomeus, L.H. Baumgard, F.  Booker, B. Bradley, D.M. Blumenthal, J. Bunce, K. Burkey, S.M. Dabney, J.A. </a:t>
            </a:r>
            <a:r>
              <a:rPr lang="en-US" b="1" smtClean="0">
                <a:solidFill>
                  <a:srgbClr val="FF0000"/>
                </a:solidFill>
                <a:latin typeface="Arial" charset="0"/>
                <a:cs typeface="Arial" charset="0"/>
              </a:rPr>
              <a:t>Delgado, J. </a:t>
            </a:r>
            <a:r>
              <a:rPr lang="en-US" smtClean="0">
                <a:solidFill>
                  <a:srgbClr val="FFFFFF"/>
                </a:solidFill>
                <a:latin typeface="Arial" charset="0"/>
                <a:cs typeface="Arial" charset="0"/>
              </a:rPr>
              <a:t>Dukes, A. Funk,  K. Garrett, M. Glenn, D.A. Grantz, D. Goodrich, S. Hu, R.C. Izaurralde, R.A.C. Jones, S.-H. Kim, A.D.B. Leaky, K. Lewers, T.L. Mader, A. McClung,  J. Morgan, D.J. Muth, </a:t>
            </a:r>
            <a:r>
              <a:rPr lang="en-US" b="1" smtClean="0">
                <a:solidFill>
                  <a:srgbClr val="FF0000"/>
                </a:solidFill>
                <a:latin typeface="Arial" charset="0"/>
                <a:cs typeface="Arial" charset="0"/>
              </a:rPr>
              <a:t>M. Nearing</a:t>
            </a:r>
            <a:r>
              <a:rPr lang="en-US" smtClean="0">
                <a:solidFill>
                  <a:srgbClr val="FFFFFF"/>
                </a:solidFill>
                <a:latin typeface="Arial" charset="0"/>
                <a:cs typeface="Arial" charset="0"/>
              </a:rPr>
              <a:t>, D.M. Oosterhuis, D. Ort, C. Parmesan, W.T. Pettigrew, W. Polley, R. Rader, </a:t>
            </a:r>
            <a:r>
              <a:rPr lang="en-US" b="1" smtClean="0">
                <a:solidFill>
                  <a:srgbClr val="FF0000"/>
                </a:solidFill>
                <a:latin typeface="Arial" charset="0"/>
                <a:cs typeface="Arial" charset="0"/>
              </a:rPr>
              <a:t>C. Rice</a:t>
            </a:r>
            <a:r>
              <a:rPr lang="en-US" smtClean="0">
                <a:solidFill>
                  <a:srgbClr val="FFFFFF"/>
                </a:solidFill>
                <a:latin typeface="Arial" charset="0"/>
                <a:cs typeface="Arial" charset="0"/>
              </a:rPr>
              <a:t>, M. Rivington, E. Rosskopf, W.A. Salas, L.E. Sollenberger, R. Srygley, C. Stockle, E.S. Takle, D. Timlin, J.W. White, R. Winfree, L. Wright-Morton, and L.H. Ziska. </a:t>
            </a:r>
          </a:p>
        </p:txBody>
      </p:sp>
      <p:sp>
        <p:nvSpPr>
          <p:cNvPr id="59398" name="Rectangle 5"/>
          <p:cNvSpPr>
            <a:spLocks noChangeArrowheads="1"/>
          </p:cNvSpPr>
          <p:nvPr/>
        </p:nvSpPr>
        <p:spPr bwMode="auto">
          <a:xfrm>
            <a:off x="3124209" y="4648218"/>
            <a:ext cx="58404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endParaRPr lang="en-US" sz="1600" smtClean="0">
              <a:solidFill>
                <a:srgbClr val="FFFFFF"/>
              </a:solidFill>
              <a:latin typeface="Arial" charset="0"/>
              <a:cs typeface="Arial" charset="0"/>
            </a:endParaRPr>
          </a:p>
          <a:p>
            <a:pPr algn="ctr"/>
            <a:r>
              <a:rPr lang="en-US" sz="1600" smtClean="0">
                <a:solidFill>
                  <a:srgbClr val="FFFFFF"/>
                </a:solidFill>
                <a:latin typeface="Arial" charset="0"/>
                <a:cs typeface="Arial" charset="0"/>
              </a:rPr>
              <a:t>USDA Technical Bulletin 1935. USDA-ARS, Washington, DC.</a:t>
            </a:r>
          </a:p>
          <a:p>
            <a:pPr algn="ctr"/>
            <a:r>
              <a:rPr lang="en-US" sz="1600" smtClean="0">
                <a:solidFill>
                  <a:srgbClr val="FFFFFF"/>
                </a:solidFill>
                <a:latin typeface="Arial" charset="0"/>
                <a:cs typeface="Arial" charset="0"/>
              </a:rPr>
              <a:t>Published 2012, Released February 5, 2013</a:t>
            </a:r>
          </a:p>
        </p:txBody>
      </p:sp>
    </p:spTree>
    <p:extLst>
      <p:ext uri="{BB962C8B-B14F-4D97-AF65-F5344CB8AC3E}">
        <p14:creationId xmlns:p14="http://schemas.microsoft.com/office/powerpoint/2010/main" val="4356749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04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 y="3962400"/>
            <a:ext cx="2727325"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419" name="Text Box 5"/>
          <p:cNvSpPr txBox="1">
            <a:spLocks noChangeArrowheads="1"/>
          </p:cNvSpPr>
          <p:nvPr/>
        </p:nvSpPr>
        <p:spPr bwMode="auto">
          <a:xfrm>
            <a:off x="0" y="6553218"/>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1000" smtClean="0">
                <a:solidFill>
                  <a:srgbClr val="FFFFFF"/>
                </a:solidFill>
              </a:rPr>
              <a:t>Photo NASA</a:t>
            </a:r>
          </a:p>
        </p:txBody>
      </p:sp>
      <p:pic>
        <p:nvPicPr>
          <p:cNvPr id="6042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6876" t="13342" r="4411" b="1135"/>
          <a:stretch>
            <a:fillRect/>
          </a:stretch>
        </p:blipFill>
        <p:spPr bwMode="auto">
          <a:xfrm>
            <a:off x="6573838" y="3581400"/>
            <a:ext cx="2570162" cy="3321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0421" name="Rectangle 1"/>
          <p:cNvSpPr>
            <a:spLocks noChangeArrowheads="1"/>
          </p:cNvSpPr>
          <p:nvPr/>
        </p:nvSpPr>
        <p:spPr bwMode="auto">
          <a:xfrm>
            <a:off x="0" y="19054"/>
            <a:ext cx="922020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i="1" smtClean="0">
                <a:solidFill>
                  <a:srgbClr val="FFFFFF"/>
                </a:solidFill>
                <a:latin typeface="Arial" charset="0"/>
                <a:cs typeface="Arial" charset="0"/>
              </a:rPr>
              <a:t>Climate Change and Agriculture in the United States: Effects and Adaptation</a:t>
            </a:r>
            <a:r>
              <a:rPr lang="en-US" b="1" smtClean="0">
                <a:solidFill>
                  <a:srgbClr val="FFFFFF"/>
                </a:solidFill>
                <a:latin typeface="Arial" charset="0"/>
                <a:cs typeface="Arial" charset="0"/>
              </a:rPr>
              <a:t> (USDA Technical Bulletin 1935), a USDA report that serves as a technical reference for the National Climate Assessment (NCA), was published in 2012.</a:t>
            </a:r>
            <a:r>
              <a:rPr lang="en-US" smtClean="0">
                <a:solidFill>
                  <a:srgbClr val="FFFFFF"/>
                </a:solidFill>
                <a:latin typeface="Arial" charset="0"/>
                <a:cs typeface="Arial" charset="0"/>
              </a:rPr>
              <a:t> The National Climate Assessment (NCA) is a mandated report produced approximately every 4-5 years that provides the U.S. Congress and the President of the United States information on the status of the impact of climate change in the United States.</a:t>
            </a:r>
            <a:r>
              <a:rPr lang="en-US" b="1" i="1" smtClean="0">
                <a:solidFill>
                  <a:srgbClr val="FFFFFF"/>
                </a:solidFill>
                <a:latin typeface="Arial" charset="0"/>
                <a:cs typeface="Arial" charset="0"/>
              </a:rPr>
              <a:t> </a:t>
            </a:r>
            <a:r>
              <a:rPr lang="en-US" smtClean="0">
                <a:solidFill>
                  <a:srgbClr val="FFFFFF"/>
                </a:solidFill>
                <a:latin typeface="Arial" charset="0"/>
                <a:cs typeface="Arial" charset="0"/>
              </a:rPr>
              <a:t>The National Climate Assessment Technical Reference Document covered for the first time the area of soils and conservation practices. This national report stated that by 2050 climate change will impact livestock and agricultural systems and that we need to use conservation practices to enhance the ability of the United States agricultural sector to adapt to climate change.</a:t>
            </a:r>
          </a:p>
          <a:p>
            <a:endParaRPr lang="en-US" smtClean="0">
              <a:solidFill>
                <a:srgbClr val="FFFFFF"/>
              </a:solidFill>
              <a:latin typeface="Arial" charset="0"/>
              <a:cs typeface="Arial" charset="0"/>
            </a:endParaRPr>
          </a:p>
          <a:p>
            <a:r>
              <a:rPr lang="en-US" smtClean="0">
                <a:solidFill>
                  <a:srgbClr val="FFFFFF"/>
                </a:solidFill>
                <a:latin typeface="Arial" charset="0"/>
                <a:cs typeface="Arial" charset="0"/>
              </a:rPr>
              <a:t>USDA-ARS Soil Plant Nutrient Research Unit 2013 Report</a:t>
            </a:r>
          </a:p>
          <a:p>
            <a:endParaRPr lang="en-US" smtClean="0">
              <a:solidFill>
                <a:srgbClr val="FFFFFF"/>
              </a:solidFill>
              <a:latin typeface="Arial" charset="0"/>
              <a:cs typeface="Arial" charset="0"/>
            </a:endParaRPr>
          </a:p>
        </p:txBody>
      </p:sp>
    </p:spTree>
    <p:extLst>
      <p:ext uri="{BB962C8B-B14F-4D97-AF65-F5344CB8AC3E}">
        <p14:creationId xmlns:p14="http://schemas.microsoft.com/office/powerpoint/2010/main" val="39680400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ChangeArrowheads="1"/>
          </p:cNvSpPr>
          <p:nvPr/>
        </p:nvSpPr>
        <p:spPr bwMode="auto">
          <a:xfrm>
            <a:off x="381000" y="533402"/>
            <a:ext cx="8458200" cy="304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400">
                <a:solidFill>
                  <a:srgbClr val="FFFFFF"/>
                </a:solidFill>
              </a:rPr>
              <a:t>The 20th century’s Green Revolution showed that science-based solutions could provide answers to global challenges to the benefit of societies. </a:t>
            </a:r>
          </a:p>
          <a:p>
            <a:endParaRPr lang="en-US" sz="2400">
              <a:solidFill>
                <a:srgbClr val="FFFFFF"/>
              </a:solidFill>
            </a:endParaRPr>
          </a:p>
          <a:p>
            <a:r>
              <a:rPr lang="en-US" sz="2400">
                <a:solidFill>
                  <a:srgbClr val="FFFFFF"/>
                </a:solidFill>
              </a:rPr>
              <a:t>Despite the success of the Green Revolution, today there are new concerns, and the threat of climate change is among the most severe threats that face our planet in the 21st century (USDA NRCS 2010).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3"/>
          <p:cNvSpPr>
            <a:spLocks noChangeArrowheads="1"/>
          </p:cNvSpPr>
          <p:nvPr/>
        </p:nvSpPr>
        <p:spPr bwMode="auto">
          <a:xfrm>
            <a:off x="11113" y="914408"/>
            <a:ext cx="9144000"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2800">
              <a:solidFill>
                <a:srgbClr val="FFFFFF"/>
              </a:solidFill>
            </a:endParaRPr>
          </a:p>
          <a:p>
            <a:r>
              <a:rPr lang="en-US" sz="2800">
                <a:solidFill>
                  <a:srgbClr val="FFFFFF"/>
                </a:solidFill>
              </a:rPr>
              <a:t> By 2050, the world population is expected to increase by 2.4 billion people, and as the economies of countries with large populations improve, even more pressure will be put on the world’s agricultural systems. This increased demand for resources coupled with climate change could threaten the potential to achieve food security.</a:t>
            </a:r>
          </a:p>
          <a:p>
            <a:r>
              <a:rPr lang="en-US" sz="2800">
                <a:solidFill>
                  <a:srgbClr val="FFFFFF"/>
                </a:solidFill>
              </a:rPr>
              <a:t> </a:t>
            </a:r>
          </a:p>
          <a:p>
            <a:r>
              <a:rPr lang="en-US" sz="2800">
                <a:solidFill>
                  <a:srgbClr val="FFFFFF"/>
                </a:solidFill>
              </a:rPr>
              <a:t> </a:t>
            </a:r>
          </a:p>
        </p:txBody>
      </p:sp>
      <p:sp>
        <p:nvSpPr>
          <p:cNvPr id="122883" name="Rectangle 1"/>
          <p:cNvSpPr>
            <a:spLocks noChangeArrowheads="1"/>
          </p:cNvSpPr>
          <p:nvPr/>
        </p:nvSpPr>
        <p:spPr bwMode="auto">
          <a:xfrm>
            <a:off x="0" y="152400"/>
            <a:ext cx="9144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FFFF"/>
                </a:solidFill>
              </a:rPr>
              <a:t>Major World Challenges Related to Soil and Water Conservation</a:t>
            </a:r>
          </a:p>
        </p:txBody>
      </p:sp>
      <p:pic>
        <p:nvPicPr>
          <p:cNvPr id="122884" name="Picture 4"/>
          <p:cNvPicPr>
            <a:picLocks noChangeAspect="1" noChangeArrowheads="1"/>
          </p:cNvPicPr>
          <p:nvPr/>
        </p:nvPicPr>
        <p:blipFill>
          <a:blip r:embed="rId2">
            <a:extLst>
              <a:ext uri="{28A0092B-C50C-407E-A947-70E740481C1C}">
                <a14:useLocalDpi xmlns:a14="http://schemas.microsoft.com/office/drawing/2010/main" val="0"/>
              </a:ext>
            </a:extLst>
          </a:blip>
          <a:srcRect t="18605" r="45555" b="6047"/>
          <a:stretch>
            <a:fillRect/>
          </a:stretch>
        </p:blipFill>
        <p:spPr bwMode="auto">
          <a:xfrm>
            <a:off x="5595938" y="4038600"/>
            <a:ext cx="3319462"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2885" name="Rectangle 1"/>
          <p:cNvSpPr>
            <a:spLocks noChangeArrowheads="1"/>
          </p:cNvSpPr>
          <p:nvPr/>
        </p:nvSpPr>
        <p:spPr bwMode="auto">
          <a:xfrm>
            <a:off x="152400" y="5791218"/>
            <a:ext cx="4953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ES">
                <a:solidFill>
                  <a:schemeClr val="bg1"/>
                </a:solidFill>
              </a:rPr>
              <a:t>http://upload.wikimedia.org/wikipedia/commons/7/77/World-Population-1800-2100.png</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3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7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8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4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1071</TotalTime>
  <Words>2103</Words>
  <Application>Microsoft Office PowerPoint</Application>
  <PresentationFormat>On-screen Show (4:3)</PresentationFormat>
  <Paragraphs>213</Paragraphs>
  <Slides>51</Slides>
  <Notes>2</Notes>
  <HiddenSlides>0</HiddenSlides>
  <MMClips>0</MMClips>
  <ScaleCrop>false</ScaleCrop>
  <HeadingPairs>
    <vt:vector size="6" baseType="variant">
      <vt:variant>
        <vt:lpstr>Theme</vt:lpstr>
      </vt:variant>
      <vt:variant>
        <vt:i4>9</vt:i4>
      </vt:variant>
      <vt:variant>
        <vt:lpstr>Embedded OLE Servers</vt:lpstr>
      </vt:variant>
      <vt:variant>
        <vt:i4>1</vt:i4>
      </vt:variant>
      <vt:variant>
        <vt:lpstr>Slide Titles</vt:lpstr>
      </vt:variant>
      <vt:variant>
        <vt:i4>51</vt:i4>
      </vt:variant>
    </vt:vector>
  </HeadingPairs>
  <TitlesOfParts>
    <vt:vector size="61" baseType="lpstr">
      <vt:lpstr>Default Design</vt:lpstr>
      <vt:lpstr>3_Default Design</vt:lpstr>
      <vt:lpstr>1_Default Design</vt:lpstr>
      <vt:lpstr>13_Default Design</vt:lpstr>
      <vt:lpstr>5_Default Design</vt:lpstr>
      <vt:lpstr>6_Default Design</vt:lpstr>
      <vt:lpstr>7_Default Design</vt:lpstr>
      <vt:lpstr>8_Default Design</vt:lpstr>
      <vt:lpstr>4_Default Design</vt:lpstr>
      <vt:lpstr>Slide</vt:lpstr>
      <vt:lpstr>PowerPoint Presentation</vt:lpstr>
      <vt:lpstr>Thank You! USAID, SANREM, Virginia Tech, INIAP and Universidad Estatal de Bolivar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Jorge Delgado</dc:creator>
  <cp:lastModifiedBy>Windows User</cp:lastModifiedBy>
  <cp:revision>96</cp:revision>
  <dcterms:created xsi:type="dcterms:W3CDTF">2011-09-22T21:25:15Z</dcterms:created>
  <dcterms:modified xsi:type="dcterms:W3CDTF">2013-08-15T15:38:56Z</dcterms:modified>
</cp:coreProperties>
</file>