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6"/>
  </p:notesMasterIdLst>
  <p:sldIdLst>
    <p:sldId id="262" r:id="rId2"/>
    <p:sldId id="264" r:id="rId3"/>
    <p:sldId id="274" r:id="rId4"/>
    <p:sldId id="260" r:id="rId5"/>
    <p:sldId id="275" r:id="rId6"/>
    <p:sldId id="273" r:id="rId7"/>
    <p:sldId id="267" r:id="rId8"/>
    <p:sldId id="271" r:id="rId9"/>
    <p:sldId id="268" r:id="rId10"/>
    <p:sldId id="265" r:id="rId11"/>
    <p:sldId id="276" r:id="rId12"/>
    <p:sldId id="272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7608E"/>
    <a:srgbClr val="ACC6F7"/>
    <a:srgbClr val="D5A1A3"/>
    <a:srgbClr val="A2B2D3"/>
    <a:srgbClr val="C55B5D"/>
    <a:srgbClr val="5C8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 snapToGrid="0">
      <p:cViewPr>
        <p:scale>
          <a:sx n="62" d="100"/>
          <a:sy n="62" d="100"/>
        </p:scale>
        <p:origin x="8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22A6E-0433-4127-985D-77285A8E2964}" type="datetimeFigureOut">
              <a:t>11/14/2023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5BE14-EE0D-4E5C-826B-D5757C42C2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Roshan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05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Sarah Burnett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24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Van Ha: </a:t>
            </a:r>
          </a:p>
          <a:p>
            <a:r>
              <a:rPr lang="en-US" dirty="0"/>
              <a:t>Building on our success in expanding the Health Map from the initial goal of having Virginia only to a national level, our next steps are focused on innovation and accessibility.</a:t>
            </a:r>
            <a:endParaRPr lang="en-US">
              <a:cs typeface="Calibri"/>
            </a:endParaRPr>
          </a:p>
          <a:p>
            <a:r>
              <a:rPr lang="en-US" dirty="0"/>
              <a:t>Firstly, we plan to employ containerization. This method will encapsulate our application in containers, ensuring it runs smoothly across different computing environments. </a:t>
            </a:r>
            <a:endParaRPr lang="en-US" dirty="0">
              <a:cs typeface="Calibri"/>
            </a:endParaRPr>
          </a:p>
          <a:p>
            <a:r>
              <a:rPr lang="en-US" dirty="0"/>
              <a:t>Next, we are set to improve adaptability and responsiveness. Our goal is to make the Health Map not just viewable, but fully functional on any device.</a:t>
            </a:r>
            <a:endParaRPr lang="en-US" dirty="0">
              <a:cs typeface="Calibri"/>
            </a:endParaRPr>
          </a:p>
          <a:p>
            <a:r>
              <a:rPr lang="en-US" dirty="0"/>
              <a:t>Furthermore, we will develop a user-friendly file upload feature. This addition will allow users to contribute their own health data, enhancing community engagement and data richness.</a:t>
            </a:r>
            <a:r>
              <a:rPr lang="en-US"/>
              <a:t> 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70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Van Ha</a:t>
            </a:r>
          </a:p>
          <a:p>
            <a:r>
              <a:rPr lang="en-US" dirty="0"/>
              <a:t>as we conclude our presentation, we would like to thank our clients for the support and for trusting us with the realization of such a significant project.</a:t>
            </a:r>
          </a:p>
          <a:p>
            <a:r>
              <a:rPr lang="en-US" dirty="0"/>
              <a:t>: Dr. Lyn Abbott and </a:t>
            </a:r>
            <a:r>
              <a:rPr lang="en-US" dirty="0" err="1"/>
              <a:t>Chenyu</a:t>
            </a:r>
            <a:r>
              <a:rPr lang="en-US" dirty="0"/>
              <a:t> Mao; we want to acknowledge that without Dr. Abbott's scholarly excellence and Mr. Mao's practical foresight, the </a:t>
            </a:r>
            <a:r>
              <a:rPr lang="en-US" dirty="0" err="1"/>
              <a:t>Chorobesity</a:t>
            </a:r>
            <a:r>
              <a:rPr lang="en-US" dirty="0"/>
              <a:t> project would not have reached the heights it has today. 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11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Rathi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36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Roshan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Slide Description: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Introduction to the Project as a whole: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-what is the client looking for?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-what is a choropleth map?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-why are we doing this project in the first place?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Question: In other words, can data represented on a map show us correlations between these two health conditions?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Client Requirements: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-AT LEAST Virginia + counties choropleth map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-mouse hover with more information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-identity a usable dataset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58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Roshan</a:t>
            </a:r>
          </a:p>
          <a:p>
            <a:r>
              <a:rPr lang="en-US" dirty="0"/>
              <a:t>Slide Description:</a:t>
            </a:r>
          </a:p>
          <a:p>
            <a:r>
              <a:rPr lang="en-US" dirty="0"/>
              <a:t>After identifying what the client wants from the project, the team formulated a timeline for the duration of the project (as seen on this slide)</a:t>
            </a:r>
          </a:p>
          <a:p>
            <a:pPr marL="228600" indent="-228600">
              <a:buAutoNum type="arabicPeriod"/>
            </a:pPr>
            <a:r>
              <a:rPr lang="en-US" dirty="0"/>
              <a:t>Requirements</a:t>
            </a:r>
          </a:p>
          <a:p>
            <a:pPr marL="228600" indent="-228600">
              <a:buAutoNum type="arabicPeriod"/>
            </a:pPr>
            <a:r>
              <a:rPr lang="en-US" dirty="0"/>
              <a:t>Framework</a:t>
            </a:r>
          </a:p>
          <a:p>
            <a:pPr marL="228600" indent="-228600">
              <a:buAutoNum type="arabicPeriod"/>
            </a:pPr>
            <a:r>
              <a:rPr lang="en-US" dirty="0"/>
              <a:t>Development</a:t>
            </a:r>
          </a:p>
          <a:p>
            <a:pPr marL="228600" indent="-228600">
              <a:buAutoNum type="arabicPeriod"/>
            </a:pPr>
            <a:r>
              <a:rPr lang="en-US" dirty="0"/>
              <a:t>Final touches</a:t>
            </a:r>
          </a:p>
          <a:p>
            <a:pPr marL="228600" indent="-228600">
              <a:buAutoNum type="arabicPeriod"/>
            </a:pPr>
            <a:r>
              <a:rPr lang="en-US" dirty="0"/>
              <a:t>Launch Project</a:t>
            </a:r>
          </a:p>
          <a:p>
            <a:pPr marL="0" indent="0">
              <a:buNone/>
            </a:pPr>
            <a:r>
              <a:rPr lang="en-US" dirty="0"/>
              <a:t>The next three slides will explore details of the development process and give background into the application itself.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90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Bradley</a:t>
            </a:r>
          </a:p>
          <a:p>
            <a:r>
              <a:rPr lang="en-US" dirty="0"/>
              <a:t>Slide Description:</a:t>
            </a:r>
          </a:p>
          <a:p>
            <a:r>
              <a:rPr lang="en-US" dirty="0"/>
              <a:t>The initial system architecture that underlies the workings of the </a:t>
            </a:r>
            <a:r>
              <a:rPr lang="en-US" dirty="0" err="1"/>
              <a:t>Chorobesity</a:t>
            </a:r>
            <a:r>
              <a:rPr lang="en-US" dirty="0"/>
              <a:t> application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Sarah Burnett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60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Slide Description:</a:t>
            </a:r>
          </a:p>
          <a:p>
            <a:r>
              <a:rPr lang="en-US" b="0" dirty="0"/>
              <a:t>In addition to creating an application to show health correlations, we needed real-life data we could use to illustrate this correlation </a:t>
            </a:r>
          </a:p>
          <a:p>
            <a:endParaRPr lang="en-US" b="0" dirty="0"/>
          </a:p>
          <a:p>
            <a:r>
              <a:rPr lang="en-US" b="1" dirty="0"/>
              <a:t>Data Consistency</a:t>
            </a:r>
            <a:r>
              <a:rPr lang="en-US" dirty="0"/>
              <a:t>: Ensuring that data extracted from Excel maintains its integrity when converted to JSON.</a:t>
            </a:r>
            <a:endParaRPr lang="en-US" dirty="0">
              <a:cs typeface="Calibri" panose="020F0502020204030204"/>
            </a:endParaRPr>
          </a:p>
          <a:p>
            <a:pPr marL="0" indent="0">
              <a:buFont typeface="Arial"/>
              <a:buNone/>
            </a:pPr>
            <a:r>
              <a:rPr lang="en-US" b="1" dirty="0"/>
              <a:t>Data Validation</a:t>
            </a:r>
            <a:r>
              <a:rPr lang="en-US" dirty="0"/>
              <a:t>: Implementing checks to ensure data accuracy throughout the conversion process.</a:t>
            </a:r>
            <a:endParaRPr lang="en-US" dirty="0">
              <a:cs typeface="Calibri"/>
            </a:endParaRPr>
          </a:p>
          <a:p>
            <a:pPr marL="0" indent="0">
              <a:buFont typeface="Arial"/>
              <a:buNone/>
            </a:pPr>
            <a:r>
              <a:rPr lang="en-US" b="1" dirty="0"/>
              <a:t>Integration with Visualization Tools</a:t>
            </a:r>
            <a:r>
              <a:rPr lang="en-US" dirty="0"/>
              <a:t>: Seamless integration of JSON with mapping libraries (e.g., Leaflet.js, D3.js) to produce the interactive health map.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64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Sarah Burnett</a:t>
            </a:r>
          </a:p>
          <a:p>
            <a:r>
              <a:rPr lang="en-US" dirty="0"/>
              <a:t>A primer to the completed project before showing the full capabilities to the audience with the 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51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5BE14-EE0D-4E5C-826B-D5757C42C2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1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3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9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19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34">
            <a:extLst>
              <a:ext uri="{FF2B5EF4-FFF2-40B4-BE49-F238E27FC236}">
                <a16:creationId xmlns:a16="http://schemas.microsoft.com/office/drawing/2014/main" id="{2D1EF856-2381-405C-A913-80809E59AA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5566" y="2453724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4FBB9E9-CEBE-45B8-BF68-9E764AEF4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0761" y="4641488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6">
            <a:extLst>
              <a:ext uri="{FF2B5EF4-FFF2-40B4-BE49-F238E27FC236}">
                <a16:creationId xmlns:a16="http://schemas.microsoft.com/office/drawing/2014/main" id="{55B6C77E-DBDB-42A4-9B9B-3F2CF47584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10761" y="4240861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46" name="Picture Placeholder 34">
            <a:extLst>
              <a:ext uri="{FF2B5EF4-FFF2-40B4-BE49-F238E27FC236}">
                <a16:creationId xmlns:a16="http://schemas.microsoft.com/office/drawing/2014/main" id="{55DF7ED3-48B8-48C6-A240-C3F0AF04054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03465" y="2453724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47" name="Picture Placeholder 34">
            <a:extLst>
              <a:ext uri="{FF2B5EF4-FFF2-40B4-BE49-F238E27FC236}">
                <a16:creationId xmlns:a16="http://schemas.microsoft.com/office/drawing/2014/main" id="{C38ECA3B-7319-4FDB-BCA5-42DE903E76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551364" y="2453724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52" name="Picture Placeholder 34">
            <a:extLst>
              <a:ext uri="{FF2B5EF4-FFF2-40B4-BE49-F238E27FC236}">
                <a16:creationId xmlns:a16="http://schemas.microsoft.com/office/drawing/2014/main" id="{90EC8BEC-DD26-4CF5-9BA3-62FB1DE4E8F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55566" y="4186831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53" name="Picture Placeholder 34">
            <a:extLst>
              <a:ext uri="{FF2B5EF4-FFF2-40B4-BE49-F238E27FC236}">
                <a16:creationId xmlns:a16="http://schemas.microsoft.com/office/drawing/2014/main" id="{65A0AFA3-6580-43C1-B098-2C7BCA9F6C7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03465" y="4186831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54" name="Picture Placeholder 34">
            <a:extLst>
              <a:ext uri="{FF2B5EF4-FFF2-40B4-BE49-F238E27FC236}">
                <a16:creationId xmlns:a16="http://schemas.microsoft.com/office/drawing/2014/main" id="{633BE360-454A-4A5C-9104-60910DAB61B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51364" y="4186831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59" name="Picture Placeholder 34">
            <a:extLst>
              <a:ext uri="{FF2B5EF4-FFF2-40B4-BE49-F238E27FC236}">
                <a16:creationId xmlns:a16="http://schemas.microsoft.com/office/drawing/2014/main" id="{E846108A-BBFA-4FDA-9BAA-78AA09FEF2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62501" y="306053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60" name="Picture Placeholder 34">
            <a:extLst>
              <a:ext uri="{FF2B5EF4-FFF2-40B4-BE49-F238E27FC236}">
                <a16:creationId xmlns:a16="http://schemas.microsoft.com/office/drawing/2014/main" id="{06FACEF4-EC76-40B1-ABAB-DFB9AB1C6F8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03465" y="5749817"/>
            <a:ext cx="887413" cy="8890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/>
              <a:t>ICON</a:t>
            </a:r>
          </a:p>
        </p:txBody>
      </p:sp>
      <p:sp>
        <p:nvSpPr>
          <p:cNvPr id="77" name="Text Placeholder 39">
            <a:extLst>
              <a:ext uri="{FF2B5EF4-FFF2-40B4-BE49-F238E27FC236}">
                <a16:creationId xmlns:a16="http://schemas.microsoft.com/office/drawing/2014/main" id="{F9B127AA-A9E2-41AB-8FAE-D787CE0242B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10761" y="2877635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8" name="Text Placeholder 46">
            <a:extLst>
              <a:ext uri="{FF2B5EF4-FFF2-40B4-BE49-F238E27FC236}">
                <a16:creationId xmlns:a16="http://schemas.microsoft.com/office/drawing/2014/main" id="{716BD719-7234-4908-ABBF-43004C9CA9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10761" y="2477008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9" name="Text Placeholder 39">
            <a:extLst>
              <a:ext uri="{FF2B5EF4-FFF2-40B4-BE49-F238E27FC236}">
                <a16:creationId xmlns:a16="http://schemas.microsoft.com/office/drawing/2014/main" id="{626608D9-0200-4530-A392-8778E0D0440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116956" y="4641488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0" name="Text Placeholder 46">
            <a:extLst>
              <a:ext uri="{FF2B5EF4-FFF2-40B4-BE49-F238E27FC236}">
                <a16:creationId xmlns:a16="http://schemas.microsoft.com/office/drawing/2014/main" id="{752DFA8A-D6FA-4ECD-9E35-F71EA4E99C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6956" y="4240861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1" name="Text Placeholder 39">
            <a:extLst>
              <a:ext uri="{FF2B5EF4-FFF2-40B4-BE49-F238E27FC236}">
                <a16:creationId xmlns:a16="http://schemas.microsoft.com/office/drawing/2014/main" id="{CF686D19-A348-4080-A966-C34BC802E27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16956" y="2877635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2" name="Text Placeholder 46">
            <a:extLst>
              <a:ext uri="{FF2B5EF4-FFF2-40B4-BE49-F238E27FC236}">
                <a16:creationId xmlns:a16="http://schemas.microsoft.com/office/drawing/2014/main" id="{60735320-27D8-4F8E-A024-598776C9D1C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6956" y="2477008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3" name="Text Placeholder 39">
            <a:extLst>
              <a:ext uri="{FF2B5EF4-FFF2-40B4-BE49-F238E27FC236}">
                <a16:creationId xmlns:a16="http://schemas.microsoft.com/office/drawing/2014/main" id="{EAAFD4E3-0D64-4DC4-AC95-C45ABD2AE6F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16956" y="6138282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4" name="Text Placeholder 46">
            <a:extLst>
              <a:ext uri="{FF2B5EF4-FFF2-40B4-BE49-F238E27FC236}">
                <a16:creationId xmlns:a16="http://schemas.microsoft.com/office/drawing/2014/main" id="{4E33188F-DB97-4480-8F80-07EABC10A0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16956" y="5750417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5" name="Text Placeholder 39">
            <a:extLst>
              <a:ext uri="{FF2B5EF4-FFF2-40B4-BE49-F238E27FC236}">
                <a16:creationId xmlns:a16="http://schemas.microsoft.com/office/drawing/2014/main" id="{72308068-AAC7-4C44-AAF1-B2E1EC218C5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553374" y="2877635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Text Placeholder 46">
            <a:extLst>
              <a:ext uri="{FF2B5EF4-FFF2-40B4-BE49-F238E27FC236}">
                <a16:creationId xmlns:a16="http://schemas.microsoft.com/office/drawing/2014/main" id="{0601897E-1B17-49DA-9E03-BCE007BD9AC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53374" y="2477008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7" name="Text Placeholder 39">
            <a:extLst>
              <a:ext uri="{FF2B5EF4-FFF2-40B4-BE49-F238E27FC236}">
                <a16:creationId xmlns:a16="http://schemas.microsoft.com/office/drawing/2014/main" id="{19CE1DF1-96AA-415F-9715-D5354F419B5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553374" y="4641488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46">
            <a:extLst>
              <a:ext uri="{FF2B5EF4-FFF2-40B4-BE49-F238E27FC236}">
                <a16:creationId xmlns:a16="http://schemas.microsoft.com/office/drawing/2014/main" id="{9F9535F2-A766-44AF-9AD3-51BA2C6F2E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374" y="4240861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89" name="Text Placeholder 39">
            <a:extLst>
              <a:ext uri="{FF2B5EF4-FFF2-40B4-BE49-F238E27FC236}">
                <a16:creationId xmlns:a16="http://schemas.microsoft.com/office/drawing/2014/main" id="{15177575-6B71-4584-8E0B-D151D97320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749692" y="814919"/>
            <a:ext cx="2138339" cy="601662"/>
          </a:xfrm>
        </p:spPr>
        <p:txBody>
          <a:bodyPr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0" name="Text Placeholder 46">
            <a:extLst>
              <a:ext uri="{FF2B5EF4-FFF2-40B4-BE49-F238E27FC236}">
                <a16:creationId xmlns:a16="http://schemas.microsoft.com/office/drawing/2014/main" id="{FC7F0546-1415-48CA-8E73-91D3480ED57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49692" y="411976"/>
            <a:ext cx="2138339" cy="29976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017577-965B-4F93-A2EE-44D638A8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6716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 userDrawn="1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 userDrawn="1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 userDrawn="1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CF0B1-5FBF-6F99-DA2D-C2AE165C78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1622" y="281358"/>
            <a:ext cx="10643616" cy="91440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b="0">
                <a:solidFill>
                  <a:schemeClr val="bg1"/>
                </a:solidFill>
              </a:rPr>
              <a:t>CLICK TO ADD TITLE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19906B8-0130-4CE3-A402-AD14F694B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78764" y="1336981"/>
            <a:ext cx="10634472" cy="507527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DEA1F5-0E0B-B85B-D1EB-BEBCBED6E5B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1222" y="1615044"/>
            <a:ext cx="1438475" cy="445972"/>
          </a:xfrm>
        </p:spPr>
        <p:txBody>
          <a:bodyPr anchor="b">
            <a:normAutofit/>
          </a:bodyPr>
          <a:lstStyle>
            <a:lvl1pPr marL="0" indent="0">
              <a:buNone/>
              <a:defRPr sz="1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927EF45-A807-DB68-1EE5-22605241712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222" y="2027575"/>
            <a:ext cx="1438475" cy="655450"/>
          </a:xfrm>
        </p:spPr>
        <p:txBody>
          <a:bodyPr lIns="91440" tIns="0" rIns="91440" bIns="0" anchor="t">
            <a:noAutofit/>
          </a:bodyPr>
          <a:lstStyle>
            <a:lvl1pPr marL="0" indent="0">
              <a:buNone/>
              <a:defRPr sz="5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D0FD1A64-5429-B203-D1FD-902607CD1A0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2566" y="2560320"/>
            <a:ext cx="2066101" cy="2704392"/>
          </a:xfrm>
          <a:custGeom>
            <a:avLst/>
            <a:gdLst>
              <a:gd name="connsiteX0" fmla="*/ 0 w 2066101"/>
              <a:gd name="connsiteY0" fmla="*/ 0 h 2704392"/>
              <a:gd name="connsiteX1" fmla="*/ 2066101 w 2066101"/>
              <a:gd name="connsiteY1" fmla="*/ 0 h 2704392"/>
              <a:gd name="connsiteX2" fmla="*/ 2066101 w 2066101"/>
              <a:gd name="connsiteY2" fmla="*/ 2704392 h 2704392"/>
              <a:gd name="connsiteX3" fmla="*/ 0 w 2066101"/>
              <a:gd name="connsiteY3" fmla="*/ 2704392 h 270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6101" h="2704392">
                <a:moveTo>
                  <a:pt x="0" y="0"/>
                </a:moveTo>
                <a:lnTo>
                  <a:pt x="2066101" y="0"/>
                </a:lnTo>
                <a:lnTo>
                  <a:pt x="2066101" y="2704392"/>
                </a:lnTo>
                <a:lnTo>
                  <a:pt x="0" y="27043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822960" rtlCol="0"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1200" dirty="0">
                <a:solidFill>
                  <a:schemeClr val="lt1"/>
                </a:solidFill>
              </a:defRPr>
            </a:lvl1pPr>
          </a:lstStyle>
          <a:p>
            <a:pPr marL="0" lvl="0" algn="ctr"/>
            <a:r>
              <a:rPr lang="en-US"/>
              <a:t>Add text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EC95D5-1A0A-6660-B6C6-30CA65A3938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502911" y="5518603"/>
            <a:ext cx="685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99194BA-C71C-FB82-7058-42ECFE165A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34822" y="1615044"/>
            <a:ext cx="1438475" cy="445972"/>
          </a:xfrm>
        </p:spPr>
        <p:txBody>
          <a:bodyPr anchor="b">
            <a:normAutofit/>
          </a:bodyPr>
          <a:lstStyle>
            <a:lvl1pPr marL="0" indent="0">
              <a:buNone/>
              <a:defRPr sz="1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C9BA2BC-110F-DB84-10C1-221D101343C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34822" y="2027575"/>
            <a:ext cx="1438475" cy="655450"/>
          </a:xfrm>
        </p:spPr>
        <p:txBody>
          <a:bodyPr lIns="91440" tIns="0" rIns="91440" bIns="0" anchor="t">
            <a:noAutofit/>
          </a:bodyPr>
          <a:lstStyle>
            <a:lvl1pPr marL="0" indent="0">
              <a:buNone/>
              <a:defRPr sz="5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D9324C6-8649-EB3C-8916-E1EA3B8915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937742" y="2560320"/>
            <a:ext cx="2066101" cy="2704392"/>
          </a:xfrm>
          <a:custGeom>
            <a:avLst/>
            <a:gdLst>
              <a:gd name="connsiteX0" fmla="*/ 0 w 2066101"/>
              <a:gd name="connsiteY0" fmla="*/ 0 h 2704392"/>
              <a:gd name="connsiteX1" fmla="*/ 2066101 w 2066101"/>
              <a:gd name="connsiteY1" fmla="*/ 0 h 2704392"/>
              <a:gd name="connsiteX2" fmla="*/ 2066101 w 2066101"/>
              <a:gd name="connsiteY2" fmla="*/ 2704392 h 2704392"/>
              <a:gd name="connsiteX3" fmla="*/ 0 w 2066101"/>
              <a:gd name="connsiteY3" fmla="*/ 2704392 h 270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6101" h="2704392">
                <a:moveTo>
                  <a:pt x="0" y="0"/>
                </a:moveTo>
                <a:lnTo>
                  <a:pt x="2066101" y="0"/>
                </a:lnTo>
                <a:lnTo>
                  <a:pt x="2066101" y="2704392"/>
                </a:lnTo>
                <a:lnTo>
                  <a:pt x="0" y="27043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822960" rtlCol="0"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1200" dirty="0">
                <a:solidFill>
                  <a:schemeClr val="lt1"/>
                </a:solidFill>
              </a:defRPr>
            </a:lvl1pPr>
          </a:lstStyle>
          <a:p>
            <a:pPr marL="0" lvl="0" algn="ctr"/>
            <a:r>
              <a:rPr lang="en-US"/>
              <a:t>Add text here</a:t>
            </a:r>
          </a:p>
        </p:txBody>
      </p:sp>
      <p:sp>
        <p:nvSpPr>
          <p:cNvPr id="28" name="Picture Placeholder 5">
            <a:extLst>
              <a:ext uri="{FF2B5EF4-FFF2-40B4-BE49-F238E27FC236}">
                <a16:creationId xmlns:a16="http://schemas.microsoft.com/office/drawing/2014/main" id="{FF90473A-C83D-5DEA-ED9A-7152AD2E5AF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639654" y="5518603"/>
            <a:ext cx="685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E9B7D98-8661-78D4-B906-E82F8AA1DB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66287" y="1615044"/>
            <a:ext cx="1438475" cy="445972"/>
          </a:xfrm>
        </p:spPr>
        <p:txBody>
          <a:bodyPr anchor="b">
            <a:normAutofit/>
          </a:bodyPr>
          <a:lstStyle>
            <a:lvl1pPr marL="0" indent="0">
              <a:buNone/>
              <a:defRPr sz="1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42B64643-487D-62DA-ED87-8BFFC06F4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66287" y="2027575"/>
            <a:ext cx="1438475" cy="655450"/>
          </a:xfrm>
        </p:spPr>
        <p:txBody>
          <a:bodyPr lIns="91440" tIns="0" rIns="91440" bIns="0" anchor="t">
            <a:noAutofit/>
          </a:bodyPr>
          <a:lstStyle>
            <a:lvl1pPr marL="0" indent="0">
              <a:buNone/>
              <a:defRPr sz="5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179D1CF-4097-FC8C-51C1-CE6ECEE017B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062918" y="2560320"/>
            <a:ext cx="2066101" cy="2704392"/>
          </a:xfrm>
          <a:custGeom>
            <a:avLst/>
            <a:gdLst>
              <a:gd name="connsiteX0" fmla="*/ 0 w 2066101"/>
              <a:gd name="connsiteY0" fmla="*/ 0 h 2704392"/>
              <a:gd name="connsiteX1" fmla="*/ 2066101 w 2066101"/>
              <a:gd name="connsiteY1" fmla="*/ 0 h 2704392"/>
              <a:gd name="connsiteX2" fmla="*/ 2066101 w 2066101"/>
              <a:gd name="connsiteY2" fmla="*/ 2704392 h 2704392"/>
              <a:gd name="connsiteX3" fmla="*/ 0 w 2066101"/>
              <a:gd name="connsiteY3" fmla="*/ 2704392 h 270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6101" h="2704392">
                <a:moveTo>
                  <a:pt x="0" y="0"/>
                </a:moveTo>
                <a:lnTo>
                  <a:pt x="2066101" y="0"/>
                </a:lnTo>
                <a:lnTo>
                  <a:pt x="2066101" y="2704392"/>
                </a:lnTo>
                <a:lnTo>
                  <a:pt x="0" y="27043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822960" rtlCol="0"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1200" dirty="0">
                <a:solidFill>
                  <a:schemeClr val="lt1"/>
                </a:solidFill>
              </a:defRPr>
            </a:lvl1pPr>
          </a:lstStyle>
          <a:p>
            <a:pPr marL="0" lvl="0" algn="ctr"/>
            <a:r>
              <a:rPr lang="en-US"/>
              <a:t>Add text here</a:t>
            </a:r>
          </a:p>
        </p:txBody>
      </p:sp>
      <p:sp>
        <p:nvSpPr>
          <p:cNvPr id="29" name="Picture Placeholder 5">
            <a:extLst>
              <a:ext uri="{FF2B5EF4-FFF2-40B4-BE49-F238E27FC236}">
                <a16:creationId xmlns:a16="http://schemas.microsoft.com/office/drawing/2014/main" id="{022FCC6D-3088-C2FB-FC8F-E636A7F53A1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748335" y="5518603"/>
            <a:ext cx="685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D3EA25A-8DAD-D356-C0BA-9C67D9A427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59247" y="1615044"/>
            <a:ext cx="1438475" cy="445972"/>
          </a:xfrm>
        </p:spPr>
        <p:txBody>
          <a:bodyPr anchor="b">
            <a:normAutofit/>
          </a:bodyPr>
          <a:lstStyle>
            <a:lvl1pPr marL="0" indent="0">
              <a:buNone/>
              <a:defRPr sz="1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BB83F7C-5495-8D46-6D74-3F64F38469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9247" y="2027575"/>
            <a:ext cx="1438475" cy="655450"/>
          </a:xfrm>
        </p:spPr>
        <p:txBody>
          <a:bodyPr lIns="91440" tIns="0" rIns="91440" bIns="0" anchor="t">
            <a:noAutofit/>
          </a:bodyPr>
          <a:lstStyle>
            <a:lvl1pPr marL="0" indent="0">
              <a:buNone/>
              <a:defRPr sz="5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6806C076-7B20-8C54-8D7C-15B7E32E8B6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88094" y="2560320"/>
            <a:ext cx="2066101" cy="2704392"/>
          </a:xfrm>
          <a:custGeom>
            <a:avLst/>
            <a:gdLst>
              <a:gd name="connsiteX0" fmla="*/ 0 w 2066101"/>
              <a:gd name="connsiteY0" fmla="*/ 0 h 2704392"/>
              <a:gd name="connsiteX1" fmla="*/ 2066101 w 2066101"/>
              <a:gd name="connsiteY1" fmla="*/ 0 h 2704392"/>
              <a:gd name="connsiteX2" fmla="*/ 2066101 w 2066101"/>
              <a:gd name="connsiteY2" fmla="*/ 2704392 h 2704392"/>
              <a:gd name="connsiteX3" fmla="*/ 0 w 2066101"/>
              <a:gd name="connsiteY3" fmla="*/ 2704392 h 270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6101" h="2704392">
                <a:moveTo>
                  <a:pt x="0" y="0"/>
                </a:moveTo>
                <a:lnTo>
                  <a:pt x="2066101" y="0"/>
                </a:lnTo>
                <a:lnTo>
                  <a:pt x="2066101" y="2704392"/>
                </a:lnTo>
                <a:lnTo>
                  <a:pt x="0" y="27043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822960" rtlCol="0"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1200" dirty="0">
                <a:solidFill>
                  <a:schemeClr val="lt1"/>
                </a:solidFill>
              </a:defRPr>
            </a:lvl1pPr>
          </a:lstStyle>
          <a:p>
            <a:pPr marL="0" lvl="0" algn="ctr"/>
            <a:r>
              <a:rPr lang="en-US"/>
              <a:t>Add text here</a:t>
            </a:r>
          </a:p>
        </p:txBody>
      </p:sp>
      <p:sp>
        <p:nvSpPr>
          <p:cNvPr id="30" name="Picture Placeholder 5">
            <a:extLst>
              <a:ext uri="{FF2B5EF4-FFF2-40B4-BE49-F238E27FC236}">
                <a16:creationId xmlns:a16="http://schemas.microsoft.com/office/drawing/2014/main" id="{3F3E8A8F-E827-C446-AF20-B093FE6457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732677" y="5518603"/>
            <a:ext cx="685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926F0D6-3D6F-CF88-7E9C-73E88C5C4B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92068" y="1615044"/>
            <a:ext cx="1438475" cy="445972"/>
          </a:xfrm>
        </p:spPr>
        <p:txBody>
          <a:bodyPr anchor="b">
            <a:normAutofit/>
          </a:bodyPr>
          <a:lstStyle>
            <a:lvl1pPr marL="0" indent="0">
              <a:buNone/>
              <a:defRPr sz="1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A285DCD4-48AB-6937-6F44-D27E776530C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92068" y="2027575"/>
            <a:ext cx="1438475" cy="655450"/>
          </a:xfrm>
        </p:spPr>
        <p:txBody>
          <a:bodyPr lIns="91440" tIns="0" rIns="91440" bIns="0" anchor="t">
            <a:noAutofit/>
          </a:bodyPr>
          <a:lstStyle>
            <a:lvl1pPr marL="0" indent="0">
              <a:buNone/>
              <a:defRPr sz="5400" b="1" cap="all" baseline="0"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550EAA6-FAF3-B60B-E55B-E2D09B5B32C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13268" y="2560320"/>
            <a:ext cx="2066101" cy="2704392"/>
          </a:xfrm>
          <a:custGeom>
            <a:avLst/>
            <a:gdLst>
              <a:gd name="connsiteX0" fmla="*/ 0 w 2066101"/>
              <a:gd name="connsiteY0" fmla="*/ 0 h 2704392"/>
              <a:gd name="connsiteX1" fmla="*/ 2066101 w 2066101"/>
              <a:gd name="connsiteY1" fmla="*/ 0 h 2704392"/>
              <a:gd name="connsiteX2" fmla="*/ 2066101 w 2066101"/>
              <a:gd name="connsiteY2" fmla="*/ 2704392 h 2704392"/>
              <a:gd name="connsiteX3" fmla="*/ 0 w 2066101"/>
              <a:gd name="connsiteY3" fmla="*/ 2704392 h 270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6101" h="2704392">
                <a:moveTo>
                  <a:pt x="0" y="0"/>
                </a:moveTo>
                <a:lnTo>
                  <a:pt x="2066101" y="0"/>
                </a:lnTo>
                <a:lnTo>
                  <a:pt x="2066101" y="2704392"/>
                </a:lnTo>
                <a:lnTo>
                  <a:pt x="0" y="27043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822960" rtlCol="0" anchor="t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1200" dirty="0">
                <a:solidFill>
                  <a:schemeClr val="lt1"/>
                </a:solidFill>
              </a:defRPr>
            </a:lvl1pPr>
          </a:lstStyle>
          <a:p>
            <a:pPr marL="0" lvl="0" algn="ctr"/>
            <a:r>
              <a:rPr lang="en-US"/>
              <a:t>Add text here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BF1B1D02-C803-3AEC-B070-F54F61C0ED5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986020" y="5518603"/>
            <a:ext cx="685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030AAA-2CDD-F298-9062-1132B68191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920510" y="1343405"/>
            <a:ext cx="0" cy="50624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46D0763-9E6E-FF42-0267-56F3338C0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63612" y="1343405"/>
            <a:ext cx="0" cy="50624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F6EBB92-E236-06E9-FC5C-300CD3E98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284367" y="1343405"/>
            <a:ext cx="0" cy="50624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49919DC-1013-927F-4E81-1EBFB7517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44452" y="1343405"/>
            <a:ext cx="0" cy="506242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2CFA93D-825C-5D1C-6391-7C5F1C82D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769620" y="5399391"/>
            <a:ext cx="1064361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471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martAr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CF0B1-5FBF-6F99-DA2D-C2AE165C78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1622" y="281358"/>
            <a:ext cx="10643616" cy="914400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b="0">
                <a:solidFill>
                  <a:schemeClr val="bg1"/>
                </a:solidFill>
              </a:rPr>
              <a:t>CLICK TO ADD TITLE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88D67B3A-7763-7946-C85A-D14F3AC99EFB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800100" y="1195388"/>
            <a:ext cx="10591800" cy="5083175"/>
          </a:xfrm>
          <a:ln w="19050">
            <a:noFill/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E0B3DD-01F4-FA08-2C93-4F4AC23298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64841" y="1729157"/>
            <a:ext cx="685800" cy="685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F56F623-4FDE-B4E0-5A66-17B29BEA10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6612" y="3439886"/>
            <a:ext cx="685800" cy="685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94380A0-C940-A82F-E9C8-F63EF03D89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67511" y="5128843"/>
            <a:ext cx="685800" cy="685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800" b="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pPr lvl="0"/>
            <a:r>
              <a:rPr lang="en-US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68467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2E2D922-D22B-FE2D-233E-7C19C1063D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24781" y="2545444"/>
            <a:ext cx="3657600" cy="3657600"/>
          </a:xfrm>
          <a:solidFill>
            <a:schemeClr val="accent1">
              <a:lumMod val="90000"/>
            </a:schemeClr>
          </a:solidFill>
        </p:spPr>
        <p:txBody>
          <a:bodyPr anchor="ctr"/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E9608-82F8-5A3A-8F2B-B02328A17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616" y="850392"/>
            <a:ext cx="11347704" cy="1298448"/>
          </a:xfrm>
        </p:spPr>
        <p:txBody>
          <a:bodyPr anchor="ctr">
            <a:noAutofit/>
          </a:bodyPr>
          <a:lstStyle>
            <a:lvl1pPr algn="l">
              <a:defRPr sz="138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4EF1E8-FA5F-A239-4078-9559136871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616" y="5138928"/>
            <a:ext cx="5477256" cy="61264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6C6E2D-7286-A78B-3254-6E7A370C6A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76288" y="2880360"/>
            <a:ext cx="1892808" cy="2990088"/>
          </a:xfrm>
        </p:spPr>
        <p:txBody>
          <a:bodyPr anchor="ctr"/>
          <a:lstStyle>
            <a:lvl1pPr marL="0" indent="0" algn="ctr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BFFEADD-5074-43DB-8F36-D0CB44E613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7188" y="2432304"/>
            <a:ext cx="5738812" cy="1298448"/>
          </a:xfrm>
        </p:spPr>
        <p:txBody>
          <a:bodyPr anchor="ctr"/>
          <a:lstStyle>
            <a:lvl1pPr marL="0" indent="0">
              <a:buNone/>
              <a:defRPr sz="13800" b="1" i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875355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1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7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8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2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5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8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0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bservablehq.com/@benjaminadk/bivariate-choropleth-color-generator" TargetMode="External"/><Relationship Id="rId2" Type="http://schemas.openxmlformats.org/officeDocument/2006/relationships/hyperlink" Target="https://www.countyhealthrankings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artographyvectors.com/map/1129-virginia-with-county-boundarie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docs.google.com/spreadsheets/d/195Xf25TqvkFnlkE3jNe3xxtt73fiC-sU/edit#gid=170567812" TargetMode="External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hyperlink" Target="https://docs.google.com/spreadsheets/d/1CLQJD0rrnxK1W4B9-FWvicmYQpMDOIYrBzIjy_QhkJs/edit#gid=0" TargetMode="External"/><Relationship Id="rId10" Type="http://schemas.openxmlformats.org/officeDocument/2006/relationships/image" Target="../media/image21.png"/><Relationship Id="rId4" Type="http://schemas.openxmlformats.org/officeDocument/2006/relationships/hyperlink" Target="https://www.countyhealthrankings.org/explore-health-rankings/rankings-data-documentation" TargetMode="External"/><Relationship Id="rId9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91607EB-E8A9-9FB9-DB0C-841806313417}"/>
              </a:ext>
            </a:extLst>
          </p:cNvPr>
          <p:cNvSpPr/>
          <p:nvPr/>
        </p:nvSpPr>
        <p:spPr>
          <a:xfrm>
            <a:off x="-169334" y="-169333"/>
            <a:ext cx="12408370" cy="32549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5924B5-15AC-3D2D-8B36-0947D8BE6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3616" y="5438285"/>
            <a:ext cx="6783541" cy="61264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600"/>
              <a:t>Bharathi Ganesan, Van Ha Nguyen, Sarah Burnett</a:t>
            </a:r>
            <a:endParaRPr lang="en-US"/>
          </a:p>
          <a:p>
            <a:r>
              <a:rPr lang="en-US" sz="1600"/>
              <a:t>Bradley Freedman, Roshan Ravindran</a:t>
            </a:r>
            <a:endParaRPr lang="en-US"/>
          </a:p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5452AA9-0944-5B3B-51AA-B3C68D7070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4188" y="3557161"/>
            <a:ext cx="6246811" cy="1298448"/>
          </a:xfrm>
        </p:spPr>
        <p:txBody>
          <a:bodyPr>
            <a:normAutofit fontScale="25000" lnSpcReduction="20000"/>
          </a:bodyPr>
          <a:lstStyle/>
          <a:p>
            <a:r>
              <a:rPr lang="en-US"/>
              <a:t>Modern insight to An enduring epidemic </a:t>
            </a:r>
            <a:endParaRPr lang="en-US" err="1">
              <a:cs typeface="Calibri Light"/>
            </a:endParaRPr>
          </a:p>
        </p:txBody>
      </p:sp>
      <p:pic>
        <p:nvPicPr>
          <p:cNvPr id="8" name="Picture 7" descr="A map of the united states&#10;&#10;Description automatically generated">
            <a:extLst>
              <a:ext uri="{FF2B5EF4-FFF2-40B4-BE49-F238E27FC236}">
                <a16:creationId xmlns:a16="http://schemas.microsoft.com/office/drawing/2014/main" id="{2CFB650E-2736-60BC-3757-4C1395E1C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3868" y="3088233"/>
            <a:ext cx="5734049" cy="356792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8C2A226-C4C0-455F-05A5-D61C1D332C49}"/>
              </a:ext>
            </a:extLst>
          </p:cNvPr>
          <p:cNvSpPr/>
          <p:nvPr/>
        </p:nvSpPr>
        <p:spPr>
          <a:xfrm>
            <a:off x="5913227" y="3089660"/>
            <a:ext cx="1533071" cy="13744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96D994-43D4-5ECF-570B-E266D13BFD49}"/>
              </a:ext>
            </a:extLst>
          </p:cNvPr>
          <p:cNvSpPr txBox="1"/>
          <p:nvPr/>
        </p:nvSpPr>
        <p:spPr>
          <a:xfrm>
            <a:off x="91243" y="80786"/>
            <a:ext cx="870751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600" b="1" i="0" u="none" strike="noStrike">
                <a:solidFill>
                  <a:schemeClr val="tx2">
                    <a:lumMod val="50000"/>
                  </a:schemeClr>
                </a:solidFill>
                <a:effectLst/>
                <a:latin typeface="Rockwell"/>
                <a:ea typeface="Roboto"/>
                <a:cs typeface="Roboto"/>
              </a:rPr>
              <a:t>Dr. M. Farag - Virginia Tech, Blacksburg, VA, 24061</a:t>
            </a:r>
            <a:endParaRPr lang="en-US" sz="1600">
              <a:solidFill>
                <a:schemeClr val="tx2">
                  <a:lumMod val="50000"/>
                </a:schemeClr>
              </a:solidFill>
              <a:latin typeface="Rockwell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600" b="1" i="0" u="none" strike="noStrike">
                <a:solidFill>
                  <a:schemeClr val="tx2">
                    <a:lumMod val="50000"/>
                  </a:schemeClr>
                </a:solidFill>
                <a:effectLst/>
                <a:latin typeface="Rockwell"/>
                <a:ea typeface="Roboto"/>
                <a:cs typeface="Roboto"/>
              </a:rPr>
              <a:t>CS 4624 – Multimedia, Hypertext, and Information Access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chemeClr val="tx2">
                    <a:lumMod val="50000"/>
                  </a:schemeClr>
                </a:solidFill>
                <a:latin typeface="Rockwell"/>
                <a:ea typeface="Roboto"/>
                <a:cs typeface="Roboto"/>
              </a:rPr>
              <a:t>November 14</a:t>
            </a:r>
            <a:r>
              <a:rPr lang="en-US" sz="1600" b="1" baseline="30000">
                <a:solidFill>
                  <a:schemeClr val="tx2">
                    <a:lumMod val="50000"/>
                  </a:schemeClr>
                </a:solidFill>
                <a:latin typeface="Rockwell"/>
                <a:ea typeface="Roboto"/>
                <a:cs typeface="Roboto"/>
              </a:rPr>
              <a:t>th</a:t>
            </a:r>
            <a:r>
              <a:rPr lang="en-US" sz="1600" b="1">
                <a:solidFill>
                  <a:schemeClr val="tx2">
                    <a:lumMod val="50000"/>
                  </a:schemeClr>
                </a:solidFill>
                <a:latin typeface="Rockwell"/>
                <a:ea typeface="Roboto"/>
                <a:cs typeface="Roboto"/>
              </a:rPr>
              <a:t>, 2023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E7FB968-DED2-D3D9-E604-EECD5073B149}"/>
              </a:ext>
            </a:extLst>
          </p:cNvPr>
          <p:cNvSpPr txBox="1">
            <a:spLocks/>
          </p:cNvSpPr>
          <p:nvPr/>
        </p:nvSpPr>
        <p:spPr>
          <a:xfrm>
            <a:off x="481802" y="1782934"/>
            <a:ext cx="11347704" cy="1298448"/>
          </a:xfrm>
          <a:prstGeom prst="rect">
            <a:avLst/>
          </a:prstGeom>
        </p:spPr>
        <p:txBody>
          <a:bodyPr vert="horz" lIns="228600" tIns="228600" rIns="228600" bIns="22860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13800" b="0" i="0" kern="1200" cap="all" spc="-15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err="1">
                <a:solidFill>
                  <a:schemeClr val="bg1"/>
                </a:solidFill>
                <a:cs typeface="Calibri Light"/>
              </a:rPr>
              <a:t>Chorobesity</a:t>
            </a:r>
            <a:r>
              <a:rPr lang="en-US" sz="9600" b="1">
                <a:solidFill>
                  <a:srgbClr val="F2F2F2"/>
                </a:solidFill>
                <a:cs typeface="Calibri Light"/>
              </a:rPr>
              <a:t> 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05312D-9F8D-45AE-D652-54AF78669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039" y="1456161"/>
            <a:ext cx="11347704" cy="1298448"/>
          </a:xfrm>
        </p:spPr>
        <p:txBody>
          <a:bodyPr/>
          <a:lstStyle/>
          <a:p>
            <a:r>
              <a:rPr lang="en-US" sz="9600" b="1" err="1">
                <a:cs typeface="Calibri Light"/>
              </a:rPr>
              <a:t>Chorobesity</a:t>
            </a:r>
            <a:r>
              <a:rPr lang="en-US" sz="9600" b="1">
                <a:solidFill>
                  <a:srgbClr val="FFC000"/>
                </a:solidFill>
                <a:cs typeface="Calibri Light"/>
              </a:rPr>
              <a:t> 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8F311E9-093F-12C1-82C2-1B348419D0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3076804"/>
            <a:ext cx="12188063" cy="18142"/>
          </a:xfrm>
          <a:prstGeom prst="line">
            <a:avLst/>
          </a:prstGeom>
          <a:ln w="15875" cap="sq" cmpd="sng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87BEDA6-899A-ABE2-576C-F8A12D25C5EA}"/>
              </a:ext>
            </a:extLst>
          </p:cNvPr>
          <p:cNvSpPr/>
          <p:nvPr/>
        </p:nvSpPr>
        <p:spPr>
          <a:xfrm rot="-5400000" flipH="1">
            <a:off x="3436958" y="1898606"/>
            <a:ext cx="29358" cy="57553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479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2D93724-E666-3B7A-2FB1-33B5A5C63DC4}"/>
              </a:ext>
            </a:extLst>
          </p:cNvPr>
          <p:cNvSpPr/>
          <p:nvPr/>
        </p:nvSpPr>
        <p:spPr>
          <a:xfrm>
            <a:off x="-170815" y="-188595"/>
            <a:ext cx="4286250" cy="7124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8F2FF5-CEA7-56F9-1649-183924CBF87F}"/>
              </a:ext>
            </a:extLst>
          </p:cNvPr>
          <p:cNvSpPr txBox="1">
            <a:spLocks/>
          </p:cNvSpPr>
          <p:nvPr/>
        </p:nvSpPr>
        <p:spPr>
          <a:xfrm>
            <a:off x="39359" y="3104915"/>
            <a:ext cx="4083790" cy="9144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Calibri Light"/>
              </a:rPr>
              <a:t>COMPLETED WORK </a:t>
            </a:r>
            <a:endParaRPr lang="en-US" b="1" dirty="0">
              <a:ea typeface="Calibri Light"/>
              <a:cs typeface="Calibri Light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18266E4-34CF-8EEA-74F6-08EDBDF82331}"/>
              </a:ext>
            </a:extLst>
          </p:cNvPr>
          <p:cNvCxnSpPr/>
          <p:nvPr/>
        </p:nvCxnSpPr>
        <p:spPr>
          <a:xfrm flipH="1">
            <a:off x="4046329" y="-959679"/>
            <a:ext cx="13253" cy="9439964"/>
          </a:xfrm>
          <a:prstGeom prst="straightConnector1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5C1A26F-CB89-1BB5-1A05-304D1176E72E}"/>
              </a:ext>
            </a:extLst>
          </p:cNvPr>
          <p:cNvSpPr/>
          <p:nvPr/>
        </p:nvSpPr>
        <p:spPr>
          <a:xfrm>
            <a:off x="4046753" y="-3631"/>
            <a:ext cx="8152659" cy="687222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BA1B67-604C-996E-A1D1-FA8335AEFC72}"/>
              </a:ext>
            </a:extLst>
          </p:cNvPr>
          <p:cNvSpPr/>
          <p:nvPr/>
        </p:nvSpPr>
        <p:spPr>
          <a:xfrm>
            <a:off x="3999716" y="-54018"/>
            <a:ext cx="199242" cy="73555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8BD763-919A-2707-C532-FFF437944091}"/>
              </a:ext>
            </a:extLst>
          </p:cNvPr>
          <p:cNvSpPr txBox="1"/>
          <p:nvPr/>
        </p:nvSpPr>
        <p:spPr>
          <a:xfrm>
            <a:off x="4551124" y="1022959"/>
            <a:ext cx="7421670" cy="53553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+mn-lt"/>
                <a:cs typeface="+mn-lt"/>
              </a:rPr>
              <a:t>Initial Objectives:</a:t>
            </a:r>
            <a:r>
              <a:rPr lang="en-US" dirty="0">
                <a:ea typeface="+mn-lt"/>
                <a:cs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</a:rPr>
              <a:t>Choropleth map of Virginia + counties [</a:t>
            </a:r>
            <a:r>
              <a:rPr lang="en-US" b="1" dirty="0">
                <a:latin typeface="Rockwell Light" panose="02040303020102020203" pitchFamily="18" charset="0"/>
              </a:rPr>
              <a:t>met</a:t>
            </a:r>
            <a:r>
              <a:rPr lang="en-US" dirty="0">
                <a:latin typeface="Rockwell Light" panose="02040303020102020203" pitchFamily="18" charset="0"/>
              </a:rPr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</a:rPr>
              <a:t>Mouse hover with further information [</a:t>
            </a:r>
            <a:r>
              <a:rPr lang="en-US" b="1" dirty="0">
                <a:latin typeface="Rockwell Light" panose="02040303020102020203" pitchFamily="18" charset="0"/>
              </a:rPr>
              <a:t>met</a:t>
            </a:r>
            <a:r>
              <a:rPr lang="en-US" dirty="0">
                <a:latin typeface="Rockwell Light" panose="02040303020102020203" pitchFamily="18" charset="0"/>
              </a:rPr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</a:rPr>
              <a:t>Identify initial dataset(s) [</a:t>
            </a:r>
            <a:r>
              <a:rPr lang="en-US" b="1" dirty="0">
                <a:latin typeface="Rockwell Light" panose="02040303020102020203" pitchFamily="18" charset="0"/>
              </a:rPr>
              <a:t>met</a:t>
            </a:r>
            <a:r>
              <a:rPr lang="en-US" dirty="0">
                <a:latin typeface="Rockwell Light" panose="02040303020102020203" pitchFamily="18" charset="0"/>
              </a:rPr>
              <a:t>]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Extended Achievements:</a:t>
            </a:r>
            <a:r>
              <a:rPr lang="en-US" dirty="0">
                <a:ea typeface="+mn-lt"/>
                <a:cs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  <a:ea typeface="+mn-lt"/>
                <a:cs typeface="+mn-lt"/>
              </a:rPr>
              <a:t>Choropleth map for the entire United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  <a:ea typeface="+mn-lt"/>
                <a:cs typeface="+mn-lt"/>
              </a:rPr>
              <a:t>Choose between different scopes to view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 Light" panose="02040303020102020203" pitchFamily="18" charset="0"/>
                <a:ea typeface="+mn-lt"/>
                <a:cs typeface="+mn-lt"/>
              </a:rPr>
              <a:t>Choose between different choropleth keys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Technical Accomplishments</a:t>
            </a:r>
            <a:r>
              <a:rPr lang="en-US" dirty="0">
                <a:ea typeface="+mn-lt"/>
                <a:cs typeface="+mn-lt"/>
              </a:rPr>
              <a:t>:</a:t>
            </a:r>
            <a:endParaRPr lang="en-US" dirty="0">
              <a:latin typeface="Rockwell Ligh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Rockwell Light"/>
                <a:ea typeface="+mn-lt"/>
                <a:cs typeface="+mn-lt"/>
              </a:rPr>
              <a:t>Integration of comprehensive datasets into a user-friendly platform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Rockwell Light"/>
                <a:ea typeface="+mn-lt"/>
                <a:cs typeface="+mn-lt"/>
              </a:rPr>
              <a:t>Utilization of cutting-edge web technologies for real-time data visualization and responsiveness</a:t>
            </a:r>
          </a:p>
          <a:p>
            <a:br>
              <a:rPr lang="en-US" dirty="0">
                <a:latin typeface="Rockwell Light"/>
                <a:ea typeface="+mn-lt"/>
                <a:cs typeface="+mn-lt"/>
              </a:rPr>
            </a:br>
            <a:endParaRPr lang="en-US" dirty="0">
              <a:latin typeface="Rockwell Light"/>
              <a:ea typeface="+mn-lt"/>
              <a:cs typeface="+mn-lt"/>
            </a:endParaRPr>
          </a:p>
          <a:p>
            <a:r>
              <a:rPr lang="en-US" dirty="0">
                <a:latin typeface="Rockwell Light"/>
                <a:ea typeface="+mn-lt"/>
                <a:cs typeface="+mn-lt"/>
              </a:rPr>
              <a:t>Provided a valuable tool for stakeholders in healthcare and policy to visualize and analyze regional health trends.</a:t>
            </a:r>
          </a:p>
          <a:p>
            <a:pPr algn="l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BBB919-C66C-41F7-64DB-8C7339E099BD}"/>
              </a:ext>
            </a:extLst>
          </p:cNvPr>
          <p:cNvSpPr/>
          <p:nvPr/>
        </p:nvSpPr>
        <p:spPr>
          <a:xfrm>
            <a:off x="3999716" y="-349293"/>
            <a:ext cx="199242" cy="82032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059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C295CCF-9606-2566-BA6A-693553B7F12D}"/>
              </a:ext>
            </a:extLst>
          </p:cNvPr>
          <p:cNvSpPr/>
          <p:nvPr/>
        </p:nvSpPr>
        <p:spPr>
          <a:xfrm>
            <a:off x="7906385" y="-264795"/>
            <a:ext cx="4286250" cy="7124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8F2FF5-CEA7-56F9-1649-183924CBF87F}"/>
              </a:ext>
            </a:extLst>
          </p:cNvPr>
          <p:cNvSpPr txBox="1">
            <a:spLocks/>
          </p:cNvSpPr>
          <p:nvPr/>
        </p:nvSpPr>
        <p:spPr>
          <a:xfrm>
            <a:off x="8004799" y="2972835"/>
            <a:ext cx="4083790" cy="9144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Calibri Light"/>
              </a:rPr>
              <a:t>FUTURE WORK </a:t>
            </a:r>
            <a:endParaRPr lang="en-US" b="1" dirty="0">
              <a:ea typeface="Calibri Light"/>
              <a:cs typeface="Calibri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20BE6C-4DE9-A7D4-002C-4C81815880F3}"/>
              </a:ext>
            </a:extLst>
          </p:cNvPr>
          <p:cNvSpPr txBox="1"/>
          <p:nvPr/>
        </p:nvSpPr>
        <p:spPr>
          <a:xfrm>
            <a:off x="309340" y="1843950"/>
            <a:ext cx="7016959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/>
              <a:t>Containerization: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ckwell Light"/>
              </a:rPr>
              <a:t>Build and bundle the application to run anywhere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dirty="0"/>
              <a:t>Mobile Integration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ckwell Light"/>
              </a:rPr>
              <a:t>Implement the application to be adaptable on all devices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dirty="0"/>
              <a:t>File Upload (Front-End Support)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ckwell Light"/>
              </a:rPr>
              <a:t>Finish the necessary front-end infrastructure for users to upload files to the application </a:t>
            </a:r>
            <a:endParaRPr lang="en-US" sz="2000" dirty="0">
              <a:latin typeface="Rockwell Light" panose="02040303020102020203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6303E6-DDF6-F4F4-0038-EB7358AC36D0}"/>
              </a:ext>
            </a:extLst>
          </p:cNvPr>
          <p:cNvSpPr/>
          <p:nvPr/>
        </p:nvSpPr>
        <p:spPr>
          <a:xfrm>
            <a:off x="7732246" y="-348658"/>
            <a:ext cx="227817" cy="142516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792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17C773D-778F-8F80-B0AC-9A2506937FE2}"/>
              </a:ext>
            </a:extLst>
          </p:cNvPr>
          <p:cNvSpPr/>
          <p:nvPr/>
        </p:nvSpPr>
        <p:spPr>
          <a:xfrm>
            <a:off x="0" y="0"/>
            <a:ext cx="122205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7F5BE1-767B-9603-A85C-6233D8251F4B}"/>
              </a:ext>
            </a:extLst>
          </p:cNvPr>
          <p:cNvSpPr txBox="1">
            <a:spLocks/>
          </p:cNvSpPr>
          <p:nvPr/>
        </p:nvSpPr>
        <p:spPr>
          <a:xfrm>
            <a:off x="943547" y="348033"/>
            <a:ext cx="10643616" cy="9144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cs typeface="Calibri Light"/>
              </a:rPr>
              <a:t>ACKNOWLEDGEMENTS</a:t>
            </a:r>
          </a:p>
        </p:txBody>
      </p:sp>
      <p:pic>
        <p:nvPicPr>
          <p:cNvPr id="4" name="Picture 3" descr="A person with curly hair and a blue shirt&#10;&#10;Description automatically generated">
            <a:extLst>
              <a:ext uri="{FF2B5EF4-FFF2-40B4-BE49-F238E27FC236}">
                <a16:creationId xmlns:a16="http://schemas.microsoft.com/office/drawing/2014/main" id="{449878A0-D169-4149-6CFE-C5145A77D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51" y="1005452"/>
            <a:ext cx="2452929" cy="3045417"/>
          </a:xfrm>
          <a:prstGeom prst="ellipse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36ACD72-2CA7-C050-6CFE-239E039A87E6}"/>
              </a:ext>
            </a:extLst>
          </p:cNvPr>
          <p:cNvSpPr txBox="1"/>
          <p:nvPr/>
        </p:nvSpPr>
        <p:spPr>
          <a:xfrm>
            <a:off x="2921000" y="1439333"/>
            <a:ext cx="8466666" cy="33701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4285F4"/>
                </a:solidFill>
                <a:latin typeface="Rockwell Light"/>
                <a:cs typeface="Times"/>
              </a:rPr>
              <a:t>Dr. Lynn Abbott </a:t>
            </a:r>
            <a:r>
              <a:rPr lang="en-US" sz="1700">
                <a:solidFill>
                  <a:srgbClr val="15253D"/>
                </a:solidFill>
                <a:latin typeface="Rockwell Light"/>
                <a:cs typeface="Times"/>
              </a:rPr>
              <a:t>is a professor at Virginia Tech and is the sponsoring client of the </a:t>
            </a:r>
            <a:r>
              <a:rPr lang="en-US" sz="1700" i="1" err="1">
                <a:solidFill>
                  <a:srgbClr val="15253D"/>
                </a:solidFill>
                <a:latin typeface="Rockwell Light"/>
                <a:cs typeface="Times"/>
              </a:rPr>
              <a:t>Chorobesity</a:t>
            </a:r>
            <a:r>
              <a:rPr lang="en-US" sz="1700">
                <a:solidFill>
                  <a:srgbClr val="15253D"/>
                </a:solidFill>
                <a:latin typeface="Rockwell Light"/>
                <a:cs typeface="Times"/>
              </a:rPr>
              <a:t> project. He received his B.S. at Rutgers University before earning his M.S. at Stanford and finally his </a:t>
            </a:r>
            <a:r>
              <a:rPr lang="en-US" sz="1700" err="1">
                <a:solidFill>
                  <a:srgbClr val="15253D"/>
                </a:solidFill>
                <a:latin typeface="Rockwell Light"/>
                <a:cs typeface="Times"/>
              </a:rPr>
              <a:t>Ph.D</a:t>
            </a:r>
            <a:r>
              <a:rPr lang="en-US" sz="1700">
                <a:solidFill>
                  <a:srgbClr val="15253D"/>
                </a:solidFill>
                <a:latin typeface="Rockwell Light"/>
                <a:cs typeface="Times"/>
              </a:rPr>
              <a:t> in Computer Vision and Electrical Engineering. </a:t>
            </a:r>
            <a:endParaRPr lang="en-US">
              <a:latin typeface="Rockwell Light"/>
            </a:endParaRPr>
          </a:p>
          <a:p>
            <a:br>
              <a:rPr lang="en-US"/>
            </a:br>
            <a:endParaRPr lang="en-US">
              <a:solidFill>
                <a:srgbClr val="FFFFFF"/>
              </a:solidFill>
              <a:latin typeface="Rockwell Light"/>
            </a:endParaRPr>
          </a:p>
          <a:p>
            <a:r>
              <a:rPr lang="en-US" sz="1700">
                <a:solidFill>
                  <a:srgbClr val="15253D"/>
                </a:solidFill>
                <a:latin typeface="Rockwell Light"/>
                <a:cs typeface="Times"/>
              </a:rPr>
              <a:t>His research interests lie in his field of doctoral studies, as well as in biometrics and autonomous vehicle systems. His publications in this work have received over 3,000 citations.</a:t>
            </a:r>
          </a:p>
          <a:p>
            <a:br>
              <a:rPr lang="en-US"/>
            </a:br>
            <a:endParaRPr lang="en-US">
              <a:solidFill>
                <a:srgbClr val="FFFFFF"/>
              </a:solidFill>
              <a:latin typeface="Rockwell Light"/>
            </a:endParaRPr>
          </a:p>
          <a:p>
            <a:endParaRPr lang="en-US">
              <a:solidFill>
                <a:srgbClr val="FFFFFF"/>
              </a:solidFill>
              <a:latin typeface="Rockwell Light"/>
            </a:endParaRPr>
          </a:p>
          <a:p>
            <a:pPr algn="l"/>
            <a:endParaRPr lang="en-US">
              <a:latin typeface="Rockwell Ligh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86E2734-6226-104C-8099-F8BC6CDC394F}"/>
              </a:ext>
            </a:extLst>
          </p:cNvPr>
          <p:cNvSpPr/>
          <p:nvPr/>
        </p:nvSpPr>
        <p:spPr>
          <a:xfrm>
            <a:off x="9715498" y="4032248"/>
            <a:ext cx="2307167" cy="2656418"/>
          </a:xfrm>
          <a:prstGeom prst="ellipse">
            <a:avLst/>
          </a:prstGeom>
          <a:solidFill>
            <a:srgbClr val="57608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/>
              <a:t>CHENYU</a:t>
            </a:r>
          </a:p>
          <a:p>
            <a:pPr algn="ctr"/>
            <a:r>
              <a:rPr lang="en-US" sz="2400" b="1"/>
              <a:t>MAO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BABD03-C546-3625-E696-FCBBEFB0456B}"/>
              </a:ext>
            </a:extLst>
          </p:cNvPr>
          <p:cNvSpPr txBox="1"/>
          <p:nvPr/>
        </p:nvSpPr>
        <p:spPr>
          <a:xfrm>
            <a:off x="1344084" y="4540249"/>
            <a:ext cx="8276166" cy="24622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700" b="1" err="1">
                <a:solidFill>
                  <a:srgbClr val="4285F4"/>
                </a:solidFill>
                <a:latin typeface="Rockwell Light"/>
                <a:ea typeface="+mn-lt"/>
                <a:cs typeface="+mn-lt"/>
              </a:rPr>
              <a:t>Chenyu</a:t>
            </a:r>
            <a:r>
              <a:rPr lang="en-US" sz="1700" b="1">
                <a:solidFill>
                  <a:srgbClr val="4285F4"/>
                </a:solidFill>
                <a:latin typeface="Rockwell Light"/>
                <a:ea typeface="+mn-lt"/>
                <a:cs typeface="+mn-lt"/>
              </a:rPr>
              <a:t> Mao</a:t>
            </a:r>
            <a:r>
              <a:rPr lang="en-US" sz="1700" b="1">
                <a:latin typeface="Rockwell Light"/>
                <a:ea typeface="+mn-lt"/>
                <a:cs typeface="+mn-lt"/>
              </a:rPr>
              <a:t>,</a:t>
            </a:r>
            <a:r>
              <a:rPr lang="en-US" sz="1700">
                <a:latin typeface="Rockwell Light"/>
                <a:ea typeface="+mn-lt"/>
                <a:cs typeface="+mn-lt"/>
              </a:rPr>
              <a:t> currently pursuing his Master's in Computer Science and Applications at Virginia Tech, previously earned his Bachelor's degree from the same institution.</a:t>
            </a:r>
            <a:br>
              <a:rPr lang="en-US" sz="1700">
                <a:latin typeface="Rockwell Light"/>
              </a:rPr>
            </a:br>
            <a:endParaRPr lang="en-US" sz="1700">
              <a:latin typeface="Rockwell Light"/>
            </a:endParaRPr>
          </a:p>
          <a:p>
            <a:pPr algn="r"/>
            <a:r>
              <a:rPr lang="en-US" sz="1700">
                <a:latin typeface="Rockwell Light"/>
                <a:ea typeface="+mn-lt"/>
                <a:cs typeface="+mn-lt"/>
              </a:rPr>
              <a:t>He is a sponsoring client of the </a:t>
            </a:r>
            <a:r>
              <a:rPr lang="en-US" sz="1700" err="1">
                <a:latin typeface="Rockwell Light"/>
                <a:ea typeface="+mn-lt"/>
                <a:cs typeface="+mn-lt"/>
              </a:rPr>
              <a:t>Chorobesity</a:t>
            </a:r>
            <a:r>
              <a:rPr lang="en-US" sz="1700">
                <a:latin typeface="Rockwell Light"/>
                <a:ea typeface="+mn-lt"/>
                <a:cs typeface="+mn-lt"/>
              </a:rPr>
              <a:t> project. He has contributed significantly by providing a visual depiction of the anticipated outcome. This visual guide has served to unify the team's direction, ensuring all members are aligned with the intended objectives.</a:t>
            </a:r>
            <a:endParaRPr lang="en-US" sz="1700">
              <a:latin typeface="Rockwell Light"/>
            </a:endParaRPr>
          </a:p>
          <a:p>
            <a:pPr algn="r"/>
            <a:br>
              <a:rPr lang="en-US"/>
            </a:br>
            <a:endParaRPr lang="en-US" sz="1700">
              <a:latin typeface="Rockwell Ligh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EDFCF8-5AF7-C80F-C648-8D0D1B443565}"/>
              </a:ext>
            </a:extLst>
          </p:cNvPr>
          <p:cNvCxnSpPr/>
          <p:nvPr/>
        </p:nvCxnSpPr>
        <p:spPr>
          <a:xfrm flipV="1">
            <a:off x="1537758" y="4007909"/>
            <a:ext cx="9465734" cy="59265"/>
          </a:xfrm>
          <a:prstGeom prst="straightConnector1">
            <a:avLst/>
          </a:prstGeom>
          <a:ln w="28575">
            <a:solidFill>
              <a:srgbClr val="5760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F20778B-57B6-9A4F-1AD3-F10D259954D9}"/>
              </a:ext>
            </a:extLst>
          </p:cNvPr>
          <p:cNvSpPr/>
          <p:nvPr/>
        </p:nvSpPr>
        <p:spPr>
          <a:xfrm rot="-5400000">
            <a:off x="6109503" y="-992231"/>
            <a:ext cx="8742" cy="37264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16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7F5BE1-767B-9603-A85C-6233D8251F4B}"/>
              </a:ext>
            </a:extLst>
          </p:cNvPr>
          <p:cNvSpPr txBox="1">
            <a:spLocks/>
          </p:cNvSpPr>
          <p:nvPr/>
        </p:nvSpPr>
        <p:spPr>
          <a:xfrm>
            <a:off x="486347" y="205158"/>
            <a:ext cx="10643616" cy="6096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cs typeface="Calibri Light"/>
              </a:rPr>
              <a:t>REFERENCES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6C23E9-0389-8D7E-1ADA-40460F081468}"/>
              </a:ext>
            </a:extLst>
          </p:cNvPr>
          <p:cNvSpPr txBox="1"/>
          <p:nvPr/>
        </p:nvSpPr>
        <p:spPr>
          <a:xfrm>
            <a:off x="441579" y="1559983"/>
            <a:ext cx="1144270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Rockwell Light"/>
                <a:ea typeface="+mn-lt"/>
                <a:cs typeface="+mn-lt"/>
              </a:rPr>
              <a:t>[1] 2023 County Health Rankings Virginia Data - v3. (n.d.). County Health Rankings &amp; Roadmaps. </a:t>
            </a:r>
            <a:r>
              <a:rPr lang="en-US" dirty="0">
                <a:solidFill>
                  <a:srgbClr val="0097A7"/>
                </a:solidFill>
                <a:latin typeface="Rockwell Light"/>
                <a:ea typeface="+mn-lt"/>
                <a:cs typeface="+mn-lt"/>
                <a:hlinkClick r:id="rId2"/>
              </a:rPr>
              <a:t>https://www.countyhealthrankings.org/</a:t>
            </a:r>
            <a:endParaRPr lang="en-US" dirty="0">
              <a:solidFill>
                <a:srgbClr val="0097A7"/>
              </a:solidFill>
              <a:latin typeface="Rockwell Light"/>
            </a:endParaRPr>
          </a:p>
          <a:p>
            <a:endParaRPr lang="en-US" dirty="0">
              <a:solidFill>
                <a:srgbClr val="0097A7"/>
              </a:solidFill>
              <a:latin typeface="Rockwell Light"/>
              <a:ea typeface="+mn-lt"/>
              <a:cs typeface="+mn-lt"/>
            </a:endParaRPr>
          </a:p>
          <a:p>
            <a:r>
              <a:rPr lang="en-US" dirty="0">
                <a:latin typeface="Rockwell Light"/>
                <a:ea typeface="+mn-lt"/>
                <a:cs typeface="+mn-lt"/>
              </a:rPr>
              <a:t>[2]BVG Software (@benjaminadk). (2019, July 17). Bivariate Choropleth color generator. Observable. </a:t>
            </a:r>
            <a:r>
              <a:rPr lang="en-US" dirty="0">
                <a:solidFill>
                  <a:srgbClr val="0097A7"/>
                </a:solidFill>
                <a:latin typeface="Rockwell Light"/>
                <a:ea typeface="+mn-lt"/>
                <a:cs typeface="+mn-lt"/>
                <a:hlinkClick r:id="rId3"/>
              </a:rPr>
              <a:t>https://observablehq.com/@benjaminadk/bivariate-choropleth-color-generator</a:t>
            </a:r>
            <a:endParaRPr lang="en-US" dirty="0">
              <a:solidFill>
                <a:srgbClr val="0097A7"/>
              </a:solidFill>
              <a:latin typeface="Rockwell Light"/>
            </a:endParaRPr>
          </a:p>
          <a:p>
            <a:endParaRPr lang="en-US" dirty="0">
              <a:solidFill>
                <a:srgbClr val="0097A7"/>
              </a:solidFill>
              <a:latin typeface="Rockwell Light"/>
              <a:ea typeface="+mn-lt"/>
              <a:cs typeface="+mn-lt"/>
            </a:endParaRPr>
          </a:p>
          <a:p>
            <a:r>
              <a:rPr lang="en-US" dirty="0">
                <a:latin typeface="Rockwell Light"/>
                <a:ea typeface="+mn-lt"/>
                <a:cs typeface="+mn-lt"/>
              </a:rPr>
              <a:t>[3]Cartography vectors. (n.d.). Cartography Vectors. </a:t>
            </a:r>
            <a:r>
              <a:rPr lang="en-US" dirty="0">
                <a:latin typeface="Rockwell Light"/>
                <a:ea typeface="+mn-lt"/>
                <a:cs typeface="+mn-lt"/>
                <a:hlinkClick r:id="rId4"/>
              </a:rPr>
              <a:t>https://cartographyvectors.com/map/1129-virginia-with-county-boundaries</a:t>
            </a:r>
            <a:endParaRPr lang="en-US" dirty="0">
              <a:latin typeface="Rockwell Light"/>
              <a:ea typeface="+mn-lt"/>
              <a:cs typeface="+mn-lt"/>
            </a:endParaRPr>
          </a:p>
          <a:p>
            <a:endParaRPr lang="en-US" dirty="0">
              <a:latin typeface="Rockwell Light"/>
              <a:ea typeface="+mn-lt"/>
              <a:cs typeface="+mn-lt"/>
            </a:endParaRPr>
          </a:p>
          <a:p>
            <a:r>
              <a:rPr lang="en-US" dirty="0">
                <a:latin typeface="Rockwell Light"/>
                <a:ea typeface="+mn-lt"/>
                <a:cs typeface="+mn-lt"/>
              </a:rPr>
              <a:t>[4] "Extra Weight, Extra Risk | ADA." American Diabetes Association | Research, Education, Advocacy, diabetes.org/health-wellness/weight-management/extra-weight-extra-risk.</a:t>
            </a:r>
          </a:p>
          <a:p>
            <a:endParaRPr lang="en-US" dirty="0">
              <a:latin typeface="Rockwell Light"/>
              <a:ea typeface="+mn-lt"/>
              <a:cs typeface="+mn-lt"/>
            </a:endParaRPr>
          </a:p>
          <a:p>
            <a:r>
              <a:rPr lang="en-US" dirty="0">
                <a:latin typeface="Rockwell Light"/>
                <a:ea typeface="+mn-lt"/>
                <a:cs typeface="+mn-lt"/>
              </a:rPr>
              <a:t>[5] "Choropleth Map." The Data Visualization Catalogue, datavizcatalogue.com/methods/choropleth.html.</a:t>
            </a:r>
          </a:p>
          <a:p>
            <a:endParaRPr lang="en-US" dirty="0">
              <a:latin typeface="Rockwell Light"/>
            </a:endParaRPr>
          </a:p>
          <a:p>
            <a:br>
              <a:rPr lang="en-US" dirty="0"/>
            </a:br>
            <a:endParaRPr lang="en-US" dirty="0">
              <a:latin typeface="Rockwell Ligh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B1161F-BAAB-CD31-A87E-F1CEB7089743}"/>
              </a:ext>
            </a:extLst>
          </p:cNvPr>
          <p:cNvSpPr/>
          <p:nvPr/>
        </p:nvSpPr>
        <p:spPr>
          <a:xfrm rot="-5400000">
            <a:off x="6090453" y="-3792581"/>
            <a:ext cx="8742" cy="9212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9068EB-0B0C-2101-60BF-1CE73DB0D52A}"/>
              </a:ext>
            </a:extLst>
          </p:cNvPr>
          <p:cNvSpPr/>
          <p:nvPr/>
        </p:nvSpPr>
        <p:spPr>
          <a:xfrm rot="-5400000">
            <a:off x="5604678" y="2370095"/>
            <a:ext cx="8742" cy="9212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61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7F5BE1-767B-9603-A85C-6233D8251F4B}"/>
              </a:ext>
            </a:extLst>
          </p:cNvPr>
          <p:cNvSpPr txBox="1">
            <a:spLocks/>
          </p:cNvSpPr>
          <p:nvPr/>
        </p:nvSpPr>
        <p:spPr>
          <a:xfrm>
            <a:off x="28575" y="2762250"/>
            <a:ext cx="12024050" cy="9144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>
                <a:latin typeface="+mn-lt"/>
                <a:cs typeface="Calibri Light"/>
              </a:rPr>
              <a:t>Questions?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247D3F-1482-C191-CC2A-B86695299C6E}"/>
              </a:ext>
            </a:extLst>
          </p:cNvPr>
          <p:cNvSpPr/>
          <p:nvPr/>
        </p:nvSpPr>
        <p:spPr>
          <a:xfrm rot="-5400000">
            <a:off x="6090453" y="-2497181"/>
            <a:ext cx="8742" cy="9212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044EC9-8B60-3B5F-A4FB-4B5E93C5FEF1}"/>
              </a:ext>
            </a:extLst>
          </p:cNvPr>
          <p:cNvSpPr/>
          <p:nvPr/>
        </p:nvSpPr>
        <p:spPr>
          <a:xfrm rot="-5400000">
            <a:off x="6090453" y="-268331"/>
            <a:ext cx="8742" cy="9212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631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1189F2-366C-E4B7-D2DB-5CA38D35DEEE}"/>
              </a:ext>
            </a:extLst>
          </p:cNvPr>
          <p:cNvSpPr/>
          <p:nvPr/>
        </p:nvSpPr>
        <p:spPr>
          <a:xfrm rot="5400000">
            <a:off x="-611405" y="387922"/>
            <a:ext cx="7024135" cy="59139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949B11A-14AA-A390-DF13-22FDDB41D251}"/>
              </a:ext>
            </a:extLst>
          </p:cNvPr>
          <p:cNvSpPr txBox="1">
            <a:spLocks/>
          </p:cNvSpPr>
          <p:nvPr/>
        </p:nvSpPr>
        <p:spPr>
          <a:xfrm>
            <a:off x="42665" y="2681403"/>
            <a:ext cx="5671357" cy="150709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dirty="0">
                <a:cs typeface="Calibri Light"/>
              </a:rPr>
              <a:t>OUTLINE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AEFC69-1A26-B780-5EA8-7B841A2A76C6}"/>
              </a:ext>
            </a:extLst>
          </p:cNvPr>
          <p:cNvSpPr txBox="1">
            <a:spLocks/>
          </p:cNvSpPr>
          <p:nvPr/>
        </p:nvSpPr>
        <p:spPr>
          <a:xfrm>
            <a:off x="75797" y="2758708"/>
            <a:ext cx="5671357" cy="150709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sz="940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72" name="Text Placeholder 80">
            <a:extLst>
              <a:ext uri="{FF2B5EF4-FFF2-40B4-BE49-F238E27FC236}">
                <a16:creationId xmlns:a16="http://schemas.microsoft.com/office/drawing/2014/main" id="{646E3DD7-E025-B5E2-FD24-A9F7F5458DF4}"/>
              </a:ext>
            </a:extLst>
          </p:cNvPr>
          <p:cNvSpPr>
            <a:spLocks noGrp="1"/>
          </p:cNvSpPr>
          <p:nvPr/>
        </p:nvSpPr>
        <p:spPr>
          <a:xfrm>
            <a:off x="5948659" y="472578"/>
            <a:ext cx="6167544" cy="6551388"/>
          </a:xfrm>
          <a:prstGeom prst="rect">
            <a:avLst/>
          </a:prstGeom>
        </p:spPr>
        <p:txBody>
          <a:bodyPr vert="horz" lIns="121899" tIns="60949" rIns="121899" bIns="60949" rtlCol="0" anchor="t">
            <a:noAutofit/>
          </a:bodyPr>
          <a:lstStyle>
            <a:lvl1pPr marL="0" indent="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b="1" kern="1200" cap="all" spc="200" baseline="0">
                <a:solidFill>
                  <a:schemeClr val="accent3"/>
                </a:solidFill>
                <a:latin typeface="+mn-lt"/>
                <a:ea typeface="+mn-ea"/>
                <a:cs typeface="Arial"/>
              </a:defRPr>
            </a:lvl1pPr>
            <a:lvl2pPr marL="609494" indent="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accent3">
                    <a:lumMod val="50000"/>
                  </a:schemeClr>
                </a:solidFill>
                <a:latin typeface="+mj-lt"/>
                <a:ea typeface="+mn-ea"/>
                <a:cs typeface="Arial"/>
              </a:defRPr>
            </a:lvl2pPr>
            <a:lvl3pPr marL="1218986" indent="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accent3">
                    <a:lumMod val="50000"/>
                  </a:schemeClr>
                </a:solidFill>
                <a:latin typeface="+mj-lt"/>
                <a:ea typeface="+mn-ea"/>
                <a:cs typeface="Arial"/>
              </a:defRPr>
            </a:lvl3pPr>
            <a:lvl4pPr marL="1828480" indent="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accent3">
                    <a:lumMod val="50000"/>
                  </a:schemeClr>
                </a:solidFill>
                <a:latin typeface="+mj-lt"/>
                <a:ea typeface="+mn-ea"/>
                <a:cs typeface="Arial"/>
              </a:defRPr>
            </a:lvl4pPr>
            <a:lvl5pPr marL="2437973" indent="0" algn="l" defTabSz="1218987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accent3">
                    <a:lumMod val="50000"/>
                  </a:schemeClr>
                </a:solidFill>
                <a:latin typeface="+mj-lt"/>
                <a:ea typeface="+mn-ea"/>
                <a:cs typeface="Arial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INTRODUCTION</a:t>
            </a:r>
            <a:endParaRPr lang="en-US" dirty="0"/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PROJECT TIMELINE</a:t>
            </a:r>
            <a:endParaRPr lang="en-US" b="0" dirty="0">
              <a:solidFill>
                <a:srgbClr val="000000"/>
              </a:solidFill>
            </a:endParaRP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APPLICATION DEVELOPMENT: ARCHITECTURE</a:t>
            </a:r>
            <a:endParaRPr lang="en-US" b="0" dirty="0">
              <a:solidFill>
                <a:srgbClr val="000000"/>
              </a:solidFill>
            </a:endParaRP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APPLICATION DEVELOPMENT: DATA Management </a:t>
            </a:r>
            <a:endParaRPr lang="en-US" b="0" dirty="0">
              <a:solidFill>
                <a:srgbClr val="000000"/>
              </a:solidFill>
            </a:endParaRP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APPLICATION DEVELOPMENT: COLOR-CODED MAP</a:t>
            </a:r>
            <a:endParaRPr lang="en-US" b="0" dirty="0">
              <a:solidFill>
                <a:srgbClr val="000000"/>
              </a:solidFill>
            </a:endParaRP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APPLICATION FEATURES</a:t>
            </a:r>
            <a:endParaRPr lang="en-US" b="0" dirty="0">
              <a:solidFill>
                <a:srgbClr val="000000"/>
              </a:solidFill>
            </a:endParaRP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DEMO </a:t>
            </a: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COMPLETED WORK</a:t>
            </a: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Future work </a:t>
            </a: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ACKNOWLEDGEMENTS</a:t>
            </a: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 REFERENCES </a:t>
            </a:r>
          </a:p>
          <a:p>
            <a:pPr marL="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8FC90B-D377-2966-27D8-B036E398C398}"/>
              </a:ext>
            </a:extLst>
          </p:cNvPr>
          <p:cNvSpPr/>
          <p:nvPr/>
        </p:nvSpPr>
        <p:spPr>
          <a:xfrm>
            <a:off x="5742791" y="-177843"/>
            <a:ext cx="132567" cy="82032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869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DBEB72F-799C-F21E-7428-DEC4CB150F1C}"/>
              </a:ext>
            </a:extLst>
          </p:cNvPr>
          <p:cNvSpPr/>
          <p:nvPr/>
        </p:nvSpPr>
        <p:spPr>
          <a:xfrm>
            <a:off x="0" y="0"/>
            <a:ext cx="122205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6C082-F70E-4198-E94E-7A169C2EAAC1}"/>
              </a:ext>
            </a:extLst>
          </p:cNvPr>
          <p:cNvSpPr txBox="1"/>
          <p:nvPr/>
        </p:nvSpPr>
        <p:spPr>
          <a:xfrm>
            <a:off x="236306" y="421240"/>
            <a:ext cx="8702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>
                <a:latin typeface="+mj-lt"/>
              </a:rPr>
              <a:t>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4563DC-EA36-9F33-0DA5-1325A922CB56}"/>
              </a:ext>
            </a:extLst>
          </p:cNvPr>
          <p:cNvSpPr txBox="1"/>
          <p:nvPr/>
        </p:nvSpPr>
        <p:spPr>
          <a:xfrm>
            <a:off x="312720" y="1223662"/>
            <a:ext cx="46873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latin typeface="Rockwell Light" panose="02040303020102020203" pitchFamily="18" charset="0"/>
              </a:rPr>
              <a:t>Problem</a:t>
            </a:r>
            <a:r>
              <a:rPr lang="en-US">
                <a:latin typeface="Rockwell Light" panose="02040303020102020203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According to the American Diabetes Association: “Being overweight raises your risk for type 2 diabetes, heart disease, and stroke.”[4]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Our client wants to utilize a </a:t>
            </a:r>
            <a:r>
              <a:rPr lang="en-US" i="1">
                <a:latin typeface="Rockwell Light" panose="02040303020102020203" pitchFamily="18" charset="0"/>
              </a:rPr>
              <a:t>geographical representation tool </a:t>
            </a:r>
            <a:r>
              <a:rPr lang="en-US">
                <a:latin typeface="Rockwell Light" panose="02040303020102020203" pitchFamily="18" charset="0"/>
              </a:rPr>
              <a:t>to do further research into prevalent health conditions: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Obesity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Diabetes</a:t>
            </a:r>
          </a:p>
          <a:p>
            <a:pPr lvl="1"/>
            <a:endParaRPr lang="en-US">
              <a:latin typeface="Rockwell Light" panose="020403030201020202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latin typeface="Rockwell Light" panose="02040303020102020203" pitchFamily="18" charset="0"/>
              </a:rPr>
              <a:t>Questions</a:t>
            </a:r>
            <a:r>
              <a:rPr lang="en-US">
                <a:latin typeface="Rockwell Light" panose="02040303020102020203" pitchFamily="18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Is there a </a:t>
            </a:r>
            <a:r>
              <a:rPr lang="en-US" i="1">
                <a:latin typeface="Rockwell Light" panose="02040303020102020203" pitchFamily="18" charset="0"/>
              </a:rPr>
              <a:t>geographical</a:t>
            </a:r>
            <a:r>
              <a:rPr lang="en-US">
                <a:latin typeface="Rockwell Light" panose="02040303020102020203" pitchFamily="18" charset="0"/>
              </a:rPr>
              <a:t> </a:t>
            </a:r>
            <a:r>
              <a:rPr lang="en-US" i="1">
                <a:latin typeface="Rockwell Light" panose="02040303020102020203" pitchFamily="18" charset="0"/>
              </a:rPr>
              <a:t>correlation </a:t>
            </a:r>
            <a:r>
              <a:rPr lang="en-US">
                <a:latin typeface="Rockwell Light" panose="02040303020102020203" pitchFamily="18" charset="0"/>
              </a:rPr>
              <a:t>between obesity and diabetes?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 panose="02040303020102020203" pitchFamily="18" charset="0"/>
              </a:rPr>
              <a:t>How do we show this correlation?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latin typeface="Rockwell Light" panose="020403030201020202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A22BBB-51F8-AD23-BE14-EFB0B6A10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240" y="1752720"/>
            <a:ext cx="6953250" cy="304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E42DA1-7581-2930-A7E4-369DD4A541E7}"/>
              </a:ext>
            </a:extLst>
          </p:cNvPr>
          <p:cNvSpPr txBox="1"/>
          <p:nvPr/>
        </p:nvSpPr>
        <p:spPr>
          <a:xfrm>
            <a:off x="7061236" y="4800720"/>
            <a:ext cx="2945258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Example Choropleth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7FA638-8095-7677-E9B1-165168167553}"/>
              </a:ext>
            </a:extLst>
          </p:cNvPr>
          <p:cNvSpPr/>
          <p:nvPr/>
        </p:nvSpPr>
        <p:spPr>
          <a:xfrm rot="-5400000">
            <a:off x="2151866" y="-720768"/>
            <a:ext cx="56367" cy="37264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413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71FA7-1130-577A-B262-3CFCE4D36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cs typeface="Calibri Light"/>
              </a:rPr>
              <a:t>Project Timeline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EC563-7A28-7A64-EF55-8B2D96B8BA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STAGE 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B8F0EB2-D253-F76C-B121-CBA49CA5F08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01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8761A4F-8455-B6EE-0710-C948C881802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12566" y="2932248"/>
            <a:ext cx="2066101" cy="2332464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1500"/>
              <a:t>Conceptualize and finalize the project's requirements </a:t>
            </a:r>
            <a:endParaRPr lang="en-US"/>
          </a:p>
          <a:p>
            <a:endParaRPr lang="en-US" sz="1500"/>
          </a:p>
        </p:txBody>
      </p:sp>
      <p:pic>
        <p:nvPicPr>
          <p:cNvPr id="100" name="Picture Placeholder 99" descr="Business Growth with solid fill">
            <a:extLst>
              <a:ext uri="{FF2B5EF4-FFF2-40B4-BE49-F238E27FC236}">
                <a16:creationId xmlns:a16="http://schemas.microsoft.com/office/drawing/2014/main" id="{41A0C35A-B61E-04E0-9A0E-27D0254B959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046D6-BF6A-92C5-9FA6-A8E0968175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STAGE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873B32-A536-3384-777E-7E6388EDC2A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02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2D4C139-4CA6-061C-30BA-8E451F74D97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946813" y="2932248"/>
            <a:ext cx="2066101" cy="23324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500"/>
              <a:t>Establish a  </a:t>
            </a:r>
          </a:p>
          <a:p>
            <a:pPr>
              <a:spcBef>
                <a:spcPts val="0"/>
              </a:spcBef>
            </a:pPr>
            <a:r>
              <a:rPr lang="en-US" sz="1500"/>
              <a:t>management </a:t>
            </a:r>
          </a:p>
          <a:p>
            <a:pPr>
              <a:spcBef>
                <a:spcPts val="0"/>
              </a:spcBef>
            </a:pPr>
            <a:r>
              <a:rPr lang="en-US" sz="1500"/>
              <a:t>framework  </a:t>
            </a:r>
          </a:p>
          <a:p>
            <a:endParaRPr lang="en-US"/>
          </a:p>
        </p:txBody>
      </p:sp>
      <p:pic>
        <p:nvPicPr>
          <p:cNvPr id="101" name="Picture Placeholder 100" descr="Internet Of Things with solid fill">
            <a:extLst>
              <a:ext uri="{FF2B5EF4-FFF2-40B4-BE49-F238E27FC236}">
                <a16:creationId xmlns:a16="http://schemas.microsoft.com/office/drawing/2014/main" id="{58A8FA1F-1699-0217-E33F-6BD26B4D5BFF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4FDB83-A3CA-32EC-E835-74D51EC7ED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STAGE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DE7116E-BD93-DD4F-EF8F-9844EF3C0C6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03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DB0524D-33BC-3B8A-95AC-691DD154BD6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062918" y="2932248"/>
            <a:ext cx="2066101" cy="23324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500"/>
              <a:t>Development:</a:t>
            </a:r>
          </a:p>
          <a:p>
            <a:pPr>
              <a:spcBef>
                <a:spcPts val="0"/>
              </a:spcBef>
            </a:pPr>
            <a:r>
              <a:rPr lang="en-US" sz="1500"/>
              <a:t>Front-end,      </a:t>
            </a:r>
          </a:p>
          <a:p>
            <a:pPr>
              <a:spcBef>
                <a:spcPts val="0"/>
              </a:spcBef>
            </a:pPr>
            <a:r>
              <a:rPr lang="en-US" sz="1500"/>
              <a:t>Back-end, Initial Testing </a:t>
            </a:r>
            <a:endParaRPr lang="en-US"/>
          </a:p>
        </p:txBody>
      </p:sp>
      <p:pic>
        <p:nvPicPr>
          <p:cNvPr id="102" name="Picture Placeholder 101" descr="Social network with solid fill">
            <a:extLst>
              <a:ext uri="{FF2B5EF4-FFF2-40B4-BE49-F238E27FC236}">
                <a16:creationId xmlns:a16="http://schemas.microsoft.com/office/drawing/2014/main" id="{8EF82486-ABDC-A42A-299B-A8456BE72A4B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0006CE-8B99-2B5E-6EC8-AD2659DA48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STAGE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DFC2536-E65E-7429-0184-98BC0E1C17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/>
              <a:t>04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1E93091-75D0-8EE7-0CC2-3D13EC5ACA4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188094" y="2932248"/>
            <a:ext cx="2066101" cy="2332464"/>
          </a:xfrm>
        </p:spPr>
        <p:txBody>
          <a:bodyPr>
            <a:normAutofit/>
          </a:bodyPr>
          <a:lstStyle/>
          <a:p>
            <a:r>
              <a:rPr lang="en-US" sz="1500"/>
              <a:t>Final touches, thorough testing, and creation of User Manual</a:t>
            </a:r>
          </a:p>
        </p:txBody>
      </p:sp>
      <p:pic>
        <p:nvPicPr>
          <p:cNvPr id="103" name="Picture Placeholder 102" descr="Checklist with solid fill">
            <a:extLst>
              <a:ext uri="{FF2B5EF4-FFF2-40B4-BE49-F238E27FC236}">
                <a16:creationId xmlns:a16="http://schemas.microsoft.com/office/drawing/2014/main" id="{474E7E93-86E1-4C23-3541-A24692B8DB83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98FC35-D6C3-4969-74AD-CCF9708634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STAGE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90BE18-FA27-C57B-C781-3884F580D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/>
              <a:t>05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31D9E72-C932-0F8E-8855-77A99AB3EEF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313268" y="2932248"/>
            <a:ext cx="2066101" cy="2332464"/>
          </a:xfrm>
        </p:spPr>
        <p:txBody>
          <a:bodyPr/>
          <a:lstStyle/>
          <a:p>
            <a:r>
              <a:rPr lang="en-US" sz="1500"/>
              <a:t>Complete report and launch project.</a:t>
            </a:r>
            <a:r>
              <a:rPr lang="en-US"/>
              <a:t> </a:t>
            </a:r>
          </a:p>
        </p:txBody>
      </p:sp>
      <p:pic>
        <p:nvPicPr>
          <p:cNvPr id="104" name="Picture Placeholder 103" descr="Internet with solid fill">
            <a:extLst>
              <a:ext uri="{FF2B5EF4-FFF2-40B4-BE49-F238E27FC236}">
                <a16:creationId xmlns:a16="http://schemas.microsoft.com/office/drawing/2014/main" id="{1BE8DFCD-9481-C706-BE19-0A45C9032211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9DA2EB-3C57-94DD-070F-95F502F36674}"/>
              </a:ext>
            </a:extLst>
          </p:cNvPr>
          <p:cNvSpPr txBox="1"/>
          <p:nvPr/>
        </p:nvSpPr>
        <p:spPr>
          <a:xfrm>
            <a:off x="1088571" y="3129643"/>
            <a:ext cx="14242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chemeClr val="bg1"/>
                </a:solidFill>
              </a:rPr>
              <a:t>September 15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1CC442-61B0-7CA7-FA78-78C0D5E9B82D}"/>
              </a:ext>
            </a:extLst>
          </p:cNvPr>
          <p:cNvSpPr txBox="1"/>
          <p:nvPr/>
        </p:nvSpPr>
        <p:spPr>
          <a:xfrm>
            <a:off x="3202214" y="3129642"/>
            <a:ext cx="14242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chemeClr val="bg1"/>
                </a:solidFill>
              </a:rPr>
              <a:t>September 29</a:t>
            </a:r>
            <a:endParaRPr lang="en-US" i="1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B6397D-2775-07D6-7470-31987EC8379A}"/>
              </a:ext>
            </a:extLst>
          </p:cNvPr>
          <p:cNvSpPr txBox="1"/>
          <p:nvPr/>
        </p:nvSpPr>
        <p:spPr>
          <a:xfrm>
            <a:off x="9615713" y="3129642"/>
            <a:ext cx="14242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November 14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1B66E5-4B6A-9CE0-100D-ED269045F513}"/>
              </a:ext>
            </a:extLst>
          </p:cNvPr>
          <p:cNvSpPr txBox="1"/>
          <p:nvPr/>
        </p:nvSpPr>
        <p:spPr>
          <a:xfrm>
            <a:off x="7465785" y="3129642"/>
            <a:ext cx="14242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chemeClr val="bg1"/>
                </a:solidFill>
              </a:rPr>
              <a:t>November 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206CEF-C8B2-2669-4B3B-AD97D3175FBF}"/>
              </a:ext>
            </a:extLst>
          </p:cNvPr>
          <p:cNvSpPr txBox="1"/>
          <p:nvPr/>
        </p:nvSpPr>
        <p:spPr>
          <a:xfrm>
            <a:off x="5379357" y="3129643"/>
            <a:ext cx="142421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chemeClr val="bg1"/>
                </a:solidFill>
              </a:rPr>
              <a:t>October 3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2FF230-D3CF-3E16-7CD3-96353194F567}"/>
              </a:ext>
            </a:extLst>
          </p:cNvPr>
          <p:cNvSpPr/>
          <p:nvPr/>
        </p:nvSpPr>
        <p:spPr>
          <a:xfrm rot="-5400000">
            <a:off x="6223803" y="5246644"/>
            <a:ext cx="46842" cy="37264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DCA2812-9029-A708-F2BD-70BBF297958D}"/>
              </a:ext>
            </a:extLst>
          </p:cNvPr>
          <p:cNvSpPr/>
          <p:nvPr/>
        </p:nvSpPr>
        <p:spPr>
          <a:xfrm rot="-5400000" flipH="1">
            <a:off x="6237308" y="-1263693"/>
            <a:ext cx="38883" cy="10785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209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2EE8E5-D27B-9E97-BA12-890AF4E5B968}"/>
              </a:ext>
            </a:extLst>
          </p:cNvPr>
          <p:cNvSpPr txBox="1"/>
          <p:nvPr/>
        </p:nvSpPr>
        <p:spPr>
          <a:xfrm>
            <a:off x="802006" y="129360"/>
            <a:ext cx="1077197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>
                <a:latin typeface="+mj-lt"/>
              </a:rPr>
              <a:t>Application Development:</a:t>
            </a:r>
            <a:r>
              <a:rPr lang="en-US" sz="4000">
                <a:latin typeface="+mj-lt"/>
              </a:rPr>
              <a:t> Architecture</a:t>
            </a:r>
            <a:endParaRPr lang="en-US" sz="4000">
              <a:latin typeface="Calibri Light"/>
              <a:cs typeface="Calibri Ligh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105F0A-D77F-EC1D-81A4-A59752962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96" y="895384"/>
            <a:ext cx="9939858" cy="545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4039418-1E51-EEB0-5692-F90AFACBF300}"/>
              </a:ext>
            </a:extLst>
          </p:cNvPr>
          <p:cNvSpPr/>
          <p:nvPr/>
        </p:nvSpPr>
        <p:spPr>
          <a:xfrm rot="-5400000" flipH="1">
            <a:off x="6303983" y="-3635419"/>
            <a:ext cx="29358" cy="91462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35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a black square with arrows&#10;&#10;Description automatically generated">
            <a:extLst>
              <a:ext uri="{FF2B5EF4-FFF2-40B4-BE49-F238E27FC236}">
                <a16:creationId xmlns:a16="http://schemas.microsoft.com/office/drawing/2014/main" id="{24D5D811-B808-CD06-AEB2-A36E97426B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94" r="-218" b="41419"/>
          <a:stretch/>
        </p:blipFill>
        <p:spPr>
          <a:xfrm>
            <a:off x="6891541" y="1232323"/>
            <a:ext cx="5478516" cy="51950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A9D69F-E821-0506-3999-2BCD988C49DC}"/>
              </a:ext>
            </a:extLst>
          </p:cNvPr>
          <p:cNvSpPr txBox="1">
            <a:spLocks/>
          </p:cNvSpPr>
          <p:nvPr/>
        </p:nvSpPr>
        <p:spPr>
          <a:xfrm>
            <a:off x="781622" y="281358"/>
            <a:ext cx="10643616" cy="9144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Calibri Light"/>
              </a:rPr>
              <a:t>Application Development: </a:t>
            </a:r>
            <a:r>
              <a:rPr lang="en-US" b="1" dirty="0">
                <a:solidFill>
                  <a:srgbClr val="5C85C5"/>
                </a:solidFill>
                <a:cs typeface="Calibri Light"/>
              </a:rPr>
              <a:t>C</a:t>
            </a:r>
            <a:r>
              <a:rPr lang="en-US" b="1" dirty="0">
                <a:solidFill>
                  <a:srgbClr val="C55B5D"/>
                </a:solidFill>
                <a:cs typeface="Calibri Light"/>
              </a:rPr>
              <a:t>o</a:t>
            </a:r>
            <a:r>
              <a:rPr lang="en-US" b="1" dirty="0">
                <a:solidFill>
                  <a:srgbClr val="A2B2D3"/>
                </a:solidFill>
                <a:cs typeface="Calibri Light"/>
              </a:rPr>
              <a:t>l</a:t>
            </a:r>
            <a:r>
              <a:rPr lang="en-US" b="1" dirty="0">
                <a:solidFill>
                  <a:srgbClr val="D5A1A3"/>
                </a:solidFill>
                <a:cs typeface="Calibri Light"/>
              </a:rPr>
              <a:t>o</a:t>
            </a:r>
            <a:r>
              <a:rPr lang="en-US" b="1" dirty="0">
                <a:solidFill>
                  <a:srgbClr val="57608E"/>
                </a:solidFill>
                <a:cs typeface="Calibri Light"/>
              </a:rPr>
              <a:t>r</a:t>
            </a:r>
            <a:r>
              <a:rPr lang="en-US" dirty="0">
                <a:cs typeface="Calibri Light"/>
              </a:rPr>
              <a:t>-Coded Map </a:t>
            </a:r>
          </a:p>
        </p:txBody>
      </p:sp>
      <p:pic>
        <p:nvPicPr>
          <p:cNvPr id="4" name="Picture 3" descr="A color palette of different shades of blue red and purple&#10;&#10;Description automatically generated">
            <a:extLst>
              <a:ext uri="{FF2B5EF4-FFF2-40B4-BE49-F238E27FC236}">
                <a16:creationId xmlns:a16="http://schemas.microsoft.com/office/drawing/2014/main" id="{ECFC26F1-96A3-71D5-D3E4-1DADD6168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640" y="2318803"/>
            <a:ext cx="3048000" cy="30289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D38435-0285-52EC-F711-5F0EA070CDEB}"/>
              </a:ext>
            </a:extLst>
          </p:cNvPr>
          <p:cNvSpPr txBox="1"/>
          <p:nvPr/>
        </p:nvSpPr>
        <p:spPr>
          <a:xfrm rot="16200000">
            <a:off x="5804211" y="3842342"/>
            <a:ext cx="28410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C55B5D"/>
                </a:solidFill>
              </a:rPr>
              <a:t>Obesity Percentage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04F59A-4972-0C5B-C62A-BEF8DC382EEE}"/>
              </a:ext>
            </a:extLst>
          </p:cNvPr>
          <p:cNvSpPr txBox="1"/>
          <p:nvPr/>
        </p:nvSpPr>
        <p:spPr>
          <a:xfrm>
            <a:off x="8245014" y="5849481"/>
            <a:ext cx="371927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5C85C5"/>
                </a:solidFill>
              </a:rPr>
              <a:t>Diabetes Percentage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33AF9E-3A64-B212-1057-430BD9FFAADD}"/>
              </a:ext>
            </a:extLst>
          </p:cNvPr>
          <p:cNvSpPr txBox="1"/>
          <p:nvPr/>
        </p:nvSpPr>
        <p:spPr>
          <a:xfrm>
            <a:off x="822297" y="1247241"/>
            <a:ext cx="5956293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Color Key: the “key” to the map display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Obesity Scale (red)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Diabetes Scale (blue)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Bivariate Scale (both health conditions)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latin typeface="Rockwell Ligh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Integration of the Key with the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Normalization of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Calculate mean and standard deviation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Create ranges for which data points will fall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Associate data with a color on the map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latin typeface="Rockwell Ligh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>
              <a:latin typeface="Rockwell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E12B9E-B597-B564-0042-F41DC4BD048C}"/>
              </a:ext>
            </a:extLst>
          </p:cNvPr>
          <p:cNvSpPr txBox="1"/>
          <p:nvPr/>
        </p:nvSpPr>
        <p:spPr>
          <a:xfrm>
            <a:off x="6540466" y="1513941"/>
            <a:ext cx="618066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Bivariate Choropleth Color Generator[2]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29694D-5827-C7D2-2FB7-76E6C99A3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22" y="4297033"/>
            <a:ext cx="5486400" cy="13525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DD5B266-FA97-3C72-D7C3-E28802DEB412}"/>
              </a:ext>
            </a:extLst>
          </p:cNvPr>
          <p:cNvSpPr/>
          <p:nvPr/>
        </p:nvSpPr>
        <p:spPr>
          <a:xfrm rot="-5400000" flipH="1">
            <a:off x="6003946" y="-2011406"/>
            <a:ext cx="19833" cy="57553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DA4F7D-D796-C548-1623-A8662E5C16BD}"/>
              </a:ext>
            </a:extLst>
          </p:cNvPr>
          <p:cNvSpPr/>
          <p:nvPr/>
        </p:nvSpPr>
        <p:spPr>
          <a:xfrm rot="-5400000">
            <a:off x="5880903" y="2560594"/>
            <a:ext cx="8742" cy="9212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71F190-50E5-C254-29C2-EC7318764755}"/>
              </a:ext>
            </a:extLst>
          </p:cNvPr>
          <p:cNvSpPr txBox="1"/>
          <p:nvPr/>
        </p:nvSpPr>
        <p:spPr>
          <a:xfrm>
            <a:off x="658332" y="5849481"/>
            <a:ext cx="573298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Lessons Learned</a:t>
            </a:r>
            <a:r>
              <a:rPr lang="en-US" dirty="0"/>
              <a:t>: Color Key in Front-End vs Back-End</a:t>
            </a:r>
          </a:p>
        </p:txBody>
      </p:sp>
    </p:spTree>
    <p:extLst>
      <p:ext uri="{BB962C8B-B14F-4D97-AF65-F5344CB8AC3E}">
        <p14:creationId xmlns:p14="http://schemas.microsoft.com/office/powerpoint/2010/main" val="26685488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A9D69F-E821-0506-3999-2BCD988C49DC}"/>
              </a:ext>
            </a:extLst>
          </p:cNvPr>
          <p:cNvSpPr txBox="1">
            <a:spLocks/>
          </p:cNvSpPr>
          <p:nvPr/>
        </p:nvSpPr>
        <p:spPr>
          <a:xfrm>
            <a:off x="943547" y="395658"/>
            <a:ext cx="10643616" cy="514350"/>
          </a:xfrm>
          <a:prstGeom prst="rect">
            <a:avLst/>
          </a:prstGeom>
        </p:spPr>
        <p:txBody>
          <a:bodyPr lIns="91440" tIns="45720" rIns="91440" bIns="45720" anchor="t">
            <a:normAutofit fontScale="90000" lnSpcReduction="2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cs typeface="Calibri Light"/>
              </a:rPr>
              <a:t>Application Development:</a:t>
            </a:r>
            <a:r>
              <a:rPr lang="en-US">
                <a:cs typeface="Calibri Light"/>
              </a:rPr>
              <a:t> Data Management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EB8658-9A40-4397-6C46-567FBDF24DD9}"/>
              </a:ext>
            </a:extLst>
          </p:cNvPr>
          <p:cNvSpPr txBox="1"/>
          <p:nvPr/>
        </p:nvSpPr>
        <p:spPr>
          <a:xfrm>
            <a:off x="277435" y="2060028"/>
            <a:ext cx="4646985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Rockwell"/>
                <a:ea typeface="+mn-lt"/>
                <a:cs typeface="+mn-lt"/>
              </a:rPr>
              <a:t>Data Acquisition: Initial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Find a comprehensive </a:t>
            </a:r>
            <a:r>
              <a:rPr lang="en-US">
                <a:latin typeface="Rockwell Light"/>
                <a:ea typeface="+mn-lt"/>
                <a:cs typeface="+mn-lt"/>
                <a:hlinkClick r:id="rId3"/>
              </a:rPr>
              <a:t>dataset</a:t>
            </a:r>
            <a:endParaRPr lang="en-US">
              <a:latin typeface="Rockwell Light"/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  <a:hlinkClick r:id="rId4"/>
              </a:rPr>
              <a:t>County Health Rankings</a:t>
            </a:r>
            <a:endParaRPr lang="en-US">
              <a:latin typeface="Rockwell Light"/>
              <a:ea typeface="+mn-lt"/>
              <a:cs typeface="+mn-lt"/>
            </a:endParaRPr>
          </a:p>
          <a:p>
            <a:pPr lvl="1"/>
            <a:endParaRPr lang="en-US">
              <a:latin typeface="Rockwell Light" panose="02040303020102020203" pitchFamily="18" charset="0"/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Select data points that were relevant to the scope of the project: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County names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Obesity Percentage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Diabetes Percentage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Population</a:t>
            </a:r>
          </a:p>
          <a:p>
            <a:pPr lvl="1"/>
            <a:endParaRPr lang="en-US">
              <a:latin typeface="Rockwell Light" panose="02040303020102020203" pitchFamily="18" charset="0"/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  <a:ea typeface="+mn-lt"/>
                <a:cs typeface="+mn-lt"/>
              </a:rPr>
              <a:t>Creation of our own, relevant </a:t>
            </a:r>
            <a:r>
              <a:rPr lang="en-US">
                <a:latin typeface="Rockwell Light"/>
                <a:ea typeface="+mn-lt"/>
                <a:cs typeface="+mn-lt"/>
                <a:hlinkClick r:id="rId5"/>
              </a:rPr>
              <a:t>Excel</a:t>
            </a:r>
            <a:r>
              <a:rPr lang="en-US">
                <a:latin typeface="Rockwell Light"/>
                <a:ea typeface="+mn-lt"/>
                <a:cs typeface="+mn-lt"/>
              </a:rPr>
              <a:t> document for initial data points and testing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4A77EC-A736-984A-269D-9BE6B2419884}"/>
              </a:ext>
            </a:extLst>
          </p:cNvPr>
          <p:cNvSpPr txBox="1"/>
          <p:nvPr/>
        </p:nvSpPr>
        <p:spPr>
          <a:xfrm>
            <a:off x="5086515" y="2046879"/>
            <a:ext cx="4174626" cy="31536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Rockwell"/>
              </a:rPr>
              <a:t>Data Processing: Final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Translate Excel data into JSON format directly from source </a:t>
            </a:r>
          </a:p>
          <a:p>
            <a:endParaRPr lang="en-US">
              <a:latin typeface="Rockwell Ligh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The JSON file is the bedrock to implementing the choropleth map on the front-end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latin typeface="Rockwell Ligh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Rockwell Light"/>
              </a:rPr>
              <a:t>Stores calculations needed to display a corresponding color on the front-end map</a:t>
            </a:r>
            <a:endParaRPr lang="en-US">
              <a:latin typeface="Rockwell" panose="02060603020205020403"/>
            </a:endParaRPr>
          </a:p>
        </p:txBody>
      </p:sp>
      <p:pic>
        <p:nvPicPr>
          <p:cNvPr id="7" name="Graphic 6" descr="Internet outline">
            <a:extLst>
              <a:ext uri="{FF2B5EF4-FFF2-40B4-BE49-F238E27FC236}">
                <a16:creationId xmlns:a16="http://schemas.microsoft.com/office/drawing/2014/main" id="{6A0BC689-BB41-97F2-483D-47848D48C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5575" y="1203137"/>
            <a:ext cx="914400" cy="914400"/>
          </a:xfrm>
          <a:prstGeom prst="rect">
            <a:avLst/>
          </a:prstGeom>
        </p:spPr>
      </p:pic>
      <p:pic>
        <p:nvPicPr>
          <p:cNvPr id="8" name="Graphic 7" descr="Internet with solid fill">
            <a:extLst>
              <a:ext uri="{FF2B5EF4-FFF2-40B4-BE49-F238E27FC236}">
                <a16:creationId xmlns:a16="http://schemas.microsoft.com/office/drawing/2014/main" id="{6F51AC83-8D95-6D48-979F-7D8D030AB2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80058" y="1195758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BE7EF8-D31D-3D3A-96DB-BD8A3FF7055C}"/>
              </a:ext>
            </a:extLst>
          </p:cNvPr>
          <p:cNvSpPr txBox="1"/>
          <p:nvPr/>
        </p:nvSpPr>
        <p:spPr>
          <a:xfrm>
            <a:off x="277435" y="6216835"/>
            <a:ext cx="92316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Challenges: </a:t>
            </a:r>
            <a:r>
              <a:rPr lang="en-US" b="1">
                <a:latin typeface="Rockwell Light"/>
                <a:ea typeface="+mn-lt"/>
                <a:cs typeface="+mn-lt"/>
              </a:rPr>
              <a:t>Data Consistency, Data Validation, Integration with Visualization Tools. </a:t>
            </a:r>
            <a:endParaRPr lang="en-US">
              <a:latin typeface="Rockwell Light"/>
              <a:ea typeface="+mn-lt"/>
              <a:cs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DDEC60-5ABF-4F61-2AF6-EA0297FBD7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8364" y="1951556"/>
            <a:ext cx="2838729" cy="360855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DE2BBE2-8BBB-C13E-EEAA-BFAF1949C5A9}"/>
              </a:ext>
            </a:extLst>
          </p:cNvPr>
          <p:cNvSpPr/>
          <p:nvPr/>
        </p:nvSpPr>
        <p:spPr>
          <a:xfrm rot="-5400000" flipH="1">
            <a:off x="6237308" y="-2892468"/>
            <a:ext cx="783" cy="76888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7CA84A-E4DB-7CC3-8AA2-DF2196F75187}"/>
              </a:ext>
            </a:extLst>
          </p:cNvPr>
          <p:cNvSpPr/>
          <p:nvPr/>
        </p:nvSpPr>
        <p:spPr>
          <a:xfrm>
            <a:off x="4928403" y="2265319"/>
            <a:ext cx="8742" cy="28120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586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32BA4835-B67C-950A-3041-CAF10EB66D7A}"/>
              </a:ext>
            </a:extLst>
          </p:cNvPr>
          <p:cNvCxnSpPr>
            <a:cxnSpLocks/>
          </p:cNvCxnSpPr>
          <p:nvPr/>
        </p:nvCxnSpPr>
        <p:spPr>
          <a:xfrm flipV="1">
            <a:off x="8661662" y="2082517"/>
            <a:ext cx="1196857" cy="235109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4899DF4-43F9-C04B-FDE8-625E0FA2D0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007"/>
          <a:stretch/>
        </p:blipFill>
        <p:spPr>
          <a:xfrm>
            <a:off x="3048382" y="2110060"/>
            <a:ext cx="5913058" cy="3340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7F5BE1-767B-9603-A85C-6233D8251F4B}"/>
              </a:ext>
            </a:extLst>
          </p:cNvPr>
          <p:cNvSpPr txBox="1">
            <a:spLocks/>
          </p:cNvSpPr>
          <p:nvPr/>
        </p:nvSpPr>
        <p:spPr>
          <a:xfrm>
            <a:off x="781622" y="233733"/>
            <a:ext cx="10643616" cy="9144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Calibri Light"/>
                <a:cs typeface="Calibri Light"/>
              </a:rPr>
              <a:t>APPLICATION FEATURES</a:t>
            </a:r>
            <a:endParaRPr lang="en-US" dirty="0">
              <a:cs typeface="Calibri Light"/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4623D00D-7381-EF50-9348-E2AAE9116534}"/>
              </a:ext>
            </a:extLst>
          </p:cNvPr>
          <p:cNvCxnSpPr>
            <a:cxnSpLocks/>
          </p:cNvCxnSpPr>
          <p:nvPr/>
        </p:nvCxnSpPr>
        <p:spPr>
          <a:xfrm flipH="1" flipV="1">
            <a:off x="2306142" y="1785400"/>
            <a:ext cx="795258" cy="22308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C048451-1CD2-0C27-57E2-34DBED44AA87}"/>
              </a:ext>
            </a:extLst>
          </p:cNvPr>
          <p:cNvSpPr txBox="1"/>
          <p:nvPr/>
        </p:nvSpPr>
        <p:spPr>
          <a:xfrm>
            <a:off x="780636" y="5073347"/>
            <a:ext cx="177836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ea typeface="+mn-lt"/>
                <a:cs typeface="+mn-lt"/>
              </a:rPr>
              <a:t>Interactivity</a:t>
            </a:r>
            <a:endParaRPr lang="en-US">
              <a:latin typeface="Rockwell Light"/>
              <a:ea typeface="+mn-lt"/>
              <a:cs typeface="+mn-lt"/>
            </a:endParaRPr>
          </a:p>
          <a:p>
            <a:endParaRPr lang="en-US">
              <a:latin typeface="Rockwell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C9CAED-06DE-F82C-7F0D-CC7FE687B74C}"/>
              </a:ext>
            </a:extLst>
          </p:cNvPr>
          <p:cNvSpPr txBox="1"/>
          <p:nvPr/>
        </p:nvSpPr>
        <p:spPr>
          <a:xfrm>
            <a:off x="266552" y="5440303"/>
            <a:ext cx="496873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Mouse Hover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State/County health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Clicking on Legend colors to view ranges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3BECD-CE5F-23F3-BB8C-7964929EF324}"/>
              </a:ext>
            </a:extLst>
          </p:cNvPr>
          <p:cNvSpPr txBox="1"/>
          <p:nvPr/>
        </p:nvSpPr>
        <p:spPr>
          <a:xfrm>
            <a:off x="9766361" y="1748710"/>
            <a:ext cx="221941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ea typeface="+mn-lt"/>
                <a:cs typeface="+mn-lt"/>
              </a:rPr>
              <a:t>Data Representation</a:t>
            </a:r>
            <a:endParaRPr lang="en-US"/>
          </a:p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1A3249-2895-340B-E001-24DDACF42423}"/>
              </a:ext>
            </a:extLst>
          </p:cNvPr>
          <p:cNvSpPr txBox="1"/>
          <p:nvPr/>
        </p:nvSpPr>
        <p:spPr>
          <a:xfrm>
            <a:off x="9620850" y="2423516"/>
            <a:ext cx="280595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u="sng" dirty="0"/>
              <a:t>Legend Features</a:t>
            </a:r>
            <a:r>
              <a:rPr lang="en-US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Choropleth Key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Width Factor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Range Display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204917A4-1C86-E105-1389-A27D6B08D56F}"/>
              </a:ext>
            </a:extLst>
          </p:cNvPr>
          <p:cNvCxnSpPr>
            <a:cxnSpLocks/>
          </p:cNvCxnSpPr>
          <p:nvPr/>
        </p:nvCxnSpPr>
        <p:spPr>
          <a:xfrm rot="10800000" flipV="1">
            <a:off x="2448494" y="4659219"/>
            <a:ext cx="599888" cy="596558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B5D36F9-6F33-F33B-F05E-335498DE95B0}"/>
              </a:ext>
            </a:extLst>
          </p:cNvPr>
          <p:cNvSpPr txBox="1"/>
          <p:nvPr/>
        </p:nvSpPr>
        <p:spPr>
          <a:xfrm>
            <a:off x="-70540" y="1246330"/>
            <a:ext cx="263629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ea typeface="+mn-lt"/>
                <a:cs typeface="+mn-lt"/>
              </a:rPr>
              <a:t>Interactive State and Color Key</a:t>
            </a:r>
            <a:r>
              <a:rPr lang="en-US" b="1">
                <a:ea typeface="+mn-lt"/>
                <a:cs typeface="+mn-lt"/>
              </a:rPr>
              <a:t> </a:t>
            </a:r>
            <a:r>
              <a:rPr lang="en-US" b="1" dirty="0">
                <a:ea typeface="+mn-lt"/>
                <a:cs typeface="+mn-lt"/>
              </a:rPr>
              <a:t>Filter</a:t>
            </a:r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2E4C3A31-E445-B87B-73EC-4A705747D721}"/>
              </a:ext>
            </a:extLst>
          </p:cNvPr>
          <p:cNvCxnSpPr>
            <a:cxnSpLocks/>
          </p:cNvCxnSpPr>
          <p:nvPr/>
        </p:nvCxnSpPr>
        <p:spPr>
          <a:xfrm flipH="1" flipV="1">
            <a:off x="2366457" y="1630413"/>
            <a:ext cx="5406837" cy="1307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C15691-0F48-2976-8892-D1AF2DE41D59}"/>
              </a:ext>
            </a:extLst>
          </p:cNvPr>
          <p:cNvCxnSpPr/>
          <p:nvPr/>
        </p:nvCxnSpPr>
        <p:spPr>
          <a:xfrm>
            <a:off x="8853487" y="1752600"/>
            <a:ext cx="4763" cy="3714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ABFAB0B-BE8F-072C-2B59-D0731E49713A}"/>
              </a:ext>
            </a:extLst>
          </p:cNvPr>
          <p:cNvSpPr txBox="1"/>
          <p:nvPr/>
        </p:nvSpPr>
        <p:spPr>
          <a:xfrm>
            <a:off x="8459754" y="5567265"/>
            <a:ext cx="2037183" cy="575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606E4D-1515-3B2D-25F1-290A17F6621E}"/>
              </a:ext>
            </a:extLst>
          </p:cNvPr>
          <p:cNvSpPr txBox="1"/>
          <p:nvPr/>
        </p:nvSpPr>
        <p:spPr>
          <a:xfrm>
            <a:off x="86156" y="1874398"/>
            <a:ext cx="28118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View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National: 50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Single-state:  county outlines</a:t>
            </a:r>
          </a:p>
          <a:p>
            <a:r>
              <a:rPr lang="en-US" u="sng" dirty="0"/>
              <a:t>Color Key Options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Obesity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Diabetes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Bivariate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64FEAC-7A2B-F7D5-991B-8519E6E1253C}"/>
              </a:ext>
            </a:extLst>
          </p:cNvPr>
          <p:cNvSpPr/>
          <p:nvPr/>
        </p:nvSpPr>
        <p:spPr>
          <a:xfrm rot="-5400000" flipH="1">
            <a:off x="6075383" y="-2044744"/>
            <a:ext cx="29358" cy="57553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4CBB08-1D0C-2FDB-EA21-F3A63A96D519}"/>
              </a:ext>
            </a:extLst>
          </p:cNvPr>
          <p:cNvSpPr/>
          <p:nvPr/>
        </p:nvSpPr>
        <p:spPr>
          <a:xfrm rot="-5400000" flipH="1">
            <a:off x="6075383" y="4098881"/>
            <a:ext cx="29358" cy="57553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9D216A9-9321-E8AF-54C8-936D247E7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7199" y="920599"/>
            <a:ext cx="1583663" cy="122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417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4BA462D-10A7-6229-0661-7447ACE1F3F0}"/>
              </a:ext>
            </a:extLst>
          </p:cNvPr>
          <p:cNvSpPr/>
          <p:nvPr/>
        </p:nvSpPr>
        <p:spPr>
          <a:xfrm>
            <a:off x="0" y="0"/>
            <a:ext cx="122205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BEA4C6-857B-2EB6-7A11-F5DBB8C84E37}"/>
              </a:ext>
            </a:extLst>
          </p:cNvPr>
          <p:cNvSpPr txBox="1">
            <a:spLocks/>
          </p:cNvSpPr>
          <p:nvPr/>
        </p:nvSpPr>
        <p:spPr>
          <a:xfrm>
            <a:off x="772157" y="2514600"/>
            <a:ext cx="10643616" cy="9144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cs typeface="Calibri Light"/>
              </a:rPr>
              <a:t>DEMO </a:t>
            </a:r>
            <a:endParaRPr lang="en-US" dirty="0"/>
          </a:p>
          <a:p>
            <a:r>
              <a:rPr lang="en-US" sz="6000" dirty="0">
                <a:cs typeface="Calibri Light"/>
              </a:rPr>
              <a:t>OF THE APPLICATION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6FF116-83EC-BDD1-7E21-2B9978E96251}"/>
              </a:ext>
            </a:extLst>
          </p:cNvPr>
          <p:cNvSpPr/>
          <p:nvPr/>
        </p:nvSpPr>
        <p:spPr>
          <a:xfrm>
            <a:off x="770741" y="-244518"/>
            <a:ext cx="132567" cy="82032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BA45E0-3233-EC14-E134-F9689A33CDCC}"/>
              </a:ext>
            </a:extLst>
          </p:cNvPr>
          <p:cNvSpPr/>
          <p:nvPr/>
        </p:nvSpPr>
        <p:spPr>
          <a:xfrm>
            <a:off x="11343490" y="-330242"/>
            <a:ext cx="132567" cy="82889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01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tlas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127</TotalTime>
  <Words>1380</Words>
  <Application>Microsoft Office PowerPoint</Application>
  <PresentationFormat>Widescreen</PresentationFormat>
  <Paragraphs>214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Rockwell</vt:lpstr>
      <vt:lpstr>Rockwell Light</vt:lpstr>
      <vt:lpstr>Wingdings</vt:lpstr>
      <vt:lpstr>Atlas</vt:lpstr>
      <vt:lpstr>Chorobesity </vt:lpstr>
      <vt:lpstr>PowerPoint Presentation</vt:lpstr>
      <vt:lpstr>PowerPoint Presentation</vt:lpstr>
      <vt:lpstr>Project Timeline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Burnett</dc:creator>
  <cp:lastModifiedBy>Burnett, Sarah</cp:lastModifiedBy>
  <cp:revision>4</cp:revision>
  <dcterms:created xsi:type="dcterms:W3CDTF">2023-11-07T17:26:45Z</dcterms:created>
  <dcterms:modified xsi:type="dcterms:W3CDTF">2023-11-14T18:53:38Z</dcterms:modified>
</cp:coreProperties>
</file>