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9" r:id="rId2"/>
  </p:sldMasterIdLst>
  <p:notesMasterIdLst>
    <p:notesMasterId r:id="rId64"/>
  </p:notesMasterIdLst>
  <p:handoutMasterIdLst>
    <p:handoutMasterId r:id="rId65"/>
  </p:handoutMasterIdLst>
  <p:sldIdLst>
    <p:sldId id="258" r:id="rId3"/>
    <p:sldId id="483" r:id="rId4"/>
    <p:sldId id="453" r:id="rId5"/>
    <p:sldId id="441" r:id="rId6"/>
    <p:sldId id="355" r:id="rId7"/>
    <p:sldId id="327" r:id="rId8"/>
    <p:sldId id="331" r:id="rId9"/>
    <p:sldId id="366" r:id="rId10"/>
    <p:sldId id="313" r:id="rId11"/>
    <p:sldId id="367" r:id="rId12"/>
    <p:sldId id="480" r:id="rId13"/>
    <p:sldId id="373" r:id="rId14"/>
    <p:sldId id="409" r:id="rId15"/>
    <p:sldId id="456" r:id="rId16"/>
    <p:sldId id="410" r:id="rId17"/>
    <p:sldId id="460" r:id="rId18"/>
    <p:sldId id="411" r:id="rId19"/>
    <p:sldId id="457" r:id="rId20"/>
    <p:sldId id="412" r:id="rId21"/>
    <p:sldId id="415" r:id="rId22"/>
    <p:sldId id="416" r:id="rId23"/>
    <p:sldId id="417" r:id="rId24"/>
    <p:sldId id="418" r:id="rId25"/>
    <p:sldId id="419" r:id="rId26"/>
    <p:sldId id="421" r:id="rId27"/>
    <p:sldId id="422" r:id="rId28"/>
    <p:sldId id="423" r:id="rId29"/>
    <p:sldId id="424" r:id="rId30"/>
    <p:sldId id="427" r:id="rId31"/>
    <p:sldId id="428" r:id="rId32"/>
    <p:sldId id="429" r:id="rId33"/>
    <p:sldId id="384" r:id="rId34"/>
    <p:sldId id="399" r:id="rId35"/>
    <p:sldId id="459" r:id="rId36"/>
    <p:sldId id="398" r:id="rId37"/>
    <p:sldId id="465" r:id="rId38"/>
    <p:sldId id="440" r:id="rId39"/>
    <p:sldId id="371" r:id="rId40"/>
    <p:sldId id="438" r:id="rId41"/>
    <p:sldId id="434" r:id="rId42"/>
    <p:sldId id="444" r:id="rId43"/>
    <p:sldId id="446" r:id="rId44"/>
    <p:sldId id="447" r:id="rId45"/>
    <p:sldId id="484" r:id="rId46"/>
    <p:sldId id="435" r:id="rId47"/>
    <p:sldId id="461" r:id="rId48"/>
    <p:sldId id="436" r:id="rId49"/>
    <p:sldId id="455" r:id="rId50"/>
    <p:sldId id="462" r:id="rId51"/>
    <p:sldId id="372" r:id="rId52"/>
    <p:sldId id="450" r:id="rId53"/>
    <p:sldId id="471" r:id="rId54"/>
    <p:sldId id="472" r:id="rId55"/>
    <p:sldId id="482" r:id="rId56"/>
    <p:sldId id="479" r:id="rId57"/>
    <p:sldId id="473" r:id="rId58"/>
    <p:sldId id="474" r:id="rId59"/>
    <p:sldId id="475" r:id="rId60"/>
    <p:sldId id="468" r:id="rId61"/>
    <p:sldId id="477" r:id="rId62"/>
    <p:sldId id="397" r:id="rId63"/>
  </p:sldIdLst>
  <p:sldSz cx="12192000" cy="6858000"/>
  <p:notesSz cx="6954838" cy="9240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474" y="66"/>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804"/>
    </p:cViewPr>
  </p:sorterViewPr>
  <p:notesViewPr>
    <p:cSldViewPr snapToGrid="0">
      <p:cViewPr varScale="1">
        <p:scale>
          <a:sx n="53" d="100"/>
          <a:sy n="53" d="100"/>
        </p:scale>
        <p:origin x="2580" y="7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High-school_grad_college-enroll.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Enrollments:Historical%20URM%201987_2016_07112017%20(version%201).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Enrollments:Historical%20URM%201987_2016_07112017%20(version%20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mhs:Dropbox:Diversity:dsp%20baseline:Caucuses:Caucus-reports.xls"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cintosh%20HD:Users:mhs:Dropbox:Diversity:dsp%20baseline:Caucuses:Caucus-reports.xls"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4-6yr_grad_rates:Retention-Grad-All.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4-6yr_grad_rates:Retention-Grad-All.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4-6yr_grad_rates:Retention-Grad-All.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Enrollments:Historical%20URM%201987_2016_07112017%20(version%201).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Faculty%20census:FT-Tenure-Faculty-97-2015.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Faculty%20census:FT-Tenure-Faculty-97-2015.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Faculty%20census:New%20Faculty%20Hires%20Since%202011.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Faculty%20census:New%20Faculty%20Hires%20Since%202011.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Faculty%20census:FT-AP-97-2015.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Macintosh%20HD:Users:mhs:Dropbox:Diversity:dsp%20baseline:Access%20and%20Success:Staff%20Census:FT-Staff-02-2015.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2"/>
          <c:order val="0"/>
          <c:tx>
            <c:strRef>
              <c:f>Sheet1!$M$4</c:f>
              <c:strCache>
                <c:ptCount val="1"/>
                <c:pt idx="0">
                  <c:v>2009</c:v>
                </c:pt>
              </c:strCache>
            </c:strRef>
          </c:tx>
          <c:spPr>
            <a:scene3d>
              <a:camera prst="orthographicFront"/>
              <a:lightRig rig="threePt" dir="t"/>
            </a:scene3d>
            <a:sp3d>
              <a:bevelT/>
            </a:sp3d>
          </c:spPr>
          <c:invertIfNegative val="0"/>
          <c:dLbls>
            <c:spPr>
              <a:noFill/>
              <a:ln>
                <a:noFill/>
              </a:ln>
              <a:effectLst/>
            </c:spPr>
            <c:txPr>
              <a:bodyPr rot="-5400000" vert="horz"/>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(Sheet1!$O$4:$Q$4,Sheet1!$S$4,Sheet1!$U$4:$V$4)</c:f>
              <c:numCache>
                <c:formatCode>0.0</c:formatCode>
                <c:ptCount val="6"/>
                <c:pt idx="0">
                  <c:v>5.7386518516595491</c:v>
                </c:pt>
                <c:pt idx="1">
                  <c:v>23.447864068848251</c:v>
                </c:pt>
                <c:pt idx="2">
                  <c:v>5.7866794740326402</c:v>
                </c:pt>
                <c:pt idx="4">
                  <c:v>63.068056438946513</c:v>
                </c:pt>
                <c:pt idx="5">
                  <c:v>20.044393099598899</c:v>
                </c:pt>
              </c:numCache>
            </c:numRef>
          </c:val>
          <c:extLst>
            <c:ext xmlns:c16="http://schemas.microsoft.com/office/drawing/2014/chart" uri="{C3380CC4-5D6E-409C-BE32-E72D297353CC}">
              <c16:uniqueId val="{00000000-F960-4887-8A71-3AD09AE246F1}"/>
            </c:ext>
          </c:extLst>
        </c:ser>
        <c:ser>
          <c:idx val="4"/>
          <c:order val="1"/>
          <c:tx>
            <c:strRef>
              <c:f>Sheet1!$M$5</c:f>
              <c:strCache>
                <c:ptCount val="1"/>
                <c:pt idx="0">
                  <c:v>2010</c:v>
                </c:pt>
              </c:strCache>
            </c:strRef>
          </c:tx>
          <c:spPr>
            <a:scene3d>
              <a:camera prst="orthographicFront"/>
              <a:lightRig rig="threePt" dir="t"/>
            </a:scene3d>
            <a:sp3d>
              <a:bevelT/>
            </a:sp3d>
          </c:spPr>
          <c:invertIfNegative val="0"/>
          <c:dLbls>
            <c:spPr>
              <a:noFill/>
              <a:ln>
                <a:noFill/>
              </a:ln>
              <a:effectLst/>
            </c:spPr>
            <c:txPr>
              <a:bodyPr rot="-5400000" vert="horz"/>
              <a:lstStyle/>
              <a:p>
                <a:pPr>
                  <a:defRPr sz="900" baseline="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(Sheet1!$O$5:$Q$5,Sheet1!$S$5,Sheet1!$U$5:$V$5)</c:f>
              <c:numCache>
                <c:formatCode>0.0</c:formatCode>
                <c:ptCount val="6"/>
                <c:pt idx="0">
                  <c:v>5.8980280689287552</c:v>
                </c:pt>
                <c:pt idx="1">
                  <c:v>23.786259929446999</c:v>
                </c:pt>
                <c:pt idx="2">
                  <c:v>6.2330279420348704</c:v>
                </c:pt>
                <c:pt idx="4">
                  <c:v>62.106946171611241</c:v>
                </c:pt>
                <c:pt idx="5">
                  <c:v>22.884044362104419</c:v>
                </c:pt>
              </c:numCache>
            </c:numRef>
          </c:val>
          <c:extLst>
            <c:ext xmlns:c16="http://schemas.microsoft.com/office/drawing/2014/chart" uri="{C3380CC4-5D6E-409C-BE32-E72D297353CC}">
              <c16:uniqueId val="{00000001-F960-4887-8A71-3AD09AE246F1}"/>
            </c:ext>
          </c:extLst>
        </c:ser>
        <c:ser>
          <c:idx val="6"/>
          <c:order val="2"/>
          <c:tx>
            <c:strRef>
              <c:f>Sheet1!$M$6</c:f>
              <c:strCache>
                <c:ptCount val="1"/>
                <c:pt idx="0">
                  <c:v>2011</c:v>
                </c:pt>
              </c:strCache>
            </c:strRef>
          </c:tx>
          <c:spPr>
            <a:scene3d>
              <a:camera prst="orthographicFront"/>
              <a:lightRig rig="threePt" dir="t"/>
            </a:scene3d>
            <a:sp3d>
              <a:bevelT/>
            </a:sp3d>
          </c:spPr>
          <c:invertIfNegative val="0"/>
          <c:dLbls>
            <c:spPr>
              <a:noFill/>
              <a:ln>
                <a:noFill/>
              </a:ln>
              <a:effectLst/>
            </c:spPr>
            <c:txPr>
              <a:bodyPr rot="-5400000" vert="horz"/>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(Sheet1!$O$6:$Q$6,Sheet1!$S$6,Sheet1!$U$6:$V$6)</c:f>
              <c:numCache>
                <c:formatCode>0.0</c:formatCode>
                <c:ptCount val="6"/>
                <c:pt idx="0">
                  <c:v>5.8940372531137868</c:v>
                </c:pt>
                <c:pt idx="1">
                  <c:v>23.285070021362451</c:v>
                </c:pt>
                <c:pt idx="2">
                  <c:v>7.8204055117618356</c:v>
                </c:pt>
                <c:pt idx="3">
                  <c:v>3.239346883705823</c:v>
                </c:pt>
                <c:pt idx="4">
                  <c:v>59.228952990118302</c:v>
                </c:pt>
                <c:pt idx="5">
                  <c:v>25.67991305108248</c:v>
                </c:pt>
              </c:numCache>
            </c:numRef>
          </c:val>
          <c:extLst>
            <c:ext xmlns:c16="http://schemas.microsoft.com/office/drawing/2014/chart" uri="{C3380CC4-5D6E-409C-BE32-E72D297353CC}">
              <c16:uniqueId val="{00000002-F960-4887-8A71-3AD09AE246F1}"/>
            </c:ext>
          </c:extLst>
        </c:ser>
        <c:ser>
          <c:idx val="5"/>
          <c:order val="3"/>
          <c:tx>
            <c:strRef>
              <c:f>Sheet1!$M$7</c:f>
              <c:strCache>
                <c:ptCount val="1"/>
                <c:pt idx="0">
                  <c:v>2012</c:v>
                </c:pt>
              </c:strCache>
            </c:strRef>
          </c:tx>
          <c:spPr>
            <a:scene3d>
              <a:camera prst="orthographicFront"/>
              <a:lightRig rig="threePt" dir="t"/>
            </a:scene3d>
            <a:sp3d>
              <a:bevelT/>
            </a:sp3d>
          </c:spPr>
          <c:invertIfNegative val="0"/>
          <c:dLbls>
            <c:spPr>
              <a:noFill/>
              <a:ln>
                <a:noFill/>
              </a:ln>
              <a:effectLst/>
            </c:spPr>
            <c:txPr>
              <a:bodyPr rot="-5400000" vert="horz"/>
              <a:lstStyle/>
              <a:p>
                <a:pPr>
                  <a:defRPr sz="900" baseline="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(Sheet1!$O$7:$Q$7,Sheet1!$S$7,Sheet1!$U$7:$V$7)</c:f>
              <c:numCache>
                <c:formatCode>0.0</c:formatCode>
                <c:ptCount val="6"/>
                <c:pt idx="0">
                  <c:v>5.9191422827786502</c:v>
                </c:pt>
                <c:pt idx="1">
                  <c:v>23.146700419427692</c:v>
                </c:pt>
                <c:pt idx="2">
                  <c:v>8.5275358002630721</c:v>
                </c:pt>
                <c:pt idx="3">
                  <c:v>3.5490035490035492</c:v>
                </c:pt>
                <c:pt idx="4">
                  <c:v>58.419576601394773</c:v>
                </c:pt>
                <c:pt idx="5">
                  <c:v>27.26776363139998</c:v>
                </c:pt>
              </c:numCache>
            </c:numRef>
          </c:val>
          <c:extLst>
            <c:ext xmlns:c16="http://schemas.microsoft.com/office/drawing/2014/chart" uri="{C3380CC4-5D6E-409C-BE32-E72D297353CC}">
              <c16:uniqueId val="{00000003-F960-4887-8A71-3AD09AE246F1}"/>
            </c:ext>
          </c:extLst>
        </c:ser>
        <c:ser>
          <c:idx val="0"/>
          <c:order val="4"/>
          <c:tx>
            <c:strRef>
              <c:f>Sheet1!$M$8</c:f>
              <c:strCache>
                <c:ptCount val="1"/>
                <c:pt idx="0">
                  <c:v>2013</c:v>
                </c:pt>
              </c:strCache>
            </c:strRef>
          </c:tx>
          <c:spPr>
            <a:scene3d>
              <a:camera prst="orthographicFront"/>
              <a:lightRig rig="threePt" dir="t"/>
            </a:scene3d>
            <a:sp3d>
              <a:bevelT/>
            </a:sp3d>
          </c:spPr>
          <c:invertIfNegative val="0"/>
          <c:dLbls>
            <c:spPr>
              <a:noFill/>
              <a:ln>
                <a:noFill/>
              </a:ln>
              <a:effectLst/>
            </c:spPr>
            <c:txPr>
              <a:bodyPr rot="-5400000" vert="horz"/>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(Sheet1!$O$8:$Q$8,Sheet1!$S$8,Sheet1!$U$8:$V$8)</c:f>
              <c:numCache>
                <c:formatCode>0.0</c:formatCode>
                <c:ptCount val="6"/>
                <c:pt idx="0">
                  <c:v>6.0604569938755866</c:v>
                </c:pt>
                <c:pt idx="1">
                  <c:v>22.156086282804932</c:v>
                </c:pt>
                <c:pt idx="2">
                  <c:v>9.2456403571340733</c:v>
                </c:pt>
                <c:pt idx="3">
                  <c:v>3.972255700125439</c:v>
                </c:pt>
                <c:pt idx="4">
                  <c:v>58.111764271835092</c:v>
                </c:pt>
                <c:pt idx="5">
                  <c:v>27.74675947561305</c:v>
                </c:pt>
              </c:numCache>
            </c:numRef>
          </c:val>
          <c:extLst>
            <c:ext xmlns:c16="http://schemas.microsoft.com/office/drawing/2014/chart" uri="{C3380CC4-5D6E-409C-BE32-E72D297353CC}">
              <c16:uniqueId val="{00000004-F960-4887-8A71-3AD09AE246F1}"/>
            </c:ext>
          </c:extLst>
        </c:ser>
        <c:ser>
          <c:idx val="3"/>
          <c:order val="5"/>
          <c:tx>
            <c:strRef>
              <c:f>Sheet1!$M$9</c:f>
              <c:strCache>
                <c:ptCount val="1"/>
                <c:pt idx="0">
                  <c:v>2014</c:v>
                </c:pt>
              </c:strCache>
            </c:strRef>
          </c:tx>
          <c:spPr>
            <a:scene3d>
              <a:camera prst="orthographicFront"/>
              <a:lightRig rig="threePt" dir="t"/>
            </a:scene3d>
            <a:sp3d>
              <a:bevelT/>
            </a:sp3d>
          </c:spPr>
          <c:invertIfNegative val="0"/>
          <c:dPt>
            <c:idx val="5"/>
            <c:invertIfNegative val="0"/>
            <c:bubble3D val="0"/>
            <c:extLst>
              <c:ext xmlns:c16="http://schemas.microsoft.com/office/drawing/2014/chart" uri="{C3380CC4-5D6E-409C-BE32-E72D297353CC}">
                <c16:uniqueId val="{00000001-64DF-4148-86E5-C514F933D01E}"/>
              </c:ext>
            </c:extLst>
          </c:dPt>
          <c:dLbls>
            <c:spPr>
              <a:noFill/>
              <a:ln>
                <a:noFill/>
              </a:ln>
              <a:effectLst/>
            </c:spPr>
            <c:txPr>
              <a:bodyPr rot="-5400000" vert="horz"/>
              <a:lstStyle/>
              <a:p>
                <a:pPr>
                  <a:defRPr sz="900" baseline="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(Sheet1!$O$9:$Q$9,Sheet1!$S$9,Sheet1!$U$9:$V$9)</c:f>
              <c:numCache>
                <c:formatCode>0.0</c:formatCode>
                <c:ptCount val="6"/>
                <c:pt idx="0">
                  <c:v>6.5240270916137337</c:v>
                </c:pt>
                <c:pt idx="1">
                  <c:v>21.763678912373219</c:v>
                </c:pt>
                <c:pt idx="2">
                  <c:v>9.3780567834280522</c:v>
                </c:pt>
                <c:pt idx="3">
                  <c:v>3.974592325693695</c:v>
                </c:pt>
                <c:pt idx="4">
                  <c:v>57.903990688805521</c:v>
                </c:pt>
                <c:pt idx="5">
                  <c:v>28.339710015725021</c:v>
                </c:pt>
              </c:numCache>
            </c:numRef>
          </c:val>
          <c:extLst>
            <c:ext xmlns:c16="http://schemas.microsoft.com/office/drawing/2014/chart" uri="{C3380CC4-5D6E-409C-BE32-E72D297353CC}">
              <c16:uniqueId val="{00000005-F960-4887-8A71-3AD09AE246F1}"/>
            </c:ext>
          </c:extLst>
        </c:ser>
        <c:ser>
          <c:idx val="1"/>
          <c:order val="6"/>
          <c:tx>
            <c:strRef>
              <c:f>Sheet1!$M$10</c:f>
              <c:strCache>
                <c:ptCount val="1"/>
                <c:pt idx="0">
                  <c:v>2015</c:v>
                </c:pt>
              </c:strCache>
            </c:strRef>
          </c:tx>
          <c:spPr>
            <a:scene3d>
              <a:camera prst="orthographicFront"/>
              <a:lightRig rig="threePt" dir="t"/>
            </a:scene3d>
            <a:sp3d>
              <a:bevelT/>
            </a:sp3d>
          </c:spPr>
          <c:invertIfNegative val="0"/>
          <c:dLbls>
            <c:spPr>
              <a:noFill/>
              <a:ln>
                <a:noFill/>
              </a:ln>
              <a:effectLst/>
            </c:spPr>
            <c:txPr>
              <a:bodyPr rot="-5400000" vert="horz"/>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(Sheet1!$O$3:$Q$3,Sheet1!$S$3,Sheet1!$U$3:$V$3)</c:f>
              <c:strCache>
                <c:ptCount val="6"/>
                <c:pt idx="0">
                  <c:v>Asian</c:v>
                </c:pt>
                <c:pt idx="1">
                  <c:v>Black</c:v>
                </c:pt>
                <c:pt idx="2">
                  <c:v>Hispanic</c:v>
                </c:pt>
                <c:pt idx="3">
                  <c:v>2 or More Races</c:v>
                </c:pt>
                <c:pt idx="4">
                  <c:v>White</c:v>
                </c:pt>
                <c:pt idx="5">
                  <c:v>Economically Disadvantaged</c:v>
                </c:pt>
              </c:strCache>
            </c:strRef>
          </c:cat>
          <c:val>
            <c:numRef>
              <c:f>(Sheet1!$O$10:$Q$10,Sheet1!$S$10,Sheet1!$U$10:$V$10)</c:f>
              <c:numCache>
                <c:formatCode>0.0</c:formatCode>
                <c:ptCount val="6"/>
                <c:pt idx="0">
                  <c:v>6.5816932208684777</c:v>
                </c:pt>
                <c:pt idx="1">
                  <c:v>21.452046235551329</c:v>
                </c:pt>
                <c:pt idx="2">
                  <c:v>10.0930959075289</c:v>
                </c:pt>
                <c:pt idx="3">
                  <c:v>4.232427366447979</c:v>
                </c:pt>
                <c:pt idx="4">
                  <c:v>57.180880974695349</c:v>
                </c:pt>
                <c:pt idx="5">
                  <c:v>27.99875039050297</c:v>
                </c:pt>
              </c:numCache>
            </c:numRef>
          </c:val>
          <c:extLst>
            <c:ext xmlns:c16="http://schemas.microsoft.com/office/drawing/2014/chart" uri="{C3380CC4-5D6E-409C-BE32-E72D297353CC}">
              <c16:uniqueId val="{00000006-F960-4887-8A71-3AD09AE246F1}"/>
            </c:ext>
          </c:extLst>
        </c:ser>
        <c:dLbls>
          <c:showLegendKey val="0"/>
          <c:showVal val="1"/>
          <c:showCatName val="0"/>
          <c:showSerName val="0"/>
          <c:showPercent val="0"/>
          <c:showBubbleSize val="0"/>
        </c:dLbls>
        <c:gapWidth val="150"/>
        <c:axId val="269751168"/>
        <c:axId val="269751560"/>
      </c:barChart>
      <c:catAx>
        <c:axId val="269751168"/>
        <c:scaling>
          <c:orientation val="minMax"/>
        </c:scaling>
        <c:delete val="0"/>
        <c:axPos val="b"/>
        <c:numFmt formatCode="General" sourceLinked="1"/>
        <c:majorTickMark val="out"/>
        <c:minorTickMark val="none"/>
        <c:tickLblPos val="nextTo"/>
        <c:crossAx val="269751560"/>
        <c:crosses val="autoZero"/>
        <c:auto val="1"/>
        <c:lblAlgn val="ctr"/>
        <c:lblOffset val="100"/>
        <c:noMultiLvlLbl val="0"/>
      </c:catAx>
      <c:valAx>
        <c:axId val="269751560"/>
        <c:scaling>
          <c:orientation val="minMax"/>
          <c:max val="100"/>
        </c:scaling>
        <c:delete val="0"/>
        <c:axPos val="l"/>
        <c:majorGridlines>
          <c:spPr>
            <a:ln>
              <a:solidFill>
                <a:schemeClr val="accent5">
                  <a:lumMod val="40000"/>
                  <a:lumOff val="60000"/>
                </a:schemeClr>
              </a:solidFill>
            </a:ln>
          </c:spPr>
        </c:majorGridlines>
        <c:numFmt formatCode="0.0" sourceLinked="1"/>
        <c:majorTickMark val="out"/>
        <c:minorTickMark val="none"/>
        <c:tickLblPos val="nextTo"/>
        <c:crossAx val="269751168"/>
        <c:crosses val="autoZero"/>
        <c:crossBetween val="between"/>
        <c:majorUnit val="10"/>
      </c:valAx>
    </c:plotArea>
    <c:legend>
      <c:legendPos val="r"/>
      <c:overlay val="0"/>
    </c:legend>
    <c:plotVisOnly val="1"/>
    <c:dispBlanksAs val="gap"/>
    <c:showDLblsOverMax val="0"/>
  </c:chart>
  <c:txPr>
    <a:bodyPr/>
    <a:lstStyle/>
    <a:p>
      <a:pPr>
        <a:defRPr sz="1000">
          <a:solidFill>
            <a:srgbClr val="000000"/>
          </a:solidFil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'UG - Detail'!$B$101</c:f>
              <c:strCache>
                <c:ptCount val="1"/>
                <c:pt idx="0">
                  <c:v>1987</c:v>
                </c:pt>
              </c:strCache>
            </c:strRef>
          </c:tx>
          <c:spPr>
            <a:solidFill>
              <a:schemeClr val="accent2">
                <a:lumMod val="75000"/>
              </a:schemeClr>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Detail'!$C$101:$K$101</c:f>
              <c:numCache>
                <c:formatCode>0.00</c:formatCode>
                <c:ptCount val="9"/>
                <c:pt idx="0">
                  <c:v>9.6956638836520295E-2</c:v>
                </c:pt>
                <c:pt idx="1">
                  <c:v>4.3953676272555873</c:v>
                </c:pt>
                <c:pt idx="2">
                  <c:v>3.8567196337193632</c:v>
                </c:pt>
                <c:pt idx="3">
                  <c:v>0.89954214920549402</c:v>
                </c:pt>
                <c:pt idx="6">
                  <c:v>0.49555615405332598</c:v>
                </c:pt>
                <c:pt idx="7">
                  <c:v>90.255857796929675</c:v>
                </c:pt>
                <c:pt idx="8">
                  <c:v>4.8499999999999996</c:v>
                </c:pt>
              </c:numCache>
            </c:numRef>
          </c:val>
          <c:extLst>
            <c:ext xmlns:c16="http://schemas.microsoft.com/office/drawing/2014/chart" uri="{C3380CC4-5D6E-409C-BE32-E72D297353CC}">
              <c16:uniqueId val="{00000000-4307-4ABE-8D30-EEDBAC0428CC}"/>
            </c:ext>
          </c:extLst>
        </c:ser>
        <c:ser>
          <c:idx val="5"/>
          <c:order val="1"/>
          <c:tx>
            <c:strRef>
              <c:f>'UG - Detail'!$B$106</c:f>
              <c:strCache>
                <c:ptCount val="1"/>
                <c:pt idx="0">
                  <c:v>1992</c:v>
                </c:pt>
              </c:strCache>
            </c:strRef>
          </c:tx>
          <c:spPr>
            <a:solidFill>
              <a:srgbClr val="93A7B3"/>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Detail'!$C$106:$K$106</c:f>
              <c:numCache>
                <c:formatCode>0.00</c:formatCode>
                <c:ptCount val="9"/>
                <c:pt idx="0">
                  <c:v>0.13255567338282101</c:v>
                </c:pt>
                <c:pt idx="1">
                  <c:v>6.5058324496288442</c:v>
                </c:pt>
                <c:pt idx="2">
                  <c:v>5.1643690349946967</c:v>
                </c:pt>
                <c:pt idx="3">
                  <c:v>1.4316012725344629</c:v>
                </c:pt>
                <c:pt idx="6">
                  <c:v>0.83775185577942701</c:v>
                </c:pt>
                <c:pt idx="7">
                  <c:v>85.927889713679747</c:v>
                </c:pt>
                <c:pt idx="8">
                  <c:v>6.73</c:v>
                </c:pt>
              </c:numCache>
            </c:numRef>
          </c:val>
          <c:extLst>
            <c:ext xmlns:c16="http://schemas.microsoft.com/office/drawing/2014/chart" uri="{C3380CC4-5D6E-409C-BE32-E72D297353CC}">
              <c16:uniqueId val="{00000001-4307-4ABE-8D30-EEDBAC0428CC}"/>
            </c:ext>
          </c:extLst>
        </c:ser>
        <c:ser>
          <c:idx val="10"/>
          <c:order val="2"/>
          <c:tx>
            <c:strRef>
              <c:f>'UG - Detail'!$B$111</c:f>
              <c:strCache>
                <c:ptCount val="1"/>
                <c:pt idx="0">
                  <c:v>1997</c:v>
                </c:pt>
              </c:strCache>
            </c:strRef>
          </c:tx>
          <c:spPr>
            <a:solidFill>
              <a:schemeClr val="accent5"/>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Detail'!$C$111:$K$111</c:f>
              <c:numCache>
                <c:formatCode>0.00</c:formatCode>
                <c:ptCount val="9"/>
                <c:pt idx="0">
                  <c:v>0.25698377195069699</c:v>
                </c:pt>
                <c:pt idx="1">
                  <c:v>6.5863988959215698</c:v>
                </c:pt>
                <c:pt idx="2">
                  <c:v>4.2259553609670188</c:v>
                </c:pt>
                <c:pt idx="3">
                  <c:v>1.756055774996431</c:v>
                </c:pt>
                <c:pt idx="6">
                  <c:v>1.5419026317041831</c:v>
                </c:pt>
                <c:pt idx="7">
                  <c:v>85.632703564460087</c:v>
                </c:pt>
                <c:pt idx="8">
                  <c:v>6.24</c:v>
                </c:pt>
              </c:numCache>
            </c:numRef>
          </c:val>
          <c:extLst>
            <c:ext xmlns:c16="http://schemas.microsoft.com/office/drawing/2014/chart" uri="{C3380CC4-5D6E-409C-BE32-E72D297353CC}">
              <c16:uniqueId val="{00000002-4307-4ABE-8D30-EEDBAC0428CC}"/>
            </c:ext>
          </c:extLst>
        </c:ser>
        <c:ser>
          <c:idx val="15"/>
          <c:order val="3"/>
          <c:tx>
            <c:strRef>
              <c:f>'UG - Detail'!$B$116</c:f>
              <c:strCache>
                <c:ptCount val="1"/>
                <c:pt idx="0">
                  <c:v>2002</c:v>
                </c:pt>
              </c:strCache>
            </c:strRef>
          </c:tx>
          <c:spPr>
            <a:solidFill>
              <a:schemeClr val="accent1">
                <a:lumMod val="75000"/>
              </a:schemeClr>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Detail'!$C$116:$K$116</c:f>
              <c:numCache>
                <c:formatCode>0.00</c:formatCode>
                <c:ptCount val="9"/>
                <c:pt idx="0">
                  <c:v>0.21887952312205999</c:v>
                </c:pt>
                <c:pt idx="1">
                  <c:v>6.7666371722628407</c:v>
                </c:pt>
                <c:pt idx="2">
                  <c:v>5.6442974898709997</c:v>
                </c:pt>
                <c:pt idx="3">
                  <c:v>1.806920318539561</c:v>
                </c:pt>
                <c:pt idx="6">
                  <c:v>2.994458156754995</c:v>
                </c:pt>
                <c:pt idx="7">
                  <c:v>79.262329436967335</c:v>
                </c:pt>
                <c:pt idx="8">
                  <c:v>7.67</c:v>
                </c:pt>
              </c:numCache>
            </c:numRef>
          </c:val>
          <c:extLst>
            <c:ext xmlns:c16="http://schemas.microsoft.com/office/drawing/2014/chart" uri="{C3380CC4-5D6E-409C-BE32-E72D297353CC}">
              <c16:uniqueId val="{00000003-4307-4ABE-8D30-EEDBAC0428CC}"/>
            </c:ext>
          </c:extLst>
        </c:ser>
        <c:ser>
          <c:idx val="20"/>
          <c:order val="4"/>
          <c:tx>
            <c:strRef>
              <c:f>'UG - Detail'!$B$121</c:f>
              <c:strCache>
                <c:ptCount val="1"/>
                <c:pt idx="0">
                  <c:v>2007</c:v>
                </c:pt>
              </c:strCache>
            </c:strRef>
          </c:tx>
          <c:spPr>
            <a:solidFill>
              <a:schemeClr val="tx2">
                <a:lumMod val="50000"/>
              </a:schemeClr>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Detail'!$C$121:$K$121</c:f>
              <c:numCache>
                <c:formatCode>0.00</c:formatCode>
                <c:ptCount val="9"/>
                <c:pt idx="0">
                  <c:v>0.29946616900308098</c:v>
                </c:pt>
                <c:pt idx="1">
                  <c:v>7.2088885031031653</c:v>
                </c:pt>
                <c:pt idx="2">
                  <c:v>4.2185669024781909</c:v>
                </c:pt>
                <c:pt idx="3">
                  <c:v>2.551972570634955</c:v>
                </c:pt>
                <c:pt idx="6">
                  <c:v>2.0181415737164179</c:v>
                </c:pt>
                <c:pt idx="7">
                  <c:v>72.522893971615815</c:v>
                </c:pt>
                <c:pt idx="8">
                  <c:v>7.07</c:v>
                </c:pt>
              </c:numCache>
            </c:numRef>
          </c:val>
          <c:extLst>
            <c:ext xmlns:c16="http://schemas.microsoft.com/office/drawing/2014/chart" uri="{C3380CC4-5D6E-409C-BE32-E72D297353CC}">
              <c16:uniqueId val="{00000004-4307-4ABE-8D30-EEDBAC0428CC}"/>
            </c:ext>
          </c:extLst>
        </c:ser>
        <c:ser>
          <c:idx val="25"/>
          <c:order val="5"/>
          <c:tx>
            <c:strRef>
              <c:f>'UG - Detail'!$B$126</c:f>
              <c:strCache>
                <c:ptCount val="1"/>
                <c:pt idx="0">
                  <c:v>2012</c:v>
                </c:pt>
              </c:strCache>
            </c:strRef>
          </c:tx>
          <c:spPr>
            <a:solidFill>
              <a:schemeClr val="accent6">
                <a:lumMod val="75000"/>
              </a:schemeClr>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Detail'!$C$126:$K$126</c:f>
              <c:numCache>
                <c:formatCode>0.00</c:formatCode>
                <c:ptCount val="9"/>
                <c:pt idx="0">
                  <c:v>0.20118194392053301</c:v>
                </c:pt>
                <c:pt idx="1">
                  <c:v>8.3825809966888798</c:v>
                </c:pt>
                <c:pt idx="2">
                  <c:v>3.4536233706358188</c:v>
                </c:pt>
                <c:pt idx="3">
                  <c:v>4.8032189111027277</c:v>
                </c:pt>
                <c:pt idx="4">
                  <c:v>9.6399681461922099E-2</c:v>
                </c:pt>
                <c:pt idx="5">
                  <c:v>3.5374491806027071</c:v>
                </c:pt>
                <c:pt idx="6">
                  <c:v>3.3781801416656201</c:v>
                </c:pt>
                <c:pt idx="7">
                  <c:v>73.11706274361876</c:v>
                </c:pt>
                <c:pt idx="8">
                  <c:v>10.42</c:v>
                </c:pt>
              </c:numCache>
            </c:numRef>
          </c:val>
          <c:extLst>
            <c:ext xmlns:c16="http://schemas.microsoft.com/office/drawing/2014/chart" uri="{C3380CC4-5D6E-409C-BE32-E72D297353CC}">
              <c16:uniqueId val="{00000005-4307-4ABE-8D30-EEDBAC0428CC}"/>
            </c:ext>
          </c:extLst>
        </c:ser>
        <c:ser>
          <c:idx val="29"/>
          <c:order val="6"/>
          <c:tx>
            <c:strRef>
              <c:f>'UG - Detail'!$B$130</c:f>
              <c:strCache>
                <c:ptCount val="1"/>
                <c:pt idx="0">
                  <c:v>2016</c:v>
                </c:pt>
              </c:strCache>
            </c:strRef>
          </c:tx>
          <c:spPr>
            <a:solidFill>
              <a:srgbClr val="9BB68F"/>
            </a:solidFill>
            <a:scene3d>
              <a:camera prst="orthographicFront"/>
              <a:lightRig rig="threePt" dir="t"/>
            </a:scene3d>
            <a:sp3d>
              <a:bevelT/>
            </a:sp3d>
          </c:spPr>
          <c:invertIfNegative val="0"/>
          <c:cat>
            <c:strRef>
              <c:f>'UG - Detail'!$C$100:$K$100</c:f>
              <c:strCache>
                <c:ptCount val="9"/>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strCache>
            </c:strRef>
          </c:cat>
          <c:val>
            <c:numRef>
              <c:f>'UG - Detail'!$C$130:$K$130</c:f>
              <c:numCache>
                <c:formatCode>0.00</c:formatCode>
                <c:ptCount val="9"/>
                <c:pt idx="0">
                  <c:v>0.16672482648986101</c:v>
                </c:pt>
                <c:pt idx="1">
                  <c:v>9.9763483385677194</c:v>
                </c:pt>
                <c:pt idx="2">
                  <c:v>3.9626226202938999</c:v>
                </c:pt>
                <c:pt idx="3">
                  <c:v>5.9439339304408509</c:v>
                </c:pt>
                <c:pt idx="4">
                  <c:v>0.12407428948082699</c:v>
                </c:pt>
                <c:pt idx="5">
                  <c:v>4.4821837074948618</c:v>
                </c:pt>
                <c:pt idx="6">
                  <c:v>5.9710751812647826</c:v>
                </c:pt>
                <c:pt idx="7">
                  <c:v>66.445659338528941</c:v>
                </c:pt>
                <c:pt idx="8">
                  <c:v>12.45</c:v>
                </c:pt>
              </c:numCache>
            </c:numRef>
          </c:val>
          <c:extLst>
            <c:ext xmlns:c16="http://schemas.microsoft.com/office/drawing/2014/chart" uri="{C3380CC4-5D6E-409C-BE32-E72D297353CC}">
              <c16:uniqueId val="{00000006-4307-4ABE-8D30-EEDBAC0428CC}"/>
            </c:ext>
          </c:extLst>
        </c:ser>
        <c:dLbls>
          <c:showLegendKey val="0"/>
          <c:showVal val="0"/>
          <c:showCatName val="0"/>
          <c:showSerName val="0"/>
          <c:showPercent val="0"/>
          <c:showBubbleSize val="0"/>
        </c:dLbls>
        <c:gapWidth val="150"/>
        <c:axId val="309556496"/>
        <c:axId val="309556104"/>
      </c:barChart>
      <c:catAx>
        <c:axId val="309556496"/>
        <c:scaling>
          <c:orientation val="minMax"/>
        </c:scaling>
        <c:delete val="0"/>
        <c:axPos val="b"/>
        <c:numFmt formatCode="General" sourceLinked="1"/>
        <c:majorTickMark val="out"/>
        <c:minorTickMark val="none"/>
        <c:tickLblPos val="nextTo"/>
        <c:crossAx val="309556104"/>
        <c:crosses val="autoZero"/>
        <c:auto val="1"/>
        <c:lblAlgn val="ctr"/>
        <c:lblOffset val="100"/>
        <c:noMultiLvlLbl val="0"/>
      </c:catAx>
      <c:valAx>
        <c:axId val="309556104"/>
        <c:scaling>
          <c:orientation val="minMax"/>
        </c:scaling>
        <c:delete val="0"/>
        <c:axPos val="l"/>
        <c:majorGridlines>
          <c:spPr>
            <a:ln>
              <a:solidFill>
                <a:schemeClr val="accent5">
                  <a:lumMod val="40000"/>
                  <a:lumOff val="60000"/>
                </a:schemeClr>
              </a:solidFill>
            </a:ln>
          </c:spPr>
        </c:majorGridlines>
        <c:numFmt formatCode="0.00" sourceLinked="1"/>
        <c:majorTickMark val="out"/>
        <c:minorTickMark val="none"/>
        <c:tickLblPos val="nextTo"/>
        <c:crossAx val="309556496"/>
        <c:crosses val="autoZero"/>
        <c:crossBetween val="between"/>
      </c:valAx>
    </c:plotArea>
    <c:legend>
      <c:legendPos val="r"/>
      <c:layout/>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'UG - Detail'!$B$101</c:f>
              <c:strCache>
                <c:ptCount val="1"/>
                <c:pt idx="0">
                  <c:v>1987</c:v>
                </c:pt>
              </c:strCache>
            </c:strRef>
          </c:tx>
          <c:invertIfNegative val="0"/>
          <c:cat>
            <c:strRef>
              <c:f>'UG - Detail'!$L$100:$M$100</c:f>
              <c:strCache>
                <c:ptCount val="2"/>
                <c:pt idx="0">
                  <c:v>First Generation</c:v>
                </c:pt>
                <c:pt idx="1">
                  <c:v>Pell recipients</c:v>
                </c:pt>
              </c:strCache>
            </c:strRef>
          </c:cat>
          <c:val>
            <c:numRef>
              <c:f>'UG - Detail'!$L$101:$M$101</c:f>
              <c:numCache>
                <c:formatCode>General</c:formatCode>
                <c:ptCount val="2"/>
              </c:numCache>
            </c:numRef>
          </c:val>
          <c:extLst>
            <c:ext xmlns:c16="http://schemas.microsoft.com/office/drawing/2014/chart" uri="{C3380CC4-5D6E-409C-BE32-E72D297353CC}">
              <c16:uniqueId val="{00000000-D32F-4829-BEA6-E2FCD5973FB4}"/>
            </c:ext>
          </c:extLst>
        </c:ser>
        <c:ser>
          <c:idx val="5"/>
          <c:order val="1"/>
          <c:tx>
            <c:strRef>
              <c:f>'UG - Detail'!$B$106</c:f>
              <c:strCache>
                <c:ptCount val="1"/>
                <c:pt idx="0">
                  <c:v>1992</c:v>
                </c:pt>
              </c:strCache>
            </c:strRef>
          </c:tx>
          <c:invertIfNegative val="0"/>
          <c:cat>
            <c:strRef>
              <c:f>'UG - Detail'!$L$100:$M$100</c:f>
              <c:strCache>
                <c:ptCount val="2"/>
                <c:pt idx="0">
                  <c:v>First Generation</c:v>
                </c:pt>
                <c:pt idx="1">
                  <c:v>Pell recipients</c:v>
                </c:pt>
              </c:strCache>
            </c:strRef>
          </c:cat>
          <c:val>
            <c:numRef>
              <c:f>'UG - Detail'!$L$106:$M$106</c:f>
              <c:numCache>
                <c:formatCode>General</c:formatCode>
                <c:ptCount val="2"/>
              </c:numCache>
            </c:numRef>
          </c:val>
          <c:extLst>
            <c:ext xmlns:c16="http://schemas.microsoft.com/office/drawing/2014/chart" uri="{C3380CC4-5D6E-409C-BE32-E72D297353CC}">
              <c16:uniqueId val="{00000001-D32F-4829-BEA6-E2FCD5973FB4}"/>
            </c:ext>
          </c:extLst>
        </c:ser>
        <c:ser>
          <c:idx val="10"/>
          <c:order val="2"/>
          <c:tx>
            <c:strRef>
              <c:f>'UG - Detail'!$B$111</c:f>
              <c:strCache>
                <c:ptCount val="1"/>
                <c:pt idx="0">
                  <c:v>1997</c:v>
                </c:pt>
              </c:strCache>
            </c:strRef>
          </c:tx>
          <c:spPr>
            <a:solidFill>
              <a:schemeClr val="accent5"/>
            </a:solidFill>
            <a:scene3d>
              <a:camera prst="orthographicFront"/>
              <a:lightRig rig="threePt" dir="t"/>
            </a:scene3d>
            <a:sp3d>
              <a:bevelT/>
            </a:sp3d>
          </c:spPr>
          <c:invertIfNegative val="0"/>
          <c:cat>
            <c:strRef>
              <c:f>'UG - Detail'!$L$100:$M$100</c:f>
              <c:strCache>
                <c:ptCount val="2"/>
                <c:pt idx="0">
                  <c:v>First Generation</c:v>
                </c:pt>
                <c:pt idx="1">
                  <c:v>Pell recipients</c:v>
                </c:pt>
              </c:strCache>
            </c:strRef>
          </c:cat>
          <c:val>
            <c:numRef>
              <c:f>'UG - Detail'!$L$111:$M$111</c:f>
              <c:numCache>
                <c:formatCode>0.00</c:formatCode>
                <c:ptCount val="2"/>
                <c:pt idx="1">
                  <c:v>14.105553704849379</c:v>
                </c:pt>
              </c:numCache>
            </c:numRef>
          </c:val>
          <c:extLst>
            <c:ext xmlns:c16="http://schemas.microsoft.com/office/drawing/2014/chart" uri="{C3380CC4-5D6E-409C-BE32-E72D297353CC}">
              <c16:uniqueId val="{00000002-D32F-4829-BEA6-E2FCD5973FB4}"/>
            </c:ext>
          </c:extLst>
        </c:ser>
        <c:ser>
          <c:idx val="15"/>
          <c:order val="3"/>
          <c:tx>
            <c:strRef>
              <c:f>'UG - Detail'!$B$116</c:f>
              <c:strCache>
                <c:ptCount val="1"/>
                <c:pt idx="0">
                  <c:v>2002</c:v>
                </c:pt>
              </c:strCache>
            </c:strRef>
          </c:tx>
          <c:spPr>
            <a:solidFill>
              <a:schemeClr val="accent1">
                <a:lumMod val="75000"/>
              </a:schemeClr>
            </a:solidFill>
            <a:scene3d>
              <a:camera prst="orthographicFront"/>
              <a:lightRig rig="threePt" dir="t"/>
            </a:scene3d>
            <a:sp3d>
              <a:bevelT/>
            </a:sp3d>
          </c:spPr>
          <c:invertIfNegative val="0"/>
          <c:cat>
            <c:strRef>
              <c:f>'UG - Detail'!$L$100:$M$100</c:f>
              <c:strCache>
                <c:ptCount val="2"/>
                <c:pt idx="0">
                  <c:v>First Generation</c:v>
                </c:pt>
                <c:pt idx="1">
                  <c:v>Pell recipients</c:v>
                </c:pt>
              </c:strCache>
            </c:strRef>
          </c:cat>
          <c:val>
            <c:numRef>
              <c:f>'UG - Detail'!$L$116:$M$116</c:f>
              <c:numCache>
                <c:formatCode>0.00</c:formatCode>
                <c:ptCount val="2"/>
                <c:pt idx="1">
                  <c:v>13.351650910445681</c:v>
                </c:pt>
              </c:numCache>
            </c:numRef>
          </c:val>
          <c:extLst>
            <c:ext xmlns:c16="http://schemas.microsoft.com/office/drawing/2014/chart" uri="{C3380CC4-5D6E-409C-BE32-E72D297353CC}">
              <c16:uniqueId val="{00000003-D32F-4829-BEA6-E2FCD5973FB4}"/>
            </c:ext>
          </c:extLst>
        </c:ser>
        <c:ser>
          <c:idx val="20"/>
          <c:order val="4"/>
          <c:tx>
            <c:strRef>
              <c:f>'UG - Detail'!$B$121</c:f>
              <c:strCache>
                <c:ptCount val="1"/>
                <c:pt idx="0">
                  <c:v>2007</c:v>
                </c:pt>
              </c:strCache>
            </c:strRef>
          </c:tx>
          <c:spPr>
            <a:solidFill>
              <a:schemeClr val="tx2">
                <a:lumMod val="50000"/>
              </a:schemeClr>
            </a:solidFill>
            <a:scene3d>
              <a:camera prst="orthographicFront"/>
              <a:lightRig rig="threePt" dir="t"/>
            </a:scene3d>
            <a:sp3d>
              <a:bevelT/>
            </a:sp3d>
          </c:spPr>
          <c:invertIfNegative val="0"/>
          <c:cat>
            <c:strRef>
              <c:f>'UG - Detail'!$L$100:$M$100</c:f>
              <c:strCache>
                <c:ptCount val="2"/>
                <c:pt idx="0">
                  <c:v>First Generation</c:v>
                </c:pt>
                <c:pt idx="1">
                  <c:v>Pell recipients</c:v>
                </c:pt>
              </c:strCache>
            </c:strRef>
          </c:cat>
          <c:val>
            <c:numRef>
              <c:f>'UG - Detail'!$L$121:$M$121</c:f>
              <c:numCache>
                <c:formatCode>0.00</c:formatCode>
                <c:ptCount val="2"/>
                <c:pt idx="1">
                  <c:v>11.34499370687036</c:v>
                </c:pt>
              </c:numCache>
            </c:numRef>
          </c:val>
          <c:extLst>
            <c:ext xmlns:c16="http://schemas.microsoft.com/office/drawing/2014/chart" uri="{C3380CC4-5D6E-409C-BE32-E72D297353CC}">
              <c16:uniqueId val="{00000004-D32F-4829-BEA6-E2FCD5973FB4}"/>
            </c:ext>
          </c:extLst>
        </c:ser>
        <c:ser>
          <c:idx val="25"/>
          <c:order val="5"/>
          <c:tx>
            <c:strRef>
              <c:f>'UG - Detail'!$B$126</c:f>
              <c:strCache>
                <c:ptCount val="1"/>
                <c:pt idx="0">
                  <c:v>2012</c:v>
                </c:pt>
              </c:strCache>
            </c:strRef>
          </c:tx>
          <c:spPr>
            <a:solidFill>
              <a:schemeClr val="accent6">
                <a:lumMod val="75000"/>
              </a:schemeClr>
            </a:solidFill>
            <a:scene3d>
              <a:camera prst="orthographicFront"/>
              <a:lightRig rig="threePt" dir="t"/>
            </a:scene3d>
            <a:sp3d>
              <a:bevelT/>
            </a:sp3d>
          </c:spPr>
          <c:invertIfNegative val="0"/>
          <c:cat>
            <c:strRef>
              <c:f>'UG - Detail'!$L$100:$M$100</c:f>
              <c:strCache>
                <c:ptCount val="2"/>
                <c:pt idx="0">
                  <c:v>First Generation</c:v>
                </c:pt>
                <c:pt idx="1">
                  <c:v>Pell recipients</c:v>
                </c:pt>
              </c:strCache>
            </c:strRef>
          </c:cat>
          <c:val>
            <c:numRef>
              <c:f>'UG - Detail'!$L$126:$M$126</c:f>
              <c:numCache>
                <c:formatCode>0.00</c:formatCode>
                <c:ptCount val="2"/>
                <c:pt idx="0">
                  <c:v>17.993210109392681</c:v>
                </c:pt>
                <c:pt idx="1">
                  <c:v>16.670000000000002</c:v>
                </c:pt>
              </c:numCache>
            </c:numRef>
          </c:val>
          <c:extLst>
            <c:ext xmlns:c16="http://schemas.microsoft.com/office/drawing/2014/chart" uri="{C3380CC4-5D6E-409C-BE32-E72D297353CC}">
              <c16:uniqueId val="{00000005-D32F-4829-BEA6-E2FCD5973FB4}"/>
            </c:ext>
          </c:extLst>
        </c:ser>
        <c:ser>
          <c:idx val="29"/>
          <c:order val="6"/>
          <c:tx>
            <c:strRef>
              <c:f>'UG - Detail'!$B$130</c:f>
              <c:strCache>
                <c:ptCount val="1"/>
                <c:pt idx="0">
                  <c:v>2016</c:v>
                </c:pt>
              </c:strCache>
            </c:strRef>
          </c:tx>
          <c:spPr>
            <a:solidFill>
              <a:srgbClr val="9BB68F"/>
            </a:solidFill>
            <a:scene3d>
              <a:camera prst="orthographicFront"/>
              <a:lightRig rig="threePt" dir="t"/>
            </a:scene3d>
            <a:sp3d>
              <a:bevelT/>
            </a:sp3d>
          </c:spPr>
          <c:invertIfNegative val="0"/>
          <c:cat>
            <c:strRef>
              <c:f>'UG - Detail'!$L$100:$M$100</c:f>
              <c:strCache>
                <c:ptCount val="2"/>
                <c:pt idx="0">
                  <c:v>First Generation</c:v>
                </c:pt>
                <c:pt idx="1">
                  <c:v>Pell recipients</c:v>
                </c:pt>
              </c:strCache>
            </c:strRef>
          </c:cat>
          <c:val>
            <c:numRef>
              <c:f>'UG - Detail'!$L$130:$M$130</c:f>
              <c:numCache>
                <c:formatCode>0.00</c:formatCode>
                <c:ptCount val="2"/>
                <c:pt idx="0">
                  <c:v>16.36229692528401</c:v>
                </c:pt>
                <c:pt idx="1">
                  <c:v>15.652747082315541</c:v>
                </c:pt>
              </c:numCache>
            </c:numRef>
          </c:val>
          <c:extLst>
            <c:ext xmlns:c16="http://schemas.microsoft.com/office/drawing/2014/chart" uri="{C3380CC4-5D6E-409C-BE32-E72D297353CC}">
              <c16:uniqueId val="{00000006-D32F-4829-BEA6-E2FCD5973FB4}"/>
            </c:ext>
          </c:extLst>
        </c:ser>
        <c:dLbls>
          <c:showLegendKey val="0"/>
          <c:showVal val="0"/>
          <c:showCatName val="0"/>
          <c:showSerName val="0"/>
          <c:showPercent val="0"/>
          <c:showBubbleSize val="0"/>
        </c:dLbls>
        <c:gapWidth val="150"/>
        <c:axId val="309557672"/>
        <c:axId val="309560024"/>
      </c:barChart>
      <c:catAx>
        <c:axId val="309557672"/>
        <c:scaling>
          <c:orientation val="minMax"/>
        </c:scaling>
        <c:delete val="0"/>
        <c:axPos val="b"/>
        <c:numFmt formatCode="General" sourceLinked="1"/>
        <c:majorTickMark val="out"/>
        <c:minorTickMark val="none"/>
        <c:tickLblPos val="nextTo"/>
        <c:crossAx val="309560024"/>
        <c:crosses val="autoZero"/>
        <c:auto val="1"/>
        <c:lblAlgn val="ctr"/>
        <c:lblOffset val="100"/>
        <c:noMultiLvlLbl val="0"/>
      </c:catAx>
      <c:valAx>
        <c:axId val="309560024"/>
        <c:scaling>
          <c:orientation val="minMax"/>
          <c:max val="100"/>
        </c:scaling>
        <c:delete val="0"/>
        <c:axPos val="l"/>
        <c:majorGridlines>
          <c:spPr>
            <a:ln>
              <a:solidFill>
                <a:schemeClr val="accent5">
                  <a:lumMod val="40000"/>
                  <a:lumOff val="60000"/>
                </a:schemeClr>
              </a:solidFill>
            </a:ln>
          </c:spPr>
        </c:majorGridlines>
        <c:numFmt formatCode="General" sourceLinked="1"/>
        <c:majorTickMark val="out"/>
        <c:minorTickMark val="none"/>
        <c:tickLblPos val="nextTo"/>
        <c:crossAx val="309557672"/>
        <c:crosses val="autoZero"/>
        <c:crossBetween val="between"/>
      </c:valAx>
    </c:plotArea>
    <c:legend>
      <c:legendPos val="r"/>
      <c:layout/>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9"/>
    </mc:Choice>
    <mc:Fallback>
      <c:style val="29"/>
    </mc:Fallback>
  </mc:AlternateContent>
  <c:chart>
    <c:title>
      <c:tx>
        <c:rich>
          <a:bodyPr/>
          <a:lstStyle/>
          <a:p>
            <a:pPr>
              <a:defRPr sz="1600"/>
            </a:pPr>
            <a:r>
              <a:rPr lang="en-US" sz="1600"/>
              <a:t>Number by College/University</a:t>
            </a:r>
          </a:p>
        </c:rich>
      </c:tx>
      <c:layout/>
      <c:overlay val="0"/>
    </c:title>
    <c:autoTitleDeleted val="0"/>
    <c:plotArea>
      <c:layout>
        <c:manualLayout>
          <c:layoutTarget val="inner"/>
          <c:xMode val="edge"/>
          <c:yMode val="edge"/>
          <c:x val="0.50203792693115901"/>
          <c:y val="0.12033954134831799"/>
          <c:w val="0.46452155859938699"/>
          <c:h val="0.78977519617396197"/>
        </c:manualLayout>
      </c:layout>
      <c:barChart>
        <c:barDir val="bar"/>
        <c:grouping val="clustered"/>
        <c:varyColors val="0"/>
        <c:ser>
          <c:idx val="0"/>
          <c:order val="0"/>
          <c:tx>
            <c:strRef>
              <c:f>'4 yr publics 2016'!$B$123</c:f>
              <c:strCache>
                <c:ptCount val="1"/>
                <c:pt idx="0">
                  <c:v>Underrepresented</c:v>
                </c:pt>
              </c:strCache>
            </c:strRef>
          </c:tx>
          <c:spPr>
            <a:solidFill>
              <a:srgbClr val="9BB68F"/>
            </a:solidFill>
          </c:spPr>
          <c:invertIfNegative val="0"/>
          <c:dPt>
            <c:idx val="9"/>
            <c:invertIfNegative val="0"/>
            <c:bubble3D val="0"/>
            <c:spPr>
              <a:solidFill>
                <a:srgbClr val="660000"/>
              </a:solidFill>
            </c:spPr>
            <c:extLst>
              <c:ext xmlns:c16="http://schemas.microsoft.com/office/drawing/2014/chart" uri="{C3380CC4-5D6E-409C-BE32-E72D297353CC}">
                <c16:uniqueId val="{00000001-5809-4A4A-9262-0AE915B4E4C2}"/>
              </c:ext>
            </c:extLst>
          </c:dPt>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'4 yr publics 2016'!$A$124:$A$137</c:f>
              <c:strCache>
                <c:ptCount val="14"/>
                <c:pt idx="0">
                  <c:v>Virginia Military Institute</c:v>
                </c:pt>
                <c:pt idx="1">
                  <c:v>University of Virginia's College at Wise</c:v>
                </c:pt>
                <c:pt idx="2">
                  <c:v>Longwood University</c:v>
                </c:pt>
                <c:pt idx="3">
                  <c:v>University of Mary Washington</c:v>
                </c:pt>
                <c:pt idx="4">
                  <c:v>Christopher Newport University</c:v>
                </c:pt>
                <c:pt idx="5">
                  <c:v>College of William and Mary</c:v>
                </c:pt>
                <c:pt idx="6">
                  <c:v>UVA</c:v>
                </c:pt>
                <c:pt idx="7">
                  <c:v>James Madison University</c:v>
                </c:pt>
                <c:pt idx="8">
                  <c:v>Radford University</c:v>
                </c:pt>
                <c:pt idx="9">
                  <c:v>Virginia Tech</c:v>
                </c:pt>
                <c:pt idx="10">
                  <c:v>George Mason University</c:v>
                </c:pt>
                <c:pt idx="11">
                  <c:v>Norfolk State University</c:v>
                </c:pt>
                <c:pt idx="12">
                  <c:v>Virginia Commonwealth University</c:v>
                </c:pt>
                <c:pt idx="13">
                  <c:v>Old Dominion University</c:v>
                </c:pt>
              </c:strCache>
            </c:strRef>
          </c:cat>
          <c:val>
            <c:numRef>
              <c:f>'4 yr publics 2016'!$B$124:$B$137</c:f>
              <c:numCache>
                <c:formatCode>General</c:formatCode>
                <c:ptCount val="14"/>
                <c:pt idx="0">
                  <c:v>33</c:v>
                </c:pt>
                <c:pt idx="1">
                  <c:v>54</c:v>
                </c:pt>
                <c:pt idx="2">
                  <c:v>128</c:v>
                </c:pt>
                <c:pt idx="3">
                  <c:v>139</c:v>
                </c:pt>
                <c:pt idx="4">
                  <c:v>142</c:v>
                </c:pt>
                <c:pt idx="5">
                  <c:v>203</c:v>
                </c:pt>
                <c:pt idx="6">
                  <c:v>329</c:v>
                </c:pt>
                <c:pt idx="7">
                  <c:v>439</c:v>
                </c:pt>
                <c:pt idx="8">
                  <c:v>441</c:v>
                </c:pt>
                <c:pt idx="9">
                  <c:v>520</c:v>
                </c:pt>
                <c:pt idx="10">
                  <c:v>579</c:v>
                </c:pt>
                <c:pt idx="11">
                  <c:v>643</c:v>
                </c:pt>
                <c:pt idx="12">
                  <c:v>1119</c:v>
                </c:pt>
                <c:pt idx="13">
                  <c:v>1201</c:v>
                </c:pt>
              </c:numCache>
            </c:numRef>
          </c:val>
          <c:extLst>
            <c:ext xmlns:c16="http://schemas.microsoft.com/office/drawing/2014/chart" uri="{C3380CC4-5D6E-409C-BE32-E72D297353CC}">
              <c16:uniqueId val="{00000002-5809-4A4A-9262-0AE915B4E4C2}"/>
            </c:ext>
          </c:extLst>
        </c:ser>
        <c:dLbls>
          <c:showLegendKey val="0"/>
          <c:showVal val="0"/>
          <c:showCatName val="0"/>
          <c:showSerName val="0"/>
          <c:showPercent val="0"/>
          <c:showBubbleSize val="0"/>
        </c:dLbls>
        <c:gapWidth val="150"/>
        <c:axId val="309561200"/>
        <c:axId val="309561592"/>
      </c:barChart>
      <c:catAx>
        <c:axId val="309561200"/>
        <c:scaling>
          <c:orientation val="minMax"/>
        </c:scaling>
        <c:delete val="0"/>
        <c:axPos val="l"/>
        <c:numFmt formatCode="General" sourceLinked="0"/>
        <c:majorTickMark val="out"/>
        <c:minorTickMark val="none"/>
        <c:tickLblPos val="nextTo"/>
        <c:crossAx val="309561592"/>
        <c:crosses val="autoZero"/>
        <c:auto val="1"/>
        <c:lblAlgn val="ctr"/>
        <c:lblOffset val="100"/>
        <c:noMultiLvlLbl val="0"/>
      </c:catAx>
      <c:valAx>
        <c:axId val="309561592"/>
        <c:scaling>
          <c:orientation val="minMax"/>
        </c:scaling>
        <c:delete val="0"/>
        <c:axPos val="b"/>
        <c:majorGridlines/>
        <c:numFmt formatCode="General" sourceLinked="1"/>
        <c:majorTickMark val="out"/>
        <c:minorTickMark val="none"/>
        <c:tickLblPos val="nextTo"/>
        <c:txPr>
          <a:bodyPr rot="-5400000" vert="horz"/>
          <a:lstStyle/>
          <a:p>
            <a:pPr>
              <a:defRPr/>
            </a:pPr>
            <a:endParaRPr lang="en-US"/>
          </a:p>
        </c:txPr>
        <c:crossAx val="309561200"/>
        <c:crosses val="autoZero"/>
        <c:crossBetween val="between"/>
      </c:valAx>
      <c:spPr>
        <a:solidFill>
          <a:schemeClr val="tx1">
            <a:lumMod val="95000"/>
          </a:schemeClr>
        </a:solidFill>
        <a:ln w="9525" cap="rnd" cmpd="sng" algn="ctr">
          <a:solidFill>
            <a:schemeClr val="accent5">
              <a:tint val="76000"/>
              <a:alpha val="60000"/>
              <a:hueMod val="94000"/>
            </a:schemeClr>
          </a:solidFill>
          <a:prstDash val="solid"/>
        </a:ln>
        <a:effectLst/>
      </c:spPr>
    </c:plotArea>
    <c:plotVisOnly val="1"/>
    <c:dispBlanksAs val="gap"/>
    <c:showDLblsOverMax val="0"/>
  </c:chart>
  <c:spPr>
    <a:solidFill>
      <a:schemeClr val="lt1"/>
    </a:solidFill>
    <a:ln w="15875" cap="rnd" cmpd="sng" algn="ctr">
      <a:solidFill>
        <a:schemeClr val="accent5">
          <a:hueMod val="94000"/>
        </a:schemeClr>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31"/>
    </mc:Choice>
    <mc:Fallback>
      <c:style val="31"/>
    </mc:Fallback>
  </mc:AlternateContent>
  <c:chart>
    <c:title>
      <c:tx>
        <c:rich>
          <a:bodyPr/>
          <a:lstStyle/>
          <a:p>
            <a:pPr>
              <a:defRPr sz="1600"/>
            </a:pPr>
            <a:r>
              <a:rPr lang="en-US" sz="1600" dirty="0" smtClean="0"/>
              <a:t>% </a:t>
            </a:r>
            <a:r>
              <a:rPr lang="en-US" sz="1600" dirty="0"/>
              <a:t>of Total </a:t>
            </a:r>
            <a:r>
              <a:rPr lang="en-US" sz="1600" dirty="0" smtClean="0"/>
              <a:t>Enrollment by </a:t>
            </a:r>
            <a:r>
              <a:rPr lang="en-US" sz="1600" dirty="0"/>
              <a:t>College/University</a:t>
            </a:r>
          </a:p>
        </c:rich>
      </c:tx>
      <c:layout/>
      <c:overlay val="0"/>
    </c:title>
    <c:autoTitleDeleted val="0"/>
    <c:plotArea>
      <c:layout>
        <c:manualLayout>
          <c:layoutTarget val="inner"/>
          <c:xMode val="edge"/>
          <c:yMode val="edge"/>
          <c:x val="0.48572583832426303"/>
          <c:y val="0.123530257260941"/>
          <c:w val="0.44498849805936402"/>
          <c:h val="0.76441066556077597"/>
        </c:manualLayout>
      </c:layout>
      <c:barChart>
        <c:barDir val="bar"/>
        <c:grouping val="clustered"/>
        <c:varyColors val="0"/>
        <c:ser>
          <c:idx val="1"/>
          <c:order val="0"/>
          <c:tx>
            <c:strRef>
              <c:f>'4 yr publics 2016'!$B$95</c:f>
              <c:strCache>
                <c:ptCount val="1"/>
                <c:pt idx="0">
                  <c:v>Underrepresented</c:v>
                </c:pt>
              </c:strCache>
            </c:strRef>
          </c:tx>
          <c:spPr>
            <a:solidFill>
              <a:srgbClr val="93A7B3"/>
            </a:solidFill>
          </c:spPr>
          <c:invertIfNegative val="0"/>
          <c:dPt>
            <c:idx val="0"/>
            <c:invertIfNegative val="0"/>
            <c:bubble3D val="0"/>
            <c:spPr>
              <a:solidFill>
                <a:srgbClr val="660000"/>
              </a:solidFill>
            </c:spPr>
            <c:extLst>
              <c:ext xmlns:c16="http://schemas.microsoft.com/office/drawing/2014/chart" uri="{C3380CC4-5D6E-409C-BE32-E72D297353CC}">
                <c16:uniqueId val="{00000001-5AFD-4883-9505-C21F2D7C918F}"/>
              </c:ext>
            </c:extLst>
          </c:dPt>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'4 yr publics 2016'!$A$97:$A$110</c:f>
              <c:strCache>
                <c:ptCount val="14"/>
                <c:pt idx="0">
                  <c:v>Virginia Tech</c:v>
                </c:pt>
                <c:pt idx="1">
                  <c:v>Virginia Military Institute</c:v>
                </c:pt>
                <c:pt idx="2">
                  <c:v>Christopher Newport University</c:v>
                </c:pt>
                <c:pt idx="3">
                  <c:v>UVA</c:v>
                </c:pt>
                <c:pt idx="4">
                  <c:v>James Madison University</c:v>
                </c:pt>
                <c:pt idx="5">
                  <c:v>Longwood University</c:v>
                </c:pt>
                <c:pt idx="6">
                  <c:v>University of Mary Washington</c:v>
                </c:pt>
                <c:pt idx="7">
                  <c:v>University of Virginia's College at Wise</c:v>
                </c:pt>
                <c:pt idx="8">
                  <c:v>College of William and Mary</c:v>
                </c:pt>
                <c:pt idx="9">
                  <c:v>George Mason University</c:v>
                </c:pt>
                <c:pt idx="10">
                  <c:v>Radford University</c:v>
                </c:pt>
                <c:pt idx="11">
                  <c:v>Virginia Commonwealth University</c:v>
                </c:pt>
                <c:pt idx="12">
                  <c:v>Old Dominion University</c:v>
                </c:pt>
                <c:pt idx="13">
                  <c:v>Norfolk State University</c:v>
                </c:pt>
              </c:strCache>
            </c:strRef>
          </c:cat>
          <c:val>
            <c:numRef>
              <c:f>'4 yr publics 2016'!$B$97:$B$110</c:f>
              <c:numCache>
                <c:formatCode>0.0</c:formatCode>
                <c:ptCount val="14"/>
                <c:pt idx="0">
                  <c:v>11.96227283183805</c:v>
                </c:pt>
                <c:pt idx="1">
                  <c:v>12.35955056179775</c:v>
                </c:pt>
                <c:pt idx="2">
                  <c:v>12.56637168141593</c:v>
                </c:pt>
                <c:pt idx="3">
                  <c:v>13.36854937017473</c:v>
                </c:pt>
                <c:pt idx="4">
                  <c:v>13.478661344795819</c:v>
                </c:pt>
                <c:pt idx="5">
                  <c:v>14.62857142857143</c:v>
                </c:pt>
                <c:pt idx="6">
                  <c:v>16.200466200466199</c:v>
                </c:pt>
                <c:pt idx="7">
                  <c:v>17.41935483870968</c:v>
                </c:pt>
                <c:pt idx="8">
                  <c:v>21.827956989247308</c:v>
                </c:pt>
                <c:pt idx="9">
                  <c:v>22.894424673784101</c:v>
                </c:pt>
                <c:pt idx="10">
                  <c:v>27.272727272727149</c:v>
                </c:pt>
                <c:pt idx="11">
                  <c:v>29.919786096256679</c:v>
                </c:pt>
                <c:pt idx="12">
                  <c:v>49.937629937629943</c:v>
                </c:pt>
                <c:pt idx="13">
                  <c:v>90.436005625879105</c:v>
                </c:pt>
              </c:numCache>
            </c:numRef>
          </c:val>
          <c:extLst>
            <c:ext xmlns:c16="http://schemas.microsoft.com/office/drawing/2014/chart" uri="{C3380CC4-5D6E-409C-BE32-E72D297353CC}">
              <c16:uniqueId val="{00000002-5AFD-4883-9505-C21F2D7C918F}"/>
            </c:ext>
          </c:extLst>
        </c:ser>
        <c:dLbls>
          <c:dLblPos val="outEnd"/>
          <c:showLegendKey val="0"/>
          <c:showVal val="1"/>
          <c:showCatName val="0"/>
          <c:showSerName val="0"/>
          <c:showPercent val="0"/>
          <c:showBubbleSize val="0"/>
        </c:dLbls>
        <c:gapWidth val="150"/>
        <c:axId val="309558456"/>
        <c:axId val="309558848"/>
      </c:barChart>
      <c:catAx>
        <c:axId val="309558456"/>
        <c:scaling>
          <c:orientation val="minMax"/>
        </c:scaling>
        <c:delete val="0"/>
        <c:axPos val="l"/>
        <c:numFmt formatCode="General" sourceLinked="0"/>
        <c:majorTickMark val="out"/>
        <c:minorTickMark val="none"/>
        <c:tickLblPos val="nextTo"/>
        <c:crossAx val="309558848"/>
        <c:crosses val="autoZero"/>
        <c:auto val="1"/>
        <c:lblAlgn val="ctr"/>
        <c:lblOffset val="100"/>
        <c:noMultiLvlLbl val="0"/>
      </c:catAx>
      <c:valAx>
        <c:axId val="309558848"/>
        <c:scaling>
          <c:orientation val="minMax"/>
        </c:scaling>
        <c:delete val="0"/>
        <c:axPos val="b"/>
        <c:majorGridlines/>
        <c:numFmt formatCode="0.0" sourceLinked="1"/>
        <c:majorTickMark val="out"/>
        <c:minorTickMark val="none"/>
        <c:tickLblPos val="nextTo"/>
        <c:txPr>
          <a:bodyPr rot="-5400000" vert="horz"/>
          <a:lstStyle/>
          <a:p>
            <a:pPr>
              <a:defRPr/>
            </a:pPr>
            <a:endParaRPr lang="en-US"/>
          </a:p>
        </c:txPr>
        <c:crossAx val="309558456"/>
        <c:crosses val="autoZero"/>
        <c:crossBetween val="between"/>
        <c:majorUnit val="20"/>
      </c:valAx>
      <c:spPr>
        <a:solidFill>
          <a:schemeClr val="tx1">
            <a:lumMod val="95000"/>
          </a:schemeClr>
        </a:solidFill>
        <a:ln w="9525" cap="rnd" cmpd="sng" algn="ctr">
          <a:solidFill>
            <a:schemeClr val="accent5">
              <a:tint val="76000"/>
              <a:alpha val="60000"/>
              <a:hueMod val="94000"/>
            </a:schemeClr>
          </a:solidFill>
          <a:prstDash val="solid"/>
        </a:ln>
        <a:effectLst/>
      </c:spPr>
    </c:plotArea>
    <c:plotVisOnly val="1"/>
    <c:dispBlanksAs val="gap"/>
    <c:showDLblsOverMax val="0"/>
  </c:chart>
  <c:spPr>
    <a:solidFill>
      <a:schemeClr val="lt1"/>
    </a:solidFill>
    <a:ln w="15875" cap="rnd" cmpd="sng" algn="ctr">
      <a:solidFill>
        <a:schemeClr val="accent5">
          <a:hueMod val="94000"/>
        </a:schemeClr>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'Retention-Grad-wks'!$C$20</c:f>
              <c:strCache>
                <c:ptCount val="1"/>
                <c:pt idx="0">
                  <c:v>2002</c:v>
                </c:pt>
              </c:strCache>
            </c:strRef>
          </c:tx>
          <c:spPr>
            <a:solidFill>
              <a:schemeClr val="accent1">
                <a:lumMod val="75000"/>
              </a:schemeClr>
            </a:solidFill>
          </c:spPr>
          <c:invertIfNegative val="0"/>
          <c:dPt>
            <c:idx val="1"/>
            <c:invertIfNegative val="0"/>
            <c:bubble3D val="0"/>
            <c:spPr>
              <a:solidFill>
                <a:schemeClr val="accent1">
                  <a:lumMod val="75000"/>
                </a:schemeClr>
              </a:solidFill>
              <a:scene3d>
                <a:camera prst="orthographicFront"/>
                <a:lightRig rig="threePt" dir="t"/>
              </a:scene3d>
              <a:sp3d>
                <a:bevelT/>
              </a:sp3d>
            </c:spPr>
            <c:extLst>
              <c:ext xmlns:c16="http://schemas.microsoft.com/office/drawing/2014/chart" uri="{C3380CC4-5D6E-409C-BE32-E72D297353CC}">
                <c16:uniqueId val="{00000001-C665-4E9A-B366-CC01F9DF34C1}"/>
              </c:ext>
            </c:extLst>
          </c:dPt>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('Retention-Grad-wks'!$B$21:$B$26,'Retention-Grad-wks'!$B$28:$B$31)</c:f>
              <c:strCache>
                <c:ptCount val="10"/>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pt idx="9">
                  <c:v>First Generation</c:v>
                </c:pt>
              </c:strCache>
            </c:strRef>
          </c:cat>
          <c:val>
            <c:numRef>
              <c:f>('Retention-Grad-wks'!$C$21:$C$26,'Retention-Grad-wks'!$C$28:$C$31)</c:f>
              <c:numCache>
                <c:formatCode>0.0</c:formatCode>
                <c:ptCount val="10"/>
                <c:pt idx="1">
                  <c:v>91.9</c:v>
                </c:pt>
                <c:pt idx="2">
                  <c:v>79.099999999999994</c:v>
                </c:pt>
                <c:pt idx="3">
                  <c:v>87.8</c:v>
                </c:pt>
                <c:pt idx="6">
                  <c:v>69.099999999999994</c:v>
                </c:pt>
                <c:pt idx="7">
                  <c:v>88.7</c:v>
                </c:pt>
              </c:numCache>
            </c:numRef>
          </c:val>
          <c:extLst>
            <c:ext xmlns:c16="http://schemas.microsoft.com/office/drawing/2014/chart" uri="{C3380CC4-5D6E-409C-BE32-E72D297353CC}">
              <c16:uniqueId val="{00000002-C665-4E9A-B366-CC01F9DF34C1}"/>
            </c:ext>
          </c:extLst>
        </c:ser>
        <c:ser>
          <c:idx val="5"/>
          <c:order val="1"/>
          <c:tx>
            <c:strRef>
              <c:f>'Retention-Grad-wks'!$H$20</c:f>
              <c:strCache>
                <c:ptCount val="1"/>
                <c:pt idx="0">
                  <c:v>2007</c:v>
                </c:pt>
              </c:strCache>
            </c:strRef>
          </c:tx>
          <c:spPr>
            <a:solidFill>
              <a:schemeClr val="tx2">
                <a:lumMod val="50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('Retention-Grad-wks'!$B$21:$B$26,'Retention-Grad-wks'!$B$28:$B$31)</c:f>
              <c:strCache>
                <c:ptCount val="10"/>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pt idx="9">
                  <c:v>First Generation</c:v>
                </c:pt>
              </c:strCache>
            </c:strRef>
          </c:cat>
          <c:val>
            <c:numRef>
              <c:f>('Retention-Grad-wks'!$H$21:$H$26,'Retention-Grad-wks'!$H$28:$H$31)</c:f>
              <c:numCache>
                <c:formatCode>0.0</c:formatCode>
                <c:ptCount val="10"/>
                <c:pt idx="0">
                  <c:v>72.2</c:v>
                </c:pt>
                <c:pt idx="1">
                  <c:v>92.1</c:v>
                </c:pt>
                <c:pt idx="2">
                  <c:v>85.7</c:v>
                </c:pt>
                <c:pt idx="3">
                  <c:v>90</c:v>
                </c:pt>
                <c:pt idx="6">
                  <c:v>82.6</c:v>
                </c:pt>
                <c:pt idx="7">
                  <c:v>91.8</c:v>
                </c:pt>
                <c:pt idx="8">
                  <c:v>86.8</c:v>
                </c:pt>
                <c:pt idx="9">
                  <c:v>82.3</c:v>
                </c:pt>
              </c:numCache>
            </c:numRef>
          </c:val>
          <c:extLst>
            <c:ext xmlns:c16="http://schemas.microsoft.com/office/drawing/2014/chart" uri="{C3380CC4-5D6E-409C-BE32-E72D297353CC}">
              <c16:uniqueId val="{00000003-C665-4E9A-B366-CC01F9DF34C1}"/>
            </c:ext>
          </c:extLst>
        </c:ser>
        <c:ser>
          <c:idx val="6"/>
          <c:order val="2"/>
          <c:tx>
            <c:strRef>
              <c:f>'Retention-Grad-wks'!$M$20</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('Retention-Grad-wks'!$B$21:$B$26,'Retention-Grad-wks'!$B$28:$B$31)</c:f>
              <c:strCache>
                <c:ptCount val="10"/>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pt idx="9">
                  <c:v>First Generation</c:v>
                </c:pt>
              </c:strCache>
            </c:strRef>
          </c:cat>
          <c:val>
            <c:numRef>
              <c:f>('Retention-Grad-wks'!$M$21:$M$26,'Retention-Grad-wks'!$M$28:$M$31)</c:f>
              <c:numCache>
                <c:formatCode>0.0</c:formatCode>
                <c:ptCount val="10"/>
                <c:pt idx="0">
                  <c:v>71.400000000000006</c:v>
                </c:pt>
                <c:pt idx="1">
                  <c:v>93.5</c:v>
                </c:pt>
                <c:pt idx="2">
                  <c:v>89.7</c:v>
                </c:pt>
                <c:pt idx="3">
                  <c:v>92.4</c:v>
                </c:pt>
                <c:pt idx="4">
                  <c:v>83.3</c:v>
                </c:pt>
                <c:pt idx="5">
                  <c:v>92.1</c:v>
                </c:pt>
                <c:pt idx="6">
                  <c:v>74.400000000000006</c:v>
                </c:pt>
                <c:pt idx="7">
                  <c:v>92.5</c:v>
                </c:pt>
                <c:pt idx="8">
                  <c:v>90.4</c:v>
                </c:pt>
                <c:pt idx="9">
                  <c:v>90.87</c:v>
                </c:pt>
              </c:numCache>
            </c:numRef>
          </c:val>
          <c:extLst>
            <c:ext xmlns:c16="http://schemas.microsoft.com/office/drawing/2014/chart" uri="{C3380CC4-5D6E-409C-BE32-E72D297353CC}">
              <c16:uniqueId val="{00000004-C665-4E9A-B366-CC01F9DF34C1}"/>
            </c:ext>
          </c:extLst>
        </c:ser>
        <c:ser>
          <c:idx val="13"/>
          <c:order val="3"/>
          <c:tx>
            <c:strRef>
              <c:f>'Retention-Grad-wks'!$P$20</c:f>
              <c:strCache>
                <c:ptCount val="1"/>
                <c:pt idx="0">
                  <c:v>2015</c:v>
                </c:pt>
              </c:strCache>
            </c:strRef>
          </c:tx>
          <c:spPr>
            <a:solidFill>
              <a:srgbClr val="9BB68F"/>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('Retention-Grad-wks'!$B$21:$B$26,'Retention-Grad-wks'!$B$28:$B$31)</c:f>
              <c:strCache>
                <c:ptCount val="10"/>
                <c:pt idx="0">
                  <c:v>American Indian or Alaska Native</c:v>
                </c:pt>
                <c:pt idx="1">
                  <c:v>Asian</c:v>
                </c:pt>
                <c:pt idx="2">
                  <c:v>Black or African American</c:v>
                </c:pt>
                <c:pt idx="3">
                  <c:v>Hispanics of any race</c:v>
                </c:pt>
                <c:pt idx="4">
                  <c:v>Native Hawaiian or Pacific Islander</c:v>
                </c:pt>
                <c:pt idx="5">
                  <c:v>Two or more races</c:v>
                </c:pt>
                <c:pt idx="6">
                  <c:v>Nonresident International</c:v>
                </c:pt>
                <c:pt idx="7">
                  <c:v>White</c:v>
                </c:pt>
                <c:pt idx="8">
                  <c:v>URM</c:v>
                </c:pt>
                <c:pt idx="9">
                  <c:v>First Generation</c:v>
                </c:pt>
              </c:strCache>
            </c:strRef>
          </c:cat>
          <c:val>
            <c:numRef>
              <c:f>('Retention-Grad-wks'!$P$21:$P$26,'Retention-Grad-wks'!$P$28:$P$31)</c:f>
              <c:numCache>
                <c:formatCode>0.0</c:formatCode>
                <c:ptCount val="10"/>
                <c:pt idx="0">
                  <c:v>100</c:v>
                </c:pt>
                <c:pt idx="1">
                  <c:v>97.2</c:v>
                </c:pt>
                <c:pt idx="2">
                  <c:v>88.6</c:v>
                </c:pt>
                <c:pt idx="3">
                  <c:v>92.7</c:v>
                </c:pt>
                <c:pt idx="4">
                  <c:v>100</c:v>
                </c:pt>
                <c:pt idx="5">
                  <c:v>93.5</c:v>
                </c:pt>
                <c:pt idx="6">
                  <c:v>90</c:v>
                </c:pt>
                <c:pt idx="7">
                  <c:v>93.6</c:v>
                </c:pt>
                <c:pt idx="8">
                  <c:v>90</c:v>
                </c:pt>
                <c:pt idx="9">
                  <c:v>92.86</c:v>
                </c:pt>
              </c:numCache>
            </c:numRef>
          </c:val>
          <c:extLst>
            <c:ext xmlns:c16="http://schemas.microsoft.com/office/drawing/2014/chart" uri="{C3380CC4-5D6E-409C-BE32-E72D297353CC}">
              <c16:uniqueId val="{00000005-C665-4E9A-B366-CC01F9DF34C1}"/>
            </c:ext>
          </c:extLst>
        </c:ser>
        <c:dLbls>
          <c:showLegendKey val="0"/>
          <c:showVal val="1"/>
          <c:showCatName val="0"/>
          <c:showSerName val="0"/>
          <c:showPercent val="0"/>
          <c:showBubbleSize val="0"/>
        </c:dLbls>
        <c:gapWidth val="150"/>
        <c:axId val="309555320"/>
        <c:axId val="309560416"/>
      </c:barChart>
      <c:catAx>
        <c:axId val="309555320"/>
        <c:scaling>
          <c:orientation val="minMax"/>
        </c:scaling>
        <c:delete val="0"/>
        <c:axPos val="b"/>
        <c:numFmt formatCode="General" sourceLinked="1"/>
        <c:majorTickMark val="out"/>
        <c:minorTickMark val="none"/>
        <c:tickLblPos val="nextTo"/>
        <c:txPr>
          <a:bodyPr rot="0" vert="horz"/>
          <a:lstStyle/>
          <a:p>
            <a:pPr>
              <a:defRPr/>
            </a:pPr>
            <a:endParaRPr lang="en-US"/>
          </a:p>
        </c:txPr>
        <c:crossAx val="309560416"/>
        <c:crosses val="autoZero"/>
        <c:auto val="1"/>
        <c:lblAlgn val="ctr"/>
        <c:lblOffset val="100"/>
        <c:noMultiLvlLbl val="0"/>
      </c:catAx>
      <c:valAx>
        <c:axId val="309560416"/>
        <c:scaling>
          <c:orientation val="minMax"/>
          <c:max val="100"/>
        </c:scaling>
        <c:delete val="0"/>
        <c:axPos val="l"/>
        <c:majorGridlines>
          <c:spPr>
            <a:ln>
              <a:solidFill>
                <a:schemeClr val="accent5">
                  <a:lumMod val="40000"/>
                  <a:lumOff val="60000"/>
                </a:schemeClr>
              </a:solidFill>
            </a:ln>
          </c:spPr>
        </c:majorGridlines>
        <c:numFmt formatCode="0.0" sourceLinked="1"/>
        <c:majorTickMark val="out"/>
        <c:minorTickMark val="none"/>
        <c:tickLblPos val="nextTo"/>
        <c:crossAx val="309555320"/>
        <c:crosses val="autoZero"/>
        <c:crossBetween val="between"/>
      </c:valAx>
    </c:plotArea>
    <c:legend>
      <c:legendPos val="r"/>
      <c:layout/>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'Retention-Grad-wks'!$C$48</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('Retention-Grad-wks'!$B$49:$B$54,'Retention-Grad-wks'!$B$57:$B$60)</c:f>
              <c:strCache>
                <c:ptCount val="10"/>
                <c:pt idx="0">
                  <c:v>American Indian or Alaska Native</c:v>
                </c:pt>
                <c:pt idx="1">
                  <c:v>Asian</c:v>
                </c:pt>
                <c:pt idx="2">
                  <c:v>Black or African American</c:v>
                </c:pt>
                <c:pt idx="3">
                  <c:v>Hispanics of any race</c:v>
                </c:pt>
                <c:pt idx="4">
                  <c:v>Native Hawaiian or Pacific Islander</c:v>
                </c:pt>
                <c:pt idx="5">
                  <c:v>White</c:v>
                </c:pt>
                <c:pt idx="6">
                  <c:v>Nonresident International</c:v>
                </c:pt>
                <c:pt idx="7">
                  <c:v>URM</c:v>
                </c:pt>
                <c:pt idx="8">
                  <c:v>Pell Grant Recipients</c:v>
                </c:pt>
                <c:pt idx="9">
                  <c:v>First Generation</c:v>
                </c:pt>
              </c:strCache>
            </c:strRef>
          </c:cat>
          <c:val>
            <c:numRef>
              <c:f>('Retention-Grad-wks'!$C$49:$C$54,'Retention-Grad-wks'!$C$57:$C$60)</c:f>
              <c:numCache>
                <c:formatCode>General</c:formatCode>
                <c:ptCount val="10"/>
                <c:pt idx="1">
                  <c:v>51.5</c:v>
                </c:pt>
                <c:pt idx="2">
                  <c:v>35.5</c:v>
                </c:pt>
                <c:pt idx="3">
                  <c:v>44.4</c:v>
                </c:pt>
                <c:pt idx="5">
                  <c:v>55.1</c:v>
                </c:pt>
                <c:pt idx="6">
                  <c:v>34.6</c:v>
                </c:pt>
                <c:pt idx="8" formatCode="0.0">
                  <c:v>40.6</c:v>
                </c:pt>
              </c:numCache>
            </c:numRef>
          </c:val>
          <c:extLst>
            <c:ext xmlns:c16="http://schemas.microsoft.com/office/drawing/2014/chart" uri="{C3380CC4-5D6E-409C-BE32-E72D297353CC}">
              <c16:uniqueId val="{00000000-FBE2-4928-80BB-8E5FDD98281B}"/>
            </c:ext>
          </c:extLst>
        </c:ser>
        <c:ser>
          <c:idx val="5"/>
          <c:order val="1"/>
          <c:tx>
            <c:strRef>
              <c:f>'Retention-Grad-wks'!$H$48</c:f>
              <c:strCache>
                <c:ptCount val="1"/>
                <c:pt idx="0">
                  <c:v>2007</c:v>
                </c:pt>
              </c:strCache>
            </c:strRef>
          </c:tx>
          <c:spPr>
            <a:solidFill>
              <a:schemeClr val="tx2">
                <a:lumMod val="50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('Retention-Grad-wks'!$B$49:$B$54,'Retention-Grad-wks'!$B$57:$B$60)</c:f>
              <c:strCache>
                <c:ptCount val="10"/>
                <c:pt idx="0">
                  <c:v>American Indian or Alaska Native</c:v>
                </c:pt>
                <c:pt idx="1">
                  <c:v>Asian</c:v>
                </c:pt>
                <c:pt idx="2">
                  <c:v>Black or African American</c:v>
                </c:pt>
                <c:pt idx="3">
                  <c:v>Hispanics of any race</c:v>
                </c:pt>
                <c:pt idx="4">
                  <c:v>Native Hawaiian or Pacific Islander</c:v>
                </c:pt>
                <c:pt idx="5">
                  <c:v>White</c:v>
                </c:pt>
                <c:pt idx="6">
                  <c:v>Nonresident International</c:v>
                </c:pt>
                <c:pt idx="7">
                  <c:v>URM</c:v>
                </c:pt>
                <c:pt idx="8">
                  <c:v>Pell Grant Recipients</c:v>
                </c:pt>
                <c:pt idx="9">
                  <c:v>First Generation</c:v>
                </c:pt>
              </c:strCache>
            </c:strRef>
          </c:cat>
          <c:val>
            <c:numRef>
              <c:f>('Retention-Grad-wks'!$H$49:$H$54,'Retention-Grad-wks'!$H$57:$H$60)</c:f>
              <c:numCache>
                <c:formatCode>General</c:formatCode>
                <c:ptCount val="10"/>
                <c:pt idx="0">
                  <c:v>38.9</c:v>
                </c:pt>
                <c:pt idx="1">
                  <c:v>63.6</c:v>
                </c:pt>
                <c:pt idx="2">
                  <c:v>43.4</c:v>
                </c:pt>
                <c:pt idx="3">
                  <c:v>46</c:v>
                </c:pt>
                <c:pt idx="5">
                  <c:v>61.8</c:v>
                </c:pt>
                <c:pt idx="6">
                  <c:v>43.5</c:v>
                </c:pt>
                <c:pt idx="7">
                  <c:v>44.3</c:v>
                </c:pt>
                <c:pt idx="8" formatCode="0.0">
                  <c:v>52.164948453608197</c:v>
                </c:pt>
                <c:pt idx="9">
                  <c:v>55.1</c:v>
                </c:pt>
              </c:numCache>
            </c:numRef>
          </c:val>
          <c:extLst>
            <c:ext xmlns:c16="http://schemas.microsoft.com/office/drawing/2014/chart" uri="{C3380CC4-5D6E-409C-BE32-E72D297353CC}">
              <c16:uniqueId val="{00000001-FBE2-4928-80BB-8E5FDD98281B}"/>
            </c:ext>
          </c:extLst>
        </c:ser>
        <c:ser>
          <c:idx val="6"/>
          <c:order val="2"/>
          <c:tx>
            <c:strRef>
              <c:f>'Retention-Grad-wks'!$M$48</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('Retention-Grad-wks'!$B$49:$B$54,'Retention-Grad-wks'!$B$57:$B$60)</c:f>
              <c:strCache>
                <c:ptCount val="10"/>
                <c:pt idx="0">
                  <c:v>American Indian or Alaska Native</c:v>
                </c:pt>
                <c:pt idx="1">
                  <c:v>Asian</c:v>
                </c:pt>
                <c:pt idx="2">
                  <c:v>Black or African American</c:v>
                </c:pt>
                <c:pt idx="3">
                  <c:v>Hispanics of any race</c:v>
                </c:pt>
                <c:pt idx="4">
                  <c:v>Native Hawaiian or Pacific Islander</c:v>
                </c:pt>
                <c:pt idx="5">
                  <c:v>White</c:v>
                </c:pt>
                <c:pt idx="6">
                  <c:v>Nonresident International</c:v>
                </c:pt>
                <c:pt idx="7">
                  <c:v>URM</c:v>
                </c:pt>
                <c:pt idx="8">
                  <c:v>Pell Grant Recipients</c:v>
                </c:pt>
                <c:pt idx="9">
                  <c:v>First Generation</c:v>
                </c:pt>
              </c:strCache>
            </c:strRef>
          </c:cat>
          <c:val>
            <c:numRef>
              <c:f>('Retention-Grad-wks'!$M$49:$M$54,'Retention-Grad-wks'!$M$57:$M$60)</c:f>
              <c:numCache>
                <c:formatCode>General</c:formatCode>
                <c:ptCount val="10"/>
                <c:pt idx="0">
                  <c:v>57.1</c:v>
                </c:pt>
                <c:pt idx="1">
                  <c:v>63.9</c:v>
                </c:pt>
                <c:pt idx="2">
                  <c:v>53.3</c:v>
                </c:pt>
                <c:pt idx="3">
                  <c:v>56.8</c:v>
                </c:pt>
                <c:pt idx="4">
                  <c:v>83.3</c:v>
                </c:pt>
                <c:pt idx="5">
                  <c:v>66</c:v>
                </c:pt>
                <c:pt idx="6">
                  <c:v>40.5</c:v>
                </c:pt>
                <c:pt idx="7">
                  <c:v>56.4</c:v>
                </c:pt>
                <c:pt idx="8" formatCode="0.0">
                  <c:v>56.549118387909331</c:v>
                </c:pt>
                <c:pt idx="9">
                  <c:v>63.18</c:v>
                </c:pt>
              </c:numCache>
            </c:numRef>
          </c:val>
          <c:extLst>
            <c:ext xmlns:c16="http://schemas.microsoft.com/office/drawing/2014/chart" uri="{C3380CC4-5D6E-409C-BE32-E72D297353CC}">
              <c16:uniqueId val="{00000002-FBE2-4928-80BB-8E5FDD98281B}"/>
            </c:ext>
          </c:extLst>
        </c:ser>
        <c:dLbls>
          <c:dLblPos val="outEnd"/>
          <c:showLegendKey val="0"/>
          <c:showVal val="1"/>
          <c:showCatName val="0"/>
          <c:showSerName val="0"/>
          <c:showPercent val="0"/>
          <c:showBubbleSize val="0"/>
        </c:dLbls>
        <c:gapWidth val="150"/>
        <c:axId val="309561984"/>
        <c:axId val="309554536"/>
      </c:barChart>
      <c:catAx>
        <c:axId val="309561984"/>
        <c:scaling>
          <c:orientation val="minMax"/>
        </c:scaling>
        <c:delete val="0"/>
        <c:axPos val="b"/>
        <c:numFmt formatCode="General" sourceLinked="1"/>
        <c:majorTickMark val="out"/>
        <c:minorTickMark val="none"/>
        <c:tickLblPos val="nextTo"/>
        <c:crossAx val="309554536"/>
        <c:crosses val="autoZero"/>
        <c:auto val="1"/>
        <c:lblAlgn val="ctr"/>
        <c:lblOffset val="100"/>
        <c:noMultiLvlLbl val="0"/>
      </c:catAx>
      <c:valAx>
        <c:axId val="309554536"/>
        <c:scaling>
          <c:orientation val="minMax"/>
          <c:max val="100"/>
        </c:scaling>
        <c:delete val="0"/>
        <c:axPos val="l"/>
        <c:majorGridlines>
          <c:spPr>
            <a:ln>
              <a:solidFill>
                <a:schemeClr val="accent5">
                  <a:lumMod val="40000"/>
                  <a:lumOff val="60000"/>
                </a:schemeClr>
              </a:solidFill>
            </a:ln>
          </c:spPr>
        </c:majorGridlines>
        <c:numFmt formatCode="#,##0.0" sourceLinked="0"/>
        <c:majorTickMark val="out"/>
        <c:minorTickMark val="none"/>
        <c:tickLblPos val="nextTo"/>
        <c:crossAx val="309561984"/>
        <c:crosses val="autoZero"/>
        <c:crossBetween val="between"/>
      </c:valAx>
    </c:plotArea>
    <c:legend>
      <c:legendPos val="r"/>
      <c:layout/>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'Retention-Grad-wks'!$C$33</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('Retention-Grad-wks'!$B$34:$B$40,'Retention-Grad-wks'!$B$42:$B$45)</c:f>
              <c:strCache>
                <c:ptCount val="11"/>
                <c:pt idx="0">
                  <c:v>American Indian or Alaska Native</c:v>
                </c:pt>
                <c:pt idx="1">
                  <c:v>Asian</c:v>
                </c:pt>
                <c:pt idx="2">
                  <c:v>Black or African American</c:v>
                </c:pt>
                <c:pt idx="3">
                  <c:v>Hispanics of any race</c:v>
                </c:pt>
                <c:pt idx="4">
                  <c:v>Native Hawaiian or Pacific Islander</c:v>
                </c:pt>
                <c:pt idx="5">
                  <c:v>White</c:v>
                </c:pt>
                <c:pt idx="6">
                  <c:v>Two or more races</c:v>
                </c:pt>
                <c:pt idx="7">
                  <c:v>Nonresident International</c:v>
                </c:pt>
                <c:pt idx="8">
                  <c:v>URM</c:v>
                </c:pt>
                <c:pt idx="9">
                  <c:v>Pell Grant Recipients</c:v>
                </c:pt>
                <c:pt idx="10">
                  <c:v>First Generation</c:v>
                </c:pt>
              </c:strCache>
            </c:strRef>
          </c:cat>
          <c:val>
            <c:numRef>
              <c:f>('Retention-Grad-wks'!$C$34:$C$40,'Retention-Grad-wks'!$C$42:$C$45)</c:f>
              <c:numCache>
                <c:formatCode>General</c:formatCode>
                <c:ptCount val="11"/>
                <c:pt idx="1">
                  <c:v>79.099999999999994</c:v>
                </c:pt>
                <c:pt idx="2">
                  <c:v>66.599999999999994</c:v>
                </c:pt>
                <c:pt idx="3">
                  <c:v>82.2</c:v>
                </c:pt>
                <c:pt idx="5">
                  <c:v>80.599999999999994</c:v>
                </c:pt>
                <c:pt idx="7">
                  <c:v>55.1</c:v>
                </c:pt>
                <c:pt idx="9" formatCode="0.0">
                  <c:v>70.599999999999994</c:v>
                </c:pt>
              </c:numCache>
            </c:numRef>
          </c:val>
          <c:extLst>
            <c:ext xmlns:c16="http://schemas.microsoft.com/office/drawing/2014/chart" uri="{C3380CC4-5D6E-409C-BE32-E72D297353CC}">
              <c16:uniqueId val="{00000000-A32A-4638-8FF0-06F8F5EF2144}"/>
            </c:ext>
          </c:extLst>
        </c:ser>
        <c:ser>
          <c:idx val="5"/>
          <c:order val="1"/>
          <c:tx>
            <c:strRef>
              <c:f>'Retention-Grad-wks'!$H$33</c:f>
              <c:strCache>
                <c:ptCount val="1"/>
                <c:pt idx="0">
                  <c:v>2007</c:v>
                </c:pt>
              </c:strCache>
            </c:strRef>
          </c:tx>
          <c:spPr>
            <a:solidFill>
              <a:schemeClr val="tx2">
                <a:lumMod val="50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('Retention-Grad-wks'!$B$34:$B$40,'Retention-Grad-wks'!$B$42:$B$45)</c:f>
              <c:strCache>
                <c:ptCount val="11"/>
                <c:pt idx="0">
                  <c:v>American Indian or Alaska Native</c:v>
                </c:pt>
                <c:pt idx="1">
                  <c:v>Asian</c:v>
                </c:pt>
                <c:pt idx="2">
                  <c:v>Black or African American</c:v>
                </c:pt>
                <c:pt idx="3">
                  <c:v>Hispanics of any race</c:v>
                </c:pt>
                <c:pt idx="4">
                  <c:v>Native Hawaiian or Pacific Islander</c:v>
                </c:pt>
                <c:pt idx="5">
                  <c:v>White</c:v>
                </c:pt>
                <c:pt idx="6">
                  <c:v>Two or more races</c:v>
                </c:pt>
                <c:pt idx="7">
                  <c:v>Nonresident International</c:v>
                </c:pt>
                <c:pt idx="8">
                  <c:v>URM</c:v>
                </c:pt>
                <c:pt idx="9">
                  <c:v>Pell Grant Recipients</c:v>
                </c:pt>
                <c:pt idx="10">
                  <c:v>First Generation</c:v>
                </c:pt>
              </c:strCache>
            </c:strRef>
          </c:cat>
          <c:val>
            <c:numRef>
              <c:f>('Retention-Grad-wks'!$H$34:$H$40,'Retention-Grad-wks'!$H$42:$H$45)</c:f>
              <c:numCache>
                <c:formatCode>General</c:formatCode>
                <c:ptCount val="11"/>
                <c:pt idx="0">
                  <c:v>66.7</c:v>
                </c:pt>
                <c:pt idx="1">
                  <c:v>85.2</c:v>
                </c:pt>
                <c:pt idx="2">
                  <c:v>72</c:v>
                </c:pt>
                <c:pt idx="3">
                  <c:v>74</c:v>
                </c:pt>
                <c:pt idx="5">
                  <c:v>83.3</c:v>
                </c:pt>
                <c:pt idx="7">
                  <c:v>72.8</c:v>
                </c:pt>
                <c:pt idx="8">
                  <c:v>72.5</c:v>
                </c:pt>
                <c:pt idx="9" formatCode="0.0">
                  <c:v>77.319587628865975</c:v>
                </c:pt>
                <c:pt idx="10">
                  <c:v>78.3</c:v>
                </c:pt>
              </c:numCache>
            </c:numRef>
          </c:val>
          <c:extLst>
            <c:ext xmlns:c16="http://schemas.microsoft.com/office/drawing/2014/chart" uri="{C3380CC4-5D6E-409C-BE32-E72D297353CC}">
              <c16:uniqueId val="{00000001-A32A-4638-8FF0-06F8F5EF2144}"/>
            </c:ext>
          </c:extLst>
        </c:ser>
        <c:ser>
          <c:idx val="9"/>
          <c:order val="2"/>
          <c:tx>
            <c:strRef>
              <c:f>'Retention-Grad-wks'!$K$33</c:f>
              <c:strCache>
                <c:ptCount val="1"/>
                <c:pt idx="0">
                  <c:v>2010</c:v>
                </c:pt>
              </c:strCache>
            </c:strRef>
          </c:tx>
          <c:spPr>
            <a:solidFill>
              <a:schemeClr val="accent6">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('Retention-Grad-wks'!$B$34:$B$40,'Retention-Grad-wks'!$B$42:$B$45)</c:f>
              <c:strCache>
                <c:ptCount val="11"/>
                <c:pt idx="0">
                  <c:v>American Indian or Alaska Native</c:v>
                </c:pt>
                <c:pt idx="1">
                  <c:v>Asian</c:v>
                </c:pt>
                <c:pt idx="2">
                  <c:v>Black or African American</c:v>
                </c:pt>
                <c:pt idx="3">
                  <c:v>Hispanics of any race</c:v>
                </c:pt>
                <c:pt idx="4">
                  <c:v>Native Hawaiian or Pacific Islander</c:v>
                </c:pt>
                <c:pt idx="5">
                  <c:v>White</c:v>
                </c:pt>
                <c:pt idx="6">
                  <c:v>Two or more races</c:v>
                </c:pt>
                <c:pt idx="7">
                  <c:v>Nonresident International</c:v>
                </c:pt>
                <c:pt idx="8">
                  <c:v>URM</c:v>
                </c:pt>
                <c:pt idx="9">
                  <c:v>Pell Grant Recipients</c:v>
                </c:pt>
                <c:pt idx="10">
                  <c:v>First Generation</c:v>
                </c:pt>
              </c:strCache>
            </c:strRef>
          </c:cat>
          <c:val>
            <c:numRef>
              <c:f>('Retention-Grad-wks'!$K$34:$K$40,'Retention-Grad-wks'!$K$42:$K$45)</c:f>
              <c:numCache>
                <c:formatCode>General</c:formatCode>
                <c:ptCount val="11"/>
                <c:pt idx="0">
                  <c:v>66.7</c:v>
                </c:pt>
                <c:pt idx="1">
                  <c:v>88.6</c:v>
                </c:pt>
                <c:pt idx="2">
                  <c:v>71.3</c:v>
                </c:pt>
                <c:pt idx="3">
                  <c:v>81.099999999999994</c:v>
                </c:pt>
                <c:pt idx="4">
                  <c:v>100</c:v>
                </c:pt>
                <c:pt idx="5">
                  <c:v>84.6</c:v>
                </c:pt>
                <c:pt idx="6">
                  <c:v>78.900000000000006</c:v>
                </c:pt>
                <c:pt idx="7">
                  <c:v>67.7</c:v>
                </c:pt>
                <c:pt idx="8">
                  <c:v>77.099999999999994</c:v>
                </c:pt>
                <c:pt idx="9" formatCode="0.0">
                  <c:v>78.215223097112897</c:v>
                </c:pt>
                <c:pt idx="10">
                  <c:v>80.2</c:v>
                </c:pt>
              </c:numCache>
            </c:numRef>
          </c:val>
          <c:extLst>
            <c:ext xmlns:c16="http://schemas.microsoft.com/office/drawing/2014/chart" uri="{C3380CC4-5D6E-409C-BE32-E72D297353CC}">
              <c16:uniqueId val="{00000002-A32A-4638-8FF0-06F8F5EF2144}"/>
            </c:ext>
          </c:extLst>
        </c:ser>
        <c:dLbls>
          <c:dLblPos val="outEnd"/>
          <c:showLegendKey val="0"/>
          <c:showVal val="1"/>
          <c:showCatName val="0"/>
          <c:showSerName val="0"/>
          <c:showPercent val="0"/>
          <c:showBubbleSize val="0"/>
        </c:dLbls>
        <c:gapWidth val="150"/>
        <c:axId val="310103776"/>
        <c:axId val="310104560"/>
      </c:barChart>
      <c:catAx>
        <c:axId val="310103776"/>
        <c:scaling>
          <c:orientation val="minMax"/>
        </c:scaling>
        <c:delete val="0"/>
        <c:axPos val="b"/>
        <c:numFmt formatCode="General" sourceLinked="1"/>
        <c:majorTickMark val="out"/>
        <c:minorTickMark val="none"/>
        <c:tickLblPos val="nextTo"/>
        <c:crossAx val="310104560"/>
        <c:crosses val="autoZero"/>
        <c:auto val="1"/>
        <c:lblAlgn val="ctr"/>
        <c:lblOffset val="100"/>
        <c:noMultiLvlLbl val="0"/>
      </c:catAx>
      <c:valAx>
        <c:axId val="310104560"/>
        <c:scaling>
          <c:orientation val="minMax"/>
          <c:max val="100"/>
        </c:scaling>
        <c:delete val="0"/>
        <c:axPos val="l"/>
        <c:majorGridlines>
          <c:spPr>
            <a:ln>
              <a:solidFill>
                <a:schemeClr val="accent5">
                  <a:lumMod val="40000"/>
                  <a:lumOff val="60000"/>
                </a:schemeClr>
              </a:solidFill>
            </a:ln>
          </c:spPr>
        </c:majorGridlines>
        <c:numFmt formatCode="#,##0.0" sourceLinked="0"/>
        <c:majorTickMark val="out"/>
        <c:minorTickMark val="none"/>
        <c:tickLblPos val="nextTo"/>
        <c:crossAx val="310103776"/>
        <c:crosses val="autoZero"/>
        <c:crossBetween val="between"/>
      </c:valAx>
    </c:plotArea>
    <c:legend>
      <c:legendPos val="r"/>
      <c:layout/>
      <c:overlay val="0"/>
    </c:legend>
    <c:plotVisOnly val="1"/>
    <c:dispBlanksAs val="gap"/>
    <c:showDLblsOverMax val="0"/>
  </c:chart>
  <c:txPr>
    <a:bodyPr/>
    <a:lstStyle/>
    <a:p>
      <a:pPr>
        <a:defRPr>
          <a:solidFill>
            <a:srgbClr val="0F496F"/>
          </a:solidFill>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'Masters - Detail'!$B$40</c:f>
              <c:strCache>
                <c:ptCount val="1"/>
                <c:pt idx="0">
                  <c:v>1987</c:v>
                </c:pt>
              </c:strCache>
            </c:strRef>
          </c:tx>
          <c:spPr>
            <a:solidFill>
              <a:schemeClr val="accent2">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Detail'!$C$40:$J$40</c:f>
              <c:numCache>
                <c:formatCode>0.0</c:formatCode>
                <c:ptCount val="8"/>
                <c:pt idx="0">
                  <c:v>7.7978789769182794E-2</c:v>
                </c:pt>
                <c:pt idx="1">
                  <c:v>2.3861509669369929</c:v>
                </c:pt>
                <c:pt idx="2">
                  <c:v>3.0879600748596379</c:v>
                </c:pt>
                <c:pt idx="3">
                  <c:v>0.57704304429195297</c:v>
                </c:pt>
                <c:pt idx="4">
                  <c:v>0</c:v>
                </c:pt>
                <c:pt idx="5">
                  <c:v>18.309419837804121</c:v>
                </c:pt>
                <c:pt idx="6">
                  <c:v>75.561447286338094</c:v>
                </c:pt>
                <c:pt idx="7">
                  <c:v>3.7429819089207732</c:v>
                </c:pt>
              </c:numCache>
            </c:numRef>
          </c:val>
          <c:extLst>
            <c:ext xmlns:c16="http://schemas.microsoft.com/office/drawing/2014/chart" uri="{C3380CC4-5D6E-409C-BE32-E72D297353CC}">
              <c16:uniqueId val="{00000000-8127-4A7D-AF7D-DB463AB2726D}"/>
            </c:ext>
          </c:extLst>
        </c:ser>
        <c:ser>
          <c:idx val="5"/>
          <c:order val="1"/>
          <c:tx>
            <c:strRef>
              <c:f>'Masters - Detail'!$B$45</c:f>
              <c:strCache>
                <c:ptCount val="1"/>
                <c:pt idx="0">
                  <c:v>1992</c:v>
                </c:pt>
              </c:strCache>
            </c:strRef>
          </c:tx>
          <c:spPr>
            <a:solidFill>
              <a:srgbClr val="93A7B3"/>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Detail'!$C$45:$J$45</c:f>
              <c:numCache>
                <c:formatCode>0.0</c:formatCode>
                <c:ptCount val="8"/>
                <c:pt idx="0">
                  <c:v>0.167996640067199</c:v>
                </c:pt>
                <c:pt idx="1">
                  <c:v>3.2899342013159751</c:v>
                </c:pt>
                <c:pt idx="2">
                  <c:v>4.255914881702366</c:v>
                </c:pt>
                <c:pt idx="3">
                  <c:v>1.133977320453591</c:v>
                </c:pt>
                <c:pt idx="4">
                  <c:v>0</c:v>
                </c:pt>
                <c:pt idx="5">
                  <c:v>17.35965280694386</c:v>
                </c:pt>
                <c:pt idx="6">
                  <c:v>73.792524149517007</c:v>
                </c:pt>
                <c:pt idx="7">
                  <c:v>5.5578888422231536</c:v>
                </c:pt>
              </c:numCache>
            </c:numRef>
          </c:val>
          <c:extLst>
            <c:ext xmlns:c16="http://schemas.microsoft.com/office/drawing/2014/chart" uri="{C3380CC4-5D6E-409C-BE32-E72D297353CC}">
              <c16:uniqueId val="{00000001-8127-4A7D-AF7D-DB463AB2726D}"/>
            </c:ext>
          </c:extLst>
        </c:ser>
        <c:ser>
          <c:idx val="10"/>
          <c:order val="2"/>
          <c:tx>
            <c:strRef>
              <c:f>'Masters - Detail'!$B$50</c:f>
              <c:strCache>
                <c:ptCount val="1"/>
                <c:pt idx="0">
                  <c:v>1997</c:v>
                </c:pt>
              </c:strCache>
            </c:strRef>
          </c:tx>
          <c:spPr>
            <a:solidFill>
              <a:schemeClr val="accent5"/>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Detail'!$C$50:$J$50</c:f>
              <c:numCache>
                <c:formatCode>0.0</c:formatCode>
                <c:ptCount val="8"/>
                <c:pt idx="0">
                  <c:v>0.27441485068603699</c:v>
                </c:pt>
                <c:pt idx="1">
                  <c:v>3.6803874092009679</c:v>
                </c:pt>
                <c:pt idx="2">
                  <c:v>5.0363196125908001</c:v>
                </c:pt>
                <c:pt idx="3">
                  <c:v>1.8401937046004839</c:v>
                </c:pt>
                <c:pt idx="4">
                  <c:v>0</c:v>
                </c:pt>
                <c:pt idx="5">
                  <c:v>18.014527845036319</c:v>
                </c:pt>
                <c:pt idx="6">
                  <c:v>71.154156577885345</c:v>
                </c:pt>
                <c:pt idx="7">
                  <c:v>7.1509281678773204</c:v>
                </c:pt>
              </c:numCache>
            </c:numRef>
          </c:val>
          <c:extLst>
            <c:ext xmlns:c16="http://schemas.microsoft.com/office/drawing/2014/chart" uri="{C3380CC4-5D6E-409C-BE32-E72D297353CC}">
              <c16:uniqueId val="{00000002-8127-4A7D-AF7D-DB463AB2726D}"/>
            </c:ext>
          </c:extLst>
        </c:ser>
        <c:ser>
          <c:idx val="15"/>
          <c:order val="3"/>
          <c:tx>
            <c:strRef>
              <c:f>'Masters - Detail'!$B$55</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Detail'!$C$55:$J$55</c:f>
              <c:numCache>
                <c:formatCode>0.0</c:formatCode>
                <c:ptCount val="8"/>
                <c:pt idx="0">
                  <c:v>0.28989929813854098</c:v>
                </c:pt>
                <c:pt idx="1">
                  <c:v>3.4177601464754348</c:v>
                </c:pt>
                <c:pt idx="2">
                  <c:v>5.5996338114128781</c:v>
                </c:pt>
                <c:pt idx="3">
                  <c:v>1.708880073237717</c:v>
                </c:pt>
                <c:pt idx="4">
                  <c:v>0</c:v>
                </c:pt>
                <c:pt idx="5">
                  <c:v>23.78700030515715</c:v>
                </c:pt>
                <c:pt idx="6">
                  <c:v>62.98443698504726</c:v>
                </c:pt>
                <c:pt idx="7">
                  <c:v>7.5984131827891401</c:v>
                </c:pt>
              </c:numCache>
            </c:numRef>
          </c:val>
          <c:extLst>
            <c:ext xmlns:c16="http://schemas.microsoft.com/office/drawing/2014/chart" uri="{C3380CC4-5D6E-409C-BE32-E72D297353CC}">
              <c16:uniqueId val="{00000003-8127-4A7D-AF7D-DB463AB2726D}"/>
            </c:ext>
          </c:extLst>
        </c:ser>
        <c:ser>
          <c:idx val="20"/>
          <c:order val="4"/>
          <c:tx>
            <c:strRef>
              <c:f>'Masters - Detail'!$B$60</c:f>
              <c:strCache>
                <c:ptCount val="1"/>
                <c:pt idx="0">
                  <c:v>2007</c:v>
                </c:pt>
              </c:strCache>
            </c:strRef>
          </c:tx>
          <c:spPr>
            <a:solidFill>
              <a:schemeClr val="tx2">
                <a:lumMod val="50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Detail'!$C$60:$J$60</c:f>
              <c:numCache>
                <c:formatCode>0.0</c:formatCode>
                <c:ptCount val="8"/>
                <c:pt idx="0">
                  <c:v>0.43750911477322402</c:v>
                </c:pt>
                <c:pt idx="1">
                  <c:v>4.2146711389820624</c:v>
                </c:pt>
                <c:pt idx="2">
                  <c:v>5.9209566865976369</c:v>
                </c:pt>
                <c:pt idx="3">
                  <c:v>1.9687910164795099</c:v>
                </c:pt>
                <c:pt idx="4">
                  <c:v>0</c:v>
                </c:pt>
                <c:pt idx="5">
                  <c:v>24.865101356278259</c:v>
                </c:pt>
                <c:pt idx="6">
                  <c:v>57.430363132565262</c:v>
                </c:pt>
                <c:pt idx="7">
                  <c:v>8.3272568178503725</c:v>
                </c:pt>
              </c:numCache>
            </c:numRef>
          </c:val>
          <c:extLst>
            <c:ext xmlns:c16="http://schemas.microsoft.com/office/drawing/2014/chart" uri="{C3380CC4-5D6E-409C-BE32-E72D297353CC}">
              <c16:uniqueId val="{00000004-8127-4A7D-AF7D-DB463AB2726D}"/>
            </c:ext>
          </c:extLst>
        </c:ser>
        <c:ser>
          <c:idx val="25"/>
          <c:order val="5"/>
          <c:tx>
            <c:strRef>
              <c:f>'Masters - Detail'!$B$65</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Detail'!$C$65:$J$65</c:f>
              <c:numCache>
                <c:formatCode>0.0</c:formatCode>
                <c:ptCount val="8"/>
                <c:pt idx="0">
                  <c:v>0.110680686220255</c:v>
                </c:pt>
                <c:pt idx="1">
                  <c:v>4.6624239070282201</c:v>
                </c:pt>
                <c:pt idx="2">
                  <c:v>5.2158273381294933</c:v>
                </c:pt>
                <c:pt idx="3">
                  <c:v>2.642501383508578</c:v>
                </c:pt>
                <c:pt idx="4">
                  <c:v>5.5340343110127303E-2</c:v>
                </c:pt>
                <c:pt idx="5">
                  <c:v>25.29053680132813</c:v>
                </c:pt>
                <c:pt idx="6">
                  <c:v>58.093525179856123</c:v>
                </c:pt>
                <c:pt idx="7">
                  <c:v>8.8129496402877692</c:v>
                </c:pt>
              </c:numCache>
            </c:numRef>
          </c:val>
          <c:extLst>
            <c:ext xmlns:c16="http://schemas.microsoft.com/office/drawing/2014/chart" uri="{C3380CC4-5D6E-409C-BE32-E72D297353CC}">
              <c16:uniqueId val="{00000005-8127-4A7D-AF7D-DB463AB2726D}"/>
            </c:ext>
          </c:extLst>
        </c:ser>
        <c:ser>
          <c:idx val="29"/>
          <c:order val="6"/>
          <c:tx>
            <c:strRef>
              <c:f>'Masters - Detail'!$B$69</c:f>
              <c:strCache>
                <c:ptCount val="1"/>
                <c:pt idx="0">
                  <c:v>2016</c:v>
                </c:pt>
              </c:strCache>
            </c:strRef>
          </c:tx>
          <c:spPr>
            <a:solidFill>
              <a:srgbClr val="9BB68F"/>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'Masters - Detail'!$C$38:$J$39</c:f>
              <c:strCache>
                <c:ptCount val="8"/>
                <c:pt idx="0">
                  <c:v>American Indian or Alaska Native</c:v>
                </c:pt>
                <c:pt idx="1">
                  <c:v>Asian</c:v>
                </c:pt>
                <c:pt idx="2">
                  <c:v>Black or African American</c:v>
                </c:pt>
                <c:pt idx="3">
                  <c:v>Hispanics of any race</c:v>
                </c:pt>
                <c:pt idx="4">
                  <c:v>Native Hawaiian or Pacific Islander</c:v>
                </c:pt>
                <c:pt idx="5">
                  <c:v>Nonresident International</c:v>
                </c:pt>
                <c:pt idx="6">
                  <c:v>White</c:v>
                </c:pt>
                <c:pt idx="7">
                  <c:v>URM</c:v>
                </c:pt>
              </c:strCache>
            </c:strRef>
          </c:cat>
          <c:val>
            <c:numRef>
              <c:f>'Masters - Detail'!$C$69:$J$69</c:f>
              <c:numCache>
                <c:formatCode>0.0</c:formatCode>
                <c:ptCount val="8"/>
                <c:pt idx="0">
                  <c:v>0.121967746307088</c:v>
                </c:pt>
                <c:pt idx="1">
                  <c:v>4.526358585174143</c:v>
                </c:pt>
                <c:pt idx="2">
                  <c:v>5.1090933730857842</c:v>
                </c:pt>
                <c:pt idx="3">
                  <c:v>3.8487599945792121</c:v>
                </c:pt>
                <c:pt idx="4">
                  <c:v>1.35519718118986E-2</c:v>
                </c:pt>
                <c:pt idx="5">
                  <c:v>29.367122916384339</c:v>
                </c:pt>
                <c:pt idx="6">
                  <c:v>52.107331616750237</c:v>
                </c:pt>
                <c:pt idx="7">
                  <c:v>10.340154492478661</c:v>
                </c:pt>
              </c:numCache>
            </c:numRef>
          </c:val>
          <c:extLst>
            <c:ext xmlns:c16="http://schemas.microsoft.com/office/drawing/2014/chart" uri="{C3380CC4-5D6E-409C-BE32-E72D297353CC}">
              <c16:uniqueId val="{00000006-8127-4A7D-AF7D-DB463AB2726D}"/>
            </c:ext>
          </c:extLst>
        </c:ser>
        <c:dLbls>
          <c:dLblPos val="outEnd"/>
          <c:showLegendKey val="0"/>
          <c:showVal val="1"/>
          <c:showCatName val="0"/>
          <c:showSerName val="0"/>
          <c:showPercent val="0"/>
          <c:showBubbleSize val="0"/>
        </c:dLbls>
        <c:gapWidth val="150"/>
        <c:axId val="310106912"/>
        <c:axId val="310109264"/>
      </c:barChart>
      <c:catAx>
        <c:axId val="310106912"/>
        <c:scaling>
          <c:orientation val="minMax"/>
        </c:scaling>
        <c:delete val="0"/>
        <c:axPos val="b"/>
        <c:numFmt formatCode="General" sourceLinked="1"/>
        <c:majorTickMark val="out"/>
        <c:minorTickMark val="none"/>
        <c:tickLblPos val="nextTo"/>
        <c:crossAx val="310109264"/>
        <c:crosses val="autoZero"/>
        <c:auto val="1"/>
        <c:lblAlgn val="ctr"/>
        <c:lblOffset val="100"/>
        <c:noMultiLvlLbl val="0"/>
      </c:catAx>
      <c:valAx>
        <c:axId val="310109264"/>
        <c:scaling>
          <c:orientation val="minMax"/>
          <c:max val="100"/>
        </c:scaling>
        <c:delete val="0"/>
        <c:axPos val="l"/>
        <c:majorGridlines>
          <c:spPr>
            <a:ln>
              <a:solidFill>
                <a:schemeClr val="accent5">
                  <a:lumMod val="40000"/>
                  <a:lumOff val="60000"/>
                </a:schemeClr>
              </a:solidFill>
            </a:ln>
          </c:spPr>
        </c:majorGridlines>
        <c:numFmt formatCode="0.0" sourceLinked="1"/>
        <c:majorTickMark val="out"/>
        <c:minorTickMark val="none"/>
        <c:tickLblPos val="nextTo"/>
        <c:crossAx val="310106912"/>
        <c:crosses val="autoZero"/>
        <c:crossBetween val="between"/>
      </c:valAx>
    </c:plotArea>
    <c:legend>
      <c:legendPos val="r"/>
      <c:layout/>
      <c:overlay val="0"/>
    </c:legend>
    <c:plotVisOnly val="1"/>
    <c:dispBlanksAs val="gap"/>
    <c:showDLblsOverMax val="0"/>
  </c:chart>
  <c:txPr>
    <a:bodyPr/>
    <a:lstStyle/>
    <a:p>
      <a:pPr>
        <a:defRPr>
          <a:solidFill>
            <a:schemeClr val="bg1"/>
          </a:solidFill>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1"/>
          <c:order val="0"/>
          <c:tx>
            <c:strRef>
              <c:f>RaceEth!$A$5</c:f>
              <c:strCache>
                <c:ptCount val="1"/>
                <c:pt idx="0">
                  <c:v>1997</c:v>
                </c:pt>
              </c:strCache>
            </c:strRef>
          </c:tx>
          <c:spPr>
            <a:solidFill>
              <a:schemeClr val="accent5"/>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(RaceEth!$C$3,RaceEth!$E$3,RaceEth!$G$3,RaceEth!$I$3,RaceEth!$K$3,RaceEth!$M$3,RaceEth!$O$3)</c:f>
              <c:strCache>
                <c:ptCount val="7"/>
                <c:pt idx="0">
                  <c:v>American Indian/ Alaska Native</c:v>
                </c:pt>
                <c:pt idx="1">
                  <c:v>Asian</c:v>
                </c:pt>
                <c:pt idx="2">
                  <c:v>Black/African American</c:v>
                </c:pt>
                <c:pt idx="3">
                  <c:v>Native Hawaiian/Other Pacific Islander</c:v>
                </c:pt>
                <c:pt idx="4">
                  <c:v>Hispanics of any race</c:v>
                </c:pt>
                <c:pt idx="5">
                  <c:v>Nonresident International</c:v>
                </c:pt>
                <c:pt idx="6">
                  <c:v>White</c:v>
                </c:pt>
              </c:strCache>
            </c:strRef>
          </c:cat>
          <c:val>
            <c:numRef>
              <c:f>(RaceEth!$C$5,RaceEth!$E$5,RaceEth!$G$5,RaceEth!$I$5,RaceEth!$K$5,RaceEth!$M$5,RaceEth!$O$5)</c:f>
              <c:numCache>
                <c:formatCode>0.0</c:formatCode>
                <c:ptCount val="7"/>
                <c:pt idx="0">
                  <c:v>0.22388059701492499</c:v>
                </c:pt>
                <c:pt idx="1">
                  <c:v>5.9701492537313419</c:v>
                </c:pt>
                <c:pt idx="2">
                  <c:v>2.4626865671641789</c:v>
                </c:pt>
                <c:pt idx="4">
                  <c:v>1.044776119402985</c:v>
                </c:pt>
                <c:pt idx="5">
                  <c:v>1.044776119402985</c:v>
                </c:pt>
                <c:pt idx="6">
                  <c:v>89.253731343283476</c:v>
                </c:pt>
              </c:numCache>
            </c:numRef>
          </c:val>
          <c:extLst>
            <c:ext xmlns:c16="http://schemas.microsoft.com/office/drawing/2014/chart" uri="{C3380CC4-5D6E-409C-BE32-E72D297353CC}">
              <c16:uniqueId val="{00000000-3C6E-4929-8110-EFEE2742D8BA}"/>
            </c:ext>
          </c:extLst>
        </c:ser>
        <c:ser>
          <c:idx val="11"/>
          <c:order val="1"/>
          <c:tx>
            <c:strRef>
              <c:f>RaceEth!$A$10</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(RaceEth!$C$3,RaceEth!$E$3,RaceEth!$G$3,RaceEth!$I$3,RaceEth!$K$3,RaceEth!$M$3,RaceEth!$O$3)</c:f>
              <c:strCache>
                <c:ptCount val="7"/>
                <c:pt idx="0">
                  <c:v>American Indian/ Alaska Native</c:v>
                </c:pt>
                <c:pt idx="1">
                  <c:v>Asian</c:v>
                </c:pt>
                <c:pt idx="2">
                  <c:v>Black/African American</c:v>
                </c:pt>
                <c:pt idx="3">
                  <c:v>Native Hawaiian/Other Pacific Islander</c:v>
                </c:pt>
                <c:pt idx="4">
                  <c:v>Hispanics of any race</c:v>
                </c:pt>
                <c:pt idx="5">
                  <c:v>Nonresident International</c:v>
                </c:pt>
                <c:pt idx="6">
                  <c:v>White</c:v>
                </c:pt>
              </c:strCache>
            </c:strRef>
          </c:cat>
          <c:val>
            <c:numRef>
              <c:f>(RaceEth!$C$10,RaceEth!$E$10,RaceEth!$G$10,RaceEth!$I$10,RaceEth!$K$10,RaceEth!$M$10,RaceEth!$O$10)</c:f>
              <c:numCache>
                <c:formatCode>0.0</c:formatCode>
                <c:ptCount val="7"/>
                <c:pt idx="0">
                  <c:v>0.45112781954887199</c:v>
                </c:pt>
                <c:pt idx="1">
                  <c:v>7.0676691729323302</c:v>
                </c:pt>
                <c:pt idx="2">
                  <c:v>3.0827067669172932</c:v>
                </c:pt>
                <c:pt idx="4">
                  <c:v>1.6541353383458639</c:v>
                </c:pt>
                <c:pt idx="5">
                  <c:v>2.8571428571428572</c:v>
                </c:pt>
                <c:pt idx="6">
                  <c:v>84.887218045112803</c:v>
                </c:pt>
              </c:numCache>
            </c:numRef>
          </c:val>
          <c:extLst>
            <c:ext xmlns:c16="http://schemas.microsoft.com/office/drawing/2014/chart" uri="{C3380CC4-5D6E-409C-BE32-E72D297353CC}">
              <c16:uniqueId val="{00000001-3C6E-4929-8110-EFEE2742D8BA}"/>
            </c:ext>
          </c:extLst>
        </c:ser>
        <c:ser>
          <c:idx val="6"/>
          <c:order val="2"/>
          <c:tx>
            <c:strRef>
              <c:f>RaceEth!$A$15</c:f>
              <c:strCache>
                <c:ptCount val="1"/>
                <c:pt idx="0">
                  <c:v>2007</c:v>
                </c:pt>
              </c:strCache>
            </c:strRef>
          </c:tx>
          <c:spPr>
            <a:solidFill>
              <a:schemeClr val="tx2">
                <a:lumMod val="50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(RaceEth!$C$3,RaceEth!$E$3,RaceEth!$G$3,RaceEth!$I$3,RaceEth!$K$3,RaceEth!$M$3,RaceEth!$O$3)</c:f>
              <c:strCache>
                <c:ptCount val="7"/>
                <c:pt idx="0">
                  <c:v>American Indian/ Alaska Native</c:v>
                </c:pt>
                <c:pt idx="1">
                  <c:v>Asian</c:v>
                </c:pt>
                <c:pt idx="2">
                  <c:v>Black/African American</c:v>
                </c:pt>
                <c:pt idx="3">
                  <c:v>Native Hawaiian/Other Pacific Islander</c:v>
                </c:pt>
                <c:pt idx="4">
                  <c:v>Hispanics of any race</c:v>
                </c:pt>
                <c:pt idx="5">
                  <c:v>Nonresident International</c:v>
                </c:pt>
                <c:pt idx="6">
                  <c:v>White</c:v>
                </c:pt>
              </c:strCache>
            </c:strRef>
          </c:cat>
          <c:val>
            <c:numRef>
              <c:f>(RaceEth!$C$15,RaceEth!$E$15,RaceEth!$G$15,RaceEth!$I$15,RaceEth!$K$15,RaceEth!$M$15,RaceEth!$O$15)</c:f>
              <c:numCache>
                <c:formatCode>0.0</c:formatCode>
                <c:ptCount val="7"/>
                <c:pt idx="0">
                  <c:v>0.434153400868307</c:v>
                </c:pt>
                <c:pt idx="1">
                  <c:v>9.6960926193921857</c:v>
                </c:pt>
                <c:pt idx="2">
                  <c:v>3.1837916063675831</c:v>
                </c:pt>
                <c:pt idx="4">
                  <c:v>1.8813314037626629</c:v>
                </c:pt>
                <c:pt idx="5">
                  <c:v>6.4399421128798897</c:v>
                </c:pt>
                <c:pt idx="6">
                  <c:v>78.364688856729273</c:v>
                </c:pt>
              </c:numCache>
            </c:numRef>
          </c:val>
          <c:extLst>
            <c:ext xmlns:c16="http://schemas.microsoft.com/office/drawing/2014/chart" uri="{C3380CC4-5D6E-409C-BE32-E72D297353CC}">
              <c16:uniqueId val="{00000002-3C6E-4929-8110-EFEE2742D8BA}"/>
            </c:ext>
          </c:extLst>
        </c:ser>
        <c:ser>
          <c:idx val="15"/>
          <c:order val="3"/>
          <c:tx>
            <c:strRef>
              <c:f>RaceEth!$A$20</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(RaceEth!$C$3,RaceEth!$E$3,RaceEth!$G$3,RaceEth!$I$3,RaceEth!$K$3,RaceEth!$M$3,RaceEth!$O$3)</c:f>
              <c:strCache>
                <c:ptCount val="7"/>
                <c:pt idx="0">
                  <c:v>American Indian/ Alaska Native</c:v>
                </c:pt>
                <c:pt idx="1">
                  <c:v>Asian</c:v>
                </c:pt>
                <c:pt idx="2">
                  <c:v>Black/African American</c:v>
                </c:pt>
                <c:pt idx="3">
                  <c:v>Native Hawaiian/Other Pacific Islander</c:v>
                </c:pt>
                <c:pt idx="4">
                  <c:v>Hispanics of any race</c:v>
                </c:pt>
                <c:pt idx="5">
                  <c:v>Nonresident International</c:v>
                </c:pt>
                <c:pt idx="6">
                  <c:v>White</c:v>
                </c:pt>
              </c:strCache>
            </c:strRef>
          </c:cat>
          <c:val>
            <c:numRef>
              <c:f>(RaceEth!$C$20,RaceEth!$E$20,RaceEth!$G$20,RaceEth!$I$20,RaceEth!$K$20,RaceEth!$M$20,RaceEth!$O$20)</c:f>
              <c:numCache>
                <c:formatCode>0.0</c:formatCode>
                <c:ptCount val="7"/>
                <c:pt idx="0">
                  <c:v>0.36101083032490999</c:v>
                </c:pt>
                <c:pt idx="1">
                  <c:v>11.11913357400722</c:v>
                </c:pt>
                <c:pt idx="2">
                  <c:v>2.9602888086642598</c:v>
                </c:pt>
                <c:pt idx="3">
                  <c:v>7.2202166064981907E-2</c:v>
                </c:pt>
                <c:pt idx="4">
                  <c:v>3.3935018050541519</c:v>
                </c:pt>
                <c:pt idx="5">
                  <c:v>3.9711191335740028</c:v>
                </c:pt>
                <c:pt idx="6">
                  <c:v>77.689530685920573</c:v>
                </c:pt>
              </c:numCache>
            </c:numRef>
          </c:val>
          <c:extLst>
            <c:ext xmlns:c16="http://schemas.microsoft.com/office/drawing/2014/chart" uri="{C3380CC4-5D6E-409C-BE32-E72D297353CC}">
              <c16:uniqueId val="{00000003-3C6E-4929-8110-EFEE2742D8BA}"/>
            </c:ext>
          </c:extLst>
        </c:ser>
        <c:ser>
          <c:idx val="19"/>
          <c:order val="4"/>
          <c:tx>
            <c:strRef>
              <c:f>RaceEth!$A$24</c:f>
              <c:strCache>
                <c:ptCount val="1"/>
                <c:pt idx="0">
                  <c:v>2016</c:v>
                </c:pt>
              </c:strCache>
            </c:strRef>
          </c:tx>
          <c:spPr>
            <a:solidFill>
              <a:srgbClr val="9BB68F"/>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(RaceEth!$C$3,RaceEth!$E$3,RaceEth!$G$3,RaceEth!$I$3,RaceEth!$K$3,RaceEth!$M$3,RaceEth!$O$3)</c:f>
              <c:strCache>
                <c:ptCount val="7"/>
                <c:pt idx="0">
                  <c:v>American Indian/ Alaska Native</c:v>
                </c:pt>
                <c:pt idx="1">
                  <c:v>Asian</c:v>
                </c:pt>
                <c:pt idx="2">
                  <c:v>Black/African American</c:v>
                </c:pt>
                <c:pt idx="3">
                  <c:v>Native Hawaiian/Other Pacific Islander</c:v>
                </c:pt>
                <c:pt idx="4">
                  <c:v>Hispanics of any race</c:v>
                </c:pt>
                <c:pt idx="5">
                  <c:v>Nonresident International</c:v>
                </c:pt>
                <c:pt idx="6">
                  <c:v>White</c:v>
                </c:pt>
              </c:strCache>
            </c:strRef>
          </c:cat>
          <c:val>
            <c:numRef>
              <c:f>(RaceEth!$C$24,RaceEth!$E$24,RaceEth!$G$24,RaceEth!$I$24,RaceEth!$K$24,RaceEth!$M$24,RaceEth!$O$24)</c:f>
              <c:numCache>
                <c:formatCode>0.0</c:formatCode>
                <c:ptCount val="7"/>
                <c:pt idx="0">
                  <c:v>0.413223140495868</c:v>
                </c:pt>
                <c:pt idx="1">
                  <c:v>13.08539944903581</c:v>
                </c:pt>
                <c:pt idx="2">
                  <c:v>2.6170798898071621</c:v>
                </c:pt>
                <c:pt idx="3">
                  <c:v>0.13774104683195601</c:v>
                </c:pt>
                <c:pt idx="4">
                  <c:v>3.168044077134986</c:v>
                </c:pt>
                <c:pt idx="5">
                  <c:v>4.5454545454545459</c:v>
                </c:pt>
                <c:pt idx="6">
                  <c:v>75.619834710743746</c:v>
                </c:pt>
              </c:numCache>
            </c:numRef>
          </c:val>
          <c:extLst>
            <c:ext xmlns:c16="http://schemas.microsoft.com/office/drawing/2014/chart" uri="{C3380CC4-5D6E-409C-BE32-E72D297353CC}">
              <c16:uniqueId val="{00000004-3C6E-4929-8110-EFEE2742D8BA}"/>
            </c:ext>
          </c:extLst>
        </c:ser>
        <c:dLbls>
          <c:dLblPos val="outEnd"/>
          <c:showLegendKey val="0"/>
          <c:showVal val="1"/>
          <c:showCatName val="0"/>
          <c:showSerName val="0"/>
          <c:showPercent val="0"/>
          <c:showBubbleSize val="0"/>
        </c:dLbls>
        <c:gapWidth val="150"/>
        <c:axId val="310107696"/>
        <c:axId val="310109656"/>
      </c:barChart>
      <c:catAx>
        <c:axId val="310107696"/>
        <c:scaling>
          <c:orientation val="minMax"/>
        </c:scaling>
        <c:delete val="0"/>
        <c:axPos val="b"/>
        <c:numFmt formatCode="General" sourceLinked="1"/>
        <c:majorTickMark val="out"/>
        <c:minorTickMark val="none"/>
        <c:tickLblPos val="nextTo"/>
        <c:crossAx val="310109656"/>
        <c:crosses val="autoZero"/>
        <c:auto val="1"/>
        <c:lblAlgn val="ctr"/>
        <c:lblOffset val="100"/>
        <c:noMultiLvlLbl val="0"/>
      </c:catAx>
      <c:valAx>
        <c:axId val="310109656"/>
        <c:scaling>
          <c:orientation val="minMax"/>
        </c:scaling>
        <c:delete val="0"/>
        <c:axPos val="l"/>
        <c:majorGridlines>
          <c:spPr>
            <a:ln>
              <a:solidFill>
                <a:schemeClr val="accent5">
                  <a:lumMod val="40000"/>
                  <a:lumOff val="60000"/>
                </a:schemeClr>
              </a:solidFill>
            </a:ln>
          </c:spPr>
        </c:majorGridlines>
        <c:numFmt formatCode="0.0" sourceLinked="0"/>
        <c:majorTickMark val="out"/>
        <c:minorTickMark val="none"/>
        <c:tickLblPos val="nextTo"/>
        <c:crossAx val="310107696"/>
        <c:crosses val="autoZero"/>
        <c:crossBetween val="between"/>
      </c:valAx>
    </c:plotArea>
    <c:legend>
      <c:legendPos val="r"/>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Gender!$A$36</c:f>
              <c:strCache>
                <c:ptCount val="1"/>
                <c:pt idx="0">
                  <c:v>1997</c:v>
                </c:pt>
              </c:strCache>
            </c:strRef>
          </c:tx>
          <c:spPr>
            <a:solidFill>
              <a:schemeClr val="accent5"/>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Gender!$B$35:$C$35</c:f>
              <c:strCache>
                <c:ptCount val="2"/>
                <c:pt idx="0">
                  <c:v>Male</c:v>
                </c:pt>
                <c:pt idx="1">
                  <c:v>Female</c:v>
                </c:pt>
              </c:strCache>
            </c:strRef>
          </c:cat>
          <c:val>
            <c:numRef>
              <c:f>Gender!$B$36:$C$36</c:f>
              <c:numCache>
                <c:formatCode>0.00</c:formatCode>
                <c:ptCount val="2"/>
                <c:pt idx="0">
                  <c:v>81.268656716417908</c:v>
                </c:pt>
                <c:pt idx="1">
                  <c:v>18.731343283582081</c:v>
                </c:pt>
              </c:numCache>
            </c:numRef>
          </c:val>
          <c:extLst>
            <c:ext xmlns:c16="http://schemas.microsoft.com/office/drawing/2014/chart" uri="{C3380CC4-5D6E-409C-BE32-E72D297353CC}">
              <c16:uniqueId val="{00000000-A0BD-4F24-85CE-D22B8F30FF20}"/>
            </c:ext>
          </c:extLst>
        </c:ser>
        <c:ser>
          <c:idx val="5"/>
          <c:order val="1"/>
          <c:tx>
            <c:strRef>
              <c:f>Gender!$A$41</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Gender!$B$35:$C$35</c:f>
              <c:strCache>
                <c:ptCount val="2"/>
                <c:pt idx="0">
                  <c:v>Male</c:v>
                </c:pt>
                <c:pt idx="1">
                  <c:v>Female</c:v>
                </c:pt>
              </c:strCache>
            </c:strRef>
          </c:cat>
          <c:val>
            <c:numRef>
              <c:f>Gender!$B$41:$C$41</c:f>
              <c:numCache>
                <c:formatCode>General</c:formatCode>
                <c:ptCount val="2"/>
                <c:pt idx="0">
                  <c:v>78.42</c:v>
                </c:pt>
                <c:pt idx="1">
                  <c:v>21.58</c:v>
                </c:pt>
              </c:numCache>
            </c:numRef>
          </c:val>
          <c:extLst>
            <c:ext xmlns:c16="http://schemas.microsoft.com/office/drawing/2014/chart" uri="{C3380CC4-5D6E-409C-BE32-E72D297353CC}">
              <c16:uniqueId val="{00000001-A0BD-4F24-85CE-D22B8F30FF20}"/>
            </c:ext>
          </c:extLst>
        </c:ser>
        <c:ser>
          <c:idx val="10"/>
          <c:order val="2"/>
          <c:tx>
            <c:strRef>
              <c:f>Gender!$A$46</c:f>
              <c:strCache>
                <c:ptCount val="1"/>
                <c:pt idx="0">
                  <c:v>2007</c:v>
                </c:pt>
              </c:strCache>
            </c:strRef>
          </c:tx>
          <c:spPr>
            <a:solidFill>
              <a:schemeClr val="tx2">
                <a:lumMod val="50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Gender!$B$35:$C$35</c:f>
              <c:strCache>
                <c:ptCount val="2"/>
                <c:pt idx="0">
                  <c:v>Male</c:v>
                </c:pt>
                <c:pt idx="1">
                  <c:v>Female</c:v>
                </c:pt>
              </c:strCache>
            </c:strRef>
          </c:cat>
          <c:val>
            <c:numRef>
              <c:f>Gender!$B$46:$C$46</c:f>
              <c:numCache>
                <c:formatCode>General</c:formatCode>
                <c:ptCount val="2"/>
                <c:pt idx="0">
                  <c:v>75.69</c:v>
                </c:pt>
                <c:pt idx="1">
                  <c:v>24.31</c:v>
                </c:pt>
              </c:numCache>
            </c:numRef>
          </c:val>
          <c:extLst>
            <c:ext xmlns:c16="http://schemas.microsoft.com/office/drawing/2014/chart" uri="{C3380CC4-5D6E-409C-BE32-E72D297353CC}">
              <c16:uniqueId val="{00000002-A0BD-4F24-85CE-D22B8F30FF20}"/>
            </c:ext>
          </c:extLst>
        </c:ser>
        <c:ser>
          <c:idx val="15"/>
          <c:order val="3"/>
          <c:tx>
            <c:strRef>
              <c:f>Gender!$A$51</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Gender!$B$35:$C$35</c:f>
              <c:strCache>
                <c:ptCount val="2"/>
                <c:pt idx="0">
                  <c:v>Male</c:v>
                </c:pt>
                <c:pt idx="1">
                  <c:v>Female</c:v>
                </c:pt>
              </c:strCache>
            </c:strRef>
          </c:cat>
          <c:val>
            <c:numRef>
              <c:f>Gender!$B$51:$C$51</c:f>
              <c:numCache>
                <c:formatCode>General</c:formatCode>
                <c:ptCount val="2"/>
                <c:pt idx="0">
                  <c:v>72.349999999999994</c:v>
                </c:pt>
                <c:pt idx="1">
                  <c:v>27.65</c:v>
                </c:pt>
              </c:numCache>
            </c:numRef>
          </c:val>
          <c:extLst>
            <c:ext xmlns:c16="http://schemas.microsoft.com/office/drawing/2014/chart" uri="{C3380CC4-5D6E-409C-BE32-E72D297353CC}">
              <c16:uniqueId val="{00000003-A0BD-4F24-85CE-D22B8F30FF20}"/>
            </c:ext>
          </c:extLst>
        </c:ser>
        <c:ser>
          <c:idx val="19"/>
          <c:order val="4"/>
          <c:tx>
            <c:strRef>
              <c:f>Gender!$A$55</c:f>
              <c:strCache>
                <c:ptCount val="1"/>
                <c:pt idx="0">
                  <c:v>2016</c:v>
                </c:pt>
              </c:strCache>
            </c:strRef>
          </c:tx>
          <c:spPr>
            <a:solidFill>
              <a:srgbClr val="9BB68F"/>
            </a:solidFill>
            <a:scene3d>
              <a:camera prst="orthographicFront"/>
              <a:lightRig rig="threePt" dir="t"/>
            </a:scene3d>
            <a:sp3d>
              <a:bevelT/>
            </a:sp3d>
          </c:spPr>
          <c:invertIfNegative val="0"/>
          <c:dLbls>
            <c:numFmt formatCode="#,##0.0" sourceLinked="0"/>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Gender!$B$35:$C$35</c:f>
              <c:strCache>
                <c:ptCount val="2"/>
                <c:pt idx="0">
                  <c:v>Male</c:v>
                </c:pt>
                <c:pt idx="1">
                  <c:v>Female</c:v>
                </c:pt>
              </c:strCache>
            </c:strRef>
          </c:cat>
          <c:val>
            <c:numRef>
              <c:f>Gender!$B$55:$C$55</c:f>
              <c:numCache>
                <c:formatCode>General</c:formatCode>
                <c:ptCount val="2"/>
                <c:pt idx="0">
                  <c:v>71.069999999999993</c:v>
                </c:pt>
                <c:pt idx="1">
                  <c:v>28.93</c:v>
                </c:pt>
              </c:numCache>
            </c:numRef>
          </c:val>
          <c:extLst>
            <c:ext xmlns:c16="http://schemas.microsoft.com/office/drawing/2014/chart" uri="{C3380CC4-5D6E-409C-BE32-E72D297353CC}">
              <c16:uniqueId val="{00000004-A0BD-4F24-85CE-D22B8F30FF20}"/>
            </c:ext>
          </c:extLst>
        </c:ser>
        <c:dLbls>
          <c:showLegendKey val="0"/>
          <c:showVal val="1"/>
          <c:showCatName val="0"/>
          <c:showSerName val="0"/>
          <c:showPercent val="0"/>
          <c:showBubbleSize val="0"/>
        </c:dLbls>
        <c:gapWidth val="150"/>
        <c:axId val="310111224"/>
        <c:axId val="310107304"/>
      </c:barChart>
      <c:catAx>
        <c:axId val="310111224"/>
        <c:scaling>
          <c:orientation val="minMax"/>
        </c:scaling>
        <c:delete val="0"/>
        <c:axPos val="b"/>
        <c:numFmt formatCode="General" sourceLinked="1"/>
        <c:majorTickMark val="out"/>
        <c:minorTickMark val="none"/>
        <c:tickLblPos val="nextTo"/>
        <c:crossAx val="310107304"/>
        <c:crosses val="autoZero"/>
        <c:auto val="1"/>
        <c:lblAlgn val="ctr"/>
        <c:lblOffset val="100"/>
        <c:noMultiLvlLbl val="0"/>
      </c:catAx>
      <c:valAx>
        <c:axId val="310107304"/>
        <c:scaling>
          <c:orientation val="minMax"/>
          <c:max val="100"/>
        </c:scaling>
        <c:delete val="0"/>
        <c:axPos val="l"/>
        <c:majorGridlines>
          <c:spPr>
            <a:ln>
              <a:solidFill>
                <a:schemeClr val="accent5">
                  <a:lumMod val="40000"/>
                  <a:lumOff val="60000"/>
                </a:schemeClr>
              </a:solidFill>
            </a:ln>
          </c:spPr>
        </c:majorGridlines>
        <c:numFmt formatCode="0.0" sourceLinked="0"/>
        <c:majorTickMark val="out"/>
        <c:minorTickMark val="none"/>
        <c:tickLblPos val="nextTo"/>
        <c:crossAx val="310111224"/>
        <c:crosses val="autoZero"/>
        <c:crossBetween val="between"/>
      </c:valAx>
    </c:plotArea>
    <c:legend>
      <c:legendPos val="r"/>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stacked"/>
        <c:varyColors val="0"/>
        <c:ser>
          <c:idx val="0"/>
          <c:order val="0"/>
          <c:tx>
            <c:strRef>
              <c:f>TT!$X$2:$X$3</c:f>
              <c:strCache>
                <c:ptCount val="1"/>
                <c:pt idx="0">
                  <c:v>URM Female</c:v>
                </c:pt>
              </c:strCache>
            </c:strRef>
          </c:tx>
          <c:spPr>
            <a:gradFill flip="none" rotWithShape="1">
              <a:gsLst>
                <a:gs pos="48000">
                  <a:srgbClr val="660000"/>
                </a:gs>
                <a:gs pos="100000">
                  <a:srgbClr val="FFFFFF"/>
                </a:gs>
                <a:gs pos="99000">
                  <a:schemeClr val="accent6">
                    <a:lumMod val="75000"/>
                  </a:schemeClr>
                </a:gs>
              </a:gsLst>
              <a:lin ang="16200000" scaled="0"/>
              <a:tileRect/>
            </a:gradFill>
            <a:scene3d>
              <a:camera prst="orthographicFront"/>
              <a:lightRig rig="threePt" dir="t"/>
            </a:scene3d>
            <a:sp3d>
              <a:bevelT/>
            </a:sp3d>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TT!$M$4:$M$10</c:f>
              <c:numCache>
                <c:formatCode>###0;###0</c:formatCode>
                <c:ptCount val="7"/>
                <c:pt idx="0">
                  <c:v>2012</c:v>
                </c:pt>
                <c:pt idx="1">
                  <c:v>2013</c:v>
                </c:pt>
                <c:pt idx="2">
                  <c:v>2014</c:v>
                </c:pt>
                <c:pt idx="3">
                  <c:v>2015</c:v>
                </c:pt>
                <c:pt idx="4">
                  <c:v>2016</c:v>
                </c:pt>
                <c:pt idx="5">
                  <c:v>2017</c:v>
                </c:pt>
              </c:numCache>
            </c:numRef>
          </c:cat>
          <c:val>
            <c:numRef>
              <c:f>TT!$X$4:$X$9</c:f>
              <c:numCache>
                <c:formatCode>General</c:formatCode>
                <c:ptCount val="6"/>
                <c:pt idx="0">
                  <c:v>4</c:v>
                </c:pt>
                <c:pt idx="1">
                  <c:v>2</c:v>
                </c:pt>
                <c:pt idx="2">
                  <c:v>0</c:v>
                </c:pt>
                <c:pt idx="3">
                  <c:v>0</c:v>
                </c:pt>
                <c:pt idx="4">
                  <c:v>2</c:v>
                </c:pt>
                <c:pt idx="5">
                  <c:v>5</c:v>
                </c:pt>
              </c:numCache>
            </c:numRef>
          </c:val>
          <c:extLst>
            <c:ext xmlns:c16="http://schemas.microsoft.com/office/drawing/2014/chart" uri="{C3380CC4-5D6E-409C-BE32-E72D297353CC}">
              <c16:uniqueId val="{00000000-4DBA-431A-BF53-1122D7CB55CC}"/>
            </c:ext>
          </c:extLst>
        </c:ser>
        <c:ser>
          <c:idx val="1"/>
          <c:order val="1"/>
          <c:tx>
            <c:strRef>
              <c:f>TT!$Y$2:$Y$3</c:f>
              <c:strCache>
                <c:ptCount val="1"/>
                <c:pt idx="0">
                  <c:v>URM Male</c:v>
                </c:pt>
              </c:strCache>
            </c:strRef>
          </c:tx>
          <c:spPr>
            <a:gradFill flip="none" rotWithShape="1">
              <a:gsLst>
                <a:gs pos="0">
                  <a:srgbClr val="FF6600"/>
                </a:gs>
                <a:gs pos="100000">
                  <a:srgbClr val="FFFFFF"/>
                </a:gs>
                <a:gs pos="99000">
                  <a:schemeClr val="accent5">
                    <a:lumMod val="75000"/>
                  </a:schemeClr>
                </a:gs>
              </a:gsLst>
              <a:lin ang="5400000" scaled="0"/>
              <a:tileRect/>
            </a:gradFill>
            <a:ln>
              <a:solidFill>
                <a:srgbClr val="FF6600">
                  <a:alpha val="60000"/>
                </a:srgbClr>
              </a:solidFill>
            </a:ln>
            <a:scene3d>
              <a:camera prst="orthographicFront"/>
              <a:lightRig rig="threePt" dir="t"/>
            </a:scene3d>
            <a:sp3d>
              <a:bevelT/>
            </a:sp3d>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TT!$M$4:$M$10</c:f>
              <c:numCache>
                <c:formatCode>###0;###0</c:formatCode>
                <c:ptCount val="7"/>
                <c:pt idx="0">
                  <c:v>2012</c:v>
                </c:pt>
                <c:pt idx="1">
                  <c:v>2013</c:v>
                </c:pt>
                <c:pt idx="2">
                  <c:v>2014</c:v>
                </c:pt>
                <c:pt idx="3">
                  <c:v>2015</c:v>
                </c:pt>
                <c:pt idx="4">
                  <c:v>2016</c:v>
                </c:pt>
                <c:pt idx="5">
                  <c:v>2017</c:v>
                </c:pt>
              </c:numCache>
            </c:numRef>
          </c:cat>
          <c:val>
            <c:numRef>
              <c:f>TT!$Y$4:$Y$9</c:f>
              <c:numCache>
                <c:formatCode>General</c:formatCode>
                <c:ptCount val="6"/>
                <c:pt idx="0">
                  <c:v>3</c:v>
                </c:pt>
                <c:pt idx="1">
                  <c:v>2</c:v>
                </c:pt>
                <c:pt idx="2">
                  <c:v>5</c:v>
                </c:pt>
                <c:pt idx="3">
                  <c:v>2</c:v>
                </c:pt>
                <c:pt idx="4">
                  <c:v>3</c:v>
                </c:pt>
                <c:pt idx="5">
                  <c:v>7</c:v>
                </c:pt>
              </c:numCache>
            </c:numRef>
          </c:val>
          <c:extLst>
            <c:ext xmlns:c16="http://schemas.microsoft.com/office/drawing/2014/chart" uri="{C3380CC4-5D6E-409C-BE32-E72D297353CC}">
              <c16:uniqueId val="{00000001-4DBA-431A-BF53-1122D7CB55CC}"/>
            </c:ext>
          </c:extLst>
        </c:ser>
        <c:dLbls>
          <c:showLegendKey val="0"/>
          <c:showVal val="1"/>
          <c:showCatName val="0"/>
          <c:showSerName val="0"/>
          <c:showPercent val="0"/>
          <c:showBubbleSize val="0"/>
        </c:dLbls>
        <c:gapWidth val="150"/>
        <c:overlap val="100"/>
        <c:axId val="310108872"/>
        <c:axId val="310110048"/>
      </c:barChart>
      <c:catAx>
        <c:axId val="310108872"/>
        <c:scaling>
          <c:orientation val="minMax"/>
        </c:scaling>
        <c:delete val="0"/>
        <c:axPos val="b"/>
        <c:numFmt formatCode="###0;###0" sourceLinked="1"/>
        <c:majorTickMark val="out"/>
        <c:minorTickMark val="none"/>
        <c:tickLblPos val="nextTo"/>
        <c:crossAx val="310110048"/>
        <c:crosses val="autoZero"/>
        <c:auto val="1"/>
        <c:lblAlgn val="ctr"/>
        <c:lblOffset val="100"/>
        <c:noMultiLvlLbl val="0"/>
      </c:catAx>
      <c:valAx>
        <c:axId val="310110048"/>
        <c:scaling>
          <c:orientation val="minMax"/>
        </c:scaling>
        <c:delete val="0"/>
        <c:axPos val="l"/>
        <c:majorGridlines>
          <c:spPr>
            <a:ln>
              <a:solidFill>
                <a:schemeClr val="accent5">
                  <a:lumMod val="40000"/>
                  <a:lumOff val="60000"/>
                </a:schemeClr>
              </a:solidFill>
            </a:ln>
          </c:spPr>
        </c:majorGridlines>
        <c:numFmt formatCode="General" sourceLinked="1"/>
        <c:majorTickMark val="out"/>
        <c:minorTickMark val="none"/>
        <c:tickLblPos val="nextTo"/>
        <c:crossAx val="310108872"/>
        <c:crosses val="autoZero"/>
        <c:crossBetween val="between"/>
      </c:valAx>
      <c:spPr>
        <a:solidFill>
          <a:schemeClr val="tx1">
            <a:lumMod val="85000"/>
          </a:schemeClr>
        </a:solidFill>
      </c:spPr>
    </c:plotArea>
    <c:legend>
      <c:legendPos val="r"/>
      <c:overlay val="0"/>
    </c:legend>
    <c:plotVisOnly val="1"/>
    <c:dispBlanksAs val="gap"/>
    <c:showDLblsOverMax val="0"/>
  </c:chart>
  <c:spPr>
    <a:solidFill>
      <a:schemeClr val="lt1"/>
    </a:solidFill>
    <a:ln w="15875" cap="rnd" cmpd="sng" algn="ctr">
      <a:solidFill>
        <a:schemeClr val="accent5">
          <a:hueMod val="94000"/>
        </a:schemeClr>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0"/>
    <c:plotArea>
      <c:layout>
        <c:manualLayout>
          <c:layoutTarget val="inner"/>
          <c:xMode val="edge"/>
          <c:yMode val="edge"/>
          <c:x val="6.1672519416965998E-2"/>
          <c:y val="4.3182884616692403E-2"/>
          <c:w val="0.66772217018994495"/>
          <c:h val="0.87143688890725601"/>
        </c:manualLayout>
      </c:layout>
      <c:barChart>
        <c:barDir val="col"/>
        <c:grouping val="stacked"/>
        <c:varyColors val="0"/>
        <c:ser>
          <c:idx val="0"/>
          <c:order val="0"/>
          <c:tx>
            <c:strRef>
              <c:f>TT!$N$15</c:f>
              <c:strCache>
                <c:ptCount val="1"/>
                <c:pt idx="0">
                  <c:v>Black</c:v>
                </c:pt>
              </c:strCache>
            </c:strRef>
          </c:tx>
          <c:spPr>
            <a:solidFill>
              <a:schemeClr val="accent2">
                <a:lumMod val="75000"/>
              </a:schemeClr>
            </a:solidFill>
            <a:scene3d>
              <a:camera prst="orthographicFront"/>
              <a:lightRig rig="threePt" dir="t"/>
            </a:scene3d>
            <a:sp3d prstMaterial="plastic">
              <a:bevelT/>
            </a:sp3d>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TT!$M$16:$M$22</c:f>
              <c:numCache>
                <c:formatCode>###0;###0</c:formatCode>
                <c:ptCount val="7"/>
                <c:pt idx="0">
                  <c:v>2012</c:v>
                </c:pt>
                <c:pt idx="1">
                  <c:v>2013</c:v>
                </c:pt>
                <c:pt idx="2">
                  <c:v>2014</c:v>
                </c:pt>
                <c:pt idx="3">
                  <c:v>2015</c:v>
                </c:pt>
                <c:pt idx="4">
                  <c:v>2016</c:v>
                </c:pt>
                <c:pt idx="5">
                  <c:v>2017</c:v>
                </c:pt>
              </c:numCache>
            </c:numRef>
          </c:cat>
          <c:val>
            <c:numRef>
              <c:f>TT!$N$16:$N$21</c:f>
              <c:numCache>
                <c:formatCode>General</c:formatCode>
                <c:ptCount val="6"/>
                <c:pt idx="0">
                  <c:v>2</c:v>
                </c:pt>
                <c:pt idx="1">
                  <c:v>1</c:v>
                </c:pt>
                <c:pt idx="2">
                  <c:v>1</c:v>
                </c:pt>
                <c:pt idx="3">
                  <c:v>1</c:v>
                </c:pt>
                <c:pt idx="4">
                  <c:v>3</c:v>
                </c:pt>
                <c:pt idx="5">
                  <c:v>7</c:v>
                </c:pt>
              </c:numCache>
            </c:numRef>
          </c:val>
          <c:extLst>
            <c:ext xmlns:c16="http://schemas.microsoft.com/office/drawing/2014/chart" uri="{C3380CC4-5D6E-409C-BE32-E72D297353CC}">
              <c16:uniqueId val="{00000000-6DA0-471E-89F5-10B462F15D24}"/>
            </c:ext>
          </c:extLst>
        </c:ser>
        <c:ser>
          <c:idx val="1"/>
          <c:order val="1"/>
          <c:tx>
            <c:strRef>
              <c:f>TT!$O$15</c:f>
              <c:strCache>
                <c:ptCount val="1"/>
                <c:pt idx="0">
                  <c:v>Hispanics of any race</c:v>
                </c:pt>
              </c:strCache>
            </c:strRef>
          </c:tx>
          <c:spPr>
            <a:solidFill>
              <a:srgbClr val="FF6600"/>
            </a:solidFill>
            <a:scene3d>
              <a:camera prst="orthographicFront"/>
              <a:lightRig rig="threePt" dir="t"/>
            </a:scene3d>
            <a:sp3d prstMaterial="plastic">
              <a:bevelT/>
            </a:sp3d>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TT!$M$16:$M$22</c:f>
              <c:numCache>
                <c:formatCode>###0;###0</c:formatCode>
                <c:ptCount val="7"/>
                <c:pt idx="0">
                  <c:v>2012</c:v>
                </c:pt>
                <c:pt idx="1">
                  <c:v>2013</c:v>
                </c:pt>
                <c:pt idx="2">
                  <c:v>2014</c:v>
                </c:pt>
                <c:pt idx="3">
                  <c:v>2015</c:v>
                </c:pt>
                <c:pt idx="4">
                  <c:v>2016</c:v>
                </c:pt>
                <c:pt idx="5">
                  <c:v>2017</c:v>
                </c:pt>
              </c:numCache>
            </c:numRef>
          </c:cat>
          <c:val>
            <c:numRef>
              <c:f>TT!$O$16:$O$21</c:f>
              <c:numCache>
                <c:formatCode>General</c:formatCode>
                <c:ptCount val="6"/>
                <c:pt idx="0">
                  <c:v>5</c:v>
                </c:pt>
                <c:pt idx="1">
                  <c:v>2</c:v>
                </c:pt>
                <c:pt idx="2">
                  <c:v>2</c:v>
                </c:pt>
                <c:pt idx="3">
                  <c:v>1</c:v>
                </c:pt>
                <c:pt idx="4">
                  <c:v>1</c:v>
                </c:pt>
                <c:pt idx="5">
                  <c:v>5</c:v>
                </c:pt>
              </c:numCache>
            </c:numRef>
          </c:val>
          <c:extLst>
            <c:ext xmlns:c16="http://schemas.microsoft.com/office/drawing/2014/chart" uri="{C3380CC4-5D6E-409C-BE32-E72D297353CC}">
              <c16:uniqueId val="{00000001-6DA0-471E-89F5-10B462F15D24}"/>
            </c:ext>
          </c:extLst>
        </c:ser>
        <c:ser>
          <c:idx val="2"/>
          <c:order val="2"/>
          <c:tx>
            <c:strRef>
              <c:f>TT!$P$15</c:f>
              <c:strCache>
                <c:ptCount val="1"/>
                <c:pt idx="0">
                  <c:v>Native American</c:v>
                </c:pt>
              </c:strCache>
            </c:strRef>
          </c:tx>
          <c:spPr>
            <a:solidFill>
              <a:schemeClr val="accent6">
                <a:lumMod val="75000"/>
              </a:schemeClr>
            </a:solidFill>
            <a:scene3d>
              <a:camera prst="orthographicFront"/>
              <a:lightRig rig="threePt" dir="t"/>
            </a:scene3d>
            <a:sp3d prstMaterial="plastic">
              <a:bevelT/>
            </a:sp3d>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TT!$M$16:$M$22</c:f>
              <c:numCache>
                <c:formatCode>###0;###0</c:formatCode>
                <c:ptCount val="7"/>
                <c:pt idx="0">
                  <c:v>2012</c:v>
                </c:pt>
                <c:pt idx="1">
                  <c:v>2013</c:v>
                </c:pt>
                <c:pt idx="2">
                  <c:v>2014</c:v>
                </c:pt>
                <c:pt idx="3">
                  <c:v>2015</c:v>
                </c:pt>
                <c:pt idx="4">
                  <c:v>2016</c:v>
                </c:pt>
                <c:pt idx="5">
                  <c:v>2017</c:v>
                </c:pt>
              </c:numCache>
            </c:numRef>
          </c:cat>
          <c:val>
            <c:numRef>
              <c:f>TT!$P$16:$P$21</c:f>
              <c:numCache>
                <c:formatCode>General</c:formatCode>
                <c:ptCount val="6"/>
                <c:pt idx="0">
                  <c:v>0</c:v>
                </c:pt>
                <c:pt idx="1">
                  <c:v>0</c:v>
                </c:pt>
                <c:pt idx="2">
                  <c:v>0</c:v>
                </c:pt>
                <c:pt idx="3">
                  <c:v>0</c:v>
                </c:pt>
                <c:pt idx="4">
                  <c:v>1</c:v>
                </c:pt>
                <c:pt idx="5">
                  <c:v>0</c:v>
                </c:pt>
              </c:numCache>
            </c:numRef>
          </c:val>
          <c:extLst>
            <c:ext xmlns:c16="http://schemas.microsoft.com/office/drawing/2014/chart" uri="{C3380CC4-5D6E-409C-BE32-E72D297353CC}">
              <c16:uniqueId val="{00000002-6DA0-471E-89F5-10B462F15D24}"/>
            </c:ext>
          </c:extLst>
        </c:ser>
        <c:ser>
          <c:idx val="3"/>
          <c:order val="3"/>
          <c:tx>
            <c:strRef>
              <c:f>TT!$Q$15</c:f>
              <c:strCache>
                <c:ptCount val="1"/>
                <c:pt idx="0">
                  <c:v>Pacific Islander</c:v>
                </c:pt>
              </c:strCache>
            </c:strRef>
          </c:tx>
          <c:spPr>
            <a:solidFill>
              <a:schemeClr val="accent4">
                <a:lumMod val="75000"/>
              </a:schemeClr>
            </a:solidFill>
            <a:scene3d>
              <a:camera prst="orthographicFront"/>
              <a:lightRig rig="threePt" dir="t"/>
            </a:scene3d>
            <a:sp3d prstMaterial="plastic">
              <a:bevelT/>
            </a:sp3d>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TT!$M$16:$M$22</c:f>
              <c:numCache>
                <c:formatCode>###0;###0</c:formatCode>
                <c:ptCount val="7"/>
                <c:pt idx="0">
                  <c:v>2012</c:v>
                </c:pt>
                <c:pt idx="1">
                  <c:v>2013</c:v>
                </c:pt>
                <c:pt idx="2">
                  <c:v>2014</c:v>
                </c:pt>
                <c:pt idx="3">
                  <c:v>2015</c:v>
                </c:pt>
                <c:pt idx="4">
                  <c:v>2016</c:v>
                </c:pt>
                <c:pt idx="5">
                  <c:v>2017</c:v>
                </c:pt>
              </c:numCache>
            </c:numRef>
          </c:cat>
          <c:val>
            <c:numRef>
              <c:f>TT!$Q$16:$Q$21</c:f>
              <c:numCache>
                <c:formatCode>General</c:formatCode>
                <c:ptCount val="6"/>
                <c:pt idx="0">
                  <c:v>0</c:v>
                </c:pt>
                <c:pt idx="1">
                  <c:v>1</c:v>
                </c:pt>
                <c:pt idx="2">
                  <c:v>0</c:v>
                </c:pt>
                <c:pt idx="3">
                  <c:v>0</c:v>
                </c:pt>
                <c:pt idx="4">
                  <c:v>0</c:v>
                </c:pt>
                <c:pt idx="5">
                  <c:v>0</c:v>
                </c:pt>
              </c:numCache>
            </c:numRef>
          </c:val>
          <c:extLst>
            <c:ext xmlns:c16="http://schemas.microsoft.com/office/drawing/2014/chart" uri="{C3380CC4-5D6E-409C-BE32-E72D297353CC}">
              <c16:uniqueId val="{00000003-6DA0-471E-89F5-10B462F15D24}"/>
            </c:ext>
          </c:extLst>
        </c:ser>
        <c:ser>
          <c:idx val="4"/>
          <c:order val="4"/>
          <c:tx>
            <c:strRef>
              <c:f>TT!$R$15</c:f>
              <c:strCache>
                <c:ptCount val="1"/>
                <c:pt idx="0">
                  <c:v>Two or more URM</c:v>
                </c:pt>
              </c:strCache>
            </c:strRef>
          </c:tx>
          <c:spPr>
            <a:solidFill>
              <a:schemeClr val="bg2">
                <a:lumMod val="75000"/>
              </a:schemeClr>
            </a:solidFill>
            <a:scene3d>
              <a:camera prst="orthographicFront"/>
              <a:lightRig rig="threePt" dir="t"/>
            </a:scene3d>
            <a:sp3d prstMaterial="plastic">
              <a:bevelT/>
            </a:sp3d>
          </c:spPr>
          <c:invertIfNegative val="0"/>
          <c:dLbls>
            <c:spPr>
              <a:noFill/>
              <a:ln>
                <a:noFill/>
              </a:ln>
              <a:effectLst/>
            </c:sp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TT!$M$16:$M$22</c:f>
              <c:numCache>
                <c:formatCode>###0;###0</c:formatCode>
                <c:ptCount val="7"/>
                <c:pt idx="0">
                  <c:v>2012</c:v>
                </c:pt>
                <c:pt idx="1">
                  <c:v>2013</c:v>
                </c:pt>
                <c:pt idx="2">
                  <c:v>2014</c:v>
                </c:pt>
                <c:pt idx="3">
                  <c:v>2015</c:v>
                </c:pt>
                <c:pt idx="4">
                  <c:v>2016</c:v>
                </c:pt>
                <c:pt idx="5">
                  <c:v>2017</c:v>
                </c:pt>
              </c:numCache>
            </c:numRef>
          </c:cat>
          <c:val>
            <c:numRef>
              <c:f>TT!$R$16:$R$21</c:f>
              <c:numCache>
                <c:formatCode>General</c:formatCode>
                <c:ptCount val="6"/>
                <c:pt idx="0">
                  <c:v>0</c:v>
                </c:pt>
                <c:pt idx="1">
                  <c:v>0</c:v>
                </c:pt>
                <c:pt idx="2">
                  <c:v>2</c:v>
                </c:pt>
                <c:pt idx="3">
                  <c:v>0</c:v>
                </c:pt>
                <c:pt idx="4">
                  <c:v>0</c:v>
                </c:pt>
                <c:pt idx="5">
                  <c:v>0</c:v>
                </c:pt>
              </c:numCache>
            </c:numRef>
          </c:val>
          <c:extLst>
            <c:ext xmlns:c16="http://schemas.microsoft.com/office/drawing/2014/chart" uri="{C3380CC4-5D6E-409C-BE32-E72D297353CC}">
              <c16:uniqueId val="{00000004-6DA0-471E-89F5-10B462F15D24}"/>
            </c:ext>
          </c:extLst>
        </c:ser>
        <c:dLbls>
          <c:dLblPos val="ctr"/>
          <c:showLegendKey val="0"/>
          <c:showVal val="1"/>
          <c:showCatName val="0"/>
          <c:showSerName val="0"/>
          <c:showPercent val="0"/>
          <c:showBubbleSize val="0"/>
        </c:dLbls>
        <c:gapWidth val="150"/>
        <c:overlap val="100"/>
        <c:axId val="310110832"/>
        <c:axId val="310105344"/>
      </c:barChart>
      <c:catAx>
        <c:axId val="310110832"/>
        <c:scaling>
          <c:orientation val="minMax"/>
        </c:scaling>
        <c:delete val="0"/>
        <c:axPos val="b"/>
        <c:numFmt formatCode="###0;###0" sourceLinked="1"/>
        <c:majorTickMark val="out"/>
        <c:minorTickMark val="none"/>
        <c:tickLblPos val="nextTo"/>
        <c:txPr>
          <a:bodyPr rot="0" vert="horz"/>
          <a:lstStyle/>
          <a:p>
            <a:pPr>
              <a:defRPr/>
            </a:pPr>
            <a:endParaRPr lang="en-US"/>
          </a:p>
        </c:txPr>
        <c:crossAx val="310105344"/>
        <c:crosses val="autoZero"/>
        <c:auto val="1"/>
        <c:lblAlgn val="ctr"/>
        <c:lblOffset val="100"/>
        <c:noMultiLvlLbl val="0"/>
      </c:catAx>
      <c:valAx>
        <c:axId val="310105344"/>
        <c:scaling>
          <c:orientation val="minMax"/>
        </c:scaling>
        <c:delete val="0"/>
        <c:axPos val="l"/>
        <c:majorGridlines/>
        <c:numFmt formatCode="General" sourceLinked="1"/>
        <c:majorTickMark val="out"/>
        <c:minorTickMark val="none"/>
        <c:tickLblPos val="nextTo"/>
        <c:crossAx val="310110832"/>
        <c:crosses val="autoZero"/>
        <c:crossBetween val="between"/>
      </c:valAx>
      <c:spPr>
        <a:solidFill>
          <a:schemeClr val="tx1">
            <a:lumMod val="85000"/>
          </a:schemeClr>
        </a:solidFill>
      </c:spPr>
    </c:plotArea>
    <c:legend>
      <c:legendPos val="r"/>
      <c:layout>
        <c:manualLayout>
          <c:xMode val="edge"/>
          <c:yMode val="edge"/>
          <c:x val="0.75624475419505799"/>
          <c:y val="0.26969869279575598"/>
          <c:w val="0.22585520274617699"/>
          <c:h val="0.47056789547387901"/>
        </c:manualLayout>
      </c:layout>
      <c:overlay val="0"/>
    </c:legend>
    <c:plotVisOnly val="1"/>
    <c:dispBlanksAs val="gap"/>
    <c:showDLblsOverMax val="0"/>
  </c:chart>
  <c:spPr>
    <a:solidFill>
      <a:schemeClr val="lt1"/>
    </a:solidFill>
    <a:ln w="15875" cap="rnd" cmpd="sng" algn="ctr">
      <a:solidFill>
        <a:schemeClr val="accent5">
          <a:hueMod val="94000"/>
        </a:schemeClr>
      </a:solidFill>
      <a:prstDash val="solid"/>
    </a:ln>
    <a:effectLst/>
  </c:spPr>
  <c:txPr>
    <a:bodyPr/>
    <a:lstStyle/>
    <a:p>
      <a:pPr>
        <a:defRPr>
          <a:solidFill>
            <a:schemeClr val="dk1"/>
          </a:solidFill>
          <a:latin typeface="+mn-lt"/>
          <a:ea typeface="+mn-ea"/>
          <a:cs typeface="+mn-cs"/>
        </a:defRPr>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Sheet1!$A$29</c:f>
              <c:strCache>
                <c:ptCount val="1"/>
                <c:pt idx="0">
                  <c:v>1997</c:v>
                </c:pt>
              </c:strCache>
            </c:strRef>
          </c:tx>
          <c:spPr>
            <a:solidFill>
              <a:schemeClr val="accent5"/>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Sheet1!$B$28:$I$28</c:f>
              <c:strCache>
                <c:ptCount val="8"/>
                <c:pt idx="0">
                  <c:v>American Indian/ Alaska Native</c:v>
                </c:pt>
                <c:pt idx="1">
                  <c:v>Asian</c:v>
                </c:pt>
                <c:pt idx="2">
                  <c:v>Black/African American</c:v>
                </c:pt>
                <c:pt idx="3">
                  <c:v>Native Hawaiian/Other Pacific Islander</c:v>
                </c:pt>
                <c:pt idx="4">
                  <c:v>White</c:v>
                </c:pt>
                <c:pt idx="5">
                  <c:v>Two or more races</c:v>
                </c:pt>
                <c:pt idx="6">
                  <c:v>Hispanics of any race</c:v>
                </c:pt>
                <c:pt idx="7">
                  <c:v>Nonresident international</c:v>
                </c:pt>
              </c:strCache>
            </c:strRef>
          </c:cat>
          <c:val>
            <c:numRef>
              <c:f>Sheet1!$B$29:$I$29</c:f>
              <c:numCache>
                <c:formatCode>0.0</c:formatCode>
                <c:ptCount val="8"/>
                <c:pt idx="0">
                  <c:v>0</c:v>
                </c:pt>
                <c:pt idx="1">
                  <c:v>0.70721357850070699</c:v>
                </c:pt>
                <c:pt idx="2">
                  <c:v>10.891089108910901</c:v>
                </c:pt>
                <c:pt idx="4">
                  <c:v>87.977369165487971</c:v>
                </c:pt>
                <c:pt idx="6">
                  <c:v>0.42432814710042399</c:v>
                </c:pt>
                <c:pt idx="7">
                  <c:v>0</c:v>
                </c:pt>
              </c:numCache>
            </c:numRef>
          </c:val>
          <c:extLst>
            <c:ext xmlns:c16="http://schemas.microsoft.com/office/drawing/2014/chart" uri="{C3380CC4-5D6E-409C-BE32-E72D297353CC}">
              <c16:uniqueId val="{00000000-18DF-4322-9A14-931DE14ECE7A}"/>
            </c:ext>
          </c:extLst>
        </c:ser>
        <c:ser>
          <c:idx val="5"/>
          <c:order val="1"/>
          <c:tx>
            <c:strRef>
              <c:f>Sheet1!$A$34</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Sheet1!$B$28:$I$28</c:f>
              <c:strCache>
                <c:ptCount val="8"/>
                <c:pt idx="0">
                  <c:v>American Indian/ Alaska Native</c:v>
                </c:pt>
                <c:pt idx="1">
                  <c:v>Asian</c:v>
                </c:pt>
                <c:pt idx="2">
                  <c:v>Black/African American</c:v>
                </c:pt>
                <c:pt idx="3">
                  <c:v>Native Hawaiian/Other Pacific Islander</c:v>
                </c:pt>
                <c:pt idx="4">
                  <c:v>White</c:v>
                </c:pt>
                <c:pt idx="5">
                  <c:v>Two or more races</c:v>
                </c:pt>
                <c:pt idx="6">
                  <c:v>Hispanics of any race</c:v>
                </c:pt>
                <c:pt idx="7">
                  <c:v>Nonresident international</c:v>
                </c:pt>
              </c:strCache>
            </c:strRef>
          </c:cat>
          <c:val>
            <c:numRef>
              <c:f>Sheet1!$B$34:$I$34</c:f>
              <c:numCache>
                <c:formatCode>0.0</c:formatCode>
                <c:ptCount val="8"/>
                <c:pt idx="0">
                  <c:v>0.13</c:v>
                </c:pt>
                <c:pt idx="1">
                  <c:v>0.4</c:v>
                </c:pt>
                <c:pt idx="2">
                  <c:v>9.73</c:v>
                </c:pt>
                <c:pt idx="3" formatCode="General">
                  <c:v>0</c:v>
                </c:pt>
                <c:pt idx="4">
                  <c:v>88.669999999999973</c:v>
                </c:pt>
                <c:pt idx="6">
                  <c:v>0.53</c:v>
                </c:pt>
                <c:pt idx="7">
                  <c:v>0.53</c:v>
                </c:pt>
              </c:numCache>
            </c:numRef>
          </c:val>
          <c:extLst>
            <c:ext xmlns:c16="http://schemas.microsoft.com/office/drawing/2014/chart" uri="{C3380CC4-5D6E-409C-BE32-E72D297353CC}">
              <c16:uniqueId val="{00000001-18DF-4322-9A14-931DE14ECE7A}"/>
            </c:ext>
          </c:extLst>
        </c:ser>
        <c:ser>
          <c:idx val="10"/>
          <c:order val="2"/>
          <c:tx>
            <c:strRef>
              <c:f>Sheet1!$A$39</c:f>
              <c:strCache>
                <c:ptCount val="1"/>
                <c:pt idx="0">
                  <c:v>2007</c:v>
                </c:pt>
              </c:strCache>
            </c:strRef>
          </c:tx>
          <c:spPr>
            <a:solidFill>
              <a:schemeClr val="tx2">
                <a:lumMod val="50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Sheet1!$B$28:$I$28</c:f>
              <c:strCache>
                <c:ptCount val="8"/>
                <c:pt idx="0">
                  <c:v>American Indian/ Alaska Native</c:v>
                </c:pt>
                <c:pt idx="1">
                  <c:v>Asian</c:v>
                </c:pt>
                <c:pt idx="2">
                  <c:v>Black/African American</c:v>
                </c:pt>
                <c:pt idx="3">
                  <c:v>Native Hawaiian/Other Pacific Islander</c:v>
                </c:pt>
                <c:pt idx="4">
                  <c:v>White</c:v>
                </c:pt>
                <c:pt idx="5">
                  <c:v>Two or more races</c:v>
                </c:pt>
                <c:pt idx="6">
                  <c:v>Hispanics of any race</c:v>
                </c:pt>
                <c:pt idx="7">
                  <c:v>Nonresident international</c:v>
                </c:pt>
              </c:strCache>
            </c:strRef>
          </c:cat>
          <c:val>
            <c:numRef>
              <c:f>Sheet1!$B$39:$I$39</c:f>
              <c:numCache>
                <c:formatCode>0.0</c:formatCode>
                <c:ptCount val="8"/>
                <c:pt idx="0">
                  <c:v>0.45</c:v>
                </c:pt>
                <c:pt idx="1">
                  <c:v>1.22</c:v>
                </c:pt>
                <c:pt idx="2">
                  <c:v>9.02</c:v>
                </c:pt>
                <c:pt idx="3" formatCode="General">
                  <c:v>0</c:v>
                </c:pt>
                <c:pt idx="4">
                  <c:v>87.19</c:v>
                </c:pt>
                <c:pt idx="6">
                  <c:v>1.45</c:v>
                </c:pt>
                <c:pt idx="7">
                  <c:v>0.67</c:v>
                </c:pt>
              </c:numCache>
            </c:numRef>
          </c:val>
          <c:extLst>
            <c:ext xmlns:c16="http://schemas.microsoft.com/office/drawing/2014/chart" uri="{C3380CC4-5D6E-409C-BE32-E72D297353CC}">
              <c16:uniqueId val="{00000002-18DF-4322-9A14-931DE14ECE7A}"/>
            </c:ext>
          </c:extLst>
        </c:ser>
        <c:ser>
          <c:idx val="15"/>
          <c:order val="3"/>
          <c:tx>
            <c:strRef>
              <c:f>Sheet1!$A$44</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Sheet1!$B$28:$I$28</c:f>
              <c:strCache>
                <c:ptCount val="8"/>
                <c:pt idx="0">
                  <c:v>American Indian/ Alaska Native</c:v>
                </c:pt>
                <c:pt idx="1">
                  <c:v>Asian</c:v>
                </c:pt>
                <c:pt idx="2">
                  <c:v>Black/African American</c:v>
                </c:pt>
                <c:pt idx="3">
                  <c:v>Native Hawaiian/Other Pacific Islander</c:v>
                </c:pt>
                <c:pt idx="4">
                  <c:v>White</c:v>
                </c:pt>
                <c:pt idx="5">
                  <c:v>Two or more races</c:v>
                </c:pt>
                <c:pt idx="6">
                  <c:v>Hispanics of any race</c:v>
                </c:pt>
                <c:pt idx="7">
                  <c:v>Nonresident international</c:v>
                </c:pt>
              </c:strCache>
            </c:strRef>
          </c:cat>
          <c:val>
            <c:numRef>
              <c:f>Sheet1!$B$44:$I$44</c:f>
              <c:numCache>
                <c:formatCode>0.0</c:formatCode>
                <c:ptCount val="8"/>
                <c:pt idx="0">
                  <c:v>0.25</c:v>
                </c:pt>
                <c:pt idx="1">
                  <c:v>2.04</c:v>
                </c:pt>
                <c:pt idx="2">
                  <c:v>7.89</c:v>
                </c:pt>
                <c:pt idx="3" formatCode="General">
                  <c:v>0</c:v>
                </c:pt>
                <c:pt idx="4">
                  <c:v>86.77</c:v>
                </c:pt>
                <c:pt idx="5">
                  <c:v>0.85</c:v>
                </c:pt>
                <c:pt idx="6">
                  <c:v>1.27</c:v>
                </c:pt>
                <c:pt idx="7">
                  <c:v>0.93</c:v>
                </c:pt>
              </c:numCache>
            </c:numRef>
          </c:val>
          <c:extLst>
            <c:ext xmlns:c16="http://schemas.microsoft.com/office/drawing/2014/chart" uri="{C3380CC4-5D6E-409C-BE32-E72D297353CC}">
              <c16:uniqueId val="{00000003-18DF-4322-9A14-931DE14ECE7A}"/>
            </c:ext>
          </c:extLst>
        </c:ser>
        <c:ser>
          <c:idx val="18"/>
          <c:order val="4"/>
          <c:tx>
            <c:strRef>
              <c:f>Sheet1!$A$47</c:f>
              <c:strCache>
                <c:ptCount val="1"/>
                <c:pt idx="0">
                  <c:v>2015</c:v>
                </c:pt>
              </c:strCache>
            </c:strRef>
          </c:tx>
          <c:spPr>
            <a:solidFill>
              <a:srgbClr val="9BB68F"/>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Sheet1!$B$28:$I$28</c:f>
              <c:strCache>
                <c:ptCount val="8"/>
                <c:pt idx="0">
                  <c:v>American Indian/ Alaska Native</c:v>
                </c:pt>
                <c:pt idx="1">
                  <c:v>Asian</c:v>
                </c:pt>
                <c:pt idx="2">
                  <c:v>Black/African American</c:v>
                </c:pt>
                <c:pt idx="3">
                  <c:v>Native Hawaiian/Other Pacific Islander</c:v>
                </c:pt>
                <c:pt idx="4">
                  <c:v>White</c:v>
                </c:pt>
                <c:pt idx="5">
                  <c:v>Two or more races</c:v>
                </c:pt>
                <c:pt idx="6">
                  <c:v>Hispanics of any race</c:v>
                </c:pt>
                <c:pt idx="7">
                  <c:v>Nonresident international</c:v>
                </c:pt>
              </c:strCache>
            </c:strRef>
          </c:cat>
          <c:val>
            <c:numRef>
              <c:f>Sheet1!$B$47:$I$47</c:f>
              <c:numCache>
                <c:formatCode>0.0</c:formatCode>
                <c:ptCount val="8"/>
                <c:pt idx="0">
                  <c:v>0.2</c:v>
                </c:pt>
                <c:pt idx="1">
                  <c:v>2.7</c:v>
                </c:pt>
                <c:pt idx="2">
                  <c:v>7.1</c:v>
                </c:pt>
                <c:pt idx="3" formatCode="General">
                  <c:v>0</c:v>
                </c:pt>
                <c:pt idx="4">
                  <c:v>86.5</c:v>
                </c:pt>
                <c:pt idx="5">
                  <c:v>1.1000000000000001</c:v>
                </c:pt>
                <c:pt idx="6">
                  <c:v>1.5</c:v>
                </c:pt>
                <c:pt idx="7">
                  <c:v>0.8</c:v>
                </c:pt>
              </c:numCache>
            </c:numRef>
          </c:val>
          <c:extLst>
            <c:ext xmlns:c16="http://schemas.microsoft.com/office/drawing/2014/chart" uri="{C3380CC4-5D6E-409C-BE32-E72D297353CC}">
              <c16:uniqueId val="{00000004-18DF-4322-9A14-931DE14ECE7A}"/>
            </c:ext>
          </c:extLst>
        </c:ser>
        <c:dLbls>
          <c:dLblPos val="outEnd"/>
          <c:showLegendKey val="0"/>
          <c:showVal val="1"/>
          <c:showCatName val="0"/>
          <c:showSerName val="0"/>
          <c:showPercent val="0"/>
          <c:showBubbleSize val="0"/>
        </c:dLbls>
        <c:gapWidth val="150"/>
        <c:axId val="310106128"/>
        <c:axId val="310106520"/>
      </c:barChart>
      <c:catAx>
        <c:axId val="310106128"/>
        <c:scaling>
          <c:orientation val="minMax"/>
        </c:scaling>
        <c:delete val="0"/>
        <c:axPos val="b"/>
        <c:numFmt formatCode="General" sourceLinked="1"/>
        <c:majorTickMark val="out"/>
        <c:minorTickMark val="none"/>
        <c:tickLblPos val="nextTo"/>
        <c:crossAx val="310106520"/>
        <c:crosses val="autoZero"/>
        <c:auto val="1"/>
        <c:lblAlgn val="ctr"/>
        <c:lblOffset val="100"/>
        <c:noMultiLvlLbl val="0"/>
      </c:catAx>
      <c:valAx>
        <c:axId val="310106520"/>
        <c:scaling>
          <c:orientation val="minMax"/>
        </c:scaling>
        <c:delete val="0"/>
        <c:axPos val="l"/>
        <c:majorGridlines>
          <c:spPr>
            <a:ln>
              <a:solidFill>
                <a:schemeClr val="accent5">
                  <a:lumMod val="40000"/>
                  <a:lumOff val="60000"/>
                </a:schemeClr>
              </a:solidFill>
            </a:ln>
          </c:spPr>
        </c:majorGridlines>
        <c:numFmt formatCode="0.0" sourceLinked="1"/>
        <c:majorTickMark val="out"/>
        <c:minorTickMark val="none"/>
        <c:tickLblPos val="nextTo"/>
        <c:crossAx val="310106128"/>
        <c:crosses val="autoZero"/>
        <c:crossBetween val="between"/>
      </c:valAx>
    </c:plotArea>
    <c:legend>
      <c:legendPos val="r"/>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strRef>
              <c:f>Sheet1!$A$5</c:f>
              <c:strCache>
                <c:ptCount val="1"/>
                <c:pt idx="0">
                  <c:v>1997</c:v>
                </c:pt>
              </c:strCache>
            </c:strRef>
          </c:tx>
          <c:spPr>
            <a:solidFill>
              <a:schemeClr val="accent5"/>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Sheet1!$B$4:$H$4</c:f>
              <c:strCache>
                <c:ptCount val="7"/>
                <c:pt idx="0">
                  <c:v>American Indian or Alaska Native</c:v>
                </c:pt>
                <c:pt idx="1">
                  <c:v>Asian</c:v>
                </c:pt>
                <c:pt idx="2">
                  <c:v>Black or African American</c:v>
                </c:pt>
                <c:pt idx="3">
                  <c:v>Native Hawaiian or Pacific Islander</c:v>
                </c:pt>
                <c:pt idx="4">
                  <c:v>Hispanics of any race</c:v>
                </c:pt>
                <c:pt idx="5">
                  <c:v>Nonresident International</c:v>
                </c:pt>
                <c:pt idx="6">
                  <c:v>White</c:v>
                </c:pt>
              </c:strCache>
            </c:strRef>
          </c:cat>
          <c:val>
            <c:numRef>
              <c:f>Sheet1!$B$5:$H$5</c:f>
              <c:numCache>
                <c:formatCode>0.0</c:formatCode>
                <c:ptCount val="7"/>
                <c:pt idx="0">
                  <c:v>0.474233322794815</c:v>
                </c:pt>
                <c:pt idx="1">
                  <c:v>0.75877331647170398</c:v>
                </c:pt>
                <c:pt idx="2">
                  <c:v>5.2481821055959514</c:v>
                </c:pt>
                <c:pt idx="3" formatCode="0.00">
                  <c:v>0</c:v>
                </c:pt>
                <c:pt idx="4">
                  <c:v>0.41100221308884</c:v>
                </c:pt>
                <c:pt idx="5">
                  <c:v>0.221308883970914</c:v>
                </c:pt>
                <c:pt idx="6">
                  <c:v>92.89</c:v>
                </c:pt>
              </c:numCache>
            </c:numRef>
          </c:val>
          <c:extLst>
            <c:ext xmlns:c16="http://schemas.microsoft.com/office/drawing/2014/chart" uri="{C3380CC4-5D6E-409C-BE32-E72D297353CC}">
              <c16:uniqueId val="{00000000-F320-4807-AF70-716A7C4E56CF}"/>
            </c:ext>
          </c:extLst>
        </c:ser>
        <c:ser>
          <c:idx val="5"/>
          <c:order val="1"/>
          <c:tx>
            <c:strRef>
              <c:f>Sheet1!$A$10</c:f>
              <c:strCache>
                <c:ptCount val="1"/>
                <c:pt idx="0">
                  <c:v>2002</c:v>
                </c:pt>
              </c:strCache>
            </c:strRef>
          </c:tx>
          <c:spPr>
            <a:solidFill>
              <a:schemeClr val="accent1">
                <a:lumMod val="75000"/>
              </a:schemeClr>
            </a:solidFill>
            <a:scene3d>
              <a:camera prst="orthographicFront"/>
              <a:lightRig rig="threePt" dir="t"/>
            </a:scene3d>
            <a:sp3d>
              <a:bevelT/>
            </a:sp3d>
          </c:spPr>
          <c:invertIfNegative val="0"/>
          <c:dLbls>
            <c:dLbl>
              <c:idx val="0"/>
              <c:spPr/>
              <c:txPr>
                <a:bodyPr rot="-5400000" vert="horz"/>
                <a:lstStyle/>
                <a:p>
                  <a:pPr>
                    <a:defRPr/>
                  </a:pPr>
                  <a:endParaRPr lang="en-US"/>
                </a:p>
              </c:txPr>
              <c:showLegendKey val="0"/>
              <c:showVal val="1"/>
              <c:showCatName val="0"/>
              <c:showSerName val="0"/>
              <c:showPercent val="0"/>
              <c:showBubbleSize val="0"/>
              <c:extLst>
                <c:ext xmlns:c16="http://schemas.microsoft.com/office/drawing/2014/chart" uri="{C3380CC4-5D6E-409C-BE32-E72D297353CC}">
                  <c16:uniqueId val="{00000000-FDF3-40CF-BE3D-8A345D559E39}"/>
                </c:ext>
              </c:extLst>
            </c:dLbl>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Sheet1!$B$4:$H$4</c:f>
              <c:strCache>
                <c:ptCount val="7"/>
                <c:pt idx="0">
                  <c:v>American Indian or Alaska Native</c:v>
                </c:pt>
                <c:pt idx="1">
                  <c:v>Asian</c:v>
                </c:pt>
                <c:pt idx="2">
                  <c:v>Black or African American</c:v>
                </c:pt>
                <c:pt idx="3">
                  <c:v>Native Hawaiian or Pacific Islander</c:v>
                </c:pt>
                <c:pt idx="4">
                  <c:v>Hispanics of any race</c:v>
                </c:pt>
                <c:pt idx="5">
                  <c:v>Nonresident International</c:v>
                </c:pt>
                <c:pt idx="6">
                  <c:v>White</c:v>
                </c:pt>
              </c:strCache>
            </c:strRef>
          </c:cat>
          <c:val>
            <c:numRef>
              <c:f>Sheet1!$B$10:$H$10</c:f>
              <c:numCache>
                <c:formatCode>0.0</c:formatCode>
                <c:ptCount val="7"/>
                <c:pt idx="0">
                  <c:v>0.48</c:v>
                </c:pt>
                <c:pt idx="1">
                  <c:v>0.73</c:v>
                </c:pt>
                <c:pt idx="2">
                  <c:v>4.96</c:v>
                </c:pt>
                <c:pt idx="3" formatCode="0.00">
                  <c:v>0</c:v>
                </c:pt>
                <c:pt idx="4">
                  <c:v>0.51</c:v>
                </c:pt>
                <c:pt idx="5">
                  <c:v>0.68</c:v>
                </c:pt>
                <c:pt idx="6">
                  <c:v>92.64</c:v>
                </c:pt>
              </c:numCache>
            </c:numRef>
          </c:val>
          <c:extLst>
            <c:ext xmlns:c16="http://schemas.microsoft.com/office/drawing/2014/chart" uri="{C3380CC4-5D6E-409C-BE32-E72D297353CC}">
              <c16:uniqueId val="{00000002-F320-4807-AF70-716A7C4E56CF}"/>
            </c:ext>
          </c:extLst>
        </c:ser>
        <c:ser>
          <c:idx val="10"/>
          <c:order val="2"/>
          <c:tx>
            <c:strRef>
              <c:f>Sheet1!$A$15</c:f>
              <c:strCache>
                <c:ptCount val="1"/>
                <c:pt idx="0">
                  <c:v>2007</c:v>
                </c:pt>
              </c:strCache>
            </c:strRef>
          </c:tx>
          <c:spPr>
            <a:solidFill>
              <a:schemeClr val="tx2">
                <a:lumMod val="50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Sheet1!$B$4:$H$4</c:f>
              <c:strCache>
                <c:ptCount val="7"/>
                <c:pt idx="0">
                  <c:v>American Indian or Alaska Native</c:v>
                </c:pt>
                <c:pt idx="1">
                  <c:v>Asian</c:v>
                </c:pt>
                <c:pt idx="2">
                  <c:v>Black or African American</c:v>
                </c:pt>
                <c:pt idx="3">
                  <c:v>Native Hawaiian or Pacific Islander</c:v>
                </c:pt>
                <c:pt idx="4">
                  <c:v>Hispanics of any race</c:v>
                </c:pt>
                <c:pt idx="5">
                  <c:v>Nonresident International</c:v>
                </c:pt>
                <c:pt idx="6">
                  <c:v>White</c:v>
                </c:pt>
              </c:strCache>
            </c:strRef>
          </c:cat>
          <c:val>
            <c:numRef>
              <c:f>Sheet1!$B$15:$H$15</c:f>
              <c:numCache>
                <c:formatCode>0.0</c:formatCode>
                <c:ptCount val="7"/>
                <c:pt idx="0">
                  <c:v>0.42</c:v>
                </c:pt>
                <c:pt idx="1">
                  <c:v>1.22</c:v>
                </c:pt>
                <c:pt idx="2">
                  <c:v>5.08</c:v>
                </c:pt>
                <c:pt idx="3" formatCode="0.00">
                  <c:v>0</c:v>
                </c:pt>
                <c:pt idx="4">
                  <c:v>0.61</c:v>
                </c:pt>
                <c:pt idx="5">
                  <c:v>0.61</c:v>
                </c:pt>
                <c:pt idx="6">
                  <c:v>92.06</c:v>
                </c:pt>
              </c:numCache>
            </c:numRef>
          </c:val>
          <c:extLst>
            <c:ext xmlns:c16="http://schemas.microsoft.com/office/drawing/2014/chart" uri="{C3380CC4-5D6E-409C-BE32-E72D297353CC}">
              <c16:uniqueId val="{00000003-F320-4807-AF70-716A7C4E56CF}"/>
            </c:ext>
          </c:extLst>
        </c:ser>
        <c:ser>
          <c:idx val="15"/>
          <c:order val="3"/>
          <c:tx>
            <c:strRef>
              <c:f>Sheet1!$A$20</c:f>
              <c:strCache>
                <c:ptCount val="1"/>
                <c:pt idx="0">
                  <c:v>2012</c:v>
                </c:pt>
              </c:strCache>
            </c:strRef>
          </c:tx>
          <c:spPr>
            <a:solidFill>
              <a:schemeClr val="accent6">
                <a:lumMod val="75000"/>
              </a:schemeClr>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Sheet1!$B$4:$H$4</c:f>
              <c:strCache>
                <c:ptCount val="7"/>
                <c:pt idx="0">
                  <c:v>American Indian or Alaska Native</c:v>
                </c:pt>
                <c:pt idx="1">
                  <c:v>Asian</c:v>
                </c:pt>
                <c:pt idx="2">
                  <c:v>Black or African American</c:v>
                </c:pt>
                <c:pt idx="3">
                  <c:v>Native Hawaiian or Pacific Islander</c:v>
                </c:pt>
                <c:pt idx="4">
                  <c:v>Hispanics of any race</c:v>
                </c:pt>
                <c:pt idx="5">
                  <c:v>Nonresident International</c:v>
                </c:pt>
                <c:pt idx="6">
                  <c:v>White</c:v>
                </c:pt>
              </c:strCache>
            </c:strRef>
          </c:cat>
          <c:val>
            <c:numRef>
              <c:f>Sheet1!$B$20:$H$20</c:f>
              <c:numCache>
                <c:formatCode>0.0</c:formatCode>
                <c:ptCount val="7"/>
                <c:pt idx="0">
                  <c:v>0.46</c:v>
                </c:pt>
                <c:pt idx="1">
                  <c:v>1.57</c:v>
                </c:pt>
                <c:pt idx="2">
                  <c:v>4.3099999999999996</c:v>
                </c:pt>
                <c:pt idx="3">
                  <c:v>0.09</c:v>
                </c:pt>
                <c:pt idx="4">
                  <c:v>0.77</c:v>
                </c:pt>
                <c:pt idx="5">
                  <c:v>0.28999999999999998</c:v>
                </c:pt>
                <c:pt idx="6">
                  <c:v>92.02</c:v>
                </c:pt>
              </c:numCache>
            </c:numRef>
          </c:val>
          <c:extLst>
            <c:ext xmlns:c16="http://schemas.microsoft.com/office/drawing/2014/chart" uri="{C3380CC4-5D6E-409C-BE32-E72D297353CC}">
              <c16:uniqueId val="{00000004-F320-4807-AF70-716A7C4E56CF}"/>
            </c:ext>
          </c:extLst>
        </c:ser>
        <c:ser>
          <c:idx val="19"/>
          <c:order val="4"/>
          <c:tx>
            <c:strRef>
              <c:f>Sheet1!$A$24</c:f>
              <c:strCache>
                <c:ptCount val="1"/>
                <c:pt idx="0">
                  <c:v>2016</c:v>
                </c:pt>
              </c:strCache>
            </c:strRef>
          </c:tx>
          <c:spPr>
            <a:solidFill>
              <a:srgbClr val="9BB68F"/>
            </a:solidFill>
            <a:scene3d>
              <a:camera prst="orthographicFront"/>
              <a:lightRig rig="threePt" dir="t"/>
            </a:scene3d>
            <a:sp3d>
              <a:bevelT/>
            </a:sp3d>
          </c:spPr>
          <c:invertIfNegative val="0"/>
          <c:dLbls>
            <c:spPr>
              <a:noFill/>
              <a:ln>
                <a:noFill/>
              </a:ln>
              <a:effectLst/>
            </c:spPr>
            <c:txPr>
              <a:bodyPr rot="-5400000" vert="horz"/>
              <a:lstStyle/>
              <a:p>
                <a:pPr>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Sheet1!$B$4:$H$4</c:f>
              <c:strCache>
                <c:ptCount val="7"/>
                <c:pt idx="0">
                  <c:v>American Indian or Alaska Native</c:v>
                </c:pt>
                <c:pt idx="1">
                  <c:v>Asian</c:v>
                </c:pt>
                <c:pt idx="2">
                  <c:v>Black or African American</c:v>
                </c:pt>
                <c:pt idx="3">
                  <c:v>Native Hawaiian or Pacific Islander</c:v>
                </c:pt>
                <c:pt idx="4">
                  <c:v>Hispanics of any race</c:v>
                </c:pt>
                <c:pt idx="5">
                  <c:v>Nonresident International</c:v>
                </c:pt>
                <c:pt idx="6">
                  <c:v>White</c:v>
                </c:pt>
              </c:strCache>
            </c:strRef>
          </c:cat>
          <c:val>
            <c:numRef>
              <c:f>Sheet1!$B$24:$H$24</c:f>
              <c:numCache>
                <c:formatCode>0.0</c:formatCode>
                <c:ptCount val="7"/>
                <c:pt idx="0">
                  <c:v>0.3</c:v>
                </c:pt>
                <c:pt idx="1">
                  <c:v>1.6</c:v>
                </c:pt>
                <c:pt idx="2">
                  <c:v>4.5</c:v>
                </c:pt>
                <c:pt idx="3">
                  <c:v>0.1</c:v>
                </c:pt>
                <c:pt idx="4">
                  <c:v>1.3</c:v>
                </c:pt>
                <c:pt idx="5">
                  <c:v>0.3</c:v>
                </c:pt>
                <c:pt idx="6">
                  <c:v>91.1</c:v>
                </c:pt>
              </c:numCache>
            </c:numRef>
          </c:val>
          <c:extLst>
            <c:ext xmlns:c16="http://schemas.microsoft.com/office/drawing/2014/chart" uri="{C3380CC4-5D6E-409C-BE32-E72D297353CC}">
              <c16:uniqueId val="{00000005-F320-4807-AF70-716A7C4E56CF}"/>
            </c:ext>
          </c:extLst>
        </c:ser>
        <c:dLbls>
          <c:showLegendKey val="0"/>
          <c:showVal val="1"/>
          <c:showCatName val="0"/>
          <c:showSerName val="0"/>
          <c:showPercent val="0"/>
          <c:showBubbleSize val="0"/>
        </c:dLbls>
        <c:gapWidth val="150"/>
        <c:axId val="332796632"/>
        <c:axId val="332797024"/>
      </c:barChart>
      <c:catAx>
        <c:axId val="332796632"/>
        <c:scaling>
          <c:orientation val="minMax"/>
        </c:scaling>
        <c:delete val="0"/>
        <c:axPos val="b"/>
        <c:numFmt formatCode="General" sourceLinked="1"/>
        <c:majorTickMark val="out"/>
        <c:minorTickMark val="none"/>
        <c:tickLblPos val="nextTo"/>
        <c:crossAx val="332797024"/>
        <c:crosses val="autoZero"/>
        <c:auto val="1"/>
        <c:lblAlgn val="ctr"/>
        <c:lblOffset val="100"/>
        <c:noMultiLvlLbl val="0"/>
      </c:catAx>
      <c:valAx>
        <c:axId val="332797024"/>
        <c:scaling>
          <c:orientation val="minMax"/>
        </c:scaling>
        <c:delete val="0"/>
        <c:axPos val="l"/>
        <c:majorGridlines>
          <c:spPr>
            <a:ln>
              <a:solidFill>
                <a:schemeClr val="accent5">
                  <a:lumMod val="40000"/>
                  <a:lumOff val="60000"/>
                </a:schemeClr>
              </a:solidFill>
            </a:ln>
          </c:spPr>
        </c:majorGridlines>
        <c:numFmt formatCode="0.0" sourceLinked="1"/>
        <c:majorTickMark val="out"/>
        <c:minorTickMark val="none"/>
        <c:tickLblPos val="nextTo"/>
        <c:crossAx val="332796632"/>
        <c:crosses val="autoZero"/>
        <c:crossBetween val="between"/>
      </c:valAx>
    </c:plotArea>
    <c:legend>
      <c:legendPos val="r"/>
      <c:overlay val="0"/>
    </c:legend>
    <c:plotVisOnly val="1"/>
    <c:dispBlanksAs val="gap"/>
    <c:showDLblsOverMax val="0"/>
  </c:chart>
  <c:txPr>
    <a:bodyPr/>
    <a:lstStyle/>
    <a:p>
      <a:pPr>
        <a:defRPr>
          <a:solidFill>
            <a:srgbClr val="000000"/>
          </a:solidFill>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5BAFFF-E91C-4D76-8CBD-0089CBA3D8E5}" type="doc">
      <dgm:prSet loTypeId="urn:microsoft.com/office/officeart/2005/8/layout/process5" loCatId="process" qsTypeId="urn:microsoft.com/office/officeart/2005/8/quickstyle/simple1" qsCatId="simple" csTypeId="urn:microsoft.com/office/officeart/2005/8/colors/accent1_2" csCatId="accent1" phldr="1"/>
      <dgm:spPr/>
    </dgm:pt>
    <dgm:pt modelId="{750B9BA0-3B16-4487-849F-30D93871BA80}">
      <dgm:prSet phldrT="[Text]"/>
      <dgm:spPr/>
      <dgm:t>
        <a:bodyPr/>
        <a:lstStyle/>
        <a:p>
          <a:r>
            <a:rPr lang="en-US" dirty="0" err="1" smtClean="0"/>
            <a:t>AdvanceVT</a:t>
          </a:r>
          <a:r>
            <a:rPr lang="en-US" dirty="0" smtClean="0"/>
            <a:t> Session (Jan. 2016)</a:t>
          </a:r>
        </a:p>
        <a:p>
          <a:r>
            <a:rPr lang="en-US" dirty="0" smtClean="0"/>
            <a:t>Women’s Alliance Formed</a:t>
          </a:r>
          <a:endParaRPr lang="en-US" dirty="0"/>
        </a:p>
      </dgm:t>
    </dgm:pt>
    <dgm:pt modelId="{22FC26C8-528B-44D6-B123-D3CB8B959015}" type="parTrans" cxnId="{1C1BE3C9-C438-411F-9EE6-20527A199C1F}">
      <dgm:prSet/>
      <dgm:spPr/>
      <dgm:t>
        <a:bodyPr/>
        <a:lstStyle/>
        <a:p>
          <a:endParaRPr lang="en-US"/>
        </a:p>
      </dgm:t>
    </dgm:pt>
    <dgm:pt modelId="{2D251688-EBB1-4873-803E-FDADB1F93637}" type="sibTrans" cxnId="{1C1BE3C9-C438-411F-9EE6-20527A199C1F}">
      <dgm:prSet/>
      <dgm:spPr/>
      <dgm:t>
        <a:bodyPr/>
        <a:lstStyle/>
        <a:p>
          <a:endParaRPr lang="en-US"/>
        </a:p>
      </dgm:t>
    </dgm:pt>
    <dgm:pt modelId="{E4769766-56A2-4C13-A364-D7C98BE073D0}">
      <dgm:prSet phldrT="[Text]"/>
      <dgm:spPr/>
      <dgm:t>
        <a:bodyPr/>
        <a:lstStyle/>
        <a:p>
          <a:r>
            <a:rPr lang="en-US" dirty="0" smtClean="0"/>
            <a:t>Survey for Formation of Alliance</a:t>
          </a:r>
        </a:p>
        <a:p>
          <a:r>
            <a:rPr lang="en-US" dirty="0" smtClean="0"/>
            <a:t>(Feb. 2016)</a:t>
          </a:r>
          <a:endParaRPr lang="en-US" dirty="0"/>
        </a:p>
      </dgm:t>
    </dgm:pt>
    <dgm:pt modelId="{A193E30B-B84B-4CC3-9B87-058543D20CAE}" type="parTrans" cxnId="{4536CAD0-8233-4508-81FF-93BBD507F869}">
      <dgm:prSet/>
      <dgm:spPr/>
      <dgm:t>
        <a:bodyPr/>
        <a:lstStyle/>
        <a:p>
          <a:endParaRPr lang="en-US"/>
        </a:p>
      </dgm:t>
    </dgm:pt>
    <dgm:pt modelId="{07815791-5C6D-4AD2-95FA-E9089BFC8EFA}" type="sibTrans" cxnId="{4536CAD0-8233-4508-81FF-93BBD507F869}">
      <dgm:prSet/>
      <dgm:spPr/>
      <dgm:t>
        <a:bodyPr/>
        <a:lstStyle/>
        <a:p>
          <a:endParaRPr lang="en-US"/>
        </a:p>
      </dgm:t>
    </dgm:pt>
    <dgm:pt modelId="{8A70AD00-8B23-43FD-AF9A-015E09DD8095}">
      <dgm:prSet/>
      <dgm:spPr/>
      <dgm:t>
        <a:bodyPr/>
        <a:lstStyle/>
        <a:p>
          <a:r>
            <a:rPr lang="en-US" dirty="0" smtClean="0"/>
            <a:t>Pay Equity Study Resolution (Feb – April, 2016)</a:t>
          </a:r>
          <a:endParaRPr lang="en-US" dirty="0"/>
        </a:p>
      </dgm:t>
    </dgm:pt>
    <dgm:pt modelId="{82191982-3EE4-47F2-9D39-99F228C8E3C1}" type="parTrans" cxnId="{FC2D4047-AFC9-45C4-8F4B-62282B246A2F}">
      <dgm:prSet/>
      <dgm:spPr/>
      <dgm:t>
        <a:bodyPr/>
        <a:lstStyle/>
        <a:p>
          <a:endParaRPr lang="en-US"/>
        </a:p>
      </dgm:t>
    </dgm:pt>
    <dgm:pt modelId="{CF99AB8D-CD30-48C8-9E38-CF99BE39A235}" type="sibTrans" cxnId="{FC2D4047-AFC9-45C4-8F4B-62282B246A2F}">
      <dgm:prSet/>
      <dgm:spPr/>
      <dgm:t>
        <a:bodyPr/>
        <a:lstStyle/>
        <a:p>
          <a:endParaRPr lang="en-US"/>
        </a:p>
      </dgm:t>
    </dgm:pt>
    <dgm:pt modelId="{9294D8B1-52F3-40CE-B871-0B9EA1B0761C}">
      <dgm:prSet/>
      <dgm:spPr/>
      <dgm:t>
        <a:bodyPr/>
        <a:lstStyle/>
        <a:p>
          <a:r>
            <a:rPr lang="en-US" dirty="0" smtClean="0"/>
            <a:t>Proposal for Council on Status of Women at VT</a:t>
          </a:r>
        </a:p>
        <a:p>
          <a:r>
            <a:rPr lang="en-US" dirty="0" smtClean="0"/>
            <a:t>(Fall 2016 – Spring 2017)</a:t>
          </a:r>
          <a:endParaRPr lang="en-US" dirty="0"/>
        </a:p>
      </dgm:t>
    </dgm:pt>
    <dgm:pt modelId="{9069108D-2C2D-437D-80AC-BDF9B1DA30D2}" type="parTrans" cxnId="{64B96D85-E5AA-497B-9C67-68D7585DFE64}">
      <dgm:prSet/>
      <dgm:spPr/>
      <dgm:t>
        <a:bodyPr/>
        <a:lstStyle/>
        <a:p>
          <a:endParaRPr lang="en-US"/>
        </a:p>
      </dgm:t>
    </dgm:pt>
    <dgm:pt modelId="{4E8D7229-5ECB-46A6-A11A-035F10280367}" type="sibTrans" cxnId="{64B96D85-E5AA-497B-9C67-68D7585DFE64}">
      <dgm:prSet/>
      <dgm:spPr/>
      <dgm:t>
        <a:bodyPr/>
        <a:lstStyle/>
        <a:p>
          <a:endParaRPr lang="en-US"/>
        </a:p>
      </dgm:t>
    </dgm:pt>
    <dgm:pt modelId="{4F07A993-F056-43E2-887E-3CE3273960E1}">
      <dgm:prSet/>
      <dgm:spPr/>
      <dgm:t>
        <a:bodyPr/>
        <a:lstStyle/>
        <a:p>
          <a:r>
            <a:rPr lang="en-US" dirty="0" smtClean="0"/>
            <a:t>Information Gathering with VT Women Faculty and Graduate Students (Feb 2017)</a:t>
          </a:r>
          <a:endParaRPr lang="en-US" dirty="0"/>
        </a:p>
      </dgm:t>
    </dgm:pt>
    <dgm:pt modelId="{A82547F1-D8EA-42F4-A894-F4598401E072}" type="parTrans" cxnId="{23E0FEAA-54E7-4776-9492-C79B4BA43417}">
      <dgm:prSet/>
      <dgm:spPr/>
      <dgm:t>
        <a:bodyPr/>
        <a:lstStyle/>
        <a:p>
          <a:endParaRPr lang="en-US"/>
        </a:p>
      </dgm:t>
    </dgm:pt>
    <dgm:pt modelId="{A10780DE-885C-4139-B0D8-F336A7B8DF0B}" type="sibTrans" cxnId="{23E0FEAA-54E7-4776-9492-C79B4BA43417}">
      <dgm:prSet/>
      <dgm:spPr/>
      <dgm:t>
        <a:bodyPr/>
        <a:lstStyle/>
        <a:p>
          <a:endParaRPr lang="en-US"/>
        </a:p>
      </dgm:t>
    </dgm:pt>
    <dgm:pt modelId="{97BCE8DE-B11A-4077-98C0-1B1262C29F5D}">
      <dgm:prSet phldrT="[Text]"/>
      <dgm:spPr/>
      <dgm:t>
        <a:bodyPr/>
        <a:lstStyle/>
        <a:p>
          <a:r>
            <a:rPr lang="en-US" dirty="0" err="1" smtClean="0"/>
            <a:t>Burruss</a:t>
          </a:r>
          <a:r>
            <a:rPr lang="en-US" dirty="0" smtClean="0"/>
            <a:t> Data Meeting (Nov 2015)</a:t>
          </a:r>
          <a:endParaRPr lang="en-US" dirty="0"/>
        </a:p>
      </dgm:t>
    </dgm:pt>
    <dgm:pt modelId="{D201BC2E-C28B-47EB-8CC6-7A5E176D59B1}" type="parTrans" cxnId="{1C5A8104-A905-44C2-BAAA-E383B6566A57}">
      <dgm:prSet/>
      <dgm:spPr/>
      <dgm:t>
        <a:bodyPr/>
        <a:lstStyle/>
        <a:p>
          <a:endParaRPr lang="en-US"/>
        </a:p>
      </dgm:t>
    </dgm:pt>
    <dgm:pt modelId="{1BCE690E-0BAC-46BC-B4CC-DAC30D53D240}" type="sibTrans" cxnId="{1C5A8104-A905-44C2-BAAA-E383B6566A57}">
      <dgm:prSet/>
      <dgm:spPr/>
      <dgm:t>
        <a:bodyPr/>
        <a:lstStyle/>
        <a:p>
          <a:endParaRPr lang="en-US"/>
        </a:p>
      </dgm:t>
    </dgm:pt>
    <dgm:pt modelId="{89830E36-BDCE-4A48-B976-5CE49437AF17}">
      <dgm:prSet phldrT="[Text]"/>
      <dgm:spPr/>
      <dgm:t>
        <a:bodyPr/>
        <a:lstStyle/>
        <a:p>
          <a:r>
            <a:rPr lang="en-US" dirty="0" smtClean="0"/>
            <a:t>VT Faculty Salary Equity Study Results (Nov 2015)</a:t>
          </a:r>
          <a:endParaRPr lang="en-US" dirty="0"/>
        </a:p>
      </dgm:t>
    </dgm:pt>
    <dgm:pt modelId="{9104A352-90BC-48D7-8D33-CA0D0ADAE962}" type="parTrans" cxnId="{3010C77A-0D92-4783-AEF1-ED7B39E2FF7B}">
      <dgm:prSet/>
      <dgm:spPr/>
      <dgm:t>
        <a:bodyPr/>
        <a:lstStyle/>
        <a:p>
          <a:endParaRPr lang="en-US"/>
        </a:p>
      </dgm:t>
    </dgm:pt>
    <dgm:pt modelId="{12236AB9-5832-4AE8-8954-94B65E00890D}" type="sibTrans" cxnId="{3010C77A-0D92-4783-AEF1-ED7B39E2FF7B}">
      <dgm:prSet/>
      <dgm:spPr/>
      <dgm:t>
        <a:bodyPr/>
        <a:lstStyle/>
        <a:p>
          <a:endParaRPr lang="en-US"/>
        </a:p>
      </dgm:t>
    </dgm:pt>
    <dgm:pt modelId="{547AD122-5C17-4273-A815-BC3E1D19E7B5}">
      <dgm:prSet/>
      <dgm:spPr/>
      <dgm:t>
        <a:bodyPr/>
        <a:lstStyle/>
        <a:p>
          <a:r>
            <a:rPr lang="en-US" dirty="0" smtClean="0"/>
            <a:t>HR Restructure Presentation / </a:t>
          </a:r>
          <a:r>
            <a:rPr lang="en-US" dirty="0" err="1" smtClean="0"/>
            <a:t>Burruss</a:t>
          </a:r>
          <a:r>
            <a:rPr lang="en-US" dirty="0" smtClean="0"/>
            <a:t> Data Meeting (Mar 2017)</a:t>
          </a:r>
          <a:endParaRPr lang="en-US" dirty="0"/>
        </a:p>
      </dgm:t>
    </dgm:pt>
    <dgm:pt modelId="{E0F4C008-8612-4890-8932-ADD93AA7CD35}" type="parTrans" cxnId="{44FEFC72-F4D0-4BB4-85AC-F547B7F0908E}">
      <dgm:prSet/>
      <dgm:spPr/>
      <dgm:t>
        <a:bodyPr/>
        <a:lstStyle/>
        <a:p>
          <a:endParaRPr lang="en-US"/>
        </a:p>
      </dgm:t>
    </dgm:pt>
    <dgm:pt modelId="{8215D4B3-5178-4D86-BBA8-8997A5085FFF}" type="sibTrans" cxnId="{44FEFC72-F4D0-4BB4-85AC-F547B7F0908E}">
      <dgm:prSet/>
      <dgm:spPr/>
      <dgm:t>
        <a:bodyPr/>
        <a:lstStyle/>
        <a:p>
          <a:endParaRPr lang="en-US"/>
        </a:p>
      </dgm:t>
    </dgm:pt>
    <dgm:pt modelId="{1D614F65-78AA-4F11-B3B6-0F02B97F5DAB}" type="pres">
      <dgm:prSet presAssocID="{745BAFFF-E91C-4D76-8CBD-0089CBA3D8E5}" presName="diagram" presStyleCnt="0">
        <dgm:presLayoutVars>
          <dgm:dir/>
          <dgm:resizeHandles val="exact"/>
        </dgm:presLayoutVars>
      </dgm:prSet>
      <dgm:spPr/>
    </dgm:pt>
    <dgm:pt modelId="{DCC49737-3112-4C85-B677-FBDA4F2C6514}" type="pres">
      <dgm:prSet presAssocID="{89830E36-BDCE-4A48-B976-5CE49437AF17}" presName="node" presStyleLbl="node1" presStyleIdx="0" presStyleCnt="8">
        <dgm:presLayoutVars>
          <dgm:bulletEnabled val="1"/>
        </dgm:presLayoutVars>
      </dgm:prSet>
      <dgm:spPr/>
      <dgm:t>
        <a:bodyPr/>
        <a:lstStyle/>
        <a:p>
          <a:endParaRPr lang="en-US"/>
        </a:p>
      </dgm:t>
    </dgm:pt>
    <dgm:pt modelId="{1BD9FCC4-0730-4E68-8106-608B53B572B3}" type="pres">
      <dgm:prSet presAssocID="{12236AB9-5832-4AE8-8954-94B65E00890D}" presName="sibTrans" presStyleLbl="sibTrans2D1" presStyleIdx="0" presStyleCnt="7"/>
      <dgm:spPr/>
      <dgm:t>
        <a:bodyPr/>
        <a:lstStyle/>
        <a:p>
          <a:endParaRPr lang="en-US"/>
        </a:p>
      </dgm:t>
    </dgm:pt>
    <dgm:pt modelId="{14DCAFBA-6730-475D-BF06-99738D27220C}" type="pres">
      <dgm:prSet presAssocID="{12236AB9-5832-4AE8-8954-94B65E00890D}" presName="connectorText" presStyleLbl="sibTrans2D1" presStyleIdx="0" presStyleCnt="7"/>
      <dgm:spPr/>
      <dgm:t>
        <a:bodyPr/>
        <a:lstStyle/>
        <a:p>
          <a:endParaRPr lang="en-US"/>
        </a:p>
      </dgm:t>
    </dgm:pt>
    <dgm:pt modelId="{572B6DE4-7FF8-41EE-B1B4-F8311BC643B3}" type="pres">
      <dgm:prSet presAssocID="{97BCE8DE-B11A-4077-98C0-1B1262C29F5D}" presName="node" presStyleLbl="node1" presStyleIdx="1" presStyleCnt="8">
        <dgm:presLayoutVars>
          <dgm:bulletEnabled val="1"/>
        </dgm:presLayoutVars>
      </dgm:prSet>
      <dgm:spPr/>
      <dgm:t>
        <a:bodyPr/>
        <a:lstStyle/>
        <a:p>
          <a:endParaRPr lang="en-US"/>
        </a:p>
      </dgm:t>
    </dgm:pt>
    <dgm:pt modelId="{33A95F6B-16C7-4BB3-9327-E3D3FF8F676A}" type="pres">
      <dgm:prSet presAssocID="{1BCE690E-0BAC-46BC-B4CC-DAC30D53D240}" presName="sibTrans" presStyleLbl="sibTrans2D1" presStyleIdx="1" presStyleCnt="7"/>
      <dgm:spPr/>
      <dgm:t>
        <a:bodyPr/>
        <a:lstStyle/>
        <a:p>
          <a:endParaRPr lang="en-US"/>
        </a:p>
      </dgm:t>
    </dgm:pt>
    <dgm:pt modelId="{2544DE12-22B6-4B51-B6DA-858E40700A61}" type="pres">
      <dgm:prSet presAssocID="{1BCE690E-0BAC-46BC-B4CC-DAC30D53D240}" presName="connectorText" presStyleLbl="sibTrans2D1" presStyleIdx="1" presStyleCnt="7"/>
      <dgm:spPr/>
      <dgm:t>
        <a:bodyPr/>
        <a:lstStyle/>
        <a:p>
          <a:endParaRPr lang="en-US"/>
        </a:p>
      </dgm:t>
    </dgm:pt>
    <dgm:pt modelId="{370D0072-DEE0-4967-B94E-47590BE26E14}" type="pres">
      <dgm:prSet presAssocID="{750B9BA0-3B16-4487-849F-30D93871BA80}" presName="node" presStyleLbl="node1" presStyleIdx="2" presStyleCnt="8">
        <dgm:presLayoutVars>
          <dgm:bulletEnabled val="1"/>
        </dgm:presLayoutVars>
      </dgm:prSet>
      <dgm:spPr/>
      <dgm:t>
        <a:bodyPr/>
        <a:lstStyle/>
        <a:p>
          <a:endParaRPr lang="en-US"/>
        </a:p>
      </dgm:t>
    </dgm:pt>
    <dgm:pt modelId="{53661642-82FD-446A-B457-E82E2DADFCF9}" type="pres">
      <dgm:prSet presAssocID="{2D251688-EBB1-4873-803E-FDADB1F93637}" presName="sibTrans" presStyleLbl="sibTrans2D1" presStyleIdx="2" presStyleCnt="7"/>
      <dgm:spPr/>
      <dgm:t>
        <a:bodyPr/>
        <a:lstStyle/>
        <a:p>
          <a:endParaRPr lang="en-US"/>
        </a:p>
      </dgm:t>
    </dgm:pt>
    <dgm:pt modelId="{41EE68BC-1026-47F6-8CAA-AF500CF85653}" type="pres">
      <dgm:prSet presAssocID="{2D251688-EBB1-4873-803E-FDADB1F93637}" presName="connectorText" presStyleLbl="sibTrans2D1" presStyleIdx="2" presStyleCnt="7"/>
      <dgm:spPr/>
      <dgm:t>
        <a:bodyPr/>
        <a:lstStyle/>
        <a:p>
          <a:endParaRPr lang="en-US"/>
        </a:p>
      </dgm:t>
    </dgm:pt>
    <dgm:pt modelId="{B7FC6C99-246A-458C-A37A-513DB951A92D}" type="pres">
      <dgm:prSet presAssocID="{E4769766-56A2-4C13-A364-D7C98BE073D0}" presName="node" presStyleLbl="node1" presStyleIdx="3" presStyleCnt="8">
        <dgm:presLayoutVars>
          <dgm:bulletEnabled val="1"/>
        </dgm:presLayoutVars>
      </dgm:prSet>
      <dgm:spPr/>
      <dgm:t>
        <a:bodyPr/>
        <a:lstStyle/>
        <a:p>
          <a:endParaRPr lang="en-US"/>
        </a:p>
      </dgm:t>
    </dgm:pt>
    <dgm:pt modelId="{FFFB8112-C61E-444B-9A9E-56B07C74AC02}" type="pres">
      <dgm:prSet presAssocID="{07815791-5C6D-4AD2-95FA-E9089BFC8EFA}" presName="sibTrans" presStyleLbl="sibTrans2D1" presStyleIdx="3" presStyleCnt="7"/>
      <dgm:spPr/>
      <dgm:t>
        <a:bodyPr/>
        <a:lstStyle/>
        <a:p>
          <a:endParaRPr lang="en-US"/>
        </a:p>
      </dgm:t>
    </dgm:pt>
    <dgm:pt modelId="{F9FC16AC-5CA3-45FD-9307-522D89AF45B9}" type="pres">
      <dgm:prSet presAssocID="{07815791-5C6D-4AD2-95FA-E9089BFC8EFA}" presName="connectorText" presStyleLbl="sibTrans2D1" presStyleIdx="3" presStyleCnt="7"/>
      <dgm:spPr/>
      <dgm:t>
        <a:bodyPr/>
        <a:lstStyle/>
        <a:p>
          <a:endParaRPr lang="en-US"/>
        </a:p>
      </dgm:t>
    </dgm:pt>
    <dgm:pt modelId="{F645A1E8-DC65-45CA-9F05-B4A535B7471F}" type="pres">
      <dgm:prSet presAssocID="{8A70AD00-8B23-43FD-AF9A-015E09DD8095}" presName="node" presStyleLbl="node1" presStyleIdx="4" presStyleCnt="8">
        <dgm:presLayoutVars>
          <dgm:bulletEnabled val="1"/>
        </dgm:presLayoutVars>
      </dgm:prSet>
      <dgm:spPr/>
      <dgm:t>
        <a:bodyPr/>
        <a:lstStyle/>
        <a:p>
          <a:endParaRPr lang="en-US"/>
        </a:p>
      </dgm:t>
    </dgm:pt>
    <dgm:pt modelId="{9FA802CC-8710-40C0-9414-8D3AE8F1A151}" type="pres">
      <dgm:prSet presAssocID="{CF99AB8D-CD30-48C8-9E38-CF99BE39A235}" presName="sibTrans" presStyleLbl="sibTrans2D1" presStyleIdx="4" presStyleCnt="7"/>
      <dgm:spPr/>
      <dgm:t>
        <a:bodyPr/>
        <a:lstStyle/>
        <a:p>
          <a:endParaRPr lang="en-US"/>
        </a:p>
      </dgm:t>
    </dgm:pt>
    <dgm:pt modelId="{0BBB99C5-DC31-4CEB-B8DE-5DE300C1F73D}" type="pres">
      <dgm:prSet presAssocID="{CF99AB8D-CD30-48C8-9E38-CF99BE39A235}" presName="connectorText" presStyleLbl="sibTrans2D1" presStyleIdx="4" presStyleCnt="7"/>
      <dgm:spPr/>
      <dgm:t>
        <a:bodyPr/>
        <a:lstStyle/>
        <a:p>
          <a:endParaRPr lang="en-US"/>
        </a:p>
      </dgm:t>
    </dgm:pt>
    <dgm:pt modelId="{23D10728-DA4F-4457-91D4-5D83C7C01ECE}" type="pres">
      <dgm:prSet presAssocID="{9294D8B1-52F3-40CE-B871-0B9EA1B0761C}" presName="node" presStyleLbl="node1" presStyleIdx="5" presStyleCnt="8">
        <dgm:presLayoutVars>
          <dgm:bulletEnabled val="1"/>
        </dgm:presLayoutVars>
      </dgm:prSet>
      <dgm:spPr/>
      <dgm:t>
        <a:bodyPr/>
        <a:lstStyle/>
        <a:p>
          <a:endParaRPr lang="en-US"/>
        </a:p>
      </dgm:t>
    </dgm:pt>
    <dgm:pt modelId="{D5A2D24A-29F9-48B9-B7F1-68DCA92D4D63}" type="pres">
      <dgm:prSet presAssocID="{4E8D7229-5ECB-46A6-A11A-035F10280367}" presName="sibTrans" presStyleLbl="sibTrans2D1" presStyleIdx="5" presStyleCnt="7"/>
      <dgm:spPr/>
      <dgm:t>
        <a:bodyPr/>
        <a:lstStyle/>
        <a:p>
          <a:endParaRPr lang="en-US"/>
        </a:p>
      </dgm:t>
    </dgm:pt>
    <dgm:pt modelId="{0B00D265-34DA-4351-8D16-30A210F9F5D8}" type="pres">
      <dgm:prSet presAssocID="{4E8D7229-5ECB-46A6-A11A-035F10280367}" presName="connectorText" presStyleLbl="sibTrans2D1" presStyleIdx="5" presStyleCnt="7"/>
      <dgm:spPr/>
      <dgm:t>
        <a:bodyPr/>
        <a:lstStyle/>
        <a:p>
          <a:endParaRPr lang="en-US"/>
        </a:p>
      </dgm:t>
    </dgm:pt>
    <dgm:pt modelId="{FCD2E23E-43AF-43FA-9010-45B6BE1732A2}" type="pres">
      <dgm:prSet presAssocID="{4F07A993-F056-43E2-887E-3CE3273960E1}" presName="node" presStyleLbl="node1" presStyleIdx="6" presStyleCnt="8">
        <dgm:presLayoutVars>
          <dgm:bulletEnabled val="1"/>
        </dgm:presLayoutVars>
      </dgm:prSet>
      <dgm:spPr/>
      <dgm:t>
        <a:bodyPr/>
        <a:lstStyle/>
        <a:p>
          <a:endParaRPr lang="en-US"/>
        </a:p>
      </dgm:t>
    </dgm:pt>
    <dgm:pt modelId="{A500EA2A-3EA0-4D61-95CA-93AC6CB29873}" type="pres">
      <dgm:prSet presAssocID="{A10780DE-885C-4139-B0D8-F336A7B8DF0B}" presName="sibTrans" presStyleLbl="sibTrans2D1" presStyleIdx="6" presStyleCnt="7"/>
      <dgm:spPr/>
      <dgm:t>
        <a:bodyPr/>
        <a:lstStyle/>
        <a:p>
          <a:endParaRPr lang="en-US"/>
        </a:p>
      </dgm:t>
    </dgm:pt>
    <dgm:pt modelId="{977A3E88-E0CF-44B0-9356-3A0AA6A23C24}" type="pres">
      <dgm:prSet presAssocID="{A10780DE-885C-4139-B0D8-F336A7B8DF0B}" presName="connectorText" presStyleLbl="sibTrans2D1" presStyleIdx="6" presStyleCnt="7"/>
      <dgm:spPr/>
      <dgm:t>
        <a:bodyPr/>
        <a:lstStyle/>
        <a:p>
          <a:endParaRPr lang="en-US"/>
        </a:p>
      </dgm:t>
    </dgm:pt>
    <dgm:pt modelId="{79BD4C5D-815B-4587-8691-669C4E5B1282}" type="pres">
      <dgm:prSet presAssocID="{547AD122-5C17-4273-A815-BC3E1D19E7B5}" presName="node" presStyleLbl="node1" presStyleIdx="7" presStyleCnt="8">
        <dgm:presLayoutVars>
          <dgm:bulletEnabled val="1"/>
        </dgm:presLayoutVars>
      </dgm:prSet>
      <dgm:spPr/>
      <dgm:t>
        <a:bodyPr/>
        <a:lstStyle/>
        <a:p>
          <a:endParaRPr lang="en-US"/>
        </a:p>
      </dgm:t>
    </dgm:pt>
  </dgm:ptLst>
  <dgm:cxnLst>
    <dgm:cxn modelId="{96BF29E7-2F24-B24B-9E4A-C59A90715C26}" type="presOf" srcId="{4E8D7229-5ECB-46A6-A11A-035F10280367}" destId="{0B00D265-34DA-4351-8D16-30A210F9F5D8}" srcOrd="1" destOrd="0" presId="urn:microsoft.com/office/officeart/2005/8/layout/process5"/>
    <dgm:cxn modelId="{3010C77A-0D92-4783-AEF1-ED7B39E2FF7B}" srcId="{745BAFFF-E91C-4D76-8CBD-0089CBA3D8E5}" destId="{89830E36-BDCE-4A48-B976-5CE49437AF17}" srcOrd="0" destOrd="0" parTransId="{9104A352-90BC-48D7-8D33-CA0D0ADAE962}" sibTransId="{12236AB9-5832-4AE8-8954-94B65E00890D}"/>
    <dgm:cxn modelId="{9EA98944-152B-554B-A131-3B2FDD9A1CB9}" type="presOf" srcId="{2D251688-EBB1-4873-803E-FDADB1F93637}" destId="{41EE68BC-1026-47F6-8CAA-AF500CF85653}" srcOrd="1" destOrd="0" presId="urn:microsoft.com/office/officeart/2005/8/layout/process5"/>
    <dgm:cxn modelId="{50B77D57-6375-8D4B-8D42-43E3AF632CCF}" type="presOf" srcId="{97BCE8DE-B11A-4077-98C0-1B1262C29F5D}" destId="{572B6DE4-7FF8-41EE-B1B4-F8311BC643B3}" srcOrd="0" destOrd="0" presId="urn:microsoft.com/office/officeart/2005/8/layout/process5"/>
    <dgm:cxn modelId="{0D293B9D-0DE7-2840-BF36-35E631D23071}" type="presOf" srcId="{4E8D7229-5ECB-46A6-A11A-035F10280367}" destId="{D5A2D24A-29F9-48B9-B7F1-68DCA92D4D63}" srcOrd="0" destOrd="0" presId="urn:microsoft.com/office/officeart/2005/8/layout/process5"/>
    <dgm:cxn modelId="{FC2D4047-AFC9-45C4-8F4B-62282B246A2F}" srcId="{745BAFFF-E91C-4D76-8CBD-0089CBA3D8E5}" destId="{8A70AD00-8B23-43FD-AF9A-015E09DD8095}" srcOrd="4" destOrd="0" parTransId="{82191982-3EE4-47F2-9D39-99F228C8E3C1}" sibTransId="{CF99AB8D-CD30-48C8-9E38-CF99BE39A235}"/>
    <dgm:cxn modelId="{130C45FD-617E-3F40-A40D-56FF4AA90716}" type="presOf" srcId="{750B9BA0-3B16-4487-849F-30D93871BA80}" destId="{370D0072-DEE0-4967-B94E-47590BE26E14}" srcOrd="0" destOrd="0" presId="urn:microsoft.com/office/officeart/2005/8/layout/process5"/>
    <dgm:cxn modelId="{503E094D-DCEF-2B46-B46B-2239B7B695B3}" type="presOf" srcId="{1BCE690E-0BAC-46BC-B4CC-DAC30D53D240}" destId="{2544DE12-22B6-4B51-B6DA-858E40700A61}" srcOrd="1" destOrd="0" presId="urn:microsoft.com/office/officeart/2005/8/layout/process5"/>
    <dgm:cxn modelId="{34E64B24-AC1E-CF4F-A691-F01C1D0702E8}" type="presOf" srcId="{4F07A993-F056-43E2-887E-3CE3273960E1}" destId="{FCD2E23E-43AF-43FA-9010-45B6BE1732A2}" srcOrd="0" destOrd="0" presId="urn:microsoft.com/office/officeart/2005/8/layout/process5"/>
    <dgm:cxn modelId="{39559E03-F4C1-674F-B9AC-27E54408460F}" type="presOf" srcId="{A10780DE-885C-4139-B0D8-F336A7B8DF0B}" destId="{977A3E88-E0CF-44B0-9356-3A0AA6A23C24}" srcOrd="1" destOrd="0" presId="urn:microsoft.com/office/officeart/2005/8/layout/process5"/>
    <dgm:cxn modelId="{1C5A8104-A905-44C2-BAAA-E383B6566A57}" srcId="{745BAFFF-E91C-4D76-8CBD-0089CBA3D8E5}" destId="{97BCE8DE-B11A-4077-98C0-1B1262C29F5D}" srcOrd="1" destOrd="0" parTransId="{D201BC2E-C28B-47EB-8CC6-7A5E176D59B1}" sibTransId="{1BCE690E-0BAC-46BC-B4CC-DAC30D53D240}"/>
    <dgm:cxn modelId="{B12409A5-7D92-5B45-AE53-0489C303837C}" type="presOf" srcId="{9294D8B1-52F3-40CE-B871-0B9EA1B0761C}" destId="{23D10728-DA4F-4457-91D4-5D83C7C01ECE}" srcOrd="0" destOrd="0" presId="urn:microsoft.com/office/officeart/2005/8/layout/process5"/>
    <dgm:cxn modelId="{DDC25269-D51B-6F40-92DA-6D39AA0E5DA7}" type="presOf" srcId="{E4769766-56A2-4C13-A364-D7C98BE073D0}" destId="{B7FC6C99-246A-458C-A37A-513DB951A92D}" srcOrd="0" destOrd="0" presId="urn:microsoft.com/office/officeart/2005/8/layout/process5"/>
    <dgm:cxn modelId="{F909160A-92E4-E042-A30C-6838B060DD5D}" type="presOf" srcId="{1BCE690E-0BAC-46BC-B4CC-DAC30D53D240}" destId="{33A95F6B-16C7-4BB3-9327-E3D3FF8F676A}" srcOrd="0" destOrd="0" presId="urn:microsoft.com/office/officeart/2005/8/layout/process5"/>
    <dgm:cxn modelId="{66C24BEE-E411-5345-AAED-5F256CC47513}" type="presOf" srcId="{07815791-5C6D-4AD2-95FA-E9089BFC8EFA}" destId="{F9FC16AC-5CA3-45FD-9307-522D89AF45B9}" srcOrd="1" destOrd="0" presId="urn:microsoft.com/office/officeart/2005/8/layout/process5"/>
    <dgm:cxn modelId="{64B96D85-E5AA-497B-9C67-68D7585DFE64}" srcId="{745BAFFF-E91C-4D76-8CBD-0089CBA3D8E5}" destId="{9294D8B1-52F3-40CE-B871-0B9EA1B0761C}" srcOrd="5" destOrd="0" parTransId="{9069108D-2C2D-437D-80AC-BDF9B1DA30D2}" sibTransId="{4E8D7229-5ECB-46A6-A11A-035F10280367}"/>
    <dgm:cxn modelId="{1C1BE3C9-C438-411F-9EE6-20527A199C1F}" srcId="{745BAFFF-E91C-4D76-8CBD-0089CBA3D8E5}" destId="{750B9BA0-3B16-4487-849F-30D93871BA80}" srcOrd="2" destOrd="0" parTransId="{22FC26C8-528B-44D6-B123-D3CB8B959015}" sibTransId="{2D251688-EBB1-4873-803E-FDADB1F93637}"/>
    <dgm:cxn modelId="{92C82670-16E1-EE43-8B7C-6380973FE118}" type="presOf" srcId="{745BAFFF-E91C-4D76-8CBD-0089CBA3D8E5}" destId="{1D614F65-78AA-4F11-B3B6-0F02B97F5DAB}" srcOrd="0" destOrd="0" presId="urn:microsoft.com/office/officeart/2005/8/layout/process5"/>
    <dgm:cxn modelId="{23E0FEAA-54E7-4776-9492-C79B4BA43417}" srcId="{745BAFFF-E91C-4D76-8CBD-0089CBA3D8E5}" destId="{4F07A993-F056-43E2-887E-3CE3273960E1}" srcOrd="6" destOrd="0" parTransId="{A82547F1-D8EA-42F4-A894-F4598401E072}" sibTransId="{A10780DE-885C-4139-B0D8-F336A7B8DF0B}"/>
    <dgm:cxn modelId="{9D6F1C27-FFE7-8A49-A235-C9F897F814F0}" type="presOf" srcId="{CF99AB8D-CD30-48C8-9E38-CF99BE39A235}" destId="{9FA802CC-8710-40C0-9414-8D3AE8F1A151}" srcOrd="0" destOrd="0" presId="urn:microsoft.com/office/officeart/2005/8/layout/process5"/>
    <dgm:cxn modelId="{BB192496-531E-7449-A094-C4DA89EEAD15}" type="presOf" srcId="{89830E36-BDCE-4A48-B976-5CE49437AF17}" destId="{DCC49737-3112-4C85-B677-FBDA4F2C6514}" srcOrd="0" destOrd="0" presId="urn:microsoft.com/office/officeart/2005/8/layout/process5"/>
    <dgm:cxn modelId="{44FEFC72-F4D0-4BB4-85AC-F547B7F0908E}" srcId="{745BAFFF-E91C-4D76-8CBD-0089CBA3D8E5}" destId="{547AD122-5C17-4273-A815-BC3E1D19E7B5}" srcOrd="7" destOrd="0" parTransId="{E0F4C008-8612-4890-8932-ADD93AA7CD35}" sibTransId="{8215D4B3-5178-4D86-BBA8-8997A5085FFF}"/>
    <dgm:cxn modelId="{91091F42-CB63-D949-92A5-449ACF98CC34}" type="presOf" srcId="{8A70AD00-8B23-43FD-AF9A-015E09DD8095}" destId="{F645A1E8-DC65-45CA-9F05-B4A535B7471F}" srcOrd="0" destOrd="0" presId="urn:microsoft.com/office/officeart/2005/8/layout/process5"/>
    <dgm:cxn modelId="{4536CAD0-8233-4508-81FF-93BBD507F869}" srcId="{745BAFFF-E91C-4D76-8CBD-0089CBA3D8E5}" destId="{E4769766-56A2-4C13-A364-D7C98BE073D0}" srcOrd="3" destOrd="0" parTransId="{A193E30B-B84B-4CC3-9B87-058543D20CAE}" sibTransId="{07815791-5C6D-4AD2-95FA-E9089BFC8EFA}"/>
    <dgm:cxn modelId="{733431D7-7494-A94E-B14C-CEC66D9B175E}" type="presOf" srcId="{547AD122-5C17-4273-A815-BC3E1D19E7B5}" destId="{79BD4C5D-815B-4587-8691-669C4E5B1282}" srcOrd="0" destOrd="0" presId="urn:microsoft.com/office/officeart/2005/8/layout/process5"/>
    <dgm:cxn modelId="{7FBDBB81-DE92-6540-A982-36CDD99593C8}" type="presOf" srcId="{CF99AB8D-CD30-48C8-9E38-CF99BE39A235}" destId="{0BBB99C5-DC31-4CEB-B8DE-5DE300C1F73D}" srcOrd="1" destOrd="0" presId="urn:microsoft.com/office/officeart/2005/8/layout/process5"/>
    <dgm:cxn modelId="{2F1CB581-1154-7E4C-A640-9EDA5D9FDDF1}" type="presOf" srcId="{2D251688-EBB1-4873-803E-FDADB1F93637}" destId="{53661642-82FD-446A-B457-E82E2DADFCF9}" srcOrd="0" destOrd="0" presId="urn:microsoft.com/office/officeart/2005/8/layout/process5"/>
    <dgm:cxn modelId="{C2F68E99-46D4-9547-987C-41866FE7570E}" type="presOf" srcId="{12236AB9-5832-4AE8-8954-94B65E00890D}" destId="{1BD9FCC4-0730-4E68-8106-608B53B572B3}" srcOrd="0" destOrd="0" presId="urn:microsoft.com/office/officeart/2005/8/layout/process5"/>
    <dgm:cxn modelId="{A85E1550-17C4-D245-9D7A-41463568E459}" type="presOf" srcId="{A10780DE-885C-4139-B0D8-F336A7B8DF0B}" destId="{A500EA2A-3EA0-4D61-95CA-93AC6CB29873}" srcOrd="0" destOrd="0" presId="urn:microsoft.com/office/officeart/2005/8/layout/process5"/>
    <dgm:cxn modelId="{200754BD-30D1-874A-8909-AC7E45F99B9E}" type="presOf" srcId="{12236AB9-5832-4AE8-8954-94B65E00890D}" destId="{14DCAFBA-6730-475D-BF06-99738D27220C}" srcOrd="1" destOrd="0" presId="urn:microsoft.com/office/officeart/2005/8/layout/process5"/>
    <dgm:cxn modelId="{65476109-0F66-5A45-9C27-99FF42F82691}" type="presOf" srcId="{07815791-5C6D-4AD2-95FA-E9089BFC8EFA}" destId="{FFFB8112-C61E-444B-9A9E-56B07C74AC02}" srcOrd="0" destOrd="0" presId="urn:microsoft.com/office/officeart/2005/8/layout/process5"/>
    <dgm:cxn modelId="{41A7ED4F-551A-5C45-90C4-CA65FF3CCE36}" type="presParOf" srcId="{1D614F65-78AA-4F11-B3B6-0F02B97F5DAB}" destId="{DCC49737-3112-4C85-B677-FBDA4F2C6514}" srcOrd="0" destOrd="0" presId="urn:microsoft.com/office/officeart/2005/8/layout/process5"/>
    <dgm:cxn modelId="{C0AD3E68-58D5-1747-AD72-354205E46379}" type="presParOf" srcId="{1D614F65-78AA-4F11-B3B6-0F02B97F5DAB}" destId="{1BD9FCC4-0730-4E68-8106-608B53B572B3}" srcOrd="1" destOrd="0" presId="urn:microsoft.com/office/officeart/2005/8/layout/process5"/>
    <dgm:cxn modelId="{C06768B3-26DD-7A4C-BB0C-147DC314BCB4}" type="presParOf" srcId="{1BD9FCC4-0730-4E68-8106-608B53B572B3}" destId="{14DCAFBA-6730-475D-BF06-99738D27220C}" srcOrd="0" destOrd="0" presId="urn:microsoft.com/office/officeart/2005/8/layout/process5"/>
    <dgm:cxn modelId="{B17BE85B-3CD5-E54F-956F-2861D2FDD26A}" type="presParOf" srcId="{1D614F65-78AA-4F11-B3B6-0F02B97F5DAB}" destId="{572B6DE4-7FF8-41EE-B1B4-F8311BC643B3}" srcOrd="2" destOrd="0" presId="urn:microsoft.com/office/officeart/2005/8/layout/process5"/>
    <dgm:cxn modelId="{0B8F1ECB-24E7-714A-A2D2-7D0D75B00D38}" type="presParOf" srcId="{1D614F65-78AA-4F11-B3B6-0F02B97F5DAB}" destId="{33A95F6B-16C7-4BB3-9327-E3D3FF8F676A}" srcOrd="3" destOrd="0" presId="urn:microsoft.com/office/officeart/2005/8/layout/process5"/>
    <dgm:cxn modelId="{9B6E0F1E-4058-4046-852D-318AE0C83780}" type="presParOf" srcId="{33A95F6B-16C7-4BB3-9327-E3D3FF8F676A}" destId="{2544DE12-22B6-4B51-B6DA-858E40700A61}" srcOrd="0" destOrd="0" presId="urn:microsoft.com/office/officeart/2005/8/layout/process5"/>
    <dgm:cxn modelId="{DFDF4F79-CCA7-364F-B3B7-6C54E263C7BB}" type="presParOf" srcId="{1D614F65-78AA-4F11-B3B6-0F02B97F5DAB}" destId="{370D0072-DEE0-4967-B94E-47590BE26E14}" srcOrd="4" destOrd="0" presId="urn:microsoft.com/office/officeart/2005/8/layout/process5"/>
    <dgm:cxn modelId="{4E001D81-432F-3C42-B253-3B59299E3F80}" type="presParOf" srcId="{1D614F65-78AA-4F11-B3B6-0F02B97F5DAB}" destId="{53661642-82FD-446A-B457-E82E2DADFCF9}" srcOrd="5" destOrd="0" presId="urn:microsoft.com/office/officeart/2005/8/layout/process5"/>
    <dgm:cxn modelId="{D238C1AE-6758-7149-BADF-834FED213B1E}" type="presParOf" srcId="{53661642-82FD-446A-B457-E82E2DADFCF9}" destId="{41EE68BC-1026-47F6-8CAA-AF500CF85653}" srcOrd="0" destOrd="0" presId="urn:microsoft.com/office/officeart/2005/8/layout/process5"/>
    <dgm:cxn modelId="{8914AE06-3200-3641-BB42-DE314B1C8A2B}" type="presParOf" srcId="{1D614F65-78AA-4F11-B3B6-0F02B97F5DAB}" destId="{B7FC6C99-246A-458C-A37A-513DB951A92D}" srcOrd="6" destOrd="0" presId="urn:microsoft.com/office/officeart/2005/8/layout/process5"/>
    <dgm:cxn modelId="{936E0EA3-A5AA-4C46-9A02-4855C47D8B0C}" type="presParOf" srcId="{1D614F65-78AA-4F11-B3B6-0F02B97F5DAB}" destId="{FFFB8112-C61E-444B-9A9E-56B07C74AC02}" srcOrd="7" destOrd="0" presId="urn:microsoft.com/office/officeart/2005/8/layout/process5"/>
    <dgm:cxn modelId="{13846850-DF13-9949-ABE7-3544ACE61EE1}" type="presParOf" srcId="{FFFB8112-C61E-444B-9A9E-56B07C74AC02}" destId="{F9FC16AC-5CA3-45FD-9307-522D89AF45B9}" srcOrd="0" destOrd="0" presId="urn:microsoft.com/office/officeart/2005/8/layout/process5"/>
    <dgm:cxn modelId="{D78FF267-1555-CF4E-B7A5-C5F82140EBCE}" type="presParOf" srcId="{1D614F65-78AA-4F11-B3B6-0F02B97F5DAB}" destId="{F645A1E8-DC65-45CA-9F05-B4A535B7471F}" srcOrd="8" destOrd="0" presId="urn:microsoft.com/office/officeart/2005/8/layout/process5"/>
    <dgm:cxn modelId="{51BC58F3-ADAB-2947-A638-660248DCAC42}" type="presParOf" srcId="{1D614F65-78AA-4F11-B3B6-0F02B97F5DAB}" destId="{9FA802CC-8710-40C0-9414-8D3AE8F1A151}" srcOrd="9" destOrd="0" presId="urn:microsoft.com/office/officeart/2005/8/layout/process5"/>
    <dgm:cxn modelId="{A1DE916F-04B8-D740-9271-74540155DABC}" type="presParOf" srcId="{9FA802CC-8710-40C0-9414-8D3AE8F1A151}" destId="{0BBB99C5-DC31-4CEB-B8DE-5DE300C1F73D}" srcOrd="0" destOrd="0" presId="urn:microsoft.com/office/officeart/2005/8/layout/process5"/>
    <dgm:cxn modelId="{DEFA5271-7B90-1D44-91AC-3B200CC8757F}" type="presParOf" srcId="{1D614F65-78AA-4F11-B3B6-0F02B97F5DAB}" destId="{23D10728-DA4F-4457-91D4-5D83C7C01ECE}" srcOrd="10" destOrd="0" presId="urn:microsoft.com/office/officeart/2005/8/layout/process5"/>
    <dgm:cxn modelId="{2F766BF0-2417-5C45-8CD0-164013FE81FA}" type="presParOf" srcId="{1D614F65-78AA-4F11-B3B6-0F02B97F5DAB}" destId="{D5A2D24A-29F9-48B9-B7F1-68DCA92D4D63}" srcOrd="11" destOrd="0" presId="urn:microsoft.com/office/officeart/2005/8/layout/process5"/>
    <dgm:cxn modelId="{A99E19FE-948B-6A4E-B747-9587F49BBA30}" type="presParOf" srcId="{D5A2D24A-29F9-48B9-B7F1-68DCA92D4D63}" destId="{0B00D265-34DA-4351-8D16-30A210F9F5D8}" srcOrd="0" destOrd="0" presId="urn:microsoft.com/office/officeart/2005/8/layout/process5"/>
    <dgm:cxn modelId="{C352DB74-D25C-384D-B888-3B3B2382B290}" type="presParOf" srcId="{1D614F65-78AA-4F11-B3B6-0F02B97F5DAB}" destId="{FCD2E23E-43AF-43FA-9010-45B6BE1732A2}" srcOrd="12" destOrd="0" presId="urn:microsoft.com/office/officeart/2005/8/layout/process5"/>
    <dgm:cxn modelId="{450F3354-32B8-4D49-98DF-9CCE1463C2D4}" type="presParOf" srcId="{1D614F65-78AA-4F11-B3B6-0F02B97F5DAB}" destId="{A500EA2A-3EA0-4D61-95CA-93AC6CB29873}" srcOrd="13" destOrd="0" presId="urn:microsoft.com/office/officeart/2005/8/layout/process5"/>
    <dgm:cxn modelId="{F5BEACA7-7C76-F243-BA7E-BC0BDE70C2C2}" type="presParOf" srcId="{A500EA2A-3EA0-4D61-95CA-93AC6CB29873}" destId="{977A3E88-E0CF-44B0-9356-3A0AA6A23C24}" srcOrd="0" destOrd="0" presId="urn:microsoft.com/office/officeart/2005/8/layout/process5"/>
    <dgm:cxn modelId="{50A1F4A4-D30C-194E-8A48-1006E3F0E340}" type="presParOf" srcId="{1D614F65-78AA-4F11-B3B6-0F02B97F5DAB}" destId="{79BD4C5D-815B-4587-8691-669C4E5B1282}" srcOrd="1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C49737-3112-4C85-B677-FBDA4F2C6514}">
      <dsp:nvSpPr>
        <dsp:cNvPr id="0" name=""/>
        <dsp:cNvSpPr/>
      </dsp:nvSpPr>
      <dsp:spPr>
        <a:xfrm>
          <a:off x="5080" y="572083"/>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VT Faculty Salary Equity Study Results (Nov 2015)</a:t>
          </a:r>
          <a:endParaRPr lang="en-US" sz="1500" kern="1200" dirty="0"/>
        </a:p>
      </dsp:txBody>
      <dsp:txXfrm>
        <a:off x="44118" y="611121"/>
        <a:ext cx="2143347" cy="1254778"/>
      </dsp:txXfrm>
    </dsp:sp>
    <dsp:sp modelId="{1BD9FCC4-0730-4E68-8106-608B53B572B3}">
      <dsp:nvSpPr>
        <dsp:cNvPr id="0" name=""/>
        <dsp:cNvSpPr/>
      </dsp:nvSpPr>
      <dsp:spPr>
        <a:xfrm>
          <a:off x="2421990" y="963054"/>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2421990" y="1073237"/>
        <a:ext cx="329659" cy="330547"/>
      </dsp:txXfrm>
    </dsp:sp>
    <dsp:sp modelId="{572B6DE4-7FF8-41EE-B1B4-F8311BC643B3}">
      <dsp:nvSpPr>
        <dsp:cNvPr id="0" name=""/>
        <dsp:cNvSpPr/>
      </dsp:nvSpPr>
      <dsp:spPr>
        <a:xfrm>
          <a:off x="3115074" y="572083"/>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err="1" smtClean="0"/>
            <a:t>Burruss</a:t>
          </a:r>
          <a:r>
            <a:rPr lang="en-US" sz="1500" kern="1200" dirty="0" smtClean="0"/>
            <a:t> Data Meeting (Nov 2015)</a:t>
          </a:r>
          <a:endParaRPr lang="en-US" sz="1500" kern="1200" dirty="0"/>
        </a:p>
      </dsp:txBody>
      <dsp:txXfrm>
        <a:off x="3154112" y="611121"/>
        <a:ext cx="2143347" cy="1254778"/>
      </dsp:txXfrm>
    </dsp:sp>
    <dsp:sp modelId="{33A95F6B-16C7-4BB3-9327-E3D3FF8F676A}">
      <dsp:nvSpPr>
        <dsp:cNvPr id="0" name=""/>
        <dsp:cNvSpPr/>
      </dsp:nvSpPr>
      <dsp:spPr>
        <a:xfrm>
          <a:off x="5531983" y="963054"/>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5531983" y="1073237"/>
        <a:ext cx="329659" cy="330547"/>
      </dsp:txXfrm>
    </dsp:sp>
    <dsp:sp modelId="{370D0072-DEE0-4967-B94E-47590BE26E14}">
      <dsp:nvSpPr>
        <dsp:cNvPr id="0" name=""/>
        <dsp:cNvSpPr/>
      </dsp:nvSpPr>
      <dsp:spPr>
        <a:xfrm>
          <a:off x="6225067" y="572083"/>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err="1" smtClean="0"/>
            <a:t>AdvanceVT</a:t>
          </a:r>
          <a:r>
            <a:rPr lang="en-US" sz="1500" kern="1200" dirty="0" smtClean="0"/>
            <a:t> Session (Jan. 2016)</a:t>
          </a:r>
        </a:p>
        <a:p>
          <a:pPr lvl="0" algn="ctr" defTabSz="666750">
            <a:lnSpc>
              <a:spcPct val="90000"/>
            </a:lnSpc>
            <a:spcBef>
              <a:spcPct val="0"/>
            </a:spcBef>
            <a:spcAft>
              <a:spcPct val="35000"/>
            </a:spcAft>
          </a:pPr>
          <a:r>
            <a:rPr lang="en-US" sz="1500" kern="1200" dirty="0" smtClean="0"/>
            <a:t>Women’s Alliance Formed</a:t>
          </a:r>
          <a:endParaRPr lang="en-US" sz="1500" kern="1200" dirty="0"/>
        </a:p>
      </dsp:txBody>
      <dsp:txXfrm>
        <a:off x="6264105" y="611121"/>
        <a:ext cx="2143347" cy="1254778"/>
      </dsp:txXfrm>
    </dsp:sp>
    <dsp:sp modelId="{53661642-82FD-446A-B457-E82E2DADFCF9}">
      <dsp:nvSpPr>
        <dsp:cNvPr id="0" name=""/>
        <dsp:cNvSpPr/>
      </dsp:nvSpPr>
      <dsp:spPr>
        <a:xfrm>
          <a:off x="8641977" y="963054"/>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8641977" y="1073237"/>
        <a:ext cx="329659" cy="330547"/>
      </dsp:txXfrm>
    </dsp:sp>
    <dsp:sp modelId="{B7FC6C99-246A-458C-A37A-513DB951A92D}">
      <dsp:nvSpPr>
        <dsp:cNvPr id="0" name=""/>
        <dsp:cNvSpPr/>
      </dsp:nvSpPr>
      <dsp:spPr>
        <a:xfrm>
          <a:off x="9335061" y="572083"/>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Survey for Formation of Alliance</a:t>
          </a:r>
        </a:p>
        <a:p>
          <a:pPr lvl="0" algn="ctr" defTabSz="666750">
            <a:lnSpc>
              <a:spcPct val="90000"/>
            </a:lnSpc>
            <a:spcBef>
              <a:spcPct val="0"/>
            </a:spcBef>
            <a:spcAft>
              <a:spcPct val="35000"/>
            </a:spcAft>
          </a:pPr>
          <a:r>
            <a:rPr lang="en-US" sz="1500" kern="1200" dirty="0" smtClean="0"/>
            <a:t>(Feb. 2016)</a:t>
          </a:r>
          <a:endParaRPr lang="en-US" sz="1500" kern="1200" dirty="0"/>
        </a:p>
      </dsp:txBody>
      <dsp:txXfrm>
        <a:off x="9374099" y="611121"/>
        <a:ext cx="2143347" cy="1254778"/>
      </dsp:txXfrm>
    </dsp:sp>
    <dsp:sp modelId="{FFFB8112-C61E-444B-9A9E-56B07C74AC02}">
      <dsp:nvSpPr>
        <dsp:cNvPr id="0" name=""/>
        <dsp:cNvSpPr/>
      </dsp:nvSpPr>
      <dsp:spPr>
        <a:xfrm rot="5400000">
          <a:off x="10210302" y="2060437"/>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5400000">
        <a:off x="10280499" y="2100423"/>
        <a:ext cx="330547" cy="329659"/>
      </dsp:txXfrm>
    </dsp:sp>
    <dsp:sp modelId="{F645A1E8-DC65-45CA-9F05-B4A535B7471F}">
      <dsp:nvSpPr>
        <dsp:cNvPr id="0" name=""/>
        <dsp:cNvSpPr/>
      </dsp:nvSpPr>
      <dsp:spPr>
        <a:xfrm>
          <a:off x="9335061" y="2793507"/>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Pay Equity Study Resolution (Feb – April, 2016)</a:t>
          </a:r>
          <a:endParaRPr lang="en-US" sz="1500" kern="1200" dirty="0"/>
        </a:p>
      </dsp:txBody>
      <dsp:txXfrm>
        <a:off x="9374099" y="2832545"/>
        <a:ext cx="2143347" cy="1254778"/>
      </dsp:txXfrm>
    </dsp:sp>
    <dsp:sp modelId="{9FA802CC-8710-40C0-9414-8D3AE8F1A151}">
      <dsp:nvSpPr>
        <dsp:cNvPr id="0" name=""/>
        <dsp:cNvSpPr/>
      </dsp:nvSpPr>
      <dsp:spPr>
        <a:xfrm rot="10800000">
          <a:off x="8668634" y="3184478"/>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8809916" y="3294661"/>
        <a:ext cx="329659" cy="330547"/>
      </dsp:txXfrm>
    </dsp:sp>
    <dsp:sp modelId="{23D10728-DA4F-4457-91D4-5D83C7C01ECE}">
      <dsp:nvSpPr>
        <dsp:cNvPr id="0" name=""/>
        <dsp:cNvSpPr/>
      </dsp:nvSpPr>
      <dsp:spPr>
        <a:xfrm>
          <a:off x="6225067" y="2793507"/>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Proposal for Council on Status of Women at VT</a:t>
          </a:r>
        </a:p>
        <a:p>
          <a:pPr lvl="0" algn="ctr" defTabSz="666750">
            <a:lnSpc>
              <a:spcPct val="90000"/>
            </a:lnSpc>
            <a:spcBef>
              <a:spcPct val="0"/>
            </a:spcBef>
            <a:spcAft>
              <a:spcPct val="35000"/>
            </a:spcAft>
          </a:pPr>
          <a:r>
            <a:rPr lang="en-US" sz="1500" kern="1200" dirty="0" smtClean="0"/>
            <a:t>(Fall 2016 – Spring 2017)</a:t>
          </a:r>
          <a:endParaRPr lang="en-US" sz="1500" kern="1200" dirty="0"/>
        </a:p>
      </dsp:txBody>
      <dsp:txXfrm>
        <a:off x="6264105" y="2832545"/>
        <a:ext cx="2143347" cy="1254778"/>
      </dsp:txXfrm>
    </dsp:sp>
    <dsp:sp modelId="{D5A2D24A-29F9-48B9-B7F1-68DCA92D4D63}">
      <dsp:nvSpPr>
        <dsp:cNvPr id="0" name=""/>
        <dsp:cNvSpPr/>
      </dsp:nvSpPr>
      <dsp:spPr>
        <a:xfrm rot="10800000">
          <a:off x="5558640" y="3184478"/>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5699922" y="3294661"/>
        <a:ext cx="329659" cy="330547"/>
      </dsp:txXfrm>
    </dsp:sp>
    <dsp:sp modelId="{FCD2E23E-43AF-43FA-9010-45B6BE1732A2}">
      <dsp:nvSpPr>
        <dsp:cNvPr id="0" name=""/>
        <dsp:cNvSpPr/>
      </dsp:nvSpPr>
      <dsp:spPr>
        <a:xfrm>
          <a:off x="3115074" y="2793507"/>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Information Gathering with VT Women Faculty and Graduate Students (Feb 2017)</a:t>
          </a:r>
          <a:endParaRPr lang="en-US" sz="1500" kern="1200" dirty="0"/>
        </a:p>
      </dsp:txBody>
      <dsp:txXfrm>
        <a:off x="3154112" y="2832545"/>
        <a:ext cx="2143347" cy="1254778"/>
      </dsp:txXfrm>
    </dsp:sp>
    <dsp:sp modelId="{A500EA2A-3EA0-4D61-95CA-93AC6CB29873}">
      <dsp:nvSpPr>
        <dsp:cNvPr id="0" name=""/>
        <dsp:cNvSpPr/>
      </dsp:nvSpPr>
      <dsp:spPr>
        <a:xfrm rot="10800000">
          <a:off x="2448647" y="3184478"/>
          <a:ext cx="470941" cy="55091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2589929" y="3294661"/>
        <a:ext cx="329659" cy="330547"/>
      </dsp:txXfrm>
    </dsp:sp>
    <dsp:sp modelId="{79BD4C5D-815B-4587-8691-669C4E5B1282}">
      <dsp:nvSpPr>
        <dsp:cNvPr id="0" name=""/>
        <dsp:cNvSpPr/>
      </dsp:nvSpPr>
      <dsp:spPr>
        <a:xfrm>
          <a:off x="5080" y="2793507"/>
          <a:ext cx="2221423" cy="1332854"/>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HR Restructure Presentation / </a:t>
          </a:r>
          <a:r>
            <a:rPr lang="en-US" sz="1500" kern="1200" dirty="0" err="1" smtClean="0"/>
            <a:t>Burruss</a:t>
          </a:r>
          <a:r>
            <a:rPr lang="en-US" sz="1500" kern="1200" dirty="0" smtClean="0"/>
            <a:t> Data Meeting (Mar 2017)</a:t>
          </a:r>
          <a:endParaRPr lang="en-US" sz="1500" kern="1200" dirty="0"/>
        </a:p>
      </dsp:txBody>
      <dsp:txXfrm>
        <a:off x="44118" y="2832545"/>
        <a:ext cx="2143347" cy="1254778"/>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3647"/>
          </a:xfrm>
          <a:prstGeom prst="rect">
            <a:avLst/>
          </a:prstGeom>
        </p:spPr>
        <p:txBody>
          <a:bodyPr vert="horz" lIns="92546" tIns="46273" rIns="92546" bIns="46273" rtlCol="0"/>
          <a:lstStyle>
            <a:lvl1pPr algn="l">
              <a:defRPr sz="1200"/>
            </a:lvl1pPr>
          </a:lstStyle>
          <a:p>
            <a:endParaRPr lang="en-US"/>
          </a:p>
        </p:txBody>
      </p:sp>
      <p:sp>
        <p:nvSpPr>
          <p:cNvPr id="3" name="Date Placeholder 2"/>
          <p:cNvSpPr>
            <a:spLocks noGrp="1"/>
          </p:cNvSpPr>
          <p:nvPr>
            <p:ph type="dt" sz="quarter" idx="1"/>
          </p:nvPr>
        </p:nvSpPr>
        <p:spPr>
          <a:xfrm>
            <a:off x="3939466" y="0"/>
            <a:ext cx="3013763" cy="463647"/>
          </a:xfrm>
          <a:prstGeom prst="rect">
            <a:avLst/>
          </a:prstGeom>
        </p:spPr>
        <p:txBody>
          <a:bodyPr vert="horz" lIns="92546" tIns="46273" rIns="92546" bIns="46273" rtlCol="0"/>
          <a:lstStyle>
            <a:lvl1pPr algn="r">
              <a:defRPr sz="1200"/>
            </a:lvl1pPr>
          </a:lstStyle>
          <a:p>
            <a:fld id="{8506634B-890A-4827-B11D-88DA0C197FD1}" type="datetimeFigureOut">
              <a:rPr lang="en-US" smtClean="0"/>
              <a:t>8/16/2017</a:t>
            </a:fld>
            <a:endParaRPr lang="en-US"/>
          </a:p>
        </p:txBody>
      </p:sp>
      <p:sp>
        <p:nvSpPr>
          <p:cNvPr id="4" name="Footer Placeholder 3"/>
          <p:cNvSpPr>
            <a:spLocks noGrp="1"/>
          </p:cNvSpPr>
          <p:nvPr>
            <p:ph type="ftr" sz="quarter" idx="2"/>
          </p:nvPr>
        </p:nvSpPr>
        <p:spPr>
          <a:xfrm>
            <a:off x="0" y="8777193"/>
            <a:ext cx="3013763" cy="463646"/>
          </a:xfrm>
          <a:prstGeom prst="rect">
            <a:avLst/>
          </a:prstGeom>
        </p:spPr>
        <p:txBody>
          <a:bodyPr vert="horz" lIns="92546" tIns="46273" rIns="92546" bIns="46273" rtlCol="0" anchor="b"/>
          <a:lstStyle>
            <a:lvl1pPr algn="l">
              <a:defRPr sz="1200"/>
            </a:lvl1pPr>
          </a:lstStyle>
          <a:p>
            <a:endParaRPr lang="en-US"/>
          </a:p>
        </p:txBody>
      </p:sp>
      <p:sp>
        <p:nvSpPr>
          <p:cNvPr id="5" name="Slide Number Placeholder 4"/>
          <p:cNvSpPr>
            <a:spLocks noGrp="1"/>
          </p:cNvSpPr>
          <p:nvPr>
            <p:ph type="sldNum" sz="quarter" idx="3"/>
          </p:nvPr>
        </p:nvSpPr>
        <p:spPr>
          <a:xfrm>
            <a:off x="3939466" y="8777193"/>
            <a:ext cx="3013763" cy="463646"/>
          </a:xfrm>
          <a:prstGeom prst="rect">
            <a:avLst/>
          </a:prstGeom>
        </p:spPr>
        <p:txBody>
          <a:bodyPr vert="horz" lIns="92546" tIns="46273" rIns="92546" bIns="46273" rtlCol="0" anchor="b"/>
          <a:lstStyle>
            <a:lvl1pPr algn="r">
              <a:defRPr sz="1200"/>
            </a:lvl1pPr>
          </a:lstStyle>
          <a:p>
            <a:fld id="{DAF30E7F-551A-4978-B736-FB2B9F9C0DB9}" type="slidenum">
              <a:rPr lang="en-US" smtClean="0"/>
              <a:t>‹#›</a:t>
            </a:fld>
            <a:endParaRPr lang="en-US"/>
          </a:p>
        </p:txBody>
      </p:sp>
    </p:spTree>
    <p:extLst>
      <p:ext uri="{BB962C8B-B14F-4D97-AF65-F5344CB8AC3E}">
        <p14:creationId xmlns:p14="http://schemas.microsoft.com/office/powerpoint/2010/main" val="22504469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3647"/>
          </a:xfrm>
          <a:prstGeom prst="rect">
            <a:avLst/>
          </a:prstGeom>
        </p:spPr>
        <p:txBody>
          <a:bodyPr vert="horz" lIns="92546" tIns="46273" rIns="92546" bIns="46273" rtlCol="0"/>
          <a:lstStyle>
            <a:lvl1pPr algn="l">
              <a:defRPr sz="1200"/>
            </a:lvl1pPr>
          </a:lstStyle>
          <a:p>
            <a:endParaRPr lang="en-US"/>
          </a:p>
        </p:txBody>
      </p:sp>
      <p:sp>
        <p:nvSpPr>
          <p:cNvPr id="3" name="Date Placeholder 2"/>
          <p:cNvSpPr>
            <a:spLocks noGrp="1"/>
          </p:cNvSpPr>
          <p:nvPr>
            <p:ph type="dt" idx="1"/>
          </p:nvPr>
        </p:nvSpPr>
        <p:spPr>
          <a:xfrm>
            <a:off x="3939466" y="0"/>
            <a:ext cx="3013763" cy="463647"/>
          </a:xfrm>
          <a:prstGeom prst="rect">
            <a:avLst/>
          </a:prstGeom>
        </p:spPr>
        <p:txBody>
          <a:bodyPr vert="horz" lIns="92546" tIns="46273" rIns="92546" bIns="46273" rtlCol="0"/>
          <a:lstStyle>
            <a:lvl1pPr algn="r">
              <a:defRPr sz="1200"/>
            </a:lvl1pPr>
          </a:lstStyle>
          <a:p>
            <a:fld id="{4FE82071-3CCB-4179-B095-3D66384DCCAC}" type="datetimeFigureOut">
              <a:rPr lang="en-US" smtClean="0"/>
              <a:t>8/16/2017</a:t>
            </a:fld>
            <a:endParaRPr lang="en-US"/>
          </a:p>
        </p:txBody>
      </p:sp>
      <p:sp>
        <p:nvSpPr>
          <p:cNvPr id="4" name="Slide Image Placeholder 3"/>
          <p:cNvSpPr>
            <a:spLocks noGrp="1" noRot="1" noChangeAspect="1"/>
          </p:cNvSpPr>
          <p:nvPr>
            <p:ph type="sldImg" idx="2"/>
          </p:nvPr>
        </p:nvSpPr>
        <p:spPr>
          <a:xfrm>
            <a:off x="706438" y="1155700"/>
            <a:ext cx="5541962" cy="3117850"/>
          </a:xfrm>
          <a:prstGeom prst="rect">
            <a:avLst/>
          </a:prstGeom>
          <a:noFill/>
          <a:ln w="12700">
            <a:solidFill>
              <a:prstClr val="black"/>
            </a:solidFill>
          </a:ln>
        </p:spPr>
        <p:txBody>
          <a:bodyPr vert="horz" lIns="92546" tIns="46273" rIns="92546" bIns="46273" rtlCol="0" anchor="ctr"/>
          <a:lstStyle/>
          <a:p>
            <a:endParaRPr lang="en-US"/>
          </a:p>
        </p:txBody>
      </p:sp>
      <p:sp>
        <p:nvSpPr>
          <p:cNvPr id="5" name="Notes Placeholder 4"/>
          <p:cNvSpPr>
            <a:spLocks noGrp="1"/>
          </p:cNvSpPr>
          <p:nvPr>
            <p:ph type="body" sz="quarter" idx="3"/>
          </p:nvPr>
        </p:nvSpPr>
        <p:spPr>
          <a:xfrm>
            <a:off x="695484" y="4447153"/>
            <a:ext cx="5563870" cy="3638580"/>
          </a:xfrm>
          <a:prstGeom prst="rect">
            <a:avLst/>
          </a:prstGeom>
        </p:spPr>
        <p:txBody>
          <a:bodyPr vert="horz" lIns="92546" tIns="46273" rIns="92546" bIns="46273"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77193"/>
            <a:ext cx="3013763" cy="463646"/>
          </a:xfrm>
          <a:prstGeom prst="rect">
            <a:avLst/>
          </a:prstGeom>
        </p:spPr>
        <p:txBody>
          <a:bodyPr vert="horz" lIns="92546" tIns="46273" rIns="92546" bIns="46273" rtlCol="0" anchor="b"/>
          <a:lstStyle>
            <a:lvl1pPr algn="l">
              <a:defRPr sz="1200"/>
            </a:lvl1pPr>
          </a:lstStyle>
          <a:p>
            <a:endParaRPr lang="en-US"/>
          </a:p>
        </p:txBody>
      </p:sp>
      <p:sp>
        <p:nvSpPr>
          <p:cNvPr id="7" name="Slide Number Placeholder 6"/>
          <p:cNvSpPr>
            <a:spLocks noGrp="1"/>
          </p:cNvSpPr>
          <p:nvPr>
            <p:ph type="sldNum" sz="quarter" idx="5"/>
          </p:nvPr>
        </p:nvSpPr>
        <p:spPr>
          <a:xfrm>
            <a:off x="3939466" y="8777193"/>
            <a:ext cx="3013763" cy="463646"/>
          </a:xfrm>
          <a:prstGeom prst="rect">
            <a:avLst/>
          </a:prstGeom>
        </p:spPr>
        <p:txBody>
          <a:bodyPr vert="horz" lIns="92546" tIns="46273" rIns="92546" bIns="46273" rtlCol="0" anchor="b"/>
          <a:lstStyle>
            <a:lvl1pPr algn="r">
              <a:defRPr sz="1200"/>
            </a:lvl1pPr>
          </a:lstStyle>
          <a:p>
            <a:fld id="{8498534A-C928-48CE-8BEB-F920A7DC1D20}" type="slidenum">
              <a:rPr lang="en-US" smtClean="0"/>
              <a:t>‹#›</a:t>
            </a:fld>
            <a:endParaRPr lang="en-US"/>
          </a:p>
        </p:txBody>
      </p:sp>
    </p:spTree>
    <p:extLst>
      <p:ext uri="{BB962C8B-B14F-4D97-AF65-F5344CB8AC3E}">
        <p14:creationId xmlns:p14="http://schemas.microsoft.com/office/powerpoint/2010/main" val="3040529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98534A-C928-48CE-8BEB-F920A7DC1D20}" type="slidenum">
              <a:rPr lang="en-US" smtClean="0"/>
              <a:t>1</a:t>
            </a:fld>
            <a:endParaRPr lang="en-US"/>
          </a:p>
        </p:txBody>
      </p:sp>
    </p:spTree>
    <p:extLst>
      <p:ext uri="{BB962C8B-B14F-4D97-AF65-F5344CB8AC3E}">
        <p14:creationId xmlns:p14="http://schemas.microsoft.com/office/powerpoint/2010/main" val="3739547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4</a:t>
            </a:fld>
            <a:endParaRPr lang="en-US" altLang="en-US"/>
          </a:p>
        </p:txBody>
      </p:sp>
    </p:spTree>
    <p:extLst>
      <p:ext uri="{BB962C8B-B14F-4D97-AF65-F5344CB8AC3E}">
        <p14:creationId xmlns:p14="http://schemas.microsoft.com/office/powerpoint/2010/main" val="2519797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98534A-C928-48CE-8BEB-F920A7DC1D20}" type="slidenum">
              <a:rPr lang="en-US" smtClean="0"/>
              <a:t>5</a:t>
            </a:fld>
            <a:endParaRPr lang="en-US"/>
          </a:p>
        </p:txBody>
      </p:sp>
    </p:spTree>
    <p:extLst>
      <p:ext uri="{BB962C8B-B14F-4D97-AF65-F5344CB8AC3E}">
        <p14:creationId xmlns:p14="http://schemas.microsoft.com/office/powerpoint/2010/main" val="4035126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D95795-566A-4FCD-A47D-2E711C0A0F31}" type="slidenum">
              <a:rPr lang="en-US" smtClean="0"/>
              <a:t>6</a:t>
            </a:fld>
            <a:endParaRPr lang="en-US" dirty="0"/>
          </a:p>
        </p:txBody>
      </p:sp>
    </p:spTree>
    <p:extLst>
      <p:ext uri="{BB962C8B-B14F-4D97-AF65-F5344CB8AC3E}">
        <p14:creationId xmlns:p14="http://schemas.microsoft.com/office/powerpoint/2010/main" val="4186342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a:t>
            </a:r>
            <a:r>
              <a:rPr lang="en-US" baseline="30000" dirty="0" smtClean="0"/>
              <a:t>st</a:t>
            </a:r>
            <a:r>
              <a:rPr lang="en-US" dirty="0" smtClean="0"/>
              <a:t>:  clarify the vision and relationship between inclusivevt, </a:t>
            </a:r>
            <a:r>
              <a:rPr lang="en-US" dirty="0" err="1" smtClean="0"/>
              <a:t>ut</a:t>
            </a:r>
            <a:r>
              <a:rPr lang="en-US" dirty="0" smtClean="0"/>
              <a:t> </a:t>
            </a:r>
            <a:r>
              <a:rPr lang="en-US" dirty="0" err="1" smtClean="0"/>
              <a:t>prosim</a:t>
            </a:r>
            <a:r>
              <a:rPr lang="en-US" dirty="0" smtClean="0"/>
              <a:t>, and the principles of community</a:t>
            </a:r>
          </a:p>
          <a:p>
            <a:r>
              <a:rPr lang="en-US" dirty="0" smtClean="0"/>
              <a:t>2</a:t>
            </a:r>
            <a:r>
              <a:rPr lang="en-US" baseline="30000" dirty="0" smtClean="0"/>
              <a:t>nd</a:t>
            </a:r>
            <a:r>
              <a:rPr lang="en-US" dirty="0" smtClean="0"/>
              <a:t>; create a structure to support the vision</a:t>
            </a:r>
          </a:p>
          <a:p>
            <a:r>
              <a:rPr lang="en-US" dirty="0" smtClean="0"/>
              <a:t>3:  implement programs, policies, procedures, practices, and processes to actualize the vision</a:t>
            </a:r>
            <a:endParaRPr lang="en-US" dirty="0"/>
          </a:p>
        </p:txBody>
      </p:sp>
      <p:sp>
        <p:nvSpPr>
          <p:cNvPr id="4" name="Slide Number Placeholder 3"/>
          <p:cNvSpPr>
            <a:spLocks noGrp="1"/>
          </p:cNvSpPr>
          <p:nvPr>
            <p:ph type="sldNum" sz="quarter" idx="10"/>
          </p:nvPr>
        </p:nvSpPr>
        <p:spPr/>
        <p:txBody>
          <a:bodyPr/>
          <a:lstStyle/>
          <a:p>
            <a:fld id="{0ED95795-566A-4FCD-A47D-2E711C0A0F31}" type="slidenum">
              <a:rPr lang="en-US" smtClean="0"/>
              <a:t>7</a:t>
            </a:fld>
            <a:endParaRPr lang="en-US" dirty="0"/>
          </a:p>
        </p:txBody>
      </p:sp>
    </p:spTree>
    <p:extLst>
      <p:ext uri="{BB962C8B-B14F-4D97-AF65-F5344CB8AC3E}">
        <p14:creationId xmlns:p14="http://schemas.microsoft.com/office/powerpoint/2010/main" val="3212757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have a definition of InclusiveVT that incorporates both</a:t>
            </a:r>
            <a:r>
              <a:rPr lang="en-US" baseline="0" dirty="0" smtClean="0"/>
              <a:t> </a:t>
            </a:r>
            <a:r>
              <a:rPr lang="en-US" baseline="0" dirty="0" err="1" smtClean="0"/>
              <a:t>Ut</a:t>
            </a:r>
            <a:r>
              <a:rPr lang="en-US" baseline="0" dirty="0" smtClean="0"/>
              <a:t> </a:t>
            </a:r>
            <a:r>
              <a:rPr lang="en-US" baseline="0" dirty="0" err="1" smtClean="0"/>
              <a:t>Prosim</a:t>
            </a:r>
            <a:r>
              <a:rPr lang="en-US" baseline="0" dirty="0" smtClean="0"/>
              <a:t> and the Principles of Community.  </a:t>
            </a:r>
            <a:endParaRPr lang="en-US" dirty="0"/>
          </a:p>
        </p:txBody>
      </p:sp>
      <p:sp>
        <p:nvSpPr>
          <p:cNvPr id="4" name="Slide Number Placeholder 3"/>
          <p:cNvSpPr>
            <a:spLocks noGrp="1"/>
          </p:cNvSpPr>
          <p:nvPr>
            <p:ph type="sldNum" sz="quarter" idx="10"/>
          </p:nvPr>
        </p:nvSpPr>
        <p:spPr/>
        <p:txBody>
          <a:bodyPr/>
          <a:lstStyle/>
          <a:p>
            <a:pPr defTabSz="925464">
              <a:defRPr/>
            </a:pPr>
            <a:fld id="{0ED95795-566A-4FCD-A47D-2E711C0A0F31}" type="slidenum">
              <a:rPr lang="en-US">
                <a:solidFill>
                  <a:prstClr val="black"/>
                </a:solidFill>
                <a:latin typeface="Calibri"/>
              </a:rPr>
              <a:pPr defTabSz="925464">
                <a:defRPr/>
              </a:pPr>
              <a:t>8</a:t>
            </a:fld>
            <a:endParaRPr lang="en-US" dirty="0">
              <a:solidFill>
                <a:prstClr val="black"/>
              </a:solidFill>
              <a:latin typeface="Calibri"/>
            </a:endParaRPr>
          </a:p>
        </p:txBody>
      </p:sp>
    </p:spTree>
    <p:extLst>
      <p:ext uri="{BB962C8B-B14F-4D97-AF65-F5344CB8AC3E}">
        <p14:creationId xmlns:p14="http://schemas.microsoft.com/office/powerpoint/2010/main" val="3260788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9</a:t>
            </a:fld>
            <a:endParaRPr lang="en-US" altLang="en-US"/>
          </a:p>
        </p:txBody>
      </p:sp>
    </p:spTree>
    <p:extLst>
      <p:ext uri="{BB962C8B-B14F-4D97-AF65-F5344CB8AC3E}">
        <p14:creationId xmlns:p14="http://schemas.microsoft.com/office/powerpoint/2010/main" val="266400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We’ve made progress on each goal….we</a:t>
            </a:r>
            <a:r>
              <a:rPr lang="en-US" altLang="en-US" baseline="0" dirty="0" smtClean="0"/>
              <a:t> have existing and new structures that are institutionalized.</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10</a:t>
            </a:fld>
            <a:endParaRPr lang="en-US" altLang="en-US"/>
          </a:p>
        </p:txBody>
      </p:sp>
    </p:spTree>
    <p:extLst>
      <p:ext uri="{BB962C8B-B14F-4D97-AF65-F5344CB8AC3E}">
        <p14:creationId xmlns:p14="http://schemas.microsoft.com/office/powerpoint/2010/main" val="104873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We’ve made progress on each goal….we</a:t>
            </a:r>
            <a:r>
              <a:rPr lang="en-US" altLang="en-US" baseline="0" dirty="0" smtClean="0"/>
              <a:t> have existing and new structures that are institutionalized.</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11</a:t>
            </a:fld>
            <a:endParaRPr lang="en-US" altLang="en-US"/>
          </a:p>
        </p:txBody>
      </p:sp>
    </p:spTree>
    <p:extLst>
      <p:ext uri="{BB962C8B-B14F-4D97-AF65-F5344CB8AC3E}">
        <p14:creationId xmlns:p14="http://schemas.microsoft.com/office/powerpoint/2010/main" val="21591048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12</a:t>
            </a:fld>
            <a:endParaRPr lang="en-US" altLang="en-US"/>
          </a:p>
        </p:txBody>
      </p:sp>
    </p:spTree>
    <p:extLst>
      <p:ext uri="{BB962C8B-B14F-4D97-AF65-F5344CB8AC3E}">
        <p14:creationId xmlns:p14="http://schemas.microsoft.com/office/powerpoint/2010/main" val="3572827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98534A-C928-48CE-8BEB-F920A7DC1D20}" type="slidenum">
              <a:rPr lang="en-US" smtClean="0"/>
              <a:t>16</a:t>
            </a:fld>
            <a:endParaRPr lang="en-US"/>
          </a:p>
        </p:txBody>
      </p:sp>
    </p:spTree>
    <p:extLst>
      <p:ext uri="{BB962C8B-B14F-4D97-AF65-F5344CB8AC3E}">
        <p14:creationId xmlns:p14="http://schemas.microsoft.com/office/powerpoint/2010/main" val="2872894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We</a:t>
            </a:r>
            <a:r>
              <a:rPr lang="en-US" altLang="en-US" baseline="0" dirty="0" smtClean="0"/>
              <a:t> started InclusiveVT Project 2022 to increase recruitment of underrepresented students and we also are engaged in retention efforts.</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32</a:t>
            </a:fld>
            <a:endParaRPr lang="en-US" altLang="en-US"/>
          </a:p>
        </p:txBody>
      </p:sp>
    </p:spTree>
    <p:extLst>
      <p:ext uri="{BB962C8B-B14F-4D97-AF65-F5344CB8AC3E}">
        <p14:creationId xmlns:p14="http://schemas.microsoft.com/office/powerpoint/2010/main" val="33739822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We</a:t>
            </a:r>
            <a:r>
              <a:rPr lang="en-US" altLang="en-US" baseline="0" dirty="0" smtClean="0"/>
              <a:t> started InclusiveVT Project 2022 to increase recruitment of underrepresented students and we also are engaged in retention efforts.</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33</a:t>
            </a:fld>
            <a:endParaRPr lang="en-US" altLang="en-US"/>
          </a:p>
        </p:txBody>
      </p:sp>
    </p:spTree>
    <p:extLst>
      <p:ext uri="{BB962C8B-B14F-4D97-AF65-F5344CB8AC3E}">
        <p14:creationId xmlns:p14="http://schemas.microsoft.com/office/powerpoint/2010/main" val="2213323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dirty="0" smtClean="0">
              <a:latin typeface="Arial" panose="020B0604020202020204" pitchFamily="34" charset="0"/>
              <a:ea typeface="ＭＳ Ｐゴシック" panose="020B0600070205080204" pitchFamily="34" charset="-128"/>
            </a:endParaRP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3369" indent="-293603">
              <a:defRPr>
                <a:solidFill>
                  <a:schemeClr val="tx1"/>
                </a:solidFill>
                <a:latin typeface="Calibri" panose="020F0502020204030204" pitchFamily="34" charset="0"/>
              </a:defRPr>
            </a:lvl2pPr>
            <a:lvl3pPr marL="1174415" indent="-234883">
              <a:defRPr>
                <a:solidFill>
                  <a:schemeClr val="tx1"/>
                </a:solidFill>
                <a:latin typeface="Calibri" panose="020F0502020204030204" pitchFamily="34" charset="0"/>
              </a:defRPr>
            </a:lvl3pPr>
            <a:lvl4pPr marL="1644180" indent="-234883">
              <a:defRPr>
                <a:solidFill>
                  <a:schemeClr val="tx1"/>
                </a:solidFill>
                <a:latin typeface="Calibri" panose="020F0502020204030204" pitchFamily="34" charset="0"/>
              </a:defRPr>
            </a:lvl4pPr>
            <a:lvl5pPr marL="2113945" indent="-234883">
              <a:defRPr>
                <a:solidFill>
                  <a:schemeClr val="tx1"/>
                </a:solidFill>
                <a:latin typeface="Calibri" panose="020F0502020204030204" pitchFamily="34" charset="0"/>
              </a:defRPr>
            </a:lvl5pPr>
            <a:lvl6pPr marL="2583711" indent="-234883" defTabSz="469765" eaLnBrk="0" fontAlgn="base" hangingPunct="0">
              <a:spcBef>
                <a:spcPct val="0"/>
              </a:spcBef>
              <a:spcAft>
                <a:spcPct val="0"/>
              </a:spcAft>
              <a:defRPr>
                <a:solidFill>
                  <a:schemeClr val="tx1"/>
                </a:solidFill>
                <a:latin typeface="Calibri" panose="020F0502020204030204" pitchFamily="34" charset="0"/>
              </a:defRPr>
            </a:lvl6pPr>
            <a:lvl7pPr marL="3053476" indent="-234883" defTabSz="469765" eaLnBrk="0" fontAlgn="base" hangingPunct="0">
              <a:spcBef>
                <a:spcPct val="0"/>
              </a:spcBef>
              <a:spcAft>
                <a:spcPct val="0"/>
              </a:spcAft>
              <a:defRPr>
                <a:solidFill>
                  <a:schemeClr val="tx1"/>
                </a:solidFill>
                <a:latin typeface="Calibri" panose="020F0502020204030204" pitchFamily="34" charset="0"/>
              </a:defRPr>
            </a:lvl7pPr>
            <a:lvl8pPr marL="3523243" indent="-234883" defTabSz="469765" eaLnBrk="0" fontAlgn="base" hangingPunct="0">
              <a:spcBef>
                <a:spcPct val="0"/>
              </a:spcBef>
              <a:spcAft>
                <a:spcPct val="0"/>
              </a:spcAft>
              <a:defRPr>
                <a:solidFill>
                  <a:schemeClr val="tx1"/>
                </a:solidFill>
                <a:latin typeface="Calibri" panose="020F0502020204030204" pitchFamily="34" charset="0"/>
              </a:defRPr>
            </a:lvl8pPr>
            <a:lvl9pPr marL="3993008" indent="-234883" defTabSz="469765" eaLnBrk="0" fontAlgn="base" hangingPunct="0">
              <a:spcBef>
                <a:spcPct val="0"/>
              </a:spcBef>
              <a:spcAft>
                <a:spcPct val="0"/>
              </a:spcAft>
              <a:defRPr>
                <a:solidFill>
                  <a:schemeClr val="tx1"/>
                </a:solidFill>
                <a:latin typeface="Calibri" panose="020F0502020204030204" pitchFamily="34" charset="0"/>
              </a:defRPr>
            </a:lvl9pPr>
          </a:lstStyle>
          <a:p>
            <a:pPr defTabSz="469765" fontAlgn="base">
              <a:spcBef>
                <a:spcPct val="0"/>
              </a:spcBef>
              <a:spcAft>
                <a:spcPct val="0"/>
              </a:spcAft>
              <a:defRPr/>
            </a:pPr>
            <a:fld id="{4D0133BC-69CB-4AA5-A2AE-A7AFFEC99A17}" type="slidenum">
              <a:rPr lang="en-US" altLang="en-US">
                <a:solidFill>
                  <a:srgbClr val="000000"/>
                </a:solidFill>
                <a:latin typeface="Arial" panose="020B0604020202020204" pitchFamily="34" charset="0"/>
                <a:ea typeface="ＭＳ Ｐゴシック" panose="020B0600070205080204" pitchFamily="34" charset="-128"/>
                <a:cs typeface="Arial" panose="020B0604020202020204" pitchFamily="34" charset="0"/>
              </a:rPr>
              <a:pPr defTabSz="469765" fontAlgn="base">
                <a:spcBef>
                  <a:spcPct val="0"/>
                </a:spcBef>
                <a:spcAft>
                  <a:spcPct val="0"/>
                </a:spcAft>
                <a:defRPr/>
              </a:pPr>
              <a:t>35</a:t>
            </a:fld>
            <a:endParaRPr lang="en-US" altLang="en-US">
              <a:solidFill>
                <a:srgbClr val="000000"/>
              </a:solidFill>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397373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dirty="0" smtClean="0">
              <a:latin typeface="Arial" panose="020B0604020202020204" pitchFamily="34" charset="0"/>
              <a:ea typeface="ＭＳ Ｐゴシック" panose="020B0600070205080204" pitchFamily="34" charset="-128"/>
            </a:endParaRP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3369" indent="-293603">
              <a:defRPr>
                <a:solidFill>
                  <a:schemeClr val="tx1"/>
                </a:solidFill>
                <a:latin typeface="Calibri" panose="020F0502020204030204" pitchFamily="34" charset="0"/>
              </a:defRPr>
            </a:lvl2pPr>
            <a:lvl3pPr marL="1174415" indent="-234883">
              <a:defRPr>
                <a:solidFill>
                  <a:schemeClr val="tx1"/>
                </a:solidFill>
                <a:latin typeface="Calibri" panose="020F0502020204030204" pitchFamily="34" charset="0"/>
              </a:defRPr>
            </a:lvl3pPr>
            <a:lvl4pPr marL="1644180" indent="-234883">
              <a:defRPr>
                <a:solidFill>
                  <a:schemeClr val="tx1"/>
                </a:solidFill>
                <a:latin typeface="Calibri" panose="020F0502020204030204" pitchFamily="34" charset="0"/>
              </a:defRPr>
            </a:lvl4pPr>
            <a:lvl5pPr marL="2113945" indent="-234883">
              <a:defRPr>
                <a:solidFill>
                  <a:schemeClr val="tx1"/>
                </a:solidFill>
                <a:latin typeface="Calibri" panose="020F0502020204030204" pitchFamily="34" charset="0"/>
              </a:defRPr>
            </a:lvl5pPr>
            <a:lvl6pPr marL="2583711" indent="-234883" defTabSz="469765" eaLnBrk="0" fontAlgn="base" hangingPunct="0">
              <a:spcBef>
                <a:spcPct val="0"/>
              </a:spcBef>
              <a:spcAft>
                <a:spcPct val="0"/>
              </a:spcAft>
              <a:defRPr>
                <a:solidFill>
                  <a:schemeClr val="tx1"/>
                </a:solidFill>
                <a:latin typeface="Calibri" panose="020F0502020204030204" pitchFamily="34" charset="0"/>
              </a:defRPr>
            </a:lvl6pPr>
            <a:lvl7pPr marL="3053476" indent="-234883" defTabSz="469765" eaLnBrk="0" fontAlgn="base" hangingPunct="0">
              <a:spcBef>
                <a:spcPct val="0"/>
              </a:spcBef>
              <a:spcAft>
                <a:spcPct val="0"/>
              </a:spcAft>
              <a:defRPr>
                <a:solidFill>
                  <a:schemeClr val="tx1"/>
                </a:solidFill>
                <a:latin typeface="Calibri" panose="020F0502020204030204" pitchFamily="34" charset="0"/>
              </a:defRPr>
            </a:lvl7pPr>
            <a:lvl8pPr marL="3523243" indent="-234883" defTabSz="469765" eaLnBrk="0" fontAlgn="base" hangingPunct="0">
              <a:spcBef>
                <a:spcPct val="0"/>
              </a:spcBef>
              <a:spcAft>
                <a:spcPct val="0"/>
              </a:spcAft>
              <a:defRPr>
                <a:solidFill>
                  <a:schemeClr val="tx1"/>
                </a:solidFill>
                <a:latin typeface="Calibri" panose="020F0502020204030204" pitchFamily="34" charset="0"/>
              </a:defRPr>
            </a:lvl8pPr>
            <a:lvl9pPr marL="3993008" indent="-234883" defTabSz="469765" eaLnBrk="0" fontAlgn="base" hangingPunct="0">
              <a:spcBef>
                <a:spcPct val="0"/>
              </a:spcBef>
              <a:spcAft>
                <a:spcPct val="0"/>
              </a:spcAft>
              <a:defRPr>
                <a:solidFill>
                  <a:schemeClr val="tx1"/>
                </a:solidFill>
                <a:latin typeface="Calibri" panose="020F0502020204030204" pitchFamily="34" charset="0"/>
              </a:defRPr>
            </a:lvl9pPr>
          </a:lstStyle>
          <a:p>
            <a:pPr defTabSz="469765" fontAlgn="base">
              <a:spcBef>
                <a:spcPct val="0"/>
              </a:spcBef>
              <a:spcAft>
                <a:spcPct val="0"/>
              </a:spcAft>
              <a:defRPr/>
            </a:pPr>
            <a:fld id="{4D0133BC-69CB-4AA5-A2AE-A7AFFEC99A17}" type="slidenum">
              <a:rPr lang="en-US" altLang="en-US">
                <a:solidFill>
                  <a:srgbClr val="000000"/>
                </a:solidFill>
                <a:latin typeface="Arial" panose="020B0604020202020204" pitchFamily="34" charset="0"/>
                <a:ea typeface="ＭＳ Ｐゴシック" panose="020B0600070205080204" pitchFamily="34" charset="-128"/>
                <a:cs typeface="Arial" panose="020B0604020202020204" pitchFamily="34" charset="0"/>
              </a:rPr>
              <a:pPr defTabSz="469765" fontAlgn="base">
                <a:spcBef>
                  <a:spcPct val="0"/>
                </a:spcBef>
                <a:spcAft>
                  <a:spcPct val="0"/>
                </a:spcAft>
                <a:defRPr/>
              </a:pPr>
              <a:t>36</a:t>
            </a:fld>
            <a:endParaRPr lang="en-US" altLang="en-US">
              <a:solidFill>
                <a:srgbClr val="000000"/>
              </a:solidFill>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587307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Miraculously,</a:t>
            </a:r>
            <a:r>
              <a:rPr lang="en-US" altLang="en-US" baseline="0" dirty="0" smtClean="0"/>
              <a:t> through amazing commitment and engagement of campus and partnership with student </a:t>
            </a:r>
            <a:r>
              <a:rPr lang="en-US" altLang="en-US" baseline="0" dirty="0" err="1" smtClean="0"/>
              <a:t>affais</a:t>
            </a:r>
            <a:r>
              <a:rPr lang="en-US" altLang="en-US" baseline="0" dirty="0" smtClean="0"/>
              <a:t>, implemented diversity Edu for 93% of freshman class and thanks to support of BOV, it will be formally required of all entering students this coming fall</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37</a:t>
            </a:fld>
            <a:endParaRPr lang="en-US" altLang="en-US"/>
          </a:p>
        </p:txBody>
      </p:sp>
    </p:spTree>
    <p:extLst>
      <p:ext uri="{BB962C8B-B14F-4D97-AF65-F5344CB8AC3E}">
        <p14:creationId xmlns:p14="http://schemas.microsoft.com/office/powerpoint/2010/main" val="19380950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Miraculously,</a:t>
            </a:r>
            <a:r>
              <a:rPr lang="en-US" altLang="en-US" baseline="0" dirty="0" smtClean="0"/>
              <a:t> through amazing commitment and engagement of campus and partnership with student </a:t>
            </a:r>
            <a:r>
              <a:rPr lang="en-US" altLang="en-US" baseline="0" dirty="0" err="1" smtClean="0"/>
              <a:t>affais</a:t>
            </a:r>
            <a:r>
              <a:rPr lang="en-US" altLang="en-US" baseline="0" dirty="0" smtClean="0"/>
              <a:t>, implemented diversity Edu for 93% of freshman class and thanks to support of BOV, it will be formally required of all entering students this coming fall</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38</a:t>
            </a:fld>
            <a:endParaRPr lang="en-US" altLang="en-US"/>
          </a:p>
        </p:txBody>
      </p:sp>
    </p:spTree>
    <p:extLst>
      <p:ext uri="{BB962C8B-B14F-4D97-AF65-F5344CB8AC3E}">
        <p14:creationId xmlns:p14="http://schemas.microsoft.com/office/powerpoint/2010/main" val="1965981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Efforts related to climate include an inclusive</a:t>
            </a:r>
            <a:r>
              <a:rPr lang="en-US" altLang="en-US" baseline="0" dirty="0" smtClean="0"/>
              <a:t> pedagogy series for faculty and campus-wide programs through </a:t>
            </a:r>
            <a:r>
              <a:rPr lang="en-US" altLang="en-US" baseline="0" dirty="0" err="1" smtClean="0"/>
              <a:t>VTunfinished</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39</a:t>
            </a:fld>
            <a:endParaRPr lang="en-US" altLang="en-US"/>
          </a:p>
        </p:txBody>
      </p:sp>
    </p:spTree>
    <p:extLst>
      <p:ext uri="{BB962C8B-B14F-4D97-AF65-F5344CB8AC3E}">
        <p14:creationId xmlns:p14="http://schemas.microsoft.com/office/powerpoint/2010/main" val="16903280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Miraculously,</a:t>
            </a:r>
            <a:r>
              <a:rPr lang="en-US" altLang="en-US" baseline="0" dirty="0" smtClean="0"/>
              <a:t> through amazing commitment and engagement of campus and partnership with student </a:t>
            </a:r>
            <a:r>
              <a:rPr lang="en-US" altLang="en-US" baseline="0" dirty="0" err="1" smtClean="0"/>
              <a:t>affais</a:t>
            </a:r>
            <a:r>
              <a:rPr lang="en-US" altLang="en-US" baseline="0" dirty="0" smtClean="0"/>
              <a:t>, implemented diversity Edu for 93% of freshman class and thanks to support of BOV, it will be formally required of all entering students this coming fall</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40</a:t>
            </a:fld>
            <a:endParaRPr lang="en-US" altLang="en-US"/>
          </a:p>
        </p:txBody>
      </p:sp>
    </p:spTree>
    <p:extLst>
      <p:ext uri="{BB962C8B-B14F-4D97-AF65-F5344CB8AC3E}">
        <p14:creationId xmlns:p14="http://schemas.microsoft.com/office/powerpoint/2010/main" val="10046421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Conversations</a:t>
            </a:r>
            <a:r>
              <a:rPr lang="en-US" baseline="0" dirty="0" smtClean="0"/>
              <a:t> and stories around campus seemed to suggest that there is various experiences for women on our campus, including salary equity, differential implementation of policy, hiring processes, development opportunities, etc. </a:t>
            </a:r>
            <a:endParaRPr lang="en-US" dirty="0" smtClean="0"/>
          </a:p>
          <a:p>
            <a:pPr marL="231366" indent="-231366">
              <a:buAutoNum type="arabicPeriod"/>
            </a:pPr>
            <a:r>
              <a:rPr lang="en-US" dirty="0" smtClean="0"/>
              <a:t>VT Faculty Salary Equity Study Results (Nov 2015)</a:t>
            </a:r>
          </a:p>
          <a:p>
            <a:pPr marL="694098" lvl="1" indent="-231366">
              <a:buFont typeface="Arial" panose="020B0604020202020204" pitchFamily="34" charset="0"/>
              <a:buChar char="•"/>
            </a:pPr>
            <a:r>
              <a:rPr lang="en-US" dirty="0" smtClean="0"/>
              <a:t>Page</a:t>
            </a:r>
            <a:r>
              <a:rPr lang="en-US" baseline="0" dirty="0" smtClean="0"/>
              <a:t> 4 quote: “Preliminary descriptive statistics indicate that the average nine-month equivalent salary for males within the population is approximately $108,400, compared to roughly $92,900 for females. Thus, without controlling for other factors, male salaries average 17% higher than female salaries. The average salary for underrepresented minorities ($92,270.80) is 88% of the average salary for other faculty members ($104,913.94)… from the analysis, we were able to conclude that as mediating factors are introduced into the models, the influence of gender, as well as race/ethnicity, on salary seems to dissipate to negligible levels”</a:t>
            </a:r>
          </a:p>
          <a:p>
            <a:pPr marL="636257" lvl="1" indent="-173525">
              <a:buFont typeface="Arial" panose="020B0604020202020204" pitchFamily="34" charset="0"/>
              <a:buChar char="•"/>
            </a:pPr>
            <a:r>
              <a:rPr lang="en-US" baseline="0" dirty="0" smtClean="0"/>
              <a:t>Page 7 quote: “</a:t>
            </a:r>
            <a:r>
              <a:rPr lang="en-US" dirty="0"/>
              <a:t>While women comprise a relatively small proportion (28%) of the full-time instructional faculty population at Virginia Tech, this does reflect an increase over the proportions achieved in the early 2000’s. Women are achieving parity in salary when compared with male faculty with similar characteristics. However, factors that did contribute significantly to explaining differences in salary were attained more often for men than for women. Holding the rank of full professor and holding the Eminent Scholar/University Distinguished Professor status were two factors that significantly affected salary, but were achieved by a greater percentage of men than women. Part of this is reflective of the historical hiring patterns at the university, specifically, the predominance of men in the faculty thirty to forty years ago.</a:t>
            </a:r>
            <a:endParaRPr lang="en-US" baseline="0" dirty="0" smtClean="0"/>
          </a:p>
          <a:p>
            <a:pPr marL="636257" lvl="1" indent="-173525">
              <a:buFont typeface="Arial" panose="020B0604020202020204" pitchFamily="34" charset="0"/>
              <a:buChar char="•"/>
            </a:pPr>
            <a:r>
              <a:rPr lang="en-US" baseline="0" dirty="0" smtClean="0"/>
              <a:t>Study only conducted on tenure track/tenured faculty</a:t>
            </a:r>
          </a:p>
          <a:p>
            <a:pPr marL="636257" lvl="1" indent="-173525">
              <a:buFont typeface="Arial" panose="020B0604020202020204" pitchFamily="34" charset="0"/>
              <a:buChar char="•"/>
            </a:pPr>
            <a:r>
              <a:rPr lang="en-US" baseline="0" dirty="0" smtClean="0"/>
              <a:t>Study does not look at climate issues</a:t>
            </a:r>
          </a:p>
          <a:p>
            <a:pPr marL="694098" lvl="1" indent="-231366">
              <a:buFont typeface="Arial" panose="020B0604020202020204" pitchFamily="34" charset="0"/>
              <a:buChar char="•"/>
            </a:pPr>
            <a:r>
              <a:rPr lang="en-US" baseline="0" dirty="0" smtClean="0"/>
              <a:t>Questions: While salary across faculty ranks seem to wash out, is it because there are low numbers of women in certain ranks/departments? What about other job classifications (research faculty, instructors, staff, AP faculty)? Are women more likely to be hired in lower paying jobs than men?</a:t>
            </a:r>
            <a:endParaRPr lang="en-US" dirty="0" smtClean="0"/>
          </a:p>
          <a:p>
            <a:pPr marL="231366" indent="-231366">
              <a:buAutoNum type="arabicPeriod"/>
            </a:pPr>
            <a:r>
              <a:rPr lang="en-US" dirty="0" err="1" smtClean="0"/>
              <a:t>Burrus</a:t>
            </a:r>
            <a:r>
              <a:rPr lang="en-US" baseline="0" dirty="0" err="1" smtClean="0"/>
              <a:t>s</a:t>
            </a:r>
            <a:r>
              <a:rPr lang="en-US" baseline="0" dirty="0" smtClean="0"/>
              <a:t> Data Meeting (Nov 2015) – Mary Beth </a:t>
            </a:r>
            <a:r>
              <a:rPr lang="en-US" baseline="0" dirty="0" err="1" smtClean="0"/>
              <a:t>Dunkenberger</a:t>
            </a:r>
            <a:r>
              <a:rPr lang="en-US" baseline="0" dirty="0" smtClean="0"/>
              <a:t> and Anna </a:t>
            </a:r>
            <a:r>
              <a:rPr lang="en-US" baseline="0" dirty="0" err="1" smtClean="0"/>
              <a:t>LoMascolo</a:t>
            </a:r>
            <a:r>
              <a:rPr lang="en-US" baseline="0" dirty="0" smtClean="0"/>
              <a:t> met with several administrators to discuss women’s issues on campus. </a:t>
            </a:r>
          </a:p>
          <a:p>
            <a:pPr marL="231366" indent="-231366">
              <a:buAutoNum type="arabicPeriod"/>
            </a:pPr>
            <a:r>
              <a:rPr lang="en-US" baseline="0" dirty="0" err="1" smtClean="0"/>
              <a:t>AdvanceVT</a:t>
            </a:r>
            <a:r>
              <a:rPr lang="en-US" baseline="0" dirty="0" smtClean="0"/>
              <a:t> Session / Women’s Alliance Formed (Jan 2016)</a:t>
            </a:r>
          </a:p>
          <a:p>
            <a:pPr marL="694098" lvl="1" indent="-231366">
              <a:buFont typeface="Arial" panose="020B0604020202020204" pitchFamily="34" charset="0"/>
              <a:buChar char="•"/>
            </a:pPr>
            <a:r>
              <a:rPr lang="en-US" baseline="0" dirty="0" smtClean="0"/>
              <a:t>Conversation session at </a:t>
            </a:r>
            <a:r>
              <a:rPr lang="en-US" baseline="0" dirty="0" err="1" smtClean="0"/>
              <a:t>AdvancedVT</a:t>
            </a:r>
            <a:r>
              <a:rPr lang="en-US" baseline="0" dirty="0" smtClean="0"/>
              <a:t> (~60 people in attendance)</a:t>
            </a:r>
          </a:p>
          <a:p>
            <a:pPr marL="694098" lvl="1" indent="-231366">
              <a:buFont typeface="Arial" panose="020B0604020202020204" pitchFamily="34" charset="0"/>
              <a:buChar char="•"/>
            </a:pPr>
            <a:r>
              <a:rPr lang="en-US" baseline="0" dirty="0" smtClean="0"/>
              <a:t>Several themes emerged to inform an internal survey</a:t>
            </a:r>
          </a:p>
          <a:p>
            <a:pPr marL="231366" indent="-231366">
              <a:buAutoNum type="arabicPeriod"/>
            </a:pPr>
            <a:r>
              <a:rPr lang="en-US" baseline="0" dirty="0" smtClean="0"/>
              <a:t>Survey for Formation of Women’s Alliance (Feb 2016) - Priority Needs:</a:t>
            </a:r>
          </a:p>
          <a:p>
            <a:pPr marL="694098" lvl="1" indent="-231366">
              <a:buFont typeface="Arial" panose="020B0604020202020204" pitchFamily="34" charset="0"/>
              <a:buChar char="•"/>
            </a:pPr>
            <a:r>
              <a:rPr lang="en-US" baseline="0" dirty="0" smtClean="0"/>
              <a:t>Work-life balance</a:t>
            </a:r>
          </a:p>
          <a:p>
            <a:pPr marL="694098" lvl="1" indent="-231366">
              <a:buFont typeface="Arial" panose="020B0604020202020204" pitchFamily="34" charset="0"/>
              <a:buChar char="•"/>
            </a:pPr>
            <a:r>
              <a:rPr lang="en-US" baseline="0" dirty="0" smtClean="0"/>
              <a:t>Support for Women in Leadership Roles – advancement within VT vs. leaving for other institutions</a:t>
            </a:r>
          </a:p>
          <a:p>
            <a:pPr marL="694098" lvl="1" indent="-231366">
              <a:buFont typeface="Arial" panose="020B0604020202020204" pitchFamily="34" charset="0"/>
              <a:buChar char="•"/>
            </a:pPr>
            <a:r>
              <a:rPr lang="en-US" baseline="0" dirty="0" smtClean="0"/>
              <a:t>Support women as mentors for new employees and students / Empower mentors to speak up on behalf of mentees</a:t>
            </a:r>
          </a:p>
          <a:p>
            <a:pPr marL="694098" lvl="1" indent="-231366">
              <a:buFont typeface="Arial" panose="020B0604020202020204" pitchFamily="34" charset="0"/>
              <a:buChar char="•"/>
            </a:pPr>
            <a:r>
              <a:rPr lang="en-US" baseline="0" dirty="0" smtClean="0"/>
              <a:t>Childcare</a:t>
            </a:r>
          </a:p>
          <a:p>
            <a:pPr marL="694098" lvl="1" indent="-231366">
              <a:buFont typeface="Arial" panose="020B0604020202020204" pitchFamily="34" charset="0"/>
              <a:buChar char="•"/>
            </a:pPr>
            <a:r>
              <a:rPr lang="en-US" baseline="0" dirty="0" smtClean="0"/>
              <a:t>Equality in leave and pay for both staff and faculty</a:t>
            </a:r>
          </a:p>
          <a:p>
            <a:pPr marL="694098" lvl="1" indent="-231366">
              <a:buFont typeface="Arial" panose="020B0604020202020204" pitchFamily="34" charset="0"/>
              <a:buChar char="•"/>
            </a:pPr>
            <a:r>
              <a:rPr lang="en-US" baseline="0" dirty="0" smtClean="0"/>
              <a:t>Promotion of education and training opportunities</a:t>
            </a:r>
          </a:p>
          <a:p>
            <a:pPr marL="694098" lvl="1" indent="-231366">
              <a:buFont typeface="Arial" panose="020B0604020202020204" pitchFamily="34" charset="0"/>
              <a:buChar char="•"/>
            </a:pPr>
            <a:r>
              <a:rPr lang="en-US" baseline="0" dirty="0" smtClean="0"/>
              <a:t>Address gender-based violence and harassment</a:t>
            </a:r>
          </a:p>
          <a:p>
            <a:pPr marL="694098" lvl="1" indent="-231366">
              <a:buFont typeface="Arial" panose="020B0604020202020204" pitchFamily="34" charset="0"/>
              <a:buChar char="•"/>
            </a:pPr>
            <a:r>
              <a:rPr lang="en-US" baseline="0" dirty="0" smtClean="0"/>
              <a:t>Teaching faculty should be more representative of student population</a:t>
            </a:r>
          </a:p>
          <a:p>
            <a:pPr marL="694098" lvl="1" indent="-231366">
              <a:buFont typeface="Arial" panose="020B0604020202020204" pitchFamily="34" charset="0"/>
              <a:buChar char="•"/>
            </a:pPr>
            <a:r>
              <a:rPr lang="en-US" baseline="0" dirty="0" smtClean="0"/>
              <a:t>P&amp;T guidelines – interpret consistently across colleges/departments</a:t>
            </a:r>
          </a:p>
          <a:p>
            <a:pPr marL="694098" lvl="1" indent="-231366">
              <a:buFont typeface="Arial" panose="020B0604020202020204" pitchFamily="34" charset="0"/>
              <a:buChar char="•"/>
            </a:pPr>
            <a:r>
              <a:rPr lang="en-US" baseline="0" dirty="0" smtClean="0"/>
              <a:t>THERE SEEMS TO BE A GAP BETWEEN QUANTITATIVE REPORTS AND STORIES OF WOMEN ON CAMPUS</a:t>
            </a:r>
          </a:p>
          <a:p>
            <a:pPr marL="231366" indent="-231366">
              <a:buAutoNum type="arabicPeriod"/>
            </a:pPr>
            <a:r>
              <a:rPr lang="en-US" baseline="0" dirty="0" smtClean="0"/>
              <a:t>Pay Equity Study Resolution to CEOD (Spring 2016) – requested more in depth, qualitative survey from external reviewer </a:t>
            </a:r>
          </a:p>
          <a:p>
            <a:pPr marL="231366" indent="-231366" defTabSz="925464">
              <a:buFontTx/>
              <a:buAutoNum type="arabicPeriod"/>
              <a:defRPr/>
            </a:pPr>
            <a:r>
              <a:rPr lang="en-US" baseline="0" dirty="0" smtClean="0"/>
              <a:t>Proposal for Council on Status of Women (2016-2017) – requested advisory council to review status of women at VT</a:t>
            </a:r>
          </a:p>
          <a:p>
            <a:pPr marL="231366" indent="-231366">
              <a:buAutoNum type="arabicPeriod"/>
            </a:pPr>
            <a:r>
              <a:rPr lang="en-US" baseline="0" dirty="0" smtClean="0"/>
              <a:t>Conversations w/ VT Faculty and Graduate Students (Feb 2017) – Priority Themes</a:t>
            </a:r>
          </a:p>
          <a:p>
            <a:pPr marL="231366" indent="-231366">
              <a:buAutoNum type="arabicPeriod"/>
            </a:pPr>
            <a:r>
              <a:rPr lang="en-US" baseline="0" dirty="0" smtClean="0"/>
              <a:t>HR Restructuring Presentation / </a:t>
            </a:r>
            <a:r>
              <a:rPr lang="en-US" baseline="0" dirty="0" err="1" smtClean="0"/>
              <a:t>Burruss</a:t>
            </a:r>
            <a:r>
              <a:rPr lang="en-US" baseline="0" dirty="0" smtClean="0"/>
              <a:t> Data Meeting (Mar 2017)</a:t>
            </a:r>
          </a:p>
          <a:p>
            <a:pPr marL="694098" lvl="1" indent="-231366" defTabSz="925464">
              <a:buFont typeface="Arial" panose="020B0604020202020204" pitchFamily="34" charset="0"/>
              <a:buChar char="•"/>
              <a:defRPr/>
            </a:pPr>
            <a:r>
              <a:rPr lang="en-US" baseline="0" dirty="0" smtClean="0"/>
              <a:t>HR Presentation: “Inequity in Pay and Other Employment Terms: Policies are broad or ill-defined at central HR </a:t>
            </a:r>
            <a:r>
              <a:rPr lang="en-US" dirty="0"/>
              <a:t>and units have made their own decisions and policies to fit their needs, resulting in differing pay and other practices across the institution”</a:t>
            </a:r>
          </a:p>
          <a:p>
            <a:pPr marL="694098" lvl="1" indent="-231366">
              <a:buFont typeface="Arial" panose="020B0604020202020204" pitchFamily="34" charset="0"/>
              <a:buChar char="•"/>
            </a:pPr>
            <a:r>
              <a:rPr lang="en-US" baseline="0" dirty="0" smtClean="0"/>
              <a:t>Data Meeting: Salary in good shape regarding tenure-track/tenured faculty and staff; not sure about AP faculty because of too many variances in job titles and responsibilities</a:t>
            </a:r>
          </a:p>
          <a:p>
            <a:pPr marL="694098" lvl="1" indent="-231366">
              <a:buFont typeface="Arial" panose="020B0604020202020204" pitchFamily="34" charset="0"/>
              <a:buChar char="•"/>
            </a:pPr>
            <a:r>
              <a:rPr lang="en-US" baseline="0" dirty="0" smtClean="0"/>
              <a:t>Jack agreed to look in to data related to dual hiring practices, who comes in as tenured, modified duty variations</a:t>
            </a:r>
          </a:p>
          <a:p>
            <a:pPr marL="694098" lvl="1" indent="-231366">
              <a:buFont typeface="Arial" panose="020B0604020202020204" pitchFamily="34" charset="0"/>
              <a:buChar char="•"/>
            </a:pPr>
            <a:r>
              <a:rPr lang="en-US" baseline="0" dirty="0" smtClean="0"/>
              <a:t>Women’s Alliance is asking for intentionally and accountability across the university</a:t>
            </a:r>
          </a:p>
          <a:p>
            <a:pPr marL="694098" lvl="1" indent="-231366">
              <a:buFont typeface="Arial" panose="020B0604020202020204" pitchFamily="34" charset="0"/>
              <a:buChar char="•"/>
            </a:pPr>
            <a:r>
              <a:rPr lang="en-US" baseline="0" dirty="0" smtClean="0"/>
              <a:t>Questions to consider: Are women hired at lower ranks than men? How can we make sense of data with small sample numbers? How can we capture and work on women’s climate and perceptions?</a:t>
            </a:r>
          </a:p>
          <a:p>
            <a:pPr marL="231366" indent="-231366">
              <a:buAutoNum type="arabicPeriod"/>
            </a:pPr>
            <a:r>
              <a:rPr lang="en-US" baseline="0" dirty="0" smtClean="0"/>
              <a:t>Conversations with AP Faculty and Staff (April 2017)</a:t>
            </a:r>
            <a:endParaRPr lang="en-US" dirty="0"/>
          </a:p>
        </p:txBody>
      </p:sp>
      <p:sp>
        <p:nvSpPr>
          <p:cNvPr id="4" name="Slide Number Placeholder 3"/>
          <p:cNvSpPr>
            <a:spLocks noGrp="1"/>
          </p:cNvSpPr>
          <p:nvPr>
            <p:ph type="sldNum" sz="quarter" idx="10"/>
          </p:nvPr>
        </p:nvSpPr>
        <p:spPr/>
        <p:txBody>
          <a:bodyPr/>
          <a:lstStyle/>
          <a:p>
            <a:pPr defTabSz="925464">
              <a:defRPr/>
            </a:pPr>
            <a:fld id="{8498534A-C928-48CE-8BEB-F920A7DC1D20}" type="slidenum">
              <a:rPr lang="en-US">
                <a:solidFill>
                  <a:prstClr val="black"/>
                </a:solidFill>
                <a:latin typeface="Calibri"/>
              </a:rPr>
              <a:pPr defTabSz="925464">
                <a:defRPr/>
              </a:pPr>
              <a:t>41</a:t>
            </a:fld>
            <a:endParaRPr lang="en-US">
              <a:solidFill>
                <a:prstClr val="black"/>
              </a:solidFill>
              <a:latin typeface="Calibri"/>
            </a:endParaRPr>
          </a:p>
        </p:txBody>
      </p:sp>
    </p:spTree>
    <p:extLst>
      <p:ext uri="{BB962C8B-B14F-4D97-AF65-F5344CB8AC3E}">
        <p14:creationId xmlns:p14="http://schemas.microsoft.com/office/powerpoint/2010/main" val="2267601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15"/>
              </a:spcAft>
            </a:pPr>
            <a:r>
              <a:rPr lang="en-US" dirty="0"/>
              <a:t>College/Departmental Leadership on addressing women’s issues</a:t>
            </a:r>
          </a:p>
          <a:p>
            <a:pPr>
              <a:spcAft>
                <a:spcPts val="1215"/>
              </a:spcAft>
            </a:pPr>
            <a:r>
              <a:rPr lang="en-US" dirty="0"/>
              <a:t>Qualified, trained mentors and advisors; supportive networks</a:t>
            </a:r>
          </a:p>
          <a:p>
            <a:pPr>
              <a:spcAft>
                <a:spcPts val="1215"/>
              </a:spcAft>
            </a:pPr>
            <a:r>
              <a:rPr lang="en-US" dirty="0"/>
              <a:t>Equitable allocation and recognition of service responsibilities</a:t>
            </a:r>
          </a:p>
          <a:p>
            <a:pPr>
              <a:spcAft>
                <a:spcPts val="1215"/>
              </a:spcAft>
            </a:pPr>
            <a:r>
              <a:rPr lang="en-US" dirty="0"/>
              <a:t>Clear criteria for promotion/tenure, employee evaluation</a:t>
            </a:r>
          </a:p>
          <a:p>
            <a:pPr>
              <a:spcAft>
                <a:spcPts val="1215"/>
              </a:spcAft>
            </a:pPr>
            <a:r>
              <a:rPr lang="en-US" dirty="0"/>
              <a:t>Greater job security and professional advancement opportunities</a:t>
            </a:r>
          </a:p>
          <a:p>
            <a:pPr>
              <a:spcAft>
                <a:spcPts val="1215"/>
              </a:spcAft>
            </a:pPr>
            <a:r>
              <a:rPr lang="en-US" dirty="0"/>
              <a:t>Work/life balance</a:t>
            </a:r>
          </a:p>
          <a:p>
            <a:pPr>
              <a:spcAft>
                <a:spcPts val="1215"/>
              </a:spcAft>
            </a:pPr>
            <a:r>
              <a:rPr lang="en-US" dirty="0"/>
              <a:t>Doctoral Student Success and Mentoring</a:t>
            </a:r>
          </a:p>
          <a:p>
            <a:pPr>
              <a:spcAft>
                <a:spcPts val="1215"/>
              </a:spcAft>
            </a:pPr>
            <a:r>
              <a:rPr lang="en-US" dirty="0"/>
              <a:t>Greater diversity among leaders, faculty, and students</a:t>
            </a:r>
          </a:p>
        </p:txBody>
      </p:sp>
      <p:sp>
        <p:nvSpPr>
          <p:cNvPr id="4" name="Slide Number Placeholder 3"/>
          <p:cNvSpPr>
            <a:spLocks noGrp="1"/>
          </p:cNvSpPr>
          <p:nvPr>
            <p:ph type="sldNum" sz="quarter" idx="10"/>
          </p:nvPr>
        </p:nvSpPr>
        <p:spPr/>
        <p:txBody>
          <a:bodyPr/>
          <a:lstStyle/>
          <a:p>
            <a:pPr defTabSz="925464">
              <a:defRPr/>
            </a:pPr>
            <a:fld id="{8498534A-C928-48CE-8BEB-F920A7DC1D20}" type="slidenum">
              <a:rPr lang="en-US">
                <a:solidFill>
                  <a:prstClr val="black"/>
                </a:solidFill>
                <a:latin typeface="Calibri"/>
              </a:rPr>
              <a:pPr defTabSz="925464">
                <a:defRPr/>
              </a:pPr>
              <a:t>42</a:t>
            </a:fld>
            <a:endParaRPr lang="en-US">
              <a:solidFill>
                <a:prstClr val="black"/>
              </a:solidFill>
              <a:latin typeface="Calibri"/>
            </a:endParaRPr>
          </a:p>
        </p:txBody>
      </p:sp>
    </p:spTree>
    <p:extLst>
      <p:ext uri="{BB962C8B-B14F-4D97-AF65-F5344CB8AC3E}">
        <p14:creationId xmlns:p14="http://schemas.microsoft.com/office/powerpoint/2010/main" val="27090615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Added some recent gender equality headlines</a:t>
            </a:r>
          </a:p>
          <a:p>
            <a:endParaRPr lang="en-US" dirty="0"/>
          </a:p>
          <a:p>
            <a:r>
              <a:rPr lang="en-US" dirty="0"/>
              <a:t>JMU in Harrisonburg – viewed film “Equal Means Equal” about women’s issues just yesterday.</a:t>
            </a:r>
          </a:p>
          <a:p>
            <a:r>
              <a:rPr lang="en-US" dirty="0"/>
              <a:t>CSU unveiled climate report on March 20</a:t>
            </a:r>
            <a:r>
              <a:rPr lang="en-US" baseline="30000" dirty="0"/>
              <a:t>th</a:t>
            </a:r>
            <a:r>
              <a:rPr lang="en-US" dirty="0"/>
              <a:t> – shows that women face pervasive fear of retaliation, sexist insinuations and inconsistent applications of earned benefits such as parental leave</a:t>
            </a:r>
          </a:p>
          <a:p>
            <a:r>
              <a:rPr lang="en-US" dirty="0"/>
              <a:t>Reports from CUPA-HR show that there is a still a pay gap across gender and racial lines</a:t>
            </a:r>
          </a:p>
          <a:p>
            <a:endParaRPr lang="en-US"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defTabSz="925464">
              <a:defRPr/>
            </a:pPr>
            <a:fld id="{8498534A-C928-48CE-8BEB-F920A7DC1D20}" type="slidenum">
              <a:rPr lang="en-US">
                <a:solidFill>
                  <a:prstClr val="black"/>
                </a:solidFill>
                <a:latin typeface="Calibri"/>
              </a:rPr>
              <a:pPr defTabSz="925464">
                <a:defRPr/>
              </a:pPr>
              <a:t>43</a:t>
            </a:fld>
            <a:endParaRPr lang="en-US">
              <a:solidFill>
                <a:prstClr val="black"/>
              </a:solidFill>
              <a:latin typeface="Calibri"/>
            </a:endParaRPr>
          </a:p>
        </p:txBody>
      </p:sp>
    </p:spTree>
    <p:extLst>
      <p:ext uri="{BB962C8B-B14F-4D97-AF65-F5344CB8AC3E}">
        <p14:creationId xmlns:p14="http://schemas.microsoft.com/office/powerpoint/2010/main" val="13621984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Miraculously,</a:t>
            </a:r>
            <a:r>
              <a:rPr lang="en-US" altLang="en-US" baseline="0" dirty="0" smtClean="0"/>
              <a:t> through amazing commitment and engagement of campus and partnership with student </a:t>
            </a:r>
            <a:r>
              <a:rPr lang="en-US" altLang="en-US" baseline="0" dirty="0" err="1" smtClean="0"/>
              <a:t>affais</a:t>
            </a:r>
            <a:r>
              <a:rPr lang="en-US" altLang="en-US" baseline="0" dirty="0" smtClean="0"/>
              <a:t>, implemented diversity Edu for 93% of freshman class and thanks to support of BOV, it will be formally required of all entering students this coming fall</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45</a:t>
            </a:fld>
            <a:endParaRPr lang="en-US" altLang="en-US"/>
          </a:p>
        </p:txBody>
      </p:sp>
    </p:spTree>
    <p:extLst>
      <p:ext uri="{BB962C8B-B14F-4D97-AF65-F5344CB8AC3E}">
        <p14:creationId xmlns:p14="http://schemas.microsoft.com/office/powerpoint/2010/main" val="823535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Miraculously,</a:t>
            </a:r>
            <a:r>
              <a:rPr lang="en-US" altLang="en-US" baseline="0" dirty="0" smtClean="0"/>
              <a:t> through amazing commitment and engagement of campus and partnership with student </a:t>
            </a:r>
            <a:r>
              <a:rPr lang="en-US" altLang="en-US" baseline="0" dirty="0" err="1" smtClean="0"/>
              <a:t>affais</a:t>
            </a:r>
            <a:r>
              <a:rPr lang="en-US" altLang="en-US" baseline="0" dirty="0" smtClean="0"/>
              <a:t>, implemented diversity Edu for 93% of freshman class and thanks to support of BOV, it will be formally required of all entering students this coming fall</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47</a:t>
            </a:fld>
            <a:endParaRPr lang="en-US" altLang="en-US"/>
          </a:p>
        </p:txBody>
      </p:sp>
    </p:spTree>
    <p:extLst>
      <p:ext uri="{BB962C8B-B14F-4D97-AF65-F5344CB8AC3E}">
        <p14:creationId xmlns:p14="http://schemas.microsoft.com/office/powerpoint/2010/main" val="30265918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smtClean="0"/>
              <a:t>We also made great progress with a new strategic growth area:  equity and social disparity in the human condition as part of original destination</a:t>
            </a:r>
            <a:r>
              <a:rPr lang="en-US" altLang="en-US" baseline="0" dirty="0" smtClean="0"/>
              <a:t> area vision.  Pathways curriculum is moving through governance and hope to have resolution to university council this spring.</a:t>
            </a:r>
            <a:endParaRPr lang="en-US" altLang="en-US" dirty="0" smtClean="0"/>
          </a:p>
        </p:txBody>
      </p:sp>
      <p:sp>
        <p:nvSpPr>
          <p:cNvPr id="1331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51940" indent="-289208">
              <a:defRPr>
                <a:solidFill>
                  <a:schemeClr val="tx1"/>
                </a:solidFill>
                <a:latin typeface="Calibri" panose="020F0502020204030204" pitchFamily="34" charset="0"/>
              </a:defRPr>
            </a:lvl2pPr>
            <a:lvl3pPr marL="1156830" indent="-231366">
              <a:defRPr>
                <a:solidFill>
                  <a:schemeClr val="tx1"/>
                </a:solidFill>
                <a:latin typeface="Calibri" panose="020F0502020204030204" pitchFamily="34" charset="0"/>
              </a:defRPr>
            </a:lvl3pPr>
            <a:lvl4pPr marL="1619562" indent="-231366">
              <a:defRPr>
                <a:solidFill>
                  <a:schemeClr val="tx1"/>
                </a:solidFill>
                <a:latin typeface="Calibri" panose="020F0502020204030204" pitchFamily="34" charset="0"/>
              </a:defRPr>
            </a:lvl4pPr>
            <a:lvl5pPr marL="2082295" indent="-231366">
              <a:defRPr>
                <a:solidFill>
                  <a:schemeClr val="tx1"/>
                </a:solidFill>
                <a:latin typeface="Calibri" panose="020F0502020204030204" pitchFamily="34" charset="0"/>
              </a:defRPr>
            </a:lvl5pPr>
            <a:lvl6pPr marL="2545027" indent="-231366" defTabSz="462732" fontAlgn="base">
              <a:spcBef>
                <a:spcPct val="0"/>
              </a:spcBef>
              <a:spcAft>
                <a:spcPct val="0"/>
              </a:spcAft>
              <a:defRPr>
                <a:solidFill>
                  <a:schemeClr val="tx1"/>
                </a:solidFill>
                <a:latin typeface="Calibri" panose="020F0502020204030204" pitchFamily="34" charset="0"/>
              </a:defRPr>
            </a:lvl6pPr>
            <a:lvl7pPr marL="3007759" indent="-231366" defTabSz="462732" fontAlgn="base">
              <a:spcBef>
                <a:spcPct val="0"/>
              </a:spcBef>
              <a:spcAft>
                <a:spcPct val="0"/>
              </a:spcAft>
              <a:defRPr>
                <a:solidFill>
                  <a:schemeClr val="tx1"/>
                </a:solidFill>
                <a:latin typeface="Calibri" panose="020F0502020204030204" pitchFamily="34" charset="0"/>
              </a:defRPr>
            </a:lvl7pPr>
            <a:lvl8pPr marL="3470491" indent="-231366" defTabSz="462732" fontAlgn="base">
              <a:spcBef>
                <a:spcPct val="0"/>
              </a:spcBef>
              <a:spcAft>
                <a:spcPct val="0"/>
              </a:spcAft>
              <a:defRPr>
                <a:solidFill>
                  <a:schemeClr val="tx1"/>
                </a:solidFill>
                <a:latin typeface="Calibri" panose="020F0502020204030204" pitchFamily="34" charset="0"/>
              </a:defRPr>
            </a:lvl8pPr>
            <a:lvl9pPr marL="3933223" indent="-231366" defTabSz="46273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2BD09EE-07E2-46AF-8A41-0D8A147C5AAF}" type="slidenum">
              <a:rPr lang="en-US" altLang="en-US"/>
              <a:pPr fontAlgn="base">
                <a:spcBef>
                  <a:spcPct val="0"/>
                </a:spcBef>
                <a:spcAft>
                  <a:spcPct val="0"/>
                </a:spcAft>
              </a:pPr>
              <a:t>50</a:t>
            </a:fld>
            <a:endParaRPr lang="en-US" altLang="en-US"/>
          </a:p>
        </p:txBody>
      </p:sp>
    </p:spTree>
    <p:extLst>
      <p:ext uri="{BB962C8B-B14F-4D97-AF65-F5344CB8AC3E}">
        <p14:creationId xmlns:p14="http://schemas.microsoft.com/office/powerpoint/2010/main" val="161754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525" indent="-173525">
              <a:buFont typeface="Arial" panose="020B0604020202020204" pitchFamily="34" charset="0"/>
              <a:buChar char="•"/>
            </a:pPr>
            <a:r>
              <a:rPr lang="en-US" dirty="0" smtClean="0"/>
              <a:t>Last year’s conceptual</a:t>
            </a:r>
            <a:r>
              <a:rPr lang="en-US" baseline="0" dirty="0" smtClean="0"/>
              <a:t> framework to guide the work of diversity, inclusion and equity at Virginia Tech</a:t>
            </a:r>
          </a:p>
          <a:p>
            <a:pPr marL="173525" indent="-173525">
              <a:buFont typeface="Arial" panose="020B0604020202020204" pitchFamily="34" charset="0"/>
              <a:buChar char="•"/>
            </a:pPr>
            <a:r>
              <a:rPr lang="en-US" baseline="0" dirty="0" smtClean="0"/>
              <a:t>Tasked with reminding those of us who were here … and briefly share with those of us who are new at Tech</a:t>
            </a:r>
            <a:endParaRPr lang="en-US" dirty="0"/>
          </a:p>
        </p:txBody>
      </p:sp>
      <p:sp>
        <p:nvSpPr>
          <p:cNvPr id="4" name="Slide Number Placeholder 3"/>
          <p:cNvSpPr>
            <a:spLocks noGrp="1"/>
          </p:cNvSpPr>
          <p:nvPr>
            <p:ph type="sldNum" sz="quarter" idx="10"/>
          </p:nvPr>
        </p:nvSpPr>
        <p:spPr/>
        <p:txBody>
          <a:bodyPr/>
          <a:lstStyle/>
          <a:p>
            <a:fld id="{9A906F59-3A4E-4F3E-A3B7-8122A3B6572E}" type="slidenum">
              <a:rPr lang="en-US" smtClean="0"/>
              <a:t>56</a:t>
            </a:fld>
            <a:endParaRPr lang="en-US"/>
          </a:p>
        </p:txBody>
      </p:sp>
    </p:spTree>
    <p:extLst>
      <p:ext uri="{BB962C8B-B14F-4D97-AF65-F5344CB8AC3E}">
        <p14:creationId xmlns:p14="http://schemas.microsoft.com/office/powerpoint/2010/main" val="2472461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Little scholarship exists to establish an empirical</a:t>
            </a:r>
            <a:r>
              <a:rPr lang="en-US" baseline="0" dirty="0" smtClean="0"/>
              <a:t> link between structural support ant the institutional level and campus racial climate</a:t>
            </a:r>
          </a:p>
          <a:p>
            <a:endParaRPr lang="en-US" baseline="0" dirty="0" smtClean="0"/>
          </a:p>
          <a:p>
            <a:r>
              <a:rPr lang="en-US" baseline="0" dirty="0" smtClean="0"/>
              <a:t>Adopted by other universities, Michigan, Penn …</a:t>
            </a:r>
          </a:p>
          <a:p>
            <a:r>
              <a:rPr lang="en-US" baseline="0" dirty="0" smtClean="0"/>
              <a:t>Rare for all campus to assess all dimensions</a:t>
            </a:r>
          </a:p>
          <a:p>
            <a:r>
              <a:rPr lang="en-US" baseline="0" dirty="0" smtClean="0"/>
              <a:t>Measure the impact of changing policies, Michigan Student Body, 2008)</a:t>
            </a:r>
            <a:endParaRPr lang="en-US" dirty="0" smtClean="0"/>
          </a:p>
          <a:p>
            <a:endParaRPr lang="en-US" dirty="0"/>
          </a:p>
        </p:txBody>
      </p:sp>
      <p:sp>
        <p:nvSpPr>
          <p:cNvPr id="4" name="Slide Number Placeholder 3"/>
          <p:cNvSpPr>
            <a:spLocks noGrp="1"/>
          </p:cNvSpPr>
          <p:nvPr>
            <p:ph type="sldNum" sz="quarter" idx="10"/>
          </p:nvPr>
        </p:nvSpPr>
        <p:spPr/>
        <p:txBody>
          <a:bodyPr/>
          <a:lstStyle/>
          <a:p>
            <a:fld id="{0DE9EFAE-C5AA-45BA-B232-4AF45326A8F5}" type="slidenum">
              <a:rPr lang="en-US" smtClean="0"/>
              <a:t>57</a:t>
            </a:fld>
            <a:endParaRPr lang="en-US"/>
          </a:p>
        </p:txBody>
      </p:sp>
    </p:spTree>
    <p:extLst>
      <p:ext uri="{BB962C8B-B14F-4D97-AF65-F5344CB8AC3E}">
        <p14:creationId xmlns:p14="http://schemas.microsoft.com/office/powerpoint/2010/main" val="1829707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Sharing</a:t>
            </a:r>
            <a:r>
              <a:rPr lang="en-US" baseline="0" dirty="0" smtClean="0"/>
              <a:t> a quote from last year’s summit</a:t>
            </a:r>
            <a:endParaRPr lang="en-US" dirty="0"/>
          </a:p>
        </p:txBody>
      </p:sp>
      <p:sp>
        <p:nvSpPr>
          <p:cNvPr id="4" name="Slide Number Placeholder 3"/>
          <p:cNvSpPr>
            <a:spLocks noGrp="1"/>
          </p:cNvSpPr>
          <p:nvPr>
            <p:ph type="sldNum" sz="quarter" idx="10"/>
          </p:nvPr>
        </p:nvSpPr>
        <p:spPr/>
        <p:txBody>
          <a:bodyPr/>
          <a:lstStyle/>
          <a:p>
            <a:fld id="{0DE9EFAE-C5AA-45BA-B232-4AF45326A8F5}" type="slidenum">
              <a:rPr lang="en-US" smtClean="0"/>
              <a:t>58</a:t>
            </a:fld>
            <a:endParaRPr lang="en-US"/>
          </a:p>
        </p:txBody>
      </p:sp>
    </p:spTree>
    <p:extLst>
      <p:ext uri="{BB962C8B-B14F-4D97-AF65-F5344CB8AC3E}">
        <p14:creationId xmlns:p14="http://schemas.microsoft.com/office/powerpoint/2010/main" val="40658404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the next 30 minutes,</a:t>
            </a:r>
            <a:r>
              <a:rPr lang="en-US" baseline="0" dirty="0" smtClean="0"/>
              <a:t> please address the following questions at your tables</a:t>
            </a:r>
          </a:p>
          <a:p>
            <a:r>
              <a:rPr lang="en-US" baseline="0" dirty="0" smtClean="0"/>
              <a:t>Report out … harvest the wisdom from the room</a:t>
            </a:r>
            <a:endParaRPr lang="en-US" dirty="0"/>
          </a:p>
        </p:txBody>
      </p:sp>
      <p:sp>
        <p:nvSpPr>
          <p:cNvPr id="4" name="Slide Number Placeholder 3"/>
          <p:cNvSpPr>
            <a:spLocks noGrp="1"/>
          </p:cNvSpPr>
          <p:nvPr>
            <p:ph type="sldNum" sz="quarter" idx="10"/>
          </p:nvPr>
        </p:nvSpPr>
        <p:spPr/>
        <p:txBody>
          <a:bodyPr/>
          <a:lstStyle/>
          <a:p>
            <a:fld id="{0DE9EFAE-C5AA-45BA-B232-4AF45326A8F5}" type="slidenum">
              <a:rPr lang="en-US" smtClean="0"/>
              <a:t>60</a:t>
            </a:fld>
            <a:endParaRPr lang="en-US"/>
          </a:p>
        </p:txBody>
      </p:sp>
    </p:spTree>
    <p:extLst>
      <p:ext uri="{BB962C8B-B14F-4D97-AF65-F5344CB8AC3E}">
        <p14:creationId xmlns:p14="http://schemas.microsoft.com/office/powerpoint/2010/main" val="19385292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xfrm>
            <a:off x="706438" y="1155700"/>
            <a:ext cx="5541962" cy="31178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It is important to me to develop the people with whom I work and design specific plans to achieve goals.  </a:t>
            </a:r>
          </a:p>
          <a:p>
            <a:pPr eaLnBrk="1" hangingPunct="1">
              <a:spcBef>
                <a:spcPct val="0"/>
              </a:spcBef>
            </a:pPr>
            <a:endParaRPr lang="en-US" altLang="en-US" dirty="0"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112" charset="0"/>
              </a:defRPr>
            </a:lvl1pPr>
            <a:lvl2pPr marL="751663" indent="-288005" eaLnBrk="0" hangingPunct="0">
              <a:spcBef>
                <a:spcPct val="30000"/>
              </a:spcBef>
              <a:defRPr sz="1200">
                <a:solidFill>
                  <a:schemeClr val="tx1"/>
                </a:solidFill>
                <a:latin typeface="Calibri" pitchFamily="-112" charset="0"/>
              </a:defRPr>
            </a:lvl2pPr>
            <a:lvl3pPr marL="1155187" indent="-231037" eaLnBrk="0" hangingPunct="0">
              <a:spcBef>
                <a:spcPct val="30000"/>
              </a:spcBef>
              <a:defRPr sz="1200">
                <a:solidFill>
                  <a:schemeClr val="tx1"/>
                </a:solidFill>
                <a:latin typeface="Calibri" pitchFamily="-112" charset="0"/>
              </a:defRPr>
            </a:lvl3pPr>
            <a:lvl4pPr marL="1618844" indent="-231037" eaLnBrk="0" hangingPunct="0">
              <a:spcBef>
                <a:spcPct val="30000"/>
              </a:spcBef>
              <a:defRPr sz="1200">
                <a:solidFill>
                  <a:schemeClr val="tx1"/>
                </a:solidFill>
                <a:latin typeface="Calibri" pitchFamily="-112" charset="0"/>
              </a:defRPr>
            </a:lvl4pPr>
            <a:lvl5pPr marL="2080919" indent="-231037" eaLnBrk="0" hangingPunct="0">
              <a:spcBef>
                <a:spcPct val="30000"/>
              </a:spcBef>
              <a:defRPr sz="1200">
                <a:solidFill>
                  <a:schemeClr val="tx1"/>
                </a:solidFill>
                <a:latin typeface="Calibri" pitchFamily="-112" charset="0"/>
              </a:defRPr>
            </a:lvl5pPr>
            <a:lvl6pPr marL="2536664" indent="-231037" defTabSz="455745" eaLnBrk="0" fontAlgn="base" hangingPunct="0">
              <a:spcBef>
                <a:spcPct val="30000"/>
              </a:spcBef>
              <a:spcAft>
                <a:spcPct val="0"/>
              </a:spcAft>
              <a:defRPr sz="1200">
                <a:solidFill>
                  <a:schemeClr val="tx1"/>
                </a:solidFill>
                <a:latin typeface="Calibri" pitchFamily="-112" charset="0"/>
              </a:defRPr>
            </a:lvl6pPr>
            <a:lvl7pPr marL="2992408" indent="-231037" defTabSz="455745" eaLnBrk="0" fontAlgn="base" hangingPunct="0">
              <a:spcBef>
                <a:spcPct val="30000"/>
              </a:spcBef>
              <a:spcAft>
                <a:spcPct val="0"/>
              </a:spcAft>
              <a:defRPr sz="1200">
                <a:solidFill>
                  <a:schemeClr val="tx1"/>
                </a:solidFill>
                <a:latin typeface="Calibri" pitchFamily="-112" charset="0"/>
              </a:defRPr>
            </a:lvl7pPr>
            <a:lvl8pPr marL="3448154" indent="-231037" defTabSz="455745" eaLnBrk="0" fontAlgn="base" hangingPunct="0">
              <a:spcBef>
                <a:spcPct val="30000"/>
              </a:spcBef>
              <a:spcAft>
                <a:spcPct val="0"/>
              </a:spcAft>
              <a:defRPr sz="1200">
                <a:solidFill>
                  <a:schemeClr val="tx1"/>
                </a:solidFill>
                <a:latin typeface="Calibri" pitchFamily="-112" charset="0"/>
              </a:defRPr>
            </a:lvl8pPr>
            <a:lvl9pPr marL="3903898" indent="-231037" defTabSz="455745" eaLnBrk="0" fontAlgn="base" hangingPunct="0">
              <a:spcBef>
                <a:spcPct val="30000"/>
              </a:spcBef>
              <a:spcAft>
                <a:spcPct val="0"/>
              </a:spcAft>
              <a:defRPr sz="1200">
                <a:solidFill>
                  <a:schemeClr val="tx1"/>
                </a:solidFill>
                <a:latin typeface="Calibri" pitchFamily="-112" charset="0"/>
              </a:defRPr>
            </a:lvl9pPr>
          </a:lstStyle>
          <a:p>
            <a:pPr eaLnBrk="1" hangingPunct="1">
              <a:spcBef>
                <a:spcPct val="0"/>
              </a:spcBef>
            </a:pPr>
            <a:fld id="{88758E00-2F17-4DBD-A469-5A9DDB5FBDD9}" type="slidenum">
              <a:rPr lang="en-US" altLang="en-US" smtClean="0">
                <a:latin typeface="Arial" charset="0"/>
              </a:rPr>
              <a:pPr eaLnBrk="1" hangingPunct="1">
                <a:spcBef>
                  <a:spcPct val="0"/>
                </a:spcBef>
              </a:pPr>
              <a:t>61</a:t>
            </a:fld>
            <a:endParaRPr lang="en-US" altLang="en-US" smtClean="0">
              <a:latin typeface="Arial" charset="0"/>
            </a:endParaRPr>
          </a:p>
        </p:txBody>
      </p:sp>
    </p:spTree>
    <p:extLst>
      <p:ext uri="{BB962C8B-B14F-4D97-AF65-F5344CB8AC3E}">
        <p14:creationId xmlns:p14="http://schemas.microsoft.com/office/powerpoint/2010/main" val="3960159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041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62589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41162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67285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52226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24262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22407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65492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6743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12783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7545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714635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844539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886364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85408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327527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78117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586793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488407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52126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24370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172733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275174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59765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749125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424862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765488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53468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448316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480432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83380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00000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96371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1_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7E9584C-D041-461C-9357-2751DB3B9224}" type="datetimeFigureOut">
              <a:rPr lang="en-US" smtClean="0"/>
              <a:t>8/16/2017</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9643722F-227F-47AB-A5A1-A7191CB5B5FE}" type="slidenum">
              <a:rPr lang="en-US" smtClean="0"/>
              <a:t>‹#›</a:t>
            </a:fld>
            <a:endParaRPr lang="en-US" dirty="0"/>
          </a:p>
        </p:txBody>
      </p:sp>
      <p:sp>
        <p:nvSpPr>
          <p:cNvPr id="10" name="Title 1"/>
          <p:cNvSpPr>
            <a:spLocks noGrp="1"/>
          </p:cNvSpPr>
          <p:nvPr>
            <p:ph type="title"/>
          </p:nvPr>
        </p:nvSpPr>
        <p:spPr>
          <a:xfrm>
            <a:off x="1097280" y="286603"/>
            <a:ext cx="10058400" cy="1450757"/>
          </a:xfrm>
        </p:spPr>
        <p:txBody>
          <a:bodyPr/>
          <a:lstStyle/>
          <a:p>
            <a:r>
              <a:rPr lang="en-US" dirty="0"/>
              <a:t>Click to edit Master title style</a:t>
            </a:r>
          </a:p>
        </p:txBody>
      </p:sp>
    </p:spTree>
    <p:extLst>
      <p:ext uri="{BB962C8B-B14F-4D97-AF65-F5344CB8AC3E}">
        <p14:creationId xmlns:p14="http://schemas.microsoft.com/office/powerpoint/2010/main" val="1256435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2.jp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68135" y="80375"/>
            <a:ext cx="10826548" cy="1253851"/>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00289" y="1446752"/>
            <a:ext cx="10794394" cy="414735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8/16/2017</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705222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accent6"/>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Tx/>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Tx/>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Tx/>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Tx/>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Tx/>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8/16/2017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680523446"/>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pewsocialtrends.org/2012/05/17/explaining-why-minority-births-now-outnumber-white-birth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talentmgt.com/articles/view/forbes-insights-study-links-diverse-talent-and-innovation" TargetMode="External"/><Relationship Id="rId4" Type="http://schemas.openxmlformats.org/officeDocument/2006/relationships/hyperlink" Target="https://www.americanprogress.org/issues/race/news/projects/progress-2050/view/"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solidFill>
                  <a:schemeClr val="accent6">
                    <a:lumMod val="75000"/>
                  </a:schemeClr>
                </a:solidFill>
              </a:rPr>
              <a:t>Diversity Summit Presentation</a:t>
            </a:r>
            <a:endParaRPr lang="en-US" dirty="0">
              <a:solidFill>
                <a:schemeClr val="accent6">
                  <a:lumMod val="75000"/>
                </a:schemeClr>
              </a:solidFill>
            </a:endParaRPr>
          </a:p>
        </p:txBody>
      </p:sp>
      <p:sp>
        <p:nvSpPr>
          <p:cNvPr id="3" name="Subtitle 2"/>
          <p:cNvSpPr>
            <a:spLocks noGrp="1"/>
          </p:cNvSpPr>
          <p:nvPr>
            <p:ph type="subTitle" idx="1"/>
          </p:nvPr>
        </p:nvSpPr>
        <p:spPr>
          <a:xfrm>
            <a:off x="684212" y="3843867"/>
            <a:ext cx="5967311" cy="669139"/>
          </a:xfrm>
        </p:spPr>
        <p:txBody>
          <a:bodyPr/>
          <a:lstStyle/>
          <a:p>
            <a:r>
              <a:rPr lang="en-US" dirty="0" smtClean="0"/>
              <a:t>August 15, 2017</a:t>
            </a:r>
            <a:endParaRPr lang="en-US" dirty="0"/>
          </a:p>
        </p:txBody>
      </p:sp>
    </p:spTree>
    <p:extLst>
      <p:ext uri="{BB962C8B-B14F-4D97-AF65-F5344CB8AC3E}">
        <p14:creationId xmlns:p14="http://schemas.microsoft.com/office/powerpoint/2010/main" val="4301869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Charlottesville Victim’s Mother</a:t>
            </a:r>
            <a:endParaRPr lang="en-US" dirty="0"/>
          </a:p>
        </p:txBody>
      </p:sp>
      <p:sp>
        <p:nvSpPr>
          <p:cNvPr id="3" name="Content Placeholder 2"/>
          <p:cNvSpPr>
            <a:spLocks noGrp="1"/>
          </p:cNvSpPr>
          <p:nvPr>
            <p:ph idx="1"/>
          </p:nvPr>
        </p:nvSpPr>
        <p:spPr/>
        <p:txBody>
          <a:bodyPr>
            <a:normAutofit/>
          </a:bodyPr>
          <a:lstStyle/>
          <a:p>
            <a:r>
              <a:rPr lang="en-US" sz="3200" dirty="0" smtClean="0"/>
              <a:t>“</a:t>
            </a:r>
            <a:r>
              <a:rPr lang="en-US" sz="3200" dirty="0"/>
              <a:t>Heather was not about hate, Heather was about stopping </a:t>
            </a:r>
            <a:r>
              <a:rPr lang="en-US" sz="3200" dirty="0" smtClean="0"/>
              <a:t>hatred. Heather </a:t>
            </a:r>
            <a:r>
              <a:rPr lang="en-US" sz="3200" dirty="0"/>
              <a:t>was about bringing an end to injustice. I don’t want her death to be a focus for more </a:t>
            </a:r>
            <a:r>
              <a:rPr lang="en-US" sz="3200" dirty="0" smtClean="0"/>
              <a:t>hatred. </a:t>
            </a:r>
            <a:r>
              <a:rPr lang="en-US" sz="3200" b="1" dirty="0"/>
              <a:t>I want her death to be a rallying cry for justice and equality and fairness and compassion</a:t>
            </a:r>
            <a:r>
              <a:rPr lang="en-US" sz="3200" b="1" dirty="0" smtClean="0"/>
              <a:t>.”</a:t>
            </a:r>
            <a:r>
              <a:rPr lang="en-US" sz="3200" dirty="0" smtClean="0"/>
              <a:t> Susan Bro, Virginia Tech employee</a:t>
            </a:r>
            <a:endParaRPr lang="en-US" sz="3200" dirty="0"/>
          </a:p>
          <a:p>
            <a:endParaRPr lang="en-US" sz="3200" dirty="0"/>
          </a:p>
        </p:txBody>
      </p:sp>
    </p:spTree>
    <p:extLst>
      <p:ext uri="{BB962C8B-B14F-4D97-AF65-F5344CB8AC3E}">
        <p14:creationId xmlns:p14="http://schemas.microsoft.com/office/powerpoint/2010/main" val="4974969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theme</a:t>
            </a:r>
            <a:endParaRPr lang="en-US" dirty="0"/>
          </a:p>
        </p:txBody>
      </p:sp>
      <p:sp>
        <p:nvSpPr>
          <p:cNvPr id="3" name="Content Placeholder 2"/>
          <p:cNvSpPr>
            <a:spLocks noGrp="1"/>
          </p:cNvSpPr>
          <p:nvPr>
            <p:ph idx="1"/>
          </p:nvPr>
        </p:nvSpPr>
        <p:spPr/>
        <p:txBody>
          <a:bodyPr>
            <a:normAutofit/>
          </a:bodyPr>
          <a:lstStyle/>
          <a:p>
            <a:r>
              <a:rPr lang="en-US" sz="4000" b="1" dirty="0" smtClean="0"/>
              <a:t>INSTITUTIONALIZING DIVERSITY AND INCLUSION AT VIRGINIA TECH</a:t>
            </a:r>
            <a:endParaRPr lang="en-US" sz="4000" b="1" dirty="0"/>
          </a:p>
        </p:txBody>
      </p:sp>
    </p:spTree>
    <p:extLst>
      <p:ext uri="{BB962C8B-B14F-4D97-AF65-F5344CB8AC3E}">
        <p14:creationId xmlns:p14="http://schemas.microsoft.com/office/powerpoint/2010/main" val="3598605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613954"/>
            <a:ext cx="10826548" cy="705395"/>
          </a:xfrm>
        </p:spPr>
        <p:txBody>
          <a:bodyPr anchor="t"/>
          <a:lstStyle/>
          <a:p>
            <a:r>
              <a:rPr lang="en-US" altLang="en-US" dirty="0" smtClean="0"/>
              <a:t>Diversity imperative and opportunity</a:t>
            </a:r>
            <a:endParaRPr lang="en-US" altLang="en-US" dirty="0"/>
          </a:p>
        </p:txBody>
      </p:sp>
      <p:sp>
        <p:nvSpPr>
          <p:cNvPr id="12291" name="Content Placeholder 2"/>
          <p:cNvSpPr>
            <a:spLocks noGrp="1"/>
          </p:cNvSpPr>
          <p:nvPr>
            <p:ph idx="1"/>
          </p:nvPr>
        </p:nvSpPr>
        <p:spPr/>
        <p:txBody>
          <a:bodyPr anchor="t">
            <a:normAutofit/>
          </a:bodyPr>
          <a:lstStyle/>
          <a:p>
            <a:r>
              <a:rPr lang="en-US" b="1" dirty="0"/>
              <a:t> Our nation is changing, and our higher education institutions need to reflect this diversity</a:t>
            </a:r>
            <a:r>
              <a:rPr lang="en-US" dirty="0"/>
              <a:t>. </a:t>
            </a:r>
            <a:r>
              <a:rPr lang="en-US" dirty="0">
                <a:hlinkClick r:id="rId3"/>
              </a:rPr>
              <a:t>More than half</a:t>
            </a:r>
            <a:r>
              <a:rPr lang="en-US" dirty="0"/>
              <a:t> of all U.S. babies today are people of color, and by 2050 our nation will have </a:t>
            </a:r>
            <a:r>
              <a:rPr lang="en-US" dirty="0">
                <a:hlinkClick r:id="rId4"/>
              </a:rPr>
              <a:t>no clear racial or ethnic </a:t>
            </a:r>
            <a:r>
              <a:rPr lang="en-US" dirty="0" smtClean="0">
                <a:hlinkClick r:id="rId4"/>
              </a:rPr>
              <a:t>majority</a:t>
            </a:r>
            <a:endParaRPr lang="en-US" dirty="0" smtClean="0"/>
          </a:p>
          <a:p>
            <a:r>
              <a:rPr lang="en-US" dirty="0"/>
              <a:t>According to Census Bureau projections, by 2050 </a:t>
            </a:r>
            <a:r>
              <a:rPr lang="en-US" b="1" dirty="0"/>
              <a:t>one in two workers will be a person of color.</a:t>
            </a:r>
            <a:r>
              <a:rPr lang="en-US" dirty="0"/>
              <a:t> As our nation becomes more diverse, so too does our </a:t>
            </a:r>
            <a:r>
              <a:rPr lang="en-US" dirty="0" smtClean="0"/>
              <a:t>workforce</a:t>
            </a:r>
          </a:p>
          <a:p>
            <a:r>
              <a:rPr lang="en-US" b="1" dirty="0"/>
              <a:t>Diversity in the workforce fosters innovation and competitiveness in business. </a:t>
            </a:r>
            <a:r>
              <a:rPr lang="en-US" dirty="0"/>
              <a:t>Studies consistently show that diversity drives innovation and fosters creativity. In a Forbes survey, </a:t>
            </a:r>
            <a:r>
              <a:rPr lang="en-US" dirty="0">
                <a:hlinkClick r:id="rId5"/>
              </a:rPr>
              <a:t>85 percent</a:t>
            </a:r>
            <a:r>
              <a:rPr lang="en-US" dirty="0"/>
              <a:t> of respondents said diversity is crucial for their businesses, and approximately</a:t>
            </a:r>
            <a:r>
              <a:rPr lang="en-US" b="1" dirty="0"/>
              <a:t> </a:t>
            </a:r>
            <a:r>
              <a:rPr lang="en-US" dirty="0">
                <a:hlinkClick r:id="rId5"/>
              </a:rPr>
              <a:t>75 percent</a:t>
            </a:r>
            <a:r>
              <a:rPr lang="en-US" b="1" dirty="0"/>
              <a:t> </a:t>
            </a:r>
            <a:r>
              <a:rPr lang="en-US" dirty="0"/>
              <a:t>indicated that their companies will put more focus during the next three years to leverage diversity to achieve their business </a:t>
            </a:r>
            <a:r>
              <a:rPr lang="en-US" dirty="0" smtClean="0"/>
              <a:t>goals</a:t>
            </a:r>
            <a:endParaRPr lang="en-US" altLang="en-US" sz="3200" b="1" dirty="0" smtClean="0">
              <a:solidFill>
                <a:schemeClr val="bg1"/>
              </a:solidFill>
            </a:endParaRPr>
          </a:p>
        </p:txBody>
      </p:sp>
    </p:spTree>
    <p:extLst>
      <p:ext uri="{BB962C8B-B14F-4D97-AF65-F5344CB8AC3E}">
        <p14:creationId xmlns:p14="http://schemas.microsoft.com/office/powerpoint/2010/main" val="8549920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6017" y="171065"/>
            <a:ext cx="8911687" cy="1280890"/>
          </a:xfrm>
        </p:spPr>
        <p:txBody>
          <a:bodyPr/>
          <a:lstStyle/>
          <a:p>
            <a:r>
              <a:rPr lang="en-US" dirty="0" smtClean="0">
                <a:solidFill>
                  <a:srgbClr val="C00000"/>
                </a:solidFill>
              </a:rPr>
              <a:t>Key Message:</a:t>
            </a:r>
            <a:endParaRPr lang="en-US" dirty="0">
              <a:solidFill>
                <a:srgbClr val="C00000"/>
              </a:solidFill>
            </a:endParaRPr>
          </a:p>
        </p:txBody>
      </p:sp>
      <p:sp>
        <p:nvSpPr>
          <p:cNvPr id="3" name="Content Placeholder 2"/>
          <p:cNvSpPr>
            <a:spLocks noGrp="1"/>
          </p:cNvSpPr>
          <p:nvPr>
            <p:ph idx="1"/>
          </p:nvPr>
        </p:nvSpPr>
        <p:spPr>
          <a:xfrm>
            <a:off x="1036017" y="1334226"/>
            <a:ext cx="9627243" cy="4419601"/>
          </a:xfrm>
        </p:spPr>
        <p:txBody>
          <a:bodyPr>
            <a:normAutofit fontScale="92500" lnSpcReduction="20000"/>
          </a:bodyPr>
          <a:lstStyle/>
          <a:p>
            <a:pPr>
              <a:buFont typeface="Wingdings" panose="05000000000000000000" pitchFamily="2" charset="2"/>
              <a:buChar char="Ø"/>
            </a:pPr>
            <a:r>
              <a:rPr lang="en-US" sz="3600" dirty="0" smtClean="0"/>
              <a:t>Sustainable transformation is needed at Virginia Tech around diversity and inclusion</a:t>
            </a:r>
          </a:p>
          <a:p>
            <a:pPr>
              <a:buFont typeface="Wingdings" panose="05000000000000000000" pitchFamily="2" charset="2"/>
              <a:buChar char="Ø"/>
            </a:pPr>
            <a:r>
              <a:rPr lang="en-US" sz="3600" dirty="0" smtClean="0"/>
              <a:t>Employers and Alumni recognize value of diversity and excellence</a:t>
            </a:r>
          </a:p>
          <a:p>
            <a:pPr lvl="1">
              <a:buFont typeface="Wingdings" panose="05000000000000000000" pitchFamily="2" charset="2"/>
              <a:buChar char="Ø"/>
            </a:pPr>
            <a:r>
              <a:rPr lang="en-US" sz="3400" dirty="0" smtClean="0"/>
              <a:t>VT needs to be a destination for the recruitment of a diverse workforce</a:t>
            </a:r>
          </a:p>
          <a:p>
            <a:pPr lvl="1">
              <a:buFont typeface="Wingdings" panose="05000000000000000000" pitchFamily="2" charset="2"/>
              <a:buChar char="Ø"/>
            </a:pPr>
            <a:r>
              <a:rPr lang="en-US" sz="3400" dirty="0" smtClean="0"/>
              <a:t>VT needs to be a  destination for preparing leaders to serve in the spirit of community, diversity, and excellence</a:t>
            </a:r>
            <a:endParaRPr lang="en-US" sz="3600" dirty="0"/>
          </a:p>
        </p:txBody>
      </p:sp>
    </p:spTree>
    <p:extLst>
      <p:ext uri="{BB962C8B-B14F-4D97-AF65-F5344CB8AC3E}">
        <p14:creationId xmlns:p14="http://schemas.microsoft.com/office/powerpoint/2010/main" val="15641372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868" y="244782"/>
            <a:ext cx="8911687" cy="1280890"/>
          </a:xfrm>
        </p:spPr>
        <p:txBody>
          <a:bodyPr/>
          <a:lstStyle/>
          <a:p>
            <a:r>
              <a:rPr lang="en-US" dirty="0" smtClean="0"/>
              <a:t>timeline</a:t>
            </a:r>
            <a:endParaRPr lang="en-US" dirty="0"/>
          </a:p>
        </p:txBody>
      </p:sp>
      <p:sp>
        <p:nvSpPr>
          <p:cNvPr id="3" name="Content Placeholder 2"/>
          <p:cNvSpPr>
            <a:spLocks noGrp="1"/>
          </p:cNvSpPr>
          <p:nvPr>
            <p:ph idx="1"/>
          </p:nvPr>
        </p:nvSpPr>
        <p:spPr>
          <a:xfrm>
            <a:off x="1193566" y="1180194"/>
            <a:ext cx="9961709" cy="4645839"/>
          </a:xfrm>
        </p:spPr>
        <p:txBody>
          <a:bodyPr>
            <a:normAutofit fontScale="92500" lnSpcReduction="10000"/>
          </a:bodyPr>
          <a:lstStyle/>
          <a:p>
            <a:pPr marL="458788" indent="-458788">
              <a:lnSpc>
                <a:spcPct val="100000"/>
              </a:lnSpc>
              <a:buFont typeface="Courier New" panose="02070309020205020404" pitchFamily="49" charset="0"/>
              <a:buChar char="o"/>
            </a:pPr>
            <a:r>
              <a:rPr lang="en-US" sz="4400" dirty="0" smtClean="0"/>
              <a:t>February 1, 2016: First Day</a:t>
            </a:r>
          </a:p>
          <a:p>
            <a:pPr marL="458788" indent="-458788">
              <a:lnSpc>
                <a:spcPct val="100000"/>
              </a:lnSpc>
              <a:buFont typeface="Courier New" panose="02070309020205020404" pitchFamily="49" charset="0"/>
              <a:buChar char="o"/>
            </a:pPr>
            <a:r>
              <a:rPr lang="en-US" sz="4400" dirty="0" smtClean="0"/>
              <a:t>Spring-Summer, 2016: Structuring for Sustainable Transformation</a:t>
            </a:r>
          </a:p>
          <a:p>
            <a:pPr marL="458788" indent="-458788">
              <a:lnSpc>
                <a:spcPct val="100000"/>
              </a:lnSpc>
              <a:buFont typeface="Courier New" panose="02070309020205020404" pitchFamily="49" charset="0"/>
              <a:buChar char="o"/>
            </a:pPr>
            <a:r>
              <a:rPr lang="en-US" sz="4400" dirty="0" smtClean="0"/>
              <a:t>Fall-Spring 2016-2017: Strategic Diversity Implementation</a:t>
            </a:r>
          </a:p>
          <a:p>
            <a:pPr marL="458788" indent="-458788">
              <a:lnSpc>
                <a:spcPct val="100000"/>
              </a:lnSpc>
              <a:buFont typeface="Courier New" panose="02070309020205020404" pitchFamily="49" charset="0"/>
              <a:buChar char="o"/>
            </a:pPr>
            <a:r>
              <a:rPr lang="en-US" sz="4400" dirty="0" smtClean="0"/>
              <a:t>Fall-Spring 2017-2018:  Continued Implementation</a:t>
            </a:r>
            <a:endParaRPr lang="en-US" sz="4400" dirty="0"/>
          </a:p>
        </p:txBody>
      </p:sp>
    </p:spTree>
    <p:extLst>
      <p:ext uri="{BB962C8B-B14F-4D97-AF65-F5344CB8AC3E}">
        <p14:creationId xmlns:p14="http://schemas.microsoft.com/office/powerpoint/2010/main" val="3330928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7518" y="550368"/>
            <a:ext cx="8911687" cy="659000"/>
          </a:xfrm>
        </p:spPr>
        <p:txBody>
          <a:bodyPr/>
          <a:lstStyle/>
          <a:p>
            <a:r>
              <a:rPr lang="en-US" dirty="0" smtClean="0"/>
              <a:t>Three Step Process</a:t>
            </a:r>
            <a:endParaRPr lang="en-US" dirty="0"/>
          </a:p>
        </p:txBody>
      </p:sp>
      <p:sp>
        <p:nvSpPr>
          <p:cNvPr id="3" name="Content Placeholder 2"/>
          <p:cNvSpPr>
            <a:spLocks noGrp="1"/>
          </p:cNvSpPr>
          <p:nvPr>
            <p:ph idx="1"/>
          </p:nvPr>
        </p:nvSpPr>
        <p:spPr>
          <a:xfrm>
            <a:off x="1870253" y="1991032"/>
            <a:ext cx="8915400" cy="4424516"/>
          </a:xfrm>
        </p:spPr>
        <p:txBody>
          <a:bodyPr>
            <a:normAutofit/>
          </a:bodyPr>
          <a:lstStyle/>
          <a:p>
            <a:r>
              <a:rPr lang="en-US" sz="2400" b="1" dirty="0" smtClean="0"/>
              <a:t>Step 1</a:t>
            </a:r>
            <a:r>
              <a:rPr lang="en-US" sz="2400" b="1" dirty="0"/>
              <a:t>: </a:t>
            </a:r>
            <a:r>
              <a:rPr lang="en-US" sz="2400" b="1" dirty="0" smtClean="0"/>
              <a:t>Clarify the Vision</a:t>
            </a:r>
            <a:endParaRPr lang="en-US" sz="2400" b="1" dirty="0"/>
          </a:p>
          <a:p>
            <a:pPr marL="458788" lvl="1" indent="-352425">
              <a:buFont typeface="Courier New"/>
              <a:buChar char="o"/>
            </a:pPr>
            <a:r>
              <a:rPr lang="en-US" sz="2400" b="1" dirty="0" smtClean="0"/>
              <a:t>Relationship</a:t>
            </a:r>
            <a:r>
              <a:rPr lang="en-US" sz="2400" dirty="0" smtClean="0"/>
              <a:t> between InclusiveVT, </a:t>
            </a:r>
            <a:r>
              <a:rPr lang="en-US" sz="2400" dirty="0" err="1" smtClean="0"/>
              <a:t>Ut</a:t>
            </a:r>
            <a:r>
              <a:rPr lang="en-US" sz="2400" dirty="0" smtClean="0"/>
              <a:t> </a:t>
            </a:r>
            <a:r>
              <a:rPr lang="en-US" sz="2400" dirty="0" err="1" smtClean="0"/>
              <a:t>Prosim</a:t>
            </a:r>
            <a:r>
              <a:rPr lang="en-US" sz="2400" dirty="0" smtClean="0"/>
              <a:t>, and Principles of Community</a:t>
            </a:r>
            <a:endParaRPr lang="en-US" sz="2400" dirty="0"/>
          </a:p>
          <a:p>
            <a:r>
              <a:rPr lang="en-US" sz="2400" b="1" dirty="0" smtClean="0"/>
              <a:t>Step 2: Create the Structure</a:t>
            </a:r>
            <a:endParaRPr lang="en-US" sz="2400" b="1" dirty="0"/>
          </a:p>
          <a:p>
            <a:pPr marL="458788" lvl="1" indent="-352425">
              <a:buFont typeface="Courier New"/>
              <a:buChar char="o"/>
            </a:pPr>
            <a:r>
              <a:rPr lang="en-US" sz="2400" b="1" dirty="0" smtClean="0"/>
              <a:t>Sustainable Transformation</a:t>
            </a:r>
            <a:r>
              <a:rPr lang="en-US" sz="2400" dirty="0" smtClean="0"/>
              <a:t> Across </a:t>
            </a:r>
            <a:r>
              <a:rPr lang="en-US" sz="2400" dirty="0"/>
              <a:t>All Dimensions of </a:t>
            </a:r>
            <a:r>
              <a:rPr lang="en-US" sz="2400" dirty="0" smtClean="0"/>
              <a:t>Diversity</a:t>
            </a:r>
          </a:p>
          <a:p>
            <a:r>
              <a:rPr lang="en-US" sz="2400" b="1" dirty="0" smtClean="0"/>
              <a:t>Step 3</a:t>
            </a:r>
            <a:r>
              <a:rPr lang="en-US" sz="2400" b="1" dirty="0"/>
              <a:t>: </a:t>
            </a:r>
            <a:r>
              <a:rPr lang="en-US" sz="2400" b="1" dirty="0" smtClean="0"/>
              <a:t>Begin Implementation</a:t>
            </a:r>
            <a:endParaRPr lang="en-US" sz="2400" b="1" dirty="0"/>
          </a:p>
          <a:p>
            <a:pPr marL="458788" lvl="1" indent="-352425">
              <a:buFont typeface="Courier New"/>
              <a:buChar char="o"/>
            </a:pPr>
            <a:r>
              <a:rPr lang="en-US" sz="2400" dirty="0"/>
              <a:t>Implement </a:t>
            </a:r>
            <a:r>
              <a:rPr lang="en-US" sz="2400" b="1" dirty="0"/>
              <a:t>Programs, Policies, Procedures, Practices, and Processes</a:t>
            </a:r>
            <a:r>
              <a:rPr lang="en-US" sz="2400" dirty="0"/>
              <a:t> that can </a:t>
            </a:r>
            <a:r>
              <a:rPr lang="en-US" sz="2400" dirty="0" smtClean="0"/>
              <a:t>begin to actualize the vision</a:t>
            </a:r>
            <a:endParaRPr lang="en-US" sz="2400" dirty="0"/>
          </a:p>
          <a:p>
            <a:pPr marL="458788" lvl="1" indent="-352425">
              <a:buFont typeface="Courier New"/>
              <a:buChar char="o"/>
            </a:pPr>
            <a:endParaRPr lang="en-US" sz="2400" dirty="0"/>
          </a:p>
          <a:p>
            <a:endParaRPr lang="en-US" sz="2400" dirty="0"/>
          </a:p>
          <a:p>
            <a:endParaRPr lang="en-US" sz="2400" dirty="0"/>
          </a:p>
        </p:txBody>
      </p:sp>
    </p:spTree>
    <p:extLst>
      <p:ext uri="{BB962C8B-B14F-4D97-AF65-F5344CB8AC3E}">
        <p14:creationId xmlns:p14="http://schemas.microsoft.com/office/powerpoint/2010/main" val="19218764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a:r>
            <a:br>
              <a:rPr lang="en-US" dirty="0" smtClean="0"/>
            </a:br>
            <a:r>
              <a:rPr lang="en-US" dirty="0" smtClean="0"/>
              <a:t>Vision: Definition </a:t>
            </a:r>
            <a:r>
              <a:rPr lang="en-US" dirty="0"/>
              <a:t>of InclusiveVT</a:t>
            </a:r>
          </a:p>
        </p:txBody>
      </p:sp>
      <p:sp>
        <p:nvSpPr>
          <p:cNvPr id="3" name="Content Placeholder 2"/>
          <p:cNvSpPr>
            <a:spLocks noGrp="1"/>
          </p:cNvSpPr>
          <p:nvPr>
            <p:ph idx="1"/>
          </p:nvPr>
        </p:nvSpPr>
        <p:spPr>
          <a:xfrm>
            <a:off x="700289" y="1446751"/>
            <a:ext cx="6652233" cy="4300905"/>
          </a:xfrm>
        </p:spPr>
        <p:txBody>
          <a:bodyPr>
            <a:normAutofit/>
          </a:bodyPr>
          <a:lstStyle/>
          <a:p>
            <a:pPr>
              <a:spcAft>
                <a:spcPts val="1800"/>
              </a:spcAft>
            </a:pPr>
            <a:r>
              <a:rPr lang="en-US" sz="3600" dirty="0">
                <a:solidFill>
                  <a:srgbClr val="0F496F"/>
                </a:solidFill>
              </a:rPr>
              <a:t>InclusiveVT is the institutional and individual commitment to </a:t>
            </a:r>
            <a:r>
              <a:rPr lang="en-US" sz="3600" dirty="0" err="1">
                <a:solidFill>
                  <a:srgbClr val="0F496F"/>
                </a:solidFill>
              </a:rPr>
              <a:t>Ut</a:t>
            </a:r>
            <a:r>
              <a:rPr lang="en-US" sz="3600" dirty="0">
                <a:solidFill>
                  <a:srgbClr val="0F496F"/>
                </a:solidFill>
              </a:rPr>
              <a:t> </a:t>
            </a:r>
            <a:r>
              <a:rPr lang="en-US" sz="3600" dirty="0" err="1">
                <a:solidFill>
                  <a:srgbClr val="0F496F"/>
                </a:solidFill>
              </a:rPr>
              <a:t>Prosim</a:t>
            </a:r>
            <a:r>
              <a:rPr lang="en-US" sz="3600" dirty="0">
                <a:solidFill>
                  <a:srgbClr val="0F496F"/>
                </a:solidFill>
              </a:rPr>
              <a:t> (that I may serve) in the spirit of community, diversity, and excellence. </a:t>
            </a:r>
            <a:r>
              <a:rPr lang="en-US" sz="3600" dirty="0" smtClean="0">
                <a:solidFill>
                  <a:srgbClr val="0F496F"/>
                </a:solidFill>
              </a:rPr>
              <a:t> </a:t>
            </a:r>
            <a:endParaRPr lang="en-US" sz="3600" dirty="0">
              <a:solidFill>
                <a:srgbClr val="0F496F"/>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3933" y="1446752"/>
            <a:ext cx="4541873" cy="303194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316797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solidFill>
                  <a:schemeClr val="accent6"/>
                </a:solidFill>
              </a:rPr>
              <a:t>Four Inclusivevt institutional goals</a:t>
            </a:r>
            <a:endParaRPr lang="en-US" dirty="0">
              <a:solidFill>
                <a:schemeClr val="accent6"/>
              </a:solidFill>
            </a:endParaRPr>
          </a:p>
        </p:txBody>
      </p:sp>
      <p:sp>
        <p:nvSpPr>
          <p:cNvPr id="12291" name="Content Placeholder 2"/>
          <p:cNvSpPr>
            <a:spLocks noGrp="1"/>
          </p:cNvSpPr>
          <p:nvPr>
            <p:ph idx="1"/>
          </p:nvPr>
        </p:nvSpPr>
        <p:spPr>
          <a:xfrm>
            <a:off x="700289" y="973394"/>
            <a:ext cx="10794394" cy="4620710"/>
          </a:xfrm>
        </p:spPr>
        <p:txBody>
          <a:bodyPr anchor="t">
            <a:normAutofit lnSpcReduction="10000"/>
          </a:bodyPr>
          <a:lstStyle/>
          <a:p>
            <a:pPr>
              <a:buClrTx/>
            </a:pPr>
            <a:r>
              <a:rPr lang="en-US" altLang="en-US" sz="2800" b="1" dirty="0" smtClean="0"/>
              <a:t>1. Institutionalization</a:t>
            </a:r>
            <a:r>
              <a:rPr lang="en-US" altLang="en-US" sz="2800" dirty="0" smtClean="0"/>
              <a:t>: Institutionalizing structures to promote sustainable transformation</a:t>
            </a:r>
          </a:p>
          <a:p>
            <a:pPr>
              <a:buClrTx/>
            </a:pPr>
            <a:r>
              <a:rPr lang="en-US" altLang="en-US" sz="2800" dirty="0" smtClean="0"/>
              <a:t>2. </a:t>
            </a:r>
            <a:r>
              <a:rPr lang="en-US" altLang="en-US" sz="2800" b="1" dirty="0" smtClean="0"/>
              <a:t>Representational Diversity</a:t>
            </a:r>
            <a:r>
              <a:rPr lang="en-US" altLang="en-US" sz="2800" dirty="0" smtClean="0"/>
              <a:t>: Increasing faculty, staff, and student diversity</a:t>
            </a:r>
          </a:p>
          <a:p>
            <a:pPr>
              <a:buClrTx/>
            </a:pPr>
            <a:r>
              <a:rPr lang="en-US" altLang="en-US" sz="2800" dirty="0" smtClean="0"/>
              <a:t>3. </a:t>
            </a:r>
            <a:r>
              <a:rPr lang="en-US" altLang="en-US" sz="2800" b="1" dirty="0" smtClean="0"/>
              <a:t>Inclusive Climate</a:t>
            </a:r>
            <a:r>
              <a:rPr lang="en-US" altLang="en-US" sz="2800" dirty="0" smtClean="0"/>
              <a:t>: Ensuring a welcoming, affirming, safe, and accessible campus climate</a:t>
            </a:r>
          </a:p>
          <a:p>
            <a:pPr>
              <a:buClrTx/>
            </a:pPr>
            <a:r>
              <a:rPr lang="en-US" altLang="en-US" sz="2800" dirty="0" smtClean="0"/>
              <a:t>4. </a:t>
            </a:r>
            <a:r>
              <a:rPr lang="en-US" altLang="en-US" sz="2800" b="1" dirty="0" smtClean="0"/>
              <a:t>Academic Mission</a:t>
            </a:r>
            <a:r>
              <a:rPr lang="en-US" altLang="en-US" sz="2800" dirty="0" smtClean="0"/>
              <a:t>: Preparing students for leadership and service (consistent with </a:t>
            </a:r>
            <a:r>
              <a:rPr lang="en-US" altLang="en-US" sz="2800" dirty="0" err="1" smtClean="0"/>
              <a:t>Ut</a:t>
            </a:r>
            <a:r>
              <a:rPr lang="en-US" altLang="en-US" sz="2800" dirty="0" smtClean="0"/>
              <a:t> </a:t>
            </a:r>
            <a:r>
              <a:rPr lang="en-US" altLang="en-US" sz="2800" dirty="0" err="1" smtClean="0"/>
              <a:t>Prosim</a:t>
            </a:r>
            <a:r>
              <a:rPr lang="en-US" altLang="en-US" sz="2800" dirty="0" smtClean="0"/>
              <a:t>) through an understanding of issues of identity, the human condition, and life chances</a:t>
            </a:r>
          </a:p>
        </p:txBody>
      </p:sp>
    </p:spTree>
    <p:extLst>
      <p:ext uri="{BB962C8B-B14F-4D97-AF65-F5344CB8AC3E}">
        <p14:creationId xmlns:p14="http://schemas.microsoft.com/office/powerpoint/2010/main" val="32809938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0409" y="67036"/>
            <a:ext cx="10617797" cy="982918"/>
          </a:xfrm>
        </p:spPr>
        <p:txBody>
          <a:bodyPr anchor="ctr"/>
          <a:lstStyle/>
          <a:p>
            <a:r>
              <a:rPr lang="en-US" altLang="en-US" dirty="0" smtClean="0"/>
              <a:t>Goal 1: Institutionalizing structures</a:t>
            </a:r>
            <a:endParaRPr lang="en-US" altLang="en-US" dirty="0"/>
          </a:p>
        </p:txBody>
      </p:sp>
      <p:sp>
        <p:nvSpPr>
          <p:cNvPr id="12291" name="Content Placeholder 2"/>
          <p:cNvSpPr>
            <a:spLocks noGrp="1"/>
          </p:cNvSpPr>
          <p:nvPr>
            <p:ph idx="1"/>
          </p:nvPr>
        </p:nvSpPr>
        <p:spPr>
          <a:xfrm>
            <a:off x="700289" y="863729"/>
            <a:ext cx="10794394" cy="5212606"/>
          </a:xfrm>
        </p:spPr>
        <p:txBody>
          <a:bodyPr anchor="t">
            <a:noAutofit/>
          </a:bodyPr>
          <a:lstStyle/>
          <a:p>
            <a:pPr lvl="1"/>
            <a:r>
              <a:rPr lang="en-US" sz="2400" dirty="0">
                <a:solidFill>
                  <a:srgbClr val="0F496F"/>
                </a:solidFill>
              </a:rPr>
              <a:t>President’s INCLUSIVEVT Executive Council</a:t>
            </a:r>
          </a:p>
          <a:p>
            <a:pPr lvl="1"/>
            <a:r>
              <a:rPr lang="en-US" sz="2400" dirty="0">
                <a:solidFill>
                  <a:srgbClr val="0F496F"/>
                </a:solidFill>
              </a:rPr>
              <a:t>Office of Inclusion and Diversity</a:t>
            </a:r>
          </a:p>
          <a:p>
            <a:pPr lvl="2"/>
            <a:r>
              <a:rPr lang="en-US" sz="2200" dirty="0">
                <a:solidFill>
                  <a:srgbClr val="0F496F"/>
                </a:solidFill>
              </a:rPr>
              <a:t>Courage. Commitment. Community.</a:t>
            </a:r>
          </a:p>
          <a:p>
            <a:pPr lvl="1"/>
            <a:r>
              <a:rPr lang="en-US" sz="2400" dirty="0" smtClean="0">
                <a:solidFill>
                  <a:srgbClr val="0F496F"/>
                </a:solidFill>
              </a:rPr>
              <a:t>Diversity Committees and Diversity Plans (College and Department)</a:t>
            </a:r>
          </a:p>
          <a:p>
            <a:pPr lvl="1"/>
            <a:r>
              <a:rPr lang="en-US" sz="2400" dirty="0" smtClean="0">
                <a:solidFill>
                  <a:srgbClr val="0F496F"/>
                </a:solidFill>
              </a:rPr>
              <a:t>InclusiveVT Representatives (College/Department/Students)</a:t>
            </a:r>
            <a:endParaRPr lang="en-US" sz="2400" dirty="0">
              <a:solidFill>
                <a:srgbClr val="0F496F"/>
              </a:solidFill>
            </a:endParaRPr>
          </a:p>
          <a:p>
            <a:pPr lvl="1"/>
            <a:r>
              <a:rPr lang="en-US" sz="2400" dirty="0" smtClean="0">
                <a:solidFill>
                  <a:srgbClr val="0F496F"/>
                </a:solidFill>
              </a:rPr>
              <a:t>ADVANCEVT/INCLUSIVEVT </a:t>
            </a:r>
            <a:r>
              <a:rPr lang="en-US" sz="2400" dirty="0">
                <a:solidFill>
                  <a:srgbClr val="0F496F"/>
                </a:solidFill>
              </a:rPr>
              <a:t>Faculty </a:t>
            </a:r>
            <a:r>
              <a:rPr lang="en-US" sz="2400" dirty="0" smtClean="0">
                <a:solidFill>
                  <a:srgbClr val="0F496F"/>
                </a:solidFill>
              </a:rPr>
              <a:t>Committee</a:t>
            </a:r>
          </a:p>
          <a:p>
            <a:pPr lvl="1"/>
            <a:r>
              <a:rPr lang="en-US" sz="2400" dirty="0" smtClean="0">
                <a:solidFill>
                  <a:srgbClr val="0F496F"/>
                </a:solidFill>
              </a:rPr>
              <a:t>Caucuses and Alliances</a:t>
            </a:r>
          </a:p>
          <a:p>
            <a:pPr lvl="1"/>
            <a:r>
              <a:rPr lang="en-US" sz="2400" dirty="0" smtClean="0">
                <a:solidFill>
                  <a:srgbClr val="0F496F"/>
                </a:solidFill>
              </a:rPr>
              <a:t>Commission on Equal Opportunity and Diversity</a:t>
            </a:r>
          </a:p>
          <a:p>
            <a:pPr lvl="1"/>
            <a:r>
              <a:rPr lang="en-US" sz="2400" dirty="0" smtClean="0">
                <a:solidFill>
                  <a:srgbClr val="0F496F"/>
                </a:solidFill>
              </a:rPr>
              <a:t>Cultural and Community Centers</a:t>
            </a:r>
          </a:p>
        </p:txBody>
      </p:sp>
    </p:spTree>
    <p:extLst>
      <p:ext uri="{BB962C8B-B14F-4D97-AF65-F5344CB8AC3E}">
        <p14:creationId xmlns:p14="http://schemas.microsoft.com/office/powerpoint/2010/main" val="33315668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0409" y="67036"/>
            <a:ext cx="10617797" cy="982918"/>
          </a:xfrm>
        </p:spPr>
        <p:txBody>
          <a:bodyPr anchor="ctr"/>
          <a:lstStyle/>
          <a:p>
            <a:r>
              <a:rPr lang="en-US" altLang="en-US" dirty="0" smtClean="0"/>
              <a:t>Goal 1: Institutionalizing structures</a:t>
            </a:r>
            <a:endParaRPr lang="en-US" altLang="en-US" dirty="0"/>
          </a:p>
        </p:txBody>
      </p:sp>
      <p:sp>
        <p:nvSpPr>
          <p:cNvPr id="12291" name="Content Placeholder 2"/>
          <p:cNvSpPr>
            <a:spLocks noGrp="1"/>
          </p:cNvSpPr>
          <p:nvPr>
            <p:ph idx="1"/>
          </p:nvPr>
        </p:nvSpPr>
        <p:spPr>
          <a:xfrm>
            <a:off x="700289" y="863729"/>
            <a:ext cx="10794394" cy="5212606"/>
          </a:xfrm>
        </p:spPr>
        <p:txBody>
          <a:bodyPr anchor="t">
            <a:noAutofit/>
          </a:bodyPr>
          <a:lstStyle/>
          <a:p>
            <a:pPr lvl="1"/>
            <a:r>
              <a:rPr lang="en-US" sz="2400" dirty="0" smtClean="0">
                <a:solidFill>
                  <a:srgbClr val="0F496F"/>
                </a:solidFill>
              </a:rPr>
              <a:t>Cultural and Community Centers</a:t>
            </a:r>
          </a:p>
          <a:p>
            <a:pPr lvl="1"/>
            <a:endParaRPr lang="en-US" sz="2400" dirty="0" smtClean="0">
              <a:solidFill>
                <a:srgbClr val="0F496F"/>
              </a:solidFill>
            </a:endParaRPr>
          </a:p>
          <a:p>
            <a:pPr lvl="1"/>
            <a:r>
              <a:rPr lang="en-US" sz="2400" dirty="0" smtClean="0">
                <a:solidFill>
                  <a:srgbClr val="0F496F"/>
                </a:solidFill>
              </a:rPr>
              <a:t>Black Cultural Center</a:t>
            </a:r>
          </a:p>
          <a:p>
            <a:pPr lvl="1"/>
            <a:r>
              <a:rPr lang="en-US" sz="2400" dirty="0" smtClean="0">
                <a:solidFill>
                  <a:srgbClr val="0F496F"/>
                </a:solidFill>
              </a:rPr>
              <a:t>El Centro (</a:t>
            </a:r>
            <a:r>
              <a:rPr lang="en-US" sz="2400" dirty="0" err="1" smtClean="0">
                <a:solidFill>
                  <a:srgbClr val="0F496F"/>
                </a:solidFill>
              </a:rPr>
              <a:t>Latinx</a:t>
            </a:r>
            <a:r>
              <a:rPr lang="en-US" sz="2400" dirty="0" smtClean="0">
                <a:solidFill>
                  <a:srgbClr val="0F496F"/>
                </a:solidFill>
              </a:rPr>
              <a:t>/Hispanic)</a:t>
            </a:r>
          </a:p>
          <a:p>
            <a:pPr lvl="1"/>
            <a:r>
              <a:rPr lang="en-US" sz="2400" dirty="0" smtClean="0">
                <a:solidFill>
                  <a:srgbClr val="0F496F"/>
                </a:solidFill>
              </a:rPr>
              <a:t>Native American and </a:t>
            </a:r>
            <a:r>
              <a:rPr lang="en-US" sz="2400" dirty="0" err="1" smtClean="0">
                <a:solidFill>
                  <a:srgbClr val="0F496F"/>
                </a:solidFill>
              </a:rPr>
              <a:t>Indigineous</a:t>
            </a:r>
            <a:r>
              <a:rPr lang="en-US" sz="2400" dirty="0" smtClean="0">
                <a:solidFill>
                  <a:srgbClr val="0F496F"/>
                </a:solidFill>
              </a:rPr>
              <a:t> Community Center</a:t>
            </a:r>
          </a:p>
          <a:p>
            <a:pPr lvl="1"/>
            <a:r>
              <a:rPr lang="en-US" sz="2400" dirty="0" smtClean="0">
                <a:solidFill>
                  <a:srgbClr val="0F496F"/>
                </a:solidFill>
              </a:rPr>
              <a:t>Asian American and Pacific Islander Center</a:t>
            </a:r>
          </a:p>
          <a:p>
            <a:pPr lvl="1"/>
            <a:r>
              <a:rPr lang="en-US" sz="2400" dirty="0" smtClean="0">
                <a:solidFill>
                  <a:srgbClr val="0F496F"/>
                </a:solidFill>
              </a:rPr>
              <a:t>LGBTQ+ Resource Center</a:t>
            </a:r>
          </a:p>
          <a:p>
            <a:pPr lvl="1"/>
            <a:r>
              <a:rPr lang="en-US" sz="2400" dirty="0" smtClean="0">
                <a:solidFill>
                  <a:srgbClr val="0F496F"/>
                </a:solidFill>
              </a:rPr>
              <a:t>Intercultural Engagement Center</a:t>
            </a:r>
          </a:p>
        </p:txBody>
      </p:sp>
    </p:spTree>
    <p:extLst>
      <p:ext uri="{BB962C8B-B14F-4D97-AF65-F5344CB8AC3E}">
        <p14:creationId xmlns:p14="http://schemas.microsoft.com/office/powerpoint/2010/main" val="18588802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lstStyle/>
          <a:p>
            <a:r>
              <a:rPr lang="en-US" altLang="en-US" dirty="0" smtClean="0"/>
              <a:t>Goal 2: Increasing faculty, staff, and student diversity</a:t>
            </a:r>
            <a:endParaRPr lang="en-US" altLang="en-US" dirty="0"/>
          </a:p>
        </p:txBody>
      </p:sp>
      <p:sp>
        <p:nvSpPr>
          <p:cNvPr id="12291" name="Content Placeholder 2"/>
          <p:cNvSpPr>
            <a:spLocks noGrp="1"/>
          </p:cNvSpPr>
          <p:nvPr>
            <p:ph idx="1"/>
          </p:nvPr>
        </p:nvSpPr>
        <p:spPr/>
        <p:txBody>
          <a:bodyPr anchor="t">
            <a:normAutofit/>
          </a:bodyPr>
          <a:lstStyle/>
          <a:p>
            <a:endParaRPr lang="en-US" altLang="en-US" sz="3200" b="1" dirty="0" smtClean="0">
              <a:solidFill>
                <a:schemeClr val="bg1"/>
              </a:solidFill>
            </a:endParaRPr>
          </a:p>
          <a:p>
            <a:r>
              <a:rPr lang="en-US" altLang="en-US" sz="3200" b="1" dirty="0" smtClean="0"/>
              <a:t>Representational Diversity</a:t>
            </a:r>
          </a:p>
          <a:p>
            <a:pPr marL="0" indent="0">
              <a:buNone/>
            </a:pPr>
            <a:endParaRPr lang="en-US" altLang="en-US" sz="3200" b="1" dirty="0" smtClean="0">
              <a:solidFill>
                <a:schemeClr val="bg1"/>
              </a:solidFill>
            </a:endParaRPr>
          </a:p>
        </p:txBody>
      </p:sp>
    </p:spTree>
    <p:extLst>
      <p:ext uri="{BB962C8B-B14F-4D97-AF65-F5344CB8AC3E}">
        <p14:creationId xmlns:p14="http://schemas.microsoft.com/office/powerpoint/2010/main" val="35409623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Undergraduate Students</a:t>
            </a:r>
            <a:endParaRPr lang="en-US" dirty="0"/>
          </a:p>
        </p:txBody>
      </p:sp>
      <p:sp>
        <p:nvSpPr>
          <p:cNvPr id="5" name="Subtitle 4"/>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3807043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Virginia High School Graduates, Race/Ethnicity and Economic Status as % of Total, 2009-2015</a:t>
            </a:r>
            <a:endParaRPr lang="en-US" sz="3200" dirty="0"/>
          </a:p>
        </p:txBody>
      </p:sp>
      <p:sp>
        <p:nvSpPr>
          <p:cNvPr id="3" name="TextBox 2"/>
          <p:cNvSpPr txBox="1"/>
          <p:nvPr/>
        </p:nvSpPr>
        <p:spPr>
          <a:xfrm>
            <a:off x="689429" y="5552902"/>
            <a:ext cx="6893543" cy="415498"/>
          </a:xfrm>
          <a:prstGeom prst="rect">
            <a:avLst/>
          </a:prstGeom>
          <a:noFill/>
        </p:spPr>
        <p:txBody>
          <a:bodyPr wrap="none" rtlCol="0">
            <a:spAutoFit/>
          </a:bodyPr>
          <a:lstStyle/>
          <a:p>
            <a:r>
              <a:rPr lang="en-US" sz="1050" dirty="0" smtClean="0">
                <a:solidFill>
                  <a:schemeClr val="bg1"/>
                </a:solidFill>
              </a:rPr>
              <a:t>Note: American Indian and Native Hawaiian constitute less than 0.5% of Virginia High School graduates</a:t>
            </a:r>
          </a:p>
          <a:p>
            <a:r>
              <a:rPr lang="en-US" sz="1050" dirty="0" smtClean="0">
                <a:solidFill>
                  <a:schemeClr val="bg1"/>
                </a:solidFill>
              </a:rPr>
              <a:t>Source: Virginia Department of Education</a:t>
            </a:r>
            <a:endParaRPr lang="en-US" sz="1050" dirty="0">
              <a:solidFill>
                <a:schemeClr val="bg1"/>
              </a:solidFill>
            </a:endParaRPr>
          </a:p>
        </p:txBody>
      </p:sp>
      <p:graphicFrame>
        <p:nvGraphicFramePr>
          <p:cNvPr id="7" name="Content Placeholder 5"/>
          <p:cNvGraphicFramePr>
            <a:graphicFrameLocks noGrp="1"/>
          </p:cNvGraphicFramePr>
          <p:nvPr>
            <p:ph idx="1"/>
            <p:extLst/>
          </p:nvPr>
        </p:nvGraphicFramePr>
        <p:xfrm>
          <a:off x="409700" y="1820333"/>
          <a:ext cx="11376014" cy="3774017"/>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531702" y="1236172"/>
            <a:ext cx="11349854" cy="646331"/>
          </a:xfrm>
          <a:prstGeom prst="rect">
            <a:avLst/>
          </a:prstGeom>
          <a:noFill/>
        </p:spPr>
        <p:txBody>
          <a:bodyPr wrap="square" rtlCol="0">
            <a:spAutoFit/>
          </a:bodyPr>
          <a:lstStyle/>
          <a:p>
            <a:pPr marL="285750" indent="-285750">
              <a:buFont typeface="Arial"/>
              <a:buChar char="•"/>
            </a:pPr>
            <a:r>
              <a:rPr lang="en-US" dirty="0" smtClean="0">
                <a:solidFill>
                  <a:schemeClr val="bg2">
                    <a:lumMod val="75000"/>
                  </a:schemeClr>
                </a:solidFill>
              </a:rPr>
              <a:t>The number of underrepresented and economically disadvantaged high school graduates has increased steadily since 2009. </a:t>
            </a:r>
            <a:endParaRPr lang="en-US" dirty="0">
              <a:solidFill>
                <a:schemeClr val="bg2">
                  <a:lumMod val="75000"/>
                </a:schemeClr>
              </a:solidFill>
            </a:endParaRPr>
          </a:p>
        </p:txBody>
      </p:sp>
    </p:spTree>
    <p:extLst>
      <p:ext uri="{BB962C8B-B14F-4D97-AF65-F5344CB8AC3E}">
        <p14:creationId xmlns:p14="http://schemas.microsoft.com/office/powerpoint/2010/main" val="16506633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Undergraduate Students, Percent Enrollment by Race/Ethnicity, 1987-2016</a:t>
            </a:r>
            <a:endParaRPr lang="en-US" sz="3200" b="1" dirty="0"/>
          </a:p>
        </p:txBody>
      </p:sp>
      <p:sp>
        <p:nvSpPr>
          <p:cNvPr id="4" name="TextBox 3"/>
          <p:cNvSpPr txBox="1"/>
          <p:nvPr/>
        </p:nvSpPr>
        <p:spPr>
          <a:xfrm>
            <a:off x="532610" y="1297180"/>
            <a:ext cx="11976844" cy="646331"/>
          </a:xfrm>
          <a:prstGeom prst="rect">
            <a:avLst/>
          </a:prstGeom>
          <a:noFill/>
        </p:spPr>
        <p:txBody>
          <a:bodyPr wrap="none" rtlCol="0">
            <a:spAutoFit/>
          </a:bodyPr>
          <a:lstStyle/>
          <a:p>
            <a:pPr marL="285750" indent="-285750">
              <a:buFont typeface="Arial"/>
              <a:buChar char="•"/>
            </a:pPr>
            <a:r>
              <a:rPr lang="en-US" dirty="0" smtClean="0">
                <a:solidFill>
                  <a:schemeClr val="bg2">
                    <a:lumMod val="75000"/>
                  </a:schemeClr>
                </a:solidFill>
              </a:rPr>
              <a:t>Since 1987, Virginia Tech’s enrollment of underrepresented students has increased from 4.9% to 12.5%, </a:t>
            </a:r>
            <a:br>
              <a:rPr lang="en-US" dirty="0" smtClean="0">
                <a:solidFill>
                  <a:schemeClr val="bg2">
                    <a:lumMod val="75000"/>
                  </a:schemeClr>
                </a:solidFill>
              </a:rPr>
            </a:br>
            <a:r>
              <a:rPr lang="en-US" dirty="0" smtClean="0">
                <a:solidFill>
                  <a:schemeClr val="bg2">
                    <a:lumMod val="75000"/>
                  </a:schemeClr>
                </a:solidFill>
              </a:rPr>
              <a:t>at a rate of 0.25% per year.</a:t>
            </a:r>
            <a:endParaRPr lang="en-US" dirty="0">
              <a:solidFill>
                <a:schemeClr val="bg2">
                  <a:lumMod val="75000"/>
                </a:schemeClr>
              </a:solidFill>
            </a:endParaRPr>
          </a:p>
        </p:txBody>
      </p:sp>
      <p:sp>
        <p:nvSpPr>
          <p:cNvPr id="5" name="TextBox 4"/>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graphicFrame>
        <p:nvGraphicFramePr>
          <p:cNvPr id="8" name="Content Placeholder 7"/>
          <p:cNvGraphicFramePr>
            <a:graphicFrameLocks noGrp="1"/>
          </p:cNvGraphicFramePr>
          <p:nvPr>
            <p:ph idx="1"/>
            <p:extLst/>
          </p:nvPr>
        </p:nvGraphicFramePr>
        <p:xfrm>
          <a:off x="700088" y="1847909"/>
          <a:ext cx="10795000" cy="41481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047801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80375"/>
            <a:ext cx="10826548" cy="1792670"/>
          </a:xfrm>
        </p:spPr>
        <p:txBody>
          <a:bodyPr>
            <a:noAutofit/>
          </a:bodyPr>
          <a:lstStyle/>
          <a:p>
            <a:r>
              <a:rPr lang="en-US" sz="2800" dirty="0"/>
              <a:t>Percent Enrollment by Race</a:t>
            </a:r>
            <a:br>
              <a:rPr lang="en-US" sz="2800" dirty="0"/>
            </a:br>
            <a:r>
              <a:rPr lang="en-US" sz="2800" dirty="0"/>
              <a:t>(Total enrollment of undergraduate, graduate, and professional students on and off campus)</a:t>
            </a:r>
            <a:br>
              <a:rPr lang="en-US" sz="2800" dirty="0"/>
            </a:br>
            <a:endParaRPr lang="en-US" sz="2800" dirty="0"/>
          </a:p>
        </p:txBody>
      </p:sp>
      <p:graphicFrame>
        <p:nvGraphicFramePr>
          <p:cNvPr id="9" name="Content Placeholder 8"/>
          <p:cNvGraphicFramePr>
            <a:graphicFrameLocks noGrp="1"/>
          </p:cNvGraphicFramePr>
          <p:nvPr>
            <p:ph idx="1"/>
            <p:extLst/>
          </p:nvPr>
        </p:nvGraphicFramePr>
        <p:xfrm>
          <a:off x="1843548" y="1725564"/>
          <a:ext cx="7160054" cy="3967312"/>
        </p:xfrm>
        <a:graphic>
          <a:graphicData uri="http://schemas.openxmlformats.org/drawingml/2006/table">
            <a:tbl>
              <a:tblPr firstRow="1" firstCol="1" bandRow="1">
                <a:tableStyleId>{5C22544A-7EE6-4342-B048-85BDC9FD1C3A}</a:tableStyleId>
              </a:tblPr>
              <a:tblGrid>
                <a:gridCol w="5483169">
                  <a:extLst>
                    <a:ext uri="{9D8B030D-6E8A-4147-A177-3AD203B41FA5}">
                      <a16:colId xmlns:a16="http://schemas.microsoft.com/office/drawing/2014/main" val="737177367"/>
                    </a:ext>
                  </a:extLst>
                </a:gridCol>
                <a:gridCol w="1676885">
                  <a:extLst>
                    <a:ext uri="{9D8B030D-6E8A-4147-A177-3AD203B41FA5}">
                      <a16:colId xmlns:a16="http://schemas.microsoft.com/office/drawing/2014/main" val="4128710330"/>
                    </a:ext>
                  </a:extLst>
                </a:gridCol>
              </a:tblGrid>
              <a:tr h="495592">
                <a:tc>
                  <a:txBody>
                    <a:bodyPr/>
                    <a:lstStyle/>
                    <a:p>
                      <a:pPr marL="0" marR="0">
                        <a:lnSpc>
                          <a:spcPct val="107000"/>
                        </a:lnSpc>
                        <a:spcBef>
                          <a:spcPts val="0"/>
                        </a:spcBef>
                        <a:spcAft>
                          <a:spcPts val="800"/>
                        </a:spcAft>
                      </a:pPr>
                      <a:r>
                        <a:rPr lang="en-US" sz="2000">
                          <a:effectLst/>
                        </a:rPr>
                        <a:t>American Indian or Alaska Native students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US" sz="2000">
                          <a:effectLst/>
                        </a:rPr>
                        <a:t>&lt;0.1%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84398313"/>
                  </a:ext>
                </a:extLst>
              </a:tr>
              <a:tr h="495960">
                <a:tc>
                  <a:txBody>
                    <a:bodyPr/>
                    <a:lstStyle/>
                    <a:p>
                      <a:pPr marL="0" marR="0">
                        <a:lnSpc>
                          <a:spcPct val="107000"/>
                        </a:lnSpc>
                        <a:spcBef>
                          <a:spcPts val="0"/>
                        </a:spcBef>
                        <a:spcAft>
                          <a:spcPts val="800"/>
                        </a:spcAft>
                      </a:pPr>
                      <a:r>
                        <a:rPr lang="en-US" sz="2000">
                          <a:effectLst/>
                        </a:rPr>
                        <a:t>Asian students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US" sz="2000">
                          <a:effectLst/>
                        </a:rPr>
                        <a:t>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08293983"/>
                  </a:ext>
                </a:extLst>
              </a:tr>
              <a:tr h="495960">
                <a:tc>
                  <a:txBody>
                    <a:bodyPr/>
                    <a:lstStyle/>
                    <a:p>
                      <a:pPr marL="0" marR="0">
                        <a:lnSpc>
                          <a:spcPct val="107000"/>
                        </a:lnSpc>
                        <a:spcBef>
                          <a:spcPts val="0"/>
                        </a:spcBef>
                        <a:spcAft>
                          <a:spcPts val="800"/>
                        </a:spcAft>
                      </a:pPr>
                      <a:r>
                        <a:rPr lang="en-US" sz="2000" dirty="0">
                          <a:effectLst/>
                        </a:rPr>
                        <a:t>Black or African-American students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US" sz="2000">
                          <a:effectLst/>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003695451"/>
                  </a:ext>
                </a:extLst>
              </a:tr>
              <a:tr h="495960">
                <a:tc>
                  <a:txBody>
                    <a:bodyPr/>
                    <a:lstStyle/>
                    <a:p>
                      <a:pPr marL="0" marR="0">
                        <a:lnSpc>
                          <a:spcPct val="107000"/>
                        </a:lnSpc>
                        <a:spcBef>
                          <a:spcPts val="0"/>
                        </a:spcBef>
                        <a:spcAft>
                          <a:spcPts val="800"/>
                        </a:spcAft>
                      </a:pPr>
                      <a:r>
                        <a:rPr lang="en-US" sz="2000">
                          <a:effectLst/>
                        </a:rPr>
                        <a:t>Hispanic students of any race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US" sz="2000">
                          <a:effectLst/>
                        </a:rPr>
                        <a:t>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35963207"/>
                  </a:ext>
                </a:extLst>
              </a:tr>
              <a:tr h="495960">
                <a:tc>
                  <a:txBody>
                    <a:bodyPr/>
                    <a:lstStyle/>
                    <a:p>
                      <a:pPr marL="0" marR="0">
                        <a:lnSpc>
                          <a:spcPct val="107000"/>
                        </a:lnSpc>
                        <a:spcBef>
                          <a:spcPts val="0"/>
                        </a:spcBef>
                        <a:spcAft>
                          <a:spcPts val="800"/>
                        </a:spcAft>
                      </a:pPr>
                      <a:r>
                        <a:rPr lang="en-US" sz="2000">
                          <a:effectLst/>
                        </a:rPr>
                        <a:t>Native Hawaiian or Pacific Islander</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0" marR="0">
                        <a:lnSpc>
                          <a:spcPct val="107000"/>
                        </a:lnSpc>
                        <a:spcBef>
                          <a:spcPts val="0"/>
                        </a:spcBef>
                        <a:spcAft>
                          <a:spcPts val="800"/>
                        </a:spcAft>
                      </a:pPr>
                      <a:r>
                        <a:rPr lang="en-US" sz="2000">
                          <a:effectLst/>
                        </a:rPr>
                        <a:t>&lt;0.1%</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343555853"/>
                  </a:ext>
                </a:extLst>
              </a:tr>
              <a:tr h="495960">
                <a:tc>
                  <a:txBody>
                    <a:bodyPr/>
                    <a:lstStyle/>
                    <a:p>
                      <a:pPr marL="0" marR="0">
                        <a:lnSpc>
                          <a:spcPct val="107000"/>
                        </a:lnSpc>
                        <a:spcBef>
                          <a:spcPts val="0"/>
                        </a:spcBef>
                        <a:spcAft>
                          <a:spcPts val="800"/>
                        </a:spcAft>
                      </a:pPr>
                      <a:r>
                        <a:rPr lang="en-US" sz="2000">
                          <a:effectLst/>
                        </a:rPr>
                        <a:t>White students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US" sz="2000">
                          <a:effectLst/>
                        </a:rPr>
                        <a:t>65%</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10224692"/>
                  </a:ext>
                </a:extLst>
              </a:tr>
              <a:tr h="495960">
                <a:tc>
                  <a:txBody>
                    <a:bodyPr/>
                    <a:lstStyle/>
                    <a:p>
                      <a:pPr marL="0" marR="0">
                        <a:lnSpc>
                          <a:spcPct val="107000"/>
                        </a:lnSpc>
                        <a:spcBef>
                          <a:spcPts val="0"/>
                        </a:spcBef>
                        <a:spcAft>
                          <a:spcPts val="800"/>
                        </a:spcAft>
                      </a:pPr>
                      <a:r>
                        <a:rPr lang="en-US" sz="2000">
                          <a:effectLst/>
                        </a:rPr>
                        <a:t>Two or more races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nSpc>
                          <a:spcPct val="107000"/>
                        </a:lnSpc>
                        <a:spcBef>
                          <a:spcPts val="0"/>
                        </a:spcBef>
                        <a:spcAft>
                          <a:spcPts val="800"/>
                        </a:spcAft>
                      </a:pPr>
                      <a:r>
                        <a:rPr lang="en-US" sz="2000">
                          <a:effectLst/>
                        </a:rPr>
                        <a:t>4%</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477597642"/>
                  </a:ext>
                </a:extLst>
              </a:tr>
              <a:tr h="495960">
                <a:tc>
                  <a:txBody>
                    <a:bodyPr/>
                    <a:lstStyle/>
                    <a:p>
                      <a:pPr marL="0" marR="0">
                        <a:lnSpc>
                          <a:spcPct val="107000"/>
                        </a:lnSpc>
                        <a:spcBef>
                          <a:spcPts val="0"/>
                        </a:spcBef>
                        <a:spcAft>
                          <a:spcPts val="800"/>
                        </a:spcAft>
                      </a:pPr>
                      <a:r>
                        <a:rPr lang="en-US" sz="2000">
                          <a:effectLst/>
                        </a:rPr>
                        <a:t>Not reported</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0" marR="0">
                        <a:lnSpc>
                          <a:spcPct val="107000"/>
                        </a:lnSpc>
                        <a:spcBef>
                          <a:spcPts val="0"/>
                        </a:spcBef>
                        <a:spcAft>
                          <a:spcPts val="800"/>
                        </a:spcAft>
                      </a:pPr>
                      <a:r>
                        <a:rPr lang="en-US" sz="2000" dirty="0">
                          <a:effectLst/>
                        </a:rPr>
                        <a:t>3%</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155944205"/>
                  </a:ext>
                </a:extLst>
              </a:tr>
            </a:tbl>
          </a:graphicData>
        </a:graphic>
      </p:graphicFrame>
    </p:spTree>
    <p:extLst>
      <p:ext uri="{BB962C8B-B14F-4D97-AF65-F5344CB8AC3E}">
        <p14:creationId xmlns:p14="http://schemas.microsoft.com/office/powerpoint/2010/main" val="35599053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dirty="0" smtClean="0"/>
              <a:t>Undergraduate Students, Percent Enrollment for </a:t>
            </a:r>
            <a:r>
              <a:rPr lang="en-US" sz="3200" dirty="0" err="1" smtClean="0"/>
              <a:t>pell</a:t>
            </a:r>
            <a:r>
              <a:rPr lang="en-US" sz="3200" dirty="0" smtClean="0"/>
              <a:t> recipients and first generation students, 1997-2016</a:t>
            </a:r>
            <a:endParaRPr lang="en-US" sz="3200" b="1" dirty="0"/>
          </a:p>
        </p:txBody>
      </p:sp>
      <p:sp>
        <p:nvSpPr>
          <p:cNvPr id="5" name="TextBox 4"/>
          <p:cNvSpPr txBox="1"/>
          <p:nvPr/>
        </p:nvSpPr>
        <p:spPr>
          <a:xfrm>
            <a:off x="538603" y="5646995"/>
            <a:ext cx="4032051" cy="415498"/>
          </a:xfrm>
          <a:prstGeom prst="rect">
            <a:avLst/>
          </a:prstGeom>
          <a:noFill/>
        </p:spPr>
        <p:txBody>
          <a:bodyPr wrap="none" rtlCol="0">
            <a:spAutoFit/>
          </a:bodyPr>
          <a:lstStyle/>
          <a:p>
            <a:r>
              <a:rPr lang="en-US" sz="1050" dirty="0" smtClean="0">
                <a:solidFill>
                  <a:srgbClr val="000000"/>
                </a:solidFill>
              </a:rPr>
              <a:t>Source: Institutional Research and Effectiveness, Fall census</a:t>
            </a:r>
          </a:p>
          <a:p>
            <a:r>
              <a:rPr lang="en-US" sz="1050" dirty="0">
                <a:solidFill>
                  <a:srgbClr val="000000"/>
                </a:solidFill>
              </a:rPr>
              <a:t>First generation student data </a:t>
            </a:r>
            <a:r>
              <a:rPr lang="en-US" sz="1050" dirty="0" smtClean="0">
                <a:solidFill>
                  <a:srgbClr val="000000"/>
                </a:solidFill>
              </a:rPr>
              <a:t>not collected prior to 2006</a:t>
            </a:r>
            <a:endParaRPr lang="en-US" sz="1050" dirty="0">
              <a:solidFill>
                <a:srgbClr val="000000"/>
              </a:solidFill>
            </a:endParaRPr>
          </a:p>
        </p:txBody>
      </p:sp>
      <p:graphicFrame>
        <p:nvGraphicFramePr>
          <p:cNvPr id="9" name="Content Placeholder 8"/>
          <p:cNvGraphicFramePr>
            <a:graphicFrameLocks noGrp="1"/>
          </p:cNvGraphicFramePr>
          <p:nvPr>
            <p:ph idx="1"/>
            <p:extLst/>
          </p:nvPr>
        </p:nvGraphicFramePr>
        <p:xfrm>
          <a:off x="700088" y="1446213"/>
          <a:ext cx="10795000" cy="41481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619127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2800" dirty="0" smtClean="0"/>
              <a:t>Underrepresented in-state first-time freshmen who enrolled in four-year public institutions, 2016-17</a:t>
            </a:r>
            <a:endParaRPr lang="en-US" sz="2800" dirty="0"/>
          </a:p>
        </p:txBody>
      </p:sp>
      <p:graphicFrame>
        <p:nvGraphicFramePr>
          <p:cNvPr id="8" name="Content Placeholder 7"/>
          <p:cNvGraphicFramePr>
            <a:graphicFrameLocks noGrp="1"/>
          </p:cNvGraphicFramePr>
          <p:nvPr>
            <p:ph sz="half" idx="1"/>
            <p:extLst/>
          </p:nvPr>
        </p:nvGraphicFramePr>
        <p:xfrm>
          <a:off x="341417" y="1775092"/>
          <a:ext cx="5612895" cy="392756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Content Placeholder 8"/>
          <p:cNvGraphicFramePr>
            <a:graphicFrameLocks noGrp="1"/>
          </p:cNvGraphicFramePr>
          <p:nvPr>
            <p:ph sz="half" idx="2"/>
            <p:extLst/>
          </p:nvPr>
        </p:nvGraphicFramePr>
        <p:xfrm>
          <a:off x="6186475" y="1770666"/>
          <a:ext cx="5626552" cy="3936937"/>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p:cNvSpPr txBox="1"/>
          <p:nvPr/>
        </p:nvSpPr>
        <p:spPr>
          <a:xfrm>
            <a:off x="327760" y="5734913"/>
            <a:ext cx="4176829" cy="253916"/>
          </a:xfrm>
          <a:prstGeom prst="rect">
            <a:avLst/>
          </a:prstGeom>
          <a:noFill/>
        </p:spPr>
        <p:txBody>
          <a:bodyPr wrap="none" rtlCol="0">
            <a:spAutoFit/>
          </a:bodyPr>
          <a:lstStyle/>
          <a:p>
            <a:r>
              <a:rPr lang="en-US" sz="1050" dirty="0" smtClean="0">
                <a:solidFill>
                  <a:schemeClr val="bg1"/>
                </a:solidFill>
              </a:rPr>
              <a:t>Source: State Council of Higher Education for Virginia (SCHEV)</a:t>
            </a:r>
            <a:endParaRPr lang="en-US" sz="1050" dirty="0"/>
          </a:p>
        </p:txBody>
      </p:sp>
      <p:sp>
        <p:nvSpPr>
          <p:cNvPr id="6" name="TextBox 5"/>
          <p:cNvSpPr txBox="1"/>
          <p:nvPr/>
        </p:nvSpPr>
        <p:spPr>
          <a:xfrm>
            <a:off x="531702" y="1222518"/>
            <a:ext cx="11349854" cy="646331"/>
          </a:xfrm>
          <a:prstGeom prst="rect">
            <a:avLst/>
          </a:prstGeom>
          <a:noFill/>
        </p:spPr>
        <p:txBody>
          <a:bodyPr wrap="square" rtlCol="0">
            <a:spAutoFit/>
          </a:bodyPr>
          <a:lstStyle/>
          <a:p>
            <a:pPr marL="285750" indent="-285750">
              <a:buFont typeface="Arial"/>
              <a:buChar char="•"/>
            </a:pPr>
            <a:r>
              <a:rPr lang="en-US" dirty="0" smtClean="0">
                <a:solidFill>
                  <a:schemeClr val="bg2">
                    <a:lumMod val="75000"/>
                  </a:schemeClr>
                </a:solidFill>
              </a:rPr>
              <a:t>In 2016-17, 12% of Virginia Tech’s freshman enrollees were underrepresented Virginia high school graduates.</a:t>
            </a:r>
            <a:endParaRPr lang="en-US" dirty="0">
              <a:solidFill>
                <a:schemeClr val="bg2">
                  <a:lumMod val="75000"/>
                </a:schemeClr>
              </a:solidFill>
            </a:endParaRPr>
          </a:p>
        </p:txBody>
      </p:sp>
    </p:spTree>
    <p:extLst>
      <p:ext uri="{BB962C8B-B14F-4D97-AF65-F5344CB8AC3E}">
        <p14:creationId xmlns:p14="http://schemas.microsoft.com/office/powerpoint/2010/main" val="17691317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2022 Goals: 25% by 2022</a:t>
            </a:r>
            <a:endParaRPr lang="en-US" dirty="0"/>
          </a:p>
        </p:txBody>
      </p:sp>
      <p:sp>
        <p:nvSpPr>
          <p:cNvPr id="4" name="Content Placeholder 3"/>
          <p:cNvSpPr>
            <a:spLocks noGrp="1"/>
          </p:cNvSpPr>
          <p:nvPr>
            <p:ph idx="1"/>
          </p:nvPr>
        </p:nvSpPr>
        <p:spPr>
          <a:xfrm>
            <a:off x="765088" y="1376381"/>
            <a:ext cx="10794394" cy="4147352"/>
          </a:xfrm>
        </p:spPr>
        <p:txBody>
          <a:bodyPr>
            <a:normAutofit/>
          </a:bodyPr>
          <a:lstStyle/>
          <a:p>
            <a:r>
              <a:rPr lang="en-US" sz="3600" dirty="0" smtClean="0"/>
              <a:t>By 2022, Virginia Tech projects a goal of:</a:t>
            </a:r>
          </a:p>
          <a:p>
            <a:pPr lvl="1"/>
            <a:r>
              <a:rPr lang="en-US" sz="3600" dirty="0" smtClean="0"/>
              <a:t>25% underrepresented minority students</a:t>
            </a:r>
          </a:p>
          <a:p>
            <a:pPr lvl="1"/>
            <a:r>
              <a:rPr lang="en-US" sz="3600" dirty="0" smtClean="0"/>
              <a:t>15% underserved students (low-income and first generation)</a:t>
            </a:r>
          </a:p>
          <a:p>
            <a:pPr lvl="1"/>
            <a:r>
              <a:rPr lang="en-US" sz="3600" dirty="0" smtClean="0"/>
              <a:t>40% total underrepresented and underserved</a:t>
            </a:r>
            <a:endParaRPr lang="en-US" sz="3600" dirty="0"/>
          </a:p>
        </p:txBody>
      </p:sp>
    </p:spTree>
    <p:extLst>
      <p:ext uri="{BB962C8B-B14F-4D97-AF65-F5344CB8AC3E}">
        <p14:creationId xmlns:p14="http://schemas.microsoft.com/office/powerpoint/2010/main" val="12251114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Virginia </a:t>
            </a:r>
            <a:r>
              <a:rPr lang="en-US" sz="3200" dirty="0"/>
              <a:t>Tech Undergraduate Students, </a:t>
            </a:r>
            <a:r>
              <a:rPr lang="en-US" sz="3200" dirty="0" smtClean="0"/>
              <a:t/>
            </a:r>
            <a:br>
              <a:rPr lang="en-US" sz="3200" dirty="0" smtClean="0"/>
            </a:br>
            <a:r>
              <a:rPr lang="en-US" sz="3200" dirty="0" smtClean="0"/>
              <a:t>% </a:t>
            </a:r>
            <a:r>
              <a:rPr lang="en-US" sz="3200" dirty="0"/>
              <a:t>Continued to 2nd Year, 2002-</a:t>
            </a:r>
            <a:r>
              <a:rPr lang="en-US" sz="3200" dirty="0" smtClean="0"/>
              <a:t>15</a:t>
            </a:r>
            <a:endParaRPr lang="en-US" sz="3200" dirty="0"/>
          </a:p>
        </p:txBody>
      </p:sp>
      <p:graphicFrame>
        <p:nvGraphicFramePr>
          <p:cNvPr id="5" name="Content Placeholder 4"/>
          <p:cNvGraphicFramePr>
            <a:graphicFrameLocks noGrp="1"/>
          </p:cNvGraphicFramePr>
          <p:nvPr>
            <p:ph idx="1"/>
            <p:extLst/>
          </p:nvPr>
        </p:nvGraphicFramePr>
        <p:xfrm>
          <a:off x="331357" y="1364286"/>
          <a:ext cx="11508983" cy="4632935"/>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37909756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Virginia </a:t>
            </a:r>
            <a:r>
              <a:rPr lang="en-US" sz="3200" dirty="0"/>
              <a:t>Tech Undergraduate Students, </a:t>
            </a:r>
            <a:r>
              <a:rPr lang="en-US" sz="3200" dirty="0" smtClean="0"/>
              <a:t/>
            </a:r>
            <a:br>
              <a:rPr lang="en-US" sz="3200" dirty="0" smtClean="0"/>
            </a:br>
            <a:r>
              <a:rPr lang="en-US" sz="3200" dirty="0" smtClean="0"/>
              <a:t>4 </a:t>
            </a:r>
            <a:r>
              <a:rPr lang="en-US" sz="3200" dirty="0"/>
              <a:t>Year Graduation Rate, 2002-15</a:t>
            </a:r>
          </a:p>
        </p:txBody>
      </p:sp>
      <p:graphicFrame>
        <p:nvGraphicFramePr>
          <p:cNvPr id="6" name="Content Placeholder 5"/>
          <p:cNvGraphicFramePr>
            <a:graphicFrameLocks noGrp="1"/>
          </p:cNvGraphicFramePr>
          <p:nvPr>
            <p:ph idx="1"/>
            <p:extLst/>
          </p:nvPr>
        </p:nvGraphicFramePr>
        <p:xfrm>
          <a:off x="368730" y="1201601"/>
          <a:ext cx="11416984" cy="462857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12430801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Virginia </a:t>
            </a:r>
            <a:r>
              <a:rPr lang="en-US" sz="3200" dirty="0"/>
              <a:t>Tech Undergraduate Students, </a:t>
            </a:r>
            <a:r>
              <a:rPr lang="en-US" sz="3200" dirty="0" smtClean="0"/>
              <a:t>6 Year Graduation Rate, </a:t>
            </a:r>
            <a:r>
              <a:rPr lang="en-US" sz="3200" dirty="0"/>
              <a:t>2002-15</a:t>
            </a:r>
          </a:p>
        </p:txBody>
      </p:sp>
      <p:graphicFrame>
        <p:nvGraphicFramePr>
          <p:cNvPr id="5" name="Content Placeholder 4"/>
          <p:cNvGraphicFramePr>
            <a:graphicFrameLocks noGrp="1"/>
          </p:cNvGraphicFramePr>
          <p:nvPr>
            <p:ph idx="1"/>
            <p:extLst/>
          </p:nvPr>
        </p:nvGraphicFramePr>
        <p:xfrm>
          <a:off x="273134" y="1377940"/>
          <a:ext cx="11553549" cy="4466209"/>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42176959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Graduate Students</a:t>
            </a:r>
            <a:endParaRPr lang="en-US" dirty="0"/>
          </a:p>
        </p:txBody>
      </p:sp>
      <p:sp>
        <p:nvSpPr>
          <p:cNvPr id="5" name="Subtitle 4"/>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7659562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Graduate/PROFESSIONAL </a:t>
            </a:r>
            <a:r>
              <a:rPr lang="en-US" sz="3200" dirty="0"/>
              <a:t>Student Enrollment by Race/Ethnicity, 1987-2016</a:t>
            </a:r>
          </a:p>
        </p:txBody>
      </p:sp>
      <p:graphicFrame>
        <p:nvGraphicFramePr>
          <p:cNvPr id="6" name="Content Placeholder 5"/>
          <p:cNvGraphicFramePr>
            <a:graphicFrameLocks noGrp="1"/>
          </p:cNvGraphicFramePr>
          <p:nvPr>
            <p:ph idx="1"/>
            <p:extLst/>
          </p:nvPr>
        </p:nvGraphicFramePr>
        <p:xfrm>
          <a:off x="355073" y="1310837"/>
          <a:ext cx="11457953" cy="446504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31128252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Tenured/Tenure Track Faculty</a:t>
            </a:r>
            <a:endParaRPr lang="en-US" dirty="0"/>
          </a:p>
        </p:txBody>
      </p:sp>
      <p:sp>
        <p:nvSpPr>
          <p:cNvPr id="5" name="Subtitle 4"/>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7328701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Tenured/Tenure Track Faculty, % by Race/Ethnicity, 1997-2016</a:t>
            </a:r>
            <a:endParaRPr lang="en-US" sz="3200" dirty="0"/>
          </a:p>
        </p:txBody>
      </p:sp>
      <p:graphicFrame>
        <p:nvGraphicFramePr>
          <p:cNvPr id="5" name="Content Placeholder 4"/>
          <p:cNvGraphicFramePr>
            <a:graphicFrameLocks noGrp="1"/>
          </p:cNvGraphicFramePr>
          <p:nvPr>
            <p:ph idx="1"/>
            <p:extLst/>
          </p:nvPr>
        </p:nvGraphicFramePr>
        <p:xfrm>
          <a:off x="396044" y="1324492"/>
          <a:ext cx="11430640" cy="4451385"/>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4150080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Tenured/Tenure Track Faculty, % by gender, 1997-2016</a:t>
            </a:r>
            <a:endParaRPr lang="en-US" sz="3200" dirty="0"/>
          </a:p>
        </p:txBody>
      </p:sp>
      <p:graphicFrame>
        <p:nvGraphicFramePr>
          <p:cNvPr id="6" name="Content Placeholder 5"/>
          <p:cNvGraphicFramePr>
            <a:graphicFrameLocks noGrp="1"/>
          </p:cNvGraphicFramePr>
          <p:nvPr>
            <p:ph idx="1"/>
            <p:extLst/>
          </p:nvPr>
        </p:nvGraphicFramePr>
        <p:xfrm>
          <a:off x="409700" y="1283528"/>
          <a:ext cx="11389670" cy="4492349"/>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8295085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tenured/tenure track faculty hires, 2012-16, 2017 projected</a:t>
            </a:r>
            <a:endParaRPr lang="en-US" dirty="0"/>
          </a:p>
        </p:txBody>
      </p:sp>
      <p:sp>
        <p:nvSpPr>
          <p:cNvPr id="6" name="Text Placeholder 5"/>
          <p:cNvSpPr>
            <a:spLocks noGrp="1"/>
          </p:cNvSpPr>
          <p:nvPr>
            <p:ph type="body" idx="1"/>
          </p:nvPr>
        </p:nvSpPr>
        <p:spPr>
          <a:xfrm>
            <a:off x="687610" y="1342570"/>
            <a:ext cx="5371271" cy="411045"/>
          </a:xfrm>
        </p:spPr>
        <p:txBody>
          <a:bodyPr/>
          <a:lstStyle/>
          <a:p>
            <a:r>
              <a:rPr lang="en-US" sz="1800" b="1" dirty="0" smtClean="0">
                <a:solidFill>
                  <a:srgbClr val="000000"/>
                </a:solidFill>
              </a:rPr>
              <a:t>By Race/Ethnicity</a:t>
            </a:r>
            <a:endParaRPr lang="en-US" sz="1800" b="1" dirty="0">
              <a:solidFill>
                <a:srgbClr val="000000"/>
              </a:solidFill>
            </a:endParaRPr>
          </a:p>
        </p:txBody>
      </p:sp>
      <p:sp>
        <p:nvSpPr>
          <p:cNvPr id="8" name="Text Placeholder 7"/>
          <p:cNvSpPr>
            <a:spLocks noGrp="1"/>
          </p:cNvSpPr>
          <p:nvPr>
            <p:ph type="body" sz="quarter" idx="3"/>
          </p:nvPr>
        </p:nvSpPr>
        <p:spPr>
          <a:xfrm>
            <a:off x="6516079" y="1342570"/>
            <a:ext cx="5258189" cy="411045"/>
          </a:xfrm>
        </p:spPr>
        <p:txBody>
          <a:bodyPr/>
          <a:lstStyle/>
          <a:p>
            <a:r>
              <a:rPr lang="en-US" sz="1800" b="1" dirty="0" smtClean="0">
                <a:solidFill>
                  <a:srgbClr val="000000"/>
                </a:solidFill>
              </a:rPr>
              <a:t>By Gender</a:t>
            </a:r>
            <a:endParaRPr lang="en-US" sz="1800" b="1" dirty="0">
              <a:solidFill>
                <a:srgbClr val="000000"/>
              </a:solidFill>
            </a:endParaRPr>
          </a:p>
        </p:txBody>
      </p:sp>
      <p:sp>
        <p:nvSpPr>
          <p:cNvPr id="10" name="TextBox 9"/>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graphicFrame>
        <p:nvGraphicFramePr>
          <p:cNvPr id="16" name="Content Placeholder 15"/>
          <p:cNvGraphicFramePr>
            <a:graphicFrameLocks noGrp="1"/>
          </p:cNvGraphicFramePr>
          <p:nvPr>
            <p:ph sz="quarter" idx="4"/>
            <p:extLst/>
          </p:nvPr>
        </p:nvGraphicFramePr>
        <p:xfrm>
          <a:off x="6213789" y="1802401"/>
          <a:ext cx="5722147" cy="38232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8" name="Content Placeholder 17"/>
          <p:cNvGraphicFramePr>
            <a:graphicFrameLocks noGrp="1"/>
          </p:cNvGraphicFramePr>
          <p:nvPr>
            <p:ph sz="half" idx="2"/>
            <p:extLst/>
          </p:nvPr>
        </p:nvGraphicFramePr>
        <p:xfrm>
          <a:off x="341418" y="1784259"/>
          <a:ext cx="5675964" cy="382327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644505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Academic Professional Faculty/Staff</a:t>
            </a:r>
            <a:endParaRPr lang="en-US" dirty="0"/>
          </a:p>
        </p:txBody>
      </p:sp>
      <p:sp>
        <p:nvSpPr>
          <p:cNvPr id="5" name="Subtitle 4"/>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2227993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ADMINISTRATIVE/PROFESSIONAL Faculty, % by Race/Ethnicity, 1997-2015</a:t>
            </a:r>
            <a:endParaRPr lang="en-US" sz="3200" dirty="0"/>
          </a:p>
        </p:txBody>
      </p:sp>
      <p:sp>
        <p:nvSpPr>
          <p:cNvPr id="7" name="TextBox 6"/>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graphicFrame>
        <p:nvGraphicFramePr>
          <p:cNvPr id="6" name="Content Placeholder 5"/>
          <p:cNvGraphicFramePr>
            <a:graphicFrameLocks noGrp="1"/>
          </p:cNvGraphicFramePr>
          <p:nvPr>
            <p:ph idx="1"/>
            <p:extLst/>
          </p:nvPr>
        </p:nvGraphicFramePr>
        <p:xfrm>
          <a:off x="700088" y="1446213"/>
          <a:ext cx="10795000" cy="41481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676155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Staff, % by Race/Ethnicity, 1997-2016</a:t>
            </a:r>
            <a:endParaRPr lang="en-US" sz="3200" dirty="0"/>
          </a:p>
        </p:txBody>
      </p:sp>
      <p:graphicFrame>
        <p:nvGraphicFramePr>
          <p:cNvPr id="6" name="Content Placeholder 5"/>
          <p:cNvGraphicFramePr>
            <a:graphicFrameLocks noGrp="1"/>
          </p:cNvGraphicFramePr>
          <p:nvPr>
            <p:ph idx="1"/>
            <p:extLst/>
          </p:nvPr>
        </p:nvGraphicFramePr>
        <p:xfrm>
          <a:off x="355074" y="1051401"/>
          <a:ext cx="11444296" cy="4820058"/>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396043" y="5789533"/>
            <a:ext cx="4032051" cy="253916"/>
          </a:xfrm>
          <a:prstGeom prst="rect">
            <a:avLst/>
          </a:prstGeom>
          <a:noFill/>
        </p:spPr>
        <p:txBody>
          <a:bodyPr wrap="none" rtlCol="0">
            <a:spAutoFit/>
          </a:bodyPr>
          <a:lstStyle/>
          <a:p>
            <a:r>
              <a:rPr lang="en-US" sz="1050" dirty="0" smtClean="0">
                <a:solidFill>
                  <a:schemeClr val="bg1"/>
                </a:solidFill>
              </a:rPr>
              <a:t>Source: Institutional Research and Effectiveness, Fall census</a:t>
            </a:r>
            <a:endParaRPr lang="en-US" sz="1050" dirty="0"/>
          </a:p>
        </p:txBody>
      </p:sp>
    </p:spTree>
    <p:extLst>
      <p:ext uri="{BB962C8B-B14F-4D97-AF65-F5344CB8AC3E}">
        <p14:creationId xmlns:p14="http://schemas.microsoft.com/office/powerpoint/2010/main" val="1605129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altLang="en-US" dirty="0" smtClean="0"/>
              <a:t>Goal 2: Increasing diversity: students</a:t>
            </a:r>
            <a:endParaRPr lang="en-US" altLang="en-US" dirty="0"/>
          </a:p>
        </p:txBody>
      </p:sp>
      <p:sp>
        <p:nvSpPr>
          <p:cNvPr id="12291" name="Content Placeholder 2"/>
          <p:cNvSpPr>
            <a:spLocks noGrp="1"/>
          </p:cNvSpPr>
          <p:nvPr>
            <p:ph idx="1"/>
          </p:nvPr>
        </p:nvSpPr>
        <p:spPr/>
        <p:txBody>
          <a:bodyPr anchor="t">
            <a:normAutofit lnSpcReduction="10000"/>
          </a:bodyPr>
          <a:lstStyle/>
          <a:p>
            <a:r>
              <a:rPr lang="en-US" sz="2400" dirty="0" smtClean="0"/>
              <a:t>InclusiveVT Project 2022</a:t>
            </a:r>
          </a:p>
          <a:p>
            <a:pPr lvl="1"/>
            <a:r>
              <a:rPr lang="en-US" sz="2200" dirty="0"/>
              <a:t>Enrollment Management, Advancement, </a:t>
            </a:r>
          </a:p>
          <a:p>
            <a:pPr lvl="1"/>
            <a:r>
              <a:rPr lang="en-US" sz="2200" dirty="0" smtClean="0"/>
              <a:t>Faculty/Staff </a:t>
            </a:r>
            <a:r>
              <a:rPr lang="en-US" sz="2200" dirty="0"/>
              <a:t>Caucuses </a:t>
            </a:r>
          </a:p>
          <a:p>
            <a:r>
              <a:rPr lang="en-US" sz="2400" dirty="0" smtClean="0"/>
              <a:t>College </a:t>
            </a:r>
            <a:r>
              <a:rPr lang="en-US" sz="2400" dirty="0"/>
              <a:t>Access Collaborative,</a:t>
            </a:r>
          </a:p>
          <a:p>
            <a:r>
              <a:rPr lang="en-US" sz="2400" dirty="0" smtClean="0"/>
              <a:t>Student </a:t>
            </a:r>
            <a:r>
              <a:rPr lang="en-US" sz="2400" dirty="0"/>
              <a:t>Academic Success Work Group</a:t>
            </a:r>
          </a:p>
          <a:p>
            <a:pPr lvl="1"/>
            <a:r>
              <a:rPr lang="en-US" sz="2200" dirty="0" smtClean="0"/>
              <a:t>Review of successful programs</a:t>
            </a:r>
            <a:endParaRPr lang="en-US" sz="2200" dirty="0"/>
          </a:p>
          <a:p>
            <a:r>
              <a:rPr lang="en-US" sz="2400" dirty="0"/>
              <a:t>Science Mentoring Program and Research Project</a:t>
            </a:r>
          </a:p>
          <a:p>
            <a:pPr lvl="1"/>
            <a:r>
              <a:rPr lang="en-US" sz="2200" dirty="0"/>
              <a:t>College of Science, College of Agriculture and Life Sciences, and College of Natural Resources &amp; Environment</a:t>
            </a:r>
          </a:p>
          <a:p>
            <a:endParaRPr lang="en-US" sz="2400" dirty="0" smtClean="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8128" t="-4735" r="21215" b="16354"/>
          <a:stretch/>
        </p:blipFill>
        <p:spPr>
          <a:xfrm>
            <a:off x="8294283" y="1446752"/>
            <a:ext cx="3200400" cy="310896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948583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altLang="en-US" dirty="0" smtClean="0"/>
              <a:t>Increasing diversity: students</a:t>
            </a:r>
            <a:endParaRPr lang="en-US" altLang="en-US" dirty="0"/>
          </a:p>
        </p:txBody>
      </p:sp>
      <p:sp>
        <p:nvSpPr>
          <p:cNvPr id="12291" name="Content Placeholder 2"/>
          <p:cNvSpPr>
            <a:spLocks noGrp="1"/>
          </p:cNvSpPr>
          <p:nvPr>
            <p:ph idx="1"/>
          </p:nvPr>
        </p:nvSpPr>
        <p:spPr>
          <a:xfrm>
            <a:off x="700289" y="1058824"/>
            <a:ext cx="10794394" cy="4147352"/>
          </a:xfrm>
        </p:spPr>
        <p:txBody>
          <a:bodyPr anchor="t">
            <a:normAutofit fontScale="92500" lnSpcReduction="10000"/>
          </a:bodyPr>
          <a:lstStyle/>
          <a:p>
            <a:r>
              <a:rPr lang="en-US" sz="2800" dirty="0" smtClean="0"/>
              <a:t>InclusiveVT Project 2022</a:t>
            </a:r>
            <a:endParaRPr lang="en-US" sz="2800" dirty="0"/>
          </a:p>
          <a:p>
            <a:pPr lvl="1"/>
            <a:r>
              <a:rPr lang="en-US" sz="2800" dirty="0" smtClean="0"/>
              <a:t>Summer Experiences</a:t>
            </a:r>
          </a:p>
          <a:p>
            <a:pPr lvl="1"/>
            <a:r>
              <a:rPr lang="en-US" sz="2800" dirty="0" smtClean="0"/>
              <a:t>Alumni Engagement</a:t>
            </a:r>
          </a:p>
          <a:p>
            <a:pPr lvl="1"/>
            <a:r>
              <a:rPr lang="en-US" sz="2800" dirty="0" smtClean="0"/>
              <a:t>Scholarships</a:t>
            </a:r>
          </a:p>
          <a:p>
            <a:r>
              <a:rPr lang="en-US" sz="2800" dirty="0" smtClean="0"/>
              <a:t>Black College Institute</a:t>
            </a:r>
          </a:p>
          <a:p>
            <a:r>
              <a:rPr lang="en-US" sz="2800" dirty="0" err="1" smtClean="0"/>
              <a:t>ExploreVT</a:t>
            </a:r>
            <a:r>
              <a:rPr lang="en-US" sz="2800" dirty="0" smtClean="0"/>
              <a:t> Summer Experience</a:t>
            </a:r>
          </a:p>
          <a:p>
            <a:r>
              <a:rPr lang="en-US" sz="2800" dirty="0" smtClean="0"/>
              <a:t>Hispanic College Institute</a:t>
            </a:r>
          </a:p>
          <a:p>
            <a:r>
              <a:rPr lang="en-US" sz="2800" dirty="0" smtClean="0"/>
              <a:t>Vice Provost for Enrollment Management</a:t>
            </a:r>
            <a:endParaRPr lang="en-US" sz="2800" dirty="0"/>
          </a:p>
          <a:p>
            <a:endParaRPr lang="en-US" sz="2800" dirty="0" smtClean="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8128" t="-4735" r="21215" b="16354"/>
          <a:stretch/>
        </p:blipFill>
        <p:spPr>
          <a:xfrm>
            <a:off x="8294283" y="1446752"/>
            <a:ext cx="3200400" cy="310896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035959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Enhancing Faculty Diversity</a:t>
            </a:r>
            <a:endParaRPr lang="en-US" sz="3200" dirty="0"/>
          </a:p>
        </p:txBody>
      </p:sp>
      <p:sp>
        <p:nvSpPr>
          <p:cNvPr id="3" name="Content Placeholder 2"/>
          <p:cNvSpPr>
            <a:spLocks noGrp="1"/>
          </p:cNvSpPr>
          <p:nvPr>
            <p:ph idx="1"/>
          </p:nvPr>
        </p:nvSpPr>
        <p:spPr/>
        <p:txBody>
          <a:bodyPr>
            <a:normAutofit/>
          </a:bodyPr>
          <a:lstStyle/>
          <a:p>
            <a:r>
              <a:rPr lang="en-US" b="1" dirty="0" smtClean="0"/>
              <a:t>PIBB (budget model)</a:t>
            </a:r>
            <a:r>
              <a:rPr lang="en-US" dirty="0" smtClean="0"/>
              <a:t>: Each college and vice president will report annually on faculty diversity (composition) and experiences of faculty from underrepresented groups (climate).</a:t>
            </a:r>
          </a:p>
          <a:p>
            <a:pPr lvl="1"/>
            <a:r>
              <a:rPr lang="en-US" dirty="0" smtClean="0"/>
              <a:t>The PIBB model will provide budget allocations for success. Partnership planning funds will be used for needed improvements or for special initiatives with matching funds.</a:t>
            </a:r>
          </a:p>
          <a:p>
            <a:pPr lvl="1"/>
            <a:r>
              <a:rPr lang="en-US" dirty="0" smtClean="0"/>
              <a:t>Faculty Success Scorecard will measure a number of diversity metrics, emphasizing the importance of diversity as a university strategic goal.</a:t>
            </a:r>
          </a:p>
          <a:p>
            <a:r>
              <a:rPr lang="en-US" b="1" dirty="0" smtClean="0"/>
              <a:t>Cluster hiring</a:t>
            </a:r>
            <a:r>
              <a:rPr lang="en-US" dirty="0" smtClean="0"/>
              <a:t>: cluster ads will invite contributions to diversity (scholarship, experiences) and will cast a broad net for expertise.  </a:t>
            </a:r>
          </a:p>
          <a:p>
            <a:pPr lvl="1"/>
            <a:r>
              <a:rPr lang="en-US" dirty="0" smtClean="0"/>
              <a:t>Cluster search committees will include a diversity advocate and a representative from the </a:t>
            </a:r>
            <a:r>
              <a:rPr lang="en-US" dirty="0" err="1" smtClean="0"/>
              <a:t>AdvanceVT</a:t>
            </a:r>
            <a:r>
              <a:rPr lang="en-US" dirty="0" smtClean="0"/>
              <a:t>/InclusiveVT Committee. </a:t>
            </a:r>
          </a:p>
          <a:p>
            <a:pPr marL="0" indent="0">
              <a:buNone/>
            </a:pPr>
            <a:endParaRPr lang="en-US" dirty="0" smtClean="0"/>
          </a:p>
        </p:txBody>
      </p:sp>
    </p:spTree>
    <p:extLst>
      <p:ext uri="{BB962C8B-B14F-4D97-AF65-F5344CB8AC3E}">
        <p14:creationId xmlns:p14="http://schemas.microsoft.com/office/powerpoint/2010/main" val="2440265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082322" y="221673"/>
            <a:ext cx="9728246" cy="884903"/>
          </a:xfrm>
        </p:spPr>
        <p:txBody>
          <a:bodyPr>
            <a:normAutofit fontScale="90000"/>
          </a:bodyPr>
          <a:lstStyle/>
          <a:p>
            <a:pPr eaLnBrk="1" fontAlgn="auto" hangingPunct="1">
              <a:spcAft>
                <a:spcPts val="0"/>
              </a:spcAft>
              <a:defRPr/>
            </a:pPr>
            <a:r>
              <a:rPr lang="en-US" altLang="en-US" sz="4000" dirty="0" smtClean="0">
                <a:solidFill>
                  <a:srgbClr val="C00000"/>
                </a:solidFill>
              </a:rPr>
              <a:t>InclusiveVT Faculty Diversity Program </a:t>
            </a:r>
          </a:p>
        </p:txBody>
      </p:sp>
      <p:sp>
        <p:nvSpPr>
          <p:cNvPr id="47107" name="Content Placeholder 2"/>
          <p:cNvSpPr>
            <a:spLocks noGrp="1"/>
          </p:cNvSpPr>
          <p:nvPr>
            <p:ph idx="1"/>
          </p:nvPr>
        </p:nvSpPr>
        <p:spPr>
          <a:xfrm>
            <a:off x="1082322" y="1106576"/>
            <a:ext cx="10058400" cy="4392887"/>
          </a:xfrm>
        </p:spPr>
        <p:txBody>
          <a:bodyPr>
            <a:normAutofit/>
          </a:bodyPr>
          <a:lstStyle/>
          <a:p>
            <a:pPr>
              <a:buFont typeface="Wingdings" panose="05000000000000000000" pitchFamily="2" charset="2"/>
              <a:buChar char="Ø"/>
            </a:pPr>
            <a:r>
              <a:rPr lang="en-US" sz="3600" dirty="0" smtClean="0"/>
              <a:t>Target of Talent Program</a:t>
            </a:r>
          </a:p>
          <a:p>
            <a:pPr marL="806450" lvl="1" indent="-514350"/>
            <a:r>
              <a:rPr lang="en-US" sz="3600" dirty="0" smtClean="0"/>
              <a:t>Future Faculty Fellows  </a:t>
            </a:r>
          </a:p>
          <a:p>
            <a:pPr marL="806450" lvl="1" indent="-514350"/>
            <a:r>
              <a:rPr lang="en-US" sz="3600" dirty="0" smtClean="0"/>
              <a:t>Post-doctoral fellowships</a:t>
            </a:r>
            <a:endParaRPr lang="en-US" sz="3600" dirty="0"/>
          </a:p>
          <a:p>
            <a:pPr marL="806450" lvl="1" indent="-514350"/>
            <a:r>
              <a:rPr lang="en-US" sz="3600" dirty="0" smtClean="0"/>
              <a:t>Senior Faculty </a:t>
            </a:r>
          </a:p>
          <a:p>
            <a:pPr marL="806450" lvl="1" indent="-514350"/>
            <a:r>
              <a:rPr lang="en-US" altLang="en-US" sz="3600" dirty="0" smtClean="0"/>
              <a:t>Visiting Faculty</a:t>
            </a:r>
          </a:p>
          <a:p>
            <a:pPr marL="806450" lvl="1" indent="-514350"/>
            <a:r>
              <a:rPr lang="en-US" altLang="en-US" sz="3600" dirty="0" smtClean="0"/>
              <a:t>Director of Faculty Diversity Recruitment</a:t>
            </a:r>
          </a:p>
        </p:txBody>
      </p:sp>
    </p:spTree>
    <p:extLst>
      <p:ext uri="{BB962C8B-B14F-4D97-AF65-F5344CB8AC3E}">
        <p14:creationId xmlns:p14="http://schemas.microsoft.com/office/powerpoint/2010/main" val="138776241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082322" y="221673"/>
            <a:ext cx="9728246" cy="884903"/>
          </a:xfrm>
        </p:spPr>
        <p:txBody>
          <a:bodyPr>
            <a:normAutofit fontScale="90000"/>
          </a:bodyPr>
          <a:lstStyle/>
          <a:p>
            <a:pPr eaLnBrk="1" fontAlgn="auto" hangingPunct="1">
              <a:spcAft>
                <a:spcPts val="0"/>
              </a:spcAft>
              <a:defRPr/>
            </a:pPr>
            <a:r>
              <a:rPr lang="en-US" altLang="en-US" sz="4000" dirty="0" smtClean="0">
                <a:solidFill>
                  <a:srgbClr val="C00000"/>
                </a:solidFill>
              </a:rPr>
              <a:t>InclusiveVT Faculty Diversity Program </a:t>
            </a:r>
          </a:p>
        </p:txBody>
      </p:sp>
      <p:sp>
        <p:nvSpPr>
          <p:cNvPr id="47107" name="Content Placeholder 2"/>
          <p:cNvSpPr>
            <a:spLocks noGrp="1"/>
          </p:cNvSpPr>
          <p:nvPr>
            <p:ph idx="1"/>
          </p:nvPr>
        </p:nvSpPr>
        <p:spPr>
          <a:xfrm>
            <a:off x="1082322" y="1106576"/>
            <a:ext cx="10058400" cy="3360921"/>
          </a:xfrm>
        </p:spPr>
        <p:txBody>
          <a:bodyPr>
            <a:normAutofit/>
          </a:bodyPr>
          <a:lstStyle/>
          <a:p>
            <a:pPr>
              <a:buFont typeface="Wingdings" panose="05000000000000000000" pitchFamily="2" charset="2"/>
              <a:buChar char="Ø"/>
            </a:pPr>
            <a:r>
              <a:rPr lang="en-US" sz="3600" dirty="0" smtClean="0"/>
              <a:t>Required Search Process Education</a:t>
            </a:r>
          </a:p>
          <a:p>
            <a:pPr lvl="1">
              <a:buFont typeface="Wingdings" panose="05000000000000000000" pitchFamily="2" charset="2"/>
              <a:buChar char="Ø"/>
            </a:pPr>
            <a:r>
              <a:rPr lang="en-US" sz="3400" dirty="0" err="1" smtClean="0"/>
              <a:t>DiversityEdu</a:t>
            </a:r>
            <a:r>
              <a:rPr lang="en-US" sz="3400" dirty="0" smtClean="0"/>
              <a:t> – Unconscious Bias Search Committee</a:t>
            </a:r>
          </a:p>
          <a:p>
            <a:pPr lvl="1">
              <a:buFont typeface="Wingdings" panose="05000000000000000000" pitchFamily="2" charset="2"/>
              <a:buChar char="Ø"/>
            </a:pPr>
            <a:r>
              <a:rPr lang="en-US" sz="3400" dirty="0" smtClean="0"/>
              <a:t>Equity and Accessibility Search Committee</a:t>
            </a:r>
          </a:p>
          <a:p>
            <a:pPr lvl="1">
              <a:buFont typeface="Wingdings" panose="05000000000000000000" pitchFamily="2" charset="2"/>
              <a:buChar char="Ø"/>
            </a:pPr>
            <a:r>
              <a:rPr lang="en-US" sz="3400" dirty="0" smtClean="0"/>
              <a:t>Search Chair and Diversity Advocate</a:t>
            </a:r>
            <a:endParaRPr lang="en-US" sz="3400" dirty="0"/>
          </a:p>
        </p:txBody>
      </p:sp>
    </p:spTree>
    <p:extLst>
      <p:ext uri="{BB962C8B-B14F-4D97-AF65-F5344CB8AC3E}">
        <p14:creationId xmlns:p14="http://schemas.microsoft.com/office/powerpoint/2010/main" val="11089649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noAutofit/>
          </a:bodyPr>
          <a:lstStyle/>
          <a:p>
            <a:r>
              <a:rPr lang="en-US" altLang="en-US" sz="2800" dirty="0" smtClean="0"/>
              <a:t>Goal 3: Ensuring a welcoming, affirming, safe, and accessible campus climate</a:t>
            </a:r>
            <a:endParaRPr lang="en-US" altLang="en-US" sz="2800" dirty="0"/>
          </a:p>
        </p:txBody>
      </p:sp>
      <p:sp>
        <p:nvSpPr>
          <p:cNvPr id="12291" name="Content Placeholder 2"/>
          <p:cNvSpPr>
            <a:spLocks noGrp="1"/>
          </p:cNvSpPr>
          <p:nvPr>
            <p:ph idx="1"/>
          </p:nvPr>
        </p:nvSpPr>
        <p:spPr>
          <a:xfrm>
            <a:off x="621282" y="1342228"/>
            <a:ext cx="7212070" cy="4147352"/>
          </a:xfrm>
        </p:spPr>
        <p:txBody>
          <a:bodyPr anchor="t">
            <a:normAutofit/>
          </a:bodyPr>
          <a:lstStyle/>
          <a:p>
            <a:r>
              <a:rPr lang="en-US" sz="2800" dirty="0" smtClean="0"/>
              <a:t>Welcoming </a:t>
            </a:r>
            <a:r>
              <a:rPr lang="en-US" sz="2800" dirty="0"/>
              <a:t>n</a:t>
            </a:r>
            <a:r>
              <a:rPr lang="en-US" sz="2800" dirty="0" smtClean="0"/>
              <a:t>ew members to our community</a:t>
            </a:r>
          </a:p>
          <a:p>
            <a:r>
              <a:rPr lang="en-US" sz="2800" dirty="0" smtClean="0"/>
              <a:t>Reconnecting with current faculty, staff, and students </a:t>
            </a:r>
          </a:p>
          <a:p>
            <a:r>
              <a:rPr lang="en-US" sz="2800" dirty="0" smtClean="0"/>
              <a:t>Forming new relationships and collaborations</a:t>
            </a:r>
          </a:p>
          <a:p>
            <a:r>
              <a:rPr lang="en-US" sz="2800" dirty="0" smtClean="0"/>
              <a:t>Retention</a:t>
            </a:r>
          </a:p>
          <a:p>
            <a:endParaRPr lang="en-US" sz="2400" dirty="0" smtClean="0"/>
          </a:p>
          <a:p>
            <a:endParaRPr lang="en-US" sz="2400" dirty="0"/>
          </a:p>
          <a:p>
            <a:pPr marL="0" indent="0">
              <a:buNone/>
            </a:pPr>
            <a:endParaRPr lang="en-US" sz="2400" dirty="0" smtClean="0"/>
          </a:p>
        </p:txBody>
      </p:sp>
    </p:spTree>
    <p:extLst>
      <p:ext uri="{BB962C8B-B14F-4D97-AF65-F5344CB8AC3E}">
        <p14:creationId xmlns:p14="http://schemas.microsoft.com/office/powerpoint/2010/main" val="312127013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noAutofit/>
          </a:bodyPr>
          <a:lstStyle/>
          <a:p>
            <a:r>
              <a:rPr lang="en-US" altLang="en-US" sz="2800" dirty="0" smtClean="0"/>
              <a:t>Goal 3: Ensuring a welcoming, affirming, safe, and accessible campus climate</a:t>
            </a:r>
            <a:endParaRPr lang="en-US" altLang="en-US" sz="2800" dirty="0"/>
          </a:p>
        </p:txBody>
      </p:sp>
      <p:sp>
        <p:nvSpPr>
          <p:cNvPr id="12291" name="Content Placeholder 2"/>
          <p:cNvSpPr>
            <a:spLocks noGrp="1"/>
          </p:cNvSpPr>
          <p:nvPr>
            <p:ph idx="1"/>
          </p:nvPr>
        </p:nvSpPr>
        <p:spPr>
          <a:xfrm>
            <a:off x="621282" y="1342228"/>
            <a:ext cx="7816136" cy="4147352"/>
          </a:xfrm>
        </p:spPr>
        <p:txBody>
          <a:bodyPr anchor="t">
            <a:normAutofit lnSpcReduction="10000"/>
          </a:bodyPr>
          <a:lstStyle/>
          <a:p>
            <a:r>
              <a:rPr lang="en-US" sz="2800" u="sng" dirty="0" err="1"/>
              <a:t>DiversityEdu</a:t>
            </a:r>
            <a:endParaRPr lang="en-US" sz="2800" dirty="0"/>
          </a:p>
          <a:p>
            <a:pPr lvl="1"/>
            <a:r>
              <a:rPr lang="en-US" sz="2400" dirty="0" smtClean="0"/>
              <a:t>Online </a:t>
            </a:r>
            <a:r>
              <a:rPr lang="en-US" sz="2400" dirty="0"/>
              <a:t>course </a:t>
            </a:r>
            <a:r>
              <a:rPr lang="en-US" sz="2400" dirty="0" smtClean="0"/>
              <a:t>required for all students</a:t>
            </a:r>
            <a:endParaRPr lang="en-US" sz="2400" dirty="0"/>
          </a:p>
          <a:p>
            <a:pPr lvl="1"/>
            <a:r>
              <a:rPr lang="en-US" sz="2400" dirty="0"/>
              <a:t>Explains the Virginia Tech Principles of Community, provides definitions of key concepts, and encourages students to develop courageous friendships across </a:t>
            </a:r>
            <a:r>
              <a:rPr lang="en-US" sz="2400" dirty="0" smtClean="0"/>
              <a:t>difference; engage safe spaces and stretch spaces</a:t>
            </a:r>
          </a:p>
          <a:p>
            <a:pPr lvl="1"/>
            <a:r>
              <a:rPr lang="en-US" sz="2400" dirty="0" smtClean="0"/>
              <a:t>FYE, Student Affairs, Housing/Residence Life, Graduate and professional schools</a:t>
            </a:r>
            <a:endParaRPr lang="en-US" sz="2400" dirty="0"/>
          </a:p>
        </p:txBody>
      </p:sp>
    </p:spTree>
    <p:extLst>
      <p:ext uri="{BB962C8B-B14F-4D97-AF65-F5344CB8AC3E}">
        <p14:creationId xmlns:p14="http://schemas.microsoft.com/office/powerpoint/2010/main" val="9255490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ltLang="en-US" dirty="0" smtClean="0"/>
              <a:t>Goal 3: Ensuring </a:t>
            </a:r>
            <a:r>
              <a:rPr lang="en-US" altLang="en-US" dirty="0"/>
              <a:t>a welcoming, affirming, safe, and accessible campus climate</a:t>
            </a:r>
          </a:p>
        </p:txBody>
      </p:sp>
      <p:sp>
        <p:nvSpPr>
          <p:cNvPr id="12291" name="Content Placeholder 2"/>
          <p:cNvSpPr>
            <a:spLocks noGrp="1"/>
          </p:cNvSpPr>
          <p:nvPr>
            <p:ph idx="1"/>
          </p:nvPr>
        </p:nvSpPr>
        <p:spPr>
          <a:xfrm>
            <a:off x="551001" y="1484075"/>
            <a:ext cx="7531116" cy="993654"/>
          </a:xfrm>
        </p:spPr>
        <p:txBody>
          <a:bodyPr anchor="t">
            <a:noAutofit/>
          </a:bodyPr>
          <a:lstStyle/>
          <a:p>
            <a:r>
              <a:rPr lang="en-US" sz="3200" dirty="0" smtClean="0"/>
              <a:t>InclusiveVT Representatives </a:t>
            </a:r>
          </a:p>
          <a:p>
            <a:pPr lvl="1"/>
            <a:r>
              <a:rPr lang="en-US" sz="3200" dirty="0" smtClean="0"/>
              <a:t>College and Department</a:t>
            </a:r>
          </a:p>
          <a:p>
            <a:r>
              <a:rPr lang="en-US" sz="3200" dirty="0" smtClean="0"/>
              <a:t>Inclusive Pedagogy/HHMI Grant</a:t>
            </a:r>
          </a:p>
          <a:p>
            <a:r>
              <a:rPr lang="en-US" sz="3200" dirty="0" smtClean="0"/>
              <a:t>InclusiveVT Student Representatives</a:t>
            </a:r>
          </a:p>
          <a:p>
            <a:pPr lvl="1"/>
            <a:r>
              <a:rPr lang="en-US" sz="3200" dirty="0" smtClean="0"/>
              <a:t>Graduate and Undergraduate</a:t>
            </a:r>
          </a:p>
          <a:p>
            <a:pPr lvl="1"/>
            <a:endParaRPr lang="en-US" sz="3200" dirty="0"/>
          </a:p>
          <a:p>
            <a:endParaRPr lang="en-US" sz="2400" dirty="0"/>
          </a:p>
        </p:txBody>
      </p:sp>
    </p:spTree>
    <p:extLst>
      <p:ext uri="{BB962C8B-B14F-4D97-AF65-F5344CB8AC3E}">
        <p14:creationId xmlns:p14="http://schemas.microsoft.com/office/powerpoint/2010/main" val="31576402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noAutofit/>
          </a:bodyPr>
          <a:lstStyle/>
          <a:p>
            <a:r>
              <a:rPr lang="en-US" altLang="en-US" sz="2800" dirty="0" smtClean="0"/>
              <a:t>Goal 3: Ensuring a welcoming, affirming, safe, and accessible campus climate</a:t>
            </a:r>
            <a:endParaRPr lang="en-US" altLang="en-US" sz="2800" dirty="0"/>
          </a:p>
        </p:txBody>
      </p:sp>
      <p:sp>
        <p:nvSpPr>
          <p:cNvPr id="12291" name="Content Placeholder 2"/>
          <p:cNvSpPr>
            <a:spLocks noGrp="1"/>
          </p:cNvSpPr>
          <p:nvPr>
            <p:ph idx="1"/>
          </p:nvPr>
        </p:nvSpPr>
        <p:spPr>
          <a:xfrm>
            <a:off x="621282" y="1342228"/>
            <a:ext cx="7212070" cy="4147352"/>
          </a:xfrm>
        </p:spPr>
        <p:txBody>
          <a:bodyPr anchor="t">
            <a:normAutofit/>
          </a:bodyPr>
          <a:lstStyle/>
          <a:p>
            <a:r>
              <a:rPr lang="en-US" sz="4000" dirty="0" smtClean="0"/>
              <a:t>LGBTQ Concerns</a:t>
            </a:r>
          </a:p>
          <a:p>
            <a:r>
              <a:rPr lang="en-US" sz="4000" dirty="0" smtClean="0"/>
              <a:t>Climate Survey</a:t>
            </a:r>
          </a:p>
          <a:p>
            <a:r>
              <a:rPr lang="en-US" sz="4000" dirty="0" smtClean="0"/>
              <a:t>Gender Identity workgroup/facilities</a:t>
            </a:r>
          </a:p>
          <a:p>
            <a:r>
              <a:rPr lang="en-US" sz="4000" dirty="0" smtClean="0"/>
              <a:t>Banner Preferred Name</a:t>
            </a:r>
          </a:p>
        </p:txBody>
      </p:sp>
    </p:spTree>
    <p:extLst>
      <p:ext uri="{BB962C8B-B14F-4D97-AF65-F5344CB8AC3E}">
        <p14:creationId xmlns:p14="http://schemas.microsoft.com/office/powerpoint/2010/main" val="27977423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341625"/>
            <a:ext cx="10826548" cy="1253851"/>
          </a:xfrm>
        </p:spPr>
        <p:txBody>
          <a:bodyPr/>
          <a:lstStyle/>
          <a:p>
            <a:r>
              <a:rPr lang="en-US" dirty="0" smtClean="0"/>
              <a:t>Recent Discussions on VT Women’s Issues</a:t>
            </a:r>
            <a:endParaRPr lang="en-US" dirty="0"/>
          </a:p>
        </p:txBody>
      </p:sp>
      <p:graphicFrame>
        <p:nvGraphicFramePr>
          <p:cNvPr id="4" name="Content Placeholder 3"/>
          <p:cNvGraphicFramePr>
            <a:graphicFrameLocks noGrp="1"/>
          </p:cNvGraphicFramePr>
          <p:nvPr>
            <p:ph idx="1"/>
            <p:extLst/>
          </p:nvPr>
        </p:nvGraphicFramePr>
        <p:xfrm>
          <a:off x="300626" y="968550"/>
          <a:ext cx="11561566" cy="46984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173084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6135" y="194679"/>
            <a:ext cx="10826548" cy="1253851"/>
          </a:xfrm>
        </p:spPr>
        <p:txBody>
          <a:bodyPr>
            <a:normAutofit/>
          </a:bodyPr>
          <a:lstStyle/>
          <a:p>
            <a:r>
              <a:rPr lang="en-US" dirty="0" smtClean="0"/>
              <a:t>Women’s Conversations: Key themes</a:t>
            </a:r>
            <a:endParaRPr lang="en-US" dirty="0"/>
          </a:p>
        </p:txBody>
      </p:sp>
      <p:sp>
        <p:nvSpPr>
          <p:cNvPr id="3" name="Content Placeholder 2"/>
          <p:cNvSpPr>
            <a:spLocks noGrp="1"/>
          </p:cNvSpPr>
          <p:nvPr>
            <p:ph idx="1"/>
          </p:nvPr>
        </p:nvSpPr>
        <p:spPr>
          <a:xfrm>
            <a:off x="700288" y="1362802"/>
            <a:ext cx="11358361" cy="4553400"/>
          </a:xfrm>
        </p:spPr>
        <p:txBody>
          <a:bodyPr>
            <a:normAutofit/>
          </a:bodyPr>
          <a:lstStyle/>
          <a:p>
            <a:pPr>
              <a:spcBef>
                <a:spcPts val="0"/>
              </a:spcBef>
              <a:spcAft>
                <a:spcPts val="1200"/>
              </a:spcAft>
            </a:pPr>
            <a:r>
              <a:rPr lang="en-US" sz="2400" b="1" dirty="0" smtClean="0"/>
              <a:t>College</a:t>
            </a:r>
            <a:r>
              <a:rPr lang="en-US" sz="2400" b="1" dirty="0"/>
              <a:t>/Departmental </a:t>
            </a:r>
            <a:r>
              <a:rPr lang="en-US" sz="2400" b="1" dirty="0" smtClean="0"/>
              <a:t>leadership </a:t>
            </a:r>
            <a:r>
              <a:rPr lang="en-US" sz="2400" dirty="0"/>
              <a:t>on </a:t>
            </a:r>
            <a:r>
              <a:rPr lang="en-US" sz="2400" dirty="0" smtClean="0"/>
              <a:t>addressing women’s issues</a:t>
            </a:r>
            <a:r>
              <a:rPr lang="en-US" sz="2400" dirty="0"/>
              <a:t> </a:t>
            </a:r>
          </a:p>
          <a:p>
            <a:pPr>
              <a:spcBef>
                <a:spcPts val="0"/>
              </a:spcBef>
              <a:spcAft>
                <a:spcPts val="1200"/>
              </a:spcAft>
            </a:pPr>
            <a:r>
              <a:rPr lang="en-US" sz="2400" dirty="0"/>
              <a:t>Qualified, trained </a:t>
            </a:r>
            <a:r>
              <a:rPr lang="en-US" sz="2400" b="1" dirty="0"/>
              <a:t>mentors </a:t>
            </a:r>
            <a:r>
              <a:rPr lang="en-US" sz="2400" b="1" dirty="0" smtClean="0"/>
              <a:t>and </a:t>
            </a:r>
            <a:r>
              <a:rPr lang="en-US" sz="2400" b="1" dirty="0"/>
              <a:t>advisors</a:t>
            </a:r>
            <a:r>
              <a:rPr lang="en-US" sz="2400" dirty="0"/>
              <a:t>; supportive </a:t>
            </a:r>
            <a:r>
              <a:rPr lang="en-US" sz="2400" dirty="0" smtClean="0"/>
              <a:t>networks</a:t>
            </a:r>
            <a:endParaRPr lang="en-US" sz="2400" dirty="0"/>
          </a:p>
          <a:p>
            <a:pPr>
              <a:spcBef>
                <a:spcPts val="0"/>
              </a:spcBef>
              <a:spcAft>
                <a:spcPts val="1200"/>
              </a:spcAft>
            </a:pPr>
            <a:r>
              <a:rPr lang="en-US" sz="2400" dirty="0" smtClean="0"/>
              <a:t>Equitable </a:t>
            </a:r>
            <a:r>
              <a:rPr lang="en-US" sz="2400" dirty="0"/>
              <a:t>allocation and recognition of </a:t>
            </a:r>
            <a:r>
              <a:rPr lang="en-US" sz="2400" b="1" dirty="0"/>
              <a:t>service </a:t>
            </a:r>
            <a:r>
              <a:rPr lang="en-US" sz="2400" b="1" dirty="0" smtClean="0"/>
              <a:t>responsibilities</a:t>
            </a:r>
          </a:p>
          <a:p>
            <a:pPr>
              <a:spcBef>
                <a:spcPts val="0"/>
              </a:spcBef>
              <a:spcAft>
                <a:spcPts val="1200"/>
              </a:spcAft>
            </a:pPr>
            <a:r>
              <a:rPr lang="en-US" sz="2400" b="1" dirty="0"/>
              <a:t>Clear criteria </a:t>
            </a:r>
            <a:r>
              <a:rPr lang="en-US" sz="2400" dirty="0"/>
              <a:t>for promotion/tenure, employee evaluation</a:t>
            </a:r>
          </a:p>
          <a:p>
            <a:pPr>
              <a:spcBef>
                <a:spcPts val="0"/>
              </a:spcBef>
              <a:spcAft>
                <a:spcPts val="1200"/>
              </a:spcAft>
            </a:pPr>
            <a:r>
              <a:rPr lang="en-US" sz="2400" dirty="0" smtClean="0"/>
              <a:t>Greater </a:t>
            </a:r>
            <a:r>
              <a:rPr lang="en-US" sz="2400" b="1" dirty="0"/>
              <a:t>job security </a:t>
            </a:r>
            <a:r>
              <a:rPr lang="en-US" sz="2400" dirty="0"/>
              <a:t>and </a:t>
            </a:r>
            <a:r>
              <a:rPr lang="en-US" sz="2400" b="1" dirty="0"/>
              <a:t>professional advancement</a:t>
            </a:r>
            <a:r>
              <a:rPr lang="en-US" sz="2400" dirty="0"/>
              <a:t> opportunities</a:t>
            </a:r>
          </a:p>
          <a:p>
            <a:pPr>
              <a:spcBef>
                <a:spcPts val="0"/>
              </a:spcBef>
              <a:spcAft>
                <a:spcPts val="1200"/>
              </a:spcAft>
            </a:pPr>
            <a:r>
              <a:rPr lang="en-US" sz="2400" b="1" dirty="0" smtClean="0"/>
              <a:t>Work/life balance</a:t>
            </a:r>
          </a:p>
          <a:p>
            <a:pPr>
              <a:spcBef>
                <a:spcPts val="0"/>
              </a:spcBef>
              <a:spcAft>
                <a:spcPts val="1200"/>
              </a:spcAft>
            </a:pPr>
            <a:r>
              <a:rPr lang="en-US" sz="2400" b="1" dirty="0" smtClean="0"/>
              <a:t>Doctoral student success </a:t>
            </a:r>
            <a:r>
              <a:rPr lang="en-US" sz="2400" dirty="0" smtClean="0"/>
              <a:t>and </a:t>
            </a:r>
            <a:r>
              <a:rPr lang="en-US" sz="2400" dirty="0"/>
              <a:t>m</a:t>
            </a:r>
            <a:r>
              <a:rPr lang="en-US" sz="2400" dirty="0" smtClean="0"/>
              <a:t>entoring</a:t>
            </a:r>
          </a:p>
          <a:p>
            <a:pPr>
              <a:spcBef>
                <a:spcPts val="0"/>
              </a:spcBef>
              <a:spcAft>
                <a:spcPts val="1200"/>
              </a:spcAft>
            </a:pPr>
            <a:r>
              <a:rPr lang="en-US" sz="2400" dirty="0" smtClean="0"/>
              <a:t>Greater </a:t>
            </a:r>
            <a:r>
              <a:rPr lang="en-US" sz="2400" b="1" dirty="0"/>
              <a:t>diversity</a:t>
            </a:r>
            <a:r>
              <a:rPr lang="en-US" sz="2400" dirty="0"/>
              <a:t> among leaders, faculty, and </a:t>
            </a:r>
            <a:r>
              <a:rPr lang="en-US" sz="2400" dirty="0" smtClean="0"/>
              <a:t>students</a:t>
            </a:r>
            <a:endParaRPr lang="en-US" sz="2400" dirty="0"/>
          </a:p>
        </p:txBody>
      </p:sp>
    </p:spTree>
    <p:extLst>
      <p:ext uri="{BB962C8B-B14F-4D97-AF65-F5344CB8AC3E}">
        <p14:creationId xmlns:p14="http://schemas.microsoft.com/office/powerpoint/2010/main" val="316424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16051"/>
            <a:ext cx="10826548" cy="1253851"/>
          </a:xfrm>
        </p:spPr>
        <p:txBody>
          <a:bodyPr/>
          <a:lstStyle/>
          <a:p>
            <a:r>
              <a:rPr lang="en-US" dirty="0" smtClean="0"/>
              <a:t>VT is Not Alone…</a:t>
            </a:r>
            <a:endParaRPr lang="en-US" dirty="0"/>
          </a:p>
        </p:txBody>
      </p:sp>
      <p:pic>
        <p:nvPicPr>
          <p:cNvPr id="4" name="Content Placeholder 3"/>
          <p:cNvPicPr>
            <a:picLocks noChangeAspect="1"/>
          </p:cNvPicPr>
          <p:nvPr/>
        </p:nvPicPr>
        <p:blipFill>
          <a:blip r:embed="rId3"/>
          <a:stretch>
            <a:fillRect/>
          </a:stretch>
        </p:blipFill>
        <p:spPr>
          <a:xfrm>
            <a:off x="141361" y="1195149"/>
            <a:ext cx="2730471" cy="2572336"/>
          </a:xfrm>
          <a:prstGeom prst="rect">
            <a:avLst/>
          </a:prstGeom>
        </p:spPr>
      </p:pic>
      <p:pic>
        <p:nvPicPr>
          <p:cNvPr id="5" name="Picture 4"/>
          <p:cNvPicPr>
            <a:picLocks noChangeAspect="1"/>
          </p:cNvPicPr>
          <p:nvPr/>
        </p:nvPicPr>
        <p:blipFill>
          <a:blip r:embed="rId4"/>
          <a:stretch>
            <a:fillRect/>
          </a:stretch>
        </p:blipFill>
        <p:spPr>
          <a:xfrm>
            <a:off x="3002432" y="1762956"/>
            <a:ext cx="3360980" cy="2772715"/>
          </a:xfrm>
          <a:prstGeom prst="rect">
            <a:avLst/>
          </a:prstGeom>
        </p:spPr>
      </p:pic>
      <p:pic>
        <p:nvPicPr>
          <p:cNvPr id="6" name="Picture 5"/>
          <p:cNvPicPr>
            <a:picLocks noChangeAspect="1"/>
          </p:cNvPicPr>
          <p:nvPr/>
        </p:nvPicPr>
        <p:blipFill>
          <a:blip r:embed="rId5"/>
          <a:stretch>
            <a:fillRect/>
          </a:stretch>
        </p:blipFill>
        <p:spPr>
          <a:xfrm rot="851048">
            <a:off x="5932168" y="755712"/>
            <a:ext cx="6189378" cy="1601113"/>
          </a:xfrm>
          <a:prstGeom prst="rect">
            <a:avLst/>
          </a:prstGeom>
        </p:spPr>
      </p:pic>
      <p:pic>
        <p:nvPicPr>
          <p:cNvPr id="8" name="Picture 7"/>
          <p:cNvPicPr>
            <a:picLocks noChangeAspect="1"/>
          </p:cNvPicPr>
          <p:nvPr/>
        </p:nvPicPr>
        <p:blipFill>
          <a:blip r:embed="rId6"/>
          <a:stretch>
            <a:fillRect/>
          </a:stretch>
        </p:blipFill>
        <p:spPr>
          <a:xfrm>
            <a:off x="9918542" y="2481317"/>
            <a:ext cx="2053551" cy="3082069"/>
          </a:xfrm>
          <a:prstGeom prst="rect">
            <a:avLst/>
          </a:prstGeom>
        </p:spPr>
      </p:pic>
      <p:pic>
        <p:nvPicPr>
          <p:cNvPr id="10" name="Picture 9"/>
          <p:cNvPicPr>
            <a:picLocks noChangeAspect="1"/>
          </p:cNvPicPr>
          <p:nvPr/>
        </p:nvPicPr>
        <p:blipFill>
          <a:blip r:embed="rId7"/>
          <a:stretch>
            <a:fillRect/>
          </a:stretch>
        </p:blipFill>
        <p:spPr>
          <a:xfrm>
            <a:off x="6498936" y="2161345"/>
            <a:ext cx="3070216" cy="2757628"/>
          </a:xfrm>
          <a:prstGeom prst="rect">
            <a:avLst/>
          </a:prstGeom>
        </p:spPr>
      </p:pic>
      <p:sp>
        <p:nvSpPr>
          <p:cNvPr id="3" name="Rectangle 2"/>
          <p:cNvSpPr/>
          <p:nvPr/>
        </p:nvSpPr>
        <p:spPr>
          <a:xfrm>
            <a:off x="143207" y="4060539"/>
            <a:ext cx="5120771" cy="2693045"/>
          </a:xfrm>
          <a:prstGeom prst="rect">
            <a:avLst/>
          </a:prstGeom>
          <a:solidFill>
            <a:schemeClr val="tx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'Equal Means Equal' women's rights film shown in Harrisonburg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Zachary Harris </a:t>
            </a:r>
            <a:r>
              <a:rPr kumimoji="0" lang="en-US" sz="14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I </a:t>
            </a:r>
            <a:r>
              <a:rPr kumimoji="0" lang="en-US" sz="10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The Breeze 13 </a:t>
            </a:r>
            <a:r>
              <a:rPr kumimoji="0" lang="en-US" sz="1000" b="0" i="0" u="none" strike="noStrike" kern="1200" cap="none" spc="0" normalizeH="0" baseline="0" noProof="0" dirty="0" err="1">
                <a:ln>
                  <a:noFill/>
                </a:ln>
                <a:solidFill>
                  <a:srgbClr val="030303"/>
                </a:solidFill>
                <a:effectLst/>
                <a:uLnTx/>
                <a:uFillTx/>
                <a:latin typeface="Arial" panose="020B0604020202020204" pitchFamily="34" charset="0"/>
                <a:ea typeface="+mn-ea"/>
                <a:cs typeface="+mn-cs"/>
              </a:rPr>
              <a:t>hrs</a:t>
            </a:r>
            <a:r>
              <a:rPr kumimoji="0" lang="en-US" sz="10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 ago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Liz Strauss </a:t>
            </a:r>
            <a:r>
              <a:rPr kumimoji="0" lang="en-US" sz="14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I </a:t>
            </a:r>
            <a:r>
              <a:rPr kumimoji="0" lang="en-US" sz="10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The Breeze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After the film, a panel of Harrisonburg women opened up discussions on positive change for women's rights.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457200" marR="1950" lvl="1"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30303"/>
                </a:solidFill>
                <a:effectLst/>
                <a:uLnTx/>
                <a:uFillTx/>
                <a:latin typeface="Arial" panose="020B0604020202020204" pitchFamily="34" charset="0"/>
                <a:ea typeface="+mn-ea"/>
                <a:cs typeface="+mn-cs"/>
              </a:rPr>
              <a:t>JMU students and people from the Harrisonburg community gathered in Grafton-Stovall Theater for a viewing of "Equal Means Equal." The documentary discussed various women's issues including wage discrimination, international women's rights, sex trafficking and America's current legal system.</a:t>
            </a:r>
          </a:p>
        </p:txBody>
      </p:sp>
      <p:pic>
        <p:nvPicPr>
          <p:cNvPr id="13" name="Picture 12"/>
          <p:cNvPicPr>
            <a:picLocks noChangeAspect="1"/>
          </p:cNvPicPr>
          <p:nvPr/>
        </p:nvPicPr>
        <p:blipFill>
          <a:blip r:embed="rId8"/>
          <a:stretch>
            <a:fillRect/>
          </a:stretch>
        </p:blipFill>
        <p:spPr>
          <a:xfrm>
            <a:off x="3967956" y="4530121"/>
            <a:ext cx="7519393" cy="876940"/>
          </a:xfrm>
          <a:prstGeom prst="rect">
            <a:avLst/>
          </a:prstGeom>
        </p:spPr>
      </p:pic>
    </p:spTree>
    <p:extLst>
      <p:ext uri="{BB962C8B-B14F-4D97-AF65-F5344CB8AC3E}">
        <p14:creationId xmlns:p14="http://schemas.microsoft.com/office/powerpoint/2010/main" val="6659060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Initiative</a:t>
            </a:r>
            <a:endParaRPr lang="en-US" dirty="0"/>
          </a:p>
        </p:txBody>
      </p:sp>
      <p:sp>
        <p:nvSpPr>
          <p:cNvPr id="3" name="Content Placeholder 2"/>
          <p:cNvSpPr>
            <a:spLocks noGrp="1"/>
          </p:cNvSpPr>
          <p:nvPr>
            <p:ph idx="1"/>
          </p:nvPr>
        </p:nvSpPr>
        <p:spPr/>
        <p:txBody>
          <a:bodyPr>
            <a:normAutofit/>
          </a:bodyPr>
          <a:lstStyle/>
          <a:p>
            <a:pPr marL="0" indent="0">
              <a:buNone/>
            </a:pPr>
            <a:r>
              <a:rPr lang="en-US" sz="3600" dirty="0" smtClean="0"/>
              <a:t>InclusiveVT Executive Council Work Group on Gender Issues</a:t>
            </a:r>
          </a:p>
          <a:p>
            <a:pPr marL="0" indent="0">
              <a:buNone/>
            </a:pPr>
            <a:r>
              <a:rPr lang="en-US" sz="3600" dirty="0" smtClean="0"/>
              <a:t>Co-chairs:  Sally Morton, Dean</a:t>
            </a:r>
          </a:p>
          <a:p>
            <a:pPr marL="0" indent="0">
              <a:buNone/>
            </a:pPr>
            <a:r>
              <a:rPr lang="en-US" sz="3600" dirty="0" smtClean="0"/>
              <a:t>Andrew McCoy, Department Head</a:t>
            </a:r>
            <a:endParaRPr lang="en-US" sz="3600" dirty="0"/>
          </a:p>
        </p:txBody>
      </p:sp>
    </p:spTree>
    <p:extLst>
      <p:ext uri="{BB962C8B-B14F-4D97-AF65-F5344CB8AC3E}">
        <p14:creationId xmlns:p14="http://schemas.microsoft.com/office/powerpoint/2010/main" val="305854519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noAutofit/>
          </a:bodyPr>
          <a:lstStyle/>
          <a:p>
            <a:r>
              <a:rPr lang="en-US" altLang="en-US" sz="2800" dirty="0" smtClean="0"/>
              <a:t>Goal 3: Ensuring a welcoming, affirming, safe, and accessible campus climate</a:t>
            </a:r>
            <a:endParaRPr lang="en-US" altLang="en-US" sz="2800" dirty="0"/>
          </a:p>
        </p:txBody>
      </p:sp>
      <p:sp>
        <p:nvSpPr>
          <p:cNvPr id="12291" name="Content Placeholder 2"/>
          <p:cNvSpPr>
            <a:spLocks noGrp="1"/>
          </p:cNvSpPr>
          <p:nvPr>
            <p:ph idx="1"/>
          </p:nvPr>
        </p:nvSpPr>
        <p:spPr>
          <a:xfrm>
            <a:off x="621282" y="1342228"/>
            <a:ext cx="7212070" cy="4147352"/>
          </a:xfrm>
        </p:spPr>
        <p:txBody>
          <a:bodyPr anchor="t">
            <a:normAutofit/>
          </a:bodyPr>
          <a:lstStyle/>
          <a:p>
            <a:r>
              <a:rPr lang="en-US" sz="4800" u="sng" dirty="0" smtClean="0"/>
              <a:t>Different Abilities</a:t>
            </a:r>
          </a:p>
          <a:p>
            <a:pPr lvl="1"/>
            <a:r>
              <a:rPr lang="en-US" sz="4600" dirty="0" smtClean="0"/>
              <a:t>Facilities and Access</a:t>
            </a:r>
          </a:p>
          <a:p>
            <a:pPr lvl="1"/>
            <a:r>
              <a:rPr lang="en-US" sz="4600" dirty="0" smtClean="0"/>
              <a:t>Student Support</a:t>
            </a:r>
          </a:p>
        </p:txBody>
      </p:sp>
    </p:spTree>
    <p:extLst>
      <p:ext uri="{BB962C8B-B14F-4D97-AF65-F5344CB8AC3E}">
        <p14:creationId xmlns:p14="http://schemas.microsoft.com/office/powerpoint/2010/main" val="139191272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Veterans and diversity</a:t>
            </a:r>
            <a:endParaRPr lang="en-US" dirty="0"/>
          </a:p>
        </p:txBody>
      </p:sp>
      <p:sp>
        <p:nvSpPr>
          <p:cNvPr id="3" name="Content Placeholder 2"/>
          <p:cNvSpPr>
            <a:spLocks noGrp="1"/>
          </p:cNvSpPr>
          <p:nvPr>
            <p:ph idx="1"/>
          </p:nvPr>
        </p:nvSpPr>
        <p:spPr/>
        <p:txBody>
          <a:bodyPr>
            <a:normAutofit/>
          </a:bodyPr>
          <a:lstStyle/>
          <a:p>
            <a:r>
              <a:rPr lang="en-US" sz="2800" dirty="0" smtClean="0"/>
              <a:t>Veterans represent an important opportunity to enhance diversity as students and as employees</a:t>
            </a:r>
          </a:p>
          <a:p>
            <a:r>
              <a:rPr lang="en-US" sz="2800" dirty="0" smtClean="0"/>
              <a:t>Course credit for service</a:t>
            </a:r>
          </a:p>
          <a:p>
            <a:r>
              <a:rPr lang="en-US" sz="2800" dirty="0" smtClean="0"/>
              <a:t>Veteran’s recognition as a campus</a:t>
            </a:r>
          </a:p>
          <a:p>
            <a:r>
              <a:rPr lang="en-US" sz="2800" dirty="0" smtClean="0"/>
              <a:t>Admissions pipeline and resources for veterans</a:t>
            </a:r>
            <a:endParaRPr lang="en-US" sz="2800" dirty="0"/>
          </a:p>
        </p:txBody>
      </p:sp>
    </p:spTree>
    <p:extLst>
      <p:ext uri="{BB962C8B-B14F-4D97-AF65-F5344CB8AC3E}">
        <p14:creationId xmlns:p14="http://schemas.microsoft.com/office/powerpoint/2010/main" val="16550482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noAutofit/>
          </a:bodyPr>
          <a:lstStyle/>
          <a:p>
            <a:r>
              <a:rPr lang="en-US" altLang="en-US" sz="2800" dirty="0" smtClean="0"/>
              <a:t>Goal 3: Ensuring a welcoming, affirming, safe, and accessible campus climate</a:t>
            </a:r>
            <a:endParaRPr lang="en-US" altLang="en-US" sz="2800" dirty="0"/>
          </a:p>
        </p:txBody>
      </p:sp>
      <p:sp>
        <p:nvSpPr>
          <p:cNvPr id="12291" name="Content Placeholder 2"/>
          <p:cNvSpPr>
            <a:spLocks noGrp="1"/>
          </p:cNvSpPr>
          <p:nvPr>
            <p:ph idx="1"/>
          </p:nvPr>
        </p:nvSpPr>
        <p:spPr>
          <a:xfrm>
            <a:off x="621282" y="1342228"/>
            <a:ext cx="7212070" cy="4147352"/>
          </a:xfrm>
        </p:spPr>
        <p:txBody>
          <a:bodyPr anchor="t">
            <a:normAutofit/>
          </a:bodyPr>
          <a:lstStyle/>
          <a:p>
            <a:r>
              <a:rPr lang="en-US" sz="4000" dirty="0" smtClean="0"/>
              <a:t>First Generation/Economic Status/Rural Appalachia</a:t>
            </a:r>
          </a:p>
          <a:p>
            <a:r>
              <a:rPr lang="en-US" sz="4000" dirty="0" smtClean="0"/>
              <a:t>Student Support</a:t>
            </a:r>
          </a:p>
          <a:p>
            <a:r>
              <a:rPr lang="en-US" sz="4000" dirty="0" smtClean="0"/>
              <a:t>Resources</a:t>
            </a:r>
          </a:p>
          <a:p>
            <a:r>
              <a:rPr lang="en-US" sz="4000" dirty="0" smtClean="0"/>
              <a:t>Climate</a:t>
            </a:r>
          </a:p>
          <a:p>
            <a:pPr marL="0" indent="0">
              <a:buNone/>
            </a:pPr>
            <a:endParaRPr lang="en-US" sz="2400" dirty="0" smtClean="0"/>
          </a:p>
        </p:txBody>
      </p:sp>
    </p:spTree>
    <p:extLst>
      <p:ext uri="{BB962C8B-B14F-4D97-AF65-F5344CB8AC3E}">
        <p14:creationId xmlns:p14="http://schemas.microsoft.com/office/powerpoint/2010/main" val="11154805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InclusiveVT Week of Commitment</a:t>
            </a:r>
            <a:endParaRPr lang="en-US" dirty="0"/>
          </a:p>
        </p:txBody>
      </p:sp>
      <p:sp>
        <p:nvSpPr>
          <p:cNvPr id="3" name="Content Placeholder 2"/>
          <p:cNvSpPr>
            <a:spLocks noGrp="1"/>
          </p:cNvSpPr>
          <p:nvPr>
            <p:ph idx="1"/>
          </p:nvPr>
        </p:nvSpPr>
        <p:spPr>
          <a:xfrm>
            <a:off x="700289" y="1446752"/>
            <a:ext cx="11317540" cy="3425694"/>
          </a:xfrm>
        </p:spPr>
        <p:txBody>
          <a:bodyPr>
            <a:normAutofit/>
          </a:bodyPr>
          <a:lstStyle/>
          <a:p>
            <a:r>
              <a:rPr lang="en-US" sz="2800" dirty="0" smtClean="0"/>
              <a:t>September 11 – 16: College/Unit Level Events of Commitment</a:t>
            </a:r>
          </a:p>
          <a:p>
            <a:r>
              <a:rPr lang="en-US" sz="2800" dirty="0" smtClean="0"/>
              <a:t>September 12:  Professor Mary Beth Gasman</a:t>
            </a:r>
          </a:p>
          <a:p>
            <a:r>
              <a:rPr lang="en-US" sz="2800" dirty="0" smtClean="0"/>
              <a:t>September 13: #</a:t>
            </a:r>
            <a:r>
              <a:rPr lang="en-US" sz="2800" dirty="0" err="1" smtClean="0"/>
              <a:t>VTUnfinished</a:t>
            </a:r>
            <a:r>
              <a:rPr lang="en-US" sz="2800" dirty="0" smtClean="0"/>
              <a:t> </a:t>
            </a:r>
          </a:p>
          <a:p>
            <a:r>
              <a:rPr lang="en-US" sz="2800" dirty="0" smtClean="0"/>
              <a:t>September 14:  Still Concerned (TBA)</a:t>
            </a:r>
          </a:p>
          <a:p>
            <a:r>
              <a:rPr lang="en-US" sz="2800" dirty="0" smtClean="0"/>
              <a:t>September 16:  Corps of Cadets </a:t>
            </a:r>
          </a:p>
          <a:p>
            <a:endParaRPr lang="en-US" dirty="0"/>
          </a:p>
        </p:txBody>
      </p:sp>
    </p:spTree>
    <p:extLst>
      <p:ext uri="{BB962C8B-B14F-4D97-AF65-F5344CB8AC3E}">
        <p14:creationId xmlns:p14="http://schemas.microsoft.com/office/powerpoint/2010/main" val="373141359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Institutional partnerships</a:t>
            </a:r>
            <a:endParaRPr lang="en-US" dirty="0"/>
          </a:p>
        </p:txBody>
      </p:sp>
      <p:sp>
        <p:nvSpPr>
          <p:cNvPr id="3" name="Content Placeholder 2"/>
          <p:cNvSpPr>
            <a:spLocks noGrp="1"/>
          </p:cNvSpPr>
          <p:nvPr>
            <p:ph idx="1"/>
          </p:nvPr>
        </p:nvSpPr>
        <p:spPr>
          <a:xfrm>
            <a:off x="700289" y="2182761"/>
            <a:ext cx="10794394" cy="2219422"/>
          </a:xfrm>
        </p:spPr>
        <p:txBody>
          <a:bodyPr>
            <a:noAutofit/>
          </a:bodyPr>
          <a:lstStyle/>
          <a:p>
            <a:r>
              <a:rPr lang="en-US" sz="3600" dirty="0"/>
              <a:t>HBCU </a:t>
            </a:r>
            <a:r>
              <a:rPr lang="en-US" sz="3600" dirty="0" smtClean="0"/>
              <a:t>Summit: October 15-16</a:t>
            </a:r>
          </a:p>
          <a:p>
            <a:pPr lvl="1"/>
            <a:r>
              <a:rPr lang="en-US" sz="3600" dirty="0" smtClean="0"/>
              <a:t>Virginia State University continuing partnership</a:t>
            </a:r>
          </a:p>
          <a:p>
            <a:pPr lvl="1"/>
            <a:r>
              <a:rPr lang="en-US" sz="3600" dirty="0" smtClean="0"/>
              <a:t>Several new potential partners</a:t>
            </a:r>
          </a:p>
          <a:p>
            <a:r>
              <a:rPr lang="en-US" sz="3600" dirty="0" smtClean="0"/>
              <a:t>Native Summit: May, 2017 </a:t>
            </a:r>
          </a:p>
          <a:p>
            <a:pPr lvl="1"/>
            <a:r>
              <a:rPr lang="en-US" sz="3600" dirty="0" smtClean="0"/>
              <a:t>11 tribal nations</a:t>
            </a:r>
            <a:endParaRPr lang="en-US" sz="3600" dirty="0"/>
          </a:p>
        </p:txBody>
      </p:sp>
    </p:spTree>
    <p:extLst>
      <p:ext uri="{BB962C8B-B14F-4D97-AF65-F5344CB8AC3E}">
        <p14:creationId xmlns:p14="http://schemas.microsoft.com/office/powerpoint/2010/main" val="40553196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135" y="298091"/>
            <a:ext cx="10826548" cy="1253851"/>
          </a:xfrm>
        </p:spPr>
        <p:txBody>
          <a:bodyPr anchor="t">
            <a:noAutofit/>
          </a:bodyPr>
          <a:lstStyle/>
          <a:p>
            <a:r>
              <a:rPr lang="en-US" altLang="en-US" sz="2800" dirty="0" smtClean="0"/>
              <a:t>Goal 4: Preparing </a:t>
            </a:r>
            <a:r>
              <a:rPr lang="en-US" altLang="en-US" sz="2800" dirty="0"/>
              <a:t>students for service </a:t>
            </a:r>
            <a:r>
              <a:rPr lang="en-US" altLang="en-US" sz="2800" dirty="0" smtClean="0"/>
              <a:t>-- understanding </a:t>
            </a:r>
            <a:r>
              <a:rPr lang="en-US" altLang="en-US" sz="2800" dirty="0"/>
              <a:t>of issues of identity, the human condition, and life chances</a:t>
            </a:r>
          </a:p>
        </p:txBody>
      </p:sp>
      <p:sp>
        <p:nvSpPr>
          <p:cNvPr id="12291" name="Content Placeholder 2"/>
          <p:cNvSpPr>
            <a:spLocks noGrp="1"/>
          </p:cNvSpPr>
          <p:nvPr>
            <p:ph idx="1"/>
          </p:nvPr>
        </p:nvSpPr>
        <p:spPr>
          <a:xfrm>
            <a:off x="700289" y="1755183"/>
            <a:ext cx="10794394" cy="4147352"/>
          </a:xfrm>
        </p:spPr>
        <p:txBody>
          <a:bodyPr anchor="t">
            <a:noAutofit/>
          </a:bodyPr>
          <a:lstStyle/>
          <a:p>
            <a:r>
              <a:rPr lang="en-US" sz="2400" dirty="0" smtClean="0"/>
              <a:t>Pathways </a:t>
            </a:r>
            <a:r>
              <a:rPr lang="en-US" sz="2400" dirty="0"/>
              <a:t>Core Learning Area: Critical Analysis of Identity and Equity in the </a:t>
            </a:r>
            <a:r>
              <a:rPr lang="en-US" sz="2400" dirty="0" smtClean="0"/>
              <a:t>United States: 3 credit hours - </a:t>
            </a:r>
            <a:r>
              <a:rPr lang="en-US" sz="2400" b="1" dirty="0" smtClean="0"/>
              <a:t>required for all VT students</a:t>
            </a:r>
          </a:p>
          <a:p>
            <a:r>
              <a:rPr lang="en-US" sz="2400" dirty="0"/>
              <a:t>Strategic Growth Area: Equity and Social Disparity in the Human Condition</a:t>
            </a:r>
          </a:p>
          <a:p>
            <a:pPr lvl="1"/>
            <a:r>
              <a:rPr lang="en-US" sz="2400" dirty="0"/>
              <a:t>Explore the ways in which issues of identity, equity, and social disparity impact multiple academic disciplines, fields of study, and areas of inquiry</a:t>
            </a:r>
          </a:p>
          <a:p>
            <a:r>
              <a:rPr lang="en-US" sz="2400" dirty="0" smtClean="0"/>
              <a:t>Advancing the Human Condition Conference: November 28-30,2017</a:t>
            </a:r>
            <a:endParaRPr lang="en-US" sz="2400" dirty="0"/>
          </a:p>
          <a:p>
            <a:endParaRPr lang="en-US" sz="2400" dirty="0" smtClean="0"/>
          </a:p>
        </p:txBody>
      </p:sp>
    </p:spTree>
    <p:extLst>
      <p:ext uri="{BB962C8B-B14F-4D97-AF65-F5344CB8AC3E}">
        <p14:creationId xmlns:p14="http://schemas.microsoft.com/office/powerpoint/2010/main" val="37487654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06" y="305456"/>
            <a:ext cx="8911687" cy="1280890"/>
          </a:xfrm>
        </p:spPr>
        <p:txBody>
          <a:bodyPr/>
          <a:lstStyle/>
          <a:p>
            <a:r>
              <a:rPr lang="en-US" dirty="0" smtClean="0">
                <a:solidFill>
                  <a:srgbClr val="C00000"/>
                </a:solidFill>
              </a:rPr>
              <a:t>Today’s Objectives</a:t>
            </a:r>
            <a:endParaRPr lang="en-US" dirty="0">
              <a:solidFill>
                <a:srgbClr val="C00000"/>
              </a:solidFill>
            </a:endParaRPr>
          </a:p>
        </p:txBody>
      </p:sp>
      <p:sp>
        <p:nvSpPr>
          <p:cNvPr id="3" name="Content Placeholder 2"/>
          <p:cNvSpPr>
            <a:spLocks noGrp="1"/>
          </p:cNvSpPr>
          <p:nvPr>
            <p:ph idx="1"/>
          </p:nvPr>
        </p:nvSpPr>
        <p:spPr>
          <a:xfrm>
            <a:off x="1771793" y="945901"/>
            <a:ext cx="8915400" cy="4727976"/>
          </a:xfrm>
        </p:spPr>
        <p:txBody>
          <a:bodyPr>
            <a:noAutofit/>
          </a:bodyPr>
          <a:lstStyle/>
          <a:p>
            <a:r>
              <a:rPr lang="en-US" sz="2400" dirty="0" smtClean="0">
                <a:solidFill>
                  <a:srgbClr val="002060"/>
                </a:solidFill>
              </a:rPr>
              <a:t>Vice Provost for Enrollment Management</a:t>
            </a:r>
          </a:p>
          <a:p>
            <a:r>
              <a:rPr lang="en-US" sz="2400" dirty="0" smtClean="0">
                <a:solidFill>
                  <a:srgbClr val="002060"/>
                </a:solidFill>
              </a:rPr>
              <a:t>Responding proactively to social, cultural, and political factors influencing diversity and inclusion at Virginia Tech</a:t>
            </a:r>
          </a:p>
          <a:p>
            <a:r>
              <a:rPr lang="en-US" sz="2400" dirty="0" smtClean="0">
                <a:solidFill>
                  <a:srgbClr val="002060"/>
                </a:solidFill>
              </a:rPr>
              <a:t>Lunch</a:t>
            </a:r>
          </a:p>
          <a:p>
            <a:r>
              <a:rPr lang="en-US" sz="2400" dirty="0" smtClean="0">
                <a:solidFill>
                  <a:srgbClr val="002060"/>
                </a:solidFill>
              </a:rPr>
              <a:t>Break Out Groups</a:t>
            </a:r>
          </a:p>
          <a:p>
            <a:r>
              <a:rPr lang="en-US" sz="2400" dirty="0" smtClean="0">
                <a:solidFill>
                  <a:srgbClr val="002060"/>
                </a:solidFill>
              </a:rPr>
              <a:t>Student Success</a:t>
            </a:r>
          </a:p>
          <a:p>
            <a:r>
              <a:rPr lang="en-US" sz="2400" dirty="0" smtClean="0">
                <a:solidFill>
                  <a:srgbClr val="002060"/>
                </a:solidFill>
              </a:rPr>
              <a:t>Faculty Diversity</a:t>
            </a:r>
          </a:p>
          <a:p>
            <a:r>
              <a:rPr lang="en-US" sz="2400" dirty="0" smtClean="0">
                <a:solidFill>
                  <a:srgbClr val="002060"/>
                </a:solidFill>
              </a:rPr>
              <a:t>Inclusive Climate</a:t>
            </a:r>
          </a:p>
          <a:p>
            <a:r>
              <a:rPr lang="en-US" sz="2400" dirty="0" smtClean="0">
                <a:solidFill>
                  <a:srgbClr val="002060"/>
                </a:solidFill>
              </a:rPr>
              <a:t>Academic Mission</a:t>
            </a:r>
          </a:p>
          <a:p>
            <a:r>
              <a:rPr lang="en-US" sz="2400" dirty="0" smtClean="0">
                <a:solidFill>
                  <a:srgbClr val="002060"/>
                </a:solidFill>
              </a:rPr>
              <a:t>Next Steps</a:t>
            </a:r>
          </a:p>
          <a:p>
            <a:endParaRPr lang="en-US" sz="2400" dirty="0"/>
          </a:p>
        </p:txBody>
      </p:sp>
    </p:spTree>
    <p:extLst>
      <p:ext uri="{BB962C8B-B14F-4D97-AF65-F5344CB8AC3E}">
        <p14:creationId xmlns:p14="http://schemas.microsoft.com/office/powerpoint/2010/main" val="332888513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295400" y="484909"/>
            <a:ext cx="8915400" cy="5223164"/>
          </a:xfrm>
        </p:spPr>
        <p:txBody>
          <a:bodyPr>
            <a:normAutofit/>
          </a:bodyPr>
          <a:lstStyle/>
          <a:p>
            <a:r>
              <a:rPr lang="en-US" dirty="0"/>
              <a:t>Dr. Luisa M. Havens </a:t>
            </a:r>
            <a:r>
              <a:rPr lang="en-US" dirty="0" smtClean="0"/>
              <a:t>joined Virginia Tech on August 1.</a:t>
            </a:r>
          </a:p>
          <a:p>
            <a:r>
              <a:rPr lang="en-US" dirty="0" smtClean="0"/>
              <a:t>Prior to joining VT, she was Vice </a:t>
            </a:r>
            <a:r>
              <a:rPr lang="en-US" dirty="0"/>
              <a:t>President for Enrollment Services at Florida International University (FIU) </a:t>
            </a:r>
            <a:r>
              <a:rPr lang="en-US" dirty="0" smtClean="0"/>
              <a:t>for almost 5 years.</a:t>
            </a:r>
          </a:p>
          <a:p>
            <a:r>
              <a:rPr lang="en-US" dirty="0" smtClean="0"/>
              <a:t>Prior </a:t>
            </a:r>
            <a:r>
              <a:rPr lang="en-US" dirty="0"/>
              <a:t>to FIU, she served as Executive Director for Enrollment Services at The University of Texas at El Paso (UTEP). She began her career as a student recruiter at her Alma Matter, the University of Idaho. </a:t>
            </a:r>
            <a:r>
              <a:rPr lang="en-US" b="1" dirty="0"/>
              <a:t>She has served in leadership roles in the areas of admissions, recruitment, registration, international admissions, graduate admissions, financial aid and enrollment services</a:t>
            </a:r>
            <a:r>
              <a:rPr lang="en-US" b="1" dirty="0" smtClean="0"/>
              <a:t>.</a:t>
            </a:r>
          </a:p>
          <a:p>
            <a:r>
              <a:rPr lang="en-US" dirty="0" smtClean="0"/>
              <a:t> </a:t>
            </a:r>
            <a:r>
              <a:rPr lang="en-US" dirty="0"/>
              <a:t>She served as the </a:t>
            </a:r>
            <a:r>
              <a:rPr lang="en-US" b="1" dirty="0"/>
              <a:t>Vice President for Access and Equity</a:t>
            </a:r>
            <a:r>
              <a:rPr lang="en-US" dirty="0"/>
              <a:t> in the Board of Directors of the American Association of Collegiate Registrar and Admissions Officers (AACRAO) from 2010 to 2013 and is an institutional delegate to the College Board. </a:t>
            </a:r>
            <a:endParaRPr lang="en-US" dirty="0" smtClean="0"/>
          </a:p>
        </p:txBody>
      </p:sp>
    </p:spTree>
    <p:extLst>
      <p:ext uri="{BB962C8B-B14F-4D97-AF65-F5344CB8AC3E}">
        <p14:creationId xmlns:p14="http://schemas.microsoft.com/office/powerpoint/2010/main" val="143792620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295400" y="484909"/>
            <a:ext cx="8915400" cy="5223164"/>
          </a:xfrm>
        </p:spPr>
        <p:txBody>
          <a:bodyPr>
            <a:normAutofit/>
          </a:bodyPr>
          <a:lstStyle/>
          <a:p>
            <a:r>
              <a:rPr lang="en-US" dirty="0" smtClean="0"/>
              <a:t>Originally </a:t>
            </a:r>
            <a:r>
              <a:rPr lang="en-US" dirty="0"/>
              <a:t>from Honduras, she holds a </a:t>
            </a:r>
            <a:r>
              <a:rPr lang="en-US" b="1" dirty="0"/>
              <a:t>BS degree in Radio and TV production, a Master's degree in Resource Recreation and Tourism and a Ph.D.in Education </a:t>
            </a:r>
            <a:r>
              <a:rPr lang="en-US" dirty="0"/>
              <a:t>with an emphasis in Higher Education Administration from the University of Idaho. </a:t>
            </a:r>
            <a:endParaRPr lang="en-US" dirty="0" smtClean="0"/>
          </a:p>
          <a:p>
            <a:r>
              <a:rPr lang="en-US" dirty="0" smtClean="0"/>
              <a:t>Throughout </a:t>
            </a:r>
            <a:r>
              <a:rPr lang="en-US" dirty="0"/>
              <a:t>her career, Dr. Havens has worked with diverse, underrepresented and/or at-risk populations. Such experiences contributed to her doctoral research focus </a:t>
            </a:r>
            <a:r>
              <a:rPr lang="en-US" dirty="0" smtClean="0"/>
              <a:t>on </a:t>
            </a:r>
            <a:r>
              <a:rPr lang="en-US" b="1" dirty="0" smtClean="0"/>
              <a:t>at-risk </a:t>
            </a:r>
            <a:r>
              <a:rPr lang="en-US" b="1" dirty="0"/>
              <a:t>student persistence</a:t>
            </a:r>
            <a:r>
              <a:rPr lang="en-US" b="1" dirty="0" smtClean="0"/>
              <a:t>.</a:t>
            </a:r>
          </a:p>
          <a:p>
            <a:r>
              <a:rPr lang="en-US" dirty="0" smtClean="0"/>
              <a:t>Experience at serving </a:t>
            </a:r>
            <a:r>
              <a:rPr lang="en-US" b="1" dirty="0"/>
              <a:t>transfer students, military veterans, low SES populations and first generation college students</a:t>
            </a:r>
            <a:r>
              <a:rPr lang="en-US" dirty="0"/>
              <a:t>. </a:t>
            </a:r>
            <a:endParaRPr lang="en-US" dirty="0" smtClean="0"/>
          </a:p>
          <a:p>
            <a:r>
              <a:rPr lang="en-US" dirty="0" smtClean="0"/>
              <a:t>She </a:t>
            </a:r>
            <a:r>
              <a:rPr lang="en-US" dirty="0"/>
              <a:t>frequently presents at local, regional and national forums on varied topics such as </a:t>
            </a:r>
            <a:r>
              <a:rPr lang="en-US" b="1" dirty="0"/>
              <a:t>applying strategic enrollment management practices at urban universities, process reengineering in enrollment services, staff development and training and leadership/management development</a:t>
            </a:r>
            <a:r>
              <a:rPr lang="en-US" dirty="0"/>
              <a:t>.</a:t>
            </a:r>
          </a:p>
        </p:txBody>
      </p:sp>
    </p:spTree>
    <p:extLst>
      <p:ext uri="{BB962C8B-B14F-4D97-AF65-F5344CB8AC3E}">
        <p14:creationId xmlns:p14="http://schemas.microsoft.com/office/powerpoint/2010/main" val="74662001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buNone/>
            </a:pPr>
            <a:r>
              <a:rPr lang="en-US" sz="4400" dirty="0" smtClean="0"/>
              <a:t>Dr.  Luisa Havens, </a:t>
            </a:r>
          </a:p>
          <a:p>
            <a:pPr marL="0" indent="0">
              <a:buNone/>
            </a:pPr>
            <a:r>
              <a:rPr lang="en-US" sz="4400" dirty="0" smtClean="0"/>
              <a:t>Vice Provost for Enrollment Management</a:t>
            </a:r>
            <a:endParaRPr lang="en-US" sz="4400" dirty="0"/>
          </a:p>
        </p:txBody>
      </p:sp>
    </p:spTree>
    <p:extLst>
      <p:ext uri="{BB962C8B-B14F-4D97-AF65-F5344CB8AC3E}">
        <p14:creationId xmlns:p14="http://schemas.microsoft.com/office/powerpoint/2010/main" val="294136798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descr="https://scontent-iad3-1.xx.fbcdn.net/v/t34.0-12/20863715_1439951816101432_1279933733_n.png?oh=bbefef9caa63059314e0c0db31b95f7e&amp;oe=599483DD"/>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05354" y="454152"/>
            <a:ext cx="4752109" cy="5679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14798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8376"/>
            <a:ext cx="10515600" cy="5421087"/>
          </a:xfrm>
        </p:spPr>
        <p:txBody>
          <a:bodyPr>
            <a:normAutofit/>
          </a:bodyPr>
          <a:lstStyle/>
          <a:p>
            <a:r>
              <a:rPr lang="en-US" b="1" dirty="0" smtClean="0"/>
              <a:t>Conceptual Framework: </a:t>
            </a:r>
            <a:r>
              <a:rPr lang="en-US" b="1" dirty="0" err="1" smtClean="0"/>
              <a:t>Multicontextual</a:t>
            </a:r>
            <a:r>
              <a:rPr lang="en-US" b="1" dirty="0" smtClean="0"/>
              <a:t/>
            </a:r>
            <a:br>
              <a:rPr lang="en-US" b="1" dirty="0" smtClean="0"/>
            </a:br>
            <a:r>
              <a:rPr lang="en-US" b="1" dirty="0" smtClean="0"/>
              <a:t>Diversity Learning Environment Model (DLE)</a:t>
            </a:r>
            <a:br>
              <a:rPr lang="en-US" b="1" dirty="0" smtClean="0"/>
            </a:br>
            <a:r>
              <a:rPr lang="en-US" sz="3600" b="1" dirty="0" smtClean="0">
                <a:solidFill>
                  <a:srgbClr val="002060"/>
                </a:solidFill>
              </a:rPr>
              <a:t/>
            </a:r>
            <a:br>
              <a:rPr lang="en-US" sz="3600" b="1" dirty="0" smtClean="0">
                <a:solidFill>
                  <a:srgbClr val="002060"/>
                </a:solidFill>
              </a:rPr>
            </a:br>
            <a:r>
              <a:rPr lang="en-US" sz="2800" dirty="0" smtClean="0">
                <a:solidFill>
                  <a:srgbClr val="002060"/>
                </a:solidFill>
              </a:rPr>
              <a:t>Hurtado</a:t>
            </a:r>
            <a:r>
              <a:rPr lang="en-US" sz="2800" dirty="0">
                <a:solidFill>
                  <a:srgbClr val="002060"/>
                </a:solidFill>
              </a:rPr>
              <a:t>, S. </a:t>
            </a:r>
            <a:r>
              <a:rPr lang="en-US" sz="2800" dirty="0" err="1">
                <a:solidFill>
                  <a:srgbClr val="002060"/>
                </a:solidFill>
              </a:rPr>
              <a:t>Milem</a:t>
            </a:r>
            <a:r>
              <a:rPr lang="en-US" sz="2800" dirty="0">
                <a:solidFill>
                  <a:srgbClr val="002060"/>
                </a:solidFill>
              </a:rPr>
              <a:t>, J. F., Clayton-Pedersen, A. R., Allen, W. A. (1998).  Enhancing Campus Climates for Racial/Ethnic Diversity: Educational Policy and </a:t>
            </a:r>
            <a:r>
              <a:rPr lang="en-US" sz="2800" dirty="0" smtClean="0">
                <a:solidFill>
                  <a:srgbClr val="002060"/>
                </a:solidFill>
              </a:rPr>
              <a:t>Practice.</a:t>
            </a:r>
            <a:r>
              <a:rPr lang="en-US" sz="2800" dirty="0">
                <a:solidFill>
                  <a:srgbClr val="002060"/>
                </a:solidFill>
              </a:rPr>
              <a:t/>
            </a:r>
            <a:br>
              <a:rPr lang="en-US" sz="2800" dirty="0">
                <a:solidFill>
                  <a:srgbClr val="002060"/>
                </a:solidFill>
              </a:rPr>
            </a:br>
            <a:endParaRPr lang="en-US" sz="3600" b="1" dirty="0">
              <a:solidFill>
                <a:srgbClr val="002060"/>
              </a:solidFill>
            </a:endParaRPr>
          </a:p>
        </p:txBody>
      </p:sp>
      <p:sp>
        <p:nvSpPr>
          <p:cNvPr id="3" name="Content Placeholder 2"/>
          <p:cNvSpPr>
            <a:spLocks noGrp="1"/>
          </p:cNvSpPr>
          <p:nvPr>
            <p:ph idx="1"/>
          </p:nvPr>
        </p:nvSpPr>
        <p:spPr>
          <a:xfrm>
            <a:off x="838200" y="2704011"/>
            <a:ext cx="10515600" cy="3472952"/>
          </a:xfrm>
        </p:spPr>
        <p:txBody>
          <a:bodyPr>
            <a:normAutofit/>
          </a:bodyPr>
          <a:lstStyle/>
          <a:p>
            <a:pPr marL="457200" lvl="1" indent="0">
              <a:buNone/>
            </a:pPr>
            <a:endParaRPr lang="en-US" dirty="0" smtClean="0"/>
          </a:p>
          <a:p>
            <a:pPr marL="457200" lvl="1" indent="0">
              <a:buNone/>
            </a:pPr>
            <a:endParaRPr lang="en-US" dirty="0" smtClean="0"/>
          </a:p>
          <a:p>
            <a:endParaRPr lang="en-US" dirty="0"/>
          </a:p>
        </p:txBody>
      </p:sp>
    </p:spTree>
    <p:extLst>
      <p:ext uri="{BB962C8B-B14F-4D97-AF65-F5344CB8AC3E}">
        <p14:creationId xmlns:p14="http://schemas.microsoft.com/office/powerpoint/2010/main" val="261511493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t>Seminal framework, a distillation of more than 30 years of research</a:t>
            </a:r>
            <a:endParaRPr lang="en-US" sz="2800" dirty="0"/>
          </a:p>
        </p:txBody>
      </p:sp>
      <p:sp>
        <p:nvSpPr>
          <p:cNvPr id="3" name="Content Placeholder 2"/>
          <p:cNvSpPr>
            <a:spLocks noGrp="1"/>
          </p:cNvSpPr>
          <p:nvPr>
            <p:ph idx="1"/>
          </p:nvPr>
        </p:nvSpPr>
        <p:spPr>
          <a:xfrm>
            <a:off x="823609" y="1334226"/>
            <a:ext cx="10515600" cy="4598886"/>
          </a:xfrm>
        </p:spPr>
        <p:txBody>
          <a:bodyPr>
            <a:noAutofit/>
          </a:bodyPr>
          <a:lstStyle/>
          <a:p>
            <a:r>
              <a:rPr lang="en-US" sz="2800" dirty="0" smtClean="0"/>
              <a:t>Research on race</a:t>
            </a:r>
            <a:r>
              <a:rPr lang="en-US" sz="2800" dirty="0"/>
              <a:t>, ethnicity, as well as collaborations with other scholars to include study of undergraduate, graduate students, faculty, staff, and experiences of women, </a:t>
            </a:r>
            <a:r>
              <a:rPr lang="en-US" sz="2800" dirty="0" smtClean="0"/>
              <a:t>LGBTQ+ </a:t>
            </a:r>
            <a:r>
              <a:rPr lang="en-US" sz="2800" dirty="0"/>
              <a:t>students, international students, religious groups </a:t>
            </a:r>
            <a:endParaRPr lang="en-US" sz="2800" dirty="0" smtClean="0"/>
          </a:p>
          <a:p>
            <a:r>
              <a:rPr lang="en-US" sz="2800" dirty="0" smtClean="0"/>
              <a:t>Includes </a:t>
            </a:r>
            <a:r>
              <a:rPr lang="en-US" sz="2800" dirty="0"/>
              <a:t>areas of curriculum, policies and resources </a:t>
            </a:r>
            <a:endParaRPr lang="en-US" sz="2800" dirty="0" smtClean="0"/>
          </a:p>
          <a:p>
            <a:r>
              <a:rPr lang="en-US" sz="2800" dirty="0" smtClean="0"/>
              <a:t>Includes </a:t>
            </a:r>
            <a:r>
              <a:rPr lang="en-US" sz="2800" dirty="0"/>
              <a:t>multiple dimensions/contexts to show how various campus communities experience campus climate and the influence on learning </a:t>
            </a:r>
            <a:r>
              <a:rPr lang="en-US" sz="2800" dirty="0" smtClean="0"/>
              <a:t>outcomes</a:t>
            </a:r>
          </a:p>
        </p:txBody>
      </p:sp>
    </p:spTree>
    <p:extLst>
      <p:ext uri="{BB962C8B-B14F-4D97-AF65-F5344CB8AC3E}">
        <p14:creationId xmlns:p14="http://schemas.microsoft.com/office/powerpoint/2010/main" val="426980561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a:t>
            </a:r>
            <a:r>
              <a:rPr lang="en-US" sz="3600" dirty="0"/>
              <a:t>No policy can be isolated from the social arena in which it is enacted” (Tierney, 1997, p. 177)</a:t>
            </a:r>
          </a:p>
          <a:p>
            <a:endParaRPr lang="en-US" sz="3600" dirty="0"/>
          </a:p>
          <a:p>
            <a:endParaRPr lang="en-US" dirty="0"/>
          </a:p>
        </p:txBody>
      </p:sp>
    </p:spTree>
    <p:extLst>
      <p:ext uri="{BB962C8B-B14F-4D97-AF65-F5344CB8AC3E}">
        <p14:creationId xmlns:p14="http://schemas.microsoft.com/office/powerpoint/2010/main" val="389265557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ages from Milem, Chang, _ Antonio (2005) Making Diversity Work on Campus_A Research-Based Perspective.jpg"/>
          <p:cNvPicPr>
            <a:picLocks noGrp="1" noChangeAspect="1"/>
          </p:cNvPicPr>
          <p:nvPr>
            <p:ph idx="1"/>
          </p:nvPr>
        </p:nvPicPr>
        <p:blipFill>
          <a:blip r:embed="rId2">
            <a:extLst>
              <a:ext uri="{28A0092B-C50C-407E-A947-70E740481C1C}">
                <a14:useLocalDpi xmlns:a14="http://schemas.microsoft.com/office/drawing/2010/main" val="0"/>
              </a:ext>
            </a:extLst>
          </a:blip>
          <a:srcRect l="-20264" r="-20264"/>
          <a:stretch>
            <a:fillRect/>
          </a:stretch>
        </p:blipFill>
        <p:spPr>
          <a:xfrm>
            <a:off x="-179262" y="-285378"/>
            <a:ext cx="13984550" cy="7689796"/>
          </a:xfrm>
        </p:spPr>
      </p:pic>
    </p:spTree>
    <p:extLst>
      <p:ext uri="{BB962C8B-B14F-4D97-AF65-F5344CB8AC3E}">
        <p14:creationId xmlns:p14="http://schemas.microsoft.com/office/powerpoint/2010/main" val="404550820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Table Discussion</a:t>
            </a:r>
            <a:endParaRPr lang="en-US" b="1" dirty="0"/>
          </a:p>
        </p:txBody>
      </p:sp>
      <p:sp>
        <p:nvSpPr>
          <p:cNvPr id="3" name="Content Placeholder 2"/>
          <p:cNvSpPr>
            <a:spLocks noGrp="1"/>
          </p:cNvSpPr>
          <p:nvPr>
            <p:ph idx="1"/>
          </p:nvPr>
        </p:nvSpPr>
        <p:spPr>
          <a:xfrm>
            <a:off x="700289" y="1051560"/>
            <a:ext cx="10794394" cy="4542544"/>
          </a:xfrm>
        </p:spPr>
        <p:txBody>
          <a:bodyPr>
            <a:normAutofit fontScale="77500" lnSpcReduction="20000"/>
          </a:bodyPr>
          <a:lstStyle/>
          <a:p>
            <a:pPr lvl="0"/>
            <a:endParaRPr lang="en-US" dirty="0" smtClean="0"/>
          </a:p>
          <a:p>
            <a:r>
              <a:rPr lang="en-US" sz="3300" dirty="0" smtClean="0"/>
              <a:t>In light of the current social/political context, </a:t>
            </a:r>
            <a:r>
              <a:rPr lang="en-US" sz="3300" b="1" dirty="0" smtClean="0"/>
              <a:t>what might be some implications and challenges for advancing diversity and inclusion in higher education</a:t>
            </a:r>
            <a:r>
              <a:rPr lang="en-US" sz="3300" dirty="0" smtClean="0"/>
              <a:t>? (20 minutes)</a:t>
            </a:r>
          </a:p>
          <a:p>
            <a:endParaRPr lang="en-US" sz="3300" dirty="0"/>
          </a:p>
          <a:p>
            <a:r>
              <a:rPr lang="en-US" sz="3300" dirty="0" smtClean="0"/>
              <a:t>What </a:t>
            </a:r>
            <a:r>
              <a:rPr lang="en-US" sz="3300" b="1" dirty="0" smtClean="0"/>
              <a:t>proactive steps </a:t>
            </a:r>
            <a:r>
              <a:rPr lang="en-US" sz="3300" dirty="0" smtClean="0"/>
              <a:t>can Virginia Tech take to </a:t>
            </a:r>
            <a:r>
              <a:rPr lang="en-US" sz="3300" b="1" dirty="0" smtClean="0"/>
              <a:t>mitigate, respond to the challenges and become a leader</a:t>
            </a:r>
            <a:r>
              <a:rPr lang="en-US" sz="3300" dirty="0" smtClean="0"/>
              <a:t> in advancing diversity and inclusion? (</a:t>
            </a:r>
            <a:r>
              <a:rPr lang="en-US" sz="3300" dirty="0"/>
              <a:t>20 minutes) </a:t>
            </a:r>
          </a:p>
          <a:p>
            <a:endParaRPr lang="en-US" sz="3300" dirty="0"/>
          </a:p>
          <a:p>
            <a:r>
              <a:rPr lang="en-US" sz="3300" dirty="0"/>
              <a:t>Report Out-share what might be </a:t>
            </a:r>
            <a:r>
              <a:rPr lang="en-US" sz="3300" b="1" dirty="0"/>
              <a:t>one proactive </a:t>
            </a:r>
            <a:r>
              <a:rPr lang="en-US" sz="3300" b="1" dirty="0" smtClean="0"/>
              <a:t>response </a:t>
            </a:r>
            <a:r>
              <a:rPr lang="en-US" sz="3300" dirty="0"/>
              <a:t>(30 minutes)</a:t>
            </a:r>
            <a:endParaRPr lang="en-US" sz="3300" dirty="0" smtClean="0"/>
          </a:p>
          <a:p>
            <a:endParaRPr lang="en-US" sz="3300" dirty="0"/>
          </a:p>
          <a:p>
            <a:endParaRPr lang="en-US" sz="3000" dirty="0"/>
          </a:p>
        </p:txBody>
      </p:sp>
    </p:spTree>
    <p:extLst>
      <p:ext uri="{BB962C8B-B14F-4D97-AF65-F5344CB8AC3E}">
        <p14:creationId xmlns:p14="http://schemas.microsoft.com/office/powerpoint/2010/main" val="126957275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741273" y="821193"/>
            <a:ext cx="10972800" cy="5207864"/>
          </a:xfrm>
        </p:spPr>
      </p:pic>
      <p:sp>
        <p:nvSpPr>
          <p:cNvPr id="32771" name="Title 1"/>
          <p:cNvSpPr>
            <a:spLocks noGrp="1"/>
          </p:cNvSpPr>
          <p:nvPr>
            <p:ph type="title"/>
          </p:nvPr>
        </p:nvSpPr>
        <p:spPr>
          <a:xfrm>
            <a:off x="433137" y="80375"/>
            <a:ext cx="11589072" cy="1253851"/>
          </a:xfrm>
        </p:spPr>
        <p:txBody>
          <a:bodyPr/>
          <a:lstStyle/>
          <a:p>
            <a:r>
              <a:rPr lang="en-US" altLang="en-US" dirty="0" smtClean="0">
                <a:solidFill>
                  <a:srgbClr val="C00000"/>
                </a:solidFill>
              </a:rPr>
              <a:t>Thank you for your commitment!</a:t>
            </a:r>
          </a:p>
        </p:txBody>
      </p:sp>
    </p:spTree>
    <p:extLst>
      <p:ext uri="{BB962C8B-B14F-4D97-AF65-F5344CB8AC3E}">
        <p14:creationId xmlns:p14="http://schemas.microsoft.com/office/powerpoint/2010/main" val="2888616052"/>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5815</TotalTime>
  <Words>3611</Words>
  <Application>Microsoft Office PowerPoint</Application>
  <PresentationFormat>Widescreen</PresentationFormat>
  <Paragraphs>379</Paragraphs>
  <Slides>61</Slides>
  <Notes>30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61</vt:i4>
      </vt:variant>
    </vt:vector>
  </HeadingPairs>
  <TitlesOfParts>
    <vt:vector size="71" baseType="lpstr">
      <vt:lpstr>ＭＳ Ｐゴシック</vt:lpstr>
      <vt:lpstr>Arial</vt:lpstr>
      <vt:lpstr>Calibri</vt:lpstr>
      <vt:lpstr>Century Gothic</vt:lpstr>
      <vt:lpstr>Courier New</vt:lpstr>
      <vt:lpstr>Times New Roman</vt:lpstr>
      <vt:lpstr>Wingdings</vt:lpstr>
      <vt:lpstr>Wingdings 3</vt:lpstr>
      <vt:lpstr>Slice</vt:lpstr>
      <vt:lpstr>Wisp</vt:lpstr>
      <vt:lpstr>Diversity Summit Presentation</vt:lpstr>
      <vt:lpstr>Charlottesville Victim’s Mother</vt:lpstr>
      <vt:lpstr>theme</vt:lpstr>
      <vt:lpstr>Diversity imperative and opportunity</vt:lpstr>
      <vt:lpstr>Key Message:</vt:lpstr>
      <vt:lpstr>timeline</vt:lpstr>
      <vt:lpstr>Three Step Process</vt:lpstr>
      <vt:lpstr> Vision: Definition of InclusiveVT</vt:lpstr>
      <vt:lpstr>Four Inclusivevt institutional goals</vt:lpstr>
      <vt:lpstr>Goal 1: Institutionalizing structures</vt:lpstr>
      <vt:lpstr>Goal 1: Institutionalizing structures</vt:lpstr>
      <vt:lpstr>Goal 2: Increasing faculty, staff, and student diversity</vt:lpstr>
      <vt:lpstr>Undergraduate Students</vt:lpstr>
      <vt:lpstr>Virginia High School Graduates, Race/Ethnicity and Economic Status as % of Total, 2009-2015</vt:lpstr>
      <vt:lpstr>Undergraduate Students, Percent Enrollment by Race/Ethnicity, 1987-2016</vt:lpstr>
      <vt:lpstr>Percent Enrollment by Race (Total enrollment of undergraduate, graduate, and professional students on and off campus) </vt:lpstr>
      <vt:lpstr>Undergraduate Students, Percent Enrollment for pell recipients and first generation students, 1997-2016</vt:lpstr>
      <vt:lpstr>Underrepresented in-state first-time freshmen who enrolled in four-year public institutions, 2016-17</vt:lpstr>
      <vt:lpstr>Project 2022 Goals: 25% by 2022</vt:lpstr>
      <vt:lpstr>Virginia Tech Undergraduate Students,  % Continued to 2nd Year, 2002-15</vt:lpstr>
      <vt:lpstr>Virginia Tech Undergraduate Students,  4 Year Graduation Rate, 2002-15</vt:lpstr>
      <vt:lpstr>Virginia Tech Undergraduate Students, 6 Year Graduation Rate, 2002-15</vt:lpstr>
      <vt:lpstr>Graduate Students</vt:lpstr>
      <vt:lpstr>Graduate/PROFESSIONAL Student Enrollment by Race/Ethnicity, 1987-2016</vt:lpstr>
      <vt:lpstr>Tenured/Tenure Track Faculty</vt:lpstr>
      <vt:lpstr>Tenured/Tenure Track Faculty, % by Race/Ethnicity, 1997-2016</vt:lpstr>
      <vt:lpstr>Tenured/Tenure Track Faculty, % by gender, 1997-2016</vt:lpstr>
      <vt:lpstr>New tenured/tenure track faculty hires, 2012-16, 2017 projected</vt:lpstr>
      <vt:lpstr>Academic Professional Faculty/Staff</vt:lpstr>
      <vt:lpstr>ADMINISTRATIVE/PROFESSIONAL Faculty, % by Race/Ethnicity, 1997-2015</vt:lpstr>
      <vt:lpstr>Staff, % by Race/Ethnicity, 1997-2016</vt:lpstr>
      <vt:lpstr>Goal 2: Increasing diversity: students</vt:lpstr>
      <vt:lpstr>Increasing diversity: students</vt:lpstr>
      <vt:lpstr>Enhancing Faculty Diversity</vt:lpstr>
      <vt:lpstr>InclusiveVT Faculty Diversity Program </vt:lpstr>
      <vt:lpstr>InclusiveVT Faculty Diversity Program </vt:lpstr>
      <vt:lpstr>Goal 3: Ensuring a welcoming, affirming, safe, and accessible campus climate</vt:lpstr>
      <vt:lpstr>Goal 3: Ensuring a welcoming, affirming, safe, and accessible campus climate</vt:lpstr>
      <vt:lpstr>Goal 3: Ensuring a welcoming, affirming, safe, and accessible campus climate</vt:lpstr>
      <vt:lpstr>Goal 3: Ensuring a welcoming, affirming, safe, and accessible campus climate</vt:lpstr>
      <vt:lpstr>Recent Discussions on VT Women’s Issues</vt:lpstr>
      <vt:lpstr>Women’s Conversations: Key themes</vt:lpstr>
      <vt:lpstr>VT is Not Alone…</vt:lpstr>
      <vt:lpstr>New Initiative</vt:lpstr>
      <vt:lpstr>Goal 3: Ensuring a welcoming, affirming, safe, and accessible campus climate</vt:lpstr>
      <vt:lpstr>Veterans and diversity</vt:lpstr>
      <vt:lpstr>Goal 3: Ensuring a welcoming, affirming, safe, and accessible campus climate</vt:lpstr>
      <vt:lpstr>InclusiveVT Week of Commitment</vt:lpstr>
      <vt:lpstr>Institutional partnerships</vt:lpstr>
      <vt:lpstr>Goal 4: Preparing students for service -- understanding of issues of identity, the human condition, and life chances</vt:lpstr>
      <vt:lpstr>Today’s Objectives</vt:lpstr>
      <vt:lpstr>PowerPoint Presentation</vt:lpstr>
      <vt:lpstr>PowerPoint Presentation</vt:lpstr>
      <vt:lpstr>PowerPoint Presentation</vt:lpstr>
      <vt:lpstr>PowerPoint Presentation</vt:lpstr>
      <vt:lpstr>Conceptual Framework: Multicontextual Diversity Learning Environment Model (DLE)  Hurtado, S. Milem, J. F., Clayton-Pedersen, A. R., Allen, W. A. (1998).  Enhancing Campus Climates for Racial/Ethnic Diversity: Educational Policy and Practice. </vt:lpstr>
      <vt:lpstr>Seminal framework, a distillation of more than 30 years of research</vt:lpstr>
      <vt:lpstr>PowerPoint Presentation</vt:lpstr>
      <vt:lpstr>PowerPoint Presentation</vt:lpstr>
      <vt:lpstr>Table Discussion</vt:lpstr>
      <vt:lpstr>Thank you for your commitment!</vt:lpstr>
    </vt:vector>
  </TitlesOfParts>
  <Company>Virginia Tech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Intersectional Diversity and Inclusion</dc:title>
  <dc:creator>Pratt-Clarke, Menah</dc:creator>
  <cp:lastModifiedBy>Pratt-Clarke, Menah</cp:lastModifiedBy>
  <cp:revision>123</cp:revision>
  <cp:lastPrinted>2017-08-15T10:33:36Z</cp:lastPrinted>
  <dcterms:created xsi:type="dcterms:W3CDTF">2016-09-14T23:41:34Z</dcterms:created>
  <dcterms:modified xsi:type="dcterms:W3CDTF">2017-08-16T17:59:45Z</dcterms:modified>
</cp:coreProperties>
</file>