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653" r:id="rId2"/>
  </p:sldMasterIdLst>
  <p:notesMasterIdLst>
    <p:notesMasterId r:id="rId4"/>
  </p:notesMasterIdLst>
  <p:sldIdLst>
    <p:sldId id="256" r:id="rId3"/>
  </p:sldIdLst>
  <p:sldSz cx="32918400" cy="21945600"/>
  <p:notesSz cx="6858000" cy="9144000"/>
  <p:defaultTextStyle>
    <a:defPPr>
      <a:defRPr lang="en-US"/>
    </a:defPPr>
    <a:lvl1pPr marL="0" algn="l" defTabSz="3134552" rtl="0" eaLnBrk="1" latinLnBrk="0" hangingPunct="1">
      <a:defRPr sz="6100" kern="1200">
        <a:solidFill>
          <a:schemeClr val="tx1"/>
        </a:solidFill>
        <a:latin typeface="+mn-lt"/>
        <a:ea typeface="+mn-ea"/>
        <a:cs typeface="+mn-cs"/>
      </a:defRPr>
    </a:lvl1pPr>
    <a:lvl2pPr marL="1567277" algn="l" defTabSz="3134552" rtl="0" eaLnBrk="1" latinLnBrk="0" hangingPunct="1">
      <a:defRPr sz="6100" kern="1200">
        <a:solidFill>
          <a:schemeClr val="tx1"/>
        </a:solidFill>
        <a:latin typeface="+mn-lt"/>
        <a:ea typeface="+mn-ea"/>
        <a:cs typeface="+mn-cs"/>
      </a:defRPr>
    </a:lvl2pPr>
    <a:lvl3pPr marL="3134552" algn="l" defTabSz="3134552" rtl="0" eaLnBrk="1" latinLnBrk="0" hangingPunct="1">
      <a:defRPr sz="6100" kern="1200">
        <a:solidFill>
          <a:schemeClr val="tx1"/>
        </a:solidFill>
        <a:latin typeface="+mn-lt"/>
        <a:ea typeface="+mn-ea"/>
        <a:cs typeface="+mn-cs"/>
      </a:defRPr>
    </a:lvl3pPr>
    <a:lvl4pPr marL="4701829" algn="l" defTabSz="3134552" rtl="0" eaLnBrk="1" latinLnBrk="0" hangingPunct="1">
      <a:defRPr sz="6100" kern="1200">
        <a:solidFill>
          <a:schemeClr val="tx1"/>
        </a:solidFill>
        <a:latin typeface="+mn-lt"/>
        <a:ea typeface="+mn-ea"/>
        <a:cs typeface="+mn-cs"/>
      </a:defRPr>
    </a:lvl4pPr>
    <a:lvl5pPr marL="6269105" algn="l" defTabSz="3134552" rtl="0" eaLnBrk="1" latinLnBrk="0" hangingPunct="1">
      <a:defRPr sz="6100" kern="1200">
        <a:solidFill>
          <a:schemeClr val="tx1"/>
        </a:solidFill>
        <a:latin typeface="+mn-lt"/>
        <a:ea typeface="+mn-ea"/>
        <a:cs typeface="+mn-cs"/>
      </a:defRPr>
    </a:lvl5pPr>
    <a:lvl6pPr marL="7836382" algn="l" defTabSz="3134552" rtl="0" eaLnBrk="1" latinLnBrk="0" hangingPunct="1">
      <a:defRPr sz="6100" kern="1200">
        <a:solidFill>
          <a:schemeClr val="tx1"/>
        </a:solidFill>
        <a:latin typeface="+mn-lt"/>
        <a:ea typeface="+mn-ea"/>
        <a:cs typeface="+mn-cs"/>
      </a:defRPr>
    </a:lvl6pPr>
    <a:lvl7pPr marL="9403659" algn="l" defTabSz="3134552" rtl="0" eaLnBrk="1" latinLnBrk="0" hangingPunct="1">
      <a:defRPr sz="6100" kern="1200">
        <a:solidFill>
          <a:schemeClr val="tx1"/>
        </a:solidFill>
        <a:latin typeface="+mn-lt"/>
        <a:ea typeface="+mn-ea"/>
        <a:cs typeface="+mn-cs"/>
      </a:defRPr>
    </a:lvl7pPr>
    <a:lvl8pPr marL="10970935" algn="l" defTabSz="3134552" rtl="0" eaLnBrk="1" latinLnBrk="0" hangingPunct="1">
      <a:defRPr sz="6100" kern="1200">
        <a:solidFill>
          <a:schemeClr val="tx1"/>
        </a:solidFill>
        <a:latin typeface="+mn-lt"/>
        <a:ea typeface="+mn-ea"/>
        <a:cs typeface="+mn-cs"/>
      </a:defRPr>
    </a:lvl8pPr>
    <a:lvl9pPr marL="12538212" algn="l" defTabSz="3134552" rtl="0" eaLnBrk="1" latinLnBrk="0" hangingPunct="1">
      <a:defRPr sz="61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212">
          <p15:clr>
            <a:srgbClr val="A4A3A4"/>
          </p15:clr>
        </p15:guide>
        <p15:guide id="2" orient="horz" pos="192">
          <p15:clr>
            <a:srgbClr val="A4A3A4"/>
          </p15:clr>
        </p15:guide>
        <p15:guide id="3" orient="horz" pos="13440">
          <p15:clr>
            <a:srgbClr val="A4A3A4"/>
          </p15:clr>
        </p15:guide>
        <p15:guide id="4" orient="horz">
          <p15:clr>
            <a:srgbClr val="A4A3A4"/>
          </p15:clr>
        </p15:guide>
        <p15:guide id="5" pos="436">
          <p15:clr>
            <a:srgbClr val="A4A3A4"/>
          </p15:clr>
        </p15:guide>
        <p15:guide id="6" pos="20302">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7174" autoAdjust="0"/>
    <p:restoredTop sz="94701" autoAdjust="0"/>
  </p:normalViewPr>
  <p:slideViewPr>
    <p:cSldViewPr snapToGrid="0" snapToObjects="1" showGuides="1">
      <p:cViewPr>
        <p:scale>
          <a:sx n="30" d="100"/>
          <a:sy n="30" d="100"/>
        </p:scale>
        <p:origin x="-888" y="-72"/>
      </p:cViewPr>
      <p:guideLst>
        <p:guide orient="horz" pos="2212"/>
        <p:guide orient="horz" pos="192"/>
        <p:guide orient="horz" pos="13440"/>
        <p:guide orient="horz"/>
        <p:guide pos="436"/>
        <p:guide pos="2030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7" d="100"/>
          <a:sy n="77" d="100"/>
        </p:scale>
        <p:origin x="-313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6969123482012461"/>
          <c:y val="3.4956373345077209E-2"/>
          <c:w val="0.61568110628613082"/>
          <c:h val="0.93008725330984554"/>
        </c:manualLayout>
      </c:layout>
      <c:barChart>
        <c:barDir val="bar"/>
        <c:grouping val="clustered"/>
        <c:varyColors val="0"/>
        <c:ser>
          <c:idx val="0"/>
          <c:order val="0"/>
          <c:invertIfNegative val="0"/>
          <c:dLbls>
            <c:txPr>
              <a:bodyPr/>
              <a:lstStyle/>
              <a:p>
                <a:pPr>
                  <a:defRPr sz="1400" baseline="0"/>
                </a:pPr>
                <a:endParaRPr lang="en-US"/>
              </a:p>
            </c:txPr>
            <c:showLegendKey val="0"/>
            <c:showVal val="1"/>
            <c:showCatName val="0"/>
            <c:showSerName val="0"/>
            <c:showPercent val="0"/>
            <c:showBubbleSize val="0"/>
            <c:showLeaderLines val="0"/>
          </c:dLbls>
          <c:cat>
            <c:strRef>
              <c:f>Sheet1!$B$5:$B$10</c:f>
              <c:strCache>
                <c:ptCount val="6"/>
                <c:pt idx="0">
                  <c:v>Faculty</c:v>
                </c:pt>
                <c:pt idx="1">
                  <c:v>Undergraduate Students</c:v>
                </c:pt>
                <c:pt idx="2">
                  <c:v>Staff</c:v>
                </c:pt>
                <c:pt idx="3">
                  <c:v>Graduate Students</c:v>
                </c:pt>
                <c:pt idx="4">
                  <c:v>Library (Staff) Employee</c:v>
                </c:pt>
                <c:pt idx="5">
                  <c:v>Other</c:v>
                </c:pt>
              </c:strCache>
            </c:strRef>
          </c:cat>
          <c:val>
            <c:numRef>
              <c:f>Sheet1!$C$5:$C$10</c:f>
              <c:numCache>
                <c:formatCode>0%</c:formatCode>
                <c:ptCount val="6"/>
                <c:pt idx="0">
                  <c:v>0.34</c:v>
                </c:pt>
                <c:pt idx="1">
                  <c:v>0.33</c:v>
                </c:pt>
                <c:pt idx="2">
                  <c:v>0.15</c:v>
                </c:pt>
                <c:pt idx="3">
                  <c:v>0.14000000000000001</c:v>
                </c:pt>
                <c:pt idx="4">
                  <c:v>0.01</c:v>
                </c:pt>
                <c:pt idx="5">
                  <c:v>0.01</c:v>
                </c:pt>
              </c:numCache>
            </c:numRef>
          </c:val>
        </c:ser>
        <c:dLbls>
          <c:showLegendKey val="0"/>
          <c:showVal val="0"/>
          <c:showCatName val="0"/>
          <c:showSerName val="0"/>
          <c:showPercent val="0"/>
          <c:showBubbleSize val="0"/>
        </c:dLbls>
        <c:gapWidth val="150"/>
        <c:axId val="110824448"/>
        <c:axId val="110847872"/>
      </c:barChart>
      <c:catAx>
        <c:axId val="110824448"/>
        <c:scaling>
          <c:orientation val="minMax"/>
        </c:scaling>
        <c:delete val="0"/>
        <c:axPos val="l"/>
        <c:majorTickMark val="out"/>
        <c:minorTickMark val="none"/>
        <c:tickLblPos val="nextTo"/>
        <c:txPr>
          <a:bodyPr/>
          <a:lstStyle/>
          <a:p>
            <a:pPr>
              <a:defRPr sz="1400" baseline="0"/>
            </a:pPr>
            <a:endParaRPr lang="en-US"/>
          </a:p>
        </c:txPr>
        <c:crossAx val="110847872"/>
        <c:crosses val="autoZero"/>
        <c:auto val="1"/>
        <c:lblAlgn val="ctr"/>
        <c:lblOffset val="100"/>
        <c:noMultiLvlLbl val="0"/>
      </c:catAx>
      <c:valAx>
        <c:axId val="110847872"/>
        <c:scaling>
          <c:orientation val="minMax"/>
        </c:scaling>
        <c:delete val="1"/>
        <c:axPos val="b"/>
        <c:majorGridlines/>
        <c:numFmt formatCode="0%" sourceLinked="1"/>
        <c:majorTickMark val="out"/>
        <c:minorTickMark val="none"/>
        <c:tickLblPos val="nextTo"/>
        <c:crossAx val="110824448"/>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2/18/2015</a:t>
            </a:fld>
            <a:endParaRPr lang="en-US" dirty="0"/>
          </a:p>
        </p:txBody>
      </p:sp>
      <p:sp>
        <p:nvSpPr>
          <p:cNvPr id="4" name="Slide Image Placeholder 3"/>
          <p:cNvSpPr>
            <a:spLocks noGrp="1" noRot="1" noChangeAspect="1"/>
          </p:cNvSpPr>
          <p:nvPr>
            <p:ph type="sldImg" idx="2"/>
          </p:nvPr>
        </p:nvSpPr>
        <p:spPr>
          <a:xfrm>
            <a:off x="857250" y="685800"/>
            <a:ext cx="51435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3784840913"/>
      </p:ext>
    </p:extLst>
  </p:cSld>
  <p:clrMap bg1="lt1" tx1="dk1" bg2="lt2" tx2="dk2" accent1="accent1" accent2="accent2" accent3="accent3" accent4="accent4" accent5="accent5" accent6="accent6" hlink="hlink" folHlink="folHlink"/>
  <p:notesStyle>
    <a:lvl1pPr marL="0" algn="l" defTabSz="3134552" rtl="0" eaLnBrk="1" latinLnBrk="0" hangingPunct="1">
      <a:defRPr sz="4100" kern="1200">
        <a:solidFill>
          <a:schemeClr val="tx1"/>
        </a:solidFill>
        <a:latin typeface="+mn-lt"/>
        <a:ea typeface="+mn-ea"/>
        <a:cs typeface="+mn-cs"/>
      </a:defRPr>
    </a:lvl1pPr>
    <a:lvl2pPr marL="1567277" algn="l" defTabSz="3134552" rtl="0" eaLnBrk="1" latinLnBrk="0" hangingPunct="1">
      <a:defRPr sz="4100" kern="1200">
        <a:solidFill>
          <a:schemeClr val="tx1"/>
        </a:solidFill>
        <a:latin typeface="+mn-lt"/>
        <a:ea typeface="+mn-ea"/>
        <a:cs typeface="+mn-cs"/>
      </a:defRPr>
    </a:lvl2pPr>
    <a:lvl3pPr marL="3134552" algn="l" defTabSz="3134552" rtl="0" eaLnBrk="1" latinLnBrk="0" hangingPunct="1">
      <a:defRPr sz="4100" kern="1200">
        <a:solidFill>
          <a:schemeClr val="tx1"/>
        </a:solidFill>
        <a:latin typeface="+mn-lt"/>
        <a:ea typeface="+mn-ea"/>
        <a:cs typeface="+mn-cs"/>
      </a:defRPr>
    </a:lvl3pPr>
    <a:lvl4pPr marL="4701829" algn="l" defTabSz="3134552" rtl="0" eaLnBrk="1" latinLnBrk="0" hangingPunct="1">
      <a:defRPr sz="4100" kern="1200">
        <a:solidFill>
          <a:schemeClr val="tx1"/>
        </a:solidFill>
        <a:latin typeface="+mn-lt"/>
        <a:ea typeface="+mn-ea"/>
        <a:cs typeface="+mn-cs"/>
      </a:defRPr>
    </a:lvl4pPr>
    <a:lvl5pPr marL="6269105" algn="l" defTabSz="3134552" rtl="0" eaLnBrk="1" latinLnBrk="0" hangingPunct="1">
      <a:defRPr sz="4100" kern="1200">
        <a:solidFill>
          <a:schemeClr val="tx1"/>
        </a:solidFill>
        <a:latin typeface="+mn-lt"/>
        <a:ea typeface="+mn-ea"/>
        <a:cs typeface="+mn-cs"/>
      </a:defRPr>
    </a:lvl5pPr>
    <a:lvl6pPr marL="7836382" algn="l" defTabSz="3134552" rtl="0" eaLnBrk="1" latinLnBrk="0" hangingPunct="1">
      <a:defRPr sz="4100" kern="1200">
        <a:solidFill>
          <a:schemeClr val="tx1"/>
        </a:solidFill>
        <a:latin typeface="+mn-lt"/>
        <a:ea typeface="+mn-ea"/>
        <a:cs typeface="+mn-cs"/>
      </a:defRPr>
    </a:lvl6pPr>
    <a:lvl7pPr marL="9403659" algn="l" defTabSz="3134552" rtl="0" eaLnBrk="1" latinLnBrk="0" hangingPunct="1">
      <a:defRPr sz="4100" kern="1200">
        <a:solidFill>
          <a:schemeClr val="tx1"/>
        </a:solidFill>
        <a:latin typeface="+mn-lt"/>
        <a:ea typeface="+mn-ea"/>
        <a:cs typeface="+mn-cs"/>
      </a:defRPr>
    </a:lvl7pPr>
    <a:lvl8pPr marL="10970935" algn="l" defTabSz="3134552" rtl="0" eaLnBrk="1" latinLnBrk="0" hangingPunct="1">
      <a:defRPr sz="4100" kern="1200">
        <a:solidFill>
          <a:schemeClr val="tx1"/>
        </a:solidFill>
        <a:latin typeface="+mn-lt"/>
        <a:ea typeface="+mn-ea"/>
        <a:cs typeface="+mn-cs"/>
      </a:defRPr>
    </a:lvl8pPr>
    <a:lvl9pPr marL="12538212" algn="l" defTabSz="3134552" rtl="0" eaLnBrk="1" latinLnBrk="0" hangingPunct="1">
      <a:defRPr sz="4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1226325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78140" y="4002937"/>
            <a:ext cx="10193458"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691753" y="3510493"/>
            <a:ext cx="10179845"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691754" y="12023504"/>
            <a:ext cx="10194648"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Type in or paste your text here</a:t>
            </a:r>
            <a:endParaRPr lang="en-US" dirty="0"/>
          </a:p>
        </p:txBody>
      </p:sp>
      <p:sp>
        <p:nvSpPr>
          <p:cNvPr id="20" name="Text Placeholder 5"/>
          <p:cNvSpPr>
            <a:spLocks noGrp="1"/>
          </p:cNvSpPr>
          <p:nvPr>
            <p:ph type="body" sz="quarter" idx="20" hasCustomPrompt="1"/>
          </p:nvPr>
        </p:nvSpPr>
        <p:spPr>
          <a:xfrm>
            <a:off x="706560" y="11495316"/>
            <a:ext cx="10179844"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1365707" y="14259907"/>
            <a:ext cx="10178651"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365707" y="13715605"/>
            <a:ext cx="10178651"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smtClean="0"/>
              <a:t>(click to add)  MATERIALS &amp; METHODS</a:t>
            </a:r>
            <a:endParaRPr lang="en-US" dirty="0"/>
          </a:p>
        </p:txBody>
      </p:sp>
      <p:sp>
        <p:nvSpPr>
          <p:cNvPr id="23" name="Text Placeholder 3"/>
          <p:cNvSpPr>
            <a:spLocks noGrp="1"/>
          </p:cNvSpPr>
          <p:nvPr>
            <p:ph type="body" sz="quarter" idx="23" hasCustomPrompt="1"/>
          </p:nvPr>
        </p:nvSpPr>
        <p:spPr>
          <a:xfrm>
            <a:off x="11371661" y="4002937"/>
            <a:ext cx="10178651"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1366899" y="3510493"/>
            <a:ext cx="10184606"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2046806" y="3510493"/>
            <a:ext cx="10182022"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2046806" y="4002937"/>
            <a:ext cx="10182022"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2046806" y="11473911"/>
            <a:ext cx="10182022"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2043033" y="11966354"/>
            <a:ext cx="10185796" cy="606704"/>
          </a:xfrm>
          <a:prstGeom prst="rect">
            <a:avLst/>
          </a:prstGeom>
        </p:spPr>
        <p:txBody>
          <a:bodyPr wrap="square" lIns="163258" tIns="163258" rIns="163258" bIns="163258">
            <a:spAutoFit/>
          </a:bodyPr>
          <a:lstStyle>
            <a:lvl1pPr marL="0" indent="0">
              <a:buNone/>
              <a:tabLst/>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2046806" y="17062451"/>
            <a:ext cx="10182022"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2046807" y="17612045"/>
            <a:ext cx="10185796"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Type in or paste your text here</a:t>
            </a:r>
            <a:endParaRPr lang="en-US" dirty="0"/>
          </a:p>
        </p:txBody>
      </p:sp>
      <p:sp>
        <p:nvSpPr>
          <p:cNvPr id="63" name="Text Placeholder 76"/>
          <p:cNvSpPr>
            <a:spLocks noGrp="1"/>
          </p:cNvSpPr>
          <p:nvPr>
            <p:ph type="body" sz="quarter" idx="150" hasCustomPrompt="1"/>
          </p:nvPr>
        </p:nvSpPr>
        <p:spPr>
          <a:xfrm>
            <a:off x="4378036" y="1522268"/>
            <a:ext cx="24162328" cy="805296"/>
          </a:xfrm>
          <a:prstGeom prst="rect">
            <a:avLst/>
          </a:prstGeom>
        </p:spPr>
        <p:txBody>
          <a:bodyPr>
            <a:normAutofit/>
          </a:bodyPr>
          <a:lstStyle>
            <a:lvl1pPr marL="0" indent="0" algn="ctr">
              <a:buFontTx/>
              <a:buNone/>
              <a:defRPr sz="48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4" name="Text Placeholder 76"/>
          <p:cNvSpPr>
            <a:spLocks noGrp="1"/>
          </p:cNvSpPr>
          <p:nvPr>
            <p:ph type="body" sz="quarter" idx="184" hasCustomPrompt="1"/>
          </p:nvPr>
        </p:nvSpPr>
        <p:spPr>
          <a:xfrm>
            <a:off x="4378036" y="2305475"/>
            <a:ext cx="24162328" cy="634555"/>
          </a:xfrm>
          <a:prstGeom prst="rect">
            <a:avLst/>
          </a:prstGeom>
        </p:spPr>
        <p:txBody>
          <a:bodyPr>
            <a:normAutofit/>
          </a:bodyPr>
          <a:lstStyle>
            <a:lvl1pPr marL="0" indent="0" algn="ctr">
              <a:buFontTx/>
              <a:buNone/>
              <a:defRPr sz="40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85" hasCustomPrompt="1"/>
          </p:nvPr>
        </p:nvSpPr>
        <p:spPr>
          <a:xfrm>
            <a:off x="4378036" y="319262"/>
            <a:ext cx="24162328" cy="1203006"/>
          </a:xfrm>
          <a:prstGeom prst="rect">
            <a:avLst/>
          </a:prstGeom>
        </p:spPr>
        <p:txBody>
          <a:bodyPr>
            <a:normAutofit/>
          </a:bodyPr>
          <a:lstStyle>
            <a:lvl1pPr marL="0" indent="0" algn="ctr">
              <a:buFontTx/>
              <a:buNone/>
              <a:defRPr sz="72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78141" y="4002937"/>
            <a:ext cx="7542610"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691756" y="3510493"/>
            <a:ext cx="7536656" cy="531993"/>
          </a:xfrm>
          <a:prstGeom prst="rect">
            <a:avLst/>
          </a:prstGeom>
          <a:noFill/>
        </p:spPr>
        <p:txBody>
          <a:bodyPr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676949" y="10003197"/>
            <a:ext cx="7543800"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691754" y="9475009"/>
            <a:ext cx="7537847"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8687069" y="4026220"/>
            <a:ext cx="15540036"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8687068" y="3510493"/>
            <a:ext cx="15540038"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8687068" y="14542274"/>
            <a:ext cx="15540038"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8687068" y="14049831"/>
            <a:ext cx="15540038"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4679152" y="3510493"/>
            <a:ext cx="7535264"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4679152" y="4002937"/>
            <a:ext cx="7535264"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24679152" y="9515159"/>
            <a:ext cx="7535264"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4679152" y="10007602"/>
            <a:ext cx="7539038"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24679152" y="17119601"/>
            <a:ext cx="7535264"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4679152" y="17687564"/>
            <a:ext cx="7539038"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63" name="Text Placeholder 76"/>
          <p:cNvSpPr>
            <a:spLocks noGrp="1"/>
          </p:cNvSpPr>
          <p:nvPr>
            <p:ph type="body" sz="quarter" idx="150" hasCustomPrompt="1"/>
          </p:nvPr>
        </p:nvSpPr>
        <p:spPr>
          <a:xfrm>
            <a:off x="4378036" y="1522268"/>
            <a:ext cx="24162328" cy="805296"/>
          </a:xfrm>
          <a:prstGeom prst="rect">
            <a:avLst/>
          </a:prstGeom>
        </p:spPr>
        <p:txBody>
          <a:bodyPr>
            <a:normAutofit/>
          </a:bodyPr>
          <a:lstStyle>
            <a:lvl1pPr marL="0" indent="0" algn="ctr">
              <a:buFontTx/>
              <a:buNone/>
              <a:defRPr sz="48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4" name="Text Placeholder 76"/>
          <p:cNvSpPr>
            <a:spLocks noGrp="1"/>
          </p:cNvSpPr>
          <p:nvPr>
            <p:ph type="body" sz="quarter" idx="184" hasCustomPrompt="1"/>
          </p:nvPr>
        </p:nvSpPr>
        <p:spPr>
          <a:xfrm>
            <a:off x="4378036" y="2305475"/>
            <a:ext cx="24162328" cy="634555"/>
          </a:xfrm>
          <a:prstGeom prst="rect">
            <a:avLst/>
          </a:prstGeom>
        </p:spPr>
        <p:txBody>
          <a:bodyPr>
            <a:normAutofit/>
          </a:bodyPr>
          <a:lstStyle>
            <a:lvl1pPr marL="0" indent="0" algn="ctr">
              <a:buFontTx/>
              <a:buNone/>
              <a:defRPr sz="40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85" hasCustomPrompt="1"/>
          </p:nvPr>
        </p:nvSpPr>
        <p:spPr>
          <a:xfrm>
            <a:off x="4378036" y="319262"/>
            <a:ext cx="24162328" cy="1203006"/>
          </a:xfrm>
          <a:prstGeom prst="rect">
            <a:avLst/>
          </a:prstGeom>
        </p:spPr>
        <p:txBody>
          <a:bodyPr>
            <a:normAutofit/>
          </a:bodyPr>
          <a:lstStyle>
            <a:lvl1pPr marL="0" indent="0" algn="ctr">
              <a:buFontTx/>
              <a:buNone/>
              <a:defRPr sz="72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6.wmf"/><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wmf"/><Relationship Id="rId12"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wmf"/><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w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6.wmf"/><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wmf"/><Relationship Id="rId12"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wmf"/><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w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1">
                <a:lumMod val="20000"/>
                <a:lumOff val="80000"/>
              </a:schemeClr>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32918400" cy="3200400"/>
          </a:xfrm>
          <a:prstGeom prst="rect">
            <a:avLst/>
          </a:prstGeom>
          <a:solidFill>
            <a:schemeClr val="accent5">
              <a:lumMod val="75000"/>
            </a:schemeClr>
          </a:solidFill>
          <a:ln w="9525">
            <a:solidFill>
              <a:schemeClr val="tx1"/>
            </a:solidFill>
            <a:miter lim="800000"/>
            <a:headEnd/>
            <a:tailEnd/>
          </a:ln>
          <a:effectLst/>
        </p:spPr>
        <p:txBody>
          <a:bodyPr wrap="none" lIns="65304" tIns="32651" rIns="65304" bIns="32651" anchor="ctr"/>
          <a:lstStyle/>
          <a:p>
            <a:pPr>
              <a:defRPr/>
            </a:pPr>
            <a:endParaRPr lang="en-US" dirty="0"/>
          </a:p>
        </p:txBody>
      </p:sp>
      <p:sp>
        <p:nvSpPr>
          <p:cNvPr id="8" name="Rectangle 33"/>
          <p:cNvSpPr>
            <a:spLocks noChangeArrowheads="1"/>
          </p:cNvSpPr>
          <p:nvPr/>
        </p:nvSpPr>
        <p:spPr bwMode="auto">
          <a:xfrm>
            <a:off x="685803" y="3496850"/>
            <a:ext cx="10189028" cy="17830800"/>
          </a:xfrm>
          <a:prstGeom prst="roundRect">
            <a:avLst>
              <a:gd name="adj" fmla="val 3486"/>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65304" tIns="32651" rIns="65304" bIns="32651" anchor="ctr"/>
          <a:lstStyle/>
          <a:p>
            <a:pPr>
              <a:defRPr/>
            </a:pPr>
            <a:endParaRPr lang="en-US" dirty="0"/>
          </a:p>
        </p:txBody>
      </p:sp>
      <p:sp>
        <p:nvSpPr>
          <p:cNvPr id="9" name="Rectangle 9"/>
          <p:cNvSpPr>
            <a:spLocks noChangeArrowheads="1"/>
          </p:cNvSpPr>
          <p:nvPr/>
        </p:nvSpPr>
        <p:spPr bwMode="auto">
          <a:xfrm>
            <a:off x="0" y="3203575"/>
            <a:ext cx="32918400" cy="101600"/>
          </a:xfrm>
          <a:prstGeom prst="rect">
            <a:avLst/>
          </a:prstGeom>
          <a:solidFill>
            <a:schemeClr val="accent5">
              <a:lumMod val="50000"/>
            </a:schemeClr>
          </a:solidFill>
          <a:ln w="152400">
            <a:noFill/>
            <a:miter lim="800000"/>
            <a:headEnd/>
            <a:tailEnd/>
          </a:ln>
          <a:effectLst/>
        </p:spPr>
        <p:txBody>
          <a:bodyPr wrap="none" lIns="65304" tIns="32651" rIns="65304" bIns="32651" anchor="ctr"/>
          <a:lstStyle/>
          <a:p>
            <a:pPr>
              <a:defRPr/>
            </a:pPr>
            <a:endParaRPr lang="en-US" dirty="0"/>
          </a:p>
        </p:txBody>
      </p:sp>
      <p:sp>
        <p:nvSpPr>
          <p:cNvPr id="10" name="Text Box 14"/>
          <p:cNvSpPr txBox="1">
            <a:spLocks noChangeArrowheads="1"/>
          </p:cNvSpPr>
          <p:nvPr/>
        </p:nvSpPr>
        <p:spPr bwMode="auto">
          <a:xfrm>
            <a:off x="1228727" y="21488401"/>
            <a:ext cx="1885950" cy="247393"/>
          </a:xfrm>
          <a:prstGeom prst="rect">
            <a:avLst/>
          </a:prstGeom>
          <a:noFill/>
          <a:ln w="9525">
            <a:noFill/>
            <a:miter lim="800000"/>
            <a:headEnd/>
            <a:tailEnd/>
          </a:ln>
          <a:effectLst/>
        </p:spPr>
        <p:txBody>
          <a:bodyPr lIns="65180" tIns="32584" rIns="65180" bIns="32584">
            <a:spAutoFit/>
          </a:bodyPr>
          <a:lstStyle/>
          <a:p>
            <a:pPr eaLnBrk="0" hangingPunct="0">
              <a:lnSpc>
                <a:spcPct val="65000"/>
              </a:lnSpc>
              <a:spcBef>
                <a:spcPct val="50000"/>
              </a:spcBef>
              <a:defRPr/>
            </a:pPr>
            <a:r>
              <a:rPr lang="en-US" sz="400" b="1" dirty="0" smtClean="0">
                <a:solidFill>
                  <a:schemeClr val="bg1">
                    <a:lumMod val="75000"/>
                  </a:schemeClr>
                </a:solidFill>
                <a:latin typeface="Arial" charset="0"/>
              </a:rPr>
              <a:t>RESEARCH POSTER PRESENTATION </a:t>
            </a:r>
            <a:r>
              <a:rPr lang="en-US" sz="400" b="1" dirty="0">
                <a:solidFill>
                  <a:schemeClr val="bg1">
                    <a:lumMod val="75000"/>
                  </a:schemeClr>
                </a:solidFill>
                <a:latin typeface="Arial" charset="0"/>
              </a:rPr>
              <a:t>DESIGN © </a:t>
            </a:r>
            <a:r>
              <a:rPr lang="en-US" sz="400" b="1" dirty="0" smtClean="0">
                <a:solidFill>
                  <a:schemeClr val="bg1">
                    <a:lumMod val="75000"/>
                  </a:schemeClr>
                </a:solidFill>
                <a:latin typeface="Arial" charset="0"/>
              </a:rPr>
              <a:t>2012</a:t>
            </a:r>
            <a:endParaRPr lang="en-US" sz="400" b="1" dirty="0">
              <a:solidFill>
                <a:schemeClr val="bg1">
                  <a:lumMod val="75000"/>
                </a:schemeClr>
              </a:solidFill>
              <a:latin typeface="Arial" charset="0"/>
            </a:endParaRPr>
          </a:p>
          <a:p>
            <a:pPr eaLnBrk="0" hangingPunct="0">
              <a:lnSpc>
                <a:spcPct val="65000"/>
              </a:lnSpc>
              <a:spcBef>
                <a:spcPct val="50000"/>
              </a:spcBef>
              <a:defRPr/>
            </a:pPr>
            <a:r>
              <a:rPr lang="en-US" sz="800" b="1" dirty="0">
                <a:solidFill>
                  <a:schemeClr val="bg1">
                    <a:lumMod val="75000"/>
                  </a:schemeClr>
                </a:solidFill>
                <a:latin typeface="Arial" charset="0"/>
              </a:rPr>
              <a:t>www.PosterPresentations.com</a:t>
            </a:r>
          </a:p>
        </p:txBody>
      </p:sp>
      <p:sp>
        <p:nvSpPr>
          <p:cNvPr id="21" name="Rectangle 33"/>
          <p:cNvSpPr>
            <a:spLocks noChangeArrowheads="1"/>
          </p:cNvSpPr>
          <p:nvPr userDrawn="1"/>
        </p:nvSpPr>
        <p:spPr bwMode="auto">
          <a:xfrm>
            <a:off x="22040397" y="3496850"/>
            <a:ext cx="10189028" cy="17830800"/>
          </a:xfrm>
          <a:prstGeom prst="roundRect">
            <a:avLst>
              <a:gd name="adj" fmla="val 3486"/>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65304" tIns="32651" rIns="65304" bIns="32651" anchor="ctr"/>
          <a:lstStyle/>
          <a:p>
            <a:pPr>
              <a:defRPr/>
            </a:pPr>
            <a:endParaRPr lang="en-US" dirty="0"/>
          </a:p>
        </p:txBody>
      </p:sp>
      <p:sp>
        <p:nvSpPr>
          <p:cNvPr id="22" name="Rectangle 33"/>
          <p:cNvSpPr>
            <a:spLocks noChangeArrowheads="1"/>
          </p:cNvSpPr>
          <p:nvPr userDrawn="1"/>
        </p:nvSpPr>
        <p:spPr bwMode="auto">
          <a:xfrm>
            <a:off x="11363100" y="3496850"/>
            <a:ext cx="10189028" cy="17830800"/>
          </a:xfrm>
          <a:prstGeom prst="roundRect">
            <a:avLst>
              <a:gd name="adj" fmla="val 3486"/>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65304" tIns="32651" rIns="65304" bIns="32651" anchor="ctr"/>
          <a:lstStyle/>
          <a:p>
            <a:pPr>
              <a:defRPr/>
            </a:pPr>
            <a:endParaRPr lang="en-US" dirty="0"/>
          </a:p>
        </p:txBody>
      </p:sp>
      <p:grpSp>
        <p:nvGrpSpPr>
          <p:cNvPr id="131" name="Group 130"/>
          <p:cNvGrpSpPr>
            <a:grpSpLocks noChangeAspect="1"/>
          </p:cNvGrpSpPr>
          <p:nvPr userDrawn="1"/>
        </p:nvGrpSpPr>
        <p:grpSpPr>
          <a:xfrm>
            <a:off x="-6886463" y="2"/>
            <a:ext cx="6608534" cy="21945598"/>
            <a:chOff x="-11220550" y="-1"/>
            <a:chExt cx="11014226" cy="27432000"/>
          </a:xfrm>
        </p:grpSpPr>
        <p:sp>
          <p:nvSpPr>
            <p:cNvPr id="132" name="Rectangle 131"/>
            <p:cNvSpPr/>
            <p:nvPr userDrawn="1"/>
          </p:nvSpPr>
          <p:spPr>
            <a:xfrm>
              <a:off x="-11216136" y="-1"/>
              <a:ext cx="11009812"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2000" b="1" spc="0" dirty="0" smtClean="0">
                  <a:solidFill>
                    <a:srgbClr val="FF0000"/>
                  </a:solidFill>
                  <a:latin typeface="Trebuchet MS" pitchFamily="34" charset="0"/>
                </a:rPr>
                <a:t>(—THIS SIDEBAR DOES NOT PRINT—)</a:t>
              </a:r>
            </a:p>
            <a:p>
              <a:pPr marL="0" marR="0" indent="0" algn="ctr" defTabSz="1518341" rtl="0" eaLnBrk="1" fontAlgn="auto" latinLnBrk="0" hangingPunct="1">
                <a:lnSpc>
                  <a:spcPct val="100000"/>
                </a:lnSpc>
                <a:spcBef>
                  <a:spcPts val="0"/>
                </a:spcBef>
                <a:spcAft>
                  <a:spcPts val="0"/>
                </a:spcAft>
                <a:buClrTx/>
                <a:buSzTx/>
                <a:buFontTx/>
                <a:buNone/>
                <a:tabLst/>
                <a:defRPr/>
              </a:pPr>
              <a:endParaRPr lang="en-US" sz="2000" b="1" spc="600" dirty="0" smtClean="0">
                <a:solidFill>
                  <a:schemeClr val="bg1"/>
                </a:solidFill>
                <a:latin typeface="Trebuchet MS" pitchFamily="34" charset="0"/>
              </a:endParaRPr>
            </a:p>
            <a:p>
              <a:pPr algn="ctr"/>
              <a:r>
                <a:rPr lang="en-US" sz="2800" b="1" spc="600" dirty="0" smtClean="0">
                  <a:solidFill>
                    <a:schemeClr val="bg1"/>
                  </a:solidFill>
                  <a:latin typeface="Trebuchet MS" pitchFamily="34" charset="0"/>
                </a:rPr>
                <a:t>DESIGN</a:t>
              </a:r>
              <a:r>
                <a:rPr lang="en-US" sz="2800" b="1" spc="600" baseline="0" dirty="0" smtClean="0">
                  <a:solidFill>
                    <a:schemeClr val="bg1"/>
                  </a:solidFill>
                  <a:latin typeface="Trebuchet MS" pitchFamily="34" charset="0"/>
                </a:rPr>
                <a:t> </a:t>
              </a:r>
              <a:r>
                <a:rPr lang="en-US" sz="2800" b="1" spc="600" dirty="0" smtClean="0">
                  <a:solidFill>
                    <a:schemeClr val="bg1"/>
                  </a:solidFill>
                  <a:latin typeface="Trebuchet MS" pitchFamily="34" charset="0"/>
                </a:rPr>
                <a:t>GUIDE</a:t>
              </a:r>
            </a:p>
            <a:p>
              <a:pPr algn="ctr"/>
              <a:r>
                <a:rPr lang="en-US" sz="1050" b="1" dirty="0" smtClean="0">
                  <a:latin typeface="Trebuchet MS" pitchFamily="34" charset="0"/>
                </a:rPr>
                <a:t> </a:t>
              </a:r>
            </a:p>
            <a:p>
              <a:pPr defTabSz="3765639"/>
              <a:r>
                <a:rPr lang="en-US" sz="1800" i="0" dirty="0" smtClean="0">
                  <a:latin typeface="Trebuchet MS" pitchFamily="34" charset="0"/>
                </a:rPr>
                <a:t>This PowerPoint</a:t>
              </a:r>
              <a:r>
                <a:rPr lang="en-US" sz="1800" i="0" baseline="0" dirty="0" smtClean="0">
                  <a:latin typeface="Trebuchet MS" pitchFamily="34" charset="0"/>
                </a:rPr>
                <a:t> </a:t>
              </a:r>
              <a:r>
                <a:rPr lang="en-US" sz="1800" i="0" dirty="0" smtClean="0">
                  <a:latin typeface="Trebuchet MS" pitchFamily="34" charset="0"/>
                </a:rPr>
                <a:t>2007 template produces</a:t>
              </a:r>
              <a:r>
                <a:rPr lang="en-US" sz="1800" i="0" baseline="0" dirty="0" smtClean="0">
                  <a:latin typeface="Trebuchet MS" pitchFamily="34" charset="0"/>
                </a:rPr>
                <a:t> </a:t>
              </a:r>
              <a:r>
                <a:rPr lang="en-US" sz="1800" i="0" dirty="0" smtClean="0">
                  <a:latin typeface="Trebuchet MS" pitchFamily="34" charset="0"/>
                </a:rPr>
                <a:t>a 48”x72” presentation poster. </a:t>
              </a:r>
              <a:r>
                <a:rPr lang="en-US" sz="1800" dirty="0" smtClean="0">
                  <a:latin typeface="Trebuchet MS" pitchFamily="34" charset="0"/>
                </a:rPr>
                <a:t>You</a:t>
              </a:r>
              <a:r>
                <a:rPr lang="en-US" sz="1800" baseline="0" dirty="0" smtClean="0">
                  <a:latin typeface="Trebuchet MS" pitchFamily="34" charset="0"/>
                </a:rPr>
                <a:t> can u</a:t>
              </a:r>
              <a:r>
                <a:rPr lang="en-US" sz="1800" dirty="0" smtClean="0">
                  <a:latin typeface="Trebuchet MS" pitchFamily="34" charset="0"/>
                </a:rPr>
                <a:t>se</a:t>
              </a:r>
              <a:r>
                <a:rPr lang="en-US" sz="1800" baseline="0" dirty="0" smtClean="0">
                  <a:latin typeface="Trebuchet MS" pitchFamily="34" charset="0"/>
                </a:rPr>
                <a:t> it to create your research poster and </a:t>
              </a:r>
              <a:r>
                <a:rPr lang="en-US" sz="1800" dirty="0" smtClean="0">
                  <a:latin typeface="Trebuchet MS" pitchFamily="34" charset="0"/>
                </a:rPr>
                <a:t>save valuable time placing titles, subtitles,</a:t>
              </a:r>
              <a:r>
                <a:rPr lang="en-US" sz="1800" baseline="0" dirty="0" smtClean="0">
                  <a:latin typeface="Trebuchet MS" pitchFamily="34" charset="0"/>
                </a:rPr>
                <a:t> text, and graphics</a:t>
              </a:r>
              <a:r>
                <a:rPr lang="en-US" sz="1800" dirty="0" smtClean="0">
                  <a:latin typeface="Trebuchet MS" pitchFamily="34" charset="0"/>
                </a:rPr>
                <a:t>. </a:t>
              </a:r>
            </a:p>
            <a:p>
              <a:pPr defTabSz="3765639"/>
              <a:r>
                <a:rPr lang="en-US" sz="1050" dirty="0" smtClean="0">
                  <a:latin typeface="Trebuchet MS" pitchFamily="34" charset="0"/>
                </a:rPr>
                <a:t> </a:t>
              </a:r>
            </a:p>
            <a:p>
              <a:pPr defTabSz="4389219"/>
              <a:r>
                <a:rPr lang="en-US" sz="1800" dirty="0" smtClean="0">
                  <a:latin typeface="Trebuchet MS" pitchFamily="34" charset="0"/>
                </a:rPr>
                <a:t>We provide a series of online answer your poster production questions. To view our template tutorials, go online to </a:t>
              </a:r>
              <a:r>
                <a:rPr lang="en-US" sz="1800" b="1" dirty="0" smtClean="0">
                  <a:solidFill>
                    <a:srgbClr val="FFC000"/>
                  </a:solidFill>
                  <a:latin typeface="Trebuchet MS" pitchFamily="34" charset="0"/>
                </a:rPr>
                <a:t>PosterPresentations.com</a:t>
              </a:r>
              <a:r>
                <a:rPr lang="en-US" sz="1800" b="1" dirty="0" smtClean="0">
                  <a:solidFill>
                    <a:schemeClr val="bg1"/>
                  </a:solidFill>
                  <a:latin typeface="Trebuchet MS" pitchFamily="34" charset="0"/>
                </a:rPr>
                <a:t> </a:t>
              </a:r>
              <a:r>
                <a:rPr lang="en-US" sz="1800" dirty="0" smtClean="0">
                  <a:solidFill>
                    <a:schemeClr val="bg1"/>
                  </a:solidFill>
                  <a:latin typeface="Trebuchet MS" pitchFamily="34" charset="0"/>
                </a:rPr>
                <a:t>and click on HELP DESK.</a:t>
              </a:r>
            </a:p>
            <a:p>
              <a:pPr defTabSz="4389219"/>
              <a:r>
                <a:rPr lang="en-US" sz="1050" dirty="0" smtClean="0">
                  <a:latin typeface="Trebuchet MS" pitchFamily="34" charset="0"/>
                </a:rPr>
                <a:t> </a:t>
              </a:r>
            </a:p>
            <a:p>
              <a:pPr defTabSz="4389219"/>
              <a:r>
                <a:rPr lang="en-US" sz="1800" dirty="0" smtClean="0">
                  <a:solidFill>
                    <a:schemeClr val="bg1"/>
                  </a:solidFill>
                  <a:latin typeface="Trebuchet MS" pitchFamily="34" charset="0"/>
                </a:rPr>
                <a:t>When</a:t>
              </a:r>
              <a:r>
                <a:rPr lang="en-US" sz="1800" baseline="0" dirty="0" smtClean="0">
                  <a:solidFill>
                    <a:schemeClr val="bg1"/>
                  </a:solidFill>
                  <a:latin typeface="Trebuchet MS" pitchFamily="34" charset="0"/>
                </a:rPr>
                <a:t> you are ready to</a:t>
              </a:r>
              <a:r>
                <a:rPr lang="en-US" sz="1800" dirty="0" smtClean="0">
                  <a:solidFill>
                    <a:schemeClr val="bg1"/>
                  </a:solidFill>
                  <a:latin typeface="Trebuchet MS" pitchFamily="34" charset="0"/>
                </a:rPr>
                <a:t> </a:t>
              </a:r>
              <a:r>
                <a:rPr lang="en-US" sz="1800" baseline="0" dirty="0" smtClean="0">
                  <a:solidFill>
                    <a:schemeClr val="bg1"/>
                  </a:solidFill>
                  <a:latin typeface="Trebuchet MS" pitchFamily="34" charset="0"/>
                </a:rPr>
                <a:t> print your poster</a:t>
              </a:r>
              <a:r>
                <a:rPr lang="en-US" sz="1800" dirty="0" smtClean="0">
                  <a:solidFill>
                    <a:schemeClr val="bg1"/>
                  </a:solidFill>
                  <a:latin typeface="Trebuchet MS" pitchFamily="34" charset="0"/>
                </a:rPr>
                <a:t>,</a:t>
              </a:r>
              <a:r>
                <a:rPr lang="en-US" sz="1800" baseline="0" dirty="0" smtClean="0">
                  <a:solidFill>
                    <a:schemeClr val="bg1"/>
                  </a:solidFill>
                  <a:latin typeface="Trebuchet MS" pitchFamily="34" charset="0"/>
                </a:rPr>
                <a:t> go online to </a:t>
              </a:r>
              <a:r>
                <a:rPr lang="en-US" sz="1800" b="0" dirty="0" smtClean="0">
                  <a:solidFill>
                    <a:schemeClr val="bg1"/>
                  </a:solidFill>
                  <a:latin typeface="Trebuchet MS" pitchFamily="34" charset="0"/>
                </a:rPr>
                <a:t>PosterPresentations.com</a:t>
              </a:r>
              <a:r>
                <a:rPr lang="en-US" sz="1800" dirty="0" smtClean="0">
                  <a:solidFill>
                    <a:schemeClr val="bg1"/>
                  </a:solidFill>
                  <a:latin typeface="Trebuchet MS" pitchFamily="34" charset="0"/>
                </a:rPr>
                <a:t/>
              </a:r>
              <a:br>
                <a:rPr lang="en-US" sz="1800" dirty="0" smtClean="0">
                  <a:solidFill>
                    <a:schemeClr val="bg1"/>
                  </a:solidFill>
                  <a:latin typeface="Trebuchet MS" pitchFamily="34" charset="0"/>
                </a:rPr>
              </a:br>
              <a:r>
                <a:rPr lang="en-US" sz="1050" dirty="0" smtClean="0">
                  <a:solidFill>
                    <a:schemeClr val="bg1"/>
                  </a:solidFill>
                  <a:latin typeface="Trebuchet MS" pitchFamily="34" charset="0"/>
                </a:rPr>
                <a:t> </a:t>
              </a:r>
            </a:p>
            <a:p>
              <a:pPr algn="l" defTabSz="3765639"/>
              <a:r>
                <a:rPr lang="en-US" sz="1800" b="0" dirty="0" smtClean="0">
                  <a:solidFill>
                    <a:schemeClr val="bg1"/>
                  </a:solidFill>
                  <a:latin typeface="Trebuchet MS" pitchFamily="34" charset="0"/>
                </a:rPr>
                <a:t>Need</a:t>
              </a:r>
              <a:r>
                <a:rPr lang="en-US" sz="1800" b="0" baseline="0" dirty="0" smtClean="0">
                  <a:solidFill>
                    <a:schemeClr val="bg1"/>
                  </a:solidFill>
                  <a:latin typeface="Trebuchet MS" pitchFamily="34" charset="0"/>
                </a:rPr>
                <a:t> assistance? Call us at </a:t>
              </a:r>
              <a:r>
                <a:rPr lang="en-US" sz="1800" b="0" dirty="0" smtClean="0">
                  <a:solidFill>
                    <a:srgbClr val="FFC000"/>
                  </a:solidFill>
                  <a:latin typeface="Trebuchet MS" pitchFamily="34" charset="0"/>
                </a:rPr>
                <a:t>1.510.649.3001</a:t>
              </a:r>
            </a:p>
            <a:p>
              <a:pPr algn="l" defTabSz="3765639"/>
              <a:r>
                <a:rPr lang="en-US" sz="1050" b="1" dirty="0" smtClean="0">
                  <a:solidFill>
                    <a:srgbClr val="FFFF00"/>
                  </a:solidFill>
                  <a:latin typeface="Trebuchet MS" pitchFamily="34" charset="0"/>
                </a:rPr>
                <a:t> </a:t>
              </a:r>
            </a:p>
            <a:p>
              <a:pPr algn="l" defTabSz="3765639"/>
              <a:endParaRPr lang="en-US" sz="1050" b="1" dirty="0" smtClean="0">
                <a:solidFill>
                  <a:srgbClr val="FFFF00"/>
                </a:solidFill>
                <a:latin typeface="Trebuchet MS" pitchFamily="34" charset="0"/>
              </a:endParaRPr>
            </a:p>
            <a:p>
              <a:pPr algn="l" defTabSz="3765639"/>
              <a:endParaRPr lang="en-US" sz="1050" b="1" dirty="0" smtClean="0">
                <a:solidFill>
                  <a:srgbClr val="FFFF00"/>
                </a:solidFill>
                <a:latin typeface="Trebuchet MS" pitchFamily="34" charset="0"/>
              </a:endParaRPr>
            </a:p>
            <a:p>
              <a:pPr algn="l" defTabSz="3765639"/>
              <a:endParaRPr lang="en-US" sz="1050" b="1" dirty="0" smtClean="0">
                <a:solidFill>
                  <a:srgbClr val="FFFF00"/>
                </a:solidFill>
                <a:latin typeface="Trebuchet MS" pitchFamily="34" charset="0"/>
              </a:endParaRPr>
            </a:p>
            <a:p>
              <a:pPr algn="l" defTabSz="3765639"/>
              <a:endParaRPr lang="en-US" sz="1050" b="1" dirty="0" smtClean="0">
                <a:solidFill>
                  <a:srgbClr val="FFFF00"/>
                </a:solidFill>
                <a:latin typeface="Trebuchet MS" pitchFamily="34" charset="0"/>
              </a:endParaRPr>
            </a:p>
            <a:p>
              <a:pPr algn="ctr"/>
              <a:endParaRPr lang="en-US" sz="1600" b="1" dirty="0" smtClean="0">
                <a:solidFill>
                  <a:schemeClr val="bg1"/>
                </a:solidFill>
                <a:latin typeface="Trebuchet MS" pitchFamily="34" charset="0"/>
              </a:endParaRPr>
            </a:p>
            <a:p>
              <a:pPr algn="ctr"/>
              <a:r>
                <a:rPr lang="en-US" sz="2800" b="1" spc="600" dirty="0" smtClean="0">
                  <a:solidFill>
                    <a:schemeClr val="bg1"/>
                  </a:solidFill>
                  <a:latin typeface="Trebuchet MS" pitchFamily="34" charset="0"/>
                </a:rPr>
                <a:t>QUICK START</a:t>
              </a:r>
            </a:p>
            <a:p>
              <a:pPr algn="ctr"/>
              <a:r>
                <a:rPr lang="en-US" sz="1050" b="1" baseline="0" dirty="0" smtClean="0">
                  <a:solidFill>
                    <a:schemeClr val="bg1"/>
                  </a:solidFill>
                  <a:latin typeface="Trebuchet MS" pitchFamily="34" charset="0"/>
                </a:rPr>
                <a:t> </a:t>
              </a:r>
            </a:p>
            <a:p>
              <a:pPr algn="ctr"/>
              <a:r>
                <a:rPr lang="en-US" sz="2000" b="1" baseline="0" dirty="0" smtClean="0">
                  <a:solidFill>
                    <a:srgbClr val="FFC000"/>
                  </a:solidFill>
                  <a:latin typeface="Trebuchet MS" pitchFamily="34" charset="0"/>
                </a:rPr>
                <a:t>Zoom in and out</a:t>
              </a:r>
            </a:p>
            <a:p>
              <a:pPr marL="1203325" indent="0" algn="l" defTabSz="850900"/>
              <a:r>
                <a:rPr lang="en-US" sz="1600" b="0" baseline="0" dirty="0" smtClean="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1800" b="0" baseline="0" dirty="0" smtClean="0">
                <a:solidFill>
                  <a:schemeClr val="bg1"/>
                </a:solidFill>
                <a:latin typeface="Trebuchet MS" pitchFamily="34" charset="0"/>
              </a:endParaRPr>
            </a:p>
            <a:p>
              <a:pPr algn="ctr"/>
              <a:r>
                <a:rPr lang="en-US" sz="2000" b="1" baseline="0" dirty="0" smtClean="0">
                  <a:solidFill>
                    <a:srgbClr val="FFC000"/>
                  </a:solidFill>
                  <a:latin typeface="Trebuchet MS" pitchFamily="34" charset="0"/>
                </a:rPr>
                <a:t>Title, Authors, and Affiliations</a:t>
              </a:r>
            </a:p>
            <a:p>
              <a:pPr algn="l"/>
              <a:r>
                <a:rPr lang="en-US" sz="16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16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r>
                <a:rPr lang="en-US" sz="1050" b="0" spc="0" baseline="0" dirty="0" smtClean="0">
                  <a:solidFill>
                    <a:schemeClr val="bg1">
                      <a:lumMod val="75000"/>
                    </a:schemeClr>
                  </a:solidFill>
                  <a:latin typeface="Trebuchet MS" pitchFamily="34" charset="0"/>
                </a:rPr>
                <a:t> </a:t>
              </a:r>
            </a:p>
            <a:p>
              <a:pPr algn="l"/>
              <a:r>
                <a:rPr lang="en-US" sz="1600" b="1" spc="300" baseline="0" dirty="0" smtClean="0">
                  <a:solidFill>
                    <a:srgbClr val="FFC000"/>
                  </a:solidFill>
                  <a:latin typeface="Trebuchet MS" pitchFamily="34" charset="0"/>
                </a:rPr>
                <a:t>TIP</a:t>
              </a:r>
              <a:r>
                <a:rPr lang="en-US" sz="1600" b="1" baseline="0" dirty="0" smtClean="0">
                  <a:solidFill>
                    <a:srgbClr val="FFC000"/>
                  </a:solidFill>
                  <a:latin typeface="Trebuchet MS" pitchFamily="34" charset="0"/>
                </a:rPr>
                <a:t>: </a:t>
              </a:r>
              <a:r>
                <a:rPr lang="en-US" sz="1600" b="0" baseline="0" dirty="0" smtClean="0">
                  <a:solidFill>
                    <a:schemeClr val="bg1">
                      <a:lumMod val="75000"/>
                    </a:schemeClr>
                  </a:solidFill>
                  <a:latin typeface="Trebuchet MS" pitchFamily="34" charset="0"/>
                </a:rPr>
                <a:t>The font size of your title should be bigger than your name(s) and institution name(s).</a:t>
              </a:r>
            </a:p>
            <a:p>
              <a:pPr algn="l"/>
              <a:endParaRPr lang="en-US" sz="1600" b="0" baseline="0" dirty="0" smtClean="0">
                <a:solidFill>
                  <a:schemeClr val="bg1">
                    <a:lumMod val="75000"/>
                  </a:schemeClr>
                </a:solidFill>
                <a:latin typeface="Trebuchet MS" pitchFamily="34" charset="0"/>
              </a:endParaRPr>
            </a:p>
            <a:p>
              <a:pPr algn="l"/>
              <a:endParaRPr lang="en-US" sz="1600" b="0" baseline="0" dirty="0" smtClean="0">
                <a:solidFill>
                  <a:schemeClr val="bg1">
                    <a:lumMod val="75000"/>
                  </a:schemeClr>
                </a:solidFill>
                <a:latin typeface="Trebuchet MS" pitchFamily="34" charset="0"/>
              </a:endParaRPr>
            </a:p>
            <a:p>
              <a:pPr algn="l"/>
              <a:r>
                <a:rPr lang="en-US" sz="1800" b="1" baseline="0" dirty="0" smtClean="0">
                  <a:solidFill>
                    <a:schemeClr val="bg1"/>
                  </a:solidFill>
                  <a:latin typeface="Trebuchet MS" pitchFamily="34" charset="0"/>
                </a:rPr>
                <a:t/>
              </a:r>
              <a:br>
                <a:rPr lang="en-US" sz="1800" b="1" baseline="0" dirty="0" smtClean="0">
                  <a:solidFill>
                    <a:schemeClr val="bg1"/>
                  </a:solidFill>
                  <a:latin typeface="Trebuchet MS" pitchFamily="34" charset="0"/>
                </a:rPr>
              </a:br>
              <a:endParaRPr lang="en-US" sz="1800" b="1" dirty="0" smtClean="0">
                <a:solidFill>
                  <a:schemeClr val="bg1"/>
                </a:solidFill>
                <a:latin typeface="Trebuchet MS" pitchFamily="34" charset="0"/>
              </a:endParaRPr>
            </a:p>
            <a:p>
              <a:pPr algn="ctr"/>
              <a:endParaRPr lang="en-US" sz="1800" b="1" dirty="0" smtClean="0">
                <a:solidFill>
                  <a:srgbClr val="FFC000"/>
                </a:solidFill>
                <a:latin typeface="Trebuchet MS" pitchFamily="34" charset="0"/>
              </a:endParaRPr>
            </a:p>
            <a:p>
              <a:pPr algn="ctr"/>
              <a:endParaRPr lang="en-US" sz="1800" b="1" dirty="0" smtClean="0">
                <a:solidFill>
                  <a:srgbClr val="FFC000"/>
                </a:solidFill>
                <a:latin typeface="Trebuchet MS" pitchFamily="34" charset="0"/>
              </a:endParaRPr>
            </a:p>
            <a:p>
              <a:pPr algn="ctr"/>
              <a:r>
                <a:rPr lang="en-US" sz="2000" b="1" dirty="0" smtClean="0">
                  <a:solidFill>
                    <a:srgbClr val="FFC000"/>
                  </a:solidFill>
                  <a:latin typeface="Trebuchet MS" pitchFamily="34" charset="0"/>
                </a:rPr>
                <a:t>Adding Logos</a:t>
              </a:r>
              <a:r>
                <a:rPr lang="en-US" sz="2000" b="1" baseline="0" dirty="0" smtClean="0">
                  <a:solidFill>
                    <a:srgbClr val="FFC000"/>
                  </a:solidFill>
                  <a:latin typeface="Trebuchet MS" pitchFamily="34" charset="0"/>
                </a:rPr>
                <a:t> / Seals</a:t>
              </a:r>
            </a:p>
            <a:p>
              <a:pPr algn="l"/>
              <a:r>
                <a:rPr lang="en-US" sz="16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1050" b="0" spc="300" baseline="0" dirty="0" smtClean="0">
                <a:solidFill>
                  <a:schemeClr val="bg1">
                    <a:lumMod val="75000"/>
                  </a:schemeClr>
                </a:solidFill>
                <a:latin typeface="Trebuchet MS" pitchFamily="34" charset="0"/>
              </a:endParaRPr>
            </a:p>
            <a:p>
              <a:pPr algn="l"/>
              <a:r>
                <a:rPr lang="en-US" sz="1600" b="1" spc="300" baseline="0" dirty="0" smtClean="0">
                  <a:solidFill>
                    <a:srgbClr val="FFC000"/>
                  </a:solidFill>
                  <a:latin typeface="Trebuchet MS" pitchFamily="34" charset="0"/>
                </a:rPr>
                <a:t>TIP:</a:t>
              </a:r>
              <a:r>
                <a:rPr lang="en-US" sz="1600" b="1" spc="0" baseline="0" dirty="0" smtClean="0">
                  <a:solidFill>
                    <a:srgbClr val="FFC000"/>
                  </a:solidFill>
                  <a:latin typeface="Trebuchet MS" pitchFamily="34" charset="0"/>
                </a:rPr>
                <a:t> </a:t>
              </a:r>
              <a:r>
                <a:rPr lang="en-US" sz="1600" b="0" baseline="0" dirty="0" smtClean="0">
                  <a:solidFill>
                    <a:schemeClr val="bg1">
                      <a:lumMod val="75000"/>
                    </a:schemeClr>
                  </a:solidFill>
                  <a:latin typeface="Trebuchet MS" pitchFamily="34" charset="0"/>
                </a:rPr>
                <a:t>See if your company’s logo is available on our free poster templates page.</a:t>
              </a:r>
            </a:p>
            <a:p>
              <a:pPr algn="l"/>
              <a:endParaRPr lang="en-US" sz="1600" b="0" baseline="0" dirty="0" smtClean="0">
                <a:latin typeface="Trebuchet MS" pitchFamily="34" charset="0"/>
              </a:endParaRPr>
            </a:p>
            <a:p>
              <a:pPr algn="ctr"/>
              <a:r>
                <a:rPr lang="en-US" sz="2000" b="1" baseline="0" dirty="0" smtClean="0">
                  <a:solidFill>
                    <a:srgbClr val="FFC000"/>
                  </a:solidFill>
                  <a:latin typeface="Trebuchet MS" pitchFamily="34" charset="0"/>
                </a:rPr>
                <a:t>Photographs / Graphics</a:t>
              </a:r>
            </a:p>
            <a:p>
              <a:pPr algn="l" defTabSz="977900"/>
              <a:r>
                <a:rPr lang="en-US" sz="16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1600" b="0" spc="0" baseline="0" dirty="0" smtClean="0">
                  <a:solidFill>
                    <a:schemeClr val="bg1">
                      <a:lumMod val="75000"/>
                    </a:schemeClr>
                  </a:solidFill>
                  <a:latin typeface="Trebuchet MS" pitchFamily="34" charset="0"/>
                </a:rPr>
                <a:t>disproportionally.</a:t>
              </a:r>
            </a:p>
            <a:p>
              <a:pPr algn="l" defTabSz="977900"/>
              <a:endParaRPr lang="en-US" sz="1600" b="0" baseline="0" dirty="0" smtClean="0">
                <a:latin typeface="Trebuchet MS" pitchFamily="34" charset="0"/>
              </a:endParaRPr>
            </a:p>
            <a:p>
              <a:pPr algn="ctr"/>
              <a:endParaRPr lang="en-US" sz="1800" b="1" baseline="0" dirty="0" smtClean="0">
                <a:solidFill>
                  <a:srgbClr val="FFC000"/>
                </a:solidFill>
                <a:latin typeface="Trebuchet MS" pitchFamily="34" charset="0"/>
              </a:endParaRPr>
            </a:p>
            <a:p>
              <a:pPr algn="ctr"/>
              <a:endParaRPr lang="en-US" sz="1800" b="1" baseline="0" dirty="0" smtClean="0">
                <a:solidFill>
                  <a:srgbClr val="FFC000"/>
                </a:solidFill>
                <a:latin typeface="Trebuchet MS" pitchFamily="34" charset="0"/>
              </a:endParaRPr>
            </a:p>
            <a:p>
              <a:pPr algn="ctr"/>
              <a:endParaRPr lang="en-US" sz="1800" b="1" baseline="0" dirty="0" smtClean="0">
                <a:solidFill>
                  <a:srgbClr val="FFC000"/>
                </a:solidFill>
                <a:latin typeface="Trebuchet MS" pitchFamily="34" charset="0"/>
              </a:endParaRPr>
            </a:p>
            <a:p>
              <a:pPr algn="ctr"/>
              <a:endParaRPr lang="en-US" sz="1800" b="1" baseline="0" dirty="0" smtClean="0">
                <a:solidFill>
                  <a:srgbClr val="FFC000"/>
                </a:solidFill>
                <a:latin typeface="Trebuchet MS" pitchFamily="34" charset="0"/>
              </a:endParaRPr>
            </a:p>
            <a:p>
              <a:pPr algn="ctr"/>
              <a:endParaRPr lang="en-US" sz="1800" b="1" baseline="0" dirty="0" smtClean="0">
                <a:solidFill>
                  <a:srgbClr val="FFC000"/>
                </a:solidFill>
                <a:latin typeface="Trebuchet MS" pitchFamily="34" charset="0"/>
              </a:endParaRPr>
            </a:p>
            <a:p>
              <a:pPr algn="ctr"/>
              <a:endParaRPr lang="en-US" sz="1800" b="1" baseline="0" dirty="0" smtClean="0">
                <a:solidFill>
                  <a:srgbClr val="FFC000"/>
                </a:solidFill>
                <a:latin typeface="Trebuchet MS" pitchFamily="34" charset="0"/>
              </a:endParaRPr>
            </a:p>
            <a:p>
              <a:pPr algn="ctr"/>
              <a:endParaRPr lang="en-US" sz="1800" b="1" baseline="0" dirty="0" smtClean="0">
                <a:solidFill>
                  <a:srgbClr val="FFC000"/>
                </a:solidFill>
                <a:latin typeface="Trebuchet MS" pitchFamily="34" charset="0"/>
              </a:endParaRPr>
            </a:p>
            <a:p>
              <a:pPr algn="ctr"/>
              <a:endParaRPr lang="en-US" sz="1800" b="1" baseline="0" dirty="0" smtClean="0">
                <a:solidFill>
                  <a:srgbClr val="FFC000"/>
                </a:solidFill>
                <a:latin typeface="Trebuchet MS" pitchFamily="34" charset="0"/>
              </a:endParaRPr>
            </a:p>
            <a:p>
              <a:pPr algn="ctr"/>
              <a:r>
                <a:rPr lang="en-US" sz="2000" b="1" baseline="0" dirty="0" smtClean="0">
                  <a:solidFill>
                    <a:srgbClr val="FFC000"/>
                  </a:solidFill>
                  <a:latin typeface="Trebuchet MS" pitchFamily="34" charset="0"/>
                </a:rPr>
                <a:t>Image Quality Check</a:t>
              </a:r>
            </a:p>
            <a:p>
              <a:pPr lvl="0" algn="l" defTabSz="977900"/>
              <a:r>
                <a:rPr lang="en-US" sz="16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1800" b="0" dirty="0" smtClean="0">
                <a:latin typeface="Trebuchet MS" pitchFamily="34" charset="0"/>
              </a:endParaRPr>
            </a:p>
          </p:txBody>
        </p:sp>
        <p:cxnSp>
          <p:nvCxnSpPr>
            <p:cNvPr id="133" name="Straight Connector 132"/>
            <p:cNvCxnSpPr/>
            <p:nvPr userDrawn="1"/>
          </p:nvCxnSpPr>
          <p:spPr>
            <a:xfrm>
              <a:off x="-11220550" y="6558957"/>
              <a:ext cx="10999746" cy="2783"/>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134" name="Picture 133"/>
            <p:cNvPicPr>
              <a:picLocks noChangeAspect="1"/>
            </p:cNvPicPr>
            <p:nvPr userDrawn="1"/>
          </p:nvPicPr>
          <p:blipFill>
            <a:blip r:embed="rId3"/>
            <a:stretch>
              <a:fillRect/>
            </a:stretch>
          </p:blipFill>
          <p:spPr>
            <a:xfrm>
              <a:off x="-10921163" y="8258380"/>
              <a:ext cx="1597665" cy="1001614"/>
            </a:xfrm>
            <a:prstGeom prst="rect">
              <a:avLst/>
            </a:prstGeom>
          </p:spPr>
        </p:pic>
        <p:pic>
          <p:nvPicPr>
            <p:cNvPr id="135" name="Picture 134"/>
            <p:cNvPicPr>
              <a:picLocks noChangeAspect="1"/>
            </p:cNvPicPr>
            <p:nvPr userDrawn="1"/>
          </p:nvPicPr>
          <p:blipFill>
            <a:blip r:embed="rId4"/>
            <a:stretch>
              <a:fillRect/>
            </a:stretch>
          </p:blipFill>
          <p:spPr>
            <a:xfrm>
              <a:off x="-10736023" y="12656056"/>
              <a:ext cx="9986807" cy="877998"/>
            </a:xfrm>
            <a:prstGeom prst="rect">
              <a:avLst/>
            </a:prstGeom>
          </p:spPr>
        </p:pic>
        <p:grpSp>
          <p:nvGrpSpPr>
            <p:cNvPr id="136" name="Group 135"/>
            <p:cNvGrpSpPr/>
            <p:nvPr userDrawn="1"/>
          </p:nvGrpSpPr>
          <p:grpSpPr>
            <a:xfrm>
              <a:off x="-9844889" y="20003965"/>
              <a:ext cx="7631078" cy="1987374"/>
              <a:chOff x="-4516464" y="11400895"/>
              <a:chExt cx="3516822" cy="1095700"/>
            </a:xfrm>
          </p:grpSpPr>
          <p:grpSp>
            <p:nvGrpSpPr>
              <p:cNvPr id="142" name="Group 141"/>
              <p:cNvGrpSpPr/>
              <p:nvPr userDrawn="1"/>
            </p:nvGrpSpPr>
            <p:grpSpPr>
              <a:xfrm>
                <a:off x="-2783494" y="11400931"/>
                <a:ext cx="624373" cy="894738"/>
                <a:chOff x="-3958698" y="11604666"/>
                <a:chExt cx="779266" cy="1282148"/>
              </a:xfrm>
            </p:grpSpPr>
            <p:pic>
              <p:nvPicPr>
                <p:cNvPr id="148" name="Picture 147"/>
                <p:cNvPicPr>
                  <a:picLocks noChangeAspect="1"/>
                </p:cNvPicPr>
                <p:nvPr userDrawn="1"/>
              </p:nvPicPr>
              <p:blipFill>
                <a:blip r:embed="rId5"/>
                <a:stretch>
                  <a:fillRect/>
                </a:stretch>
              </p:blipFill>
              <p:spPr>
                <a:xfrm>
                  <a:off x="-3948160" y="11604666"/>
                  <a:ext cx="768728" cy="1090753"/>
                </a:xfrm>
                <a:prstGeom prst="rect">
                  <a:avLst/>
                </a:prstGeom>
              </p:spPr>
            </p:pic>
            <p:sp>
              <p:nvSpPr>
                <p:cNvPr id="149" name="TextBox 56"/>
                <p:cNvSpPr txBox="1"/>
                <p:nvPr userDrawn="1"/>
              </p:nvSpPr>
              <p:spPr>
                <a:xfrm>
                  <a:off x="-3958698" y="12643655"/>
                  <a:ext cx="779263" cy="243159"/>
                </a:xfrm>
                <a:prstGeom prst="rect">
                  <a:avLst/>
                </a:prstGeom>
                <a:solidFill>
                  <a:schemeClr val="accent1"/>
                </a:solidFill>
                <a:ln>
                  <a:noFill/>
                </a:ln>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b="1" dirty="0" smtClean="0">
                      <a:solidFill>
                        <a:schemeClr val="tx1"/>
                      </a:solidFill>
                    </a:rPr>
                    <a:t>ORIGINAL</a:t>
                  </a:r>
                  <a:endParaRPr lang="en-US" sz="1200" b="1" dirty="0">
                    <a:solidFill>
                      <a:schemeClr val="tx1"/>
                    </a:solidFill>
                  </a:endParaRPr>
                </a:p>
              </p:txBody>
            </p:sp>
          </p:grpSp>
          <p:grpSp>
            <p:nvGrpSpPr>
              <p:cNvPr id="143" name="Group 142"/>
              <p:cNvGrpSpPr/>
              <p:nvPr userDrawn="1"/>
            </p:nvGrpSpPr>
            <p:grpSpPr>
              <a:xfrm>
                <a:off x="-2033159" y="11400901"/>
                <a:ext cx="1033517" cy="907673"/>
                <a:chOff x="-2921738" y="11667366"/>
                <a:chExt cx="1420279" cy="1247341"/>
              </a:xfrm>
            </p:grpSpPr>
            <p:pic>
              <p:nvPicPr>
                <p:cNvPr id="146" name="Picture 145"/>
                <p:cNvPicPr>
                  <a:picLocks noChangeAspect="1"/>
                </p:cNvPicPr>
                <p:nvPr userDrawn="1"/>
              </p:nvPicPr>
              <p:blipFill>
                <a:blip r:embed="rId5"/>
                <a:stretch>
                  <a:fillRect/>
                </a:stretch>
              </p:blipFill>
              <p:spPr>
                <a:xfrm>
                  <a:off x="-2921738" y="11667366"/>
                  <a:ext cx="1420279" cy="1029695"/>
                </a:xfrm>
                <a:prstGeom prst="rect">
                  <a:avLst/>
                </a:prstGeom>
              </p:spPr>
            </p:pic>
            <p:sp>
              <p:nvSpPr>
                <p:cNvPr id="147" name="TextBox 54"/>
                <p:cNvSpPr txBox="1"/>
                <p:nvPr userDrawn="1"/>
              </p:nvSpPr>
              <p:spPr>
                <a:xfrm>
                  <a:off x="-2918992" y="12642653"/>
                  <a:ext cx="1417533" cy="272054"/>
                </a:xfrm>
                <a:prstGeom prst="rect">
                  <a:avLst/>
                </a:prstGeom>
                <a:solidFill>
                  <a:srgbClr val="FF0000"/>
                </a:solid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b="1" dirty="0" smtClean="0">
                      <a:solidFill>
                        <a:schemeClr val="bg1"/>
                      </a:solidFill>
                    </a:rPr>
                    <a:t>DISTORTED</a:t>
                  </a:r>
                  <a:endParaRPr lang="en-US" sz="700" b="1" dirty="0">
                    <a:solidFill>
                      <a:schemeClr val="bg1"/>
                    </a:solidFill>
                  </a:endParaRPr>
                </a:p>
              </p:txBody>
            </p:sp>
          </p:grpSp>
          <p:pic>
            <p:nvPicPr>
              <p:cNvPr id="144" name="Picture 143"/>
              <p:cNvPicPr>
                <a:picLocks noChangeAspect="1"/>
              </p:cNvPicPr>
              <p:nvPr userDrawn="1"/>
            </p:nvPicPr>
            <p:blipFill>
              <a:blip r:embed="rId6"/>
              <a:stretch>
                <a:fillRect/>
              </a:stretch>
            </p:blipFill>
            <p:spPr>
              <a:xfrm>
                <a:off x="-4516464" y="11400895"/>
                <a:ext cx="1098742" cy="847761"/>
              </a:xfrm>
              <a:prstGeom prst="rect">
                <a:avLst/>
              </a:prstGeom>
            </p:spPr>
          </p:pic>
          <p:sp>
            <p:nvSpPr>
              <p:cNvPr id="145" name="TextBox 52"/>
              <p:cNvSpPr txBox="1"/>
              <p:nvPr userDrawn="1"/>
            </p:nvSpPr>
            <p:spPr>
              <a:xfrm>
                <a:off x="-4471893" y="12298627"/>
                <a:ext cx="1035685" cy="197968"/>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137" name="Group 136"/>
            <p:cNvGrpSpPr/>
            <p:nvPr userDrawn="1"/>
          </p:nvGrpSpPr>
          <p:grpSpPr>
            <a:xfrm>
              <a:off x="-9469558" y="23877378"/>
              <a:ext cx="7832477" cy="2027099"/>
              <a:chOff x="-4365215" y="13511542"/>
              <a:chExt cx="3609638" cy="1117602"/>
            </a:xfrm>
          </p:grpSpPr>
          <p:pic>
            <p:nvPicPr>
              <p:cNvPr id="138" name="Picture 137"/>
              <p:cNvPicPr/>
              <p:nvPr userDrawn="1"/>
            </p:nvPicPr>
            <p:blipFill>
              <a:blip r:embed="rId7"/>
              <a:stretch>
                <a:fillRect/>
              </a:stretch>
            </p:blipFill>
            <p:spPr>
              <a:xfrm>
                <a:off x="-4116855" y="13661577"/>
                <a:ext cx="1512652" cy="772700"/>
              </a:xfrm>
              <a:prstGeom prst="rect">
                <a:avLst/>
              </a:prstGeom>
            </p:spPr>
          </p:pic>
          <p:pic>
            <p:nvPicPr>
              <p:cNvPr id="139" name="Picture 138"/>
              <p:cNvPicPr/>
              <p:nvPr userDrawn="1"/>
            </p:nvPicPr>
            <p:blipFill>
              <a:blip r:embed="rId8"/>
              <a:stretch>
                <a:fillRect/>
              </a:stretch>
            </p:blipFill>
            <p:spPr>
              <a:xfrm>
                <a:off x="-2534018" y="13661577"/>
                <a:ext cx="1512652" cy="772700"/>
              </a:xfrm>
              <a:prstGeom prst="rect">
                <a:avLst/>
              </a:prstGeom>
            </p:spPr>
          </p:pic>
          <p:sp>
            <p:nvSpPr>
              <p:cNvPr id="140" name="TextBox 47"/>
              <p:cNvSpPr txBox="1"/>
              <p:nvPr userDrawn="1"/>
            </p:nvSpPr>
            <p:spPr>
              <a:xfrm rot="16200000">
                <a:off x="-4859006" y="14005333"/>
                <a:ext cx="1117601" cy="130020"/>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100" dirty="0" smtClean="0">
                    <a:solidFill>
                      <a:srgbClr val="92D050"/>
                    </a:solidFill>
                  </a:rPr>
                  <a:t>Good</a:t>
                </a:r>
                <a:r>
                  <a:rPr lang="en-US" sz="1100" baseline="0" dirty="0" smtClean="0">
                    <a:solidFill>
                      <a:srgbClr val="92D050"/>
                    </a:solidFill>
                  </a:rPr>
                  <a:t> </a:t>
                </a:r>
                <a:r>
                  <a:rPr lang="en-US" sz="1100" baseline="0" dirty="0" smtClean="0">
                    <a:solidFill>
                      <a:schemeClr val="bg1"/>
                    </a:solidFill>
                  </a:rPr>
                  <a:t>printing quality</a:t>
                </a:r>
                <a:endParaRPr lang="en-US" sz="1100" dirty="0">
                  <a:solidFill>
                    <a:schemeClr val="bg1"/>
                  </a:solidFill>
                </a:endParaRPr>
              </a:p>
            </p:txBody>
          </p:sp>
          <p:sp>
            <p:nvSpPr>
              <p:cNvPr id="141" name="TextBox 48"/>
              <p:cNvSpPr txBox="1"/>
              <p:nvPr userDrawn="1"/>
            </p:nvSpPr>
            <p:spPr>
              <a:xfrm rot="16200000">
                <a:off x="-1385298" y="13999423"/>
                <a:ext cx="1117601" cy="141841"/>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dirty="0" smtClean="0">
                    <a:solidFill>
                      <a:srgbClr val="FF0000"/>
                    </a:solidFill>
                  </a:rPr>
                  <a:t>Bad </a:t>
                </a:r>
                <a:r>
                  <a:rPr lang="en-US" sz="1200" dirty="0" smtClean="0">
                    <a:solidFill>
                      <a:schemeClr val="bg1"/>
                    </a:solidFill>
                  </a:rPr>
                  <a:t>printing quality</a:t>
                </a:r>
                <a:endParaRPr lang="en-US" sz="1200" dirty="0">
                  <a:solidFill>
                    <a:schemeClr val="bg1"/>
                  </a:solidFill>
                </a:endParaRPr>
              </a:p>
            </p:txBody>
          </p:sp>
        </p:grpSp>
      </p:grpSp>
      <p:grpSp>
        <p:nvGrpSpPr>
          <p:cNvPr id="150" name="Group 149"/>
          <p:cNvGrpSpPr>
            <a:grpSpLocks noChangeAspect="1"/>
          </p:cNvGrpSpPr>
          <p:nvPr userDrawn="1"/>
        </p:nvGrpSpPr>
        <p:grpSpPr>
          <a:xfrm>
            <a:off x="33172104" y="11216"/>
            <a:ext cx="6632760" cy="21934383"/>
            <a:chOff x="36782324" y="0"/>
            <a:chExt cx="11062139" cy="27432000"/>
          </a:xfrm>
        </p:grpSpPr>
        <p:sp>
          <p:nvSpPr>
            <p:cNvPr id="151" name="Rectangle 150"/>
            <p:cNvSpPr/>
            <p:nvPr userDrawn="1"/>
          </p:nvSpPr>
          <p:spPr>
            <a:xfrm>
              <a:off x="36782324" y="0"/>
              <a:ext cx="11062139"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r>
                <a:rPr lang="en-US" sz="3200" b="1" spc="600" dirty="0" smtClean="0">
                  <a:solidFill>
                    <a:schemeClr val="bg1"/>
                  </a:solidFill>
                  <a:latin typeface="Trebuchet MS" pitchFamily="34" charset="0"/>
                </a:rPr>
                <a:t>QUICK START (cont.)</a:t>
              </a:r>
            </a:p>
            <a:p>
              <a:pPr algn="ctr"/>
              <a:endParaRPr lang="en-US" sz="2800" b="1" baseline="0" dirty="0" smtClean="0">
                <a:solidFill>
                  <a:schemeClr val="bg1"/>
                </a:solidFill>
                <a:latin typeface="Trebuchet MS" pitchFamily="34" charset="0"/>
              </a:endParaRPr>
            </a:p>
            <a:p>
              <a:pPr algn="ctr"/>
              <a:r>
                <a:rPr lang="en-US" sz="20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16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16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1600" b="0" baseline="0" dirty="0" smtClean="0">
                <a:solidFill>
                  <a:schemeClr val="bg1">
                    <a:lumMod val="75000"/>
                  </a:schemeClr>
                </a:solidFill>
                <a:latin typeface="Trebuchet MS" pitchFamily="34" charset="0"/>
              </a:endParaRPr>
            </a:p>
            <a:p>
              <a:pPr marL="0" indent="0" algn="l" defTabSz="114300"/>
              <a:endParaRPr lang="en-US" sz="1600" b="0" baseline="0" dirty="0" smtClean="0">
                <a:solidFill>
                  <a:schemeClr val="bg1">
                    <a:lumMod val="75000"/>
                  </a:schemeClr>
                </a:solidFill>
                <a:latin typeface="Trebuchet MS" pitchFamily="34" charset="0"/>
              </a:endParaRPr>
            </a:p>
            <a:p>
              <a:pPr marL="0" indent="0" algn="l" defTabSz="114300"/>
              <a:endParaRPr lang="en-US" sz="1600" b="0" baseline="0" dirty="0" smtClean="0">
                <a:solidFill>
                  <a:schemeClr val="bg1">
                    <a:lumMod val="75000"/>
                  </a:schemeClr>
                </a:solidFill>
                <a:latin typeface="Trebuchet MS" pitchFamily="34" charset="0"/>
              </a:endParaRPr>
            </a:p>
            <a:p>
              <a:pPr marL="0" indent="0" algn="l" defTabSz="114300"/>
              <a:endParaRPr lang="en-US" sz="1600" b="0" baseline="0" dirty="0" smtClean="0">
                <a:solidFill>
                  <a:schemeClr val="bg1">
                    <a:lumMod val="75000"/>
                  </a:schemeClr>
                </a:solidFill>
                <a:latin typeface="Trebuchet MS" pitchFamily="34" charset="0"/>
              </a:endParaRPr>
            </a:p>
            <a:p>
              <a:pPr marL="0" indent="0" algn="l" defTabSz="114300"/>
              <a:endParaRPr lang="en-US" sz="1600" b="0" baseline="0" dirty="0" smtClean="0">
                <a:solidFill>
                  <a:schemeClr val="bg1">
                    <a:lumMod val="75000"/>
                  </a:schemeClr>
                </a:solidFill>
                <a:latin typeface="Trebuchet MS" pitchFamily="34" charset="0"/>
              </a:endParaRPr>
            </a:p>
            <a:p>
              <a:pPr marL="0" indent="0" algn="l" defTabSz="114300"/>
              <a:endParaRPr lang="en-US" sz="1600" b="0" baseline="0" dirty="0" smtClean="0">
                <a:solidFill>
                  <a:schemeClr val="bg1">
                    <a:lumMod val="75000"/>
                  </a:schemeClr>
                </a:solidFill>
                <a:latin typeface="Trebuchet MS" pitchFamily="34" charset="0"/>
              </a:endParaRPr>
            </a:p>
            <a:p>
              <a:pPr marL="0" indent="0" algn="l" defTabSz="114300"/>
              <a:endParaRPr lang="en-US" sz="1600" b="0" baseline="0" dirty="0" smtClean="0">
                <a:solidFill>
                  <a:schemeClr val="bg1">
                    <a:lumMod val="75000"/>
                  </a:schemeClr>
                </a:solidFill>
                <a:latin typeface="Trebuchet MS" pitchFamily="34" charset="0"/>
              </a:endParaRPr>
            </a:p>
            <a:p>
              <a:pPr marL="0" indent="0" algn="l" defTabSz="114300"/>
              <a:endParaRPr lang="en-US" sz="1600" b="0" baseline="0" dirty="0" smtClean="0">
                <a:solidFill>
                  <a:schemeClr val="bg1">
                    <a:lumMod val="75000"/>
                  </a:schemeClr>
                </a:solidFill>
                <a:latin typeface="Trebuchet MS" pitchFamily="34" charset="0"/>
              </a:endParaRPr>
            </a:p>
            <a:p>
              <a:pPr marL="0" indent="0" algn="l" defTabSz="114300"/>
              <a:endParaRPr lang="en-US" sz="1600" b="0" baseline="0" dirty="0" smtClean="0">
                <a:solidFill>
                  <a:schemeClr val="bg1">
                    <a:lumMod val="75000"/>
                  </a:schemeClr>
                </a:solidFill>
                <a:latin typeface="Trebuchet MS" pitchFamily="34" charset="0"/>
              </a:endParaRPr>
            </a:p>
            <a:p>
              <a:pPr marL="0" indent="0" algn="l" defTabSz="114300"/>
              <a:r>
                <a:rPr lang="en-US" sz="16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1600" b="0" baseline="0" dirty="0" smtClean="0">
                <a:solidFill>
                  <a:schemeClr val="bg1">
                    <a:lumMod val="75000"/>
                  </a:schemeClr>
                </a:solidFill>
                <a:latin typeface="Trebuchet MS" pitchFamily="34" charset="0"/>
              </a:endParaRPr>
            </a:p>
            <a:p>
              <a:pPr algn="ctr"/>
              <a:r>
                <a:rPr lang="en-US" sz="2000" b="1" baseline="0" dirty="0" smtClean="0">
                  <a:solidFill>
                    <a:srgbClr val="FFC000"/>
                  </a:solidFill>
                  <a:latin typeface="Trebuchet MS" pitchFamily="34" charset="0"/>
                </a:rPr>
                <a:t>How to add Text</a:t>
              </a:r>
            </a:p>
            <a:p>
              <a:pPr marL="1730375" lvl="2" indent="0" algn="l" defTabSz="114300"/>
              <a:r>
                <a:rPr lang="en-US" sz="16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16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1600" b="0" baseline="0" dirty="0" smtClean="0">
                  <a:solidFill>
                    <a:schemeClr val="bg1">
                      <a:lumMod val="75000"/>
                    </a:schemeClr>
                  </a:solidFill>
                  <a:latin typeface="Trebuchet MS" pitchFamily="34" charset="0"/>
                </a:rPr>
                <a:t> </a:t>
              </a:r>
              <a:r>
                <a:rPr kumimoji="0" lang="en-US" sz="20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1600" b="0" baseline="0" dirty="0" smtClean="0">
                <a:solidFill>
                  <a:schemeClr val="bg1">
                    <a:lumMod val="75000"/>
                  </a:schemeClr>
                </a:solidFill>
                <a:latin typeface="Trebuchet MS" pitchFamily="34" charset="0"/>
              </a:endParaRPr>
            </a:p>
            <a:p>
              <a:pPr marL="1518341" lvl="2" indent="0" algn="l" defTabSz="114300"/>
              <a:endParaRPr lang="en-US" sz="1600" b="0" baseline="0" dirty="0" smtClean="0">
                <a:solidFill>
                  <a:schemeClr val="bg1">
                    <a:lumMod val="75000"/>
                  </a:schemeClr>
                </a:solidFill>
                <a:latin typeface="Trebuchet MS" pitchFamily="34" charset="0"/>
              </a:endParaRPr>
            </a:p>
            <a:p>
              <a:pPr algn="ctr"/>
              <a:r>
                <a:rPr lang="en-US" sz="2000" b="1" baseline="0" dirty="0" smtClean="0">
                  <a:solidFill>
                    <a:srgbClr val="FFC000"/>
                  </a:solidFill>
                  <a:latin typeface="Trebuchet MS" pitchFamily="34" charset="0"/>
                </a:rPr>
                <a:t>How to add Tables</a:t>
              </a:r>
            </a:p>
            <a:p>
              <a:pPr marL="971550" lvl="1" indent="0" algn="l" defTabSz="114300"/>
              <a:r>
                <a:rPr lang="en-US" sz="1600" b="0" baseline="0" dirty="0" smtClean="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14300"/>
              <a:r>
                <a:rPr lang="en-US" sz="16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16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0" baseline="0" dirty="0" smtClean="0">
                <a:solidFill>
                  <a:schemeClr val="bg1">
                    <a:lumMod val="75000"/>
                  </a:schemeClr>
                </a:solidFill>
                <a:latin typeface="Trebuchet MS"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pic>
          <p:nvPicPr>
            <p:cNvPr id="152" name="Picture 151"/>
            <p:cNvPicPr/>
            <p:nvPr userDrawn="1"/>
          </p:nvPicPr>
          <p:blipFill>
            <a:blip r:embed="rId9"/>
            <a:stretch>
              <a:fillRect/>
            </a:stretch>
          </p:blipFill>
          <p:spPr>
            <a:xfrm>
              <a:off x="39540164" y="3688889"/>
              <a:ext cx="5586150" cy="1716939"/>
            </a:xfrm>
            <a:prstGeom prst="rect">
              <a:avLst/>
            </a:prstGeom>
          </p:spPr>
        </p:pic>
        <p:pic>
          <p:nvPicPr>
            <p:cNvPr id="153" name="Picture 152"/>
            <p:cNvPicPr>
              <a:picLocks noChangeAspect="1"/>
            </p:cNvPicPr>
            <p:nvPr userDrawn="1"/>
          </p:nvPicPr>
          <p:blipFill>
            <a:blip r:embed="rId10"/>
            <a:stretch>
              <a:fillRect/>
            </a:stretch>
          </p:blipFill>
          <p:spPr>
            <a:xfrm>
              <a:off x="37163425" y="8002947"/>
              <a:ext cx="2969584" cy="1140240"/>
            </a:xfrm>
            <a:prstGeom prst="rect">
              <a:avLst/>
            </a:prstGeom>
            <a:ln>
              <a:noFill/>
            </a:ln>
          </p:spPr>
        </p:pic>
        <p:pic>
          <p:nvPicPr>
            <p:cNvPr id="154" name="Picture 153"/>
            <p:cNvPicPr/>
            <p:nvPr userDrawn="1"/>
          </p:nvPicPr>
          <p:blipFill>
            <a:blip r:embed="rId11"/>
            <a:stretch>
              <a:fillRect/>
            </a:stretch>
          </p:blipFill>
          <p:spPr>
            <a:xfrm>
              <a:off x="37593435" y="11823083"/>
              <a:ext cx="1482265" cy="825421"/>
            </a:xfrm>
            <a:prstGeom prst="rect">
              <a:avLst/>
            </a:prstGeom>
          </p:spPr>
        </p:pic>
        <p:grpSp>
          <p:nvGrpSpPr>
            <p:cNvPr id="155" name="Group 154"/>
            <p:cNvGrpSpPr/>
            <p:nvPr userDrawn="1"/>
          </p:nvGrpSpPr>
          <p:grpSpPr>
            <a:xfrm>
              <a:off x="37163426" y="23152348"/>
              <a:ext cx="10354213" cy="1115850"/>
              <a:chOff x="31687960" y="29635357"/>
              <a:chExt cx="9771399" cy="1155811"/>
            </a:xfrm>
          </p:grpSpPr>
          <p:sp>
            <p:nvSpPr>
              <p:cNvPr id="157" name="Rounded Rectangle 156"/>
              <p:cNvSpPr/>
              <p:nvPr userDrawn="1"/>
            </p:nvSpPr>
            <p:spPr>
              <a:xfrm>
                <a:off x="31687960" y="29635357"/>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endParaRPr lang="en-US"/>
              </a:p>
            </p:txBody>
          </p:sp>
          <p:pic>
            <p:nvPicPr>
              <p:cNvPr id="158" name="Picture 157" descr="http://t2.gstatic.com/images?q=tbn:ANd9GcR4APHC6TT9w54M2zn_pvCiBxUNcspYPoVxirLRphBoJabfSvu7zw">
                <a:hlinkClick r:id="rId12"/>
              </p:cNvPr>
              <p:cNvPicPr>
                <a:picLocks noChangeAspect="1" noChangeArrowheads="1"/>
              </p:cNvPicPr>
              <p:nvPr userDrawn="1"/>
            </p:nvPicPr>
            <p:blipFill>
              <a:blip r:embed="rId13" cstate="print"/>
              <a:srcRect/>
              <a:stretch>
                <a:fillRect/>
              </a:stretch>
            </p:blipFill>
            <p:spPr bwMode="auto">
              <a:xfrm>
                <a:off x="31813900" y="29733687"/>
                <a:ext cx="914401" cy="914399"/>
              </a:xfrm>
              <a:prstGeom prst="rect">
                <a:avLst/>
              </a:prstGeom>
              <a:noFill/>
              <a:ln>
                <a:noFill/>
              </a:ln>
            </p:spPr>
          </p:pic>
          <p:sp>
            <p:nvSpPr>
              <p:cNvPr id="159" name="TextBox 66"/>
              <p:cNvSpPr txBox="1"/>
              <p:nvPr userDrawn="1"/>
            </p:nvSpPr>
            <p:spPr>
              <a:xfrm>
                <a:off x="32788169" y="29887288"/>
                <a:ext cx="8671190" cy="903880"/>
              </a:xfrm>
              <a:prstGeom prst="rect">
                <a:avLst/>
              </a:prstGeom>
              <a:noFill/>
              <a:ln>
                <a:noFill/>
              </a:ln>
            </p:spPr>
            <p:txBody>
              <a:bodyPr wrap="square"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r>
                  <a:rPr lang="en-US" sz="1400" dirty="0" smtClean="0">
                    <a:solidFill>
                      <a:schemeClr val="tx2"/>
                    </a:solidFill>
                    <a:latin typeface="Trebuchet MS" pitchFamily="34" charset="0"/>
                  </a:rPr>
                  <a:t>Student</a:t>
                </a:r>
                <a:r>
                  <a:rPr lang="en-US" sz="1400" baseline="0" dirty="0" smtClean="0">
                    <a:solidFill>
                      <a:schemeClr val="tx2"/>
                    </a:solidFill>
                    <a:latin typeface="Trebuchet MS" pitchFamily="34" charset="0"/>
                  </a:rPr>
                  <a:t> discounts are available on our </a:t>
                </a:r>
                <a:r>
                  <a:rPr lang="en-US" sz="1400" baseline="0" dirty="0" err="1" smtClean="0">
                    <a:solidFill>
                      <a:schemeClr val="tx2"/>
                    </a:solidFill>
                    <a:latin typeface="Trebuchet MS" pitchFamily="34" charset="0"/>
                  </a:rPr>
                  <a:t>Facebook</a:t>
                </a:r>
                <a:r>
                  <a:rPr lang="en-US" sz="1400" baseline="0" dirty="0" smtClean="0">
                    <a:solidFill>
                      <a:schemeClr val="tx2"/>
                    </a:solidFill>
                    <a:latin typeface="Trebuchet MS" pitchFamily="34" charset="0"/>
                  </a:rPr>
                  <a:t> page.</a:t>
                </a:r>
                <a:br>
                  <a:rPr lang="en-US" sz="1400" baseline="0" dirty="0" smtClean="0">
                    <a:solidFill>
                      <a:schemeClr val="tx2"/>
                    </a:solidFill>
                    <a:latin typeface="Trebuchet MS" pitchFamily="34" charset="0"/>
                  </a:rPr>
                </a:br>
                <a:r>
                  <a:rPr lang="en-US" sz="1400" baseline="0" dirty="0" smtClean="0">
                    <a:solidFill>
                      <a:schemeClr val="tx2"/>
                    </a:solidFill>
                    <a:latin typeface="Trebuchet MS" pitchFamily="34" charset="0"/>
                  </a:rPr>
                  <a:t>Go to </a:t>
                </a:r>
                <a:r>
                  <a:rPr lang="en-US" sz="1400" u="sng" baseline="0" dirty="0" smtClean="0">
                    <a:solidFill>
                      <a:schemeClr val="tx2"/>
                    </a:solidFill>
                    <a:latin typeface="Trebuchet MS" pitchFamily="34" charset="0"/>
                  </a:rPr>
                  <a:t>PosterPresentations.com</a:t>
                </a:r>
                <a:r>
                  <a:rPr lang="en-US" sz="1400" baseline="0" dirty="0" smtClean="0">
                    <a:solidFill>
                      <a:schemeClr val="tx2"/>
                    </a:solidFill>
                    <a:latin typeface="Trebuchet MS" pitchFamily="34" charset="0"/>
                  </a:rPr>
                  <a:t> and click on the FB icon. </a:t>
                </a:r>
                <a:endParaRPr lang="en-US" sz="1400" dirty="0">
                  <a:solidFill>
                    <a:schemeClr val="tx2"/>
                  </a:solidFill>
                  <a:latin typeface="Trebuchet MS" pitchFamily="34" charset="0"/>
                </a:endParaRPr>
              </a:p>
            </p:txBody>
          </p:sp>
        </p:grpSp>
        <p:sp>
          <p:nvSpPr>
            <p:cNvPr id="156" name="TextBox 63"/>
            <p:cNvSpPr txBox="1"/>
            <p:nvPr userDrawn="1"/>
          </p:nvSpPr>
          <p:spPr>
            <a:xfrm>
              <a:off x="37163425" y="24536528"/>
              <a:ext cx="4118250" cy="2224346"/>
            </a:xfrm>
            <a:prstGeom prst="rect">
              <a:avLst/>
            </a:prstGeom>
            <a:noFill/>
          </p:spPr>
          <p:txBody>
            <a:bodyPr wrap="non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nSpc>
                  <a:spcPts val="2600"/>
                </a:lnSpc>
              </a:pPr>
              <a:r>
                <a:rPr lang="en-US" sz="1400" dirty="0" smtClean="0">
                  <a:solidFill>
                    <a:schemeClr val="bg1"/>
                  </a:solidFill>
                  <a:latin typeface="Calibri" panose="020F0502020204030204" pitchFamily="34" charset="0"/>
                </a:rPr>
                <a:t>© 2013</a:t>
              </a:r>
              <a:r>
                <a:rPr lang="en-US" sz="1400" baseline="0" dirty="0" smtClean="0">
                  <a:solidFill>
                    <a:schemeClr val="bg1"/>
                  </a:solidFill>
                  <a:latin typeface="Calibri" panose="020F0502020204030204" pitchFamily="34" charset="0"/>
                </a:rPr>
                <a:t> </a:t>
              </a:r>
              <a:r>
                <a:rPr lang="en-US" sz="1400" dirty="0" smtClean="0">
                  <a:solidFill>
                    <a:schemeClr val="bg1"/>
                  </a:solidFill>
                  <a:latin typeface="Calibri" panose="020F0502020204030204" pitchFamily="34" charset="0"/>
                </a:rPr>
                <a:t>PosterPresentations.com</a:t>
              </a:r>
            </a:p>
            <a:p>
              <a:pPr>
                <a:lnSpc>
                  <a:spcPts val="2600"/>
                </a:lnSpc>
              </a:pPr>
              <a:r>
                <a:rPr lang="en-US" sz="1400" dirty="0" smtClean="0">
                  <a:solidFill>
                    <a:schemeClr val="bg1"/>
                  </a:solidFill>
                  <a:latin typeface="Calibri" panose="020F0502020204030204" pitchFamily="34" charset="0"/>
                </a:rPr>
                <a:t>     2117 Fourth Street ,</a:t>
              </a:r>
              <a:r>
                <a:rPr lang="en-US" sz="1400" baseline="0" dirty="0" smtClean="0">
                  <a:solidFill>
                    <a:schemeClr val="bg1"/>
                  </a:solidFill>
                  <a:latin typeface="Calibri" panose="020F0502020204030204" pitchFamily="34" charset="0"/>
                </a:rPr>
                <a:t> Unit C        </a:t>
              </a:r>
            </a:p>
            <a:p>
              <a:pPr>
                <a:lnSpc>
                  <a:spcPts val="2600"/>
                </a:lnSpc>
              </a:pPr>
              <a:r>
                <a:rPr lang="en-US" sz="1400" baseline="0" dirty="0" smtClean="0">
                  <a:solidFill>
                    <a:schemeClr val="bg1"/>
                  </a:solidFill>
                  <a:latin typeface="Calibri" panose="020F0502020204030204" pitchFamily="34" charset="0"/>
                </a:rPr>
                <a:t>     Berkeley CA 94710</a:t>
              </a:r>
              <a:br>
                <a:rPr lang="en-US" sz="1400" baseline="0" dirty="0" smtClean="0">
                  <a:solidFill>
                    <a:schemeClr val="bg1"/>
                  </a:solidFill>
                  <a:latin typeface="Calibri" panose="020F0502020204030204" pitchFamily="34" charset="0"/>
                </a:rPr>
              </a:br>
              <a:r>
                <a:rPr lang="en-US" sz="1400" baseline="0" dirty="0" smtClean="0">
                  <a:solidFill>
                    <a:schemeClr val="bg1"/>
                  </a:solidFill>
                  <a:latin typeface="Calibri" panose="020F0502020204030204" pitchFamily="34" charset="0"/>
                </a:rPr>
                <a:t>    </a:t>
              </a:r>
              <a:r>
                <a:rPr lang="en-US" sz="1400" b="1" baseline="0" dirty="0" smtClean="0">
                  <a:solidFill>
                    <a:srgbClr val="FFFF00"/>
                  </a:solidFill>
                  <a:latin typeface="Calibri" panose="020F0502020204030204" pitchFamily="34" charset="0"/>
                </a:rPr>
                <a:t>posterpresenter@gmail.com</a:t>
              </a:r>
              <a:endParaRPr lang="en-US" sz="1400" b="1" dirty="0">
                <a:solidFill>
                  <a:srgbClr val="FFFF00"/>
                </a:solidFill>
                <a:latin typeface="Calibri" panose="020F0502020204030204" pitchFamily="34" charset="0"/>
              </a:endParaRPr>
            </a:p>
          </p:txBody>
        </p:sp>
      </p:grpSp>
    </p:spTree>
  </p:cSld>
  <p:clrMap bg1="lt1" tx1="dk1" bg2="lt2" tx2="dk2" accent1="accent1" accent2="accent2" accent3="accent3" accent4="accent4" accent5="accent5" accent6="accent6" hlink="hlink" folHlink="folHlink"/>
  <p:sldLayoutIdLst>
    <p:sldLayoutId id="2147483658" r:id="rId1"/>
  </p:sldLayoutIdLst>
  <p:timing>
    <p:tnLst>
      <p:par>
        <p:cTn id="1" dur="indefinite" restart="never" nodeType="tmRoot"/>
      </p:par>
    </p:tnLst>
  </p:timing>
  <p:txStyles>
    <p:titleStyle>
      <a:lvl1pPr algn="ctr" defTabSz="3134552" rtl="0" eaLnBrk="1" latinLnBrk="0" hangingPunct="1">
        <a:spcBef>
          <a:spcPct val="0"/>
        </a:spcBef>
        <a:buNone/>
        <a:defRPr sz="6300" kern="1200">
          <a:solidFill>
            <a:schemeClr val="bg1"/>
          </a:solidFill>
          <a:latin typeface="Trebuchet MS" pitchFamily="34" charset="0"/>
          <a:ea typeface="+mj-ea"/>
          <a:cs typeface="+mj-cs"/>
        </a:defRPr>
      </a:lvl1pPr>
    </p:titleStyle>
    <p:bodyStyle>
      <a:lvl1pPr marL="1175457" indent="-1175457" algn="l" defTabSz="3134552" rtl="0" eaLnBrk="1" latinLnBrk="0" hangingPunct="1">
        <a:spcBef>
          <a:spcPct val="20000"/>
        </a:spcBef>
        <a:buFont typeface="Arial" pitchFamily="34" charset="0"/>
        <a:buChar char="•"/>
        <a:defRPr sz="11000" kern="1200">
          <a:solidFill>
            <a:schemeClr val="tx1"/>
          </a:solidFill>
          <a:latin typeface="+mn-lt"/>
          <a:ea typeface="+mn-ea"/>
          <a:cs typeface="+mn-cs"/>
        </a:defRPr>
      </a:lvl1pPr>
      <a:lvl2pPr marL="2546824" indent="-979547" algn="l" defTabSz="3134552" rtl="0" eaLnBrk="1" latinLnBrk="0" hangingPunct="1">
        <a:spcBef>
          <a:spcPct val="20000"/>
        </a:spcBef>
        <a:buFont typeface="Arial" pitchFamily="34" charset="0"/>
        <a:buChar char="–"/>
        <a:defRPr sz="9600" kern="1200">
          <a:solidFill>
            <a:schemeClr val="tx1"/>
          </a:solidFill>
          <a:latin typeface="+mn-lt"/>
          <a:ea typeface="+mn-ea"/>
          <a:cs typeface="+mn-cs"/>
        </a:defRPr>
      </a:lvl2pPr>
      <a:lvl3pPr marL="3918191" indent="-783639" algn="l" defTabSz="3134552" rtl="0" eaLnBrk="1" latinLnBrk="0" hangingPunct="1">
        <a:spcBef>
          <a:spcPct val="20000"/>
        </a:spcBef>
        <a:buFont typeface="Arial" pitchFamily="34" charset="0"/>
        <a:buChar char="•"/>
        <a:defRPr sz="8300" kern="1200">
          <a:solidFill>
            <a:schemeClr val="tx1"/>
          </a:solidFill>
          <a:latin typeface="+mn-lt"/>
          <a:ea typeface="+mn-ea"/>
          <a:cs typeface="+mn-cs"/>
        </a:defRPr>
      </a:lvl3pPr>
      <a:lvl4pPr marL="5485468"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4pPr>
      <a:lvl5pPr marL="7052744"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5pPr>
      <a:lvl6pPr marL="8620020"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6pPr>
      <a:lvl7pPr marL="10187296"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7pPr>
      <a:lvl8pPr marL="11754573"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8pPr>
      <a:lvl9pPr marL="13321849"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9pPr>
    </p:bodyStyle>
    <p:otherStyle>
      <a:defPPr>
        <a:defRPr lang="en-US"/>
      </a:defPPr>
      <a:lvl1pPr marL="0" algn="l" defTabSz="3134552" rtl="0" eaLnBrk="1" latinLnBrk="0" hangingPunct="1">
        <a:defRPr sz="6100" kern="1200">
          <a:solidFill>
            <a:schemeClr val="tx1"/>
          </a:solidFill>
          <a:latin typeface="+mn-lt"/>
          <a:ea typeface="+mn-ea"/>
          <a:cs typeface="+mn-cs"/>
        </a:defRPr>
      </a:lvl1pPr>
      <a:lvl2pPr marL="1567277" algn="l" defTabSz="3134552" rtl="0" eaLnBrk="1" latinLnBrk="0" hangingPunct="1">
        <a:defRPr sz="6100" kern="1200">
          <a:solidFill>
            <a:schemeClr val="tx1"/>
          </a:solidFill>
          <a:latin typeface="+mn-lt"/>
          <a:ea typeface="+mn-ea"/>
          <a:cs typeface="+mn-cs"/>
        </a:defRPr>
      </a:lvl2pPr>
      <a:lvl3pPr marL="3134552" algn="l" defTabSz="3134552" rtl="0" eaLnBrk="1" latinLnBrk="0" hangingPunct="1">
        <a:defRPr sz="6100" kern="1200">
          <a:solidFill>
            <a:schemeClr val="tx1"/>
          </a:solidFill>
          <a:latin typeface="+mn-lt"/>
          <a:ea typeface="+mn-ea"/>
          <a:cs typeface="+mn-cs"/>
        </a:defRPr>
      </a:lvl3pPr>
      <a:lvl4pPr marL="4701829" algn="l" defTabSz="3134552" rtl="0" eaLnBrk="1" latinLnBrk="0" hangingPunct="1">
        <a:defRPr sz="6100" kern="1200">
          <a:solidFill>
            <a:schemeClr val="tx1"/>
          </a:solidFill>
          <a:latin typeface="+mn-lt"/>
          <a:ea typeface="+mn-ea"/>
          <a:cs typeface="+mn-cs"/>
        </a:defRPr>
      </a:lvl4pPr>
      <a:lvl5pPr marL="6269105" algn="l" defTabSz="3134552" rtl="0" eaLnBrk="1" latinLnBrk="0" hangingPunct="1">
        <a:defRPr sz="6100" kern="1200">
          <a:solidFill>
            <a:schemeClr val="tx1"/>
          </a:solidFill>
          <a:latin typeface="+mn-lt"/>
          <a:ea typeface="+mn-ea"/>
          <a:cs typeface="+mn-cs"/>
        </a:defRPr>
      </a:lvl5pPr>
      <a:lvl6pPr marL="7836382" algn="l" defTabSz="3134552" rtl="0" eaLnBrk="1" latinLnBrk="0" hangingPunct="1">
        <a:defRPr sz="6100" kern="1200">
          <a:solidFill>
            <a:schemeClr val="tx1"/>
          </a:solidFill>
          <a:latin typeface="+mn-lt"/>
          <a:ea typeface="+mn-ea"/>
          <a:cs typeface="+mn-cs"/>
        </a:defRPr>
      </a:lvl6pPr>
      <a:lvl7pPr marL="9403659" algn="l" defTabSz="3134552" rtl="0" eaLnBrk="1" latinLnBrk="0" hangingPunct="1">
        <a:defRPr sz="6100" kern="1200">
          <a:solidFill>
            <a:schemeClr val="tx1"/>
          </a:solidFill>
          <a:latin typeface="+mn-lt"/>
          <a:ea typeface="+mn-ea"/>
          <a:cs typeface="+mn-cs"/>
        </a:defRPr>
      </a:lvl7pPr>
      <a:lvl8pPr marL="10970935" algn="l" defTabSz="3134552" rtl="0" eaLnBrk="1" latinLnBrk="0" hangingPunct="1">
        <a:defRPr sz="6100" kern="1200">
          <a:solidFill>
            <a:schemeClr val="tx1"/>
          </a:solidFill>
          <a:latin typeface="+mn-lt"/>
          <a:ea typeface="+mn-ea"/>
          <a:cs typeface="+mn-cs"/>
        </a:defRPr>
      </a:lvl8pPr>
      <a:lvl9pPr marL="12538212" algn="l" defTabSz="3134552" rtl="0" eaLnBrk="1" latinLnBrk="0" hangingPunct="1">
        <a:defRPr sz="6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1">
                <a:lumMod val="20000"/>
                <a:lumOff val="80000"/>
              </a:schemeClr>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32918400" cy="3200400"/>
          </a:xfrm>
          <a:prstGeom prst="rect">
            <a:avLst/>
          </a:prstGeom>
          <a:solidFill>
            <a:schemeClr val="accent5">
              <a:lumMod val="75000"/>
            </a:schemeClr>
          </a:solidFill>
          <a:ln w="9525">
            <a:solidFill>
              <a:schemeClr val="tx1"/>
            </a:solidFill>
            <a:miter lim="800000"/>
            <a:headEnd/>
            <a:tailEnd/>
          </a:ln>
          <a:effectLst/>
        </p:spPr>
        <p:txBody>
          <a:bodyPr wrap="none" lIns="65304" tIns="32651" rIns="65304" bIns="32651" anchor="ctr"/>
          <a:lstStyle/>
          <a:p>
            <a:pPr>
              <a:defRPr/>
            </a:pPr>
            <a:endParaRPr lang="en-US" dirty="0"/>
          </a:p>
        </p:txBody>
      </p:sp>
      <p:sp>
        <p:nvSpPr>
          <p:cNvPr id="8" name="Rectangle 33"/>
          <p:cNvSpPr>
            <a:spLocks noChangeArrowheads="1"/>
          </p:cNvSpPr>
          <p:nvPr/>
        </p:nvSpPr>
        <p:spPr bwMode="auto">
          <a:xfrm>
            <a:off x="685800" y="3505200"/>
            <a:ext cx="7543800" cy="17830800"/>
          </a:xfrm>
          <a:prstGeom prst="roundRect">
            <a:avLst>
              <a:gd name="adj" fmla="val 4925"/>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65304" tIns="32651" rIns="65304" bIns="32651" anchor="ctr"/>
          <a:lstStyle/>
          <a:p>
            <a:pPr>
              <a:defRPr/>
            </a:pPr>
            <a:endParaRPr lang="en-US" dirty="0"/>
          </a:p>
        </p:txBody>
      </p:sp>
      <p:sp>
        <p:nvSpPr>
          <p:cNvPr id="9" name="Rectangle 9"/>
          <p:cNvSpPr>
            <a:spLocks noChangeArrowheads="1"/>
          </p:cNvSpPr>
          <p:nvPr/>
        </p:nvSpPr>
        <p:spPr bwMode="auto">
          <a:xfrm>
            <a:off x="0" y="3203575"/>
            <a:ext cx="32918400" cy="101600"/>
          </a:xfrm>
          <a:prstGeom prst="rect">
            <a:avLst/>
          </a:prstGeom>
          <a:solidFill>
            <a:schemeClr val="accent5">
              <a:lumMod val="50000"/>
            </a:schemeClr>
          </a:solidFill>
          <a:ln w="152400">
            <a:noFill/>
            <a:miter lim="800000"/>
            <a:headEnd/>
            <a:tailEnd/>
          </a:ln>
          <a:effectLst/>
        </p:spPr>
        <p:txBody>
          <a:bodyPr wrap="none" lIns="65304" tIns="32651" rIns="65304" bIns="32651" anchor="ctr"/>
          <a:lstStyle/>
          <a:p>
            <a:pPr>
              <a:defRPr/>
            </a:pPr>
            <a:endParaRPr lang="en-US" dirty="0"/>
          </a:p>
        </p:txBody>
      </p:sp>
      <p:sp>
        <p:nvSpPr>
          <p:cNvPr id="10" name="Text Box 14"/>
          <p:cNvSpPr txBox="1">
            <a:spLocks noChangeArrowheads="1"/>
          </p:cNvSpPr>
          <p:nvPr/>
        </p:nvSpPr>
        <p:spPr bwMode="auto">
          <a:xfrm>
            <a:off x="1333503" y="21528803"/>
            <a:ext cx="1885950" cy="247393"/>
          </a:xfrm>
          <a:prstGeom prst="rect">
            <a:avLst/>
          </a:prstGeom>
          <a:noFill/>
          <a:ln w="9525">
            <a:noFill/>
            <a:miter lim="800000"/>
            <a:headEnd/>
            <a:tailEnd/>
          </a:ln>
          <a:effectLst/>
        </p:spPr>
        <p:txBody>
          <a:bodyPr lIns="65180" tIns="32584" rIns="65180" bIns="32584">
            <a:spAutoFit/>
          </a:bodyPr>
          <a:lstStyle/>
          <a:p>
            <a:pPr eaLnBrk="0" hangingPunct="0">
              <a:lnSpc>
                <a:spcPct val="65000"/>
              </a:lnSpc>
              <a:spcBef>
                <a:spcPct val="50000"/>
              </a:spcBef>
              <a:defRPr/>
            </a:pPr>
            <a:r>
              <a:rPr lang="en-US" sz="400" b="1" dirty="0" smtClean="0">
                <a:solidFill>
                  <a:schemeClr val="bg1">
                    <a:lumMod val="75000"/>
                  </a:schemeClr>
                </a:solidFill>
                <a:latin typeface="Arial" charset="0"/>
              </a:rPr>
              <a:t>RESEARCH POSTER PRESENTATION </a:t>
            </a:r>
            <a:r>
              <a:rPr lang="en-US" sz="400" b="1" dirty="0">
                <a:solidFill>
                  <a:schemeClr val="bg1">
                    <a:lumMod val="75000"/>
                  </a:schemeClr>
                </a:solidFill>
                <a:latin typeface="Arial" charset="0"/>
              </a:rPr>
              <a:t>DESIGN © </a:t>
            </a:r>
            <a:r>
              <a:rPr lang="en-US" sz="400" b="1" dirty="0" smtClean="0">
                <a:solidFill>
                  <a:schemeClr val="bg1">
                    <a:lumMod val="75000"/>
                  </a:schemeClr>
                </a:solidFill>
                <a:latin typeface="Arial" charset="0"/>
              </a:rPr>
              <a:t>2012</a:t>
            </a:r>
            <a:endParaRPr lang="en-US" sz="400" b="1" dirty="0">
              <a:solidFill>
                <a:schemeClr val="bg1">
                  <a:lumMod val="75000"/>
                </a:schemeClr>
              </a:solidFill>
              <a:latin typeface="Arial" charset="0"/>
            </a:endParaRPr>
          </a:p>
          <a:p>
            <a:pPr eaLnBrk="0" hangingPunct="0">
              <a:lnSpc>
                <a:spcPct val="65000"/>
              </a:lnSpc>
              <a:spcBef>
                <a:spcPct val="50000"/>
              </a:spcBef>
              <a:defRPr/>
            </a:pPr>
            <a:r>
              <a:rPr lang="en-US" sz="800" b="1" dirty="0">
                <a:solidFill>
                  <a:schemeClr val="bg1">
                    <a:lumMod val="75000"/>
                  </a:schemeClr>
                </a:solidFill>
                <a:latin typeface="Arial" charset="0"/>
              </a:rPr>
              <a:t>www.PosterPresentations.com</a:t>
            </a:r>
          </a:p>
        </p:txBody>
      </p:sp>
      <p:sp>
        <p:nvSpPr>
          <p:cNvPr id="27" name="Rectangle 33"/>
          <p:cNvSpPr>
            <a:spLocks noChangeArrowheads="1"/>
          </p:cNvSpPr>
          <p:nvPr userDrawn="1"/>
        </p:nvSpPr>
        <p:spPr bwMode="auto">
          <a:xfrm>
            <a:off x="8685807" y="3505200"/>
            <a:ext cx="15543610" cy="17830800"/>
          </a:xfrm>
          <a:prstGeom prst="roundRect">
            <a:avLst>
              <a:gd name="adj" fmla="val 2351"/>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65304" tIns="32651" rIns="65304" bIns="32651" anchor="ctr"/>
          <a:lstStyle/>
          <a:p>
            <a:pPr>
              <a:defRPr/>
            </a:pPr>
            <a:endParaRPr lang="en-US" dirty="0"/>
          </a:p>
        </p:txBody>
      </p:sp>
      <p:sp>
        <p:nvSpPr>
          <p:cNvPr id="30" name="Rectangle 33"/>
          <p:cNvSpPr>
            <a:spLocks noChangeArrowheads="1"/>
          </p:cNvSpPr>
          <p:nvPr userDrawn="1"/>
        </p:nvSpPr>
        <p:spPr bwMode="auto">
          <a:xfrm>
            <a:off x="24685625" y="3505200"/>
            <a:ext cx="7543800" cy="17830800"/>
          </a:xfrm>
          <a:prstGeom prst="roundRect">
            <a:avLst>
              <a:gd name="adj" fmla="val 4925"/>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65304" tIns="32651" rIns="65304" bIns="32651" anchor="ctr"/>
          <a:lstStyle/>
          <a:p>
            <a:pPr>
              <a:defRPr/>
            </a:pPr>
            <a:endParaRPr lang="en-US" dirty="0"/>
          </a:p>
        </p:txBody>
      </p:sp>
      <p:grpSp>
        <p:nvGrpSpPr>
          <p:cNvPr id="37" name="Group 36"/>
          <p:cNvGrpSpPr>
            <a:grpSpLocks noChangeAspect="1"/>
          </p:cNvGrpSpPr>
          <p:nvPr userDrawn="1"/>
        </p:nvGrpSpPr>
        <p:grpSpPr>
          <a:xfrm>
            <a:off x="-6886463" y="2"/>
            <a:ext cx="6608534" cy="21945598"/>
            <a:chOff x="-11220550" y="-1"/>
            <a:chExt cx="11014226" cy="27432000"/>
          </a:xfrm>
        </p:grpSpPr>
        <p:sp>
          <p:nvSpPr>
            <p:cNvPr id="38" name="Rectangle 37"/>
            <p:cNvSpPr/>
            <p:nvPr userDrawn="1"/>
          </p:nvSpPr>
          <p:spPr>
            <a:xfrm>
              <a:off x="-11216136" y="-1"/>
              <a:ext cx="11009812"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2000" b="1" spc="0" dirty="0" smtClean="0">
                  <a:solidFill>
                    <a:srgbClr val="FF0000"/>
                  </a:solidFill>
                  <a:latin typeface="Trebuchet MS" pitchFamily="34" charset="0"/>
                </a:rPr>
                <a:t>(—THIS SIDEBAR DOES NOT PRINT—)</a:t>
              </a:r>
            </a:p>
            <a:p>
              <a:pPr marL="0" marR="0" indent="0" algn="ctr" defTabSz="1518341" rtl="0" eaLnBrk="1" fontAlgn="auto" latinLnBrk="0" hangingPunct="1">
                <a:lnSpc>
                  <a:spcPct val="100000"/>
                </a:lnSpc>
                <a:spcBef>
                  <a:spcPts val="0"/>
                </a:spcBef>
                <a:spcAft>
                  <a:spcPts val="0"/>
                </a:spcAft>
                <a:buClrTx/>
                <a:buSzTx/>
                <a:buFontTx/>
                <a:buNone/>
                <a:tabLst/>
                <a:defRPr/>
              </a:pPr>
              <a:endParaRPr lang="en-US" sz="2000" b="1" spc="600" dirty="0" smtClean="0">
                <a:solidFill>
                  <a:schemeClr val="bg1"/>
                </a:solidFill>
                <a:latin typeface="Trebuchet MS" pitchFamily="34" charset="0"/>
              </a:endParaRPr>
            </a:p>
            <a:p>
              <a:pPr algn="ctr"/>
              <a:r>
                <a:rPr lang="en-US" sz="2800" b="1" spc="600" dirty="0" smtClean="0">
                  <a:solidFill>
                    <a:schemeClr val="bg1"/>
                  </a:solidFill>
                  <a:latin typeface="Trebuchet MS" pitchFamily="34" charset="0"/>
                </a:rPr>
                <a:t>DESIGN</a:t>
              </a:r>
              <a:r>
                <a:rPr lang="en-US" sz="2800" b="1" spc="600" baseline="0" dirty="0" smtClean="0">
                  <a:solidFill>
                    <a:schemeClr val="bg1"/>
                  </a:solidFill>
                  <a:latin typeface="Trebuchet MS" pitchFamily="34" charset="0"/>
                </a:rPr>
                <a:t> </a:t>
              </a:r>
              <a:r>
                <a:rPr lang="en-US" sz="2800" b="1" spc="600" dirty="0" smtClean="0">
                  <a:solidFill>
                    <a:schemeClr val="bg1"/>
                  </a:solidFill>
                  <a:latin typeface="Trebuchet MS" pitchFamily="34" charset="0"/>
                </a:rPr>
                <a:t>GUIDE</a:t>
              </a:r>
            </a:p>
            <a:p>
              <a:pPr algn="ctr"/>
              <a:r>
                <a:rPr lang="en-US" sz="1050" b="1" dirty="0" smtClean="0">
                  <a:latin typeface="Trebuchet MS" pitchFamily="34" charset="0"/>
                </a:rPr>
                <a:t> </a:t>
              </a:r>
            </a:p>
            <a:p>
              <a:pPr defTabSz="3765639"/>
              <a:r>
                <a:rPr lang="en-US" sz="1800" i="0" dirty="0" smtClean="0">
                  <a:latin typeface="Trebuchet MS" pitchFamily="34" charset="0"/>
                </a:rPr>
                <a:t>This PowerPoint</a:t>
              </a:r>
              <a:r>
                <a:rPr lang="en-US" sz="1800" i="0" baseline="0" dirty="0" smtClean="0">
                  <a:latin typeface="Trebuchet MS" pitchFamily="34" charset="0"/>
                </a:rPr>
                <a:t> </a:t>
              </a:r>
              <a:r>
                <a:rPr lang="en-US" sz="1800" i="0" dirty="0" smtClean="0">
                  <a:latin typeface="Trebuchet MS" pitchFamily="34" charset="0"/>
                </a:rPr>
                <a:t>2007 template produces</a:t>
              </a:r>
              <a:r>
                <a:rPr lang="en-US" sz="1800" i="0" baseline="0" dirty="0" smtClean="0">
                  <a:latin typeface="Trebuchet MS" pitchFamily="34" charset="0"/>
                </a:rPr>
                <a:t> </a:t>
              </a:r>
              <a:r>
                <a:rPr lang="en-US" sz="1800" i="0" dirty="0" smtClean="0">
                  <a:latin typeface="Trebuchet MS" pitchFamily="34" charset="0"/>
                </a:rPr>
                <a:t>a 48”x72” presentation poster. </a:t>
              </a:r>
              <a:r>
                <a:rPr lang="en-US" sz="1800" dirty="0" smtClean="0">
                  <a:latin typeface="Trebuchet MS" pitchFamily="34" charset="0"/>
                </a:rPr>
                <a:t>You</a:t>
              </a:r>
              <a:r>
                <a:rPr lang="en-US" sz="1800" baseline="0" dirty="0" smtClean="0">
                  <a:latin typeface="Trebuchet MS" pitchFamily="34" charset="0"/>
                </a:rPr>
                <a:t> can u</a:t>
              </a:r>
              <a:r>
                <a:rPr lang="en-US" sz="1800" dirty="0" smtClean="0">
                  <a:latin typeface="Trebuchet MS" pitchFamily="34" charset="0"/>
                </a:rPr>
                <a:t>se</a:t>
              </a:r>
              <a:r>
                <a:rPr lang="en-US" sz="1800" baseline="0" dirty="0" smtClean="0">
                  <a:latin typeface="Trebuchet MS" pitchFamily="34" charset="0"/>
                </a:rPr>
                <a:t> it to create your research poster and </a:t>
              </a:r>
              <a:r>
                <a:rPr lang="en-US" sz="1800" dirty="0" smtClean="0">
                  <a:latin typeface="Trebuchet MS" pitchFamily="34" charset="0"/>
                </a:rPr>
                <a:t>save valuable time placing titles, subtitles,</a:t>
              </a:r>
              <a:r>
                <a:rPr lang="en-US" sz="1800" baseline="0" dirty="0" smtClean="0">
                  <a:latin typeface="Trebuchet MS" pitchFamily="34" charset="0"/>
                </a:rPr>
                <a:t> text, and graphics</a:t>
              </a:r>
              <a:r>
                <a:rPr lang="en-US" sz="1800" dirty="0" smtClean="0">
                  <a:latin typeface="Trebuchet MS" pitchFamily="34" charset="0"/>
                </a:rPr>
                <a:t>. </a:t>
              </a:r>
            </a:p>
            <a:p>
              <a:pPr defTabSz="3765639"/>
              <a:r>
                <a:rPr lang="en-US" sz="1050" dirty="0" smtClean="0">
                  <a:latin typeface="Trebuchet MS" pitchFamily="34" charset="0"/>
                </a:rPr>
                <a:t> </a:t>
              </a:r>
            </a:p>
            <a:p>
              <a:pPr defTabSz="4389219"/>
              <a:r>
                <a:rPr lang="en-US" sz="1800" dirty="0" smtClean="0">
                  <a:latin typeface="Trebuchet MS" pitchFamily="34" charset="0"/>
                </a:rPr>
                <a:t>We provide a series of online answer your poster production questions. To view our template tutorials, go online to </a:t>
              </a:r>
              <a:r>
                <a:rPr lang="en-US" sz="1800" b="1" dirty="0" smtClean="0">
                  <a:solidFill>
                    <a:srgbClr val="FFC000"/>
                  </a:solidFill>
                  <a:latin typeface="Trebuchet MS" pitchFamily="34" charset="0"/>
                </a:rPr>
                <a:t>PosterPresentations.com</a:t>
              </a:r>
              <a:r>
                <a:rPr lang="en-US" sz="1800" b="1" dirty="0" smtClean="0">
                  <a:solidFill>
                    <a:schemeClr val="bg1"/>
                  </a:solidFill>
                  <a:latin typeface="Trebuchet MS" pitchFamily="34" charset="0"/>
                </a:rPr>
                <a:t> </a:t>
              </a:r>
              <a:r>
                <a:rPr lang="en-US" sz="1800" dirty="0" smtClean="0">
                  <a:solidFill>
                    <a:schemeClr val="bg1"/>
                  </a:solidFill>
                  <a:latin typeface="Trebuchet MS" pitchFamily="34" charset="0"/>
                </a:rPr>
                <a:t>and click on HELP DESK.</a:t>
              </a:r>
            </a:p>
            <a:p>
              <a:pPr defTabSz="4389219"/>
              <a:r>
                <a:rPr lang="en-US" sz="1050" dirty="0" smtClean="0">
                  <a:latin typeface="Trebuchet MS" pitchFamily="34" charset="0"/>
                </a:rPr>
                <a:t> </a:t>
              </a:r>
            </a:p>
            <a:p>
              <a:pPr defTabSz="4389219"/>
              <a:r>
                <a:rPr lang="en-US" sz="1800" dirty="0" smtClean="0">
                  <a:solidFill>
                    <a:schemeClr val="bg1"/>
                  </a:solidFill>
                  <a:latin typeface="Trebuchet MS" pitchFamily="34" charset="0"/>
                </a:rPr>
                <a:t>When</a:t>
              </a:r>
              <a:r>
                <a:rPr lang="en-US" sz="1800" baseline="0" dirty="0" smtClean="0">
                  <a:solidFill>
                    <a:schemeClr val="bg1"/>
                  </a:solidFill>
                  <a:latin typeface="Trebuchet MS" pitchFamily="34" charset="0"/>
                </a:rPr>
                <a:t> you are ready to</a:t>
              </a:r>
              <a:r>
                <a:rPr lang="en-US" sz="1800" dirty="0" smtClean="0">
                  <a:solidFill>
                    <a:schemeClr val="bg1"/>
                  </a:solidFill>
                  <a:latin typeface="Trebuchet MS" pitchFamily="34" charset="0"/>
                </a:rPr>
                <a:t> </a:t>
              </a:r>
              <a:r>
                <a:rPr lang="en-US" sz="1800" baseline="0" dirty="0" smtClean="0">
                  <a:solidFill>
                    <a:schemeClr val="bg1"/>
                  </a:solidFill>
                  <a:latin typeface="Trebuchet MS" pitchFamily="34" charset="0"/>
                </a:rPr>
                <a:t> print your poster</a:t>
              </a:r>
              <a:r>
                <a:rPr lang="en-US" sz="1800" dirty="0" smtClean="0">
                  <a:solidFill>
                    <a:schemeClr val="bg1"/>
                  </a:solidFill>
                  <a:latin typeface="Trebuchet MS" pitchFamily="34" charset="0"/>
                </a:rPr>
                <a:t>,</a:t>
              </a:r>
              <a:r>
                <a:rPr lang="en-US" sz="1800" baseline="0" dirty="0" smtClean="0">
                  <a:solidFill>
                    <a:schemeClr val="bg1"/>
                  </a:solidFill>
                  <a:latin typeface="Trebuchet MS" pitchFamily="34" charset="0"/>
                </a:rPr>
                <a:t> go online to </a:t>
              </a:r>
              <a:r>
                <a:rPr lang="en-US" sz="1800" b="0" dirty="0" smtClean="0">
                  <a:solidFill>
                    <a:schemeClr val="bg1"/>
                  </a:solidFill>
                  <a:latin typeface="Trebuchet MS" pitchFamily="34" charset="0"/>
                </a:rPr>
                <a:t>PosterPresentations.com</a:t>
              </a:r>
              <a:r>
                <a:rPr lang="en-US" sz="1800" dirty="0" smtClean="0">
                  <a:solidFill>
                    <a:schemeClr val="bg1"/>
                  </a:solidFill>
                  <a:latin typeface="Trebuchet MS" pitchFamily="34" charset="0"/>
                </a:rPr>
                <a:t/>
              </a:r>
              <a:br>
                <a:rPr lang="en-US" sz="1800" dirty="0" smtClean="0">
                  <a:solidFill>
                    <a:schemeClr val="bg1"/>
                  </a:solidFill>
                  <a:latin typeface="Trebuchet MS" pitchFamily="34" charset="0"/>
                </a:rPr>
              </a:br>
              <a:r>
                <a:rPr lang="en-US" sz="1050" dirty="0" smtClean="0">
                  <a:solidFill>
                    <a:schemeClr val="bg1"/>
                  </a:solidFill>
                  <a:latin typeface="Trebuchet MS" pitchFamily="34" charset="0"/>
                </a:rPr>
                <a:t> </a:t>
              </a:r>
            </a:p>
            <a:p>
              <a:pPr algn="l" defTabSz="3765639"/>
              <a:r>
                <a:rPr lang="en-US" sz="1800" b="0" dirty="0" smtClean="0">
                  <a:solidFill>
                    <a:schemeClr val="bg1"/>
                  </a:solidFill>
                  <a:latin typeface="Trebuchet MS" pitchFamily="34" charset="0"/>
                </a:rPr>
                <a:t>Need</a:t>
              </a:r>
              <a:r>
                <a:rPr lang="en-US" sz="1800" b="0" baseline="0" dirty="0" smtClean="0">
                  <a:solidFill>
                    <a:schemeClr val="bg1"/>
                  </a:solidFill>
                  <a:latin typeface="Trebuchet MS" pitchFamily="34" charset="0"/>
                </a:rPr>
                <a:t> assistance? Call us at </a:t>
              </a:r>
              <a:r>
                <a:rPr lang="en-US" sz="1800" b="0" dirty="0" smtClean="0">
                  <a:solidFill>
                    <a:srgbClr val="FFC000"/>
                  </a:solidFill>
                  <a:latin typeface="Trebuchet MS" pitchFamily="34" charset="0"/>
                </a:rPr>
                <a:t>1.510.649.3001</a:t>
              </a:r>
            </a:p>
            <a:p>
              <a:pPr algn="l" defTabSz="3765639"/>
              <a:r>
                <a:rPr lang="en-US" sz="1050" b="1" dirty="0" smtClean="0">
                  <a:solidFill>
                    <a:srgbClr val="FFFF00"/>
                  </a:solidFill>
                  <a:latin typeface="Trebuchet MS" pitchFamily="34" charset="0"/>
                </a:rPr>
                <a:t> </a:t>
              </a:r>
            </a:p>
            <a:p>
              <a:pPr algn="l" defTabSz="3765639"/>
              <a:endParaRPr lang="en-US" sz="1050" b="1" dirty="0" smtClean="0">
                <a:solidFill>
                  <a:srgbClr val="FFFF00"/>
                </a:solidFill>
                <a:latin typeface="Trebuchet MS" pitchFamily="34" charset="0"/>
              </a:endParaRPr>
            </a:p>
            <a:p>
              <a:pPr algn="l" defTabSz="3765639"/>
              <a:endParaRPr lang="en-US" sz="1050" b="1" dirty="0" smtClean="0">
                <a:solidFill>
                  <a:srgbClr val="FFFF00"/>
                </a:solidFill>
                <a:latin typeface="Trebuchet MS" pitchFamily="34" charset="0"/>
              </a:endParaRPr>
            </a:p>
            <a:p>
              <a:pPr algn="l" defTabSz="3765639"/>
              <a:endParaRPr lang="en-US" sz="1050" b="1" dirty="0" smtClean="0">
                <a:solidFill>
                  <a:srgbClr val="FFFF00"/>
                </a:solidFill>
                <a:latin typeface="Trebuchet MS" pitchFamily="34" charset="0"/>
              </a:endParaRPr>
            </a:p>
            <a:p>
              <a:pPr algn="l" defTabSz="3765639"/>
              <a:endParaRPr lang="en-US" sz="1050" b="1" dirty="0" smtClean="0">
                <a:solidFill>
                  <a:srgbClr val="FFFF00"/>
                </a:solidFill>
                <a:latin typeface="Trebuchet MS" pitchFamily="34" charset="0"/>
              </a:endParaRPr>
            </a:p>
            <a:p>
              <a:pPr algn="ctr"/>
              <a:endParaRPr lang="en-US" sz="1600" b="1" dirty="0" smtClean="0">
                <a:solidFill>
                  <a:schemeClr val="bg1"/>
                </a:solidFill>
                <a:latin typeface="Trebuchet MS" pitchFamily="34" charset="0"/>
              </a:endParaRPr>
            </a:p>
            <a:p>
              <a:pPr algn="ctr"/>
              <a:r>
                <a:rPr lang="en-US" sz="2800" b="1" spc="600" dirty="0" smtClean="0">
                  <a:solidFill>
                    <a:schemeClr val="bg1"/>
                  </a:solidFill>
                  <a:latin typeface="Trebuchet MS" pitchFamily="34" charset="0"/>
                </a:rPr>
                <a:t>QUICK START</a:t>
              </a:r>
            </a:p>
            <a:p>
              <a:pPr algn="ctr"/>
              <a:r>
                <a:rPr lang="en-US" sz="1050" b="1" baseline="0" dirty="0" smtClean="0">
                  <a:solidFill>
                    <a:schemeClr val="bg1"/>
                  </a:solidFill>
                  <a:latin typeface="Trebuchet MS" pitchFamily="34" charset="0"/>
                </a:rPr>
                <a:t> </a:t>
              </a:r>
            </a:p>
            <a:p>
              <a:pPr algn="ctr"/>
              <a:r>
                <a:rPr lang="en-US" sz="2000" b="1" baseline="0" dirty="0" smtClean="0">
                  <a:solidFill>
                    <a:srgbClr val="FFC000"/>
                  </a:solidFill>
                  <a:latin typeface="Trebuchet MS" pitchFamily="34" charset="0"/>
                </a:rPr>
                <a:t>Zoom in and out</a:t>
              </a:r>
            </a:p>
            <a:p>
              <a:pPr marL="1203325" indent="0" algn="l" defTabSz="850900"/>
              <a:r>
                <a:rPr lang="en-US" sz="1600" b="0" baseline="0" dirty="0" smtClean="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1800" b="0" baseline="0" dirty="0" smtClean="0">
                <a:solidFill>
                  <a:schemeClr val="bg1"/>
                </a:solidFill>
                <a:latin typeface="Trebuchet MS" pitchFamily="34" charset="0"/>
              </a:endParaRPr>
            </a:p>
            <a:p>
              <a:pPr algn="ctr"/>
              <a:r>
                <a:rPr lang="en-US" sz="2000" b="1" baseline="0" dirty="0" smtClean="0">
                  <a:solidFill>
                    <a:srgbClr val="FFC000"/>
                  </a:solidFill>
                  <a:latin typeface="Trebuchet MS" pitchFamily="34" charset="0"/>
                </a:rPr>
                <a:t>Title, Authors, and Affiliations</a:t>
              </a:r>
            </a:p>
            <a:p>
              <a:pPr algn="l"/>
              <a:r>
                <a:rPr lang="en-US" sz="16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16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r>
                <a:rPr lang="en-US" sz="1050" b="0" spc="0" baseline="0" dirty="0" smtClean="0">
                  <a:solidFill>
                    <a:schemeClr val="bg1">
                      <a:lumMod val="75000"/>
                    </a:schemeClr>
                  </a:solidFill>
                  <a:latin typeface="Trebuchet MS" pitchFamily="34" charset="0"/>
                </a:rPr>
                <a:t> </a:t>
              </a:r>
            </a:p>
            <a:p>
              <a:pPr algn="l"/>
              <a:r>
                <a:rPr lang="en-US" sz="1600" b="1" spc="300" baseline="0" dirty="0" smtClean="0">
                  <a:solidFill>
                    <a:srgbClr val="FFC000"/>
                  </a:solidFill>
                  <a:latin typeface="Trebuchet MS" pitchFamily="34" charset="0"/>
                </a:rPr>
                <a:t>TIP</a:t>
              </a:r>
              <a:r>
                <a:rPr lang="en-US" sz="1600" b="1" baseline="0" dirty="0" smtClean="0">
                  <a:solidFill>
                    <a:srgbClr val="FFC000"/>
                  </a:solidFill>
                  <a:latin typeface="Trebuchet MS" pitchFamily="34" charset="0"/>
                </a:rPr>
                <a:t>: </a:t>
              </a:r>
              <a:r>
                <a:rPr lang="en-US" sz="1600" b="0" baseline="0" dirty="0" smtClean="0">
                  <a:solidFill>
                    <a:schemeClr val="bg1">
                      <a:lumMod val="75000"/>
                    </a:schemeClr>
                  </a:solidFill>
                  <a:latin typeface="Trebuchet MS" pitchFamily="34" charset="0"/>
                </a:rPr>
                <a:t>The font size of your title should be bigger than your name(s) and institution name(s).</a:t>
              </a:r>
            </a:p>
            <a:p>
              <a:pPr algn="l"/>
              <a:endParaRPr lang="en-US" sz="1600" b="0" baseline="0" dirty="0" smtClean="0">
                <a:solidFill>
                  <a:schemeClr val="bg1">
                    <a:lumMod val="75000"/>
                  </a:schemeClr>
                </a:solidFill>
                <a:latin typeface="Trebuchet MS" pitchFamily="34" charset="0"/>
              </a:endParaRPr>
            </a:p>
            <a:p>
              <a:pPr algn="l"/>
              <a:endParaRPr lang="en-US" sz="1600" b="0" baseline="0" dirty="0" smtClean="0">
                <a:solidFill>
                  <a:schemeClr val="bg1">
                    <a:lumMod val="75000"/>
                  </a:schemeClr>
                </a:solidFill>
                <a:latin typeface="Trebuchet MS" pitchFamily="34" charset="0"/>
              </a:endParaRPr>
            </a:p>
            <a:p>
              <a:pPr algn="l"/>
              <a:r>
                <a:rPr lang="en-US" sz="1800" b="1" baseline="0" dirty="0" smtClean="0">
                  <a:solidFill>
                    <a:schemeClr val="bg1"/>
                  </a:solidFill>
                  <a:latin typeface="Trebuchet MS" pitchFamily="34" charset="0"/>
                </a:rPr>
                <a:t/>
              </a:r>
              <a:br>
                <a:rPr lang="en-US" sz="1800" b="1" baseline="0" dirty="0" smtClean="0">
                  <a:solidFill>
                    <a:schemeClr val="bg1"/>
                  </a:solidFill>
                  <a:latin typeface="Trebuchet MS" pitchFamily="34" charset="0"/>
                </a:rPr>
              </a:br>
              <a:endParaRPr lang="en-US" sz="1800" b="1" dirty="0" smtClean="0">
                <a:solidFill>
                  <a:schemeClr val="bg1"/>
                </a:solidFill>
                <a:latin typeface="Trebuchet MS" pitchFamily="34" charset="0"/>
              </a:endParaRPr>
            </a:p>
            <a:p>
              <a:pPr algn="ctr"/>
              <a:endParaRPr lang="en-US" sz="1800" b="1" dirty="0" smtClean="0">
                <a:solidFill>
                  <a:srgbClr val="FFC000"/>
                </a:solidFill>
                <a:latin typeface="Trebuchet MS" pitchFamily="34" charset="0"/>
              </a:endParaRPr>
            </a:p>
            <a:p>
              <a:pPr algn="ctr"/>
              <a:endParaRPr lang="en-US" sz="1800" b="1" dirty="0" smtClean="0">
                <a:solidFill>
                  <a:srgbClr val="FFC000"/>
                </a:solidFill>
                <a:latin typeface="Trebuchet MS" pitchFamily="34" charset="0"/>
              </a:endParaRPr>
            </a:p>
            <a:p>
              <a:pPr algn="ctr"/>
              <a:r>
                <a:rPr lang="en-US" sz="2000" b="1" dirty="0" smtClean="0">
                  <a:solidFill>
                    <a:srgbClr val="FFC000"/>
                  </a:solidFill>
                  <a:latin typeface="Trebuchet MS" pitchFamily="34" charset="0"/>
                </a:rPr>
                <a:t>Adding Logos</a:t>
              </a:r>
              <a:r>
                <a:rPr lang="en-US" sz="2000" b="1" baseline="0" dirty="0" smtClean="0">
                  <a:solidFill>
                    <a:srgbClr val="FFC000"/>
                  </a:solidFill>
                  <a:latin typeface="Trebuchet MS" pitchFamily="34" charset="0"/>
                </a:rPr>
                <a:t> / Seals</a:t>
              </a:r>
            </a:p>
            <a:p>
              <a:pPr algn="l"/>
              <a:r>
                <a:rPr lang="en-US" sz="16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1050" b="0" spc="300" baseline="0" dirty="0" smtClean="0">
                <a:solidFill>
                  <a:schemeClr val="bg1">
                    <a:lumMod val="75000"/>
                  </a:schemeClr>
                </a:solidFill>
                <a:latin typeface="Trebuchet MS" pitchFamily="34" charset="0"/>
              </a:endParaRPr>
            </a:p>
            <a:p>
              <a:pPr algn="l"/>
              <a:r>
                <a:rPr lang="en-US" sz="1600" b="1" spc="300" baseline="0" dirty="0" smtClean="0">
                  <a:solidFill>
                    <a:srgbClr val="FFC000"/>
                  </a:solidFill>
                  <a:latin typeface="Trebuchet MS" pitchFamily="34" charset="0"/>
                </a:rPr>
                <a:t>TIP:</a:t>
              </a:r>
              <a:r>
                <a:rPr lang="en-US" sz="1600" b="1" spc="0" baseline="0" dirty="0" smtClean="0">
                  <a:solidFill>
                    <a:srgbClr val="FFC000"/>
                  </a:solidFill>
                  <a:latin typeface="Trebuchet MS" pitchFamily="34" charset="0"/>
                </a:rPr>
                <a:t> </a:t>
              </a:r>
              <a:r>
                <a:rPr lang="en-US" sz="1600" b="0" baseline="0" dirty="0" smtClean="0">
                  <a:solidFill>
                    <a:schemeClr val="bg1">
                      <a:lumMod val="75000"/>
                    </a:schemeClr>
                  </a:solidFill>
                  <a:latin typeface="Trebuchet MS" pitchFamily="34" charset="0"/>
                </a:rPr>
                <a:t>See if your company’s logo is available on our free poster templates page.</a:t>
              </a:r>
            </a:p>
            <a:p>
              <a:pPr algn="l"/>
              <a:endParaRPr lang="en-US" sz="1600" b="0" baseline="0" dirty="0" smtClean="0">
                <a:latin typeface="Trebuchet MS" pitchFamily="34" charset="0"/>
              </a:endParaRPr>
            </a:p>
            <a:p>
              <a:pPr algn="ctr"/>
              <a:r>
                <a:rPr lang="en-US" sz="2000" b="1" baseline="0" dirty="0" smtClean="0">
                  <a:solidFill>
                    <a:srgbClr val="FFC000"/>
                  </a:solidFill>
                  <a:latin typeface="Trebuchet MS" pitchFamily="34" charset="0"/>
                </a:rPr>
                <a:t>Photographs / Graphics</a:t>
              </a:r>
            </a:p>
            <a:p>
              <a:pPr algn="l" defTabSz="977900"/>
              <a:r>
                <a:rPr lang="en-US" sz="16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1600" b="0" spc="0" baseline="0" dirty="0" smtClean="0">
                  <a:solidFill>
                    <a:schemeClr val="bg1">
                      <a:lumMod val="75000"/>
                    </a:schemeClr>
                  </a:solidFill>
                  <a:latin typeface="Trebuchet MS" pitchFamily="34" charset="0"/>
                </a:rPr>
                <a:t>disproportionally.</a:t>
              </a:r>
            </a:p>
            <a:p>
              <a:pPr algn="l" defTabSz="977900"/>
              <a:endParaRPr lang="en-US" sz="1600" b="0" baseline="0" dirty="0" smtClean="0">
                <a:latin typeface="Trebuchet MS" pitchFamily="34" charset="0"/>
              </a:endParaRPr>
            </a:p>
            <a:p>
              <a:pPr algn="ctr"/>
              <a:endParaRPr lang="en-US" sz="1800" b="1" baseline="0" dirty="0" smtClean="0">
                <a:solidFill>
                  <a:srgbClr val="FFC000"/>
                </a:solidFill>
                <a:latin typeface="Trebuchet MS" pitchFamily="34" charset="0"/>
              </a:endParaRPr>
            </a:p>
            <a:p>
              <a:pPr algn="ctr"/>
              <a:endParaRPr lang="en-US" sz="1800" b="1" baseline="0" dirty="0" smtClean="0">
                <a:solidFill>
                  <a:srgbClr val="FFC000"/>
                </a:solidFill>
                <a:latin typeface="Trebuchet MS" pitchFamily="34" charset="0"/>
              </a:endParaRPr>
            </a:p>
            <a:p>
              <a:pPr algn="ctr"/>
              <a:endParaRPr lang="en-US" sz="1800" b="1" baseline="0" dirty="0" smtClean="0">
                <a:solidFill>
                  <a:srgbClr val="FFC000"/>
                </a:solidFill>
                <a:latin typeface="Trebuchet MS" pitchFamily="34" charset="0"/>
              </a:endParaRPr>
            </a:p>
            <a:p>
              <a:pPr algn="ctr"/>
              <a:endParaRPr lang="en-US" sz="1800" b="1" baseline="0" dirty="0" smtClean="0">
                <a:solidFill>
                  <a:srgbClr val="FFC000"/>
                </a:solidFill>
                <a:latin typeface="Trebuchet MS" pitchFamily="34" charset="0"/>
              </a:endParaRPr>
            </a:p>
            <a:p>
              <a:pPr algn="ctr"/>
              <a:endParaRPr lang="en-US" sz="1800" b="1" baseline="0" dirty="0" smtClean="0">
                <a:solidFill>
                  <a:srgbClr val="FFC000"/>
                </a:solidFill>
                <a:latin typeface="Trebuchet MS" pitchFamily="34" charset="0"/>
              </a:endParaRPr>
            </a:p>
            <a:p>
              <a:pPr algn="ctr"/>
              <a:endParaRPr lang="en-US" sz="1800" b="1" baseline="0" dirty="0" smtClean="0">
                <a:solidFill>
                  <a:srgbClr val="FFC000"/>
                </a:solidFill>
                <a:latin typeface="Trebuchet MS" pitchFamily="34" charset="0"/>
              </a:endParaRPr>
            </a:p>
            <a:p>
              <a:pPr algn="ctr"/>
              <a:endParaRPr lang="en-US" sz="1800" b="1" baseline="0" dirty="0" smtClean="0">
                <a:solidFill>
                  <a:srgbClr val="FFC000"/>
                </a:solidFill>
                <a:latin typeface="Trebuchet MS" pitchFamily="34" charset="0"/>
              </a:endParaRPr>
            </a:p>
            <a:p>
              <a:pPr algn="ctr"/>
              <a:endParaRPr lang="en-US" sz="1800" b="1" baseline="0" dirty="0" smtClean="0">
                <a:solidFill>
                  <a:srgbClr val="FFC000"/>
                </a:solidFill>
                <a:latin typeface="Trebuchet MS" pitchFamily="34" charset="0"/>
              </a:endParaRPr>
            </a:p>
            <a:p>
              <a:pPr algn="ctr"/>
              <a:r>
                <a:rPr lang="en-US" sz="2000" b="1" baseline="0" dirty="0" smtClean="0">
                  <a:solidFill>
                    <a:srgbClr val="FFC000"/>
                  </a:solidFill>
                  <a:latin typeface="Trebuchet MS" pitchFamily="34" charset="0"/>
                </a:rPr>
                <a:t>Image Quality Check</a:t>
              </a:r>
            </a:p>
            <a:p>
              <a:pPr lvl="0" algn="l" defTabSz="977900"/>
              <a:r>
                <a:rPr lang="en-US" sz="16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1800" b="0" dirty="0" smtClean="0">
                <a:latin typeface="Trebuchet MS" pitchFamily="34" charset="0"/>
              </a:endParaRPr>
            </a:p>
          </p:txBody>
        </p:sp>
        <p:cxnSp>
          <p:nvCxnSpPr>
            <p:cNvPr id="39" name="Straight Connector 38"/>
            <p:cNvCxnSpPr/>
            <p:nvPr userDrawn="1"/>
          </p:nvCxnSpPr>
          <p:spPr>
            <a:xfrm>
              <a:off x="-11220550" y="6558957"/>
              <a:ext cx="10999746" cy="2783"/>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p:cNvPicPr>
            <p:nvPr userDrawn="1"/>
          </p:nvPicPr>
          <p:blipFill>
            <a:blip r:embed="rId3"/>
            <a:stretch>
              <a:fillRect/>
            </a:stretch>
          </p:blipFill>
          <p:spPr>
            <a:xfrm>
              <a:off x="-10921163" y="8258380"/>
              <a:ext cx="1597665" cy="1001614"/>
            </a:xfrm>
            <a:prstGeom prst="rect">
              <a:avLst/>
            </a:prstGeom>
          </p:spPr>
        </p:pic>
        <p:pic>
          <p:nvPicPr>
            <p:cNvPr id="41" name="Picture 40"/>
            <p:cNvPicPr>
              <a:picLocks noChangeAspect="1"/>
            </p:cNvPicPr>
            <p:nvPr userDrawn="1"/>
          </p:nvPicPr>
          <p:blipFill>
            <a:blip r:embed="rId4"/>
            <a:stretch>
              <a:fillRect/>
            </a:stretch>
          </p:blipFill>
          <p:spPr>
            <a:xfrm>
              <a:off x="-10736023" y="12656056"/>
              <a:ext cx="9986807" cy="877998"/>
            </a:xfrm>
            <a:prstGeom prst="rect">
              <a:avLst/>
            </a:prstGeom>
          </p:spPr>
        </p:pic>
        <p:grpSp>
          <p:nvGrpSpPr>
            <p:cNvPr id="42" name="Group 41"/>
            <p:cNvGrpSpPr/>
            <p:nvPr userDrawn="1"/>
          </p:nvGrpSpPr>
          <p:grpSpPr>
            <a:xfrm>
              <a:off x="-9844889" y="20003965"/>
              <a:ext cx="7631078" cy="1987374"/>
              <a:chOff x="-4516464" y="11400895"/>
              <a:chExt cx="3516822" cy="1095700"/>
            </a:xfrm>
          </p:grpSpPr>
          <p:grpSp>
            <p:nvGrpSpPr>
              <p:cNvPr id="71" name="Group 70"/>
              <p:cNvGrpSpPr/>
              <p:nvPr userDrawn="1"/>
            </p:nvGrpSpPr>
            <p:grpSpPr>
              <a:xfrm>
                <a:off x="-2783494" y="11400931"/>
                <a:ext cx="624373" cy="894738"/>
                <a:chOff x="-3958698" y="11604666"/>
                <a:chExt cx="779266" cy="1282148"/>
              </a:xfrm>
            </p:grpSpPr>
            <p:pic>
              <p:nvPicPr>
                <p:cNvPr id="77" name="Picture 76"/>
                <p:cNvPicPr>
                  <a:picLocks noChangeAspect="1"/>
                </p:cNvPicPr>
                <p:nvPr userDrawn="1"/>
              </p:nvPicPr>
              <p:blipFill>
                <a:blip r:embed="rId5"/>
                <a:stretch>
                  <a:fillRect/>
                </a:stretch>
              </p:blipFill>
              <p:spPr>
                <a:xfrm>
                  <a:off x="-3948160" y="11604666"/>
                  <a:ext cx="768728" cy="1090753"/>
                </a:xfrm>
                <a:prstGeom prst="rect">
                  <a:avLst/>
                </a:prstGeom>
              </p:spPr>
            </p:pic>
            <p:sp>
              <p:nvSpPr>
                <p:cNvPr id="78" name="TextBox 56"/>
                <p:cNvSpPr txBox="1"/>
                <p:nvPr userDrawn="1"/>
              </p:nvSpPr>
              <p:spPr>
                <a:xfrm>
                  <a:off x="-3958698" y="12643655"/>
                  <a:ext cx="779263" cy="243159"/>
                </a:xfrm>
                <a:prstGeom prst="rect">
                  <a:avLst/>
                </a:prstGeom>
                <a:solidFill>
                  <a:schemeClr val="accent1"/>
                </a:solidFill>
                <a:ln>
                  <a:noFill/>
                </a:ln>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b="1" dirty="0" smtClean="0">
                      <a:solidFill>
                        <a:schemeClr val="tx1"/>
                      </a:solidFill>
                    </a:rPr>
                    <a:t>ORIGINAL</a:t>
                  </a:r>
                  <a:endParaRPr lang="en-US" sz="1200" b="1" dirty="0">
                    <a:solidFill>
                      <a:schemeClr val="tx1"/>
                    </a:solidFill>
                  </a:endParaRPr>
                </a:p>
              </p:txBody>
            </p:sp>
          </p:grpSp>
          <p:grpSp>
            <p:nvGrpSpPr>
              <p:cNvPr id="72" name="Group 71"/>
              <p:cNvGrpSpPr/>
              <p:nvPr userDrawn="1"/>
            </p:nvGrpSpPr>
            <p:grpSpPr>
              <a:xfrm>
                <a:off x="-2033159" y="11400901"/>
                <a:ext cx="1033517" cy="907673"/>
                <a:chOff x="-2921738" y="11667366"/>
                <a:chExt cx="1420279" cy="1247341"/>
              </a:xfrm>
            </p:grpSpPr>
            <p:pic>
              <p:nvPicPr>
                <p:cNvPr id="75" name="Picture 74"/>
                <p:cNvPicPr>
                  <a:picLocks noChangeAspect="1"/>
                </p:cNvPicPr>
                <p:nvPr userDrawn="1"/>
              </p:nvPicPr>
              <p:blipFill>
                <a:blip r:embed="rId5"/>
                <a:stretch>
                  <a:fillRect/>
                </a:stretch>
              </p:blipFill>
              <p:spPr>
                <a:xfrm>
                  <a:off x="-2921738" y="11667366"/>
                  <a:ext cx="1420279" cy="1029695"/>
                </a:xfrm>
                <a:prstGeom prst="rect">
                  <a:avLst/>
                </a:prstGeom>
              </p:spPr>
            </p:pic>
            <p:sp>
              <p:nvSpPr>
                <p:cNvPr id="76" name="TextBox 54"/>
                <p:cNvSpPr txBox="1"/>
                <p:nvPr userDrawn="1"/>
              </p:nvSpPr>
              <p:spPr>
                <a:xfrm>
                  <a:off x="-2918992" y="12642653"/>
                  <a:ext cx="1417533" cy="272054"/>
                </a:xfrm>
                <a:prstGeom prst="rect">
                  <a:avLst/>
                </a:prstGeom>
                <a:solidFill>
                  <a:srgbClr val="FF0000"/>
                </a:solid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b="1" dirty="0" smtClean="0">
                      <a:solidFill>
                        <a:schemeClr val="bg1"/>
                      </a:solidFill>
                    </a:rPr>
                    <a:t>DISTORTED</a:t>
                  </a:r>
                  <a:endParaRPr lang="en-US" sz="700" b="1" dirty="0">
                    <a:solidFill>
                      <a:schemeClr val="bg1"/>
                    </a:solidFill>
                  </a:endParaRPr>
                </a:p>
              </p:txBody>
            </p:sp>
          </p:grpSp>
          <p:pic>
            <p:nvPicPr>
              <p:cNvPr id="73" name="Picture 72"/>
              <p:cNvPicPr>
                <a:picLocks noChangeAspect="1"/>
              </p:cNvPicPr>
              <p:nvPr userDrawn="1"/>
            </p:nvPicPr>
            <p:blipFill>
              <a:blip r:embed="rId6"/>
              <a:stretch>
                <a:fillRect/>
              </a:stretch>
            </p:blipFill>
            <p:spPr>
              <a:xfrm>
                <a:off x="-4516464" y="11400895"/>
                <a:ext cx="1098742" cy="847761"/>
              </a:xfrm>
              <a:prstGeom prst="rect">
                <a:avLst/>
              </a:prstGeom>
            </p:spPr>
          </p:pic>
          <p:sp>
            <p:nvSpPr>
              <p:cNvPr id="74" name="TextBox 52"/>
              <p:cNvSpPr txBox="1"/>
              <p:nvPr userDrawn="1"/>
            </p:nvSpPr>
            <p:spPr>
              <a:xfrm>
                <a:off x="-4471893" y="12298627"/>
                <a:ext cx="1035685" cy="197968"/>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43" name="Group 42"/>
            <p:cNvGrpSpPr/>
            <p:nvPr userDrawn="1"/>
          </p:nvGrpSpPr>
          <p:grpSpPr>
            <a:xfrm>
              <a:off x="-9469558" y="23877378"/>
              <a:ext cx="7832477" cy="2027099"/>
              <a:chOff x="-4365215" y="13511542"/>
              <a:chExt cx="3609638" cy="1117602"/>
            </a:xfrm>
          </p:grpSpPr>
          <p:pic>
            <p:nvPicPr>
              <p:cNvPr id="44" name="Picture 43"/>
              <p:cNvPicPr/>
              <p:nvPr userDrawn="1"/>
            </p:nvPicPr>
            <p:blipFill>
              <a:blip r:embed="rId7"/>
              <a:stretch>
                <a:fillRect/>
              </a:stretch>
            </p:blipFill>
            <p:spPr>
              <a:xfrm>
                <a:off x="-4116855" y="13661577"/>
                <a:ext cx="1512652" cy="772700"/>
              </a:xfrm>
              <a:prstGeom prst="rect">
                <a:avLst/>
              </a:prstGeom>
            </p:spPr>
          </p:pic>
          <p:pic>
            <p:nvPicPr>
              <p:cNvPr id="45" name="Picture 44"/>
              <p:cNvPicPr/>
              <p:nvPr userDrawn="1"/>
            </p:nvPicPr>
            <p:blipFill>
              <a:blip r:embed="rId8"/>
              <a:stretch>
                <a:fillRect/>
              </a:stretch>
            </p:blipFill>
            <p:spPr>
              <a:xfrm>
                <a:off x="-2534018" y="13661577"/>
                <a:ext cx="1512652" cy="772700"/>
              </a:xfrm>
              <a:prstGeom prst="rect">
                <a:avLst/>
              </a:prstGeom>
            </p:spPr>
          </p:pic>
          <p:sp>
            <p:nvSpPr>
              <p:cNvPr id="69" name="TextBox 47"/>
              <p:cNvSpPr txBox="1"/>
              <p:nvPr userDrawn="1"/>
            </p:nvSpPr>
            <p:spPr>
              <a:xfrm rot="16200000">
                <a:off x="-4859006" y="14005333"/>
                <a:ext cx="1117601" cy="130020"/>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100" dirty="0" smtClean="0">
                    <a:solidFill>
                      <a:srgbClr val="92D050"/>
                    </a:solidFill>
                  </a:rPr>
                  <a:t>Good</a:t>
                </a:r>
                <a:r>
                  <a:rPr lang="en-US" sz="1100" baseline="0" dirty="0" smtClean="0">
                    <a:solidFill>
                      <a:srgbClr val="92D050"/>
                    </a:solidFill>
                  </a:rPr>
                  <a:t> </a:t>
                </a:r>
                <a:r>
                  <a:rPr lang="en-US" sz="1100" baseline="0" dirty="0" smtClean="0">
                    <a:solidFill>
                      <a:schemeClr val="bg1"/>
                    </a:solidFill>
                  </a:rPr>
                  <a:t>printing quality</a:t>
                </a:r>
                <a:endParaRPr lang="en-US" sz="1100" dirty="0">
                  <a:solidFill>
                    <a:schemeClr val="bg1"/>
                  </a:solidFill>
                </a:endParaRPr>
              </a:p>
            </p:txBody>
          </p:sp>
          <p:sp>
            <p:nvSpPr>
              <p:cNvPr id="70" name="TextBox 48"/>
              <p:cNvSpPr txBox="1"/>
              <p:nvPr userDrawn="1"/>
            </p:nvSpPr>
            <p:spPr>
              <a:xfrm rot="16200000">
                <a:off x="-1385298" y="13999423"/>
                <a:ext cx="1117601" cy="141841"/>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dirty="0" smtClean="0">
                    <a:solidFill>
                      <a:srgbClr val="FF0000"/>
                    </a:solidFill>
                  </a:rPr>
                  <a:t>Bad </a:t>
                </a:r>
                <a:r>
                  <a:rPr lang="en-US" sz="1200" dirty="0" smtClean="0">
                    <a:solidFill>
                      <a:schemeClr val="bg1"/>
                    </a:solidFill>
                  </a:rPr>
                  <a:t>printing quality</a:t>
                </a:r>
                <a:endParaRPr lang="en-US" sz="1200" dirty="0">
                  <a:solidFill>
                    <a:schemeClr val="bg1"/>
                  </a:solidFill>
                </a:endParaRPr>
              </a:p>
            </p:txBody>
          </p:sp>
        </p:grpSp>
      </p:grpSp>
      <p:grpSp>
        <p:nvGrpSpPr>
          <p:cNvPr id="79" name="Group 78"/>
          <p:cNvGrpSpPr>
            <a:grpSpLocks noChangeAspect="1"/>
          </p:cNvGrpSpPr>
          <p:nvPr userDrawn="1"/>
        </p:nvGrpSpPr>
        <p:grpSpPr>
          <a:xfrm>
            <a:off x="33172104" y="11216"/>
            <a:ext cx="6632760" cy="21934383"/>
            <a:chOff x="36782324" y="0"/>
            <a:chExt cx="11062139" cy="27432000"/>
          </a:xfrm>
        </p:grpSpPr>
        <p:sp>
          <p:nvSpPr>
            <p:cNvPr id="80" name="Rectangle 79"/>
            <p:cNvSpPr/>
            <p:nvPr userDrawn="1"/>
          </p:nvSpPr>
          <p:spPr>
            <a:xfrm>
              <a:off x="36782324" y="0"/>
              <a:ext cx="11062139"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r>
                <a:rPr lang="en-US" sz="3200" b="1" spc="600" dirty="0" smtClean="0">
                  <a:solidFill>
                    <a:schemeClr val="bg1"/>
                  </a:solidFill>
                  <a:latin typeface="Trebuchet MS" pitchFamily="34" charset="0"/>
                </a:rPr>
                <a:t>QUICK START (cont.)</a:t>
              </a:r>
            </a:p>
            <a:p>
              <a:pPr algn="ctr"/>
              <a:endParaRPr lang="en-US" sz="2800" b="1" baseline="0" dirty="0" smtClean="0">
                <a:solidFill>
                  <a:schemeClr val="bg1"/>
                </a:solidFill>
                <a:latin typeface="Trebuchet MS" pitchFamily="34" charset="0"/>
              </a:endParaRPr>
            </a:p>
            <a:p>
              <a:pPr algn="ctr"/>
              <a:r>
                <a:rPr lang="en-US" sz="20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16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16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1600" b="0" baseline="0" dirty="0" smtClean="0">
                <a:solidFill>
                  <a:schemeClr val="bg1">
                    <a:lumMod val="75000"/>
                  </a:schemeClr>
                </a:solidFill>
                <a:latin typeface="Trebuchet MS" pitchFamily="34" charset="0"/>
              </a:endParaRPr>
            </a:p>
            <a:p>
              <a:pPr marL="0" indent="0" algn="l" defTabSz="114300"/>
              <a:endParaRPr lang="en-US" sz="1600" b="0" baseline="0" dirty="0" smtClean="0">
                <a:solidFill>
                  <a:schemeClr val="bg1">
                    <a:lumMod val="75000"/>
                  </a:schemeClr>
                </a:solidFill>
                <a:latin typeface="Trebuchet MS" pitchFamily="34" charset="0"/>
              </a:endParaRPr>
            </a:p>
            <a:p>
              <a:pPr marL="0" indent="0" algn="l" defTabSz="114300"/>
              <a:endParaRPr lang="en-US" sz="1600" b="0" baseline="0" dirty="0" smtClean="0">
                <a:solidFill>
                  <a:schemeClr val="bg1">
                    <a:lumMod val="75000"/>
                  </a:schemeClr>
                </a:solidFill>
                <a:latin typeface="Trebuchet MS" pitchFamily="34" charset="0"/>
              </a:endParaRPr>
            </a:p>
            <a:p>
              <a:pPr marL="0" indent="0" algn="l" defTabSz="114300"/>
              <a:endParaRPr lang="en-US" sz="1600" b="0" baseline="0" dirty="0" smtClean="0">
                <a:solidFill>
                  <a:schemeClr val="bg1">
                    <a:lumMod val="75000"/>
                  </a:schemeClr>
                </a:solidFill>
                <a:latin typeface="Trebuchet MS" pitchFamily="34" charset="0"/>
              </a:endParaRPr>
            </a:p>
            <a:p>
              <a:pPr marL="0" indent="0" algn="l" defTabSz="114300"/>
              <a:endParaRPr lang="en-US" sz="1600" b="0" baseline="0" dirty="0" smtClean="0">
                <a:solidFill>
                  <a:schemeClr val="bg1">
                    <a:lumMod val="75000"/>
                  </a:schemeClr>
                </a:solidFill>
                <a:latin typeface="Trebuchet MS" pitchFamily="34" charset="0"/>
              </a:endParaRPr>
            </a:p>
            <a:p>
              <a:pPr marL="0" indent="0" algn="l" defTabSz="114300"/>
              <a:endParaRPr lang="en-US" sz="1600" b="0" baseline="0" dirty="0" smtClean="0">
                <a:solidFill>
                  <a:schemeClr val="bg1">
                    <a:lumMod val="75000"/>
                  </a:schemeClr>
                </a:solidFill>
                <a:latin typeface="Trebuchet MS" pitchFamily="34" charset="0"/>
              </a:endParaRPr>
            </a:p>
            <a:p>
              <a:pPr marL="0" indent="0" algn="l" defTabSz="114300"/>
              <a:endParaRPr lang="en-US" sz="1600" b="0" baseline="0" dirty="0" smtClean="0">
                <a:solidFill>
                  <a:schemeClr val="bg1">
                    <a:lumMod val="75000"/>
                  </a:schemeClr>
                </a:solidFill>
                <a:latin typeface="Trebuchet MS" pitchFamily="34" charset="0"/>
              </a:endParaRPr>
            </a:p>
            <a:p>
              <a:pPr marL="0" indent="0" algn="l" defTabSz="114300"/>
              <a:endParaRPr lang="en-US" sz="1600" b="0" baseline="0" dirty="0" smtClean="0">
                <a:solidFill>
                  <a:schemeClr val="bg1">
                    <a:lumMod val="75000"/>
                  </a:schemeClr>
                </a:solidFill>
                <a:latin typeface="Trebuchet MS" pitchFamily="34" charset="0"/>
              </a:endParaRPr>
            </a:p>
            <a:p>
              <a:pPr marL="0" indent="0" algn="l" defTabSz="114300"/>
              <a:endParaRPr lang="en-US" sz="1600" b="0" baseline="0" dirty="0" smtClean="0">
                <a:solidFill>
                  <a:schemeClr val="bg1">
                    <a:lumMod val="75000"/>
                  </a:schemeClr>
                </a:solidFill>
                <a:latin typeface="Trebuchet MS" pitchFamily="34" charset="0"/>
              </a:endParaRPr>
            </a:p>
            <a:p>
              <a:pPr marL="0" indent="0" algn="l" defTabSz="114300"/>
              <a:r>
                <a:rPr lang="en-US" sz="16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1600" b="0" baseline="0" dirty="0" smtClean="0">
                <a:solidFill>
                  <a:schemeClr val="bg1">
                    <a:lumMod val="75000"/>
                  </a:schemeClr>
                </a:solidFill>
                <a:latin typeface="Trebuchet MS" pitchFamily="34" charset="0"/>
              </a:endParaRPr>
            </a:p>
            <a:p>
              <a:pPr algn="ctr"/>
              <a:r>
                <a:rPr lang="en-US" sz="2000" b="1" baseline="0" dirty="0" smtClean="0">
                  <a:solidFill>
                    <a:srgbClr val="FFC000"/>
                  </a:solidFill>
                  <a:latin typeface="Trebuchet MS" pitchFamily="34" charset="0"/>
                </a:rPr>
                <a:t>How to add Text</a:t>
              </a:r>
            </a:p>
            <a:p>
              <a:pPr marL="1730375" lvl="2" indent="0" algn="l" defTabSz="114300"/>
              <a:r>
                <a:rPr lang="en-US" sz="16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16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1600" b="0" baseline="0" dirty="0" smtClean="0">
                  <a:solidFill>
                    <a:schemeClr val="bg1">
                      <a:lumMod val="75000"/>
                    </a:schemeClr>
                  </a:solidFill>
                  <a:latin typeface="Trebuchet MS" pitchFamily="34" charset="0"/>
                </a:rPr>
                <a:t> </a:t>
              </a:r>
              <a:r>
                <a:rPr kumimoji="0" lang="en-US" sz="20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1600" b="0" baseline="0" dirty="0" smtClean="0">
                <a:solidFill>
                  <a:schemeClr val="bg1">
                    <a:lumMod val="75000"/>
                  </a:schemeClr>
                </a:solidFill>
                <a:latin typeface="Trebuchet MS" pitchFamily="34" charset="0"/>
              </a:endParaRPr>
            </a:p>
            <a:p>
              <a:pPr marL="1518341" lvl="2" indent="0" algn="l" defTabSz="114300"/>
              <a:endParaRPr lang="en-US" sz="1600" b="0" baseline="0" dirty="0" smtClean="0">
                <a:solidFill>
                  <a:schemeClr val="bg1">
                    <a:lumMod val="75000"/>
                  </a:schemeClr>
                </a:solidFill>
                <a:latin typeface="Trebuchet MS" pitchFamily="34" charset="0"/>
              </a:endParaRPr>
            </a:p>
            <a:p>
              <a:pPr algn="ctr"/>
              <a:r>
                <a:rPr lang="en-US" sz="2000" b="1" baseline="0" dirty="0" smtClean="0">
                  <a:solidFill>
                    <a:srgbClr val="FFC000"/>
                  </a:solidFill>
                  <a:latin typeface="Trebuchet MS" pitchFamily="34" charset="0"/>
                </a:rPr>
                <a:t>How to add Tables</a:t>
              </a:r>
            </a:p>
            <a:p>
              <a:pPr marL="971550" lvl="1" indent="0" algn="l" defTabSz="114300"/>
              <a:r>
                <a:rPr lang="en-US" sz="1600" b="0" baseline="0" dirty="0" smtClean="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14300"/>
              <a:r>
                <a:rPr lang="en-US" sz="16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16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0" baseline="0" dirty="0" smtClean="0">
                <a:solidFill>
                  <a:schemeClr val="bg1">
                    <a:lumMod val="75000"/>
                  </a:schemeClr>
                </a:solidFill>
                <a:latin typeface="Trebuchet MS"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pic>
          <p:nvPicPr>
            <p:cNvPr id="81" name="Picture 80"/>
            <p:cNvPicPr/>
            <p:nvPr userDrawn="1"/>
          </p:nvPicPr>
          <p:blipFill>
            <a:blip r:embed="rId9"/>
            <a:stretch>
              <a:fillRect/>
            </a:stretch>
          </p:blipFill>
          <p:spPr>
            <a:xfrm>
              <a:off x="39540164" y="3688889"/>
              <a:ext cx="5586150" cy="1716939"/>
            </a:xfrm>
            <a:prstGeom prst="rect">
              <a:avLst/>
            </a:prstGeom>
          </p:spPr>
        </p:pic>
        <p:pic>
          <p:nvPicPr>
            <p:cNvPr id="82" name="Picture 81"/>
            <p:cNvPicPr>
              <a:picLocks noChangeAspect="1"/>
            </p:cNvPicPr>
            <p:nvPr userDrawn="1"/>
          </p:nvPicPr>
          <p:blipFill>
            <a:blip r:embed="rId10"/>
            <a:stretch>
              <a:fillRect/>
            </a:stretch>
          </p:blipFill>
          <p:spPr>
            <a:xfrm>
              <a:off x="37163425" y="8002947"/>
              <a:ext cx="2969584" cy="1140240"/>
            </a:xfrm>
            <a:prstGeom prst="rect">
              <a:avLst/>
            </a:prstGeom>
            <a:ln>
              <a:noFill/>
            </a:ln>
          </p:spPr>
        </p:pic>
        <p:pic>
          <p:nvPicPr>
            <p:cNvPr id="83" name="Picture 82"/>
            <p:cNvPicPr/>
            <p:nvPr userDrawn="1"/>
          </p:nvPicPr>
          <p:blipFill>
            <a:blip r:embed="rId11"/>
            <a:stretch>
              <a:fillRect/>
            </a:stretch>
          </p:blipFill>
          <p:spPr>
            <a:xfrm>
              <a:off x="37593435" y="11823083"/>
              <a:ext cx="1482265" cy="825421"/>
            </a:xfrm>
            <a:prstGeom prst="rect">
              <a:avLst/>
            </a:prstGeom>
          </p:spPr>
        </p:pic>
        <p:grpSp>
          <p:nvGrpSpPr>
            <p:cNvPr id="84" name="Group 83"/>
            <p:cNvGrpSpPr/>
            <p:nvPr userDrawn="1"/>
          </p:nvGrpSpPr>
          <p:grpSpPr>
            <a:xfrm>
              <a:off x="37163426" y="23152348"/>
              <a:ext cx="10354213" cy="1115850"/>
              <a:chOff x="31687960" y="29635357"/>
              <a:chExt cx="9771399" cy="1155811"/>
            </a:xfrm>
          </p:grpSpPr>
          <p:sp>
            <p:nvSpPr>
              <p:cNvPr id="86" name="Rounded Rectangle 85"/>
              <p:cNvSpPr/>
              <p:nvPr userDrawn="1"/>
            </p:nvSpPr>
            <p:spPr>
              <a:xfrm>
                <a:off x="31687960" y="29635357"/>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endParaRPr lang="en-US"/>
              </a:p>
            </p:txBody>
          </p:sp>
          <p:pic>
            <p:nvPicPr>
              <p:cNvPr id="87" name="Picture 86" descr="http://t2.gstatic.com/images?q=tbn:ANd9GcR4APHC6TT9w54M2zn_pvCiBxUNcspYPoVxirLRphBoJabfSvu7zw">
                <a:hlinkClick r:id="rId12"/>
              </p:cNvPr>
              <p:cNvPicPr>
                <a:picLocks noChangeAspect="1" noChangeArrowheads="1"/>
              </p:cNvPicPr>
              <p:nvPr userDrawn="1"/>
            </p:nvPicPr>
            <p:blipFill>
              <a:blip r:embed="rId13" cstate="print"/>
              <a:srcRect/>
              <a:stretch>
                <a:fillRect/>
              </a:stretch>
            </p:blipFill>
            <p:spPr bwMode="auto">
              <a:xfrm>
                <a:off x="31813900" y="29733687"/>
                <a:ext cx="914401" cy="914399"/>
              </a:xfrm>
              <a:prstGeom prst="rect">
                <a:avLst/>
              </a:prstGeom>
              <a:noFill/>
              <a:ln>
                <a:noFill/>
              </a:ln>
            </p:spPr>
          </p:pic>
          <p:sp>
            <p:nvSpPr>
              <p:cNvPr id="88" name="TextBox 66"/>
              <p:cNvSpPr txBox="1"/>
              <p:nvPr userDrawn="1"/>
            </p:nvSpPr>
            <p:spPr>
              <a:xfrm>
                <a:off x="32788169" y="29887288"/>
                <a:ext cx="8671190" cy="903880"/>
              </a:xfrm>
              <a:prstGeom prst="rect">
                <a:avLst/>
              </a:prstGeom>
              <a:noFill/>
              <a:ln>
                <a:noFill/>
              </a:ln>
            </p:spPr>
            <p:txBody>
              <a:bodyPr wrap="square"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r>
                  <a:rPr lang="en-US" sz="1400" dirty="0" smtClean="0">
                    <a:solidFill>
                      <a:schemeClr val="tx2"/>
                    </a:solidFill>
                    <a:latin typeface="Trebuchet MS" pitchFamily="34" charset="0"/>
                  </a:rPr>
                  <a:t>Student</a:t>
                </a:r>
                <a:r>
                  <a:rPr lang="en-US" sz="1400" baseline="0" dirty="0" smtClean="0">
                    <a:solidFill>
                      <a:schemeClr val="tx2"/>
                    </a:solidFill>
                    <a:latin typeface="Trebuchet MS" pitchFamily="34" charset="0"/>
                  </a:rPr>
                  <a:t> discounts are available on our </a:t>
                </a:r>
                <a:r>
                  <a:rPr lang="en-US" sz="1400" baseline="0" dirty="0" err="1" smtClean="0">
                    <a:solidFill>
                      <a:schemeClr val="tx2"/>
                    </a:solidFill>
                    <a:latin typeface="Trebuchet MS" pitchFamily="34" charset="0"/>
                  </a:rPr>
                  <a:t>Facebook</a:t>
                </a:r>
                <a:r>
                  <a:rPr lang="en-US" sz="1400" baseline="0" dirty="0" smtClean="0">
                    <a:solidFill>
                      <a:schemeClr val="tx2"/>
                    </a:solidFill>
                    <a:latin typeface="Trebuchet MS" pitchFamily="34" charset="0"/>
                  </a:rPr>
                  <a:t> page.</a:t>
                </a:r>
                <a:br>
                  <a:rPr lang="en-US" sz="1400" baseline="0" dirty="0" smtClean="0">
                    <a:solidFill>
                      <a:schemeClr val="tx2"/>
                    </a:solidFill>
                    <a:latin typeface="Trebuchet MS" pitchFamily="34" charset="0"/>
                  </a:rPr>
                </a:br>
                <a:r>
                  <a:rPr lang="en-US" sz="1400" baseline="0" dirty="0" smtClean="0">
                    <a:solidFill>
                      <a:schemeClr val="tx2"/>
                    </a:solidFill>
                    <a:latin typeface="Trebuchet MS" pitchFamily="34" charset="0"/>
                  </a:rPr>
                  <a:t>Go to </a:t>
                </a:r>
                <a:r>
                  <a:rPr lang="en-US" sz="1400" u="sng" baseline="0" dirty="0" smtClean="0">
                    <a:solidFill>
                      <a:schemeClr val="tx2"/>
                    </a:solidFill>
                    <a:latin typeface="Trebuchet MS" pitchFamily="34" charset="0"/>
                  </a:rPr>
                  <a:t>PosterPresentations.com</a:t>
                </a:r>
                <a:r>
                  <a:rPr lang="en-US" sz="1400" baseline="0" dirty="0" smtClean="0">
                    <a:solidFill>
                      <a:schemeClr val="tx2"/>
                    </a:solidFill>
                    <a:latin typeface="Trebuchet MS" pitchFamily="34" charset="0"/>
                  </a:rPr>
                  <a:t> and click on the FB icon. </a:t>
                </a:r>
                <a:endParaRPr lang="en-US" sz="1400" dirty="0">
                  <a:solidFill>
                    <a:schemeClr val="tx2"/>
                  </a:solidFill>
                  <a:latin typeface="Trebuchet MS" pitchFamily="34" charset="0"/>
                </a:endParaRPr>
              </a:p>
            </p:txBody>
          </p:sp>
        </p:grpSp>
        <p:sp>
          <p:nvSpPr>
            <p:cNvPr id="85" name="TextBox 63"/>
            <p:cNvSpPr txBox="1"/>
            <p:nvPr userDrawn="1"/>
          </p:nvSpPr>
          <p:spPr>
            <a:xfrm>
              <a:off x="37163425" y="24536528"/>
              <a:ext cx="4118250" cy="2224346"/>
            </a:xfrm>
            <a:prstGeom prst="rect">
              <a:avLst/>
            </a:prstGeom>
            <a:noFill/>
          </p:spPr>
          <p:txBody>
            <a:bodyPr wrap="non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nSpc>
                  <a:spcPts val="2600"/>
                </a:lnSpc>
              </a:pPr>
              <a:r>
                <a:rPr lang="en-US" sz="1400" dirty="0" smtClean="0">
                  <a:solidFill>
                    <a:schemeClr val="bg1"/>
                  </a:solidFill>
                  <a:latin typeface="Calibri" panose="020F0502020204030204" pitchFamily="34" charset="0"/>
                </a:rPr>
                <a:t>© 2013</a:t>
              </a:r>
              <a:r>
                <a:rPr lang="en-US" sz="1400" baseline="0" dirty="0" smtClean="0">
                  <a:solidFill>
                    <a:schemeClr val="bg1"/>
                  </a:solidFill>
                  <a:latin typeface="Calibri" panose="020F0502020204030204" pitchFamily="34" charset="0"/>
                </a:rPr>
                <a:t> </a:t>
              </a:r>
              <a:r>
                <a:rPr lang="en-US" sz="1400" dirty="0" smtClean="0">
                  <a:solidFill>
                    <a:schemeClr val="bg1"/>
                  </a:solidFill>
                  <a:latin typeface="Calibri" panose="020F0502020204030204" pitchFamily="34" charset="0"/>
                </a:rPr>
                <a:t>PosterPresentations.com</a:t>
              </a:r>
            </a:p>
            <a:p>
              <a:pPr>
                <a:lnSpc>
                  <a:spcPts val="2600"/>
                </a:lnSpc>
              </a:pPr>
              <a:r>
                <a:rPr lang="en-US" sz="1400" dirty="0" smtClean="0">
                  <a:solidFill>
                    <a:schemeClr val="bg1"/>
                  </a:solidFill>
                  <a:latin typeface="Calibri" panose="020F0502020204030204" pitchFamily="34" charset="0"/>
                </a:rPr>
                <a:t>     2117 Fourth Street ,</a:t>
              </a:r>
              <a:r>
                <a:rPr lang="en-US" sz="1400" baseline="0" dirty="0" smtClean="0">
                  <a:solidFill>
                    <a:schemeClr val="bg1"/>
                  </a:solidFill>
                  <a:latin typeface="Calibri" panose="020F0502020204030204" pitchFamily="34" charset="0"/>
                </a:rPr>
                <a:t> Unit C        </a:t>
              </a:r>
            </a:p>
            <a:p>
              <a:pPr>
                <a:lnSpc>
                  <a:spcPts val="2600"/>
                </a:lnSpc>
              </a:pPr>
              <a:r>
                <a:rPr lang="en-US" sz="1400" baseline="0" dirty="0" smtClean="0">
                  <a:solidFill>
                    <a:schemeClr val="bg1"/>
                  </a:solidFill>
                  <a:latin typeface="Calibri" panose="020F0502020204030204" pitchFamily="34" charset="0"/>
                </a:rPr>
                <a:t>     Berkeley CA 94710</a:t>
              </a:r>
              <a:br>
                <a:rPr lang="en-US" sz="1400" baseline="0" dirty="0" smtClean="0">
                  <a:solidFill>
                    <a:schemeClr val="bg1"/>
                  </a:solidFill>
                  <a:latin typeface="Calibri" panose="020F0502020204030204" pitchFamily="34" charset="0"/>
                </a:rPr>
              </a:br>
              <a:r>
                <a:rPr lang="en-US" sz="1400" baseline="0" dirty="0" smtClean="0">
                  <a:solidFill>
                    <a:schemeClr val="bg1"/>
                  </a:solidFill>
                  <a:latin typeface="Calibri" panose="020F0502020204030204" pitchFamily="34" charset="0"/>
                </a:rPr>
                <a:t>    </a:t>
              </a:r>
              <a:r>
                <a:rPr lang="en-US" sz="1400" b="1" baseline="0" dirty="0" smtClean="0">
                  <a:solidFill>
                    <a:srgbClr val="FFFF00"/>
                  </a:solidFill>
                  <a:latin typeface="Calibri" panose="020F0502020204030204" pitchFamily="34" charset="0"/>
                </a:rPr>
                <a:t>posterpresenter@gmail.com</a:t>
              </a:r>
              <a:endParaRPr lang="en-US" sz="1400" b="1" dirty="0">
                <a:solidFill>
                  <a:srgbClr val="FFFF00"/>
                </a:solidFill>
                <a:latin typeface="Calibri" panose="020F0502020204030204" pitchFamily="34" charset="0"/>
              </a:endParaRPr>
            </a:p>
          </p:txBody>
        </p:sp>
      </p:grpSp>
    </p:spTree>
  </p:cSld>
  <p:clrMap bg1="lt1" tx1="dk1" bg2="lt2" tx2="dk2" accent1="accent1" accent2="accent2" accent3="accent3" accent4="accent4" accent5="accent5" accent6="accent6" hlink="hlink" folHlink="folHlink"/>
  <p:sldLayoutIdLst>
    <p:sldLayoutId id="2147483654" r:id="rId1"/>
  </p:sldLayoutIdLst>
  <p:timing>
    <p:tnLst>
      <p:par>
        <p:cTn id="1" dur="indefinite" restart="never" nodeType="tmRoot"/>
      </p:par>
    </p:tnLst>
  </p:timing>
  <p:txStyles>
    <p:titleStyle>
      <a:lvl1pPr algn="ctr" defTabSz="3134552" rtl="0" eaLnBrk="1" latinLnBrk="0" hangingPunct="1">
        <a:spcBef>
          <a:spcPct val="0"/>
        </a:spcBef>
        <a:buNone/>
        <a:defRPr sz="6300" kern="1200">
          <a:solidFill>
            <a:schemeClr val="bg1"/>
          </a:solidFill>
          <a:latin typeface="Trebuchet MS" pitchFamily="34" charset="0"/>
          <a:ea typeface="+mj-ea"/>
          <a:cs typeface="+mj-cs"/>
        </a:defRPr>
      </a:lvl1pPr>
    </p:titleStyle>
    <p:bodyStyle>
      <a:lvl1pPr marL="1175457" indent="-1175457" algn="l" defTabSz="3134552" rtl="0" eaLnBrk="1" latinLnBrk="0" hangingPunct="1">
        <a:spcBef>
          <a:spcPct val="20000"/>
        </a:spcBef>
        <a:buFont typeface="Arial" pitchFamily="34" charset="0"/>
        <a:buChar char="•"/>
        <a:defRPr sz="11000" kern="1200">
          <a:solidFill>
            <a:schemeClr val="tx1"/>
          </a:solidFill>
          <a:latin typeface="+mn-lt"/>
          <a:ea typeface="+mn-ea"/>
          <a:cs typeface="+mn-cs"/>
        </a:defRPr>
      </a:lvl1pPr>
      <a:lvl2pPr marL="2546824" indent="-979547" algn="l" defTabSz="3134552" rtl="0" eaLnBrk="1" latinLnBrk="0" hangingPunct="1">
        <a:spcBef>
          <a:spcPct val="20000"/>
        </a:spcBef>
        <a:buFont typeface="Arial" pitchFamily="34" charset="0"/>
        <a:buChar char="–"/>
        <a:defRPr sz="9600" kern="1200">
          <a:solidFill>
            <a:schemeClr val="tx1"/>
          </a:solidFill>
          <a:latin typeface="+mn-lt"/>
          <a:ea typeface="+mn-ea"/>
          <a:cs typeface="+mn-cs"/>
        </a:defRPr>
      </a:lvl2pPr>
      <a:lvl3pPr marL="3918191" indent="-783639" algn="l" defTabSz="3134552" rtl="0" eaLnBrk="1" latinLnBrk="0" hangingPunct="1">
        <a:spcBef>
          <a:spcPct val="20000"/>
        </a:spcBef>
        <a:buFont typeface="Arial" pitchFamily="34" charset="0"/>
        <a:buChar char="•"/>
        <a:defRPr sz="8300" kern="1200">
          <a:solidFill>
            <a:schemeClr val="tx1"/>
          </a:solidFill>
          <a:latin typeface="+mn-lt"/>
          <a:ea typeface="+mn-ea"/>
          <a:cs typeface="+mn-cs"/>
        </a:defRPr>
      </a:lvl3pPr>
      <a:lvl4pPr marL="5485468"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4pPr>
      <a:lvl5pPr marL="7052744"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5pPr>
      <a:lvl6pPr marL="8620020"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6pPr>
      <a:lvl7pPr marL="10187296"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7pPr>
      <a:lvl8pPr marL="11754573"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8pPr>
      <a:lvl9pPr marL="13321849"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9pPr>
    </p:bodyStyle>
    <p:otherStyle>
      <a:defPPr>
        <a:defRPr lang="en-US"/>
      </a:defPPr>
      <a:lvl1pPr marL="0" algn="l" defTabSz="3134552" rtl="0" eaLnBrk="1" latinLnBrk="0" hangingPunct="1">
        <a:defRPr sz="6100" kern="1200">
          <a:solidFill>
            <a:schemeClr val="tx1"/>
          </a:solidFill>
          <a:latin typeface="+mn-lt"/>
          <a:ea typeface="+mn-ea"/>
          <a:cs typeface="+mn-cs"/>
        </a:defRPr>
      </a:lvl1pPr>
      <a:lvl2pPr marL="1567277" algn="l" defTabSz="3134552" rtl="0" eaLnBrk="1" latinLnBrk="0" hangingPunct="1">
        <a:defRPr sz="6100" kern="1200">
          <a:solidFill>
            <a:schemeClr val="tx1"/>
          </a:solidFill>
          <a:latin typeface="+mn-lt"/>
          <a:ea typeface="+mn-ea"/>
          <a:cs typeface="+mn-cs"/>
        </a:defRPr>
      </a:lvl2pPr>
      <a:lvl3pPr marL="3134552" algn="l" defTabSz="3134552" rtl="0" eaLnBrk="1" latinLnBrk="0" hangingPunct="1">
        <a:defRPr sz="6100" kern="1200">
          <a:solidFill>
            <a:schemeClr val="tx1"/>
          </a:solidFill>
          <a:latin typeface="+mn-lt"/>
          <a:ea typeface="+mn-ea"/>
          <a:cs typeface="+mn-cs"/>
        </a:defRPr>
      </a:lvl3pPr>
      <a:lvl4pPr marL="4701829" algn="l" defTabSz="3134552" rtl="0" eaLnBrk="1" latinLnBrk="0" hangingPunct="1">
        <a:defRPr sz="6100" kern="1200">
          <a:solidFill>
            <a:schemeClr val="tx1"/>
          </a:solidFill>
          <a:latin typeface="+mn-lt"/>
          <a:ea typeface="+mn-ea"/>
          <a:cs typeface="+mn-cs"/>
        </a:defRPr>
      </a:lvl4pPr>
      <a:lvl5pPr marL="6269105" algn="l" defTabSz="3134552" rtl="0" eaLnBrk="1" latinLnBrk="0" hangingPunct="1">
        <a:defRPr sz="6100" kern="1200">
          <a:solidFill>
            <a:schemeClr val="tx1"/>
          </a:solidFill>
          <a:latin typeface="+mn-lt"/>
          <a:ea typeface="+mn-ea"/>
          <a:cs typeface="+mn-cs"/>
        </a:defRPr>
      </a:lvl5pPr>
      <a:lvl6pPr marL="7836382" algn="l" defTabSz="3134552" rtl="0" eaLnBrk="1" latinLnBrk="0" hangingPunct="1">
        <a:defRPr sz="6100" kern="1200">
          <a:solidFill>
            <a:schemeClr val="tx1"/>
          </a:solidFill>
          <a:latin typeface="+mn-lt"/>
          <a:ea typeface="+mn-ea"/>
          <a:cs typeface="+mn-cs"/>
        </a:defRPr>
      </a:lvl6pPr>
      <a:lvl7pPr marL="9403659" algn="l" defTabSz="3134552" rtl="0" eaLnBrk="1" latinLnBrk="0" hangingPunct="1">
        <a:defRPr sz="6100" kern="1200">
          <a:solidFill>
            <a:schemeClr val="tx1"/>
          </a:solidFill>
          <a:latin typeface="+mn-lt"/>
          <a:ea typeface="+mn-ea"/>
          <a:cs typeface="+mn-cs"/>
        </a:defRPr>
      </a:lvl7pPr>
      <a:lvl8pPr marL="10970935" algn="l" defTabSz="3134552" rtl="0" eaLnBrk="1" latinLnBrk="0" hangingPunct="1">
        <a:defRPr sz="6100" kern="1200">
          <a:solidFill>
            <a:schemeClr val="tx1"/>
          </a:solidFill>
          <a:latin typeface="+mn-lt"/>
          <a:ea typeface="+mn-ea"/>
          <a:cs typeface="+mn-cs"/>
        </a:defRPr>
      </a:lvl8pPr>
      <a:lvl9pPr marL="12538212" algn="l" defTabSz="3134552" rtl="0" eaLnBrk="1" latinLnBrk="0" hangingPunct="1">
        <a:defRPr sz="6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ites.google.com/a/vt.edu/university-libraries-intranet/statistic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52" name="Text Placeholder 251"/>
          <p:cNvSpPr>
            <a:spLocks noGrp="1"/>
          </p:cNvSpPr>
          <p:nvPr>
            <p:ph type="body" sz="quarter" idx="10"/>
          </p:nvPr>
        </p:nvSpPr>
        <p:spPr>
          <a:xfrm>
            <a:off x="678140" y="4002937"/>
            <a:ext cx="10193458" cy="5758883"/>
          </a:xfrm>
        </p:spPr>
        <p:txBody>
          <a:bodyPr/>
          <a:lstStyle/>
          <a:p>
            <a:r>
              <a:rPr lang="en-US" dirty="0" smtClean="0"/>
              <a:t>The purpose of the Spring 2014 University Libraries survey was to collect information about the satisfaction of Virginia Tech Library users, based on their interaction with spaces, resources, and services. </a:t>
            </a:r>
          </a:p>
          <a:p>
            <a:endParaRPr lang="en-US" dirty="0"/>
          </a:p>
          <a:p>
            <a:r>
              <a:rPr lang="en-US" dirty="0" smtClean="0"/>
              <a:t>Survey questions gathered information on:</a:t>
            </a:r>
          </a:p>
          <a:p>
            <a:pPr marL="285750" indent="-285750">
              <a:buFont typeface="Arial" panose="020B0604020202020204" pitchFamily="34" charset="0"/>
              <a:buChar char="•"/>
            </a:pPr>
            <a:r>
              <a:rPr lang="en-US" dirty="0" smtClean="0"/>
              <a:t>Which libraries respondents use;</a:t>
            </a:r>
          </a:p>
          <a:p>
            <a:pPr marL="285750" indent="-285750">
              <a:buFont typeface="Arial" panose="020B0604020202020204" pitchFamily="34" charset="0"/>
              <a:buChar char="•"/>
            </a:pPr>
            <a:r>
              <a:rPr lang="en-US" dirty="0" smtClean="0"/>
              <a:t>How often library users visit and how long do they stay;</a:t>
            </a:r>
          </a:p>
          <a:p>
            <a:pPr marL="285750" indent="-285750">
              <a:buFont typeface="Arial" panose="020B0604020202020204" pitchFamily="34" charset="0"/>
              <a:buChar char="•"/>
            </a:pPr>
            <a:r>
              <a:rPr lang="en-US" dirty="0" smtClean="0"/>
              <a:t>What library users say they did in the library during the 2013-14 school year;</a:t>
            </a:r>
          </a:p>
          <a:p>
            <a:pPr marL="285750" indent="-285750">
              <a:buFont typeface="Arial" panose="020B0604020202020204" pitchFamily="34" charset="0"/>
              <a:buChar char="•"/>
            </a:pPr>
            <a:r>
              <a:rPr lang="en-US" dirty="0" smtClean="0"/>
              <a:t>User satisfaction with the library services, resources, and online services</a:t>
            </a:r>
          </a:p>
          <a:p>
            <a:pPr marL="285750" indent="-285750">
              <a:buFont typeface="Arial" panose="020B0604020202020204" pitchFamily="34" charset="0"/>
              <a:buChar char="•"/>
            </a:pPr>
            <a:r>
              <a:rPr lang="en-US" dirty="0" smtClean="0"/>
              <a:t>User reflections on group learning spaces (existing and needed enhancements)</a:t>
            </a:r>
          </a:p>
          <a:p>
            <a:pPr marL="285750" indent="-285750">
              <a:buFont typeface="Arial" panose="020B0604020202020204" pitchFamily="34" charset="0"/>
              <a:buChar char="•"/>
            </a:pPr>
            <a:r>
              <a:rPr lang="en-US" dirty="0" smtClean="0"/>
              <a:t>User thoughts about new or improved library services, spaces, and/or resources they would like to see offered in VT Libraries.</a:t>
            </a:r>
          </a:p>
          <a:p>
            <a:endParaRPr lang="en-US" dirty="0" smtClean="0"/>
          </a:p>
          <a:p>
            <a:r>
              <a:rPr lang="en-US" dirty="0" smtClean="0"/>
              <a:t>The survey also offered opportunities for respondents to add general comments. </a:t>
            </a:r>
          </a:p>
          <a:p>
            <a:endParaRPr lang="en-US" dirty="0"/>
          </a:p>
          <a:p>
            <a:endParaRPr lang="en-US" dirty="0" smtClean="0"/>
          </a:p>
          <a:p>
            <a:pPr marL="285750" indent="-285750">
              <a:buFont typeface="Arial" panose="020B0604020202020204" pitchFamily="34" charset="0"/>
              <a:buChar char="•"/>
            </a:pPr>
            <a:endParaRPr lang="en-US" dirty="0"/>
          </a:p>
        </p:txBody>
      </p:sp>
      <p:sp>
        <p:nvSpPr>
          <p:cNvPr id="253" name="Text Placeholder 252"/>
          <p:cNvSpPr>
            <a:spLocks noGrp="1"/>
          </p:cNvSpPr>
          <p:nvPr>
            <p:ph type="body" sz="quarter" idx="11"/>
          </p:nvPr>
        </p:nvSpPr>
        <p:spPr/>
        <p:txBody>
          <a:bodyPr/>
          <a:lstStyle/>
          <a:p>
            <a:r>
              <a:rPr lang="en-US" dirty="0" smtClean="0"/>
              <a:t>PURPOSE</a:t>
            </a:r>
            <a:endParaRPr lang="en-US" dirty="0"/>
          </a:p>
        </p:txBody>
      </p:sp>
      <p:sp>
        <p:nvSpPr>
          <p:cNvPr id="160" name="Text Placeholder 159"/>
          <p:cNvSpPr>
            <a:spLocks noGrp="1"/>
          </p:cNvSpPr>
          <p:nvPr>
            <p:ph type="body" sz="quarter" idx="19"/>
          </p:nvPr>
        </p:nvSpPr>
        <p:spPr>
          <a:xfrm>
            <a:off x="691753" y="9097023"/>
            <a:ext cx="10194648" cy="13336342"/>
          </a:xfrm>
        </p:spPr>
        <p:txBody>
          <a:bodyPr/>
          <a:lstStyle/>
          <a:p>
            <a:endParaRPr lang="en-US" dirty="0" smtClean="0"/>
          </a:p>
          <a:p>
            <a:endParaRPr lang="en-US" dirty="0"/>
          </a:p>
          <a:p>
            <a:r>
              <a:rPr lang="en-US" dirty="0" smtClean="0"/>
              <a:t>741 Total Respondents</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sz="1400" dirty="0" smtClean="0"/>
          </a:p>
          <a:p>
            <a:endParaRPr lang="en-US" sz="1400" dirty="0"/>
          </a:p>
          <a:p>
            <a:endParaRPr lang="en-US" sz="1400" dirty="0" smtClean="0"/>
          </a:p>
          <a:p>
            <a:r>
              <a:rPr lang="en-US" sz="1400" dirty="0" smtClean="0"/>
              <a:t>Who </a:t>
            </a:r>
            <a:r>
              <a:rPr lang="en-US" sz="1400" dirty="0"/>
              <a:t>visits Newman Library and how frequently</a:t>
            </a:r>
            <a:r>
              <a:rPr lang="en-US" sz="1400" dirty="0" smtClean="0"/>
              <a:t>?</a:t>
            </a:r>
          </a:p>
          <a:p>
            <a:endParaRPr lang="en-US" sz="1400" dirty="0"/>
          </a:p>
          <a:p>
            <a:endParaRPr lang="en-US" sz="1400" dirty="0" smtClean="0"/>
          </a:p>
          <a:p>
            <a:endParaRPr lang="en-US" sz="1400" dirty="0"/>
          </a:p>
          <a:p>
            <a:endParaRPr lang="en-US" dirty="0"/>
          </a:p>
          <a:p>
            <a:endParaRPr lang="en-US" dirty="0"/>
          </a:p>
          <a:p>
            <a:endParaRPr lang="en-US" dirty="0"/>
          </a:p>
          <a:p>
            <a:endParaRPr lang="en-US" dirty="0"/>
          </a:p>
          <a:p>
            <a:endParaRPr lang="en-US" dirty="0"/>
          </a:p>
          <a:p>
            <a:endParaRPr lang="en-US" dirty="0"/>
          </a:p>
          <a:p>
            <a:endParaRPr lang="en-US" dirty="0" smtClean="0"/>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sz="1400" dirty="0"/>
              <a:t>Undergraduates are the most frequent library visitors to Newman Library, reporting more frequent daily and “2-3 Times a Week” visits than the sum of all other groups combined.</a:t>
            </a:r>
          </a:p>
          <a:p>
            <a:pPr marL="285750" indent="-285750">
              <a:buFont typeface="Arial" panose="020B0604020202020204" pitchFamily="34" charset="0"/>
              <a:buChar char="•"/>
            </a:pPr>
            <a:r>
              <a:rPr lang="en-US" sz="1400" dirty="0"/>
              <a:t>Only 11% of respondents did not visit Newman Library during the last school </a:t>
            </a:r>
            <a:r>
              <a:rPr lang="en-US" sz="1400" dirty="0" smtClean="0"/>
              <a:t>year</a:t>
            </a:r>
          </a:p>
          <a:p>
            <a:endParaRPr lang="en-US" sz="1400" dirty="0" smtClean="0"/>
          </a:p>
          <a:p>
            <a:endParaRPr lang="en-US" sz="1400" dirty="0"/>
          </a:p>
          <a:p>
            <a:endParaRPr lang="en-US" sz="1400" dirty="0" smtClean="0"/>
          </a:p>
          <a:p>
            <a:endParaRPr lang="en-US" sz="1400" dirty="0" smtClean="0"/>
          </a:p>
          <a:p>
            <a:endParaRPr lang="en-US" sz="1400" dirty="0"/>
          </a:p>
          <a:p>
            <a:r>
              <a:rPr lang="en-US" sz="1400" dirty="0" smtClean="0"/>
              <a:t>The </a:t>
            </a:r>
            <a:r>
              <a:rPr lang="en-US" sz="1400" dirty="0"/>
              <a:t>full report and four “community level” reports (faculty, graduate students, undergraduates, and staff) are available at:  </a:t>
            </a:r>
            <a:r>
              <a:rPr lang="en-US" sz="1400" u="sng" dirty="0">
                <a:solidFill>
                  <a:schemeClr val="bg2">
                    <a:lumMod val="25000"/>
                  </a:schemeClr>
                </a:solidFill>
                <a:hlinkClick r:id="rId3"/>
              </a:rPr>
              <a:t>https://sites.google.com/a/vt.edu/university-libraries-intranet/statistics</a:t>
            </a:r>
            <a:r>
              <a:rPr lang="en-US" sz="1400" u="sng" dirty="0">
                <a:solidFill>
                  <a:schemeClr val="bg2">
                    <a:lumMod val="25000"/>
                  </a:schemeClr>
                </a:solidFill>
              </a:rPr>
              <a:t> </a:t>
            </a:r>
            <a:endParaRPr lang="en-US" sz="1400" dirty="0">
              <a:solidFill>
                <a:schemeClr val="bg2">
                  <a:lumMod val="25000"/>
                </a:schemeClr>
              </a:solidFill>
            </a:endParaRPr>
          </a:p>
          <a:p>
            <a:endParaRPr lang="en-US" sz="1400" dirty="0" smtClean="0"/>
          </a:p>
          <a:p>
            <a:pPr marL="285750" indent="-285750">
              <a:buFont typeface="Arial" panose="020B0604020202020204" pitchFamily="34" charset="0"/>
              <a:buChar char="•"/>
            </a:pPr>
            <a:endParaRPr lang="en-US" sz="1400" dirty="0"/>
          </a:p>
          <a:p>
            <a:endParaRPr lang="en-US" sz="1400" dirty="0" smtClean="0"/>
          </a:p>
          <a:p>
            <a:endParaRPr lang="en-US" dirty="0"/>
          </a:p>
          <a:p>
            <a:endParaRPr lang="en-US" dirty="0"/>
          </a:p>
        </p:txBody>
      </p:sp>
      <p:sp>
        <p:nvSpPr>
          <p:cNvPr id="161" name="Text Placeholder 160"/>
          <p:cNvSpPr>
            <a:spLocks noGrp="1"/>
          </p:cNvSpPr>
          <p:nvPr>
            <p:ph type="body" sz="quarter" idx="20"/>
          </p:nvPr>
        </p:nvSpPr>
        <p:spPr>
          <a:xfrm>
            <a:off x="706557" y="9229827"/>
            <a:ext cx="10179844" cy="531993"/>
          </a:xfrm>
        </p:spPr>
        <p:txBody>
          <a:bodyPr/>
          <a:lstStyle/>
          <a:p>
            <a:r>
              <a:rPr lang="en-US" dirty="0" smtClean="0"/>
              <a:t>WHO RESPONDED?</a:t>
            </a:r>
            <a:endParaRPr lang="en-US" dirty="0"/>
          </a:p>
        </p:txBody>
      </p:sp>
      <p:sp>
        <p:nvSpPr>
          <p:cNvPr id="164" name="Text Placeholder 163"/>
          <p:cNvSpPr>
            <a:spLocks noGrp="1"/>
          </p:cNvSpPr>
          <p:nvPr>
            <p:ph type="body" sz="quarter" idx="23"/>
          </p:nvPr>
        </p:nvSpPr>
        <p:spPr>
          <a:xfrm>
            <a:off x="11365707" y="4042485"/>
            <a:ext cx="10178651" cy="12529968"/>
          </a:xfrm>
        </p:spPr>
        <p:txBody>
          <a:bodyPr/>
          <a:lstStyle/>
          <a:p>
            <a:r>
              <a:rPr lang="en-US" sz="1400" dirty="0" smtClean="0"/>
              <a:t>Branch </a:t>
            </a:r>
            <a:r>
              <a:rPr lang="en-US" sz="1400" dirty="0"/>
              <a:t>Libraries:</a:t>
            </a:r>
          </a:p>
          <a:p>
            <a:pPr marL="285750" indent="-285750">
              <a:buFont typeface="Arial" panose="020B0604020202020204" pitchFamily="34" charset="0"/>
              <a:buChar char="•"/>
            </a:pPr>
            <a:r>
              <a:rPr lang="en-US" sz="1400" b="1" dirty="0"/>
              <a:t>Art &amp; Architecture Library</a:t>
            </a:r>
            <a:r>
              <a:rPr lang="en-US" sz="1400" dirty="0"/>
              <a:t>: Faculty respondents reported the highest number of visits with 19% visiting one a month or less than once a month in comparison to other groups in which 7, 8, and 9% of respondents reported visiting.</a:t>
            </a:r>
          </a:p>
          <a:p>
            <a:pPr marL="285750" indent="-285750">
              <a:buFont typeface="Arial" panose="020B0604020202020204" pitchFamily="34" charset="0"/>
              <a:buChar char="•"/>
            </a:pPr>
            <a:endParaRPr lang="en-US" sz="1400" b="1" dirty="0" smtClean="0"/>
          </a:p>
          <a:p>
            <a:pPr marL="285750" indent="-285750">
              <a:buFont typeface="Arial" panose="020B0604020202020204" pitchFamily="34" charset="0"/>
              <a:buChar char="•"/>
            </a:pPr>
            <a:r>
              <a:rPr lang="en-US" sz="1400" b="1" dirty="0" smtClean="0"/>
              <a:t>Veterinary </a:t>
            </a:r>
            <a:r>
              <a:rPr lang="en-US" sz="1400" b="1" dirty="0"/>
              <a:t>Medicine Library</a:t>
            </a:r>
            <a:r>
              <a:rPr lang="en-US" sz="1400" dirty="0"/>
              <a:t>: Graduate students reported the most frequent visits to the Vet Med Library with 15% of respondents reporting visits. 8% of graduate student respondents reported visiting once a week or more. 9% of faculty reported visiting, with 6% of these visiting less than once a month. </a:t>
            </a:r>
          </a:p>
          <a:p>
            <a:pPr marL="285750" indent="-285750">
              <a:buFont typeface="Arial" panose="020B0604020202020204" pitchFamily="34" charset="0"/>
              <a:buChar char="•"/>
            </a:pPr>
            <a:endParaRPr lang="en-US" sz="1400" b="1" dirty="0" smtClean="0"/>
          </a:p>
          <a:p>
            <a:pPr marL="285750" indent="-285750">
              <a:buFont typeface="Arial" panose="020B0604020202020204" pitchFamily="34" charset="0"/>
              <a:buChar char="•"/>
            </a:pPr>
            <a:r>
              <a:rPr lang="en-US" sz="1400" b="1" dirty="0" smtClean="0"/>
              <a:t>Northern </a:t>
            </a:r>
            <a:r>
              <a:rPr lang="en-US" sz="1400" b="1" dirty="0"/>
              <a:t>Virginia Library</a:t>
            </a:r>
            <a:r>
              <a:rPr lang="en-US" sz="1400" dirty="0"/>
              <a:t>: Staff currently report the highest frequency of visits to the NRC Resource Center/Northern Virginia Library with 20% of staff respondents indicating they visited the library over the last year. 4% of these visit the library 1-3 times per month, while 16% reported visiting the library less than monthly.  5% of Graduate student respondents and 5% of faculty respondents also reported visiting the library once a month or less.  99% of undergraduate respondents indicated that they do not visit the NCR Library.</a:t>
            </a:r>
          </a:p>
          <a:p>
            <a:pPr marL="285750" indent="-285750">
              <a:buFont typeface="Arial" panose="020B0604020202020204" pitchFamily="34" charset="0"/>
              <a:buChar char="•"/>
            </a:pPr>
            <a:endParaRPr lang="en-US" sz="1400" b="1" dirty="0" smtClean="0"/>
          </a:p>
          <a:p>
            <a:pPr marL="285750" indent="-285750">
              <a:buFont typeface="Arial" panose="020B0604020202020204" pitchFamily="34" charset="0"/>
              <a:buChar char="•"/>
            </a:pPr>
            <a:r>
              <a:rPr lang="en-US" sz="1400" b="1" dirty="0" smtClean="0"/>
              <a:t>Special </a:t>
            </a:r>
            <a:r>
              <a:rPr lang="en-US" sz="1400" b="1" dirty="0"/>
              <a:t>Collections</a:t>
            </a:r>
            <a:r>
              <a:rPr lang="en-US" sz="1400" dirty="0"/>
              <a:t>: Faculty reported the highest percentage of visits to Special Collections, with 21% of faculty respondents visiting during the last year. (19% of these visit less than once a month.)  16% of staff respondents reporting visiting Special Collections with 3% visiting between once a week to once a month. Graduate students reported visiting special collections more frequently than undergraduates, with 14% of graduate students having visited, and 9% of undergraduates having visited during the last year. </a:t>
            </a:r>
            <a:endParaRPr lang="en-US" sz="1400" b="1" dirty="0"/>
          </a:p>
          <a:p>
            <a:endParaRPr lang="en-US" sz="1400" b="1" dirty="0" smtClean="0"/>
          </a:p>
          <a:p>
            <a:endParaRPr lang="en-US" sz="1400" b="1" dirty="0" smtClean="0"/>
          </a:p>
          <a:p>
            <a:r>
              <a:rPr lang="en-US" sz="1400" b="1" dirty="0" smtClean="0"/>
              <a:t>Online Library Resources</a:t>
            </a:r>
          </a:p>
          <a:p>
            <a:pPr marL="285750" indent="-285750">
              <a:buFont typeface="Arial" panose="020B0604020202020204" pitchFamily="34" charset="0"/>
              <a:buChar char="•"/>
            </a:pPr>
            <a:r>
              <a:rPr lang="en-US" sz="1400" dirty="0"/>
              <a:t>Online library resources are reported used most heavily by Graduate Students and Faculty with 52% of graduate students respondents reporting visiting online library resources daily or 2-3 times a week, compared to 48% of faculty respondents. Undergraduate usage is highest between 2-3 times/month to less than 1x/month (15-18%) while the largest group of staff 24% and 36% reported using online library resources less than Once a Month or Never, respectively.</a:t>
            </a:r>
          </a:p>
          <a:p>
            <a:endParaRPr lang="en-US" sz="1400" b="1" dirty="0" smtClean="0"/>
          </a:p>
          <a:p>
            <a:endParaRPr lang="en-US" sz="1400" b="1" dirty="0"/>
          </a:p>
          <a:p>
            <a:endParaRPr lang="en-US" sz="1400" b="1" dirty="0" smtClean="0"/>
          </a:p>
          <a:p>
            <a:r>
              <a:rPr lang="en-US" sz="1400" b="1" dirty="0" smtClean="0"/>
              <a:t>What is the average length of time users spend per visit?</a:t>
            </a:r>
          </a:p>
          <a:p>
            <a:endParaRPr lang="en-US" sz="1400" b="1" dirty="0"/>
          </a:p>
          <a:p>
            <a:endParaRPr lang="en-US" sz="1400" b="1" dirty="0" smtClean="0"/>
          </a:p>
          <a:p>
            <a:endParaRPr lang="en-US" sz="1400" b="1" dirty="0"/>
          </a:p>
          <a:p>
            <a:endParaRPr lang="en-US" sz="1400" b="1" dirty="0" smtClean="0"/>
          </a:p>
          <a:p>
            <a:endParaRPr lang="en-US" sz="1400" b="1" dirty="0"/>
          </a:p>
          <a:p>
            <a:endParaRPr lang="en-US" sz="1400" b="1" dirty="0" smtClean="0"/>
          </a:p>
          <a:p>
            <a:endParaRPr lang="en-US" sz="1400" b="1" dirty="0"/>
          </a:p>
          <a:p>
            <a:endParaRPr lang="en-US" sz="1400" b="1" dirty="0" smtClean="0"/>
          </a:p>
          <a:p>
            <a:endParaRPr lang="en-US" sz="1400" b="1" dirty="0"/>
          </a:p>
          <a:p>
            <a:endParaRPr lang="en-US" sz="1400" b="1" dirty="0" smtClean="0"/>
          </a:p>
          <a:p>
            <a:endParaRPr lang="en-US" sz="1400" b="1" dirty="0" smtClean="0"/>
          </a:p>
          <a:p>
            <a:endParaRPr lang="en-US" sz="1400" b="1" dirty="0" smtClean="0"/>
          </a:p>
          <a:p>
            <a:endParaRPr lang="en-US" sz="1400" b="1" dirty="0"/>
          </a:p>
          <a:p>
            <a:r>
              <a:rPr lang="en-US" sz="1400" b="1" dirty="0" smtClean="0"/>
              <a:t>What do library users report doing in the library during the 2013-2014 school year?  (Top 5 per group)</a:t>
            </a:r>
          </a:p>
          <a:p>
            <a:endParaRPr lang="en-US" sz="1400" b="1" dirty="0"/>
          </a:p>
          <a:p>
            <a:endParaRPr lang="en-US" dirty="0" smtClean="0"/>
          </a:p>
          <a:p>
            <a:endParaRPr lang="en-US" dirty="0"/>
          </a:p>
          <a:p>
            <a:pPr marL="285750" indent="-285750">
              <a:buFont typeface="Arial" panose="020B0604020202020204" pitchFamily="34" charset="0"/>
              <a:buChar char="•"/>
            </a:pPr>
            <a:endParaRPr lang="en-US" dirty="0"/>
          </a:p>
        </p:txBody>
      </p:sp>
      <p:sp>
        <p:nvSpPr>
          <p:cNvPr id="165" name="Text Placeholder 164"/>
          <p:cNvSpPr>
            <a:spLocks noGrp="1"/>
          </p:cNvSpPr>
          <p:nvPr>
            <p:ph type="body" sz="quarter" idx="24"/>
          </p:nvPr>
        </p:nvSpPr>
        <p:spPr/>
        <p:txBody>
          <a:bodyPr/>
          <a:lstStyle/>
          <a:p>
            <a:r>
              <a:rPr lang="en-US" dirty="0" smtClean="0"/>
              <a:t>MORE SELECTED FINDINGS</a:t>
            </a:r>
            <a:endParaRPr lang="en-US" dirty="0"/>
          </a:p>
        </p:txBody>
      </p:sp>
      <p:sp>
        <p:nvSpPr>
          <p:cNvPr id="166" name="Text Placeholder 165"/>
          <p:cNvSpPr>
            <a:spLocks noGrp="1"/>
          </p:cNvSpPr>
          <p:nvPr>
            <p:ph type="body" sz="quarter" idx="25"/>
          </p:nvPr>
        </p:nvSpPr>
        <p:spPr>
          <a:xfrm>
            <a:off x="22046806" y="3510493"/>
            <a:ext cx="10182022" cy="531993"/>
          </a:xfrm>
        </p:spPr>
        <p:txBody>
          <a:bodyPr/>
          <a:lstStyle/>
          <a:p>
            <a:r>
              <a:rPr lang="en-US" dirty="0" smtClean="0"/>
              <a:t>(Selected) REPORTED USES and LEVELS OF SATISFACTION</a:t>
            </a:r>
            <a:endParaRPr lang="en-US" dirty="0"/>
          </a:p>
        </p:txBody>
      </p:sp>
      <p:sp>
        <p:nvSpPr>
          <p:cNvPr id="167" name="Text Placeholder 166"/>
          <p:cNvSpPr>
            <a:spLocks noGrp="1"/>
          </p:cNvSpPr>
          <p:nvPr>
            <p:ph type="body" sz="quarter" idx="26"/>
          </p:nvPr>
        </p:nvSpPr>
        <p:spPr>
          <a:xfrm>
            <a:off x="22046806" y="4002938"/>
            <a:ext cx="10182022" cy="17448237"/>
          </a:xfrm>
        </p:spPr>
        <p:txBody>
          <a:bodyPr/>
          <a:lstStyle/>
          <a:p>
            <a:endParaRPr lang="en-US" b="1" dirty="0" smtClean="0"/>
          </a:p>
          <a:p>
            <a:endParaRPr lang="en-US" b="1" dirty="0"/>
          </a:p>
          <a:p>
            <a:endParaRPr lang="en-US" b="1" dirty="0" smtClean="0"/>
          </a:p>
          <a:p>
            <a:endParaRPr lang="en-US" b="1" dirty="0"/>
          </a:p>
          <a:p>
            <a:endParaRPr lang="en-US" b="1" dirty="0" smtClean="0"/>
          </a:p>
          <a:p>
            <a:endParaRPr lang="en-US" b="1" dirty="0"/>
          </a:p>
          <a:p>
            <a:endParaRPr lang="en-US" b="1" dirty="0" smtClean="0"/>
          </a:p>
          <a:p>
            <a:endParaRPr lang="en-US" b="1" dirty="0" smtClean="0"/>
          </a:p>
          <a:p>
            <a:endParaRPr lang="en-US" b="1" dirty="0"/>
          </a:p>
          <a:p>
            <a:endParaRPr lang="en-US" b="1" dirty="0" smtClean="0"/>
          </a:p>
          <a:p>
            <a:endParaRPr lang="en-US" b="1" dirty="0"/>
          </a:p>
          <a:p>
            <a:endParaRPr lang="en-US" b="1" dirty="0" smtClean="0"/>
          </a:p>
          <a:p>
            <a:endParaRPr lang="en-US" b="1" dirty="0"/>
          </a:p>
          <a:p>
            <a:endParaRPr lang="en-US" b="1" dirty="0" smtClean="0"/>
          </a:p>
          <a:p>
            <a:endParaRPr lang="en-US" b="1" dirty="0"/>
          </a:p>
          <a:p>
            <a:endParaRPr lang="en-US" b="1" dirty="0" smtClean="0"/>
          </a:p>
          <a:p>
            <a:endParaRPr lang="en-US" b="1" dirty="0"/>
          </a:p>
          <a:p>
            <a:endParaRPr lang="en-US" b="1" dirty="0" smtClean="0"/>
          </a:p>
          <a:p>
            <a:endParaRPr lang="en-US" b="1" dirty="0"/>
          </a:p>
          <a:p>
            <a:endParaRPr lang="en-US" sz="1400" b="1" dirty="0" smtClean="0"/>
          </a:p>
          <a:p>
            <a:endParaRPr lang="en-US" sz="1400" b="1" dirty="0" smtClean="0"/>
          </a:p>
          <a:p>
            <a:endParaRPr lang="en-US" sz="1400" b="1" dirty="0"/>
          </a:p>
          <a:p>
            <a:endParaRPr lang="en-US" sz="1400" b="1" dirty="0" smtClean="0"/>
          </a:p>
          <a:p>
            <a:endParaRPr lang="en-US" sz="1400" b="1" dirty="0"/>
          </a:p>
          <a:p>
            <a:r>
              <a:rPr lang="en-US" sz="1400" b="1" dirty="0" smtClean="0"/>
              <a:t>Undergraduate</a:t>
            </a:r>
            <a:r>
              <a:rPr lang="en-US" sz="1400" dirty="0" smtClean="0"/>
              <a:t> </a:t>
            </a:r>
            <a:r>
              <a:rPr lang="en-US" sz="1400" dirty="0"/>
              <a:t>respondents reported being most satisfied (80% satisfied) with “Newman at Night” and checked out materials. </a:t>
            </a:r>
            <a:r>
              <a:rPr lang="en-US" sz="1400" dirty="0" smtClean="0"/>
              <a:t>The </a:t>
            </a:r>
            <a:r>
              <a:rPr lang="en-US" sz="1400" dirty="0"/>
              <a:t>service with the highest reported usage (used by 59% of undergraduate respondents) is Printing Services (scanning, plotter, printing, etc.) which had a 62% satisfaction rating. </a:t>
            </a:r>
          </a:p>
          <a:p>
            <a:r>
              <a:rPr lang="en-US" sz="1400" dirty="0"/>
              <a:t>Also notable, while reportedly only 12% of undergraduate students used “Research Services, 65% indicated that they were satisfied. And of the 16% of students who “Checked out electronic equipment (iPads, laptops, calculators, etc.),” 69% were satisfied. With the exception of “Textbook on Reserve” and “Classroom use (Scale-up, Computer labs),” the percentage of users satisfied was below 60</a:t>
            </a:r>
            <a:r>
              <a:rPr lang="en-US" sz="1400" dirty="0" smtClean="0"/>
              <a:t>%.</a:t>
            </a:r>
          </a:p>
          <a:p>
            <a:endParaRPr lang="en-US" sz="1400" dirty="0"/>
          </a:p>
          <a:p>
            <a:r>
              <a:rPr lang="en-US" sz="1400" b="1" dirty="0"/>
              <a:t>Graduate students </a:t>
            </a:r>
            <a:r>
              <a:rPr lang="en-US" sz="1400" dirty="0"/>
              <a:t>were most satisfied by “Delivery of materials (Desktop delivery, Request it, </a:t>
            </a:r>
            <a:r>
              <a:rPr lang="en-US" sz="1400" dirty="0" err="1"/>
              <a:t>Bookrunner</a:t>
            </a:r>
            <a:r>
              <a:rPr lang="en-US" sz="1400" dirty="0"/>
              <a:t>)” (90% satisfied), “Checked out materials” (88% satisfied), and Library Instruction (83% satisfied). (It is notable though that only 47% of graduate students reported using “Delivery of materials (Desktop delivery, Request it, </a:t>
            </a:r>
            <a:r>
              <a:rPr lang="en-US" sz="1400" dirty="0" err="1"/>
              <a:t>Bookrunner</a:t>
            </a:r>
            <a:r>
              <a:rPr lang="en-US" sz="1400" dirty="0"/>
              <a:t>)” and 23% of grad students reported that they are “Library Instruction” users</a:t>
            </a:r>
            <a:r>
              <a:rPr lang="en-US" sz="1400" dirty="0" smtClean="0"/>
              <a:t>.)</a:t>
            </a:r>
          </a:p>
          <a:p>
            <a:endParaRPr lang="en-US" sz="1400" dirty="0" smtClean="0"/>
          </a:p>
          <a:p>
            <a:r>
              <a:rPr lang="en-US" sz="1400" dirty="0" smtClean="0"/>
              <a:t>70</a:t>
            </a:r>
            <a:r>
              <a:rPr lang="en-US" sz="1400" dirty="0"/>
              <a:t>% of </a:t>
            </a:r>
            <a:r>
              <a:rPr lang="en-US" sz="1400" b="1" dirty="0"/>
              <a:t>F</a:t>
            </a:r>
            <a:r>
              <a:rPr lang="en-US" sz="1400" b="1" dirty="0" smtClean="0"/>
              <a:t>aculty</a:t>
            </a:r>
            <a:r>
              <a:rPr lang="en-US" sz="1400" dirty="0" smtClean="0"/>
              <a:t> </a:t>
            </a:r>
            <a:r>
              <a:rPr lang="en-US" sz="1400" dirty="0"/>
              <a:t>reported checking materials out of the library during the survey year and were </a:t>
            </a:r>
            <a:r>
              <a:rPr lang="en-US" sz="1400" dirty="0" smtClean="0"/>
              <a:t>92% satisfied</a:t>
            </a:r>
            <a:r>
              <a:rPr lang="en-US" sz="1400" dirty="0"/>
              <a:t>. Slightly over half of all faculty (53%) reported using some type of delivery of materials from the library (89% reported being satisfied). 30% of faculty reported participating in the textbooks on reserves program and reported being 85% satisfied. </a:t>
            </a:r>
            <a:endParaRPr lang="en-US" sz="1400" dirty="0" smtClean="0"/>
          </a:p>
          <a:p>
            <a:endParaRPr lang="en-US" sz="1400" b="1" dirty="0"/>
          </a:p>
          <a:p>
            <a:r>
              <a:rPr lang="en-US" sz="1400" b="1" dirty="0" smtClean="0"/>
              <a:t>Staff</a:t>
            </a:r>
            <a:r>
              <a:rPr lang="en-US" sz="1400" dirty="0" smtClean="0"/>
              <a:t> </a:t>
            </a:r>
            <a:r>
              <a:rPr lang="en-US" sz="1400" dirty="0"/>
              <a:t>respondents were most satisfied with Newman at Night (92%), Special Collections (86%), Textbooks on Reserve (85%), Checked out materials (84%), Copyright Assistance (83%), and Delivery of materials (82%).  Most frequently used services included Checked out Materials (59%), Delivery of materials (21%), and Special Collections (20</a:t>
            </a:r>
            <a:r>
              <a:rPr lang="en-US" sz="1400" dirty="0" smtClean="0"/>
              <a:t>%).</a:t>
            </a:r>
          </a:p>
          <a:p>
            <a:endParaRPr lang="en-US" sz="1400" dirty="0"/>
          </a:p>
          <a:p>
            <a:endParaRPr lang="en-US" sz="1400" dirty="0"/>
          </a:p>
          <a:p>
            <a:endParaRPr lang="en-US" sz="1400" dirty="0" smtClean="0"/>
          </a:p>
          <a:p>
            <a:r>
              <a:rPr lang="en-US" sz="1400" dirty="0" smtClean="0"/>
              <a:t>A large number of comments were received regarding:</a:t>
            </a:r>
          </a:p>
          <a:p>
            <a:pPr marL="285750" indent="-285750">
              <a:buFont typeface="Arial" panose="020B0604020202020204" pitchFamily="34" charset="0"/>
              <a:buChar char="•"/>
            </a:pPr>
            <a:r>
              <a:rPr lang="en-US" sz="1400" dirty="0" smtClean="0"/>
              <a:t>Electricity and the need for more electrical outlets</a:t>
            </a:r>
          </a:p>
          <a:p>
            <a:pPr marL="285750" indent="-285750">
              <a:buFont typeface="Arial" panose="020B0604020202020204" pitchFamily="34" charset="0"/>
              <a:buChar char="•"/>
            </a:pPr>
            <a:r>
              <a:rPr lang="en-US" sz="1400" dirty="0" smtClean="0"/>
              <a:t>Group spaces, spaces in general, furniture</a:t>
            </a:r>
          </a:p>
          <a:p>
            <a:pPr marL="285750" indent="-285750">
              <a:buFont typeface="Arial" panose="020B0604020202020204" pitchFamily="34" charset="0"/>
              <a:buChar char="•"/>
            </a:pPr>
            <a:r>
              <a:rPr lang="en-US" sz="1400" dirty="0" smtClean="0"/>
              <a:t>Collections</a:t>
            </a:r>
          </a:p>
          <a:p>
            <a:pPr marL="285750" indent="-285750">
              <a:buFont typeface="Arial" panose="020B0604020202020204" pitchFamily="34" charset="0"/>
              <a:buChar char="•"/>
            </a:pPr>
            <a:r>
              <a:rPr lang="en-US" sz="1400" dirty="0" smtClean="0"/>
              <a:t>Technology (library computers, software, </a:t>
            </a:r>
            <a:r>
              <a:rPr lang="en-US" sz="1400" dirty="0" err="1" smtClean="0"/>
              <a:t>wifi</a:t>
            </a:r>
            <a:r>
              <a:rPr lang="en-US" sz="1400" dirty="0" smtClean="0"/>
              <a:t>, online services, and printing)</a:t>
            </a:r>
          </a:p>
          <a:p>
            <a:pPr marL="285750" indent="-285750">
              <a:buFont typeface="Arial" panose="020B0604020202020204" pitchFamily="34" charset="0"/>
              <a:buChar char="•"/>
            </a:pPr>
            <a:r>
              <a:rPr lang="en-US" sz="1400" dirty="0" smtClean="0"/>
              <a:t>Responses to [philosophical and physical] changes the libraries are making (both positive and negative)</a:t>
            </a:r>
          </a:p>
          <a:p>
            <a:pPr marL="285750" indent="-285750">
              <a:buFont typeface="Arial" panose="020B0604020202020204" pitchFamily="34" charset="0"/>
              <a:buChar char="•"/>
            </a:pPr>
            <a:r>
              <a:rPr lang="en-US" sz="1400" dirty="0" smtClean="0"/>
              <a:t>Many compliments, suggestions, and a few complaints</a:t>
            </a:r>
          </a:p>
          <a:p>
            <a:endParaRPr lang="en-US" sz="1400" dirty="0" smtClean="0"/>
          </a:p>
          <a:p>
            <a:r>
              <a:rPr lang="en-US" sz="1400" dirty="0" smtClean="0"/>
              <a:t>[Note: Detailed comments by topic are available on page 36 of the report]</a:t>
            </a:r>
          </a:p>
          <a:p>
            <a:endParaRPr lang="en-US" sz="1400" dirty="0"/>
          </a:p>
          <a:p>
            <a:endParaRPr lang="en-US" sz="1400" dirty="0" smtClean="0"/>
          </a:p>
          <a:p>
            <a:endParaRPr lang="en-US" sz="1400" dirty="0"/>
          </a:p>
          <a:p>
            <a:endParaRPr lang="en-US" sz="1400" dirty="0" smtClean="0"/>
          </a:p>
          <a:p>
            <a:pPr marL="285750" indent="-285750">
              <a:buFont typeface="Arial" panose="020B0604020202020204" pitchFamily="34" charset="0"/>
              <a:buChar char="•"/>
            </a:pPr>
            <a:endParaRPr lang="en-US" sz="1400" dirty="0"/>
          </a:p>
        </p:txBody>
      </p:sp>
      <p:sp>
        <p:nvSpPr>
          <p:cNvPr id="256" name="Text Placeholder 255"/>
          <p:cNvSpPr>
            <a:spLocks noGrp="1"/>
          </p:cNvSpPr>
          <p:nvPr>
            <p:ph type="body" sz="quarter" idx="29"/>
          </p:nvPr>
        </p:nvSpPr>
        <p:spPr>
          <a:xfrm>
            <a:off x="22046806" y="19634929"/>
            <a:ext cx="10182022" cy="531993"/>
          </a:xfrm>
        </p:spPr>
        <p:txBody>
          <a:bodyPr/>
          <a:lstStyle/>
          <a:p>
            <a:r>
              <a:rPr lang="en-US" dirty="0" smtClean="0"/>
              <a:t>ACKNOWLEDGEMENTS</a:t>
            </a:r>
            <a:endParaRPr lang="en-US" dirty="0"/>
          </a:p>
        </p:txBody>
      </p:sp>
      <p:sp>
        <p:nvSpPr>
          <p:cNvPr id="257" name="Text Placeholder 256"/>
          <p:cNvSpPr>
            <a:spLocks noGrp="1"/>
          </p:cNvSpPr>
          <p:nvPr>
            <p:ph type="body" sz="quarter" idx="30"/>
          </p:nvPr>
        </p:nvSpPr>
        <p:spPr>
          <a:xfrm>
            <a:off x="22043032" y="20102461"/>
            <a:ext cx="10185796" cy="1160701"/>
          </a:xfrm>
        </p:spPr>
        <p:txBody>
          <a:bodyPr/>
          <a:lstStyle/>
          <a:p>
            <a:r>
              <a:rPr lang="en-US" dirty="0"/>
              <a:t>Department of the Registrar, Human </a:t>
            </a:r>
            <a:r>
              <a:rPr lang="en-US" dirty="0" smtClean="0"/>
              <a:t>Resources, Institutional </a:t>
            </a:r>
            <a:r>
              <a:rPr lang="en-US" dirty="0"/>
              <a:t>Review Board, Department of Institutional Research, and Campus </a:t>
            </a:r>
            <a:r>
              <a:rPr lang="en-US" dirty="0" smtClean="0"/>
              <a:t>Computing. T</a:t>
            </a:r>
            <a:r>
              <a:rPr lang="en-US" dirty="0" smtClean="0"/>
              <a:t>hanks </a:t>
            </a:r>
            <a:r>
              <a:rPr lang="en-US" dirty="0" smtClean="0"/>
              <a:t>to Charla Gilbert and Monena Hall for planning and implementing the survey. Thanks to Charla for providing the initial analysis.</a:t>
            </a:r>
            <a:endParaRPr lang="en-US" dirty="0"/>
          </a:p>
        </p:txBody>
      </p:sp>
      <p:sp>
        <p:nvSpPr>
          <p:cNvPr id="295" name="Text Placeholder 294"/>
          <p:cNvSpPr>
            <a:spLocks noGrp="1"/>
          </p:cNvSpPr>
          <p:nvPr>
            <p:ph type="body" sz="quarter" idx="150"/>
          </p:nvPr>
        </p:nvSpPr>
        <p:spPr/>
        <p:txBody>
          <a:bodyPr>
            <a:normAutofit lnSpcReduction="10000"/>
          </a:bodyPr>
          <a:lstStyle/>
          <a:p>
            <a:r>
              <a:rPr lang="en-US" dirty="0" smtClean="0">
                <a:solidFill>
                  <a:schemeClr val="bg2">
                    <a:lumMod val="25000"/>
                  </a:schemeClr>
                </a:solidFill>
              </a:rPr>
              <a:t> </a:t>
            </a:r>
            <a:endParaRPr lang="en-US" dirty="0">
              <a:solidFill>
                <a:schemeClr val="bg2">
                  <a:lumMod val="25000"/>
                </a:schemeClr>
              </a:solidFill>
            </a:endParaRPr>
          </a:p>
        </p:txBody>
      </p:sp>
      <p:sp>
        <p:nvSpPr>
          <p:cNvPr id="296" name="Text Placeholder 295"/>
          <p:cNvSpPr>
            <a:spLocks noGrp="1"/>
          </p:cNvSpPr>
          <p:nvPr>
            <p:ph type="body" sz="quarter" idx="184"/>
          </p:nvPr>
        </p:nvSpPr>
        <p:spPr/>
        <p:txBody>
          <a:bodyPr>
            <a:normAutofit fontScale="92500" lnSpcReduction="10000"/>
          </a:bodyPr>
          <a:lstStyle/>
          <a:p>
            <a:r>
              <a:rPr lang="en-US" dirty="0" smtClean="0"/>
              <a:t> </a:t>
            </a:r>
            <a:endParaRPr lang="en-US" dirty="0"/>
          </a:p>
        </p:txBody>
      </p:sp>
      <p:sp>
        <p:nvSpPr>
          <p:cNvPr id="297" name="Text Placeholder 296"/>
          <p:cNvSpPr>
            <a:spLocks noGrp="1"/>
          </p:cNvSpPr>
          <p:nvPr>
            <p:ph type="body" sz="quarter" idx="185"/>
          </p:nvPr>
        </p:nvSpPr>
        <p:spPr>
          <a:xfrm>
            <a:off x="4378036" y="319262"/>
            <a:ext cx="24162328" cy="2620768"/>
          </a:xfrm>
        </p:spPr>
        <p:txBody>
          <a:bodyPr>
            <a:normAutofit fontScale="92500" lnSpcReduction="10000"/>
          </a:bodyPr>
          <a:lstStyle/>
          <a:p>
            <a:r>
              <a:rPr lang="en-US" dirty="0" smtClean="0">
                <a:solidFill>
                  <a:schemeClr val="bg2">
                    <a:lumMod val="25000"/>
                  </a:schemeClr>
                </a:solidFill>
              </a:rPr>
              <a:t>University Libraries Spring 2014 </a:t>
            </a:r>
            <a:r>
              <a:rPr lang="en-US" dirty="0" smtClean="0">
                <a:solidFill>
                  <a:schemeClr val="bg2">
                    <a:lumMod val="25000"/>
                  </a:schemeClr>
                </a:solidFill>
              </a:rPr>
              <a:t>Survey</a:t>
            </a:r>
          </a:p>
          <a:p>
            <a:r>
              <a:rPr lang="en-US" sz="4800" dirty="0" smtClean="0">
                <a:solidFill>
                  <a:schemeClr val="bg2">
                    <a:lumMod val="25000"/>
                  </a:schemeClr>
                </a:solidFill>
              </a:rPr>
              <a:t>Anita Walz</a:t>
            </a:r>
          </a:p>
          <a:p>
            <a:r>
              <a:rPr lang="en-US" sz="4800" dirty="0" smtClean="0">
                <a:solidFill>
                  <a:schemeClr val="bg2">
                    <a:lumMod val="25000"/>
                  </a:schemeClr>
                </a:solidFill>
              </a:rPr>
              <a:t>Learning Division Open House, VT Libraries – January 13, 2015</a:t>
            </a:r>
            <a:endParaRPr lang="en-US" sz="4800" dirty="0">
              <a:solidFill>
                <a:schemeClr val="bg2">
                  <a:lumMod val="25000"/>
                </a:schemeClr>
              </a:solidFill>
            </a:endParaRPr>
          </a:p>
        </p:txBody>
      </p:sp>
      <p:graphicFrame>
        <p:nvGraphicFramePr>
          <p:cNvPr id="20" name="Chart 19"/>
          <p:cNvGraphicFramePr>
            <a:graphicFrameLocks/>
          </p:cNvGraphicFramePr>
          <p:nvPr>
            <p:extLst>
              <p:ext uri="{D42A27DB-BD31-4B8C-83A1-F6EECF244321}">
                <p14:modId xmlns:p14="http://schemas.microsoft.com/office/powerpoint/2010/main" val="2316366335"/>
              </p:ext>
            </p:extLst>
          </p:nvPr>
        </p:nvGraphicFramePr>
        <p:xfrm>
          <a:off x="2152299" y="10412523"/>
          <a:ext cx="6792687" cy="319446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Table 1"/>
          <p:cNvGraphicFramePr>
            <a:graphicFrameLocks noGrp="1"/>
          </p:cNvGraphicFramePr>
          <p:nvPr>
            <p:extLst>
              <p:ext uri="{D42A27DB-BD31-4B8C-83A1-F6EECF244321}">
                <p14:modId xmlns:p14="http://schemas.microsoft.com/office/powerpoint/2010/main" val="939421813"/>
              </p:ext>
            </p:extLst>
          </p:nvPr>
        </p:nvGraphicFramePr>
        <p:xfrm>
          <a:off x="1254882" y="15516687"/>
          <a:ext cx="8598077" cy="2592119"/>
        </p:xfrm>
        <a:graphic>
          <a:graphicData uri="http://schemas.openxmlformats.org/drawingml/2006/table">
            <a:tbl>
              <a:tblPr firstRow="1" firstCol="1" bandRow="1">
                <a:tableStyleId>{5C22544A-7EE6-4342-B048-85BDC9FD1C3A}</a:tableStyleId>
              </a:tblPr>
              <a:tblGrid>
                <a:gridCol w="1989653"/>
                <a:gridCol w="1373304"/>
                <a:gridCol w="1308780"/>
                <a:gridCol w="1308780"/>
                <a:gridCol w="1308780"/>
                <a:gridCol w="1308780"/>
              </a:tblGrid>
              <a:tr h="671716">
                <a:tc>
                  <a:txBody>
                    <a:bodyPr/>
                    <a:lstStyle/>
                    <a:p>
                      <a:pPr marL="0" marR="0">
                        <a:lnSpc>
                          <a:spcPct val="115000"/>
                        </a:lnSpc>
                        <a:spcBef>
                          <a:spcPts val="0"/>
                        </a:spcBef>
                        <a:spcAft>
                          <a:spcPts val="0"/>
                        </a:spcAft>
                      </a:pPr>
                      <a:r>
                        <a:rPr lang="en-US" sz="1400" dirty="0">
                          <a:effectLst/>
                        </a:rPr>
                        <a:t>Frequency</a:t>
                      </a:r>
                      <a:endParaRPr lang="en-US" sz="14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 of all Respondents</a:t>
                      </a:r>
                      <a:endParaRPr lang="en-US" sz="14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 of faculty respondents</a:t>
                      </a:r>
                      <a:endParaRPr lang="en-US" sz="14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 of grad student respondents</a:t>
                      </a:r>
                      <a:endParaRPr lang="en-US" sz="14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 of undergrad respondents</a:t>
                      </a:r>
                      <a:endParaRPr lang="en-US" sz="14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 of staff respondents</a:t>
                      </a:r>
                      <a:endParaRPr lang="en-US" sz="1400" dirty="0">
                        <a:effectLst/>
                        <a:latin typeface="Calibri"/>
                        <a:ea typeface="Calibri"/>
                        <a:cs typeface="Times New Roman"/>
                      </a:endParaRPr>
                    </a:p>
                  </a:txBody>
                  <a:tcPr marL="68580" marR="68580" marT="0" marB="0"/>
                </a:tc>
              </a:tr>
              <a:tr h="264059">
                <a:tc>
                  <a:txBody>
                    <a:bodyPr/>
                    <a:lstStyle/>
                    <a:p>
                      <a:pPr marL="0" marR="0">
                        <a:lnSpc>
                          <a:spcPct val="115000"/>
                        </a:lnSpc>
                        <a:spcBef>
                          <a:spcPts val="0"/>
                        </a:spcBef>
                        <a:spcAft>
                          <a:spcPts val="0"/>
                        </a:spcAft>
                      </a:pPr>
                      <a:r>
                        <a:rPr lang="en-US" sz="1400" dirty="0">
                          <a:effectLst/>
                        </a:rPr>
                        <a:t>Daily</a:t>
                      </a:r>
                      <a:endParaRPr lang="en-US" sz="14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dirty="0">
                          <a:effectLst/>
                        </a:rPr>
                        <a:t>9</a:t>
                      </a:r>
                      <a:r>
                        <a:rPr lang="en-US" sz="1400" dirty="0" smtClean="0">
                          <a:effectLst/>
                        </a:rPr>
                        <a:t>.%</a:t>
                      </a:r>
                      <a:endParaRPr lang="en-US" sz="14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2%</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dirty="0">
                          <a:effectLst/>
                        </a:rPr>
                        <a:t>6%</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17%</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5%</a:t>
                      </a:r>
                      <a:endParaRPr lang="en-US" sz="1400">
                        <a:effectLst/>
                        <a:latin typeface="Calibri"/>
                        <a:ea typeface="Calibri"/>
                        <a:cs typeface="Times New Roman"/>
                      </a:endParaRPr>
                    </a:p>
                  </a:txBody>
                  <a:tcPr marL="68580" marR="68580" marT="0" marB="0"/>
                </a:tc>
              </a:tr>
              <a:tr h="264059">
                <a:tc>
                  <a:txBody>
                    <a:bodyPr/>
                    <a:lstStyle/>
                    <a:p>
                      <a:pPr marL="0" marR="0">
                        <a:lnSpc>
                          <a:spcPct val="115000"/>
                        </a:lnSpc>
                        <a:spcBef>
                          <a:spcPts val="0"/>
                        </a:spcBef>
                        <a:spcAft>
                          <a:spcPts val="0"/>
                        </a:spcAft>
                      </a:pPr>
                      <a:r>
                        <a:rPr lang="en-US" sz="1400" dirty="0">
                          <a:effectLst/>
                        </a:rPr>
                        <a:t>2-3 Times a Week</a:t>
                      </a:r>
                      <a:endParaRPr lang="en-US" sz="14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dirty="0" smtClean="0">
                          <a:effectLst/>
                        </a:rPr>
                        <a:t>14%</a:t>
                      </a:r>
                      <a:endParaRPr lang="en-US" sz="14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dirty="0" smtClean="0">
                          <a:effectLst/>
                        </a:rPr>
                        <a:t>3%</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17%</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28%</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dirty="0">
                          <a:effectLst/>
                        </a:rPr>
                        <a:t>3%</a:t>
                      </a:r>
                      <a:endParaRPr lang="en-US" sz="1400" dirty="0">
                        <a:effectLst/>
                        <a:latin typeface="Calibri"/>
                        <a:ea typeface="Calibri"/>
                        <a:cs typeface="Times New Roman"/>
                      </a:endParaRPr>
                    </a:p>
                  </a:txBody>
                  <a:tcPr marL="68580" marR="68580" marT="0" marB="0"/>
                </a:tc>
              </a:tr>
              <a:tr h="264059">
                <a:tc>
                  <a:txBody>
                    <a:bodyPr/>
                    <a:lstStyle/>
                    <a:p>
                      <a:pPr marL="0" marR="0">
                        <a:lnSpc>
                          <a:spcPct val="115000"/>
                        </a:lnSpc>
                        <a:spcBef>
                          <a:spcPts val="0"/>
                        </a:spcBef>
                        <a:spcAft>
                          <a:spcPts val="0"/>
                        </a:spcAft>
                      </a:pPr>
                      <a:r>
                        <a:rPr lang="en-US" sz="1400" dirty="0">
                          <a:effectLst/>
                        </a:rPr>
                        <a:t>Once a Week</a:t>
                      </a:r>
                      <a:endParaRPr lang="en-US" sz="14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dirty="0" smtClean="0">
                          <a:effectLst/>
                        </a:rPr>
                        <a:t>11%</a:t>
                      </a:r>
                      <a:endParaRPr lang="en-US" sz="14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8%</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11%</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17%</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1%</a:t>
                      </a:r>
                      <a:endParaRPr lang="en-US" sz="1400">
                        <a:effectLst/>
                        <a:latin typeface="Calibri"/>
                        <a:ea typeface="Calibri"/>
                        <a:cs typeface="Times New Roman"/>
                      </a:endParaRPr>
                    </a:p>
                  </a:txBody>
                  <a:tcPr marL="68580" marR="68580" marT="0" marB="0"/>
                </a:tc>
              </a:tr>
              <a:tr h="264059">
                <a:tc>
                  <a:txBody>
                    <a:bodyPr/>
                    <a:lstStyle/>
                    <a:p>
                      <a:pPr marL="0" marR="0">
                        <a:lnSpc>
                          <a:spcPct val="115000"/>
                        </a:lnSpc>
                        <a:spcBef>
                          <a:spcPts val="0"/>
                        </a:spcBef>
                        <a:spcAft>
                          <a:spcPts val="0"/>
                        </a:spcAft>
                      </a:pPr>
                      <a:r>
                        <a:rPr lang="en-US" sz="1400" dirty="0">
                          <a:effectLst/>
                        </a:rPr>
                        <a:t>2-3 Times a Month </a:t>
                      </a:r>
                      <a:endParaRPr lang="en-US" sz="14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dirty="0" smtClean="0">
                          <a:effectLst/>
                        </a:rPr>
                        <a:t>15%</a:t>
                      </a:r>
                      <a:endParaRPr lang="en-US" sz="14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b="1" dirty="0">
                          <a:effectLst/>
                        </a:rPr>
                        <a:t>15%</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a:effectLst/>
                        </a:rPr>
                        <a:t>13%</a:t>
                      </a:r>
                      <a:endParaRPr lang="en-US" sz="1400" b="1">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18%</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9%</a:t>
                      </a:r>
                      <a:endParaRPr lang="en-US" sz="1400">
                        <a:effectLst/>
                        <a:latin typeface="Calibri"/>
                        <a:ea typeface="Calibri"/>
                        <a:cs typeface="Times New Roman"/>
                      </a:endParaRPr>
                    </a:p>
                  </a:txBody>
                  <a:tcPr marL="68580" marR="68580" marT="0" marB="0"/>
                </a:tc>
              </a:tr>
              <a:tr h="264059">
                <a:tc>
                  <a:txBody>
                    <a:bodyPr/>
                    <a:lstStyle/>
                    <a:p>
                      <a:pPr marL="0" marR="0">
                        <a:lnSpc>
                          <a:spcPct val="115000"/>
                        </a:lnSpc>
                        <a:spcBef>
                          <a:spcPts val="0"/>
                        </a:spcBef>
                        <a:spcAft>
                          <a:spcPts val="0"/>
                        </a:spcAft>
                      </a:pPr>
                      <a:r>
                        <a:rPr lang="en-US" sz="1400" dirty="0">
                          <a:effectLst/>
                        </a:rPr>
                        <a:t>Once a Month</a:t>
                      </a:r>
                      <a:endParaRPr lang="en-US" sz="14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dirty="0" smtClean="0">
                          <a:effectLst/>
                        </a:rPr>
                        <a:t>15%</a:t>
                      </a:r>
                      <a:endParaRPr lang="en-US" sz="14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b="1">
                          <a:effectLst/>
                        </a:rPr>
                        <a:t>19%</a:t>
                      </a:r>
                      <a:endParaRPr lang="en-US" sz="1400" b="1">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22%</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8%</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a:effectLst/>
                        </a:rPr>
                        <a:t>11%</a:t>
                      </a:r>
                      <a:endParaRPr lang="en-US" sz="1400" b="1">
                        <a:effectLst/>
                        <a:latin typeface="Calibri"/>
                        <a:ea typeface="Calibri"/>
                        <a:cs typeface="Times New Roman"/>
                      </a:endParaRPr>
                    </a:p>
                  </a:txBody>
                  <a:tcPr marL="68580" marR="68580" marT="0" marB="0"/>
                </a:tc>
              </a:tr>
              <a:tr h="290368">
                <a:tc>
                  <a:txBody>
                    <a:bodyPr/>
                    <a:lstStyle/>
                    <a:p>
                      <a:pPr marL="0" marR="0">
                        <a:lnSpc>
                          <a:spcPct val="115000"/>
                        </a:lnSpc>
                        <a:spcBef>
                          <a:spcPts val="0"/>
                        </a:spcBef>
                        <a:spcAft>
                          <a:spcPts val="0"/>
                        </a:spcAft>
                      </a:pPr>
                      <a:r>
                        <a:rPr lang="en-US" sz="1400" dirty="0">
                          <a:effectLst/>
                        </a:rPr>
                        <a:t>Less than 1x/Month</a:t>
                      </a:r>
                      <a:endParaRPr lang="en-US" sz="14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dirty="0" smtClean="0">
                          <a:effectLst/>
                        </a:rPr>
                        <a:t>26%</a:t>
                      </a:r>
                      <a:endParaRPr lang="en-US" sz="14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b="1" dirty="0">
                          <a:effectLst/>
                        </a:rPr>
                        <a:t>40%</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16%</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dirty="0">
                          <a:effectLst/>
                        </a:rPr>
                        <a:t>10%</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45%</a:t>
                      </a:r>
                      <a:endParaRPr lang="en-US" sz="1400" b="1" dirty="0">
                        <a:effectLst/>
                        <a:latin typeface="Calibri"/>
                        <a:ea typeface="Calibri"/>
                        <a:cs typeface="Times New Roman"/>
                      </a:endParaRPr>
                    </a:p>
                  </a:txBody>
                  <a:tcPr marL="68580" marR="68580" marT="0" marB="0"/>
                </a:tc>
              </a:tr>
              <a:tr h="237847">
                <a:tc>
                  <a:txBody>
                    <a:bodyPr/>
                    <a:lstStyle/>
                    <a:p>
                      <a:pPr marL="0" marR="0">
                        <a:lnSpc>
                          <a:spcPct val="115000"/>
                        </a:lnSpc>
                        <a:spcBef>
                          <a:spcPts val="0"/>
                        </a:spcBef>
                        <a:spcAft>
                          <a:spcPts val="0"/>
                        </a:spcAft>
                      </a:pPr>
                      <a:r>
                        <a:rPr lang="en-US" sz="1400" dirty="0">
                          <a:effectLst/>
                        </a:rPr>
                        <a:t>Never</a:t>
                      </a:r>
                      <a:endParaRPr lang="en-US" sz="14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b="0" dirty="0" smtClean="0">
                          <a:effectLst/>
                        </a:rPr>
                        <a:t>11%</a:t>
                      </a:r>
                      <a:endParaRPr lang="en-US" sz="1400" b="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14%</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dirty="0">
                          <a:effectLst/>
                        </a:rPr>
                        <a:t>1%</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25%</a:t>
                      </a:r>
                      <a:endParaRPr lang="en-US" sz="1400" b="1" dirty="0">
                        <a:effectLst/>
                        <a:latin typeface="Calibri"/>
                        <a:ea typeface="Calibri"/>
                        <a:cs typeface="Times New Roman"/>
                      </a:endParaRPr>
                    </a:p>
                  </a:txBody>
                  <a:tcPr marL="68580" marR="68580" marT="0" marB="0"/>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4030392399"/>
              </p:ext>
            </p:extLst>
          </p:nvPr>
        </p:nvGraphicFramePr>
        <p:xfrm>
          <a:off x="12043656" y="11520698"/>
          <a:ext cx="7883308" cy="2215857"/>
        </p:xfrm>
        <a:graphic>
          <a:graphicData uri="http://schemas.openxmlformats.org/drawingml/2006/table">
            <a:tbl>
              <a:tblPr firstRow="1" firstCol="1" bandRow="1">
                <a:tableStyleId>{5C22544A-7EE6-4342-B048-85BDC9FD1C3A}</a:tableStyleId>
              </a:tblPr>
              <a:tblGrid>
                <a:gridCol w="2016898"/>
                <a:gridCol w="1306285"/>
                <a:gridCol w="926276"/>
                <a:gridCol w="1294410"/>
                <a:gridCol w="1128156"/>
                <a:gridCol w="1211283"/>
              </a:tblGrid>
              <a:tr h="826582">
                <a:tc>
                  <a:txBody>
                    <a:bodyPr/>
                    <a:lstStyle/>
                    <a:p>
                      <a:pPr marL="0" marR="0">
                        <a:lnSpc>
                          <a:spcPct val="115000"/>
                        </a:lnSpc>
                        <a:spcBef>
                          <a:spcPts val="0"/>
                        </a:spcBef>
                        <a:spcAft>
                          <a:spcPts val="0"/>
                        </a:spcAft>
                      </a:pPr>
                      <a:r>
                        <a:rPr lang="en-US" sz="1400" dirty="0">
                          <a:effectLst/>
                        </a:rPr>
                        <a:t>Frequency</a:t>
                      </a:r>
                      <a:endParaRPr lang="en-US" sz="14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dirty="0">
                          <a:effectLst/>
                        </a:rPr>
                        <a:t>% of Respondent Frequency of Visits</a:t>
                      </a:r>
                      <a:endParaRPr lang="en-US" sz="12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dirty="0">
                          <a:effectLst/>
                        </a:rPr>
                        <a:t>% of Faculty respondents</a:t>
                      </a:r>
                      <a:endParaRPr lang="en-US" sz="12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dirty="0">
                          <a:effectLst/>
                        </a:rPr>
                        <a:t>% of Graduate Student respondent</a:t>
                      </a:r>
                      <a:endParaRPr lang="en-US" sz="12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dirty="0">
                          <a:effectLst/>
                        </a:rPr>
                        <a:t>% of Undergraduate </a:t>
                      </a:r>
                      <a:r>
                        <a:rPr lang="en-US" sz="1200" dirty="0" smtClean="0">
                          <a:effectLst/>
                        </a:rPr>
                        <a:t>respondent</a:t>
                      </a:r>
                      <a:endParaRPr lang="en-US" sz="12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dirty="0">
                          <a:effectLst/>
                        </a:rPr>
                        <a:t>% of staff respondent</a:t>
                      </a:r>
                      <a:endParaRPr lang="en-US" sz="1200" dirty="0">
                        <a:effectLst/>
                        <a:latin typeface="Calibri"/>
                        <a:ea typeface="Calibri"/>
                        <a:cs typeface="Times New Roman"/>
                      </a:endParaRPr>
                    </a:p>
                  </a:txBody>
                  <a:tcPr marL="68580" marR="68580" marT="0" marB="0"/>
                </a:tc>
              </a:tr>
              <a:tr h="277855">
                <a:tc>
                  <a:txBody>
                    <a:bodyPr/>
                    <a:lstStyle/>
                    <a:p>
                      <a:pPr marL="0" marR="0">
                        <a:lnSpc>
                          <a:spcPct val="115000"/>
                        </a:lnSpc>
                        <a:spcBef>
                          <a:spcPts val="0"/>
                        </a:spcBef>
                        <a:spcAft>
                          <a:spcPts val="0"/>
                        </a:spcAft>
                      </a:pPr>
                      <a:r>
                        <a:rPr lang="en-US" sz="1400" dirty="0">
                          <a:effectLst/>
                        </a:rPr>
                        <a:t>More than 2 hours</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dirty="0">
                          <a:effectLst/>
                        </a:rPr>
                        <a:t>24%</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6%</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30%</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47%</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7%</a:t>
                      </a:r>
                      <a:endParaRPr lang="en-US" sz="1400">
                        <a:effectLst/>
                        <a:latin typeface="Calibri"/>
                        <a:ea typeface="Calibri"/>
                        <a:cs typeface="Times New Roman"/>
                      </a:endParaRPr>
                    </a:p>
                  </a:txBody>
                  <a:tcPr marL="68580" marR="68580" marT="0" marB="0"/>
                </a:tc>
              </a:tr>
              <a:tr h="277855">
                <a:tc>
                  <a:txBody>
                    <a:bodyPr/>
                    <a:lstStyle/>
                    <a:p>
                      <a:pPr marL="0" marR="0">
                        <a:lnSpc>
                          <a:spcPct val="115000"/>
                        </a:lnSpc>
                        <a:spcBef>
                          <a:spcPts val="0"/>
                        </a:spcBef>
                        <a:spcAft>
                          <a:spcPts val="0"/>
                        </a:spcAft>
                      </a:pPr>
                      <a:r>
                        <a:rPr lang="en-US" sz="1400" dirty="0" smtClean="0">
                          <a:effectLst/>
                        </a:rPr>
                        <a:t>1 to</a:t>
                      </a:r>
                      <a:r>
                        <a:rPr lang="en-US" sz="1400" baseline="0" dirty="0" smtClean="0">
                          <a:effectLst/>
                        </a:rPr>
                        <a:t> </a:t>
                      </a:r>
                      <a:r>
                        <a:rPr lang="en-US" sz="1400" dirty="0" smtClean="0">
                          <a:effectLst/>
                        </a:rPr>
                        <a:t>2 </a:t>
                      </a:r>
                      <a:r>
                        <a:rPr lang="en-US" sz="1400" dirty="0">
                          <a:effectLst/>
                        </a:rPr>
                        <a:t>hours</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dirty="0">
                          <a:effectLst/>
                        </a:rPr>
                        <a:t>20%</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dirty="0">
                          <a:effectLst/>
                        </a:rPr>
                        <a:t>11%</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23%</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34%</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9%</a:t>
                      </a:r>
                      <a:endParaRPr lang="en-US" sz="1400">
                        <a:effectLst/>
                        <a:latin typeface="Calibri"/>
                        <a:ea typeface="Calibri"/>
                        <a:cs typeface="Times New Roman"/>
                      </a:endParaRPr>
                    </a:p>
                  </a:txBody>
                  <a:tcPr marL="68580" marR="68580" marT="0" marB="0"/>
                </a:tc>
              </a:tr>
              <a:tr h="277855">
                <a:tc>
                  <a:txBody>
                    <a:bodyPr/>
                    <a:lstStyle/>
                    <a:p>
                      <a:pPr marL="0" marR="0">
                        <a:lnSpc>
                          <a:spcPct val="115000"/>
                        </a:lnSpc>
                        <a:spcBef>
                          <a:spcPts val="0"/>
                        </a:spcBef>
                        <a:spcAft>
                          <a:spcPts val="0"/>
                        </a:spcAft>
                      </a:pPr>
                      <a:r>
                        <a:rPr lang="en-US" sz="1400" dirty="0">
                          <a:effectLst/>
                        </a:rPr>
                        <a:t>30 </a:t>
                      </a:r>
                      <a:r>
                        <a:rPr lang="en-US" sz="1400" dirty="0" smtClean="0">
                          <a:effectLst/>
                        </a:rPr>
                        <a:t>to</a:t>
                      </a:r>
                      <a:r>
                        <a:rPr lang="en-US" sz="1400" baseline="0" dirty="0" smtClean="0">
                          <a:effectLst/>
                        </a:rPr>
                        <a:t> 60 minutes</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25%</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38%</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23%</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12%</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27%</a:t>
                      </a:r>
                      <a:endParaRPr lang="en-US" sz="1400" b="1" dirty="0">
                        <a:effectLst/>
                        <a:latin typeface="Calibri"/>
                        <a:ea typeface="Calibri"/>
                        <a:cs typeface="Times New Roman"/>
                      </a:endParaRPr>
                    </a:p>
                  </a:txBody>
                  <a:tcPr marL="68580" marR="68580" marT="0" marB="0"/>
                </a:tc>
              </a:tr>
              <a:tr h="277855">
                <a:tc>
                  <a:txBody>
                    <a:bodyPr/>
                    <a:lstStyle/>
                    <a:p>
                      <a:pPr marL="0" marR="0">
                        <a:lnSpc>
                          <a:spcPct val="115000"/>
                        </a:lnSpc>
                        <a:spcBef>
                          <a:spcPts val="0"/>
                        </a:spcBef>
                        <a:spcAft>
                          <a:spcPts val="0"/>
                        </a:spcAft>
                      </a:pPr>
                      <a:r>
                        <a:rPr lang="en-US" sz="1400" dirty="0" smtClean="0">
                          <a:effectLst/>
                        </a:rPr>
                        <a:t>&lt; 30 </a:t>
                      </a:r>
                      <a:r>
                        <a:rPr lang="en-US" sz="1400" dirty="0">
                          <a:effectLst/>
                        </a:rPr>
                        <a:t>minutes</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24%</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39%</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20%</a:t>
                      </a:r>
                      <a:endParaRPr lang="en-US" sz="1400" b="1"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dirty="0">
                          <a:effectLst/>
                        </a:rPr>
                        <a:t>5%</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35%</a:t>
                      </a:r>
                      <a:endParaRPr lang="en-US" sz="1400" b="1" dirty="0">
                        <a:effectLst/>
                        <a:latin typeface="Calibri"/>
                        <a:ea typeface="Calibri"/>
                        <a:cs typeface="Times New Roman"/>
                      </a:endParaRPr>
                    </a:p>
                  </a:txBody>
                  <a:tcPr marL="68580" marR="68580" marT="0" marB="0"/>
                </a:tc>
              </a:tr>
              <a:tr h="277855">
                <a:tc>
                  <a:txBody>
                    <a:bodyPr/>
                    <a:lstStyle/>
                    <a:p>
                      <a:pPr marL="0" marR="0">
                        <a:lnSpc>
                          <a:spcPct val="115000"/>
                        </a:lnSpc>
                        <a:spcBef>
                          <a:spcPts val="0"/>
                        </a:spcBef>
                        <a:spcAft>
                          <a:spcPts val="0"/>
                        </a:spcAft>
                      </a:pPr>
                      <a:r>
                        <a:rPr lang="en-US" sz="1400" dirty="0">
                          <a:effectLst/>
                        </a:rPr>
                        <a:t>None</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dirty="0">
                          <a:effectLst/>
                        </a:rPr>
                        <a:t>7%</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dirty="0">
                          <a:effectLst/>
                        </a:rPr>
                        <a:t>7%</a:t>
                      </a:r>
                      <a:endParaRPr lang="en-US" sz="1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5%</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2%</a:t>
                      </a:r>
                      <a:endParaRPr lang="en-US" sz="14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a:effectLst/>
                        </a:rPr>
                        <a:t>22%</a:t>
                      </a:r>
                      <a:endParaRPr lang="en-US" sz="1400" b="1" dirty="0">
                        <a:effectLst/>
                        <a:latin typeface="Calibri"/>
                        <a:ea typeface="Calibri"/>
                        <a:cs typeface="Times New Roman"/>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537626067"/>
              </p:ext>
            </p:extLst>
          </p:nvPr>
        </p:nvGraphicFramePr>
        <p:xfrm>
          <a:off x="22218731" y="4740264"/>
          <a:ext cx="9814417" cy="6334411"/>
        </p:xfrm>
        <a:graphic>
          <a:graphicData uri="http://schemas.openxmlformats.org/drawingml/2006/table">
            <a:tbl>
              <a:tblPr>
                <a:tableStyleId>{5C22544A-7EE6-4342-B048-85BDC9FD1C3A}</a:tableStyleId>
              </a:tblPr>
              <a:tblGrid>
                <a:gridCol w="2206127"/>
                <a:gridCol w="760829"/>
                <a:gridCol w="760829"/>
                <a:gridCol w="760829"/>
                <a:gridCol w="760829"/>
                <a:gridCol w="760829"/>
                <a:gridCol w="760829"/>
                <a:gridCol w="760829"/>
                <a:gridCol w="760829"/>
                <a:gridCol w="760829"/>
                <a:gridCol w="760829"/>
              </a:tblGrid>
              <a:tr h="225152">
                <a:tc>
                  <a:txBody>
                    <a:bodyPr/>
                    <a:lstStyle/>
                    <a:p>
                      <a:pPr algn="l" fontAlgn="ctr"/>
                      <a:r>
                        <a:rPr lang="en-US" sz="800" u="none" strike="noStrike" dirty="0">
                          <a:effectLst/>
                        </a:rPr>
                        <a:t> </a:t>
                      </a:r>
                      <a:endParaRPr lang="en-US" sz="800" b="1" i="0" u="none" strike="noStrike" dirty="0">
                        <a:solidFill>
                          <a:srgbClr val="000000"/>
                        </a:solidFill>
                        <a:effectLst/>
                        <a:latin typeface="Calibri"/>
                      </a:endParaRPr>
                    </a:p>
                  </a:txBody>
                  <a:tcPr marL="9525" marR="9525" marT="9525" marB="0" anchor="ctr"/>
                </a:tc>
                <a:tc gridSpan="2">
                  <a:txBody>
                    <a:bodyPr/>
                    <a:lstStyle/>
                    <a:p>
                      <a:pPr algn="ctr" fontAlgn="ctr"/>
                      <a:r>
                        <a:rPr lang="en-US" sz="1400" b="1" u="none" strike="noStrike" dirty="0">
                          <a:effectLst/>
                        </a:rPr>
                        <a:t>Overall</a:t>
                      </a:r>
                      <a:endParaRPr lang="en-US" sz="1400" b="1" i="0" u="none" strike="noStrike" dirty="0">
                        <a:solidFill>
                          <a:srgbClr val="000000"/>
                        </a:solidFill>
                        <a:effectLst/>
                        <a:latin typeface="Calibri"/>
                      </a:endParaRPr>
                    </a:p>
                  </a:txBody>
                  <a:tcPr marL="9525" marR="9525" marT="9525" marB="0" anchor="ctr"/>
                </a:tc>
                <a:tc hMerge="1">
                  <a:txBody>
                    <a:bodyPr/>
                    <a:lstStyle/>
                    <a:p>
                      <a:endParaRPr lang="en-US"/>
                    </a:p>
                  </a:txBody>
                  <a:tcPr/>
                </a:tc>
                <a:tc gridSpan="2">
                  <a:txBody>
                    <a:bodyPr/>
                    <a:lstStyle/>
                    <a:p>
                      <a:pPr algn="ctr" fontAlgn="ctr"/>
                      <a:r>
                        <a:rPr lang="en-US" sz="1400" b="1" u="none" strike="noStrike" dirty="0">
                          <a:effectLst/>
                        </a:rPr>
                        <a:t>Faculty</a:t>
                      </a:r>
                      <a:endParaRPr lang="en-US" sz="1400" b="1" i="0" u="none" strike="noStrike" dirty="0">
                        <a:solidFill>
                          <a:srgbClr val="000000"/>
                        </a:solidFill>
                        <a:effectLst/>
                        <a:latin typeface="Calibri"/>
                      </a:endParaRPr>
                    </a:p>
                  </a:txBody>
                  <a:tcPr marL="9525" marR="9525" marT="9525" marB="0" anchor="ctr"/>
                </a:tc>
                <a:tc hMerge="1">
                  <a:txBody>
                    <a:bodyPr/>
                    <a:lstStyle/>
                    <a:p>
                      <a:endParaRPr lang="en-US"/>
                    </a:p>
                  </a:txBody>
                  <a:tcPr/>
                </a:tc>
                <a:tc gridSpan="2">
                  <a:txBody>
                    <a:bodyPr/>
                    <a:lstStyle/>
                    <a:p>
                      <a:pPr algn="ctr" fontAlgn="ctr"/>
                      <a:r>
                        <a:rPr lang="en-US" sz="1400" b="1" u="none" strike="noStrike" dirty="0">
                          <a:effectLst/>
                        </a:rPr>
                        <a:t>Grad Students</a:t>
                      </a:r>
                      <a:endParaRPr lang="en-US" sz="1400" b="1" i="0" u="none" strike="noStrike" dirty="0">
                        <a:solidFill>
                          <a:srgbClr val="000000"/>
                        </a:solidFill>
                        <a:effectLst/>
                        <a:latin typeface="Calibri"/>
                      </a:endParaRPr>
                    </a:p>
                  </a:txBody>
                  <a:tcPr marL="9525" marR="9525" marT="9525" marB="0" anchor="ctr"/>
                </a:tc>
                <a:tc hMerge="1">
                  <a:txBody>
                    <a:bodyPr/>
                    <a:lstStyle/>
                    <a:p>
                      <a:endParaRPr lang="en-US"/>
                    </a:p>
                  </a:txBody>
                  <a:tcPr/>
                </a:tc>
                <a:tc gridSpan="2">
                  <a:txBody>
                    <a:bodyPr/>
                    <a:lstStyle/>
                    <a:p>
                      <a:pPr algn="ctr" fontAlgn="ctr"/>
                      <a:r>
                        <a:rPr lang="en-US" sz="1400" b="1" u="none" strike="noStrike" dirty="0">
                          <a:effectLst/>
                        </a:rPr>
                        <a:t>Undergrads</a:t>
                      </a:r>
                      <a:endParaRPr lang="en-US" sz="1400" b="1" i="0" u="none" strike="noStrike" dirty="0">
                        <a:solidFill>
                          <a:srgbClr val="000000"/>
                        </a:solidFill>
                        <a:effectLst/>
                        <a:latin typeface="Calibri"/>
                      </a:endParaRPr>
                    </a:p>
                  </a:txBody>
                  <a:tcPr marL="9525" marR="9525" marT="9525" marB="0" anchor="ctr"/>
                </a:tc>
                <a:tc hMerge="1">
                  <a:txBody>
                    <a:bodyPr/>
                    <a:lstStyle/>
                    <a:p>
                      <a:endParaRPr lang="en-US"/>
                    </a:p>
                  </a:txBody>
                  <a:tcPr/>
                </a:tc>
                <a:tc gridSpan="2">
                  <a:txBody>
                    <a:bodyPr/>
                    <a:lstStyle/>
                    <a:p>
                      <a:pPr algn="ctr" fontAlgn="ctr"/>
                      <a:r>
                        <a:rPr lang="en-US" sz="1400" b="1" u="none" strike="noStrike" dirty="0">
                          <a:effectLst/>
                        </a:rPr>
                        <a:t>Staff</a:t>
                      </a:r>
                      <a:endParaRPr lang="en-US" sz="1400" b="1" i="0" u="none" strike="noStrike" dirty="0">
                        <a:solidFill>
                          <a:srgbClr val="000000"/>
                        </a:solidFill>
                        <a:effectLst/>
                        <a:latin typeface="Calibri"/>
                      </a:endParaRPr>
                    </a:p>
                  </a:txBody>
                  <a:tcPr marL="9525" marR="9525" marT="9525" marB="0" anchor="ctr"/>
                </a:tc>
                <a:tc hMerge="1">
                  <a:txBody>
                    <a:bodyPr/>
                    <a:lstStyle/>
                    <a:p>
                      <a:endParaRPr lang="en-US"/>
                    </a:p>
                  </a:txBody>
                  <a:tcPr/>
                </a:tc>
              </a:tr>
              <a:tr h="722568">
                <a:tc>
                  <a:txBody>
                    <a:bodyPr/>
                    <a:lstStyle/>
                    <a:p>
                      <a:pPr algn="l" fontAlgn="ctr"/>
                      <a:r>
                        <a:rPr lang="en-US" sz="1400" b="1" u="none" strike="noStrike" dirty="0" smtClean="0">
                          <a:effectLst/>
                        </a:rPr>
                        <a:t>Selected Services</a:t>
                      </a:r>
                      <a:endParaRPr lang="en-US" sz="1400" b="1" i="0" u="none" strike="noStrike" dirty="0">
                        <a:solidFill>
                          <a:srgbClr val="000000"/>
                        </a:solidFill>
                        <a:effectLst/>
                        <a:latin typeface="Calibri"/>
                      </a:endParaRPr>
                    </a:p>
                  </a:txBody>
                  <a:tcPr marL="9525" marR="9525" marT="9525" marB="0" anchor="ctr"/>
                </a:tc>
                <a:tc>
                  <a:txBody>
                    <a:bodyPr/>
                    <a:lstStyle/>
                    <a:p>
                      <a:pPr algn="ctr" rtl="0" fontAlgn="ctr"/>
                      <a:r>
                        <a:rPr lang="en-US" sz="1100" b="0" i="0" u="none" strike="noStrike">
                          <a:solidFill>
                            <a:srgbClr val="000000"/>
                          </a:solidFill>
                          <a:effectLst/>
                          <a:latin typeface="Calibri"/>
                        </a:rPr>
                        <a:t>% respondents use services</a:t>
                      </a:r>
                    </a:p>
                  </a:txBody>
                  <a:tcPr marL="9525" marR="9525" marT="9525" marB="0" anchor="ctr"/>
                </a:tc>
                <a:tc>
                  <a:txBody>
                    <a:bodyPr/>
                    <a:lstStyle/>
                    <a:p>
                      <a:pPr algn="ctr" rtl="0" fontAlgn="ctr"/>
                      <a:r>
                        <a:rPr lang="en-US" sz="1100" b="0" i="0" u="none" strike="noStrike">
                          <a:solidFill>
                            <a:srgbClr val="000000"/>
                          </a:solidFill>
                          <a:effectLst/>
                          <a:latin typeface="Calibri"/>
                        </a:rPr>
                        <a:t>% Users satisfied</a:t>
                      </a:r>
                    </a:p>
                  </a:txBody>
                  <a:tcPr marL="9525" marR="9525" marT="9525" marB="0" anchor="ctr"/>
                </a:tc>
                <a:tc>
                  <a:txBody>
                    <a:bodyPr/>
                    <a:lstStyle/>
                    <a:p>
                      <a:pPr algn="ctr" rtl="0" fontAlgn="ctr"/>
                      <a:r>
                        <a:rPr lang="en-US" sz="1100" b="0" i="0" u="none" strike="noStrike">
                          <a:solidFill>
                            <a:srgbClr val="000000"/>
                          </a:solidFill>
                          <a:effectLst/>
                          <a:latin typeface="Calibri"/>
                        </a:rPr>
                        <a:t>% respondents use services</a:t>
                      </a:r>
                    </a:p>
                  </a:txBody>
                  <a:tcPr marL="9525" marR="9525" marT="9525" marB="0" anchor="ctr"/>
                </a:tc>
                <a:tc>
                  <a:txBody>
                    <a:bodyPr/>
                    <a:lstStyle/>
                    <a:p>
                      <a:pPr algn="ctr" rtl="0" fontAlgn="ctr"/>
                      <a:r>
                        <a:rPr lang="en-US" sz="1100" b="0" i="0" u="none" strike="noStrike">
                          <a:solidFill>
                            <a:srgbClr val="000000"/>
                          </a:solidFill>
                          <a:effectLst/>
                          <a:latin typeface="Calibri"/>
                        </a:rPr>
                        <a:t>% Users satisfied</a:t>
                      </a:r>
                    </a:p>
                  </a:txBody>
                  <a:tcPr marL="9525" marR="9525" marT="9525" marB="0" anchor="ctr"/>
                </a:tc>
                <a:tc>
                  <a:txBody>
                    <a:bodyPr/>
                    <a:lstStyle/>
                    <a:p>
                      <a:pPr algn="ctr" rtl="0" fontAlgn="ctr"/>
                      <a:r>
                        <a:rPr lang="en-US" sz="1100" b="0" i="0" u="none" strike="noStrike">
                          <a:solidFill>
                            <a:srgbClr val="000000"/>
                          </a:solidFill>
                          <a:effectLst/>
                          <a:latin typeface="Calibri"/>
                        </a:rPr>
                        <a:t>% respondents use services</a:t>
                      </a:r>
                    </a:p>
                  </a:txBody>
                  <a:tcPr marL="9525" marR="9525" marT="9525" marB="0" anchor="ctr"/>
                </a:tc>
                <a:tc>
                  <a:txBody>
                    <a:bodyPr/>
                    <a:lstStyle/>
                    <a:p>
                      <a:pPr algn="ctr" rtl="0" fontAlgn="ctr"/>
                      <a:r>
                        <a:rPr lang="en-US" sz="1100" b="0" i="0" u="none" strike="noStrike">
                          <a:solidFill>
                            <a:srgbClr val="000000"/>
                          </a:solidFill>
                          <a:effectLst/>
                          <a:latin typeface="Calibri"/>
                        </a:rPr>
                        <a:t>% Users satisfied</a:t>
                      </a:r>
                    </a:p>
                  </a:txBody>
                  <a:tcPr marL="9525" marR="9525" marT="9525" marB="0" anchor="ctr"/>
                </a:tc>
                <a:tc>
                  <a:txBody>
                    <a:bodyPr/>
                    <a:lstStyle/>
                    <a:p>
                      <a:pPr algn="ctr" rtl="0" fontAlgn="ctr"/>
                      <a:r>
                        <a:rPr lang="en-US" sz="1100" b="0" i="0" u="none" strike="noStrike">
                          <a:solidFill>
                            <a:srgbClr val="000000"/>
                          </a:solidFill>
                          <a:effectLst/>
                          <a:latin typeface="Calibri"/>
                        </a:rPr>
                        <a:t>% respondents use services</a:t>
                      </a:r>
                    </a:p>
                  </a:txBody>
                  <a:tcPr marL="9525" marR="9525" marT="9525" marB="0" anchor="ctr"/>
                </a:tc>
                <a:tc>
                  <a:txBody>
                    <a:bodyPr/>
                    <a:lstStyle/>
                    <a:p>
                      <a:pPr algn="ctr" rtl="0" fontAlgn="ctr"/>
                      <a:r>
                        <a:rPr lang="en-US" sz="1100" b="0" i="0" u="none" strike="noStrike">
                          <a:solidFill>
                            <a:srgbClr val="000000"/>
                          </a:solidFill>
                          <a:effectLst/>
                          <a:latin typeface="Calibri"/>
                        </a:rPr>
                        <a:t>% Users satisfied</a:t>
                      </a:r>
                    </a:p>
                  </a:txBody>
                  <a:tcPr marL="9525" marR="9525" marT="9525" marB="0" anchor="ctr"/>
                </a:tc>
                <a:tc>
                  <a:txBody>
                    <a:bodyPr/>
                    <a:lstStyle/>
                    <a:p>
                      <a:pPr algn="ctr" rtl="0" fontAlgn="ctr"/>
                      <a:r>
                        <a:rPr lang="en-US" sz="1100" b="0" i="0" u="none" strike="noStrike">
                          <a:solidFill>
                            <a:srgbClr val="000000"/>
                          </a:solidFill>
                          <a:effectLst/>
                          <a:latin typeface="Calibri"/>
                        </a:rPr>
                        <a:t>% respondents use services</a:t>
                      </a:r>
                    </a:p>
                  </a:txBody>
                  <a:tcPr marL="9525" marR="9525" marT="9525" marB="0" anchor="ctr"/>
                </a:tc>
                <a:tc>
                  <a:txBody>
                    <a:bodyPr/>
                    <a:lstStyle/>
                    <a:p>
                      <a:pPr algn="ctr" rtl="0" fontAlgn="ctr"/>
                      <a:r>
                        <a:rPr lang="en-US" sz="1100" b="0" i="0" u="none" strike="noStrike">
                          <a:solidFill>
                            <a:srgbClr val="000000"/>
                          </a:solidFill>
                          <a:effectLst/>
                          <a:latin typeface="Calibri"/>
                        </a:rPr>
                        <a:t>% Users satisfied</a:t>
                      </a:r>
                    </a:p>
                  </a:txBody>
                  <a:tcPr marL="9525" marR="9525" marT="9525" marB="0" anchor="ctr"/>
                </a:tc>
              </a:tr>
              <a:tr h="425368">
                <a:tc>
                  <a:txBody>
                    <a:bodyPr/>
                    <a:lstStyle/>
                    <a:p>
                      <a:pPr algn="l" fontAlgn="ctr"/>
                      <a:r>
                        <a:rPr lang="en-US" sz="1400" u="none" strike="noStrike" dirty="0">
                          <a:effectLst/>
                        </a:rPr>
                        <a:t>Checked out materials (books, DVD's, CD's, etc.)</a:t>
                      </a:r>
                      <a:endParaRPr lang="en-US" sz="1400" b="0" i="0" u="none" strike="noStrike" dirty="0">
                        <a:solidFill>
                          <a:srgbClr val="000000"/>
                        </a:solidFill>
                        <a:effectLst/>
                        <a:latin typeface="Calibri"/>
                      </a:endParaRPr>
                    </a:p>
                  </a:txBody>
                  <a:tcPr marL="9525" marR="9525" marT="9525" marB="0" anchor="ctr"/>
                </a:tc>
                <a:tc>
                  <a:txBody>
                    <a:bodyPr/>
                    <a:lstStyle/>
                    <a:p>
                      <a:pPr algn="ctr" rtl="0" fontAlgn="ctr"/>
                      <a:r>
                        <a:rPr lang="en-US" sz="1400" b="1" i="0" u="none" strike="noStrike">
                          <a:solidFill>
                            <a:srgbClr val="000000"/>
                          </a:solidFill>
                          <a:effectLst/>
                          <a:latin typeface="Calibri"/>
                        </a:rPr>
                        <a:t>61%</a:t>
                      </a:r>
                    </a:p>
                  </a:txBody>
                  <a:tcPr marL="9525" marR="9525" marT="9525" marB="0" anchor="ctr"/>
                </a:tc>
                <a:tc>
                  <a:txBody>
                    <a:bodyPr/>
                    <a:lstStyle/>
                    <a:p>
                      <a:pPr algn="ctr" rtl="0" fontAlgn="ctr"/>
                      <a:r>
                        <a:rPr lang="en-US" sz="1400" b="0" i="0" u="none" strike="noStrike">
                          <a:solidFill>
                            <a:srgbClr val="000000"/>
                          </a:solidFill>
                          <a:effectLst/>
                          <a:latin typeface="Calibri"/>
                        </a:rPr>
                        <a:t>87%</a:t>
                      </a:r>
                    </a:p>
                  </a:txBody>
                  <a:tcPr marL="9525" marR="9525" marT="9525" marB="0" anchor="ctr"/>
                </a:tc>
                <a:tc>
                  <a:txBody>
                    <a:bodyPr/>
                    <a:lstStyle/>
                    <a:p>
                      <a:pPr algn="ctr" rtl="0" fontAlgn="ctr"/>
                      <a:r>
                        <a:rPr lang="en-US" sz="1400" b="1" i="0" u="none" strike="noStrike">
                          <a:solidFill>
                            <a:srgbClr val="000000"/>
                          </a:solidFill>
                          <a:effectLst/>
                          <a:latin typeface="Calibri"/>
                        </a:rPr>
                        <a:t>70%</a:t>
                      </a:r>
                    </a:p>
                  </a:txBody>
                  <a:tcPr marL="9525" marR="9525" marT="9525" marB="0" anchor="ctr"/>
                </a:tc>
                <a:tc>
                  <a:txBody>
                    <a:bodyPr/>
                    <a:lstStyle/>
                    <a:p>
                      <a:pPr algn="ctr" rtl="0" fontAlgn="ctr"/>
                      <a:r>
                        <a:rPr lang="en-US" sz="1400" b="0" i="0" u="none" strike="noStrike">
                          <a:solidFill>
                            <a:srgbClr val="000000"/>
                          </a:solidFill>
                          <a:effectLst/>
                          <a:latin typeface="Calibri"/>
                        </a:rPr>
                        <a:t>92%</a:t>
                      </a:r>
                    </a:p>
                  </a:txBody>
                  <a:tcPr marL="9525" marR="9525" marT="9525" marB="0" anchor="ctr"/>
                </a:tc>
                <a:tc>
                  <a:txBody>
                    <a:bodyPr/>
                    <a:lstStyle/>
                    <a:p>
                      <a:pPr algn="ctr" rtl="0" fontAlgn="ctr"/>
                      <a:r>
                        <a:rPr lang="en-US" sz="1400" b="1" i="0" u="none" strike="noStrike">
                          <a:solidFill>
                            <a:srgbClr val="000000"/>
                          </a:solidFill>
                          <a:effectLst/>
                          <a:latin typeface="Calibri"/>
                        </a:rPr>
                        <a:t>62%</a:t>
                      </a:r>
                    </a:p>
                  </a:txBody>
                  <a:tcPr marL="9525" marR="9525" marT="9525" marB="0" anchor="ctr"/>
                </a:tc>
                <a:tc>
                  <a:txBody>
                    <a:bodyPr/>
                    <a:lstStyle/>
                    <a:p>
                      <a:pPr algn="ctr" rtl="0" fontAlgn="ctr"/>
                      <a:r>
                        <a:rPr lang="en-US" sz="1400" b="0" i="0" u="none" strike="noStrike">
                          <a:solidFill>
                            <a:srgbClr val="000000"/>
                          </a:solidFill>
                          <a:effectLst/>
                          <a:latin typeface="Calibri"/>
                        </a:rPr>
                        <a:t>88%</a:t>
                      </a:r>
                    </a:p>
                  </a:txBody>
                  <a:tcPr marL="9525" marR="9525" marT="9525" marB="0" anchor="ctr"/>
                </a:tc>
                <a:tc>
                  <a:txBody>
                    <a:bodyPr/>
                    <a:lstStyle/>
                    <a:p>
                      <a:pPr algn="ctr" rtl="0" fontAlgn="ctr"/>
                      <a:r>
                        <a:rPr lang="en-US" sz="1400" b="1" i="0" u="none" strike="noStrike">
                          <a:solidFill>
                            <a:srgbClr val="000000"/>
                          </a:solidFill>
                          <a:effectLst/>
                          <a:latin typeface="Calibri"/>
                        </a:rPr>
                        <a:t>50%</a:t>
                      </a:r>
                    </a:p>
                  </a:txBody>
                  <a:tcPr marL="9525" marR="9525" marT="9525" marB="0" anchor="ctr"/>
                </a:tc>
                <a:tc>
                  <a:txBody>
                    <a:bodyPr/>
                    <a:lstStyle/>
                    <a:p>
                      <a:pPr algn="ctr" rtl="0" fontAlgn="ctr"/>
                      <a:r>
                        <a:rPr lang="en-US" sz="1400" b="0" i="0" u="none" strike="noStrike">
                          <a:solidFill>
                            <a:srgbClr val="000000"/>
                          </a:solidFill>
                          <a:effectLst/>
                          <a:latin typeface="Calibri"/>
                        </a:rPr>
                        <a:t>80%</a:t>
                      </a:r>
                    </a:p>
                  </a:txBody>
                  <a:tcPr marL="9525" marR="9525" marT="9525" marB="0" anchor="ctr"/>
                </a:tc>
                <a:tc>
                  <a:txBody>
                    <a:bodyPr/>
                    <a:lstStyle/>
                    <a:p>
                      <a:pPr algn="ctr" rtl="0" fontAlgn="ctr"/>
                      <a:r>
                        <a:rPr lang="en-US" sz="1400" b="1" i="0" u="none" strike="noStrike">
                          <a:solidFill>
                            <a:srgbClr val="000000"/>
                          </a:solidFill>
                          <a:effectLst/>
                          <a:latin typeface="Calibri"/>
                        </a:rPr>
                        <a:t>58%</a:t>
                      </a:r>
                    </a:p>
                  </a:txBody>
                  <a:tcPr marL="9525" marR="9525" marT="9525" marB="0" anchor="ctr"/>
                </a:tc>
                <a:tc>
                  <a:txBody>
                    <a:bodyPr/>
                    <a:lstStyle/>
                    <a:p>
                      <a:pPr algn="ctr" rtl="0" fontAlgn="ctr"/>
                      <a:r>
                        <a:rPr lang="en-US" sz="1400" b="0" i="0" u="none" strike="noStrike">
                          <a:solidFill>
                            <a:srgbClr val="000000"/>
                          </a:solidFill>
                          <a:effectLst/>
                          <a:latin typeface="Calibri"/>
                        </a:rPr>
                        <a:t>84%</a:t>
                      </a:r>
                    </a:p>
                  </a:txBody>
                  <a:tcPr marL="9525" marR="9525" marT="9525" marB="0" anchor="ctr"/>
                </a:tc>
              </a:tr>
              <a:tr h="425368">
                <a:tc>
                  <a:txBody>
                    <a:bodyPr/>
                    <a:lstStyle/>
                    <a:p>
                      <a:pPr algn="l" fontAlgn="ctr"/>
                      <a:r>
                        <a:rPr lang="en-US" sz="1400" u="none" strike="noStrike" dirty="0">
                          <a:effectLst/>
                        </a:rPr>
                        <a:t>Classroom use (Scale-up, Computer labs)</a:t>
                      </a:r>
                      <a:endParaRPr lang="en-US" sz="1400" b="0" i="0" u="none" strike="noStrike" dirty="0">
                        <a:solidFill>
                          <a:srgbClr val="000000"/>
                        </a:solidFill>
                        <a:effectLst/>
                        <a:latin typeface="Calibri"/>
                      </a:endParaRPr>
                    </a:p>
                  </a:txBody>
                  <a:tcPr marL="9525" marR="9525" marT="9525" marB="0" anchor="ctr"/>
                </a:tc>
                <a:tc>
                  <a:txBody>
                    <a:bodyPr/>
                    <a:lstStyle/>
                    <a:p>
                      <a:pPr algn="ctr" rtl="0" fontAlgn="ctr"/>
                      <a:r>
                        <a:rPr lang="en-US" sz="1400" b="1" i="0" u="none" strike="noStrike">
                          <a:solidFill>
                            <a:srgbClr val="000000"/>
                          </a:solidFill>
                          <a:effectLst/>
                          <a:latin typeface="Calibri"/>
                        </a:rPr>
                        <a:t>22%</a:t>
                      </a:r>
                    </a:p>
                  </a:txBody>
                  <a:tcPr marL="9525" marR="9525" marT="9525" marB="0" anchor="ctr"/>
                </a:tc>
                <a:tc>
                  <a:txBody>
                    <a:bodyPr/>
                    <a:lstStyle/>
                    <a:p>
                      <a:pPr algn="ctr" rtl="0" fontAlgn="ctr"/>
                      <a:r>
                        <a:rPr lang="en-US" sz="1400" b="0" i="0" u="none" strike="noStrike">
                          <a:solidFill>
                            <a:srgbClr val="000000"/>
                          </a:solidFill>
                          <a:effectLst/>
                          <a:latin typeface="Calibri"/>
                        </a:rPr>
                        <a:t>67%</a:t>
                      </a:r>
                    </a:p>
                  </a:txBody>
                  <a:tcPr marL="9525" marR="9525" marT="9525" marB="0" anchor="ctr"/>
                </a:tc>
                <a:tc>
                  <a:txBody>
                    <a:bodyPr/>
                    <a:lstStyle/>
                    <a:p>
                      <a:pPr algn="ctr" rtl="0" fontAlgn="ctr"/>
                      <a:r>
                        <a:rPr lang="en-US" sz="1400" b="0" i="0" u="none" strike="noStrike">
                          <a:solidFill>
                            <a:srgbClr val="000000"/>
                          </a:solidFill>
                          <a:effectLst/>
                          <a:latin typeface="Calibri"/>
                        </a:rPr>
                        <a:t>18%</a:t>
                      </a:r>
                    </a:p>
                  </a:txBody>
                  <a:tcPr marL="9525" marR="9525" marT="9525" marB="0" anchor="ctr"/>
                </a:tc>
                <a:tc>
                  <a:txBody>
                    <a:bodyPr/>
                    <a:lstStyle/>
                    <a:p>
                      <a:pPr algn="ctr" rtl="0" fontAlgn="ctr"/>
                      <a:r>
                        <a:rPr lang="en-US" sz="1400" b="0" i="0" u="none" strike="noStrike">
                          <a:solidFill>
                            <a:srgbClr val="000000"/>
                          </a:solidFill>
                          <a:effectLst/>
                          <a:latin typeface="Calibri"/>
                        </a:rPr>
                        <a:t>84%</a:t>
                      </a:r>
                    </a:p>
                  </a:txBody>
                  <a:tcPr marL="9525" marR="9525" marT="9525" marB="0" anchor="ctr"/>
                </a:tc>
                <a:tc>
                  <a:txBody>
                    <a:bodyPr/>
                    <a:lstStyle/>
                    <a:p>
                      <a:pPr algn="ctr" rtl="0" fontAlgn="ctr"/>
                      <a:r>
                        <a:rPr lang="en-US" sz="1400" b="1" i="0" u="none" strike="noStrike">
                          <a:solidFill>
                            <a:srgbClr val="000000"/>
                          </a:solidFill>
                          <a:effectLst/>
                          <a:latin typeface="Calibri"/>
                        </a:rPr>
                        <a:t>20%</a:t>
                      </a:r>
                    </a:p>
                  </a:txBody>
                  <a:tcPr marL="9525" marR="9525" marT="9525" marB="0" anchor="ctr"/>
                </a:tc>
                <a:tc>
                  <a:txBody>
                    <a:bodyPr/>
                    <a:lstStyle/>
                    <a:p>
                      <a:pPr algn="ctr" rtl="0" fontAlgn="ctr"/>
                      <a:r>
                        <a:rPr lang="en-US" sz="1400" b="0" i="0" u="none" strike="noStrike">
                          <a:solidFill>
                            <a:srgbClr val="000000"/>
                          </a:solidFill>
                          <a:effectLst/>
                          <a:latin typeface="Calibri"/>
                        </a:rPr>
                        <a:t>57%</a:t>
                      </a:r>
                    </a:p>
                  </a:txBody>
                  <a:tcPr marL="9525" marR="9525" marT="9525" marB="0" anchor="ctr"/>
                </a:tc>
                <a:tc>
                  <a:txBody>
                    <a:bodyPr/>
                    <a:lstStyle/>
                    <a:p>
                      <a:pPr algn="ctr" rtl="0" fontAlgn="ctr"/>
                      <a:r>
                        <a:rPr lang="en-US" sz="1400" b="1" i="0" u="none" strike="noStrike">
                          <a:solidFill>
                            <a:srgbClr val="000000"/>
                          </a:solidFill>
                          <a:effectLst/>
                          <a:latin typeface="Calibri"/>
                        </a:rPr>
                        <a:t>32%</a:t>
                      </a:r>
                    </a:p>
                  </a:txBody>
                  <a:tcPr marL="9525" marR="9525" marT="9525" marB="0" anchor="ctr"/>
                </a:tc>
                <a:tc>
                  <a:txBody>
                    <a:bodyPr/>
                    <a:lstStyle/>
                    <a:p>
                      <a:pPr algn="ctr" rtl="0" fontAlgn="ctr"/>
                      <a:r>
                        <a:rPr lang="en-US" sz="1400" b="0" i="0" u="none" strike="noStrike">
                          <a:solidFill>
                            <a:srgbClr val="000000"/>
                          </a:solidFill>
                          <a:effectLst/>
                          <a:latin typeface="Calibri"/>
                        </a:rPr>
                        <a:t>60%</a:t>
                      </a:r>
                    </a:p>
                  </a:txBody>
                  <a:tcPr marL="9525" marR="9525" marT="9525" marB="0" anchor="ctr"/>
                </a:tc>
                <a:tc>
                  <a:txBody>
                    <a:bodyPr/>
                    <a:lstStyle/>
                    <a:p>
                      <a:pPr algn="ctr" rtl="0" fontAlgn="ctr"/>
                      <a:r>
                        <a:rPr lang="en-US" sz="1400" b="0" i="0" u="none" strike="noStrike">
                          <a:solidFill>
                            <a:srgbClr val="000000"/>
                          </a:solidFill>
                          <a:effectLst/>
                          <a:latin typeface="Calibri"/>
                        </a:rPr>
                        <a:t>8%</a:t>
                      </a:r>
                    </a:p>
                  </a:txBody>
                  <a:tcPr marL="9525" marR="9525" marT="9525" marB="0" anchor="ctr"/>
                </a:tc>
                <a:tc>
                  <a:txBody>
                    <a:bodyPr/>
                    <a:lstStyle/>
                    <a:p>
                      <a:pPr algn="ctr" rtl="0" fontAlgn="ctr"/>
                      <a:r>
                        <a:rPr lang="en-US" sz="1400" b="0" i="0" u="none" strike="noStrike">
                          <a:solidFill>
                            <a:srgbClr val="000000"/>
                          </a:solidFill>
                          <a:effectLst/>
                          <a:latin typeface="Calibri"/>
                        </a:rPr>
                        <a:t>50%</a:t>
                      </a:r>
                    </a:p>
                  </a:txBody>
                  <a:tcPr marL="9525" marR="9525" marT="9525" marB="0" anchor="ctr"/>
                </a:tc>
              </a:tr>
              <a:tr h="633408">
                <a:tc>
                  <a:txBody>
                    <a:bodyPr/>
                    <a:lstStyle/>
                    <a:p>
                      <a:pPr algn="l" fontAlgn="ctr"/>
                      <a:r>
                        <a:rPr lang="en-US" sz="1400" u="none" strike="noStrike" dirty="0">
                          <a:effectLst/>
                        </a:rPr>
                        <a:t>Delivery of materials (Desktop delivery, Request it, </a:t>
                      </a:r>
                      <a:r>
                        <a:rPr lang="en-US" sz="1400" u="none" strike="noStrike" dirty="0" err="1">
                          <a:effectLst/>
                        </a:rPr>
                        <a:t>Bookrunner</a:t>
                      </a:r>
                      <a:r>
                        <a:rPr lang="en-US" sz="1400" u="none" strike="noStrike" dirty="0">
                          <a:effectLst/>
                        </a:rPr>
                        <a:t>)</a:t>
                      </a:r>
                      <a:endParaRPr lang="en-US" sz="1400" b="0" i="0" u="none" strike="noStrike" dirty="0">
                        <a:solidFill>
                          <a:srgbClr val="000000"/>
                        </a:solidFill>
                        <a:effectLst/>
                        <a:latin typeface="Calibri"/>
                      </a:endParaRPr>
                    </a:p>
                  </a:txBody>
                  <a:tcPr marL="9525" marR="9525" marT="9525" marB="0" anchor="ctr"/>
                </a:tc>
                <a:tc>
                  <a:txBody>
                    <a:bodyPr/>
                    <a:lstStyle/>
                    <a:p>
                      <a:pPr algn="ctr" rtl="0" fontAlgn="ctr"/>
                      <a:r>
                        <a:rPr lang="en-US" sz="1400" b="1" i="0" u="none" strike="noStrike">
                          <a:solidFill>
                            <a:srgbClr val="000000"/>
                          </a:solidFill>
                          <a:effectLst/>
                          <a:latin typeface="Calibri"/>
                        </a:rPr>
                        <a:t>34%</a:t>
                      </a:r>
                    </a:p>
                  </a:txBody>
                  <a:tcPr marL="9525" marR="9525" marT="9525" marB="0" anchor="ctr"/>
                </a:tc>
                <a:tc>
                  <a:txBody>
                    <a:bodyPr/>
                    <a:lstStyle/>
                    <a:p>
                      <a:pPr algn="ctr" rtl="0" fontAlgn="ctr"/>
                      <a:r>
                        <a:rPr lang="en-US" sz="1400" b="0" i="0" u="none" strike="noStrike">
                          <a:solidFill>
                            <a:srgbClr val="000000"/>
                          </a:solidFill>
                          <a:effectLst/>
                          <a:latin typeface="Calibri"/>
                        </a:rPr>
                        <a:t>83%</a:t>
                      </a:r>
                    </a:p>
                  </a:txBody>
                  <a:tcPr marL="9525" marR="9525" marT="9525" marB="0" anchor="ctr"/>
                </a:tc>
                <a:tc>
                  <a:txBody>
                    <a:bodyPr/>
                    <a:lstStyle/>
                    <a:p>
                      <a:pPr algn="ctr" rtl="0" fontAlgn="ctr"/>
                      <a:r>
                        <a:rPr lang="en-US" sz="1400" b="1" i="0" u="none" strike="noStrike">
                          <a:solidFill>
                            <a:srgbClr val="000000"/>
                          </a:solidFill>
                          <a:effectLst/>
                          <a:latin typeface="Calibri"/>
                        </a:rPr>
                        <a:t>53%</a:t>
                      </a:r>
                    </a:p>
                  </a:txBody>
                  <a:tcPr marL="9525" marR="9525" marT="9525" marB="0" anchor="ctr"/>
                </a:tc>
                <a:tc>
                  <a:txBody>
                    <a:bodyPr/>
                    <a:lstStyle/>
                    <a:p>
                      <a:pPr algn="ctr" rtl="0" fontAlgn="ctr"/>
                      <a:r>
                        <a:rPr lang="en-US" sz="1400" b="0" i="0" u="none" strike="noStrike">
                          <a:solidFill>
                            <a:srgbClr val="000000"/>
                          </a:solidFill>
                          <a:effectLst/>
                          <a:latin typeface="Calibri"/>
                        </a:rPr>
                        <a:t>89%</a:t>
                      </a:r>
                    </a:p>
                  </a:txBody>
                  <a:tcPr marL="9525" marR="9525" marT="9525" marB="0" anchor="ctr"/>
                </a:tc>
                <a:tc>
                  <a:txBody>
                    <a:bodyPr/>
                    <a:lstStyle/>
                    <a:p>
                      <a:pPr algn="ctr" rtl="0" fontAlgn="ctr"/>
                      <a:r>
                        <a:rPr lang="en-US" sz="1400" b="1" i="0" u="none" strike="noStrike">
                          <a:solidFill>
                            <a:srgbClr val="000000"/>
                          </a:solidFill>
                          <a:effectLst/>
                          <a:latin typeface="Calibri"/>
                        </a:rPr>
                        <a:t>47%</a:t>
                      </a:r>
                    </a:p>
                  </a:txBody>
                  <a:tcPr marL="9525" marR="9525" marT="9525" marB="0" anchor="ctr"/>
                </a:tc>
                <a:tc>
                  <a:txBody>
                    <a:bodyPr/>
                    <a:lstStyle/>
                    <a:p>
                      <a:pPr algn="ctr" rtl="0" fontAlgn="ctr"/>
                      <a:r>
                        <a:rPr lang="en-US" sz="1400" b="0" i="0" u="none" strike="noStrike">
                          <a:solidFill>
                            <a:srgbClr val="000000"/>
                          </a:solidFill>
                          <a:effectLst/>
                          <a:latin typeface="Calibri"/>
                        </a:rPr>
                        <a:t>90%</a:t>
                      </a:r>
                    </a:p>
                  </a:txBody>
                  <a:tcPr marL="9525" marR="9525" marT="9525" marB="0" anchor="ctr"/>
                </a:tc>
                <a:tc>
                  <a:txBody>
                    <a:bodyPr/>
                    <a:lstStyle/>
                    <a:p>
                      <a:pPr algn="ctr" rtl="0" fontAlgn="ctr"/>
                      <a:r>
                        <a:rPr lang="en-US" sz="1400" b="0" i="0" u="none" strike="noStrike">
                          <a:solidFill>
                            <a:srgbClr val="000000"/>
                          </a:solidFill>
                          <a:effectLst/>
                          <a:latin typeface="Calibri"/>
                        </a:rPr>
                        <a:t>14%</a:t>
                      </a:r>
                    </a:p>
                  </a:txBody>
                  <a:tcPr marL="9525" marR="9525" marT="9525" marB="0" anchor="ctr"/>
                </a:tc>
                <a:tc>
                  <a:txBody>
                    <a:bodyPr/>
                    <a:lstStyle/>
                    <a:p>
                      <a:pPr algn="ctr" rtl="0" fontAlgn="ctr"/>
                      <a:r>
                        <a:rPr lang="en-US" sz="1400" b="0" i="0" u="none" strike="noStrike">
                          <a:solidFill>
                            <a:srgbClr val="000000"/>
                          </a:solidFill>
                          <a:effectLst/>
                          <a:latin typeface="Calibri"/>
                        </a:rPr>
                        <a:t>51%</a:t>
                      </a:r>
                    </a:p>
                  </a:txBody>
                  <a:tcPr marL="9525" marR="9525" marT="9525" marB="0" anchor="ctr"/>
                </a:tc>
                <a:tc>
                  <a:txBody>
                    <a:bodyPr/>
                    <a:lstStyle/>
                    <a:p>
                      <a:pPr algn="ctr" rtl="0" fontAlgn="ctr"/>
                      <a:r>
                        <a:rPr lang="en-US" sz="1400" b="0" i="0" u="none" strike="noStrike">
                          <a:solidFill>
                            <a:srgbClr val="000000"/>
                          </a:solidFill>
                          <a:effectLst/>
                          <a:latin typeface="Calibri"/>
                        </a:rPr>
                        <a:t>21%</a:t>
                      </a:r>
                    </a:p>
                  </a:txBody>
                  <a:tcPr marL="9525" marR="9525" marT="9525" marB="0" anchor="ctr"/>
                </a:tc>
                <a:tc>
                  <a:txBody>
                    <a:bodyPr/>
                    <a:lstStyle/>
                    <a:p>
                      <a:pPr algn="ctr" rtl="0" fontAlgn="ctr"/>
                      <a:r>
                        <a:rPr lang="en-US" sz="1400" b="0" i="0" u="none" strike="noStrike" dirty="0">
                          <a:solidFill>
                            <a:srgbClr val="000000"/>
                          </a:solidFill>
                          <a:effectLst/>
                          <a:latin typeface="Calibri"/>
                        </a:rPr>
                        <a:t>82%</a:t>
                      </a:r>
                    </a:p>
                  </a:txBody>
                  <a:tcPr marL="9525" marR="9525" marT="9525" marB="0" anchor="ctr"/>
                </a:tc>
              </a:tr>
              <a:tr h="310676">
                <a:tc>
                  <a:txBody>
                    <a:bodyPr/>
                    <a:lstStyle/>
                    <a:p>
                      <a:pPr algn="l" fontAlgn="ctr"/>
                      <a:r>
                        <a:rPr lang="en-US" sz="1400" u="none" strike="noStrike" dirty="0">
                          <a:effectLst/>
                        </a:rPr>
                        <a:t>Library Instruction</a:t>
                      </a:r>
                      <a:endParaRPr lang="en-US" sz="1400" b="0" i="0" u="none" strike="noStrike" dirty="0">
                        <a:solidFill>
                          <a:srgbClr val="000000"/>
                        </a:solidFill>
                        <a:effectLst/>
                        <a:latin typeface="Calibri"/>
                      </a:endParaRPr>
                    </a:p>
                  </a:txBody>
                  <a:tcPr marL="9525" marR="9525" marT="9525" marB="0" anchor="ctr"/>
                </a:tc>
                <a:tc>
                  <a:txBody>
                    <a:bodyPr/>
                    <a:lstStyle/>
                    <a:p>
                      <a:pPr algn="ctr" rtl="0" fontAlgn="ctr"/>
                      <a:r>
                        <a:rPr lang="en-US" sz="1400" b="0" i="0" u="none" strike="noStrike">
                          <a:solidFill>
                            <a:srgbClr val="000000"/>
                          </a:solidFill>
                          <a:effectLst/>
                          <a:latin typeface="Calibri"/>
                        </a:rPr>
                        <a:t>17%</a:t>
                      </a:r>
                    </a:p>
                  </a:txBody>
                  <a:tcPr marL="9525" marR="9525" marT="9525" marB="0" anchor="ctr"/>
                </a:tc>
                <a:tc>
                  <a:txBody>
                    <a:bodyPr/>
                    <a:lstStyle/>
                    <a:p>
                      <a:pPr algn="ctr" rtl="0" fontAlgn="ctr"/>
                      <a:r>
                        <a:rPr lang="en-US" sz="1400" b="0" i="0" u="none" strike="noStrike">
                          <a:solidFill>
                            <a:srgbClr val="000000"/>
                          </a:solidFill>
                          <a:effectLst/>
                          <a:latin typeface="Calibri"/>
                        </a:rPr>
                        <a:t>76%</a:t>
                      </a:r>
                    </a:p>
                  </a:txBody>
                  <a:tcPr marL="9525" marR="9525" marT="9525" marB="0" anchor="ctr"/>
                </a:tc>
                <a:tc>
                  <a:txBody>
                    <a:bodyPr/>
                    <a:lstStyle/>
                    <a:p>
                      <a:pPr algn="ctr" rtl="0" fontAlgn="ctr"/>
                      <a:r>
                        <a:rPr lang="en-US" sz="1400" b="1" i="0" u="none" strike="noStrike">
                          <a:solidFill>
                            <a:srgbClr val="000000"/>
                          </a:solidFill>
                          <a:effectLst/>
                          <a:latin typeface="Calibri"/>
                        </a:rPr>
                        <a:t>20%</a:t>
                      </a:r>
                    </a:p>
                  </a:txBody>
                  <a:tcPr marL="9525" marR="9525" marT="9525" marB="0" anchor="ctr"/>
                </a:tc>
                <a:tc>
                  <a:txBody>
                    <a:bodyPr/>
                    <a:lstStyle/>
                    <a:p>
                      <a:pPr algn="ctr" rtl="0" fontAlgn="ctr"/>
                      <a:r>
                        <a:rPr lang="en-US" sz="1400" b="0" i="0" u="none" strike="noStrike">
                          <a:solidFill>
                            <a:srgbClr val="000000"/>
                          </a:solidFill>
                          <a:effectLst/>
                          <a:latin typeface="Calibri"/>
                        </a:rPr>
                        <a:t>92%</a:t>
                      </a:r>
                    </a:p>
                  </a:txBody>
                  <a:tcPr marL="9525" marR="9525" marT="9525" marB="0" anchor="ctr"/>
                </a:tc>
                <a:tc>
                  <a:txBody>
                    <a:bodyPr/>
                    <a:lstStyle/>
                    <a:p>
                      <a:pPr algn="ctr" rtl="0" fontAlgn="ctr"/>
                      <a:r>
                        <a:rPr lang="en-US" sz="1400" b="1" i="0" u="none" strike="noStrike">
                          <a:solidFill>
                            <a:srgbClr val="000000"/>
                          </a:solidFill>
                          <a:effectLst/>
                          <a:latin typeface="Calibri"/>
                        </a:rPr>
                        <a:t>23%</a:t>
                      </a:r>
                    </a:p>
                  </a:txBody>
                  <a:tcPr marL="9525" marR="9525" marT="9525" marB="0" anchor="ctr"/>
                </a:tc>
                <a:tc>
                  <a:txBody>
                    <a:bodyPr/>
                    <a:lstStyle/>
                    <a:p>
                      <a:pPr algn="ctr" rtl="0" fontAlgn="ctr"/>
                      <a:r>
                        <a:rPr lang="en-US" sz="1400" b="0" i="0" u="none" strike="noStrike">
                          <a:solidFill>
                            <a:srgbClr val="000000"/>
                          </a:solidFill>
                          <a:effectLst/>
                          <a:latin typeface="Calibri"/>
                        </a:rPr>
                        <a:t>83%</a:t>
                      </a:r>
                    </a:p>
                  </a:txBody>
                  <a:tcPr marL="9525" marR="9525" marT="9525" marB="0" anchor="ctr"/>
                </a:tc>
                <a:tc>
                  <a:txBody>
                    <a:bodyPr/>
                    <a:lstStyle/>
                    <a:p>
                      <a:pPr algn="ctr" rtl="0" fontAlgn="ctr"/>
                      <a:r>
                        <a:rPr lang="en-US" sz="1400" b="0" i="0" u="none" strike="noStrike">
                          <a:solidFill>
                            <a:srgbClr val="000000"/>
                          </a:solidFill>
                          <a:effectLst/>
                          <a:latin typeface="Calibri"/>
                        </a:rPr>
                        <a:t>13%</a:t>
                      </a:r>
                    </a:p>
                  </a:txBody>
                  <a:tcPr marL="9525" marR="9525" marT="9525" marB="0" anchor="ctr"/>
                </a:tc>
                <a:tc>
                  <a:txBody>
                    <a:bodyPr/>
                    <a:lstStyle/>
                    <a:p>
                      <a:pPr algn="ctr" rtl="0" fontAlgn="ctr"/>
                      <a:r>
                        <a:rPr lang="en-US" sz="1400" b="0" i="0" u="none" strike="noStrike">
                          <a:solidFill>
                            <a:srgbClr val="000000"/>
                          </a:solidFill>
                          <a:effectLst/>
                          <a:latin typeface="Calibri"/>
                        </a:rPr>
                        <a:t>50%</a:t>
                      </a:r>
                    </a:p>
                  </a:txBody>
                  <a:tcPr marL="9525" marR="9525" marT="9525" marB="0" anchor="ctr"/>
                </a:tc>
                <a:tc>
                  <a:txBody>
                    <a:bodyPr/>
                    <a:lstStyle/>
                    <a:p>
                      <a:pPr algn="ctr" rtl="0" fontAlgn="ctr"/>
                      <a:r>
                        <a:rPr lang="en-US" sz="1400" b="0" i="0" u="none" strike="noStrike">
                          <a:solidFill>
                            <a:srgbClr val="000000"/>
                          </a:solidFill>
                          <a:effectLst/>
                          <a:latin typeface="Calibri"/>
                        </a:rPr>
                        <a:t>11%</a:t>
                      </a:r>
                    </a:p>
                  </a:txBody>
                  <a:tcPr marL="9525" marR="9525" marT="9525" marB="0" anchor="ctr"/>
                </a:tc>
                <a:tc>
                  <a:txBody>
                    <a:bodyPr/>
                    <a:lstStyle/>
                    <a:p>
                      <a:pPr algn="ctr" rtl="0" fontAlgn="ctr"/>
                      <a:r>
                        <a:rPr lang="en-US" sz="1400" b="0" i="0" u="none" strike="noStrike">
                          <a:solidFill>
                            <a:srgbClr val="000000"/>
                          </a:solidFill>
                          <a:effectLst/>
                          <a:latin typeface="Calibri"/>
                        </a:rPr>
                        <a:t>67%</a:t>
                      </a:r>
                    </a:p>
                  </a:txBody>
                  <a:tcPr marL="9525" marR="9525" marT="9525" marB="0" anchor="ctr"/>
                </a:tc>
              </a:tr>
              <a:tr h="515974">
                <a:tc>
                  <a:txBody>
                    <a:bodyPr/>
                    <a:lstStyle/>
                    <a:p>
                      <a:pPr algn="l" fontAlgn="ctr"/>
                      <a:r>
                        <a:rPr lang="en-US" sz="1400" u="none" strike="noStrike" dirty="0">
                          <a:effectLst/>
                        </a:rPr>
                        <a:t>Newman at Night (Extended hours </a:t>
                      </a:r>
                      <a:r>
                        <a:rPr lang="en-US" sz="1400" u="none" strike="noStrike" dirty="0" smtClean="0">
                          <a:effectLst/>
                        </a:rPr>
                        <a:t>midnight to </a:t>
                      </a:r>
                      <a:r>
                        <a:rPr lang="en-US" sz="1400" u="none" strike="noStrike" dirty="0">
                          <a:effectLst/>
                        </a:rPr>
                        <a:t>8:00am)</a:t>
                      </a:r>
                      <a:endParaRPr lang="en-US" sz="1400" b="0" i="0" u="none" strike="noStrike" dirty="0">
                        <a:solidFill>
                          <a:srgbClr val="000000"/>
                        </a:solidFill>
                        <a:effectLst/>
                        <a:latin typeface="Calibri"/>
                      </a:endParaRPr>
                    </a:p>
                  </a:txBody>
                  <a:tcPr marL="9525" marR="9525" marT="9525" marB="0" anchor="ctr"/>
                </a:tc>
                <a:tc>
                  <a:txBody>
                    <a:bodyPr/>
                    <a:lstStyle/>
                    <a:p>
                      <a:pPr algn="ctr" rtl="0" fontAlgn="ctr"/>
                      <a:r>
                        <a:rPr lang="en-US" sz="1400" b="1" i="0" u="none" strike="noStrike">
                          <a:solidFill>
                            <a:srgbClr val="000000"/>
                          </a:solidFill>
                          <a:effectLst/>
                          <a:latin typeface="Calibri"/>
                        </a:rPr>
                        <a:t>29%</a:t>
                      </a:r>
                    </a:p>
                  </a:txBody>
                  <a:tcPr marL="9525" marR="9525" marT="9525" marB="0" anchor="ctr"/>
                </a:tc>
                <a:tc>
                  <a:txBody>
                    <a:bodyPr/>
                    <a:lstStyle/>
                    <a:p>
                      <a:pPr algn="ctr" rtl="0" fontAlgn="ctr"/>
                      <a:r>
                        <a:rPr lang="en-US" sz="1400" b="0" i="0" u="none" strike="noStrike">
                          <a:solidFill>
                            <a:srgbClr val="000000"/>
                          </a:solidFill>
                          <a:effectLst/>
                          <a:latin typeface="Calibri"/>
                        </a:rPr>
                        <a:t>80%</a:t>
                      </a:r>
                    </a:p>
                  </a:txBody>
                  <a:tcPr marL="9525" marR="9525" marT="9525" marB="0" anchor="ctr"/>
                </a:tc>
                <a:tc>
                  <a:txBody>
                    <a:bodyPr/>
                    <a:lstStyle/>
                    <a:p>
                      <a:pPr algn="ctr" rtl="0" fontAlgn="ctr"/>
                      <a:r>
                        <a:rPr lang="en-US" sz="1400" b="0" i="0" u="none" strike="noStrike">
                          <a:solidFill>
                            <a:srgbClr val="000000"/>
                          </a:solidFill>
                          <a:effectLst/>
                          <a:latin typeface="Calibri"/>
                        </a:rPr>
                        <a:t>7%</a:t>
                      </a:r>
                    </a:p>
                  </a:txBody>
                  <a:tcPr marL="9525" marR="9525" marT="9525" marB="0" anchor="ctr"/>
                </a:tc>
                <a:tc>
                  <a:txBody>
                    <a:bodyPr/>
                    <a:lstStyle/>
                    <a:p>
                      <a:pPr algn="ctr" rtl="0" fontAlgn="ctr"/>
                      <a:r>
                        <a:rPr lang="en-US" sz="1400" b="0" i="0" u="none" strike="noStrike">
                          <a:solidFill>
                            <a:srgbClr val="000000"/>
                          </a:solidFill>
                          <a:effectLst/>
                          <a:latin typeface="Calibri"/>
                        </a:rPr>
                        <a:t>94%</a:t>
                      </a:r>
                    </a:p>
                  </a:txBody>
                  <a:tcPr marL="9525" marR="9525" marT="9525" marB="0" anchor="ctr"/>
                </a:tc>
                <a:tc>
                  <a:txBody>
                    <a:bodyPr/>
                    <a:lstStyle/>
                    <a:p>
                      <a:pPr algn="ctr" rtl="0" fontAlgn="ctr"/>
                      <a:r>
                        <a:rPr lang="en-US" sz="1400" b="1" i="0" u="none" strike="noStrike">
                          <a:solidFill>
                            <a:srgbClr val="000000"/>
                          </a:solidFill>
                          <a:effectLst/>
                          <a:latin typeface="Calibri"/>
                        </a:rPr>
                        <a:t>29%</a:t>
                      </a:r>
                    </a:p>
                  </a:txBody>
                  <a:tcPr marL="9525" marR="9525" marT="9525" marB="0" anchor="ctr"/>
                </a:tc>
                <a:tc>
                  <a:txBody>
                    <a:bodyPr/>
                    <a:lstStyle/>
                    <a:p>
                      <a:pPr algn="ctr" rtl="0" fontAlgn="ctr"/>
                      <a:r>
                        <a:rPr lang="en-US" sz="1400" b="0" i="0" u="none" strike="noStrike">
                          <a:solidFill>
                            <a:srgbClr val="000000"/>
                          </a:solidFill>
                          <a:effectLst/>
                          <a:latin typeface="Calibri"/>
                        </a:rPr>
                        <a:t>67%</a:t>
                      </a:r>
                    </a:p>
                  </a:txBody>
                  <a:tcPr marL="9525" marR="9525" marT="9525" marB="0" anchor="ctr"/>
                </a:tc>
                <a:tc>
                  <a:txBody>
                    <a:bodyPr/>
                    <a:lstStyle/>
                    <a:p>
                      <a:pPr algn="ctr" rtl="0" fontAlgn="ctr"/>
                      <a:r>
                        <a:rPr lang="en-US" sz="1400" b="1" i="0" u="none" strike="noStrike">
                          <a:solidFill>
                            <a:srgbClr val="000000"/>
                          </a:solidFill>
                          <a:effectLst/>
                          <a:latin typeface="Calibri"/>
                        </a:rPr>
                        <a:t>57%</a:t>
                      </a:r>
                    </a:p>
                  </a:txBody>
                  <a:tcPr marL="9525" marR="9525" marT="9525" marB="0" anchor="ctr"/>
                </a:tc>
                <a:tc>
                  <a:txBody>
                    <a:bodyPr/>
                    <a:lstStyle/>
                    <a:p>
                      <a:pPr algn="ctr" rtl="0" fontAlgn="ctr"/>
                      <a:r>
                        <a:rPr lang="en-US" sz="1400" b="0" i="0" u="none" strike="noStrike">
                          <a:solidFill>
                            <a:srgbClr val="000000"/>
                          </a:solidFill>
                          <a:effectLst/>
                          <a:latin typeface="Calibri"/>
                        </a:rPr>
                        <a:t>80%</a:t>
                      </a:r>
                    </a:p>
                  </a:txBody>
                  <a:tcPr marL="9525" marR="9525" marT="9525" marB="0" anchor="ctr"/>
                </a:tc>
                <a:tc>
                  <a:txBody>
                    <a:bodyPr/>
                    <a:lstStyle/>
                    <a:p>
                      <a:pPr algn="ctr" rtl="0" fontAlgn="ctr"/>
                      <a:r>
                        <a:rPr lang="en-US" sz="1400" b="0" i="0" u="none" strike="noStrike">
                          <a:solidFill>
                            <a:srgbClr val="000000"/>
                          </a:solidFill>
                          <a:effectLst/>
                          <a:latin typeface="Calibri"/>
                        </a:rPr>
                        <a:t>11%</a:t>
                      </a:r>
                    </a:p>
                  </a:txBody>
                  <a:tcPr marL="9525" marR="9525" marT="9525" marB="0" anchor="ctr"/>
                </a:tc>
                <a:tc>
                  <a:txBody>
                    <a:bodyPr/>
                    <a:lstStyle/>
                    <a:p>
                      <a:pPr algn="ctr" rtl="0" fontAlgn="ctr"/>
                      <a:r>
                        <a:rPr lang="en-US" sz="1400" b="0" i="0" u="none" strike="noStrike">
                          <a:solidFill>
                            <a:srgbClr val="000000"/>
                          </a:solidFill>
                          <a:effectLst/>
                          <a:latin typeface="Calibri"/>
                        </a:rPr>
                        <a:t>92%</a:t>
                      </a:r>
                    </a:p>
                  </a:txBody>
                  <a:tcPr marL="9525" marR="9525" marT="9525" marB="0" anchor="ctr"/>
                </a:tc>
              </a:tr>
              <a:tr h="360938">
                <a:tc>
                  <a:txBody>
                    <a:bodyPr/>
                    <a:lstStyle/>
                    <a:p>
                      <a:pPr algn="l" fontAlgn="ctr"/>
                      <a:r>
                        <a:rPr lang="en-US" sz="1400" b="0" i="0" u="none" strike="noStrike" dirty="0" smtClean="0">
                          <a:solidFill>
                            <a:srgbClr val="000000"/>
                          </a:solidFill>
                          <a:effectLst/>
                          <a:latin typeface="Calibri"/>
                        </a:rPr>
                        <a:t>Printing Services (Scanning, plotter, printing, etc.)</a:t>
                      </a:r>
                      <a:endParaRPr lang="en-US" sz="1400" b="0" i="0" u="none" strike="noStrike" dirty="0">
                        <a:solidFill>
                          <a:srgbClr val="000000"/>
                        </a:solidFill>
                        <a:effectLst/>
                        <a:latin typeface="Calibri"/>
                      </a:endParaRPr>
                    </a:p>
                  </a:txBody>
                  <a:tcPr marL="9525" marR="9525" marT="9525" marB="0" anchor="ctr"/>
                </a:tc>
                <a:tc>
                  <a:txBody>
                    <a:bodyPr/>
                    <a:lstStyle/>
                    <a:p>
                      <a:pPr algn="ctr" rtl="0" fontAlgn="ctr"/>
                      <a:r>
                        <a:rPr lang="en-US" sz="1400" b="1" i="0" u="none" strike="noStrike" dirty="0" smtClean="0">
                          <a:solidFill>
                            <a:srgbClr val="000000"/>
                          </a:solidFill>
                          <a:effectLst/>
                          <a:latin typeface="Calibri"/>
                        </a:rPr>
                        <a:t>32%</a:t>
                      </a:r>
                      <a:endParaRPr lang="en-US" sz="1400" b="1" i="0" u="none" strike="noStrike" dirty="0">
                        <a:solidFill>
                          <a:srgbClr val="000000"/>
                        </a:solidFill>
                        <a:effectLst/>
                        <a:latin typeface="Calibri"/>
                      </a:endParaRPr>
                    </a:p>
                  </a:txBody>
                  <a:tcPr marL="9525" marR="9525" marT="9525" marB="0" anchor="ctr"/>
                </a:tc>
                <a:tc>
                  <a:txBody>
                    <a:bodyPr/>
                    <a:lstStyle/>
                    <a:p>
                      <a:pPr algn="ctr" rtl="0" fontAlgn="ctr"/>
                      <a:r>
                        <a:rPr lang="en-US" sz="1400" b="0" i="0" u="none" strike="noStrike" dirty="0" smtClean="0">
                          <a:solidFill>
                            <a:srgbClr val="000000"/>
                          </a:solidFill>
                          <a:effectLst/>
                          <a:latin typeface="Calibri"/>
                        </a:rPr>
                        <a:t>62%</a:t>
                      </a:r>
                      <a:endParaRPr lang="en-US" sz="1400" b="0" i="0" u="none" strike="noStrike" dirty="0">
                        <a:solidFill>
                          <a:srgbClr val="000000"/>
                        </a:solidFill>
                        <a:effectLst/>
                        <a:latin typeface="Calibri"/>
                      </a:endParaRPr>
                    </a:p>
                  </a:txBody>
                  <a:tcPr marL="9525" marR="9525" marT="9525" marB="0" anchor="ctr"/>
                </a:tc>
                <a:tc>
                  <a:txBody>
                    <a:bodyPr/>
                    <a:lstStyle/>
                    <a:p>
                      <a:pPr algn="ctr" rtl="0" fontAlgn="ctr"/>
                      <a:r>
                        <a:rPr lang="en-US" sz="1400" b="0" i="0" u="none" strike="noStrike" dirty="0" smtClean="0">
                          <a:solidFill>
                            <a:srgbClr val="000000"/>
                          </a:solidFill>
                          <a:effectLst/>
                          <a:latin typeface="Calibri"/>
                        </a:rPr>
                        <a:t>9%</a:t>
                      </a:r>
                      <a:endParaRPr lang="en-US" sz="1400" b="0" i="0" u="none" strike="noStrike" dirty="0">
                        <a:solidFill>
                          <a:srgbClr val="000000"/>
                        </a:solidFill>
                        <a:effectLst/>
                        <a:latin typeface="Calibri"/>
                      </a:endParaRPr>
                    </a:p>
                  </a:txBody>
                  <a:tcPr marL="9525" marR="9525" marT="9525" marB="0" anchor="ctr"/>
                </a:tc>
                <a:tc>
                  <a:txBody>
                    <a:bodyPr/>
                    <a:lstStyle/>
                    <a:p>
                      <a:pPr algn="ctr" rtl="0" fontAlgn="ctr"/>
                      <a:r>
                        <a:rPr lang="en-US" sz="1400" b="0" i="0" u="none" strike="noStrike" dirty="0" smtClean="0">
                          <a:solidFill>
                            <a:srgbClr val="000000"/>
                          </a:solidFill>
                          <a:effectLst/>
                          <a:latin typeface="Calibri"/>
                        </a:rPr>
                        <a:t>65%</a:t>
                      </a:r>
                      <a:endParaRPr lang="en-US" sz="1400" b="0" i="0" u="none" strike="noStrike" dirty="0">
                        <a:solidFill>
                          <a:srgbClr val="000000"/>
                        </a:solidFill>
                        <a:effectLst/>
                        <a:latin typeface="Calibri"/>
                      </a:endParaRPr>
                    </a:p>
                  </a:txBody>
                  <a:tcPr marL="9525" marR="9525" marT="9525" marB="0" anchor="ctr"/>
                </a:tc>
                <a:tc>
                  <a:txBody>
                    <a:bodyPr/>
                    <a:lstStyle/>
                    <a:p>
                      <a:pPr algn="ctr" rtl="0" fontAlgn="ctr"/>
                      <a:r>
                        <a:rPr lang="en-US" sz="1400" b="1" i="0" u="none" strike="noStrike" dirty="0" smtClean="0">
                          <a:solidFill>
                            <a:srgbClr val="000000"/>
                          </a:solidFill>
                          <a:effectLst/>
                          <a:latin typeface="Calibri"/>
                        </a:rPr>
                        <a:t>40%</a:t>
                      </a:r>
                      <a:endParaRPr lang="en-US" sz="1400" b="1" i="0" u="none" strike="noStrike" dirty="0">
                        <a:solidFill>
                          <a:srgbClr val="000000"/>
                        </a:solidFill>
                        <a:effectLst/>
                        <a:latin typeface="Calibri"/>
                      </a:endParaRPr>
                    </a:p>
                  </a:txBody>
                  <a:tcPr marL="9525" marR="9525" marT="9525" marB="0" anchor="ctr"/>
                </a:tc>
                <a:tc>
                  <a:txBody>
                    <a:bodyPr/>
                    <a:lstStyle/>
                    <a:p>
                      <a:pPr algn="ctr" rtl="0" fontAlgn="ctr"/>
                      <a:r>
                        <a:rPr lang="en-US" sz="1400" b="0" i="0" u="none" strike="noStrike" dirty="0" smtClean="0">
                          <a:solidFill>
                            <a:srgbClr val="000000"/>
                          </a:solidFill>
                          <a:effectLst/>
                          <a:latin typeface="Calibri"/>
                        </a:rPr>
                        <a:t>49%</a:t>
                      </a:r>
                      <a:endParaRPr lang="en-US" sz="1400" b="0" i="0" u="none" strike="noStrike" dirty="0">
                        <a:solidFill>
                          <a:srgbClr val="000000"/>
                        </a:solidFill>
                        <a:effectLst/>
                        <a:latin typeface="Calibri"/>
                      </a:endParaRPr>
                    </a:p>
                  </a:txBody>
                  <a:tcPr marL="9525" marR="9525" marT="9525" marB="0" anchor="ctr"/>
                </a:tc>
                <a:tc>
                  <a:txBody>
                    <a:bodyPr/>
                    <a:lstStyle/>
                    <a:p>
                      <a:pPr algn="ctr" rtl="0" fontAlgn="ctr"/>
                      <a:r>
                        <a:rPr lang="en-US" sz="1400" b="1" i="0" u="none" strike="noStrike" dirty="0" smtClean="0">
                          <a:solidFill>
                            <a:srgbClr val="000000"/>
                          </a:solidFill>
                          <a:effectLst/>
                          <a:latin typeface="Calibri"/>
                        </a:rPr>
                        <a:t>59%</a:t>
                      </a:r>
                      <a:endParaRPr lang="en-US" sz="1400" b="1" i="0" u="none" strike="noStrike" dirty="0">
                        <a:solidFill>
                          <a:srgbClr val="000000"/>
                        </a:solidFill>
                        <a:effectLst/>
                        <a:latin typeface="Calibri"/>
                      </a:endParaRPr>
                    </a:p>
                  </a:txBody>
                  <a:tcPr marL="9525" marR="9525" marT="9525" marB="0" anchor="ctr"/>
                </a:tc>
                <a:tc>
                  <a:txBody>
                    <a:bodyPr/>
                    <a:lstStyle/>
                    <a:p>
                      <a:pPr algn="ctr" rtl="0" fontAlgn="ctr"/>
                      <a:r>
                        <a:rPr lang="en-US" sz="1400" b="0" i="0" u="none" strike="noStrike" dirty="0" smtClean="0">
                          <a:solidFill>
                            <a:srgbClr val="000000"/>
                          </a:solidFill>
                          <a:effectLst/>
                          <a:latin typeface="Calibri"/>
                        </a:rPr>
                        <a:t>62%</a:t>
                      </a:r>
                      <a:endParaRPr lang="en-US" sz="1400" b="0" i="0" u="none" strike="noStrike" dirty="0">
                        <a:solidFill>
                          <a:srgbClr val="000000"/>
                        </a:solidFill>
                        <a:effectLst/>
                        <a:latin typeface="Calibri"/>
                      </a:endParaRPr>
                    </a:p>
                  </a:txBody>
                  <a:tcPr marL="9525" marR="9525" marT="9525" marB="0" anchor="ctr"/>
                </a:tc>
                <a:tc>
                  <a:txBody>
                    <a:bodyPr/>
                    <a:lstStyle/>
                    <a:p>
                      <a:pPr algn="ctr" rtl="0" fontAlgn="ctr"/>
                      <a:r>
                        <a:rPr lang="en-US" sz="1400" b="0" i="0" u="none" strike="noStrike" dirty="0" smtClean="0">
                          <a:solidFill>
                            <a:srgbClr val="000000"/>
                          </a:solidFill>
                          <a:effectLst/>
                          <a:latin typeface="Calibri"/>
                        </a:rPr>
                        <a:t>16%</a:t>
                      </a:r>
                      <a:endParaRPr lang="en-US" sz="1400" b="0" i="0" u="none" strike="noStrike" dirty="0">
                        <a:solidFill>
                          <a:srgbClr val="000000"/>
                        </a:solidFill>
                        <a:effectLst/>
                        <a:latin typeface="Calibri"/>
                      </a:endParaRPr>
                    </a:p>
                  </a:txBody>
                  <a:tcPr marL="9525" marR="9525" marT="9525" marB="0" anchor="ctr"/>
                </a:tc>
                <a:tc>
                  <a:txBody>
                    <a:bodyPr/>
                    <a:lstStyle/>
                    <a:p>
                      <a:pPr algn="ctr" rtl="0" fontAlgn="ctr"/>
                      <a:r>
                        <a:rPr lang="en-US" sz="1400" b="0" i="0" u="none" strike="noStrike" dirty="0" smtClean="0">
                          <a:solidFill>
                            <a:srgbClr val="000000"/>
                          </a:solidFill>
                          <a:effectLst/>
                          <a:latin typeface="Calibri"/>
                        </a:rPr>
                        <a:t>76%</a:t>
                      </a:r>
                      <a:endParaRPr lang="en-US" sz="1400" b="0" i="0" u="none" strike="noStrike" dirty="0">
                        <a:solidFill>
                          <a:srgbClr val="000000"/>
                        </a:solidFill>
                        <a:effectLst/>
                        <a:latin typeface="Calibri"/>
                      </a:endParaRPr>
                    </a:p>
                  </a:txBody>
                  <a:tcPr marL="9525" marR="9525" marT="9525" marB="0" anchor="ctr"/>
                </a:tc>
              </a:tr>
              <a:tr h="360938">
                <a:tc>
                  <a:txBody>
                    <a:bodyPr/>
                    <a:lstStyle/>
                    <a:p>
                      <a:pPr algn="l" fontAlgn="ctr"/>
                      <a:r>
                        <a:rPr lang="en-US" sz="1400" u="none" strike="noStrike" dirty="0">
                          <a:effectLst/>
                        </a:rPr>
                        <a:t>Research assistance services</a:t>
                      </a:r>
                      <a:endParaRPr lang="en-US" sz="1400" b="0" i="0" u="none" strike="noStrike" dirty="0">
                        <a:solidFill>
                          <a:srgbClr val="000000"/>
                        </a:solidFill>
                        <a:effectLst/>
                        <a:latin typeface="Calibri"/>
                      </a:endParaRPr>
                    </a:p>
                  </a:txBody>
                  <a:tcPr marL="9525" marR="9525" marT="9525" marB="0" anchor="ctr"/>
                </a:tc>
                <a:tc>
                  <a:txBody>
                    <a:bodyPr/>
                    <a:lstStyle/>
                    <a:p>
                      <a:pPr algn="ctr" rtl="0" fontAlgn="ctr"/>
                      <a:r>
                        <a:rPr lang="en-US" sz="1400" b="0" i="0" u="none" strike="noStrike">
                          <a:solidFill>
                            <a:srgbClr val="000000"/>
                          </a:solidFill>
                          <a:effectLst/>
                          <a:latin typeface="Calibri"/>
                        </a:rPr>
                        <a:t>15%</a:t>
                      </a:r>
                    </a:p>
                  </a:txBody>
                  <a:tcPr marL="9525" marR="9525" marT="9525" marB="0" anchor="ctr"/>
                </a:tc>
                <a:tc>
                  <a:txBody>
                    <a:bodyPr/>
                    <a:lstStyle/>
                    <a:p>
                      <a:pPr algn="ctr" rtl="0" fontAlgn="ctr"/>
                      <a:r>
                        <a:rPr lang="en-US" sz="1400" b="0" i="0" u="none" strike="noStrike" dirty="0">
                          <a:solidFill>
                            <a:srgbClr val="000000"/>
                          </a:solidFill>
                          <a:effectLst/>
                          <a:latin typeface="Calibri"/>
                        </a:rPr>
                        <a:t>75%</a:t>
                      </a:r>
                    </a:p>
                  </a:txBody>
                  <a:tcPr marL="9525" marR="9525" marT="9525" marB="0" anchor="ctr"/>
                </a:tc>
                <a:tc>
                  <a:txBody>
                    <a:bodyPr/>
                    <a:lstStyle/>
                    <a:p>
                      <a:pPr algn="ctr" rtl="0" fontAlgn="ctr"/>
                      <a:r>
                        <a:rPr lang="en-US" sz="1400" b="1" i="0" u="none" strike="noStrike" dirty="0">
                          <a:solidFill>
                            <a:srgbClr val="000000"/>
                          </a:solidFill>
                          <a:effectLst/>
                          <a:latin typeface="Calibri"/>
                        </a:rPr>
                        <a:t>20%</a:t>
                      </a:r>
                    </a:p>
                  </a:txBody>
                  <a:tcPr marL="9525" marR="9525" marT="9525" marB="0" anchor="ctr"/>
                </a:tc>
                <a:tc>
                  <a:txBody>
                    <a:bodyPr/>
                    <a:lstStyle/>
                    <a:p>
                      <a:pPr algn="ctr" rtl="0" fontAlgn="ctr"/>
                      <a:r>
                        <a:rPr lang="en-US" sz="1400" b="0" i="0" u="none" strike="noStrike" dirty="0">
                          <a:solidFill>
                            <a:srgbClr val="000000"/>
                          </a:solidFill>
                          <a:effectLst/>
                          <a:latin typeface="Calibri"/>
                        </a:rPr>
                        <a:t>85%</a:t>
                      </a:r>
                    </a:p>
                  </a:txBody>
                  <a:tcPr marL="9525" marR="9525" marT="9525" marB="0" anchor="ctr"/>
                </a:tc>
                <a:tc>
                  <a:txBody>
                    <a:bodyPr/>
                    <a:lstStyle/>
                    <a:p>
                      <a:pPr algn="ctr" rtl="0" fontAlgn="ctr"/>
                      <a:r>
                        <a:rPr lang="en-US" sz="1400" b="0" i="0" u="none" strike="noStrike">
                          <a:solidFill>
                            <a:srgbClr val="000000"/>
                          </a:solidFill>
                          <a:effectLst/>
                          <a:latin typeface="Calibri"/>
                        </a:rPr>
                        <a:t>19%</a:t>
                      </a:r>
                    </a:p>
                  </a:txBody>
                  <a:tcPr marL="9525" marR="9525" marT="9525" marB="0" anchor="ctr"/>
                </a:tc>
                <a:tc>
                  <a:txBody>
                    <a:bodyPr/>
                    <a:lstStyle/>
                    <a:p>
                      <a:pPr algn="ctr" rtl="0" fontAlgn="ctr"/>
                      <a:r>
                        <a:rPr lang="en-US" sz="1400" b="0" i="0" u="none" strike="noStrike" dirty="0">
                          <a:solidFill>
                            <a:srgbClr val="000000"/>
                          </a:solidFill>
                          <a:effectLst/>
                          <a:latin typeface="Calibri"/>
                        </a:rPr>
                        <a:t>75%</a:t>
                      </a:r>
                    </a:p>
                  </a:txBody>
                  <a:tcPr marL="9525" marR="9525" marT="9525" marB="0" anchor="ctr"/>
                </a:tc>
                <a:tc>
                  <a:txBody>
                    <a:bodyPr/>
                    <a:lstStyle/>
                    <a:p>
                      <a:pPr algn="ctr" rtl="0" fontAlgn="ctr"/>
                      <a:r>
                        <a:rPr lang="en-US" sz="1400" b="0" i="0" u="none" strike="noStrike" dirty="0">
                          <a:solidFill>
                            <a:srgbClr val="000000"/>
                          </a:solidFill>
                          <a:effectLst/>
                          <a:latin typeface="Calibri"/>
                        </a:rPr>
                        <a:t>12%</a:t>
                      </a:r>
                    </a:p>
                  </a:txBody>
                  <a:tcPr marL="9525" marR="9525" marT="9525" marB="0" anchor="ctr"/>
                </a:tc>
                <a:tc>
                  <a:txBody>
                    <a:bodyPr/>
                    <a:lstStyle/>
                    <a:p>
                      <a:pPr algn="ctr" rtl="0" fontAlgn="ctr"/>
                      <a:r>
                        <a:rPr lang="en-US" sz="1400" b="0" i="0" u="none" strike="noStrike" dirty="0">
                          <a:solidFill>
                            <a:srgbClr val="000000"/>
                          </a:solidFill>
                          <a:effectLst/>
                          <a:latin typeface="Calibri"/>
                        </a:rPr>
                        <a:t>65%</a:t>
                      </a:r>
                    </a:p>
                  </a:txBody>
                  <a:tcPr marL="9525" marR="9525" marT="9525" marB="0" anchor="ctr"/>
                </a:tc>
                <a:tc>
                  <a:txBody>
                    <a:bodyPr/>
                    <a:lstStyle/>
                    <a:p>
                      <a:pPr algn="ctr" rtl="0" fontAlgn="ctr"/>
                      <a:r>
                        <a:rPr lang="en-US" sz="1400" b="0" i="0" u="none" strike="noStrike" dirty="0">
                          <a:solidFill>
                            <a:srgbClr val="000000"/>
                          </a:solidFill>
                          <a:effectLst/>
                          <a:latin typeface="Calibri"/>
                        </a:rPr>
                        <a:t>10%</a:t>
                      </a:r>
                    </a:p>
                  </a:txBody>
                  <a:tcPr marL="9525" marR="9525" marT="9525" marB="0" anchor="ctr"/>
                </a:tc>
                <a:tc>
                  <a:txBody>
                    <a:bodyPr/>
                    <a:lstStyle/>
                    <a:p>
                      <a:pPr algn="ctr" rtl="0" fontAlgn="ctr"/>
                      <a:r>
                        <a:rPr lang="en-US" sz="1400" b="0" i="0" u="none" strike="noStrike" dirty="0">
                          <a:solidFill>
                            <a:srgbClr val="000000"/>
                          </a:solidFill>
                          <a:effectLst/>
                          <a:latin typeface="Calibri"/>
                        </a:rPr>
                        <a:t>50%</a:t>
                      </a:r>
                    </a:p>
                  </a:txBody>
                  <a:tcPr marL="9525" marR="9525" marT="9525" marB="0" anchor="ctr"/>
                </a:tc>
              </a:tr>
              <a:tr h="310676">
                <a:tc>
                  <a:txBody>
                    <a:bodyPr/>
                    <a:lstStyle/>
                    <a:p>
                      <a:pPr algn="l" fontAlgn="ctr"/>
                      <a:r>
                        <a:rPr lang="en-US" sz="1400" u="none" strike="noStrike" dirty="0">
                          <a:effectLst/>
                        </a:rPr>
                        <a:t>Special Collections</a:t>
                      </a:r>
                      <a:endParaRPr lang="en-US" sz="1400" b="0" i="0" u="none" strike="noStrike" dirty="0">
                        <a:solidFill>
                          <a:srgbClr val="000000"/>
                        </a:solidFill>
                        <a:effectLst/>
                        <a:latin typeface="Calibri"/>
                      </a:endParaRPr>
                    </a:p>
                  </a:txBody>
                  <a:tcPr marL="9525" marR="9525" marT="9525" marB="0" anchor="ctr"/>
                </a:tc>
                <a:tc>
                  <a:txBody>
                    <a:bodyPr/>
                    <a:lstStyle/>
                    <a:p>
                      <a:pPr algn="ctr" rtl="0" fontAlgn="ctr"/>
                      <a:r>
                        <a:rPr lang="en-US" sz="1400" b="0" i="0" u="none" strike="noStrike">
                          <a:solidFill>
                            <a:srgbClr val="000000"/>
                          </a:solidFill>
                          <a:effectLst/>
                          <a:latin typeface="Calibri"/>
                        </a:rPr>
                        <a:t>17%</a:t>
                      </a:r>
                    </a:p>
                  </a:txBody>
                  <a:tcPr marL="9525" marR="9525" marT="9525" marB="0" anchor="ctr"/>
                </a:tc>
                <a:tc>
                  <a:txBody>
                    <a:bodyPr/>
                    <a:lstStyle/>
                    <a:p>
                      <a:pPr algn="ctr" rtl="0" fontAlgn="ctr"/>
                      <a:r>
                        <a:rPr lang="en-US" sz="1400" b="0" i="0" u="none" strike="noStrike">
                          <a:solidFill>
                            <a:srgbClr val="000000"/>
                          </a:solidFill>
                          <a:effectLst/>
                          <a:latin typeface="Calibri"/>
                        </a:rPr>
                        <a:t>73%</a:t>
                      </a:r>
                    </a:p>
                  </a:txBody>
                  <a:tcPr marL="9525" marR="9525" marT="9525" marB="0" anchor="ctr"/>
                </a:tc>
                <a:tc>
                  <a:txBody>
                    <a:bodyPr/>
                    <a:lstStyle/>
                    <a:p>
                      <a:pPr algn="ctr" rtl="0" fontAlgn="ctr"/>
                      <a:r>
                        <a:rPr lang="en-US" sz="1400" b="0" i="0" u="none" strike="noStrike">
                          <a:solidFill>
                            <a:srgbClr val="000000"/>
                          </a:solidFill>
                          <a:effectLst/>
                          <a:latin typeface="Calibri"/>
                        </a:rPr>
                        <a:t>18%</a:t>
                      </a:r>
                    </a:p>
                  </a:txBody>
                  <a:tcPr marL="9525" marR="9525" marT="9525" marB="0" anchor="ctr"/>
                </a:tc>
                <a:tc>
                  <a:txBody>
                    <a:bodyPr/>
                    <a:lstStyle/>
                    <a:p>
                      <a:pPr algn="ctr" rtl="0" fontAlgn="ctr"/>
                      <a:r>
                        <a:rPr lang="en-US" sz="1400" b="0" i="0" u="none" strike="noStrike" dirty="0">
                          <a:solidFill>
                            <a:srgbClr val="000000"/>
                          </a:solidFill>
                          <a:effectLst/>
                          <a:latin typeface="Calibri"/>
                        </a:rPr>
                        <a:t>89%</a:t>
                      </a:r>
                    </a:p>
                  </a:txBody>
                  <a:tcPr marL="9525" marR="9525" marT="9525" marB="0" anchor="ctr"/>
                </a:tc>
                <a:tc>
                  <a:txBody>
                    <a:bodyPr/>
                    <a:lstStyle/>
                    <a:p>
                      <a:pPr algn="ctr" rtl="0" fontAlgn="ctr"/>
                      <a:r>
                        <a:rPr lang="en-US" sz="1400" b="1" i="0" u="none" strike="noStrike">
                          <a:solidFill>
                            <a:srgbClr val="000000"/>
                          </a:solidFill>
                          <a:effectLst/>
                          <a:latin typeface="Calibri"/>
                        </a:rPr>
                        <a:t>20%</a:t>
                      </a:r>
                    </a:p>
                  </a:txBody>
                  <a:tcPr marL="9525" marR="9525" marT="9525" marB="0" anchor="ctr"/>
                </a:tc>
                <a:tc>
                  <a:txBody>
                    <a:bodyPr/>
                    <a:lstStyle/>
                    <a:p>
                      <a:pPr algn="ctr" rtl="0" fontAlgn="ctr"/>
                      <a:r>
                        <a:rPr lang="en-US" sz="1400" b="0" i="0" u="none" strike="noStrike">
                          <a:solidFill>
                            <a:srgbClr val="000000"/>
                          </a:solidFill>
                          <a:effectLst/>
                          <a:latin typeface="Calibri"/>
                        </a:rPr>
                        <a:t>57%</a:t>
                      </a:r>
                    </a:p>
                  </a:txBody>
                  <a:tcPr marL="9525" marR="9525" marT="9525" marB="0" anchor="ctr"/>
                </a:tc>
                <a:tc>
                  <a:txBody>
                    <a:bodyPr/>
                    <a:lstStyle/>
                    <a:p>
                      <a:pPr algn="ctr" rtl="0" fontAlgn="ctr"/>
                      <a:r>
                        <a:rPr lang="en-US" sz="1400" b="0" i="0" u="none" strike="noStrike">
                          <a:solidFill>
                            <a:srgbClr val="000000"/>
                          </a:solidFill>
                          <a:effectLst/>
                          <a:latin typeface="Calibri"/>
                        </a:rPr>
                        <a:t>11%</a:t>
                      </a:r>
                    </a:p>
                  </a:txBody>
                  <a:tcPr marL="9525" marR="9525" marT="9525" marB="0" anchor="ctr"/>
                </a:tc>
                <a:tc>
                  <a:txBody>
                    <a:bodyPr/>
                    <a:lstStyle/>
                    <a:p>
                      <a:pPr algn="ctr" rtl="0" fontAlgn="ctr"/>
                      <a:r>
                        <a:rPr lang="en-US" sz="1400" b="0" i="0" u="none" strike="noStrike">
                          <a:solidFill>
                            <a:srgbClr val="000000"/>
                          </a:solidFill>
                          <a:effectLst/>
                          <a:latin typeface="Calibri"/>
                        </a:rPr>
                        <a:t>52%</a:t>
                      </a:r>
                    </a:p>
                  </a:txBody>
                  <a:tcPr marL="9525" marR="9525" marT="9525" marB="0" anchor="ctr"/>
                </a:tc>
                <a:tc>
                  <a:txBody>
                    <a:bodyPr/>
                    <a:lstStyle/>
                    <a:p>
                      <a:pPr algn="ctr" rtl="0" fontAlgn="ctr"/>
                      <a:r>
                        <a:rPr lang="en-US" sz="1400" b="1" i="0" u="none" strike="noStrike">
                          <a:solidFill>
                            <a:srgbClr val="000000"/>
                          </a:solidFill>
                          <a:effectLst/>
                          <a:latin typeface="Calibri"/>
                        </a:rPr>
                        <a:t>20%</a:t>
                      </a:r>
                    </a:p>
                  </a:txBody>
                  <a:tcPr marL="9525" marR="9525" marT="9525" marB="0" anchor="ctr"/>
                </a:tc>
                <a:tc>
                  <a:txBody>
                    <a:bodyPr/>
                    <a:lstStyle/>
                    <a:p>
                      <a:pPr algn="ctr" rtl="0" fontAlgn="ctr"/>
                      <a:r>
                        <a:rPr lang="en-US" sz="1400" b="0" i="0" u="none" strike="noStrike">
                          <a:solidFill>
                            <a:srgbClr val="000000"/>
                          </a:solidFill>
                          <a:effectLst/>
                          <a:latin typeface="Calibri"/>
                        </a:rPr>
                        <a:t>86%</a:t>
                      </a:r>
                    </a:p>
                  </a:txBody>
                  <a:tcPr marL="9525" marR="9525" marT="9525" marB="0" anchor="ctr"/>
                </a:tc>
              </a:tr>
              <a:tr h="310676">
                <a:tc>
                  <a:txBody>
                    <a:bodyPr/>
                    <a:lstStyle/>
                    <a:p>
                      <a:pPr algn="l" fontAlgn="ctr"/>
                      <a:r>
                        <a:rPr lang="en-US" sz="1400" u="none" strike="noStrike" dirty="0">
                          <a:effectLst/>
                        </a:rPr>
                        <a:t>Textbook on Reserve</a:t>
                      </a:r>
                      <a:endParaRPr lang="en-US" sz="1400" b="0" i="0" u="none" strike="noStrike" dirty="0">
                        <a:solidFill>
                          <a:srgbClr val="000000"/>
                        </a:solidFill>
                        <a:effectLst/>
                        <a:latin typeface="Calibri"/>
                      </a:endParaRPr>
                    </a:p>
                  </a:txBody>
                  <a:tcPr marL="9525" marR="9525" marT="9525" marB="0" anchor="ctr"/>
                </a:tc>
                <a:tc>
                  <a:txBody>
                    <a:bodyPr/>
                    <a:lstStyle/>
                    <a:p>
                      <a:pPr algn="ctr" rtl="0" fontAlgn="ctr"/>
                      <a:r>
                        <a:rPr lang="en-US" sz="1400" b="1" i="0" u="none" strike="noStrike">
                          <a:solidFill>
                            <a:srgbClr val="000000"/>
                          </a:solidFill>
                          <a:effectLst/>
                          <a:latin typeface="Calibri"/>
                        </a:rPr>
                        <a:t>24%</a:t>
                      </a:r>
                    </a:p>
                  </a:txBody>
                  <a:tcPr marL="9525" marR="9525" marT="9525" marB="0" anchor="ctr"/>
                </a:tc>
                <a:tc>
                  <a:txBody>
                    <a:bodyPr/>
                    <a:lstStyle/>
                    <a:p>
                      <a:pPr algn="ctr" rtl="0" fontAlgn="ctr"/>
                      <a:r>
                        <a:rPr lang="en-US" sz="1400" b="0" i="0" u="none" strike="noStrike">
                          <a:solidFill>
                            <a:srgbClr val="000000"/>
                          </a:solidFill>
                          <a:effectLst/>
                          <a:latin typeface="Calibri"/>
                        </a:rPr>
                        <a:t>75%</a:t>
                      </a:r>
                    </a:p>
                  </a:txBody>
                  <a:tcPr marL="9525" marR="9525" marT="9525" marB="0" anchor="ctr"/>
                </a:tc>
                <a:tc>
                  <a:txBody>
                    <a:bodyPr/>
                    <a:lstStyle/>
                    <a:p>
                      <a:pPr algn="ctr" rtl="0" fontAlgn="ctr"/>
                      <a:r>
                        <a:rPr lang="en-US" sz="1400" b="1" i="0" u="none" strike="noStrike">
                          <a:solidFill>
                            <a:srgbClr val="000000"/>
                          </a:solidFill>
                          <a:effectLst/>
                          <a:latin typeface="Calibri"/>
                        </a:rPr>
                        <a:t>30%</a:t>
                      </a:r>
                    </a:p>
                  </a:txBody>
                  <a:tcPr marL="9525" marR="9525" marT="9525" marB="0" anchor="ctr"/>
                </a:tc>
                <a:tc>
                  <a:txBody>
                    <a:bodyPr/>
                    <a:lstStyle/>
                    <a:p>
                      <a:pPr algn="ctr" rtl="0" fontAlgn="ctr"/>
                      <a:r>
                        <a:rPr lang="en-US" sz="1400" b="0" i="0" u="none" strike="noStrike">
                          <a:solidFill>
                            <a:srgbClr val="000000"/>
                          </a:solidFill>
                          <a:effectLst/>
                          <a:latin typeface="Calibri"/>
                        </a:rPr>
                        <a:t>85%</a:t>
                      </a:r>
                    </a:p>
                  </a:txBody>
                  <a:tcPr marL="9525" marR="9525" marT="9525" marB="0" anchor="ctr"/>
                </a:tc>
                <a:tc>
                  <a:txBody>
                    <a:bodyPr/>
                    <a:lstStyle/>
                    <a:p>
                      <a:pPr algn="ctr" rtl="0" fontAlgn="ctr"/>
                      <a:r>
                        <a:rPr lang="en-US" sz="1400" b="1" i="0" u="none" strike="noStrike">
                          <a:solidFill>
                            <a:srgbClr val="000000"/>
                          </a:solidFill>
                          <a:effectLst/>
                          <a:latin typeface="Calibri"/>
                        </a:rPr>
                        <a:t>30%</a:t>
                      </a:r>
                    </a:p>
                  </a:txBody>
                  <a:tcPr marL="9525" marR="9525" marT="9525" marB="0" anchor="ctr"/>
                </a:tc>
                <a:tc>
                  <a:txBody>
                    <a:bodyPr/>
                    <a:lstStyle/>
                    <a:p>
                      <a:pPr algn="ctr" rtl="0" fontAlgn="ctr"/>
                      <a:r>
                        <a:rPr lang="en-US" sz="1400" b="0" i="0" u="none" strike="noStrike">
                          <a:solidFill>
                            <a:srgbClr val="000000"/>
                          </a:solidFill>
                          <a:effectLst/>
                          <a:latin typeface="Calibri"/>
                        </a:rPr>
                        <a:t>65%</a:t>
                      </a:r>
                    </a:p>
                  </a:txBody>
                  <a:tcPr marL="9525" marR="9525" marT="9525" marB="0" anchor="ctr"/>
                </a:tc>
                <a:tc>
                  <a:txBody>
                    <a:bodyPr/>
                    <a:lstStyle/>
                    <a:p>
                      <a:pPr algn="ctr" rtl="0" fontAlgn="ctr"/>
                      <a:r>
                        <a:rPr lang="en-US" sz="1400" b="1" i="0" u="none" strike="noStrike">
                          <a:solidFill>
                            <a:srgbClr val="000000"/>
                          </a:solidFill>
                          <a:effectLst/>
                          <a:latin typeface="Calibri"/>
                        </a:rPr>
                        <a:t>20%</a:t>
                      </a:r>
                    </a:p>
                  </a:txBody>
                  <a:tcPr marL="9525" marR="9525" marT="9525" marB="0" anchor="ctr"/>
                </a:tc>
                <a:tc>
                  <a:txBody>
                    <a:bodyPr/>
                    <a:lstStyle/>
                    <a:p>
                      <a:pPr algn="ctr" rtl="0" fontAlgn="ctr"/>
                      <a:r>
                        <a:rPr lang="en-US" sz="1400" b="0" i="0" u="none" strike="noStrike">
                          <a:solidFill>
                            <a:srgbClr val="000000"/>
                          </a:solidFill>
                          <a:effectLst/>
                          <a:latin typeface="Calibri"/>
                        </a:rPr>
                        <a:t>61%</a:t>
                      </a:r>
                    </a:p>
                  </a:txBody>
                  <a:tcPr marL="9525" marR="9525" marT="9525" marB="0" anchor="ctr"/>
                </a:tc>
                <a:tc>
                  <a:txBody>
                    <a:bodyPr/>
                    <a:lstStyle/>
                    <a:p>
                      <a:pPr algn="ctr" rtl="0" fontAlgn="ctr"/>
                      <a:r>
                        <a:rPr lang="en-US" sz="1400" b="0" i="0" u="none" strike="noStrike">
                          <a:solidFill>
                            <a:srgbClr val="000000"/>
                          </a:solidFill>
                          <a:effectLst/>
                          <a:latin typeface="Calibri"/>
                        </a:rPr>
                        <a:t>12%</a:t>
                      </a:r>
                    </a:p>
                  </a:txBody>
                  <a:tcPr marL="9525" marR="9525" marT="9525" marB="0" anchor="ctr"/>
                </a:tc>
                <a:tc>
                  <a:txBody>
                    <a:bodyPr/>
                    <a:lstStyle/>
                    <a:p>
                      <a:pPr algn="ctr" rtl="0" fontAlgn="ctr"/>
                      <a:r>
                        <a:rPr lang="en-US" sz="1400" b="0" i="0" u="none" strike="noStrike">
                          <a:solidFill>
                            <a:srgbClr val="000000"/>
                          </a:solidFill>
                          <a:effectLst/>
                          <a:latin typeface="Calibri"/>
                        </a:rPr>
                        <a:t>85%</a:t>
                      </a:r>
                    </a:p>
                  </a:txBody>
                  <a:tcPr marL="9525" marR="9525" marT="9525" marB="0" anchor="ctr"/>
                </a:tc>
              </a:tr>
              <a:tr h="310676">
                <a:tc>
                  <a:txBody>
                    <a:bodyPr/>
                    <a:lstStyle/>
                    <a:p>
                      <a:pPr algn="l" fontAlgn="ctr"/>
                      <a:r>
                        <a:rPr lang="en-US" sz="1400" b="0" i="0" u="none" strike="noStrike" dirty="0">
                          <a:solidFill>
                            <a:srgbClr val="000000"/>
                          </a:solidFill>
                          <a:effectLst/>
                          <a:latin typeface="Calibri"/>
                        </a:rPr>
                        <a:t>Remote access to collections (online databases, journals, Addison, etc.)</a:t>
                      </a:r>
                    </a:p>
                  </a:txBody>
                  <a:tcPr marL="9525" marR="9525" marT="9525" marB="0" anchor="ctr"/>
                </a:tc>
                <a:tc>
                  <a:txBody>
                    <a:bodyPr/>
                    <a:lstStyle/>
                    <a:p>
                      <a:pPr algn="ctr" fontAlgn="ctr"/>
                      <a:r>
                        <a:rPr lang="en-US" sz="1400" b="1" i="0" u="none" strike="noStrike" dirty="0">
                          <a:solidFill>
                            <a:srgbClr val="000000"/>
                          </a:solidFill>
                          <a:effectLst/>
                          <a:latin typeface="Calibri"/>
                        </a:rPr>
                        <a:t>72%</a:t>
                      </a:r>
                    </a:p>
                  </a:txBody>
                  <a:tcPr marL="9525" marR="9525" marT="9525" marB="0" anchor="ctr"/>
                </a:tc>
                <a:tc>
                  <a:txBody>
                    <a:bodyPr/>
                    <a:lstStyle/>
                    <a:p>
                      <a:pPr algn="ctr" fontAlgn="ctr"/>
                      <a:r>
                        <a:rPr lang="en-US" sz="1400" b="0" i="0" u="none" strike="noStrike" dirty="0">
                          <a:solidFill>
                            <a:srgbClr val="000000"/>
                          </a:solidFill>
                          <a:effectLst/>
                          <a:latin typeface="Calibri"/>
                        </a:rPr>
                        <a:t>79%</a:t>
                      </a:r>
                    </a:p>
                  </a:txBody>
                  <a:tcPr marL="9525" marR="9525" marT="9525" marB="0" anchor="ctr"/>
                </a:tc>
                <a:tc>
                  <a:txBody>
                    <a:bodyPr/>
                    <a:lstStyle/>
                    <a:p>
                      <a:pPr algn="ctr" fontAlgn="ctr"/>
                      <a:r>
                        <a:rPr lang="en-US" sz="1400" b="1" i="0" u="none" strike="noStrike" dirty="0">
                          <a:solidFill>
                            <a:srgbClr val="000000"/>
                          </a:solidFill>
                          <a:effectLst/>
                          <a:latin typeface="Calibri"/>
                        </a:rPr>
                        <a:t>92%</a:t>
                      </a:r>
                    </a:p>
                  </a:txBody>
                  <a:tcPr marL="9525" marR="9525" marT="9525" marB="0" anchor="ctr"/>
                </a:tc>
                <a:tc>
                  <a:txBody>
                    <a:bodyPr/>
                    <a:lstStyle/>
                    <a:p>
                      <a:pPr algn="ctr" fontAlgn="ctr"/>
                      <a:r>
                        <a:rPr lang="en-US" sz="1400" b="0" i="0" u="none" strike="noStrike" dirty="0">
                          <a:solidFill>
                            <a:srgbClr val="000000"/>
                          </a:solidFill>
                          <a:effectLst/>
                          <a:latin typeface="Calibri"/>
                        </a:rPr>
                        <a:t>84%</a:t>
                      </a:r>
                    </a:p>
                  </a:txBody>
                  <a:tcPr marL="9525" marR="9525" marT="9525" marB="0" anchor="ctr"/>
                </a:tc>
                <a:tc>
                  <a:txBody>
                    <a:bodyPr/>
                    <a:lstStyle/>
                    <a:p>
                      <a:pPr algn="ctr" fontAlgn="ctr"/>
                      <a:r>
                        <a:rPr lang="en-US" sz="1400" b="1" i="0" u="none" strike="noStrike" dirty="0">
                          <a:solidFill>
                            <a:srgbClr val="000000"/>
                          </a:solidFill>
                          <a:effectLst/>
                          <a:latin typeface="Calibri"/>
                        </a:rPr>
                        <a:t>80%</a:t>
                      </a:r>
                    </a:p>
                  </a:txBody>
                  <a:tcPr marL="9525" marR="9525" marT="9525" marB="0" anchor="ctr"/>
                </a:tc>
                <a:tc>
                  <a:txBody>
                    <a:bodyPr/>
                    <a:lstStyle/>
                    <a:p>
                      <a:pPr algn="ctr" fontAlgn="ctr"/>
                      <a:r>
                        <a:rPr lang="en-US" sz="1400" b="0" i="0" u="none" strike="noStrike" dirty="0">
                          <a:solidFill>
                            <a:srgbClr val="000000"/>
                          </a:solidFill>
                          <a:effectLst/>
                          <a:latin typeface="Calibri"/>
                        </a:rPr>
                        <a:t>80%</a:t>
                      </a:r>
                    </a:p>
                  </a:txBody>
                  <a:tcPr marL="9525" marR="9525" marT="9525" marB="0" anchor="ctr"/>
                </a:tc>
                <a:tc>
                  <a:txBody>
                    <a:bodyPr/>
                    <a:lstStyle/>
                    <a:p>
                      <a:pPr algn="ctr" fontAlgn="ctr"/>
                      <a:r>
                        <a:rPr lang="en-US" sz="1400" b="1" i="0" u="none" strike="noStrike" dirty="0">
                          <a:solidFill>
                            <a:srgbClr val="000000"/>
                          </a:solidFill>
                          <a:effectLst/>
                          <a:latin typeface="Calibri"/>
                        </a:rPr>
                        <a:t>56%</a:t>
                      </a:r>
                    </a:p>
                  </a:txBody>
                  <a:tcPr marL="9525" marR="9525" marT="9525" marB="0" anchor="ctr"/>
                </a:tc>
                <a:tc>
                  <a:txBody>
                    <a:bodyPr/>
                    <a:lstStyle/>
                    <a:p>
                      <a:pPr algn="ctr" fontAlgn="ctr"/>
                      <a:r>
                        <a:rPr lang="en-US" sz="1400" b="0" i="0" u="none" strike="noStrike" dirty="0">
                          <a:solidFill>
                            <a:srgbClr val="000000"/>
                          </a:solidFill>
                          <a:effectLst/>
                          <a:latin typeface="Calibri"/>
                        </a:rPr>
                        <a:t>66%</a:t>
                      </a:r>
                    </a:p>
                  </a:txBody>
                  <a:tcPr marL="9525" marR="9525" marT="9525" marB="0" anchor="ctr"/>
                </a:tc>
                <a:tc>
                  <a:txBody>
                    <a:bodyPr/>
                    <a:lstStyle/>
                    <a:p>
                      <a:pPr algn="ctr" fontAlgn="ctr"/>
                      <a:r>
                        <a:rPr lang="en-US" sz="1400" b="1" i="0" u="none" strike="noStrike" dirty="0">
                          <a:solidFill>
                            <a:srgbClr val="000000"/>
                          </a:solidFill>
                          <a:effectLst/>
                          <a:latin typeface="Calibri"/>
                        </a:rPr>
                        <a:t>56%</a:t>
                      </a:r>
                    </a:p>
                  </a:txBody>
                  <a:tcPr marL="9525" marR="9525" marT="9525" marB="0" anchor="ctr"/>
                </a:tc>
                <a:tc>
                  <a:txBody>
                    <a:bodyPr/>
                    <a:lstStyle/>
                    <a:p>
                      <a:pPr algn="ctr" fontAlgn="ctr"/>
                      <a:r>
                        <a:rPr lang="en-US" sz="1400" b="0" i="0" u="none" strike="noStrike" dirty="0">
                          <a:solidFill>
                            <a:srgbClr val="000000"/>
                          </a:solidFill>
                          <a:effectLst/>
                          <a:latin typeface="Calibri"/>
                        </a:rPr>
                        <a:t>88%</a:t>
                      </a:r>
                    </a:p>
                  </a:txBody>
                  <a:tcPr marL="9525" marR="9525" marT="9525" marB="0" anchor="ctr"/>
                </a:tc>
              </a:tr>
              <a:tr h="101902">
                <a:tc>
                  <a:txBody>
                    <a:bodyPr/>
                    <a:lstStyle/>
                    <a:p>
                      <a:pPr algn="l" fontAlgn="ctr"/>
                      <a:endParaRPr lang="en-US" sz="1400" b="0" i="0" u="none" strike="noStrike" dirty="0">
                        <a:solidFill>
                          <a:srgbClr val="000000"/>
                        </a:solidFill>
                        <a:effectLst/>
                        <a:latin typeface="Calibri"/>
                      </a:endParaRPr>
                    </a:p>
                  </a:txBody>
                  <a:tcPr marL="9525" marR="9525" marT="9525" marB="0" anchor="ctr"/>
                </a:tc>
                <a:tc>
                  <a:txBody>
                    <a:bodyPr/>
                    <a:lstStyle/>
                    <a:p>
                      <a:pPr algn="ctr" fontAlgn="ctr"/>
                      <a:endParaRPr lang="en-US" sz="1400" b="1" i="0" u="none" strike="noStrike" dirty="0">
                        <a:solidFill>
                          <a:srgbClr val="000000"/>
                        </a:solidFill>
                        <a:effectLst/>
                        <a:latin typeface="Calibri"/>
                      </a:endParaRPr>
                    </a:p>
                  </a:txBody>
                  <a:tcPr marL="9525" marR="9525" marT="9525" marB="0" anchor="ctr"/>
                </a:tc>
                <a:tc>
                  <a:txBody>
                    <a:bodyPr/>
                    <a:lstStyle/>
                    <a:p>
                      <a:pPr algn="ctr" fontAlgn="ctr"/>
                      <a:endParaRPr lang="en-US" sz="1400" b="0" i="0" u="none" strike="noStrike" dirty="0">
                        <a:solidFill>
                          <a:srgbClr val="000000"/>
                        </a:solidFill>
                        <a:effectLst/>
                        <a:latin typeface="Calibri"/>
                      </a:endParaRPr>
                    </a:p>
                  </a:txBody>
                  <a:tcPr marL="9525" marR="9525" marT="9525" marB="0" anchor="ctr"/>
                </a:tc>
                <a:tc>
                  <a:txBody>
                    <a:bodyPr/>
                    <a:lstStyle/>
                    <a:p>
                      <a:pPr algn="ctr" fontAlgn="ctr"/>
                      <a:endParaRPr lang="en-US" sz="1400" b="1" i="0" u="none" strike="noStrike" dirty="0">
                        <a:solidFill>
                          <a:srgbClr val="000000"/>
                        </a:solidFill>
                        <a:effectLst/>
                        <a:latin typeface="Calibri"/>
                      </a:endParaRPr>
                    </a:p>
                  </a:txBody>
                  <a:tcPr marL="9525" marR="9525" marT="9525" marB="0" anchor="ctr"/>
                </a:tc>
                <a:tc>
                  <a:txBody>
                    <a:bodyPr/>
                    <a:lstStyle/>
                    <a:p>
                      <a:pPr algn="ctr" fontAlgn="ctr"/>
                      <a:endParaRPr lang="en-US" sz="1400" b="0" i="0" u="none" strike="noStrike" dirty="0">
                        <a:solidFill>
                          <a:srgbClr val="000000"/>
                        </a:solidFill>
                        <a:effectLst/>
                        <a:latin typeface="Calibri"/>
                      </a:endParaRPr>
                    </a:p>
                  </a:txBody>
                  <a:tcPr marL="9525" marR="9525" marT="9525" marB="0" anchor="ctr"/>
                </a:tc>
                <a:tc>
                  <a:txBody>
                    <a:bodyPr/>
                    <a:lstStyle/>
                    <a:p>
                      <a:pPr algn="ctr" fontAlgn="ctr"/>
                      <a:endParaRPr lang="en-US" sz="1400" b="1" i="0" u="none" strike="noStrike" dirty="0">
                        <a:solidFill>
                          <a:srgbClr val="000000"/>
                        </a:solidFill>
                        <a:effectLst/>
                        <a:latin typeface="Calibri"/>
                      </a:endParaRPr>
                    </a:p>
                  </a:txBody>
                  <a:tcPr marL="9525" marR="9525" marT="9525" marB="0" anchor="ctr"/>
                </a:tc>
                <a:tc>
                  <a:txBody>
                    <a:bodyPr/>
                    <a:lstStyle/>
                    <a:p>
                      <a:pPr algn="ctr" fontAlgn="ctr"/>
                      <a:endParaRPr lang="en-US" sz="1400" b="0" i="0" u="none" strike="noStrike" dirty="0">
                        <a:solidFill>
                          <a:srgbClr val="000000"/>
                        </a:solidFill>
                        <a:effectLst/>
                        <a:latin typeface="Calibri"/>
                      </a:endParaRPr>
                    </a:p>
                  </a:txBody>
                  <a:tcPr marL="9525" marR="9525" marT="9525" marB="0" anchor="ctr"/>
                </a:tc>
                <a:tc>
                  <a:txBody>
                    <a:bodyPr/>
                    <a:lstStyle/>
                    <a:p>
                      <a:pPr algn="ctr" fontAlgn="ctr"/>
                      <a:endParaRPr lang="en-US" sz="1400" b="1" i="0" u="none" strike="noStrike" dirty="0">
                        <a:solidFill>
                          <a:srgbClr val="000000"/>
                        </a:solidFill>
                        <a:effectLst/>
                        <a:latin typeface="Calibri"/>
                      </a:endParaRPr>
                    </a:p>
                  </a:txBody>
                  <a:tcPr marL="9525" marR="9525" marT="9525" marB="0" anchor="ctr"/>
                </a:tc>
                <a:tc>
                  <a:txBody>
                    <a:bodyPr/>
                    <a:lstStyle/>
                    <a:p>
                      <a:pPr algn="ctr" fontAlgn="ctr"/>
                      <a:endParaRPr lang="en-US" sz="1400" b="0" i="0" u="none" strike="noStrike" dirty="0">
                        <a:solidFill>
                          <a:srgbClr val="000000"/>
                        </a:solidFill>
                        <a:effectLst/>
                        <a:latin typeface="Calibri"/>
                      </a:endParaRPr>
                    </a:p>
                  </a:txBody>
                  <a:tcPr marL="9525" marR="9525" marT="9525" marB="0" anchor="ctr"/>
                </a:tc>
                <a:tc>
                  <a:txBody>
                    <a:bodyPr/>
                    <a:lstStyle/>
                    <a:p>
                      <a:pPr algn="ctr" fontAlgn="ctr"/>
                      <a:endParaRPr lang="en-US" sz="1400" b="1" i="0" u="none" strike="noStrike" dirty="0">
                        <a:solidFill>
                          <a:srgbClr val="000000"/>
                        </a:solidFill>
                        <a:effectLst/>
                        <a:latin typeface="Calibri"/>
                      </a:endParaRPr>
                    </a:p>
                  </a:txBody>
                  <a:tcPr marL="9525" marR="9525" marT="9525" marB="0" anchor="ctr"/>
                </a:tc>
                <a:tc>
                  <a:txBody>
                    <a:bodyPr/>
                    <a:lstStyle/>
                    <a:p>
                      <a:pPr algn="ctr" fontAlgn="ctr"/>
                      <a:endParaRPr lang="en-US" sz="1400" b="0" i="0" u="none" strike="noStrike" dirty="0">
                        <a:solidFill>
                          <a:srgbClr val="000000"/>
                        </a:solidFill>
                        <a:effectLst/>
                        <a:latin typeface="Calibri"/>
                      </a:endParaRPr>
                    </a:p>
                  </a:txBody>
                  <a:tcPr marL="9525" marR="9525" marT="9525" marB="0" anchor="ctr"/>
                </a:tc>
              </a:tr>
              <a:tr h="310676">
                <a:tc>
                  <a:txBody>
                    <a:bodyPr/>
                    <a:lstStyle/>
                    <a:p>
                      <a:pPr algn="l" fontAlgn="ctr"/>
                      <a:r>
                        <a:rPr lang="en-US" sz="1400" b="0" i="0" u="none" strike="noStrike">
                          <a:solidFill>
                            <a:srgbClr val="000000"/>
                          </a:solidFill>
                          <a:effectLst/>
                          <a:latin typeface="Calibri"/>
                        </a:rPr>
                        <a:t>Interlibrary Loan</a:t>
                      </a:r>
                    </a:p>
                  </a:txBody>
                  <a:tcPr marL="9525" marR="9525" marT="9525" marB="0" anchor="ctr"/>
                </a:tc>
                <a:tc>
                  <a:txBody>
                    <a:bodyPr/>
                    <a:lstStyle/>
                    <a:p>
                      <a:pPr algn="ctr" fontAlgn="ctr"/>
                      <a:r>
                        <a:rPr lang="en-US" sz="1400" b="1" i="0" u="none" strike="noStrike">
                          <a:solidFill>
                            <a:srgbClr val="000000"/>
                          </a:solidFill>
                          <a:effectLst/>
                          <a:latin typeface="Calibri"/>
                        </a:rPr>
                        <a:t>43%</a:t>
                      </a:r>
                    </a:p>
                  </a:txBody>
                  <a:tcPr marL="9525" marR="9525" marT="9525" marB="0" anchor="ctr"/>
                </a:tc>
                <a:tc>
                  <a:txBody>
                    <a:bodyPr/>
                    <a:lstStyle/>
                    <a:p>
                      <a:pPr algn="ctr" fontAlgn="ctr"/>
                      <a:r>
                        <a:rPr lang="en-US" sz="1400" b="0" i="0" u="none" strike="noStrike">
                          <a:solidFill>
                            <a:srgbClr val="000000"/>
                          </a:solidFill>
                          <a:effectLst/>
                          <a:latin typeface="Calibri"/>
                        </a:rPr>
                        <a:t>86%</a:t>
                      </a:r>
                    </a:p>
                  </a:txBody>
                  <a:tcPr marL="9525" marR="9525" marT="9525" marB="0" anchor="ctr"/>
                </a:tc>
                <a:tc>
                  <a:txBody>
                    <a:bodyPr/>
                    <a:lstStyle/>
                    <a:p>
                      <a:pPr algn="ctr" fontAlgn="ctr"/>
                      <a:r>
                        <a:rPr lang="en-US" sz="1400" b="1" i="0" u="none" strike="noStrike">
                          <a:solidFill>
                            <a:srgbClr val="000000"/>
                          </a:solidFill>
                          <a:effectLst/>
                          <a:latin typeface="Calibri"/>
                        </a:rPr>
                        <a:t>70%</a:t>
                      </a:r>
                    </a:p>
                  </a:txBody>
                  <a:tcPr marL="9525" marR="9525" marT="9525" marB="0" anchor="ctr"/>
                </a:tc>
                <a:tc>
                  <a:txBody>
                    <a:bodyPr/>
                    <a:lstStyle/>
                    <a:p>
                      <a:pPr algn="ctr" fontAlgn="ctr"/>
                      <a:r>
                        <a:rPr lang="en-US" sz="1400" b="0" i="0" u="none" strike="noStrike">
                          <a:solidFill>
                            <a:srgbClr val="000000"/>
                          </a:solidFill>
                          <a:effectLst/>
                          <a:latin typeface="Calibri"/>
                        </a:rPr>
                        <a:t>89%</a:t>
                      </a:r>
                    </a:p>
                  </a:txBody>
                  <a:tcPr marL="9525" marR="9525" marT="9525" marB="0" anchor="ctr"/>
                </a:tc>
                <a:tc>
                  <a:txBody>
                    <a:bodyPr/>
                    <a:lstStyle/>
                    <a:p>
                      <a:pPr algn="ctr" fontAlgn="ctr"/>
                      <a:r>
                        <a:rPr lang="en-US" sz="1400" b="1" i="0" u="none" strike="noStrike">
                          <a:solidFill>
                            <a:srgbClr val="000000"/>
                          </a:solidFill>
                          <a:effectLst/>
                          <a:latin typeface="Calibri"/>
                        </a:rPr>
                        <a:t>56%</a:t>
                      </a:r>
                    </a:p>
                  </a:txBody>
                  <a:tcPr marL="9525" marR="9525" marT="9525" marB="0" anchor="ctr"/>
                </a:tc>
                <a:tc>
                  <a:txBody>
                    <a:bodyPr/>
                    <a:lstStyle/>
                    <a:p>
                      <a:pPr algn="ctr" fontAlgn="ctr"/>
                      <a:r>
                        <a:rPr lang="en-US" sz="1400" b="0" i="0" u="none" strike="noStrike">
                          <a:solidFill>
                            <a:srgbClr val="000000"/>
                          </a:solidFill>
                          <a:effectLst/>
                          <a:latin typeface="Calibri"/>
                        </a:rPr>
                        <a:t>90%</a:t>
                      </a:r>
                    </a:p>
                  </a:txBody>
                  <a:tcPr marL="9525" marR="9525" marT="9525" marB="0" anchor="ctr"/>
                </a:tc>
                <a:tc>
                  <a:txBody>
                    <a:bodyPr/>
                    <a:lstStyle/>
                    <a:p>
                      <a:pPr algn="ctr" fontAlgn="ctr"/>
                      <a:r>
                        <a:rPr lang="en-US" sz="1400" b="0" i="0" u="none" strike="noStrike">
                          <a:solidFill>
                            <a:srgbClr val="000000"/>
                          </a:solidFill>
                          <a:effectLst/>
                          <a:latin typeface="Calibri"/>
                        </a:rPr>
                        <a:t>14%</a:t>
                      </a:r>
                    </a:p>
                  </a:txBody>
                  <a:tcPr marL="9525" marR="9525" marT="9525" marB="0" anchor="ctr"/>
                </a:tc>
                <a:tc>
                  <a:txBody>
                    <a:bodyPr/>
                    <a:lstStyle/>
                    <a:p>
                      <a:pPr algn="ctr" fontAlgn="ctr"/>
                      <a:r>
                        <a:rPr lang="en-US" sz="1400" b="0" i="0" u="none" strike="noStrike">
                          <a:solidFill>
                            <a:srgbClr val="000000"/>
                          </a:solidFill>
                          <a:effectLst/>
                          <a:latin typeface="Calibri"/>
                        </a:rPr>
                        <a:t>68%</a:t>
                      </a:r>
                    </a:p>
                  </a:txBody>
                  <a:tcPr marL="9525" marR="9525" marT="9525" marB="0" anchor="ctr"/>
                </a:tc>
                <a:tc>
                  <a:txBody>
                    <a:bodyPr/>
                    <a:lstStyle/>
                    <a:p>
                      <a:pPr algn="ctr" fontAlgn="ctr"/>
                      <a:r>
                        <a:rPr lang="en-US" sz="1400" b="1" i="0" u="none" strike="noStrike">
                          <a:solidFill>
                            <a:srgbClr val="000000"/>
                          </a:solidFill>
                          <a:effectLst/>
                          <a:latin typeface="Calibri"/>
                        </a:rPr>
                        <a:t>32%</a:t>
                      </a:r>
                    </a:p>
                  </a:txBody>
                  <a:tcPr marL="9525" marR="9525" marT="9525" marB="0" anchor="ctr"/>
                </a:tc>
                <a:tc>
                  <a:txBody>
                    <a:bodyPr/>
                    <a:lstStyle/>
                    <a:p>
                      <a:pPr algn="ctr" fontAlgn="ctr"/>
                      <a:r>
                        <a:rPr lang="en-US" sz="1400" b="0" i="0" u="none" strike="noStrike">
                          <a:solidFill>
                            <a:srgbClr val="000000"/>
                          </a:solidFill>
                          <a:effectLst/>
                          <a:latin typeface="Calibri"/>
                        </a:rPr>
                        <a:t>88%</a:t>
                      </a:r>
                    </a:p>
                  </a:txBody>
                  <a:tcPr marL="9525" marR="9525" marT="9525" marB="0" anchor="ctr"/>
                </a:tc>
              </a:tr>
              <a:tr h="310676">
                <a:tc>
                  <a:txBody>
                    <a:bodyPr/>
                    <a:lstStyle/>
                    <a:p>
                      <a:pPr algn="l" fontAlgn="ctr"/>
                      <a:r>
                        <a:rPr lang="en-US" sz="1400" b="0" i="0" u="none" strike="noStrike" dirty="0">
                          <a:solidFill>
                            <a:srgbClr val="000000"/>
                          </a:solidFill>
                          <a:effectLst/>
                          <a:latin typeface="Calibri"/>
                        </a:rPr>
                        <a:t>Ask a Librarian (online chat, email, text, etc.)</a:t>
                      </a:r>
                    </a:p>
                  </a:txBody>
                  <a:tcPr marL="9525" marR="9525" marT="9525" marB="0" anchor="ctr"/>
                </a:tc>
                <a:tc>
                  <a:txBody>
                    <a:bodyPr/>
                    <a:lstStyle/>
                    <a:p>
                      <a:pPr algn="ctr" fontAlgn="ctr"/>
                      <a:r>
                        <a:rPr lang="en-US" sz="1400" b="1" i="0" u="none" strike="noStrike">
                          <a:solidFill>
                            <a:srgbClr val="000000"/>
                          </a:solidFill>
                          <a:effectLst/>
                          <a:latin typeface="Calibri"/>
                        </a:rPr>
                        <a:t>30%</a:t>
                      </a:r>
                    </a:p>
                  </a:txBody>
                  <a:tcPr marL="9525" marR="9525" marT="9525" marB="0" anchor="ctr"/>
                </a:tc>
                <a:tc>
                  <a:txBody>
                    <a:bodyPr/>
                    <a:lstStyle/>
                    <a:p>
                      <a:pPr algn="ctr" fontAlgn="ctr"/>
                      <a:r>
                        <a:rPr lang="en-US" sz="1400" b="0" i="0" u="none" strike="noStrike">
                          <a:solidFill>
                            <a:srgbClr val="000000"/>
                          </a:solidFill>
                          <a:effectLst/>
                          <a:latin typeface="Calibri"/>
                        </a:rPr>
                        <a:t>82%</a:t>
                      </a:r>
                    </a:p>
                  </a:txBody>
                  <a:tcPr marL="9525" marR="9525" marT="9525" marB="0" anchor="ctr"/>
                </a:tc>
                <a:tc>
                  <a:txBody>
                    <a:bodyPr/>
                    <a:lstStyle/>
                    <a:p>
                      <a:pPr algn="ctr" fontAlgn="ctr"/>
                      <a:r>
                        <a:rPr lang="en-US" sz="1400" b="1" i="0" u="none" strike="noStrike">
                          <a:solidFill>
                            <a:srgbClr val="000000"/>
                          </a:solidFill>
                          <a:effectLst/>
                          <a:latin typeface="Calibri"/>
                        </a:rPr>
                        <a:t>38%</a:t>
                      </a:r>
                    </a:p>
                  </a:txBody>
                  <a:tcPr marL="9525" marR="9525" marT="9525" marB="0" anchor="ctr"/>
                </a:tc>
                <a:tc>
                  <a:txBody>
                    <a:bodyPr/>
                    <a:lstStyle/>
                    <a:p>
                      <a:pPr algn="ctr" fontAlgn="ctr"/>
                      <a:r>
                        <a:rPr lang="en-US" sz="1400" b="0" i="0" u="none" strike="noStrike">
                          <a:solidFill>
                            <a:srgbClr val="000000"/>
                          </a:solidFill>
                          <a:effectLst/>
                          <a:latin typeface="Calibri"/>
                        </a:rPr>
                        <a:t>81%</a:t>
                      </a:r>
                    </a:p>
                  </a:txBody>
                  <a:tcPr marL="9525" marR="9525" marT="9525" marB="0" anchor="ctr"/>
                </a:tc>
                <a:tc>
                  <a:txBody>
                    <a:bodyPr/>
                    <a:lstStyle/>
                    <a:p>
                      <a:pPr algn="ctr" fontAlgn="ctr"/>
                      <a:r>
                        <a:rPr lang="en-US" sz="1400" b="1" i="0" u="none" strike="noStrike">
                          <a:solidFill>
                            <a:srgbClr val="000000"/>
                          </a:solidFill>
                          <a:effectLst/>
                          <a:latin typeface="Calibri"/>
                        </a:rPr>
                        <a:t>47%</a:t>
                      </a:r>
                    </a:p>
                  </a:txBody>
                  <a:tcPr marL="9525" marR="9525" marT="9525" marB="0" anchor="ctr"/>
                </a:tc>
                <a:tc>
                  <a:txBody>
                    <a:bodyPr/>
                    <a:lstStyle/>
                    <a:p>
                      <a:pPr algn="ctr" fontAlgn="ctr"/>
                      <a:r>
                        <a:rPr lang="en-US" sz="1400" b="0" i="0" u="none" strike="noStrike">
                          <a:solidFill>
                            <a:srgbClr val="000000"/>
                          </a:solidFill>
                          <a:effectLst/>
                          <a:latin typeface="Calibri"/>
                        </a:rPr>
                        <a:t>85%</a:t>
                      </a:r>
                    </a:p>
                  </a:txBody>
                  <a:tcPr marL="9525" marR="9525" marT="9525" marB="0" anchor="ctr"/>
                </a:tc>
                <a:tc>
                  <a:txBody>
                    <a:bodyPr/>
                    <a:lstStyle/>
                    <a:p>
                      <a:pPr algn="ctr" fontAlgn="ctr"/>
                      <a:r>
                        <a:rPr lang="en-US" sz="1400" b="0" i="0" u="none" strike="noStrike">
                          <a:solidFill>
                            <a:srgbClr val="000000"/>
                          </a:solidFill>
                          <a:effectLst/>
                          <a:latin typeface="Calibri"/>
                        </a:rPr>
                        <a:t>18%</a:t>
                      </a:r>
                    </a:p>
                  </a:txBody>
                  <a:tcPr marL="9525" marR="9525" marT="9525" marB="0" anchor="ctr"/>
                </a:tc>
                <a:tc>
                  <a:txBody>
                    <a:bodyPr/>
                    <a:lstStyle/>
                    <a:p>
                      <a:pPr algn="ctr" fontAlgn="ctr"/>
                      <a:r>
                        <a:rPr lang="en-US" sz="1400" b="0" i="0" u="none" strike="noStrike">
                          <a:solidFill>
                            <a:srgbClr val="000000"/>
                          </a:solidFill>
                          <a:effectLst/>
                          <a:latin typeface="Calibri"/>
                        </a:rPr>
                        <a:t>82%</a:t>
                      </a:r>
                    </a:p>
                  </a:txBody>
                  <a:tcPr marL="9525" marR="9525" marT="9525" marB="0" anchor="ctr"/>
                </a:tc>
                <a:tc>
                  <a:txBody>
                    <a:bodyPr/>
                    <a:lstStyle/>
                    <a:p>
                      <a:pPr algn="ctr" fontAlgn="ctr"/>
                      <a:r>
                        <a:rPr lang="en-US" sz="1400" b="1" i="0" u="none" strike="noStrike">
                          <a:solidFill>
                            <a:srgbClr val="000000"/>
                          </a:solidFill>
                          <a:effectLst/>
                          <a:latin typeface="Calibri"/>
                        </a:rPr>
                        <a:t>24%</a:t>
                      </a:r>
                    </a:p>
                  </a:txBody>
                  <a:tcPr marL="9525" marR="9525" marT="9525" marB="0" anchor="ctr"/>
                </a:tc>
                <a:tc>
                  <a:txBody>
                    <a:bodyPr/>
                    <a:lstStyle/>
                    <a:p>
                      <a:pPr algn="ctr" fontAlgn="ctr"/>
                      <a:r>
                        <a:rPr lang="en-US" sz="1400" b="0" i="0" u="none" strike="noStrike" dirty="0">
                          <a:solidFill>
                            <a:srgbClr val="000000"/>
                          </a:solidFill>
                          <a:effectLst/>
                          <a:latin typeface="Calibri"/>
                        </a:rPr>
                        <a:t>88%</a:t>
                      </a:r>
                    </a:p>
                  </a:txBody>
                  <a:tcPr marL="9525" marR="9525" marT="9525" marB="0" anchor="ct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945978304"/>
              </p:ext>
            </p:extLst>
          </p:nvPr>
        </p:nvGraphicFramePr>
        <p:xfrm>
          <a:off x="11614549" y="15084280"/>
          <a:ext cx="9725889" cy="3966947"/>
        </p:xfrm>
        <a:graphic>
          <a:graphicData uri="http://schemas.openxmlformats.org/drawingml/2006/table">
            <a:tbl>
              <a:tblPr firstRow="1" firstCol="1" bandRow="1">
                <a:tableStyleId>{5C22544A-7EE6-4342-B048-85BDC9FD1C3A}</a:tableStyleId>
              </a:tblPr>
              <a:tblGrid>
                <a:gridCol w="373464"/>
                <a:gridCol w="1244884"/>
                <a:gridCol w="622441"/>
                <a:gridCol w="1333802"/>
                <a:gridCol w="497952"/>
                <a:gridCol w="1369370"/>
                <a:gridCol w="497952"/>
                <a:gridCol w="1282427"/>
                <a:gridCol w="547352"/>
                <a:gridCol w="1380239"/>
                <a:gridCol w="576006"/>
              </a:tblGrid>
              <a:tr h="0">
                <a:tc>
                  <a:txBody>
                    <a:bodyPr/>
                    <a:lstStyle/>
                    <a:p>
                      <a:pPr marL="0" marR="0" algn="ctr">
                        <a:lnSpc>
                          <a:spcPct val="115000"/>
                        </a:lnSpc>
                        <a:spcBef>
                          <a:spcPts val="0"/>
                        </a:spcBef>
                        <a:spcAft>
                          <a:spcPts val="0"/>
                        </a:spcAft>
                      </a:pPr>
                      <a:r>
                        <a:rPr lang="en-US" sz="800" dirty="0">
                          <a:effectLst/>
                        </a:rPr>
                        <a:t> </a:t>
                      </a:r>
                      <a:endParaRPr lang="en-US" sz="1100" dirty="0">
                        <a:effectLst/>
                        <a:latin typeface="Calibri"/>
                        <a:ea typeface="Calibri"/>
                        <a:cs typeface="Times New Roman"/>
                      </a:endParaRPr>
                    </a:p>
                  </a:txBody>
                  <a:tcPr marL="68580" marR="68580" marT="0" marB="0"/>
                </a:tc>
                <a:tc gridSpan="2">
                  <a:txBody>
                    <a:bodyPr/>
                    <a:lstStyle/>
                    <a:p>
                      <a:pPr marL="0" marR="0" algn="ctr">
                        <a:lnSpc>
                          <a:spcPct val="115000"/>
                        </a:lnSpc>
                        <a:spcBef>
                          <a:spcPts val="0"/>
                        </a:spcBef>
                        <a:spcAft>
                          <a:spcPts val="0"/>
                        </a:spcAft>
                      </a:pPr>
                      <a:r>
                        <a:rPr lang="en-US" sz="1400" dirty="0">
                          <a:effectLst/>
                        </a:rPr>
                        <a:t>Overall</a:t>
                      </a:r>
                      <a:endParaRPr lang="en-US" sz="1400" dirty="0">
                        <a:effectLst/>
                        <a:latin typeface="Calibri"/>
                        <a:ea typeface="Calibri"/>
                        <a:cs typeface="Times New Roman"/>
                      </a:endParaRPr>
                    </a:p>
                  </a:txBody>
                  <a:tcPr marL="68580" marR="68580" marT="0" marB="0" anchor="b"/>
                </a:tc>
                <a:tc hMerge="1">
                  <a:txBody>
                    <a:bodyPr/>
                    <a:lstStyle/>
                    <a:p>
                      <a:endParaRPr lang="en-US"/>
                    </a:p>
                  </a:txBody>
                  <a:tcPr/>
                </a:tc>
                <a:tc gridSpan="2">
                  <a:txBody>
                    <a:bodyPr/>
                    <a:lstStyle/>
                    <a:p>
                      <a:pPr marL="0" marR="0" algn="ctr">
                        <a:lnSpc>
                          <a:spcPct val="115000"/>
                        </a:lnSpc>
                        <a:spcBef>
                          <a:spcPts val="0"/>
                        </a:spcBef>
                        <a:spcAft>
                          <a:spcPts val="0"/>
                        </a:spcAft>
                      </a:pPr>
                      <a:r>
                        <a:rPr lang="en-US" sz="1400" dirty="0">
                          <a:effectLst/>
                        </a:rPr>
                        <a:t>Faculty</a:t>
                      </a:r>
                      <a:endParaRPr lang="en-US" sz="1400" dirty="0">
                        <a:effectLst/>
                        <a:latin typeface="Calibri"/>
                        <a:ea typeface="Calibri"/>
                        <a:cs typeface="Times New Roman"/>
                      </a:endParaRPr>
                    </a:p>
                  </a:txBody>
                  <a:tcPr marL="68580" marR="68580" marT="0" marB="0" anchor="b"/>
                </a:tc>
                <a:tc hMerge="1">
                  <a:txBody>
                    <a:bodyPr/>
                    <a:lstStyle/>
                    <a:p>
                      <a:endParaRPr lang="en-US"/>
                    </a:p>
                  </a:txBody>
                  <a:tcPr/>
                </a:tc>
                <a:tc gridSpan="2">
                  <a:txBody>
                    <a:bodyPr/>
                    <a:lstStyle/>
                    <a:p>
                      <a:pPr marL="0" marR="0" algn="ctr">
                        <a:lnSpc>
                          <a:spcPct val="115000"/>
                        </a:lnSpc>
                        <a:spcBef>
                          <a:spcPts val="0"/>
                        </a:spcBef>
                        <a:spcAft>
                          <a:spcPts val="0"/>
                        </a:spcAft>
                      </a:pPr>
                      <a:r>
                        <a:rPr lang="en-US" sz="1400" dirty="0">
                          <a:effectLst/>
                        </a:rPr>
                        <a:t>Graduate Students</a:t>
                      </a:r>
                      <a:endParaRPr lang="en-US" sz="1400" dirty="0">
                        <a:effectLst/>
                        <a:latin typeface="Calibri"/>
                        <a:ea typeface="Calibri"/>
                        <a:cs typeface="Times New Roman"/>
                      </a:endParaRPr>
                    </a:p>
                  </a:txBody>
                  <a:tcPr marL="68580" marR="68580" marT="0" marB="0" anchor="b"/>
                </a:tc>
                <a:tc hMerge="1">
                  <a:txBody>
                    <a:bodyPr/>
                    <a:lstStyle/>
                    <a:p>
                      <a:endParaRPr lang="en-US"/>
                    </a:p>
                  </a:txBody>
                  <a:tcPr/>
                </a:tc>
                <a:tc gridSpan="2">
                  <a:txBody>
                    <a:bodyPr/>
                    <a:lstStyle/>
                    <a:p>
                      <a:pPr marL="0" marR="0" algn="ctr">
                        <a:lnSpc>
                          <a:spcPct val="115000"/>
                        </a:lnSpc>
                        <a:spcBef>
                          <a:spcPts val="0"/>
                        </a:spcBef>
                        <a:spcAft>
                          <a:spcPts val="0"/>
                        </a:spcAft>
                      </a:pPr>
                      <a:r>
                        <a:rPr lang="en-US" sz="1400" dirty="0">
                          <a:effectLst/>
                        </a:rPr>
                        <a:t>Undergraduates</a:t>
                      </a:r>
                      <a:endParaRPr lang="en-US" sz="1400" dirty="0">
                        <a:effectLst/>
                        <a:latin typeface="Calibri"/>
                        <a:ea typeface="Calibri"/>
                        <a:cs typeface="Times New Roman"/>
                      </a:endParaRPr>
                    </a:p>
                  </a:txBody>
                  <a:tcPr marL="68580" marR="68580" marT="0" marB="0" anchor="b"/>
                </a:tc>
                <a:tc hMerge="1">
                  <a:txBody>
                    <a:bodyPr/>
                    <a:lstStyle/>
                    <a:p>
                      <a:endParaRPr lang="en-US"/>
                    </a:p>
                  </a:txBody>
                  <a:tcPr/>
                </a:tc>
                <a:tc gridSpan="2">
                  <a:txBody>
                    <a:bodyPr/>
                    <a:lstStyle/>
                    <a:p>
                      <a:pPr marL="0" marR="0" algn="ctr">
                        <a:lnSpc>
                          <a:spcPct val="115000"/>
                        </a:lnSpc>
                        <a:spcBef>
                          <a:spcPts val="0"/>
                        </a:spcBef>
                        <a:spcAft>
                          <a:spcPts val="0"/>
                        </a:spcAft>
                      </a:pPr>
                      <a:r>
                        <a:rPr lang="en-US" sz="1400" dirty="0">
                          <a:effectLst/>
                        </a:rPr>
                        <a:t>Staff</a:t>
                      </a:r>
                      <a:endParaRPr lang="en-US" sz="1400" dirty="0">
                        <a:effectLst/>
                        <a:latin typeface="Calibri"/>
                        <a:ea typeface="Calibri"/>
                        <a:cs typeface="Times New Roman"/>
                      </a:endParaRPr>
                    </a:p>
                  </a:txBody>
                  <a:tcPr marL="68580" marR="68580" marT="0" marB="0" anchor="b"/>
                </a:tc>
                <a:tc hMerge="1">
                  <a:txBody>
                    <a:bodyPr/>
                    <a:lstStyle/>
                    <a:p>
                      <a:endParaRPr lang="en-US"/>
                    </a:p>
                  </a:txBody>
                  <a:tcPr/>
                </a:tc>
              </a:tr>
              <a:tr h="611726">
                <a:tc>
                  <a:txBody>
                    <a:bodyPr/>
                    <a:lstStyle/>
                    <a:p>
                      <a:pPr marL="0" marR="0" algn="ctr">
                        <a:lnSpc>
                          <a:spcPct val="115000"/>
                        </a:lnSpc>
                        <a:spcBef>
                          <a:spcPts val="0"/>
                        </a:spcBef>
                        <a:spcAft>
                          <a:spcPts val="0"/>
                        </a:spcAft>
                      </a:pPr>
                      <a:r>
                        <a:rPr lang="en-US" sz="800">
                          <a:effectLst/>
                        </a:rPr>
                        <a:t>1</a:t>
                      </a:r>
                      <a:endParaRPr lang="en-US" sz="11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Worked individually</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dirty="0">
                          <a:effectLst/>
                        </a:rPr>
                        <a:t>59%</a:t>
                      </a:r>
                      <a:endParaRPr lang="en-US" sz="1400" dirty="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Used online library resources</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67%</a:t>
                      </a:r>
                      <a:endParaRPr lang="en-US" sz="14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Used online library resources</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69%</a:t>
                      </a:r>
                      <a:endParaRPr lang="en-US" sz="14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Worked individually</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88%</a:t>
                      </a:r>
                      <a:endParaRPr lang="en-US" sz="14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Used online library resources</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48%</a:t>
                      </a:r>
                      <a:endParaRPr lang="en-US" sz="1400">
                        <a:effectLst/>
                        <a:latin typeface="Calibri"/>
                        <a:ea typeface="Calibri"/>
                        <a:cs typeface="Times New Roman"/>
                      </a:endParaRPr>
                    </a:p>
                  </a:txBody>
                  <a:tcPr marL="68580" marR="68580" marT="0" marB="0" anchor="ctr"/>
                </a:tc>
              </a:tr>
              <a:tr h="611726">
                <a:tc>
                  <a:txBody>
                    <a:bodyPr/>
                    <a:lstStyle/>
                    <a:p>
                      <a:pPr marL="0" marR="0" algn="ctr">
                        <a:lnSpc>
                          <a:spcPct val="115000"/>
                        </a:lnSpc>
                        <a:spcBef>
                          <a:spcPts val="0"/>
                        </a:spcBef>
                        <a:spcAft>
                          <a:spcPts val="0"/>
                        </a:spcAft>
                      </a:pPr>
                      <a:r>
                        <a:rPr lang="en-US" sz="800">
                          <a:effectLst/>
                        </a:rPr>
                        <a:t>2</a:t>
                      </a:r>
                      <a:endParaRPr lang="en-US" sz="11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Used online library resources</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dirty="0">
                          <a:effectLst/>
                        </a:rPr>
                        <a:t>57%</a:t>
                      </a:r>
                      <a:endParaRPr lang="en-US" sz="1400" dirty="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Used on-site collection </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53%</a:t>
                      </a:r>
                      <a:endParaRPr lang="en-US" sz="14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Worked individually</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65%</a:t>
                      </a:r>
                      <a:endParaRPr lang="en-US" sz="14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Worked in groups</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77%</a:t>
                      </a:r>
                      <a:endParaRPr lang="en-US" sz="14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Used library services</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44%</a:t>
                      </a:r>
                      <a:endParaRPr lang="en-US" sz="1400">
                        <a:effectLst/>
                        <a:latin typeface="Calibri"/>
                        <a:ea typeface="Calibri"/>
                        <a:cs typeface="Times New Roman"/>
                      </a:endParaRPr>
                    </a:p>
                  </a:txBody>
                  <a:tcPr marL="68580" marR="68580" marT="0" marB="0" anchor="ctr"/>
                </a:tc>
              </a:tr>
              <a:tr h="815635">
                <a:tc>
                  <a:txBody>
                    <a:bodyPr/>
                    <a:lstStyle/>
                    <a:p>
                      <a:pPr marL="0" marR="0" algn="ctr">
                        <a:lnSpc>
                          <a:spcPct val="115000"/>
                        </a:lnSpc>
                        <a:spcBef>
                          <a:spcPts val="0"/>
                        </a:spcBef>
                        <a:spcAft>
                          <a:spcPts val="0"/>
                        </a:spcAft>
                      </a:pPr>
                      <a:r>
                        <a:rPr lang="en-US" sz="800">
                          <a:effectLst/>
                        </a:rPr>
                        <a:t>3</a:t>
                      </a:r>
                      <a:endParaRPr lang="en-US" sz="11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Met someone (advisor, friend, professor, etc.)</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44%</a:t>
                      </a:r>
                      <a:endParaRPr lang="en-US" sz="14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Used library services</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dirty="0">
                          <a:effectLst/>
                        </a:rPr>
                        <a:t>44%</a:t>
                      </a:r>
                      <a:endParaRPr lang="en-US" sz="1400" dirty="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Used library services</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45%</a:t>
                      </a:r>
                      <a:endParaRPr lang="en-US" sz="14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Met someone (advisor, friend, professor, etc.)</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73%</a:t>
                      </a:r>
                      <a:endParaRPr lang="en-US" sz="14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Used on-site collection </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39%</a:t>
                      </a:r>
                      <a:endParaRPr lang="en-US" sz="1400">
                        <a:effectLst/>
                        <a:latin typeface="Calibri"/>
                        <a:ea typeface="Calibri"/>
                        <a:cs typeface="Times New Roman"/>
                      </a:endParaRPr>
                    </a:p>
                  </a:txBody>
                  <a:tcPr marL="68580" marR="68580" marT="0" marB="0" anchor="ctr"/>
                </a:tc>
              </a:tr>
              <a:tr h="1019544">
                <a:tc>
                  <a:txBody>
                    <a:bodyPr/>
                    <a:lstStyle/>
                    <a:p>
                      <a:pPr marL="0" marR="0" algn="ctr">
                        <a:lnSpc>
                          <a:spcPct val="115000"/>
                        </a:lnSpc>
                        <a:spcBef>
                          <a:spcPts val="0"/>
                        </a:spcBef>
                        <a:spcAft>
                          <a:spcPts val="0"/>
                        </a:spcAft>
                      </a:pPr>
                      <a:r>
                        <a:rPr lang="en-US" sz="800">
                          <a:effectLst/>
                        </a:rPr>
                        <a:t>4</a:t>
                      </a:r>
                      <a:endParaRPr lang="en-US" sz="11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Used on-site collection  (books, maps, microfilms, journals, etc.) </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39%</a:t>
                      </a:r>
                      <a:endParaRPr lang="en-US" sz="14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Consulted a librarian </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36%</a:t>
                      </a:r>
                      <a:endParaRPr lang="en-US" sz="14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Used the library computers</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dirty="0">
                          <a:effectLst/>
                        </a:rPr>
                        <a:t>43%</a:t>
                      </a:r>
                      <a:endParaRPr lang="en-US" sz="1400" dirty="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Used the library computers</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dirty="0">
                          <a:effectLst/>
                        </a:rPr>
                        <a:t>45%</a:t>
                      </a:r>
                      <a:endParaRPr lang="en-US" sz="1400" dirty="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Used the library computers</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a:ea typeface="Calibri"/>
                        <a:cs typeface="Times New Roman"/>
                      </a:endParaRPr>
                    </a:p>
                  </a:txBody>
                  <a:tcPr marL="68580" marR="68580" marT="0" marB="0" anchor="ctr"/>
                </a:tc>
              </a:tr>
              <a:tr h="611726">
                <a:tc>
                  <a:txBody>
                    <a:bodyPr/>
                    <a:lstStyle/>
                    <a:p>
                      <a:pPr marL="0" marR="0" algn="ctr">
                        <a:lnSpc>
                          <a:spcPct val="115000"/>
                        </a:lnSpc>
                        <a:spcBef>
                          <a:spcPts val="0"/>
                        </a:spcBef>
                        <a:spcAft>
                          <a:spcPts val="0"/>
                        </a:spcAft>
                      </a:pPr>
                      <a:r>
                        <a:rPr lang="en-US" sz="800">
                          <a:effectLst/>
                        </a:rPr>
                        <a:t>5</a:t>
                      </a:r>
                      <a:endParaRPr lang="en-US" sz="11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a:effectLst/>
                        </a:rPr>
                        <a:t>Used library services</a:t>
                      </a:r>
                      <a:endParaRPr lang="en-US" sz="12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39%</a:t>
                      </a:r>
                      <a:endParaRPr lang="en-US" sz="14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Worked individually</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35%</a:t>
                      </a:r>
                      <a:endParaRPr lang="en-US" sz="14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Met someone (advisor, friend, professor, etc.)</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40%</a:t>
                      </a:r>
                      <a:endParaRPr lang="en-US" sz="14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Used the group study rooms</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44%</a:t>
                      </a:r>
                      <a:endParaRPr lang="en-US" sz="1400">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r>
                        <a:rPr lang="en-US" sz="1200" dirty="0">
                          <a:effectLst/>
                        </a:rPr>
                        <a:t>Worked individually</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dirty="0">
                          <a:effectLst/>
                        </a:rPr>
                        <a:t>27%</a:t>
                      </a:r>
                      <a:endParaRPr lang="en-US" sz="1400" dirty="0">
                        <a:effectLst/>
                        <a:latin typeface="Calibri"/>
                        <a:ea typeface="Calibri"/>
                        <a:cs typeface="Times New Roman"/>
                      </a:endParaRPr>
                    </a:p>
                  </a:txBody>
                  <a:tcPr marL="68580" marR="68580" marT="0" marB="0" anchor="ctr"/>
                </a:tc>
              </a:tr>
            </a:tbl>
          </a:graphicData>
        </a:graphic>
      </p:graphicFrame>
      <p:sp>
        <p:nvSpPr>
          <p:cNvPr id="26" name="Text Placeholder 165"/>
          <p:cNvSpPr>
            <a:spLocks noGrp="1"/>
          </p:cNvSpPr>
          <p:nvPr>
            <p:ph type="body" sz="quarter" idx="25"/>
          </p:nvPr>
        </p:nvSpPr>
        <p:spPr>
          <a:xfrm>
            <a:off x="22046806" y="16552735"/>
            <a:ext cx="10182022" cy="531993"/>
          </a:xfrm>
        </p:spPr>
        <p:txBody>
          <a:bodyPr/>
          <a:lstStyle/>
          <a:p>
            <a:r>
              <a:rPr lang="en-US" dirty="0" smtClean="0"/>
              <a:t>COMMENTS</a:t>
            </a:r>
            <a:endParaRPr lang="en-US" dirty="0"/>
          </a:p>
        </p:txBody>
      </p:sp>
      <p:sp>
        <p:nvSpPr>
          <p:cNvPr id="28" name="Text Placeholder 165"/>
          <p:cNvSpPr>
            <a:spLocks noGrp="1"/>
          </p:cNvSpPr>
          <p:nvPr>
            <p:ph type="body" sz="quarter" idx="25"/>
          </p:nvPr>
        </p:nvSpPr>
        <p:spPr>
          <a:xfrm>
            <a:off x="668616" y="19633984"/>
            <a:ext cx="10182022" cy="531993"/>
          </a:xfrm>
        </p:spPr>
        <p:txBody>
          <a:bodyPr/>
          <a:lstStyle/>
          <a:p>
            <a:r>
              <a:rPr lang="en-US" dirty="0" smtClean="0"/>
              <a:t>FULL REPORT ACCESS</a:t>
            </a:r>
            <a:endParaRPr lang="en-US" dirty="0"/>
          </a:p>
        </p:txBody>
      </p:sp>
      <p:sp>
        <p:nvSpPr>
          <p:cNvPr id="29" name="Text Placeholder 164"/>
          <p:cNvSpPr>
            <a:spLocks noGrp="1"/>
          </p:cNvSpPr>
          <p:nvPr>
            <p:ph type="body" sz="quarter" idx="24"/>
          </p:nvPr>
        </p:nvSpPr>
        <p:spPr>
          <a:xfrm>
            <a:off x="668616" y="14627173"/>
            <a:ext cx="10184606" cy="531993"/>
          </a:xfrm>
        </p:spPr>
        <p:txBody>
          <a:bodyPr/>
          <a:lstStyle/>
          <a:p>
            <a:r>
              <a:rPr lang="en-US" dirty="0" smtClean="0"/>
              <a:t>SELECTED FINDINGS</a:t>
            </a:r>
            <a:endParaRPr lang="en-US" dirty="0"/>
          </a:p>
        </p:txBody>
      </p:sp>
    </p:spTree>
    <p:extLst>
      <p:ext uri="{BB962C8B-B14F-4D97-AF65-F5344CB8AC3E}">
        <p14:creationId xmlns:p14="http://schemas.microsoft.com/office/powerpoint/2010/main" val="221241963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2"/>
        </a:solidFill>
        <a:ln w="9525">
          <a:solidFill>
            <a:schemeClr val="tx1"/>
          </a:solidFill>
          <a:miter lim="800000"/>
          <a:headEnd/>
          <a:tailEnd/>
        </a:ln>
        <a:effectLst/>
      </a:spPr>
      <a:bodyPr wrap="none" lIns="65304" tIns="32651" rIns="65304" bIns="32651" anchor="ctr"/>
      <a:lstStyle>
        <a:defPPr>
          <a:defRPr dirty="0"/>
        </a:defPPr>
      </a:lst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PosterPresentations.com-48x72-Template</Template>
  <TotalTime>308</TotalTime>
  <Words>1903</Words>
  <Application>Microsoft Office PowerPoint</Application>
  <PresentationFormat>Custom</PresentationFormat>
  <Paragraphs>440</Paragraphs>
  <Slides>1</Slides>
  <Notes>1</Notes>
  <HiddenSlides>0</HiddenSlides>
  <MMClips>0</MMClips>
  <ScaleCrop>false</ScaleCrop>
  <HeadingPairs>
    <vt:vector size="4" baseType="variant">
      <vt:variant>
        <vt:lpstr>Theme</vt:lpstr>
      </vt:variant>
      <vt:variant>
        <vt:i4>2</vt:i4>
      </vt:variant>
      <vt:variant>
        <vt:lpstr>Slide Titles</vt:lpstr>
      </vt:variant>
      <vt:variant>
        <vt:i4>1</vt:i4>
      </vt:variant>
    </vt:vector>
  </HeadingPairs>
  <TitlesOfParts>
    <vt:vector size="3" baseType="lpstr">
      <vt:lpstr>1_Classic 3 Columns</vt:lpstr>
      <vt:lpstr>Classic - Wide Center</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Anita Walz</cp:lastModifiedBy>
  <cp:revision>36</cp:revision>
  <dcterms:created xsi:type="dcterms:W3CDTF">2012-02-09T21:09:21Z</dcterms:created>
  <dcterms:modified xsi:type="dcterms:W3CDTF">2015-02-18T22:57:05Z</dcterms:modified>
</cp:coreProperties>
</file>